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2" r:id="rId3"/>
  </p:sldMasterIdLst>
  <p:notesMasterIdLst>
    <p:notesMasterId r:id="rId5"/>
  </p:notesMasterIdLst>
  <p:sldIdLst>
    <p:sldId id="1541" r:id="rId4"/>
    <p:sldId id="1561" r:id="rId6"/>
    <p:sldId id="1565" r:id="rId7"/>
    <p:sldId id="559" r:id="rId8"/>
    <p:sldId id="639" r:id="rId9"/>
    <p:sldId id="1562" r:id="rId10"/>
    <p:sldId id="1566" r:id="rId11"/>
    <p:sldId id="1567" r:id="rId12"/>
    <p:sldId id="1568" r:id="rId13"/>
    <p:sldId id="1569" r:id="rId14"/>
    <p:sldId id="1570" r:id="rId15"/>
    <p:sldId id="1571" r:id="rId16"/>
    <p:sldId id="1564" r:id="rId17"/>
    <p:sldId id="562" r:id="rId18"/>
    <p:sldId id="563" r:id="rId19"/>
    <p:sldId id="1573" r:id="rId20"/>
    <p:sldId id="564" r:id="rId21"/>
    <p:sldId id="1575" r:id="rId22"/>
    <p:sldId id="1574" r:id="rId23"/>
    <p:sldId id="1576" r:id="rId24"/>
    <p:sldId id="565" r:id="rId25"/>
    <p:sldId id="566" r:id="rId26"/>
    <p:sldId id="1572" r:id="rId27"/>
    <p:sldId id="567" r:id="rId28"/>
    <p:sldId id="568" r:id="rId29"/>
    <p:sldId id="571" r:id="rId30"/>
    <p:sldId id="572" r:id="rId31"/>
    <p:sldId id="573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584" r:id="rId43"/>
    <p:sldId id="585" r:id="rId44"/>
    <p:sldId id="586" r:id="rId45"/>
    <p:sldId id="587" r:id="rId46"/>
    <p:sldId id="588" r:id="rId47"/>
    <p:sldId id="589" r:id="rId48"/>
    <p:sldId id="590" r:id="rId49"/>
    <p:sldId id="591" r:id="rId50"/>
    <p:sldId id="592" r:id="rId51"/>
    <p:sldId id="593" r:id="rId52"/>
    <p:sldId id="594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hwt" initials="hh" lastIdx="1" clrIdx="0"/>
  <p:cmAuthor id="2" name="HAN" initials="H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FCCCC"/>
    <a:srgbClr val="0152A3"/>
    <a:srgbClr val="333399"/>
    <a:srgbClr val="003399"/>
    <a:srgbClr val="0000FF"/>
    <a:srgbClr val="CCFFFF"/>
    <a:srgbClr val="FFCCFF"/>
    <a:srgbClr val="0074BF"/>
    <a:srgbClr val="A6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96" autoAdjust="0"/>
    <p:restoredTop sz="86390" autoAdjust="0"/>
  </p:normalViewPr>
  <p:slideViewPr>
    <p:cSldViewPr>
      <p:cViewPr varScale="1">
        <p:scale>
          <a:sx n="86" d="100"/>
          <a:sy n="86" d="100"/>
        </p:scale>
        <p:origin x="436" y="7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12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7" Type="http://schemas.openxmlformats.org/officeDocument/2006/relationships/commentAuthors" Target="commentAuthors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9EF33-1BF8-49F7-918D-11EE9F04FB28}" type="datetimeFigureOut">
              <a:rPr lang="zh-CN" altLang="en-US"/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616E1B-D57C-4DD9-8C78-E9F14A888E6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BD6B8-9E6D-49A1-BE7C-D7662EE87E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0D222C-F00E-4B5C-84AD-BA07F597068B}" type="slidenum">
              <a:rPr kumimoji="0" lang="en-US" altLang="zh-CN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0D222C-F00E-4B5C-84AD-BA07F597068B}" type="slidenum">
              <a:rPr kumimoji="0" lang="en-US" altLang="zh-CN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8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anose="020B0604020202020204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anose="020B0604020202020204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anose="020B0604020202020204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anose="020B0604020202020204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58"/>
            <a:ext cx="8874642" cy="5256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14630" indent="-214630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530" indent="-214630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430" indent="-214630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330" indent="-214630" algn="just">
              <a:buSzPct val="70000"/>
              <a:buFontTx/>
              <a:buChar char="○"/>
              <a:defRPr sz="1350" b="1">
                <a:latin typeface="黑体" pitchFamily="2" charset="-122"/>
                <a:ea typeface="黑体" pitchFamily="2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0" y="9098"/>
            <a:ext cx="9136612" cy="1008001"/>
            <a:chOff x="0" y="9097"/>
            <a:chExt cx="12182149" cy="1008001"/>
          </a:xfrm>
        </p:grpSpPr>
        <p:pic>
          <p:nvPicPr>
            <p:cNvPr id="2" name="图片 1"/>
            <p:cNvPicPr preferRelativeResize="0"/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/>
            <p:cNvPicPr preferRelativeResize="0"/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1"/>
            <a:ext cx="8928100" cy="760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</a:fld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8788" y="71438"/>
            <a:ext cx="22098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71438"/>
            <a:ext cx="6477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</a:fld>
            <a:endParaRPr lang="en-US" altLang="zh-CN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8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5496" y="2204864"/>
            <a:ext cx="9108504" cy="2160240"/>
          </a:xfr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9-1  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Mapped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6644" y="5019680"/>
            <a:ext cx="4326248" cy="90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baseline="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baseline="0" dirty="0">
                <a:solidFill>
                  <a:srgbClr val="1F49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计算机科学与技术学院</a:t>
            </a:r>
            <a:endParaRPr lang="en-US" altLang="zh-CN" sz="3200" b="1" baseline="0" dirty="0">
              <a:solidFill>
                <a:srgbClr val="1F49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aseline="0" dirty="0">
                <a:solidFill>
                  <a:srgbClr val="1F497D"/>
                </a:solidFill>
                <a:latin typeface="Calibri" panose="020F0502020204030204"/>
                <a:ea typeface="华文新魏" panose="02010800040101010101" pitchFamily="2" charset="-122"/>
              </a:rPr>
              <a:t>School of Computer Science and Technology</a:t>
            </a:r>
            <a:endParaRPr lang="zh-CN" altLang="en-US" baseline="0" dirty="0">
              <a:solidFill>
                <a:srgbClr val="1F497D"/>
              </a:solidFill>
              <a:latin typeface="Calibri" panose="020F0502020204030204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38032" y="404664"/>
            <a:ext cx="403161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2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计算系统概论</a:t>
            </a:r>
            <a:r>
              <a:rPr lang="en-US" altLang="zh-CN" sz="2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800" b="1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Computing Systems</a:t>
            </a:r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CS1002A.01 </a:t>
            </a: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Memory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4"/>
            <a:ext cx="4896668" cy="5572125"/>
          </a:xfrm>
        </p:spPr>
        <p:txBody>
          <a:bodyPr/>
          <a:lstStyle/>
          <a:p>
            <a:r>
              <a:rPr lang="en-US" sz="2400" dirty="0"/>
              <a:t>Locations x3000 to </a:t>
            </a:r>
            <a:r>
              <a:rPr lang="en-US" sz="2400" dirty="0" err="1"/>
              <a:t>xFDFF</a:t>
            </a:r>
            <a:r>
              <a:rPr lang="en-US" sz="2400" dirty="0"/>
              <a:t> are </a:t>
            </a:r>
            <a:r>
              <a:rPr lang="en-US" sz="2400" dirty="0">
                <a:solidFill>
                  <a:schemeClr val="accent1"/>
                </a:solidFill>
              </a:rPr>
              <a:t>unprivileged</a:t>
            </a:r>
            <a:r>
              <a:rPr lang="en-US" sz="2400" dirty="0"/>
              <a:t> memory locations. </a:t>
            </a:r>
            <a:endParaRPr lang="en-US" sz="2400" dirty="0"/>
          </a:p>
          <a:p>
            <a:pPr lvl="1"/>
            <a:r>
              <a:rPr lang="en-US" sz="2000" dirty="0"/>
              <a:t>Supervisor privilege is </a:t>
            </a:r>
            <a:r>
              <a:rPr lang="en-US" sz="2000" dirty="0">
                <a:solidFill>
                  <a:schemeClr val="accent1"/>
                </a:solidFill>
              </a:rPr>
              <a:t>not required </a:t>
            </a:r>
            <a:r>
              <a:rPr lang="en-US" sz="2000" dirty="0"/>
              <a:t>to access these memory locations. 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All user programs </a:t>
            </a:r>
            <a:r>
              <a:rPr lang="en-US" sz="2000" dirty="0"/>
              <a:t>and data use this region of memory. </a:t>
            </a:r>
            <a:endParaRPr lang="en-US" sz="2000" dirty="0"/>
          </a:p>
          <a:p>
            <a:pPr lvl="1"/>
            <a:r>
              <a:rPr lang="en-US" sz="2000" dirty="0"/>
              <a:t>The region is often referred to as </a:t>
            </a:r>
            <a:r>
              <a:rPr lang="en-US" sz="2000" dirty="0">
                <a:solidFill>
                  <a:srgbClr val="0070C0"/>
                </a:solidFill>
              </a:rPr>
              <a:t>user space</a:t>
            </a:r>
            <a:r>
              <a:rPr lang="en-US" sz="2000" dirty="0"/>
              <a:t>.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The user stack </a:t>
            </a:r>
            <a:r>
              <a:rPr lang="en-US" sz="2000" dirty="0"/>
              <a:t>is controlled by the user program and does not require privilege to access.</a:t>
            </a:r>
            <a:endParaRPr 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</a:fld>
            <a:endParaRPr lang="en-US" altLang="zh-CN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643222" y="4610152"/>
            <a:ext cx="2450678" cy="106251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643222" y="6135534"/>
            <a:ext cx="2450678" cy="41484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Device Register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Addresses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887230" y="976586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0x0000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701379" y="6365486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0xFFFF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643222" y="1022974"/>
            <a:ext cx="2450678" cy="5375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Trap Vector Table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643222" y="1560522"/>
            <a:ext cx="2450678" cy="556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Interrupt Vector Table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643222" y="2091857"/>
            <a:ext cx="2450678" cy="93800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Operating System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and Supervisor Stack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887230" y="1321968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0x00FF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887230" y="1537992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0x0100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887230" y="1845769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0x01FF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887230" y="2061793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0x0200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881586" y="2792347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0x2FFF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881586" y="3008371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0x3000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887230" y="5898161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0xFDFF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887230" y="6115748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0xFE00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643222" y="5672667"/>
            <a:ext cx="2450678" cy="490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Run-time stack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643222" y="3008371"/>
            <a:ext cx="2450678" cy="66138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Program Text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643222" y="3669756"/>
            <a:ext cx="2450678" cy="49074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Global data section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5643222" y="4160499"/>
            <a:ext cx="2450678" cy="490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Heap (for dynamically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allocated memory)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6868561" y="4664555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V="1">
            <a:off x="6867358" y="5258224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/>
          <p:cNvSpPr txBox="1"/>
          <p:nvPr/>
        </p:nvSpPr>
        <p:spPr>
          <a:xfrm>
            <a:off x="8443962" y="1113735"/>
            <a:ext cx="400110" cy="1738791"/>
          </a:xfrm>
          <a:prstGeom prst="rect">
            <a:avLst/>
          </a:prstGeom>
          <a:solidFill>
            <a:srgbClr val="FFFF00"/>
          </a:solidFill>
        </p:spPr>
        <p:txBody>
          <a:bodyPr vert="eaVert" wrap="none" tIns="0" bIns="144000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400" b="1" baseline="0" dirty="0"/>
              <a:t>Privileged Memory</a:t>
            </a:r>
            <a:endParaRPr lang="zh-CN" altLang="en-US" sz="1400" b="1" baseline="0" dirty="0"/>
          </a:p>
        </p:txBody>
      </p:sp>
      <p:sp>
        <p:nvSpPr>
          <p:cNvPr id="34" name="矩形 33"/>
          <p:cNvSpPr/>
          <p:nvPr/>
        </p:nvSpPr>
        <p:spPr bwMode="auto">
          <a:xfrm>
            <a:off x="5663631" y="1031290"/>
            <a:ext cx="2430190" cy="1465673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144000" numCol="1" rtlCol="0" anchor="ctr" anchorCtr="0" compatLnSpc="1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System Space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662931" y="3034511"/>
            <a:ext cx="2430191" cy="223949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0" compatLnSpc="1"/>
          <a:lstStyle/>
          <a:p>
            <a:pPr algn="ctr"/>
            <a:r>
              <a:rPr lang="en-US" altLang="zh-CN" sz="2400" b="1" dirty="0"/>
              <a:t>User  Space</a:t>
            </a:r>
            <a:endParaRPr lang="zh-CN" altLang="en-US" sz="2400" b="1" dirty="0"/>
          </a:p>
        </p:txBody>
      </p:sp>
      <p:sp>
        <p:nvSpPr>
          <p:cNvPr id="36" name="矩形 35"/>
          <p:cNvSpPr/>
          <p:nvPr/>
        </p:nvSpPr>
        <p:spPr bwMode="auto">
          <a:xfrm>
            <a:off x="5662931" y="5285700"/>
            <a:ext cx="2430191" cy="81472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0" compatLnSpc="1"/>
          <a:lstStyle/>
          <a:p>
            <a:pPr algn="ctr"/>
            <a:r>
              <a:rPr lang="en-US" altLang="zh-CN" sz="2400" b="1" dirty="0"/>
              <a:t>User Stack</a:t>
            </a:r>
            <a:endParaRPr lang="zh-CN" altLang="en-US" sz="2400" b="1" dirty="0"/>
          </a:p>
        </p:txBody>
      </p:sp>
      <p:sp>
        <p:nvSpPr>
          <p:cNvPr id="37" name="矩形 36"/>
          <p:cNvSpPr/>
          <p:nvPr/>
        </p:nvSpPr>
        <p:spPr bwMode="auto">
          <a:xfrm>
            <a:off x="5662465" y="6135396"/>
            <a:ext cx="2430191" cy="393831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144000" numCol="1" rtlCol="0" anchor="ctr" anchorCtr="0" compatLnSpc="1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I/O Page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8595550" y="2988626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itchFamily="2" charset="-122"/>
                <a:cs typeface="+mn-cs"/>
              </a:rPr>
              <a:t>PC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>
            <a:off x="8091494" y="312570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8611252" y="2403727"/>
            <a:ext cx="4908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itchFamily="2" charset="-122"/>
                <a:cs typeface="+mn-cs"/>
              </a:rPr>
              <a:t>SSP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8107196" y="254774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" name="右大括号 41"/>
          <p:cNvSpPr/>
          <p:nvPr/>
        </p:nvSpPr>
        <p:spPr bwMode="auto">
          <a:xfrm>
            <a:off x="8134054" y="1067392"/>
            <a:ext cx="269951" cy="1921290"/>
          </a:xfrm>
          <a:prstGeom prst="rightBrace">
            <a:avLst>
              <a:gd name="adj1" fmla="val 82805"/>
              <a:gd name="adj2" fmla="val 48999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8611252" y="5220874"/>
            <a:ext cx="4972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U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itchFamily="2" charset="-122"/>
                <a:cs typeface="+mn-cs"/>
              </a:rPr>
              <a:t>SP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8107196" y="536489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663709" y="2454552"/>
            <a:ext cx="2430191" cy="53588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0" compatLnSpc="1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Supervisor Stack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6" grpId="0"/>
      <p:bldP spid="33" grpId="0" animBg="1"/>
      <p:bldP spid="34" grpId="0" animBg="1"/>
      <p:bldP spid="37" grpId="0" animBg="1"/>
      <p:bldP spid="40" grpId="0"/>
      <p:bldP spid="41" grpId="0" animBg="1"/>
      <p:bldP spid="42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443962" y="1113735"/>
            <a:ext cx="400110" cy="1738791"/>
          </a:xfrm>
          <a:prstGeom prst="rect">
            <a:avLst/>
          </a:prstGeom>
          <a:solidFill>
            <a:srgbClr val="FFFF00"/>
          </a:solidFill>
        </p:spPr>
        <p:txBody>
          <a:bodyPr vert="eaVert" wrap="none" tIns="0" bIns="144000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400" b="1" baseline="0" dirty="0"/>
              <a:t>Privileged Memory</a:t>
            </a:r>
            <a:endParaRPr lang="zh-CN" altLang="en-US" sz="1400" b="1" baseline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Memory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4"/>
            <a:ext cx="4896668" cy="5572125"/>
          </a:xfrm>
        </p:spPr>
        <p:txBody>
          <a:bodyPr/>
          <a:lstStyle/>
          <a:p>
            <a:r>
              <a:rPr lang="en-US" sz="2000" dirty="0"/>
              <a:t>Addresses </a:t>
            </a:r>
            <a:r>
              <a:rPr lang="en-US" sz="2000" dirty="0">
                <a:solidFill>
                  <a:srgbClr val="0070C0"/>
                </a:solidFill>
              </a:rPr>
              <a:t>xFE00 to </a:t>
            </a:r>
            <a:r>
              <a:rPr lang="en-US" sz="2000" dirty="0" err="1">
                <a:solidFill>
                  <a:srgbClr val="0070C0"/>
                </a:solidFill>
              </a:rPr>
              <a:t>xFFFF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do not correspond to </a:t>
            </a:r>
            <a:r>
              <a:rPr lang="en-US" sz="2000" dirty="0">
                <a:solidFill>
                  <a:schemeClr val="accent1"/>
                </a:solidFill>
              </a:rPr>
              <a:t>memory locations</a:t>
            </a:r>
            <a:r>
              <a:rPr lang="en-US" sz="2000" dirty="0"/>
              <a:t> </a:t>
            </a:r>
            <a:endParaRPr lang="en-US" sz="2000" dirty="0"/>
          </a:p>
          <a:p>
            <a:pPr lvl="1"/>
            <a:r>
              <a:rPr lang="en-US" sz="1800" dirty="0"/>
              <a:t>The last address of a memory location is </a:t>
            </a:r>
            <a:r>
              <a:rPr lang="en-US" sz="1800" dirty="0" err="1"/>
              <a:t>xFDFF</a:t>
            </a:r>
            <a:r>
              <a:rPr lang="en-US" sz="1800" dirty="0"/>
              <a:t>.</a:t>
            </a:r>
            <a:endParaRPr lang="en-US" sz="1800" dirty="0"/>
          </a:p>
          <a:p>
            <a:r>
              <a:rPr lang="en-US" sz="2000" dirty="0"/>
              <a:t>The set of addresses from xFE00 to </a:t>
            </a:r>
            <a:r>
              <a:rPr lang="en-US" sz="2000" dirty="0" err="1"/>
              <a:t>xFFFF</a:t>
            </a:r>
            <a:r>
              <a:rPr lang="en-US" sz="2000" dirty="0"/>
              <a:t> is usually referred to as </a:t>
            </a:r>
            <a:r>
              <a:rPr lang="en-US" sz="2000" dirty="0">
                <a:solidFill>
                  <a:srgbClr val="0070C0"/>
                </a:solidFill>
              </a:rPr>
              <a:t>the I/O page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since most of the addresses are used for identifying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registers that take part in input or output functions.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The set of addresses are  part of </a:t>
            </a:r>
            <a:r>
              <a:rPr lang="en-US" sz="2000" dirty="0">
                <a:solidFill>
                  <a:srgbClr val="FF0000"/>
                </a:solidFill>
              </a:rPr>
              <a:t>privileged memory </a:t>
            </a:r>
            <a:r>
              <a:rPr lang="en-US" sz="2000" dirty="0"/>
              <a:t>address space and accessible only to programs that have </a:t>
            </a:r>
            <a:r>
              <a:rPr lang="en-US" sz="2000" dirty="0">
                <a:solidFill>
                  <a:srgbClr val="FF0000"/>
                </a:solidFill>
              </a:rPr>
              <a:t>supervisor privilege</a:t>
            </a:r>
            <a:r>
              <a:rPr lang="en-US" sz="2000" dirty="0"/>
              <a:t>.</a:t>
            </a:r>
            <a:endParaRPr lang="en-US" sz="2000" dirty="0"/>
          </a:p>
          <a:p>
            <a:endParaRPr 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</a:fld>
            <a:endParaRPr lang="en-US" altLang="zh-CN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643222" y="4610152"/>
            <a:ext cx="2450678" cy="106251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643222" y="6135534"/>
            <a:ext cx="2450678" cy="41484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Device Register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Addresses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887230" y="976586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0x0000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701379" y="6365486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0xFFFF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43222" y="1022974"/>
            <a:ext cx="2450678" cy="5375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Trap Vector Table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643222" y="1560522"/>
            <a:ext cx="2450678" cy="556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Interrupt Vector Table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643222" y="2091857"/>
            <a:ext cx="2450678" cy="93800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Operating System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and Supervisor Stack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4887230" y="1321968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0x00FF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887230" y="1537992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0x0100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887230" y="1845769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0x01FF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887230" y="2061793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0x0200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881586" y="2792347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0x2FFF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881586" y="3008371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0x3000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887230" y="5898161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0xFDFF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887230" y="6115748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0xFE00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643222" y="3008371"/>
            <a:ext cx="2450678" cy="66138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Program Text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643222" y="3669756"/>
            <a:ext cx="2450678" cy="49074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Global data section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643222" y="4160499"/>
            <a:ext cx="2450678" cy="490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Heap (for dynamically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allocated memory)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6868561" y="4664555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/>
          <p:nvPr/>
        </p:nvCxnSpPr>
        <p:spPr bwMode="auto">
          <a:xfrm flipV="1">
            <a:off x="6867358" y="5258224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 bwMode="auto">
          <a:xfrm>
            <a:off x="5663631" y="1031290"/>
            <a:ext cx="2430190" cy="1465673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144000" numCol="1" rtlCol="0" anchor="ctr" anchorCtr="0" compatLnSpc="1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System Space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662931" y="3034511"/>
            <a:ext cx="2430191" cy="223949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0" compatLnSpc="1"/>
          <a:lstStyle/>
          <a:p>
            <a:pPr algn="ctr"/>
            <a:r>
              <a:rPr lang="en-US" altLang="zh-CN" sz="2400" b="1" dirty="0"/>
              <a:t>User  Space</a:t>
            </a:r>
            <a:endParaRPr lang="zh-CN" altLang="en-US" sz="2400" b="1" dirty="0"/>
          </a:p>
        </p:txBody>
      </p:sp>
      <p:sp>
        <p:nvSpPr>
          <p:cNvPr id="35" name="矩形 34"/>
          <p:cNvSpPr/>
          <p:nvPr/>
        </p:nvSpPr>
        <p:spPr bwMode="auto">
          <a:xfrm>
            <a:off x="5662931" y="5285700"/>
            <a:ext cx="2430191" cy="83661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0" compatLnSpc="1"/>
          <a:lstStyle/>
          <a:p>
            <a:pPr algn="ctr"/>
            <a:r>
              <a:rPr lang="en-US" altLang="zh-CN" sz="2400" b="1" dirty="0"/>
              <a:t>User Stack</a:t>
            </a:r>
            <a:endParaRPr lang="zh-CN" altLang="en-US" sz="2400" b="1" dirty="0"/>
          </a:p>
        </p:txBody>
      </p:sp>
      <p:sp>
        <p:nvSpPr>
          <p:cNvPr id="36" name="矩形 35"/>
          <p:cNvSpPr/>
          <p:nvPr/>
        </p:nvSpPr>
        <p:spPr bwMode="auto">
          <a:xfrm>
            <a:off x="5662465" y="6135396"/>
            <a:ext cx="2430191" cy="393831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144000" numCol="1" rtlCol="0" anchor="ctr" anchorCtr="0" compatLnSpc="1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I/O Page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8595550" y="2988626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itchFamily="2" charset="-122"/>
                <a:cs typeface="+mn-cs"/>
              </a:rPr>
              <a:t>PC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8091494" y="312570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8611252" y="2403727"/>
            <a:ext cx="4908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itchFamily="2" charset="-122"/>
                <a:cs typeface="+mn-cs"/>
              </a:rPr>
              <a:t>SSP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8107196" y="254774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" name="右大括号 40"/>
          <p:cNvSpPr/>
          <p:nvPr/>
        </p:nvSpPr>
        <p:spPr bwMode="auto">
          <a:xfrm>
            <a:off x="8134054" y="1067392"/>
            <a:ext cx="269951" cy="1921290"/>
          </a:xfrm>
          <a:prstGeom prst="rightBrace">
            <a:avLst>
              <a:gd name="adj1" fmla="val 82805"/>
              <a:gd name="adj2" fmla="val 48999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8611252" y="5220874"/>
            <a:ext cx="4972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U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itchFamily="2" charset="-122"/>
                <a:cs typeface="+mn-cs"/>
              </a:rPr>
              <a:t>SP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8107196" y="536489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663709" y="2454552"/>
            <a:ext cx="2430191" cy="53588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0" compatLnSpc="1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Supervisor Stack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0" grpId="0" animBg="1"/>
      <p:bldP spid="13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7" grpId="0"/>
      <p:bldP spid="38" grpId="0" animBg="1"/>
      <p:bldP spid="39" grpId="0"/>
      <p:bldP spid="40" grpId="0" animBg="1"/>
      <p:bldP spid="41" grpId="0" animBg="1"/>
      <p:bldP spid="42" grpId="0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443962" y="1113735"/>
            <a:ext cx="400110" cy="1738791"/>
          </a:xfrm>
          <a:prstGeom prst="rect">
            <a:avLst/>
          </a:prstGeom>
          <a:solidFill>
            <a:srgbClr val="FFFF00"/>
          </a:solidFill>
        </p:spPr>
        <p:txBody>
          <a:bodyPr vert="eaVert" wrap="none" tIns="0" bIns="144000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400" b="1" baseline="0" dirty="0"/>
              <a:t>Privileged Memory</a:t>
            </a:r>
            <a:endParaRPr lang="zh-CN" altLang="en-US" sz="1400" b="1" baseline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Memory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4"/>
            <a:ext cx="4896668" cy="5572125"/>
          </a:xfrm>
        </p:spPr>
        <p:txBody>
          <a:bodyPr/>
          <a:lstStyle/>
          <a:p>
            <a:r>
              <a:rPr lang="en-US" sz="2000" dirty="0"/>
              <a:t>For the two stacks, each has a stack pointer, </a:t>
            </a:r>
            <a:r>
              <a:rPr lang="en-US" sz="2000" dirty="0">
                <a:solidFill>
                  <a:schemeClr val="accent1"/>
                </a:solidFill>
              </a:rPr>
              <a:t>Supervisor Stack Pointer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SSP</a:t>
            </a:r>
            <a:r>
              <a:rPr lang="en-US" sz="2000" dirty="0"/>
              <a:t>) and </a:t>
            </a:r>
            <a:r>
              <a:rPr lang="en-US" sz="2000" dirty="0">
                <a:solidFill>
                  <a:schemeClr val="accent1"/>
                </a:solidFill>
              </a:rPr>
              <a:t>User Stack Pointer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USP</a:t>
            </a:r>
            <a:r>
              <a:rPr lang="en-US" sz="2000" dirty="0"/>
              <a:t>), to indicate the top of the stack. </a:t>
            </a:r>
            <a:endParaRPr lang="en-US" sz="2000" dirty="0"/>
          </a:p>
          <a:p>
            <a:r>
              <a:rPr lang="en-US" sz="2000" dirty="0"/>
              <a:t>Since a program can </a:t>
            </a:r>
            <a:r>
              <a:rPr lang="en-US" sz="2000" dirty="0">
                <a:solidFill>
                  <a:srgbClr val="0070C0"/>
                </a:solidFill>
              </a:rPr>
              <a:t>only</a:t>
            </a:r>
            <a:r>
              <a:rPr lang="en-US" sz="2000" dirty="0"/>
              <a:t> execute in Supervisor mode or User mode at </a:t>
            </a:r>
            <a:r>
              <a:rPr lang="en-US" sz="2000" dirty="0">
                <a:solidFill>
                  <a:srgbClr val="0070C0"/>
                </a:solidFill>
              </a:rPr>
              <a:t>any one time</a:t>
            </a:r>
            <a:r>
              <a:rPr lang="en-US" sz="2000" dirty="0"/>
              <a:t>, only one of the two stacks is </a:t>
            </a:r>
            <a:r>
              <a:rPr lang="en-US" sz="2000" dirty="0">
                <a:solidFill>
                  <a:srgbClr val="0070C0"/>
                </a:solidFill>
              </a:rPr>
              <a:t>active at any one time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>
                <a:highlight>
                  <a:srgbClr val="FFFF00"/>
                </a:highlight>
              </a:rPr>
              <a:t>Two registers, </a:t>
            </a:r>
            <a:r>
              <a:rPr lang="en-US" sz="2000" dirty="0" err="1">
                <a:solidFill>
                  <a:srgbClr val="0070C0"/>
                </a:solidFill>
                <a:highlight>
                  <a:srgbClr val="FFFF00"/>
                </a:highlight>
              </a:rPr>
              <a:t>Saved_SSP</a:t>
            </a:r>
            <a:r>
              <a:rPr lang="en-US" sz="2000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US" sz="2000" dirty="0">
                <a:highlight>
                  <a:srgbClr val="FFFF00"/>
                </a:highlight>
              </a:rPr>
              <a:t>and </a:t>
            </a:r>
            <a:r>
              <a:rPr lang="en-US" sz="2000" dirty="0" err="1">
                <a:solidFill>
                  <a:srgbClr val="0070C0"/>
                </a:solidFill>
                <a:highlight>
                  <a:srgbClr val="FFFF00"/>
                </a:highlight>
              </a:rPr>
              <a:t>Saved_USP</a:t>
            </a:r>
            <a:r>
              <a:rPr lang="en-US" sz="2000" dirty="0">
                <a:highlight>
                  <a:srgbClr val="FFFF00"/>
                </a:highlight>
              </a:rPr>
              <a:t>, are provided to save the SP not in use</a:t>
            </a:r>
            <a:r>
              <a:rPr lang="en-US" sz="2000" dirty="0"/>
              <a:t>. </a:t>
            </a:r>
            <a:endParaRPr lang="en-US" sz="2000" dirty="0"/>
          </a:p>
          <a:p>
            <a:pPr lvl="1"/>
            <a:r>
              <a:rPr lang="en-US" sz="1600" dirty="0"/>
              <a:t>When privilege changes, for example, from Supervisor mode to User mode, the SP is stored in </a:t>
            </a:r>
            <a:r>
              <a:rPr lang="en-US" sz="1600" dirty="0" err="1"/>
              <a:t>Saved_SSP</a:t>
            </a:r>
            <a:r>
              <a:rPr lang="en-US" sz="1600" dirty="0"/>
              <a:t>, and the SP is loaded from </a:t>
            </a:r>
            <a:r>
              <a:rPr lang="en-US" sz="1600" dirty="0" err="1"/>
              <a:t>Saved_USP</a:t>
            </a:r>
            <a:r>
              <a:rPr lang="en-US" sz="1600" dirty="0"/>
              <a:t>.</a:t>
            </a:r>
            <a:endParaRPr 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</a:fld>
            <a:endParaRPr lang="en-US" altLang="zh-CN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643222" y="4610152"/>
            <a:ext cx="2450678" cy="106251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643222" y="6135534"/>
            <a:ext cx="2450678" cy="41484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Device Register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Addresses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887230" y="976586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0x0000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701379" y="6365486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0xFFFF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643222" y="1022974"/>
            <a:ext cx="2450678" cy="5375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Trap Vector Table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643222" y="1560522"/>
            <a:ext cx="2450678" cy="556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Interrupt Vector Table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643222" y="2091857"/>
            <a:ext cx="2450678" cy="93800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Operating System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and Supervisor Stack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887230" y="1321968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0x00FF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887230" y="1537992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0x0100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887230" y="1845769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0x01FF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887230" y="2061793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0x0200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881586" y="2792347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0x2FFF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881586" y="3008371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0x3000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887230" y="5898161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0xFDFF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887230" y="6115748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0xFE00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643222" y="3008371"/>
            <a:ext cx="2450678" cy="66138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Program Text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643222" y="3669756"/>
            <a:ext cx="2450678" cy="49074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Global data section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643222" y="4160499"/>
            <a:ext cx="2450678" cy="490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Heap (for dynamically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allocated memory)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6868561" y="4664555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/>
          <p:nvPr/>
        </p:nvCxnSpPr>
        <p:spPr bwMode="auto">
          <a:xfrm flipV="1">
            <a:off x="6867358" y="5258224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 bwMode="auto">
          <a:xfrm>
            <a:off x="5663631" y="1031290"/>
            <a:ext cx="2430190" cy="1465673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144000" numCol="1" rtlCol="0" anchor="ctr" anchorCtr="0" compatLnSpc="1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System Space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662931" y="3034511"/>
            <a:ext cx="2430191" cy="223949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0" compatLnSpc="1"/>
          <a:lstStyle/>
          <a:p>
            <a:pPr algn="ctr"/>
            <a:r>
              <a:rPr lang="en-US" altLang="zh-CN" sz="2400" b="1" dirty="0"/>
              <a:t>User  Space</a:t>
            </a:r>
            <a:endParaRPr lang="zh-CN" altLang="en-US" sz="2400" b="1" dirty="0"/>
          </a:p>
        </p:txBody>
      </p:sp>
      <p:sp>
        <p:nvSpPr>
          <p:cNvPr id="35" name="矩形 34"/>
          <p:cNvSpPr/>
          <p:nvPr/>
        </p:nvSpPr>
        <p:spPr bwMode="auto">
          <a:xfrm>
            <a:off x="5662931" y="5285700"/>
            <a:ext cx="2430191" cy="83661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0" compatLnSpc="1"/>
          <a:lstStyle/>
          <a:p>
            <a:pPr algn="ctr"/>
            <a:r>
              <a:rPr lang="en-US" altLang="zh-CN" sz="2400" b="1" dirty="0"/>
              <a:t>User Stack</a:t>
            </a:r>
            <a:endParaRPr lang="zh-CN" altLang="en-US" sz="2400" b="1" dirty="0"/>
          </a:p>
        </p:txBody>
      </p:sp>
      <p:sp>
        <p:nvSpPr>
          <p:cNvPr id="36" name="矩形 35"/>
          <p:cNvSpPr/>
          <p:nvPr/>
        </p:nvSpPr>
        <p:spPr bwMode="auto">
          <a:xfrm>
            <a:off x="5662465" y="6135396"/>
            <a:ext cx="2430191" cy="393831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144000" numCol="1" rtlCol="0" anchor="ctr" anchorCtr="0" compatLnSpc="1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I/O Page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8595550" y="2988626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itchFamily="2" charset="-122"/>
                <a:cs typeface="+mn-cs"/>
              </a:rPr>
              <a:t>PC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8091494" y="312570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8611252" y="2403727"/>
            <a:ext cx="4908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itchFamily="2" charset="-122"/>
                <a:cs typeface="+mn-cs"/>
              </a:rPr>
              <a:t>SSP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8107196" y="254774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" name="右大括号 40"/>
          <p:cNvSpPr/>
          <p:nvPr/>
        </p:nvSpPr>
        <p:spPr bwMode="auto">
          <a:xfrm>
            <a:off x="8134054" y="1067392"/>
            <a:ext cx="269951" cy="1921290"/>
          </a:xfrm>
          <a:prstGeom prst="rightBrace">
            <a:avLst>
              <a:gd name="adj1" fmla="val 82805"/>
              <a:gd name="adj2" fmla="val 48999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8611252" y="5220874"/>
            <a:ext cx="4972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U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itchFamily="2" charset="-122"/>
                <a:cs typeface="+mn-cs"/>
              </a:rPr>
              <a:t>SP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8107196" y="536489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663709" y="2454552"/>
            <a:ext cx="2430191" cy="53588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0" compatLnSpc="1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Supervisor Stack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/>
          <p:cNvSpPr txBox="1"/>
          <p:nvPr>
            <p:custDataLst>
              <p:tags r:id="rId1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67544" y="148478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73592" y="227809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17"/>
          <p:cNvSpPr>
            <a:spLocks noChangeArrowheads="1"/>
          </p:cNvSpPr>
          <p:nvPr/>
        </p:nvSpPr>
        <p:spPr bwMode="auto">
          <a:xfrm>
            <a:off x="1259632" y="237106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38669" y="29317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03852" y="148478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473592" y="2278097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17"/>
          <p:cNvSpPr>
            <a:spLocks noChangeArrowheads="1"/>
          </p:cNvSpPr>
          <p:nvPr/>
        </p:nvSpPr>
        <p:spPr bwMode="auto">
          <a:xfrm>
            <a:off x="1259632" y="237106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The Memory Address Space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473592" y="306342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矩形 17"/>
          <p:cNvSpPr>
            <a:spLocks noChangeArrowheads="1"/>
          </p:cNvSpPr>
          <p:nvPr/>
        </p:nvSpPr>
        <p:spPr bwMode="auto">
          <a:xfrm>
            <a:off x="1259632" y="315639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438669" y="371703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473592" y="306342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矩形 17"/>
          <p:cNvSpPr>
            <a:spLocks noChangeArrowheads="1"/>
          </p:cNvSpPr>
          <p:nvPr/>
        </p:nvSpPr>
        <p:spPr bwMode="auto">
          <a:xfrm>
            <a:off x="1259632" y="315639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Input/Output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152A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/ Output (I/O)</a:t>
            </a:r>
            <a:endParaRPr lang="en-US" altLang="zh-CN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Computer systems are useless unless they can process </a:t>
            </a:r>
            <a:r>
              <a:rPr lang="en-US" altLang="zh-CN" dirty="0">
                <a:solidFill>
                  <a:srgbClr val="0070C0"/>
                </a:solidFill>
              </a:rPr>
              <a:t>information from outside </a:t>
            </a:r>
            <a:r>
              <a:rPr lang="en-US" altLang="zh-CN" dirty="0"/>
              <a:t>of the computer and </a:t>
            </a:r>
            <a:r>
              <a:rPr lang="en-US" altLang="zh-CN" dirty="0">
                <a:solidFill>
                  <a:srgbClr val="0070C0"/>
                </a:solidFill>
              </a:rPr>
              <a:t>output results outside</a:t>
            </a:r>
            <a:r>
              <a:rPr lang="en-US" altLang="zh-CN" dirty="0"/>
              <a:t> of the computer</a:t>
            </a:r>
            <a:endParaRPr lang="en-US" altLang="zh-CN" dirty="0"/>
          </a:p>
          <a:p>
            <a:pPr lvl="1"/>
            <a:r>
              <a:rPr lang="en-US" altLang="zh-CN" dirty="0">
                <a:ea typeface="宋体" pitchFamily="2" charset="-122"/>
              </a:rPr>
              <a:t>But where does data in memory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come from</a:t>
            </a:r>
            <a:r>
              <a:rPr lang="en-US" altLang="zh-CN" dirty="0">
                <a:ea typeface="宋体" pitchFamily="2" charset="-122"/>
              </a:rPr>
              <a:t>?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And how does data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get out </a:t>
            </a:r>
            <a:r>
              <a:rPr lang="en-US" altLang="zh-CN" dirty="0">
                <a:ea typeface="宋体" pitchFamily="2" charset="-122"/>
              </a:rPr>
              <a:t>of the system?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I/O</a:t>
            </a:r>
            <a:r>
              <a:rPr lang="en-US" altLang="zh-CN" dirty="0">
                <a:ea typeface="宋体" pitchFamily="2" charset="-122"/>
              </a:rPr>
              <a:t> is effective communication with the outside of the computer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I/O device </a:t>
            </a:r>
            <a:r>
              <a:rPr lang="en-US" altLang="zh-CN" dirty="0"/>
              <a:t>itself communicates with outside world,  e</a:t>
            </a:r>
            <a:r>
              <a:rPr lang="en-US" altLang="zh-CN" dirty="0">
                <a:ea typeface="宋体" pitchFamily="2" charset="-122"/>
              </a:rPr>
              <a:t>.g., keyboard takes input from user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/>
              <a:t>Computer needs to communicate with </a:t>
            </a:r>
            <a:r>
              <a:rPr lang="en-US" altLang="zh-CN" dirty="0">
                <a:solidFill>
                  <a:srgbClr val="FF0000"/>
                </a:solidFill>
              </a:rPr>
              <a:t>I/O device, </a:t>
            </a:r>
            <a:r>
              <a:rPr lang="en-US" altLang="zh-CN" dirty="0"/>
              <a:t>e</a:t>
            </a:r>
            <a:r>
              <a:rPr lang="en-US" altLang="zh-CN" dirty="0">
                <a:ea typeface="宋体" pitchFamily="2" charset="-122"/>
              </a:rPr>
              <a:t>.g., computer takes input from keyboard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Communication through shared memory locations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Processor and I/O can read/write those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memory locations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Sometimes, data in memory locations can be set/cleared automatically (by hardware) depending on a read/write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>
          <a:xfrm>
            <a:off x="381000" y="6537325"/>
            <a:ext cx="2286000" cy="244475"/>
          </a:xfrm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3645F5-D573-4DB4-A689-19E0A28251A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4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3645F5-D573-4DB4-A689-19E0A28251A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EA6FBC-31A5-461C-9A68-BB8169FC91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I/O: Connecting to the Outside World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I/O Examples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Keyboard/mouse input, video output </a:t>
            </a:r>
            <a:r>
              <a:rPr lang="en-US" altLang="zh-CN" dirty="0">
                <a:ea typeface="宋体" pitchFamily="2" charset="-122"/>
              </a:rPr>
              <a:t>on a standard computer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Network input/output </a:t>
            </a:r>
            <a:r>
              <a:rPr lang="en-US" altLang="zh-CN" dirty="0">
                <a:ea typeface="宋体" pitchFamily="2" charset="-122"/>
              </a:rPr>
              <a:t>that enables web surfing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Information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from an engine of a car </a:t>
            </a:r>
            <a:r>
              <a:rPr lang="en-US" altLang="zh-CN" dirty="0">
                <a:ea typeface="宋体" pitchFamily="2" charset="-122"/>
              </a:rPr>
              <a:t>that a computer uses to determine how to tune the engine (output from computer tunes the engine)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Requests for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airline reservations </a:t>
            </a:r>
            <a:r>
              <a:rPr lang="en-US" altLang="zh-CN" dirty="0">
                <a:ea typeface="宋体" pitchFamily="2" charset="-122"/>
              </a:rPr>
              <a:t>and replies that service those requests</a:t>
            </a:r>
            <a:endParaRPr lang="en-US" altLang="zh-CN" dirty="0">
              <a:ea typeface="宋体" pitchFamily="2" charset="-122"/>
            </a:endParaRPr>
          </a:p>
          <a:p>
            <a:pPr lvl="2"/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3645F5-D573-4DB4-A689-19E0A28251A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EA6FBC-31A5-461C-9A68-BB8169FC91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I/O: Connecting to the Outside World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Types of I/O devices characterized by: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sz="1800" dirty="0">
                <a:solidFill>
                  <a:srgbClr val="0070C0"/>
                </a:solidFill>
                <a:ea typeface="宋体" pitchFamily="2" charset="-122"/>
              </a:rPr>
              <a:t>behavior</a:t>
            </a:r>
            <a:r>
              <a:rPr lang="en-US" altLang="zh-CN" sz="1800" dirty="0">
                <a:solidFill>
                  <a:srgbClr val="CE0000"/>
                </a:solidFill>
                <a:ea typeface="宋体" pitchFamily="2" charset="-122"/>
              </a:rPr>
              <a:t>:</a:t>
            </a:r>
            <a:r>
              <a:rPr lang="en-US" altLang="zh-CN" sz="1800" dirty="0">
                <a:ea typeface="宋体" pitchFamily="2" charset="-122"/>
              </a:rPr>
              <a:t> input, output</a:t>
            </a:r>
            <a:endParaRPr lang="en-US" altLang="zh-CN" sz="1800" dirty="0">
              <a:ea typeface="宋体" pitchFamily="2" charset="-122"/>
            </a:endParaRPr>
          </a:p>
          <a:p>
            <a:pPr lvl="2"/>
            <a:r>
              <a:rPr lang="en-US" altLang="zh-CN" sz="1600" dirty="0">
                <a:solidFill>
                  <a:srgbClr val="FF0000"/>
                </a:solidFill>
              </a:rPr>
              <a:t>input</a:t>
            </a:r>
            <a:r>
              <a:rPr lang="en-US" altLang="zh-CN" sz="1600" dirty="0"/>
              <a:t>: keyboard, motion detector, network interface</a:t>
            </a:r>
            <a:endParaRPr lang="en-US" altLang="zh-CN" sz="1600" dirty="0"/>
          </a:p>
          <a:p>
            <a:pPr lvl="2"/>
            <a:r>
              <a:rPr lang="en-US" altLang="zh-CN" sz="1600" dirty="0">
                <a:solidFill>
                  <a:srgbClr val="FF0000"/>
                </a:solidFill>
              </a:rPr>
              <a:t>output</a:t>
            </a:r>
            <a:r>
              <a:rPr lang="en-US" altLang="zh-CN" sz="1600" dirty="0"/>
              <a:t>: display screen(monitor), printer, network interface</a:t>
            </a:r>
            <a:endParaRPr lang="en-US" altLang="zh-CN" sz="1600" dirty="0"/>
          </a:p>
          <a:p>
            <a:pPr lvl="1"/>
            <a:r>
              <a:rPr lang="en-US" altLang="zh-CN" sz="1800" dirty="0">
                <a:solidFill>
                  <a:srgbClr val="0070C0"/>
                </a:solidFill>
                <a:ea typeface="宋体" pitchFamily="2" charset="-122"/>
              </a:rPr>
              <a:t>data rate</a:t>
            </a:r>
            <a:r>
              <a:rPr lang="en-US" altLang="zh-CN" sz="1800" dirty="0">
                <a:solidFill>
                  <a:srgbClr val="CE0000"/>
                </a:solidFill>
                <a:ea typeface="宋体" pitchFamily="2" charset="-122"/>
              </a:rPr>
              <a:t>:</a:t>
            </a:r>
            <a:r>
              <a:rPr lang="en-US" altLang="zh-CN" sz="1800" dirty="0">
                <a:ea typeface="宋体" pitchFamily="2" charset="-122"/>
              </a:rPr>
              <a:t> how fast can data be transferred?</a:t>
            </a:r>
            <a:endParaRPr lang="en-US" altLang="zh-CN" sz="1800" dirty="0">
              <a:ea typeface="宋体" pitchFamily="2" charset="-122"/>
            </a:endParaRPr>
          </a:p>
          <a:p>
            <a:pPr lvl="2"/>
            <a:r>
              <a:rPr lang="en-US" altLang="zh-CN" sz="1600" dirty="0"/>
              <a:t>keyboard: 100 bytes/sec</a:t>
            </a:r>
            <a:endParaRPr lang="en-US" altLang="zh-CN" sz="1600" dirty="0"/>
          </a:p>
          <a:p>
            <a:pPr lvl="2"/>
            <a:r>
              <a:rPr lang="en-US" altLang="zh-CN" sz="1600" dirty="0"/>
              <a:t>disk: 60-120 MB/s</a:t>
            </a:r>
            <a:endParaRPr lang="en-US" altLang="zh-CN" sz="1600" dirty="0"/>
          </a:p>
          <a:p>
            <a:pPr lvl="2"/>
            <a:r>
              <a:rPr lang="en-US" altLang="zh-CN" sz="1600" dirty="0"/>
              <a:t>network: 1 Mb/s - 100 Gb/s</a:t>
            </a:r>
            <a:endParaRPr lang="en-US" altLang="zh-CN" sz="1600" dirty="0"/>
          </a:p>
          <a:p>
            <a:pPr lvl="1"/>
            <a:r>
              <a:rPr lang="en-US" altLang="zh-CN" sz="1800" dirty="0">
                <a:solidFill>
                  <a:srgbClr val="0070C0"/>
                </a:solidFill>
                <a:ea typeface="宋体" pitchFamily="2" charset="-122"/>
              </a:rPr>
              <a:t>accessing mode</a:t>
            </a:r>
            <a:r>
              <a:rPr lang="en-US" altLang="zh-CN" sz="1800" dirty="0">
                <a:solidFill>
                  <a:srgbClr val="CE0000"/>
                </a:solidFill>
                <a:ea typeface="宋体" pitchFamily="2" charset="-122"/>
              </a:rPr>
              <a:t>:</a:t>
            </a:r>
            <a:endParaRPr lang="en-US" altLang="zh-CN" sz="1800" dirty="0">
              <a:solidFill>
                <a:srgbClr val="CE0000"/>
              </a:solidFill>
              <a:ea typeface="宋体" pitchFamily="2" charset="-122"/>
            </a:endParaRPr>
          </a:p>
          <a:p>
            <a:pPr lvl="2"/>
            <a:r>
              <a:rPr lang="en-US" altLang="zh-CN" sz="1600" dirty="0">
                <a:solidFill>
                  <a:srgbClr val="FF0000"/>
                </a:solidFill>
              </a:rPr>
              <a:t>character device</a:t>
            </a:r>
            <a:r>
              <a:rPr lang="en-US" altLang="zh-CN" sz="1600" dirty="0"/>
              <a:t>: </a:t>
            </a:r>
            <a:r>
              <a:rPr lang="en-US" altLang="zh-CN" sz="1600" dirty="0">
                <a:solidFill>
                  <a:srgbClr val="0070C0"/>
                </a:solidFill>
              </a:rPr>
              <a:t>no buffering </a:t>
            </a:r>
            <a:r>
              <a:rPr lang="en-US" altLang="zh-CN" sz="1600" dirty="0"/>
              <a:t>is performed. E.g., keyboard</a:t>
            </a:r>
            <a:endParaRPr lang="en-US" altLang="zh-CN" sz="1600" dirty="0"/>
          </a:p>
          <a:p>
            <a:pPr lvl="2"/>
            <a:r>
              <a:rPr lang="en-US" altLang="zh-CN" sz="1600" dirty="0">
                <a:solidFill>
                  <a:srgbClr val="FF0000"/>
                </a:solidFill>
              </a:rPr>
              <a:t>block device</a:t>
            </a:r>
            <a:r>
              <a:rPr lang="en-US" altLang="zh-CN" sz="1600" dirty="0"/>
              <a:t>: accessed through a </a:t>
            </a:r>
            <a:r>
              <a:rPr lang="en-US" altLang="zh-CN" sz="1600" dirty="0">
                <a:solidFill>
                  <a:srgbClr val="0070C0"/>
                </a:solidFill>
              </a:rPr>
              <a:t>cache</a:t>
            </a:r>
            <a:r>
              <a:rPr lang="en-US" altLang="zh-CN" sz="1600" dirty="0"/>
              <a:t>, be random access. E.g., disk</a:t>
            </a:r>
            <a:endParaRPr lang="en-US" altLang="zh-CN" sz="1600" dirty="0"/>
          </a:p>
          <a:p>
            <a:pPr lvl="2"/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CE4A95-29DD-4818-B65A-BE3150AECB7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DDE464-449D-4440-8C66-601A20D5357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I/O Controller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Control/Status Registers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CPU tells device what to do -- </a:t>
            </a:r>
            <a:r>
              <a:rPr lang="en-US" altLang="zh-CN" dirty="0">
                <a:highlight>
                  <a:srgbClr val="FFFF00"/>
                </a:highlight>
                <a:ea typeface="宋体" pitchFamily="2" charset="-122"/>
              </a:rPr>
              <a:t>write to control register</a:t>
            </a:r>
            <a:endParaRPr lang="en-US" altLang="zh-CN" dirty="0">
              <a:highlight>
                <a:srgbClr val="FFFF00"/>
              </a:highlight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CPU checks whether task is done -- </a:t>
            </a:r>
            <a:r>
              <a:rPr lang="en-US" altLang="zh-CN" dirty="0">
                <a:highlight>
                  <a:srgbClr val="FFFF00"/>
                </a:highlight>
                <a:ea typeface="宋体" pitchFamily="2" charset="-122"/>
              </a:rPr>
              <a:t>read status register</a:t>
            </a:r>
            <a:endParaRPr lang="en-US" altLang="zh-CN" dirty="0">
              <a:highlight>
                <a:srgbClr val="FFFF00"/>
              </a:highlight>
              <a:ea typeface="宋体" pitchFamily="2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Data Registers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highlight>
                  <a:srgbClr val="FFFF00"/>
                </a:highlight>
                <a:ea typeface="宋体" pitchFamily="2" charset="-122"/>
              </a:rPr>
              <a:t>CPU transfers </a:t>
            </a:r>
            <a:r>
              <a:rPr lang="en-US" altLang="zh-CN" dirty="0">
                <a:solidFill>
                  <a:srgbClr val="0070C0"/>
                </a:solidFill>
                <a:highlight>
                  <a:srgbClr val="FFFF00"/>
                </a:highlight>
                <a:ea typeface="宋体" pitchFamily="2" charset="-122"/>
              </a:rPr>
              <a:t>data</a:t>
            </a:r>
            <a:r>
              <a:rPr lang="en-US" altLang="zh-CN" dirty="0">
                <a:highlight>
                  <a:srgbClr val="FFFF00"/>
                </a:highlight>
                <a:ea typeface="宋体" pitchFamily="2" charset="-122"/>
              </a:rPr>
              <a:t> to/from device</a:t>
            </a:r>
            <a:endParaRPr lang="en-US" altLang="zh-CN" dirty="0">
              <a:highlight>
                <a:srgbClr val="FFFF00"/>
              </a:highlight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Device electronics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highlight>
                  <a:srgbClr val="FFFF00"/>
                </a:highlight>
                <a:ea typeface="宋体" pitchFamily="2" charset="-122"/>
              </a:rPr>
              <a:t>performs actual operation</a:t>
            </a:r>
            <a:endParaRPr lang="en-US" altLang="zh-CN" dirty="0">
              <a:highlight>
                <a:srgbClr val="FFFF00"/>
              </a:highlight>
              <a:ea typeface="宋体" pitchFamily="2" charset="-122"/>
            </a:endParaRPr>
          </a:p>
          <a:p>
            <a:pPr lvl="2"/>
            <a:r>
              <a:rPr lang="en-US" altLang="zh-CN" dirty="0"/>
              <a:t>pixels to screen, bits to/from disk, characters from keyboard</a:t>
            </a:r>
            <a:endParaRPr lang="en-US" altLang="zh-CN" dirty="0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2438400" y="3200400"/>
            <a:ext cx="4572000" cy="1447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4495800" y="32004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Graphics Controller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2590800" y="3352800"/>
            <a:ext cx="1828800" cy="379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Control/Status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2590800" y="4038600"/>
            <a:ext cx="1828800" cy="379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 Data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02" name="Rectangle 8"/>
          <p:cNvSpPr>
            <a:spLocks noChangeArrowheads="1"/>
          </p:cNvSpPr>
          <p:nvPr/>
        </p:nvSpPr>
        <p:spPr bwMode="auto">
          <a:xfrm>
            <a:off x="5105400" y="3810000"/>
            <a:ext cx="16764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Electronics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03" name="Line 9"/>
          <p:cNvSpPr>
            <a:spLocks noChangeShapeType="1"/>
          </p:cNvSpPr>
          <p:nvPr/>
        </p:nvSpPr>
        <p:spPr bwMode="auto">
          <a:xfrm>
            <a:off x="6781800" y="41148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04" name="Line 10"/>
          <p:cNvSpPr>
            <a:spLocks noChangeShapeType="1"/>
          </p:cNvSpPr>
          <p:nvPr/>
        </p:nvSpPr>
        <p:spPr bwMode="auto">
          <a:xfrm>
            <a:off x="1828800" y="4267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05" name="Line 11"/>
          <p:cNvSpPr>
            <a:spLocks noChangeShapeType="1"/>
          </p:cNvSpPr>
          <p:nvPr/>
        </p:nvSpPr>
        <p:spPr bwMode="auto">
          <a:xfrm>
            <a:off x="1752600" y="3581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06" name="Line 12"/>
          <p:cNvSpPr>
            <a:spLocks noChangeShapeType="1"/>
          </p:cNvSpPr>
          <p:nvPr/>
        </p:nvSpPr>
        <p:spPr bwMode="auto">
          <a:xfrm>
            <a:off x="4419600" y="4191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07" name="Line 13"/>
          <p:cNvSpPr>
            <a:spLocks noChangeShapeType="1"/>
          </p:cNvSpPr>
          <p:nvPr/>
        </p:nvSpPr>
        <p:spPr bwMode="auto">
          <a:xfrm>
            <a:off x="4419600" y="3581400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08" name="Text Box 14"/>
          <p:cNvSpPr txBox="1">
            <a:spLocks noChangeArrowheads="1"/>
          </p:cNvSpPr>
          <p:nvPr/>
        </p:nvSpPr>
        <p:spPr bwMode="auto">
          <a:xfrm>
            <a:off x="685800" y="365760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CPU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09" name="Text Box 15"/>
          <p:cNvSpPr txBox="1">
            <a:spLocks noChangeArrowheads="1"/>
          </p:cNvSpPr>
          <p:nvPr/>
        </p:nvSpPr>
        <p:spPr bwMode="auto">
          <a:xfrm>
            <a:off x="7848600" y="3886200"/>
            <a:ext cx="976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display</a:t>
            </a:r>
            <a:endParaRPr kumimoji="0" lang="en-US" altLang="zh-CN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LED, An ARM Example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</a:fld>
            <a:endParaRPr lang="en-US" altLang="zh-CN"/>
          </a:p>
        </p:txBody>
      </p:sp>
      <p:pic>
        <p:nvPicPr>
          <p:cNvPr id="56322" name="Picture 2" descr="https://images2018.cnblogs.com/blog/1439959/201808/1439959-20180813133815766-421433930.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52736"/>
            <a:ext cx="4415657" cy="28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4" name="Picture 4" descr="https://images2018.cnblogs.com/blog/1439959/201808/1439959-20180813133954356-551551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36" y="4365104"/>
            <a:ext cx="8071648" cy="11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523160" y="1056894"/>
            <a:ext cx="43693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baseline="0" dirty="0">
                <a:solidFill>
                  <a:srgbClr val="232323"/>
                </a:solidFill>
                <a:latin typeface="PingFang SC"/>
              </a:rPr>
              <a:t>开发板上面的</a:t>
            </a:r>
            <a:r>
              <a:rPr lang="en-US" altLang="zh-CN" sz="2000" b="1" baseline="0" dirty="0">
                <a:solidFill>
                  <a:srgbClr val="232323"/>
                </a:solidFill>
                <a:latin typeface="PingFang SC"/>
              </a:rPr>
              <a:t>led</a:t>
            </a:r>
            <a:r>
              <a:rPr lang="zh-CN" altLang="en-US" sz="2000" b="1" baseline="0" dirty="0">
                <a:solidFill>
                  <a:srgbClr val="232323"/>
                </a:solidFill>
                <a:latin typeface="PingFang SC"/>
              </a:rPr>
              <a:t>灯通常接到处理器的</a:t>
            </a:r>
            <a:r>
              <a:rPr lang="en-US" altLang="zh-CN" sz="2000" b="1" baseline="0" dirty="0">
                <a:solidFill>
                  <a:srgbClr val="232323"/>
                </a:solidFill>
                <a:latin typeface="PingFang SC"/>
              </a:rPr>
              <a:t>GPIO(general purpose input output)</a:t>
            </a:r>
            <a:endParaRPr lang="en-US" altLang="zh-CN" sz="2000" b="1" baseline="0" dirty="0">
              <a:solidFill>
                <a:srgbClr val="232323"/>
              </a:solidFill>
              <a:latin typeface="PingFang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baseline="0" dirty="0">
              <a:solidFill>
                <a:srgbClr val="232323"/>
              </a:solidFill>
              <a:latin typeface="PingFang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baseline="0" dirty="0">
                <a:solidFill>
                  <a:srgbClr val="232323"/>
                </a:solidFill>
                <a:latin typeface="PingFang SC"/>
              </a:rPr>
              <a:t>通过</a:t>
            </a:r>
            <a:r>
              <a:rPr lang="zh-CN" altLang="en-US" sz="2000" b="1" baseline="0" dirty="0">
                <a:solidFill>
                  <a:srgbClr val="FF0000"/>
                </a:solidFill>
                <a:latin typeface="PingFang SC"/>
              </a:rPr>
              <a:t>原理图</a:t>
            </a:r>
            <a:r>
              <a:rPr lang="zh-CN" altLang="en-US" sz="2000" b="1" baseline="0" dirty="0">
                <a:solidFill>
                  <a:srgbClr val="232323"/>
                </a:solidFill>
                <a:latin typeface="PingFang SC"/>
              </a:rPr>
              <a:t>确定需要控制的</a:t>
            </a:r>
            <a:r>
              <a:rPr lang="en-US" altLang="zh-CN" sz="2000" b="1" baseline="0" dirty="0">
                <a:solidFill>
                  <a:srgbClr val="FF0000"/>
                </a:solidFill>
                <a:latin typeface="PingFang SC"/>
              </a:rPr>
              <a:t>IO</a:t>
            </a:r>
            <a:r>
              <a:rPr lang="zh-CN" altLang="en-US" sz="2000" b="1" baseline="0" dirty="0">
                <a:solidFill>
                  <a:srgbClr val="FF0000"/>
                </a:solidFill>
                <a:latin typeface="PingFang SC"/>
              </a:rPr>
              <a:t>端口</a:t>
            </a:r>
            <a:r>
              <a:rPr lang="zh-CN" altLang="en-US" sz="2000" b="1" baseline="0" dirty="0">
                <a:solidFill>
                  <a:srgbClr val="232323"/>
                </a:solidFill>
                <a:latin typeface="PingFang SC"/>
              </a:rPr>
              <a:t>为</a:t>
            </a:r>
            <a:r>
              <a:rPr lang="en-US" altLang="zh-CN" sz="2000" b="1" baseline="0" dirty="0">
                <a:solidFill>
                  <a:srgbClr val="232323"/>
                </a:solidFill>
                <a:latin typeface="PingFang SC"/>
              </a:rPr>
              <a:t>S3C2440</a:t>
            </a:r>
            <a:r>
              <a:rPr lang="zh-CN" altLang="en-US" sz="2000" b="1" baseline="0" dirty="0">
                <a:solidFill>
                  <a:srgbClr val="232323"/>
                </a:solidFill>
                <a:latin typeface="PingFang SC"/>
              </a:rPr>
              <a:t>的</a:t>
            </a:r>
            <a:r>
              <a:rPr lang="en-US" altLang="zh-CN" sz="2000" b="1" baseline="0" dirty="0">
                <a:solidFill>
                  <a:srgbClr val="232323"/>
                </a:solidFill>
                <a:latin typeface="PingFang SC"/>
              </a:rPr>
              <a:t>GPF4</a:t>
            </a:r>
            <a:r>
              <a:rPr lang="zh-CN" altLang="en-US" sz="2000" b="1" baseline="0" dirty="0">
                <a:solidFill>
                  <a:srgbClr val="232323"/>
                </a:solidFill>
                <a:latin typeface="PingFang SC"/>
              </a:rPr>
              <a:t>、</a:t>
            </a:r>
            <a:r>
              <a:rPr lang="en-US" altLang="zh-CN" sz="2000" b="1" baseline="0" dirty="0">
                <a:solidFill>
                  <a:srgbClr val="232323"/>
                </a:solidFill>
                <a:latin typeface="PingFang SC"/>
              </a:rPr>
              <a:t>GPF5</a:t>
            </a:r>
            <a:r>
              <a:rPr lang="zh-CN" altLang="en-US" sz="2000" b="1" baseline="0" dirty="0">
                <a:solidFill>
                  <a:srgbClr val="232323"/>
                </a:solidFill>
                <a:latin typeface="PingFang SC"/>
              </a:rPr>
              <a:t>、</a:t>
            </a:r>
            <a:r>
              <a:rPr lang="en-US" altLang="zh-CN" sz="2000" b="1" baseline="0" dirty="0">
                <a:solidFill>
                  <a:srgbClr val="232323"/>
                </a:solidFill>
                <a:latin typeface="PingFang SC"/>
              </a:rPr>
              <a:t>GPF6</a:t>
            </a:r>
            <a:endParaRPr lang="en-US" altLang="zh-CN" sz="2000" b="1" baseline="0" dirty="0">
              <a:solidFill>
                <a:srgbClr val="232323"/>
              </a:solidFill>
              <a:latin typeface="PingFang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baseline="0" dirty="0">
                <a:solidFill>
                  <a:srgbClr val="232323"/>
                </a:solidFill>
                <a:latin typeface="PingFang SC"/>
              </a:rPr>
              <a:t>要想点亮</a:t>
            </a:r>
            <a:r>
              <a:rPr lang="en-US" altLang="zh-CN" sz="2000" b="1" baseline="0" dirty="0">
                <a:solidFill>
                  <a:srgbClr val="232323"/>
                </a:solidFill>
                <a:latin typeface="PingFang SC"/>
              </a:rPr>
              <a:t>LED</a:t>
            </a:r>
            <a:r>
              <a:rPr lang="zh-CN" altLang="en-US" sz="2000" b="1" baseline="0" dirty="0">
                <a:solidFill>
                  <a:srgbClr val="232323"/>
                </a:solidFill>
                <a:latin typeface="PingFang SC"/>
              </a:rPr>
              <a:t>，需要</a:t>
            </a:r>
            <a:r>
              <a:rPr lang="zh-CN" altLang="en-US" sz="2000" b="1" baseline="0" dirty="0">
                <a:solidFill>
                  <a:srgbClr val="FF0000"/>
                </a:solidFill>
                <a:latin typeface="PingFang SC"/>
              </a:rPr>
              <a:t>控制</a:t>
            </a:r>
            <a:r>
              <a:rPr lang="zh-CN" altLang="en-US" sz="2000" b="1" baseline="0" dirty="0">
                <a:solidFill>
                  <a:srgbClr val="232323"/>
                </a:solidFill>
                <a:latin typeface="PingFang SC"/>
              </a:rPr>
              <a:t>相关的</a:t>
            </a:r>
            <a:r>
              <a:rPr lang="en-US" altLang="zh-CN" sz="2000" b="1" baseline="0" dirty="0">
                <a:solidFill>
                  <a:srgbClr val="232323"/>
                </a:solidFill>
                <a:latin typeface="PingFang SC"/>
              </a:rPr>
              <a:t>GPIO</a:t>
            </a:r>
            <a:r>
              <a:rPr lang="zh-CN" altLang="en-US" sz="2000" b="1" baseline="0" dirty="0">
                <a:solidFill>
                  <a:srgbClr val="232323"/>
                </a:solidFill>
                <a:latin typeface="PingFang SC"/>
              </a:rPr>
              <a:t>口</a:t>
            </a:r>
            <a:r>
              <a:rPr lang="zh-CN" altLang="en-US" sz="2000" b="1" baseline="0" dirty="0">
                <a:solidFill>
                  <a:srgbClr val="FF0000"/>
                </a:solidFill>
                <a:latin typeface="PingFang SC"/>
              </a:rPr>
              <a:t>输出</a:t>
            </a:r>
            <a:r>
              <a:rPr lang="zh-CN" altLang="en-US" sz="2000" b="1" baseline="0" dirty="0">
                <a:solidFill>
                  <a:srgbClr val="232323"/>
                </a:solidFill>
                <a:latin typeface="PingFang SC"/>
              </a:rPr>
              <a:t>高电平</a:t>
            </a:r>
            <a:r>
              <a:rPr lang="en-US" altLang="zh-CN" sz="2000" b="1" baseline="0" dirty="0">
                <a:solidFill>
                  <a:srgbClr val="232323"/>
                </a:solidFill>
                <a:latin typeface="PingFang SC"/>
              </a:rPr>
              <a:t>(1)</a:t>
            </a:r>
            <a:r>
              <a:rPr lang="zh-CN" altLang="en-US" sz="2000" b="1" baseline="0" dirty="0">
                <a:solidFill>
                  <a:srgbClr val="232323"/>
                </a:solidFill>
                <a:latin typeface="PingFang SC"/>
              </a:rPr>
              <a:t>或低电平</a:t>
            </a:r>
            <a:r>
              <a:rPr lang="en-US" altLang="zh-CN" sz="2000" b="1" baseline="0" dirty="0">
                <a:solidFill>
                  <a:srgbClr val="232323"/>
                </a:solidFill>
                <a:latin typeface="PingFang SC"/>
              </a:rPr>
              <a:t>(0)</a:t>
            </a:r>
            <a:endParaRPr lang="en-US" altLang="zh-CN" sz="2000" b="1" baseline="0" dirty="0">
              <a:solidFill>
                <a:srgbClr val="232323"/>
              </a:solidFill>
              <a:latin typeface="PingFang SC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9752" y="6504801"/>
            <a:ext cx="3851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https://www.cnblogs.com/tianhaoyuan/p/6472263.html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LED, An ARM Example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</a:fld>
            <a:endParaRPr lang="en-US" altLang="zh-CN"/>
          </a:p>
        </p:txBody>
      </p:sp>
      <p:pic>
        <p:nvPicPr>
          <p:cNvPr id="56326" name="Picture 6" descr="https://images2018.cnblogs.com/blog/1439959/201808/1439959-20180813134247250-146412124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09120"/>
            <a:ext cx="805191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3240013"/>
          </a:xfrm>
        </p:spPr>
        <p:txBody>
          <a:bodyPr/>
          <a:lstStyle/>
          <a:p>
            <a:r>
              <a:rPr lang="zh-CN" altLang="en-US" b="0" dirty="0"/>
              <a:t>通过</a:t>
            </a:r>
            <a:r>
              <a:rPr lang="en-US" altLang="zh-CN" b="0" dirty="0"/>
              <a:t>S3C2440</a:t>
            </a:r>
            <a:r>
              <a:rPr lang="zh-CN" altLang="en-US" b="0" dirty="0"/>
              <a:t>的</a:t>
            </a:r>
            <a:r>
              <a:rPr lang="en-US" b="0" dirty="0" err="1"/>
              <a:t>DataSheet</a:t>
            </a:r>
            <a:r>
              <a:rPr lang="en-US" b="0" dirty="0"/>
              <a:t> </a:t>
            </a:r>
            <a:r>
              <a:rPr lang="zh-CN" altLang="en-US" b="0" dirty="0"/>
              <a:t>可以得知，</a:t>
            </a:r>
            <a:r>
              <a:rPr lang="en-US" b="0" dirty="0"/>
              <a:t>GPIO</a:t>
            </a:r>
            <a:r>
              <a:rPr lang="zh-CN" altLang="en-US" b="0" dirty="0"/>
              <a:t>主要有三个寄存器需要设置</a:t>
            </a:r>
            <a:endParaRPr lang="en-US" altLang="zh-CN" b="0" dirty="0"/>
          </a:p>
          <a:p>
            <a:pPr lvl="1"/>
            <a:r>
              <a:rPr lang="en-US" altLang="zh-CN" b="0" dirty="0"/>
              <a:t>GPFCON</a:t>
            </a:r>
            <a:r>
              <a:rPr lang="zh-CN" altLang="en-US" b="0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控制寄存器</a:t>
            </a:r>
            <a:r>
              <a:rPr lang="zh-CN" altLang="en-US" b="0" dirty="0"/>
              <a:t>，主要是控制</a:t>
            </a:r>
            <a:r>
              <a:rPr lang="en-US" altLang="zh-CN" b="0" dirty="0"/>
              <a:t>GPIO</a:t>
            </a:r>
            <a:r>
              <a:rPr lang="zh-CN" altLang="en-US" b="0" dirty="0"/>
              <a:t>的功能，主要有输入、输出和中断三个功能。每个</a:t>
            </a:r>
            <a:r>
              <a:rPr lang="en-US" altLang="zh-CN" b="0" dirty="0"/>
              <a:t>GPIO</a:t>
            </a:r>
            <a:r>
              <a:rPr lang="zh-CN" altLang="en-US" b="0" dirty="0"/>
              <a:t>口有寄存器的两位来控制，</a:t>
            </a:r>
            <a:r>
              <a:rPr lang="en-US" altLang="zh-CN" b="0" dirty="0"/>
              <a:t>00</a:t>
            </a:r>
            <a:r>
              <a:rPr lang="zh-CN" altLang="en-US" b="0" dirty="0"/>
              <a:t>：输入，</a:t>
            </a:r>
            <a:r>
              <a:rPr lang="en-US" altLang="zh-CN" b="0" dirty="0">
                <a:solidFill>
                  <a:schemeClr val="accent1"/>
                </a:solidFill>
              </a:rPr>
              <a:t>01</a:t>
            </a:r>
            <a:r>
              <a:rPr lang="zh-CN" altLang="en-US" b="0" dirty="0"/>
              <a:t>：</a:t>
            </a:r>
            <a:r>
              <a:rPr lang="zh-CN" altLang="en-US" dirty="0">
                <a:solidFill>
                  <a:schemeClr val="accent1"/>
                </a:solidFill>
              </a:rPr>
              <a:t>输出</a:t>
            </a:r>
            <a:r>
              <a:rPr lang="zh-CN" altLang="en-US" b="0" dirty="0"/>
              <a:t>，</a:t>
            </a:r>
            <a:r>
              <a:rPr lang="en-US" altLang="zh-CN" b="0" dirty="0"/>
              <a:t>10</a:t>
            </a:r>
            <a:r>
              <a:rPr lang="zh-CN" altLang="en-US" b="0" dirty="0"/>
              <a:t>：中断，</a:t>
            </a:r>
            <a:r>
              <a:rPr lang="en-US" altLang="zh-CN" b="0" dirty="0"/>
              <a:t>10</a:t>
            </a:r>
            <a:r>
              <a:rPr lang="zh-CN" altLang="en-US" b="0" dirty="0"/>
              <a:t>：保留。</a:t>
            </a:r>
            <a:endParaRPr lang="zh-CN" altLang="en-US" b="0" dirty="0"/>
          </a:p>
          <a:p>
            <a:pPr lvl="1"/>
            <a:r>
              <a:rPr lang="en-US" altLang="zh-CN" b="0" dirty="0"/>
              <a:t>GPFDAT</a:t>
            </a:r>
            <a:r>
              <a:rPr lang="zh-CN" altLang="en-US" b="0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数据寄存器</a:t>
            </a:r>
            <a:r>
              <a:rPr lang="zh-CN" altLang="en-US" b="0" dirty="0"/>
              <a:t>，主要是控制</a:t>
            </a:r>
            <a:r>
              <a:rPr lang="en-US" altLang="zh-CN" b="0" dirty="0"/>
              <a:t>GPIO</a:t>
            </a:r>
            <a:r>
              <a:rPr lang="zh-CN" altLang="en-US" b="0" dirty="0"/>
              <a:t>输出高电平还是低电平，</a:t>
            </a:r>
            <a:r>
              <a:rPr lang="en-US" altLang="zh-CN" b="0" dirty="0"/>
              <a:t>0</a:t>
            </a:r>
            <a:r>
              <a:rPr lang="zh-CN" altLang="en-US" b="0" dirty="0"/>
              <a:t>：低电平，</a:t>
            </a:r>
            <a:r>
              <a:rPr lang="en-US" altLang="zh-CN" b="0" dirty="0"/>
              <a:t>1</a:t>
            </a:r>
            <a:r>
              <a:rPr lang="zh-CN" altLang="en-US" b="0" dirty="0"/>
              <a:t>：高电平。</a:t>
            </a:r>
            <a:endParaRPr lang="zh-CN" altLang="en-US" b="0" dirty="0"/>
          </a:p>
          <a:p>
            <a:pPr lvl="1"/>
            <a:r>
              <a:rPr lang="en-US" altLang="zh-CN" b="0" dirty="0"/>
              <a:t>GPFUP </a:t>
            </a:r>
            <a:r>
              <a:rPr lang="zh-CN" altLang="en-US" b="0" dirty="0"/>
              <a:t>是设置内部上拉电阻的寄存器，</a:t>
            </a:r>
            <a:r>
              <a:rPr lang="en-US" altLang="zh-CN" b="0" dirty="0"/>
              <a:t>0</a:t>
            </a:r>
            <a:r>
              <a:rPr lang="zh-CN" altLang="en-US" b="0" dirty="0"/>
              <a:t>：不设置上拉电阻，</a:t>
            </a:r>
            <a:r>
              <a:rPr lang="en-US" altLang="zh-CN" b="0" dirty="0"/>
              <a:t>1</a:t>
            </a:r>
            <a:r>
              <a:rPr lang="zh-CN" altLang="en-US" b="0" dirty="0"/>
              <a:t>：设置上拉电阻。</a:t>
            </a:r>
            <a:endParaRPr lang="en-US" altLang="zh-CN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2843808" y="616530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0" dirty="0">
                <a:solidFill>
                  <a:srgbClr val="FF0000"/>
                </a:solidFill>
              </a:rPr>
              <a:t>IO</a:t>
            </a:r>
            <a:r>
              <a:rPr lang="zh-CN" altLang="en-US" b="1" baseline="0" dirty="0">
                <a:solidFill>
                  <a:srgbClr val="FF0000"/>
                </a:solidFill>
              </a:rPr>
              <a:t>内存地址</a:t>
            </a:r>
            <a:endParaRPr lang="en-US" b="1" baseline="0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 bwMode="auto">
          <a:xfrm flipH="1" flipV="1">
            <a:off x="2987824" y="4941168"/>
            <a:ext cx="531810" cy="12241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" name="矩形 13"/>
          <p:cNvSpPr/>
          <p:nvPr/>
        </p:nvSpPr>
        <p:spPr>
          <a:xfrm>
            <a:off x="2339752" y="6504801"/>
            <a:ext cx="3851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https://www.cnblogs.com/tianhaoyuan/p/6472263.html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/>
          <p:cNvSpPr txBox="1"/>
          <p:nvPr>
            <p:custDataLst>
              <p:tags r:id="rId1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67544" y="148478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73592" y="227809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17"/>
          <p:cNvSpPr>
            <a:spLocks noChangeArrowheads="1"/>
          </p:cNvSpPr>
          <p:nvPr/>
        </p:nvSpPr>
        <p:spPr bwMode="auto">
          <a:xfrm>
            <a:off x="1259632" y="237106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38669" y="29317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152A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03852" y="148478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473592" y="2278097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17"/>
          <p:cNvSpPr>
            <a:spLocks noChangeArrowheads="1"/>
          </p:cNvSpPr>
          <p:nvPr/>
        </p:nvSpPr>
        <p:spPr bwMode="auto">
          <a:xfrm>
            <a:off x="1259632" y="237106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>
                <a:solidFill>
                  <a:srgbClr val="0152A3"/>
                </a:solidFill>
                <a:latin typeface="微软雅黑" panose="020B0503020204020204" pitchFamily="34" charset="-122"/>
              </a:rPr>
              <a:t>The </a:t>
            </a:r>
            <a:r>
              <a:rPr lang="en-US" altLang="zh-CN" sz="2400" b="1" baseline="0" dirty="0">
                <a:solidFill>
                  <a:srgbClr val="0152A3"/>
                </a:solidFill>
                <a:latin typeface="微软雅黑" panose="020B0503020204020204" pitchFamily="34" charset="-122"/>
              </a:rPr>
              <a:t>Memory Address Space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152A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4181" y="300890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473592" y="316278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矩形 17"/>
          <p:cNvSpPr>
            <a:spLocks noChangeArrowheads="1"/>
          </p:cNvSpPr>
          <p:nvPr/>
        </p:nvSpPr>
        <p:spPr bwMode="auto">
          <a:xfrm>
            <a:off x="1259632" y="325575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438669" y="381639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473592" y="3162786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矩形 17"/>
          <p:cNvSpPr>
            <a:spLocks noChangeArrowheads="1"/>
          </p:cNvSpPr>
          <p:nvPr/>
        </p:nvSpPr>
        <p:spPr bwMode="auto">
          <a:xfrm>
            <a:off x="1259632" y="325575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 err="1">
                <a:solidFill>
                  <a:srgbClr val="0152A3"/>
                </a:solidFill>
                <a:latin typeface="微软雅黑" panose="020B0503020204020204" pitchFamily="34" charset="-122"/>
              </a:rPr>
              <a:t>Input/Output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152A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LED, An ARM 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39214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.text</a:t>
            </a:r>
            <a:endParaRPr lang="en-US" sz="2000" dirty="0"/>
          </a:p>
          <a:p>
            <a:pPr marL="0" indent="0">
              <a:buNone/>
            </a:pPr>
            <a:r>
              <a:rPr lang="en-US" sz="2000" b="0" dirty="0"/>
              <a:t>.global </a:t>
            </a:r>
            <a:r>
              <a:rPr lang="en-US" sz="2000" b="0" dirty="0">
                <a:solidFill>
                  <a:srgbClr val="00B050"/>
                </a:solidFill>
              </a:rPr>
              <a:t>_start</a:t>
            </a:r>
            <a:endParaRPr lang="en-US" sz="2000" b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B050"/>
                </a:solidFill>
              </a:rPr>
              <a:t>_start</a:t>
            </a:r>
            <a:r>
              <a:rPr lang="en-US" sz="2000" b="0" dirty="0"/>
              <a:t>: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LDR    R0,=0x56000050 </a:t>
            </a:r>
            <a:r>
              <a:rPr lang="en-US" sz="2000" b="0" dirty="0">
                <a:solidFill>
                  <a:srgbClr val="00B0F0"/>
                </a:solidFill>
              </a:rPr>
              <a:t>/*R0</a:t>
            </a:r>
            <a:r>
              <a:rPr lang="en-US" sz="2000" b="0" dirty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2000" b="0" dirty="0">
                <a:solidFill>
                  <a:srgbClr val="00B0F0"/>
                </a:solidFill>
              </a:rPr>
              <a:t> &amp;GPFCON */</a:t>
            </a:r>
            <a:endParaRPr lang="en-US" sz="2000" b="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b="0" dirty="0"/>
              <a:t>	MOV  R1,#0x00000400 </a:t>
            </a:r>
            <a:r>
              <a:rPr lang="en-US" sz="2000" b="0" dirty="0">
                <a:solidFill>
                  <a:srgbClr val="00B0F0"/>
                </a:solidFill>
              </a:rPr>
              <a:t>/* R1</a:t>
            </a:r>
            <a:r>
              <a:rPr lang="en-US" sz="2000" b="0" dirty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2000" b="0" dirty="0">
                <a:solidFill>
                  <a:srgbClr val="00B0F0"/>
                </a:solidFill>
              </a:rPr>
              <a:t> 0x00000400 */</a:t>
            </a:r>
            <a:endParaRPr lang="en-US" sz="2000" b="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b="0" dirty="0"/>
              <a:t>	STR    R1,[R0]  </a:t>
            </a:r>
            <a:r>
              <a:rPr lang="en-US" sz="2000" b="0" dirty="0">
                <a:solidFill>
                  <a:srgbClr val="00B0F0"/>
                </a:solidFill>
              </a:rPr>
              <a:t>/* 0x00000400</a:t>
            </a:r>
            <a:r>
              <a:rPr lang="en-US" sz="2000" b="0" dirty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GPFCON</a:t>
            </a:r>
            <a:r>
              <a:rPr lang="zh-CN" altLang="en-US" sz="2000" b="0" dirty="0">
                <a:solidFill>
                  <a:srgbClr val="00B0F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b="0" dirty="0">
                <a:solidFill>
                  <a:srgbClr val="00B0F0"/>
                </a:solidFill>
              </a:rPr>
              <a:t>GPFCON</a:t>
            </a:r>
            <a:r>
              <a:rPr lang="zh-CN" altLang="en-US" sz="2000" b="0" dirty="0">
                <a:solidFill>
                  <a:srgbClr val="00B0F0"/>
                </a:solidFill>
              </a:rPr>
              <a:t>的</a:t>
            </a:r>
            <a:r>
              <a:rPr lang="en-US" altLang="zh-CN" sz="2000" b="0" dirty="0">
                <a:solidFill>
                  <a:srgbClr val="00B0F0"/>
                </a:solidFill>
              </a:rPr>
              <a:t>				[11:10]</a:t>
            </a:r>
            <a:r>
              <a:rPr lang="zh-CN" altLang="en-US" sz="2000" b="0" dirty="0">
                <a:solidFill>
                  <a:srgbClr val="00B0F0"/>
                </a:solidFill>
              </a:rPr>
              <a:t>设置为了</a:t>
            </a:r>
            <a:r>
              <a:rPr lang="en-US" altLang="zh-CN" sz="2000" b="0" dirty="0">
                <a:solidFill>
                  <a:srgbClr val="00B0F0"/>
                </a:solidFill>
              </a:rPr>
              <a:t>01 </a:t>
            </a:r>
            <a:r>
              <a:rPr lang="zh-CN" altLang="en-US" sz="2000" b="0" dirty="0">
                <a:solidFill>
                  <a:srgbClr val="00B0F0"/>
                </a:solidFill>
              </a:rPr>
              <a:t>，即是</a:t>
            </a:r>
            <a:r>
              <a:rPr lang="en-US" altLang="zh-CN" sz="2000" b="0" dirty="0">
                <a:solidFill>
                  <a:srgbClr val="00B0F0"/>
                </a:solidFill>
              </a:rPr>
              <a:t>GPF5</a:t>
            </a:r>
            <a:r>
              <a:rPr lang="zh-CN" altLang="en-US" sz="2000" b="0" dirty="0">
                <a:solidFill>
                  <a:srgbClr val="00B0F0"/>
                </a:solidFill>
              </a:rPr>
              <a:t>位输出功能</a:t>
            </a:r>
            <a:r>
              <a:rPr lang="en-US" sz="2000" b="0" dirty="0">
                <a:solidFill>
                  <a:srgbClr val="00B0F0"/>
                </a:solidFill>
                <a:sym typeface="Wingdings" panose="05000000000000000000" pitchFamily="2" charset="2"/>
              </a:rPr>
              <a:t> */</a:t>
            </a:r>
            <a:endParaRPr lang="en-US" sz="2000" b="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b="0" dirty="0"/>
              <a:t>	LDR    R0,=0x56000054 </a:t>
            </a:r>
            <a:r>
              <a:rPr lang="en-US" sz="2000" b="0" dirty="0">
                <a:solidFill>
                  <a:srgbClr val="00B0F0"/>
                </a:solidFill>
              </a:rPr>
              <a:t>/*R0</a:t>
            </a:r>
            <a:r>
              <a:rPr lang="en-US" sz="2000" b="0" dirty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2000" b="0" dirty="0">
                <a:solidFill>
                  <a:srgbClr val="00B0F0"/>
                </a:solidFill>
              </a:rPr>
              <a:t> &amp;GPFDAT */</a:t>
            </a:r>
            <a:endParaRPr lang="en-US" sz="2000" b="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b="0" dirty="0"/>
              <a:t>	MOV  R1,#0x00000000 </a:t>
            </a:r>
            <a:r>
              <a:rPr lang="en-US" sz="2000" b="0" dirty="0">
                <a:solidFill>
                  <a:srgbClr val="00B0F0"/>
                </a:solidFill>
              </a:rPr>
              <a:t>/* R1</a:t>
            </a:r>
            <a:r>
              <a:rPr lang="en-US" sz="2000" b="0" dirty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2000" b="0" dirty="0">
                <a:solidFill>
                  <a:srgbClr val="00B0F0"/>
                </a:solidFill>
              </a:rPr>
              <a:t> 0x00000000 */</a:t>
            </a:r>
            <a:endParaRPr lang="en-US" sz="2000" b="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b="0" dirty="0"/>
              <a:t>	STR    R1,[R0] </a:t>
            </a:r>
            <a:r>
              <a:rPr lang="en-US" sz="2000" b="0" dirty="0">
                <a:solidFill>
                  <a:srgbClr val="00B0F0"/>
                </a:solidFill>
              </a:rPr>
              <a:t>/* 0x00000000</a:t>
            </a:r>
            <a:r>
              <a:rPr lang="en-US" sz="2000" b="0" dirty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GPFDAT</a:t>
            </a:r>
            <a:r>
              <a:rPr lang="en-US" sz="2000" b="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0" dirty="0">
                <a:solidFill>
                  <a:srgbClr val="00B0F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b="0" dirty="0">
                <a:solidFill>
                  <a:srgbClr val="00B0F0"/>
                </a:solidFill>
                <a:sym typeface="Wingdings" panose="05000000000000000000" pitchFamily="2" charset="2"/>
              </a:rPr>
              <a:t>GPFDAT</a:t>
            </a:r>
            <a:r>
              <a:rPr lang="zh-CN" altLang="en-US" sz="2000" b="0" dirty="0">
                <a:solidFill>
                  <a:srgbClr val="00B0F0"/>
                </a:solidFill>
                <a:sym typeface="Wingdings" panose="05000000000000000000" pitchFamily="2" charset="2"/>
              </a:rPr>
              <a:t>输出低电平</a:t>
            </a:r>
            <a:r>
              <a:rPr lang="en-US" sz="2000" b="0" dirty="0">
                <a:solidFill>
                  <a:srgbClr val="00B0F0"/>
                </a:solidFill>
                <a:sym typeface="Wingdings" panose="05000000000000000000" pitchFamily="2" charset="2"/>
              </a:rPr>
              <a:t>*/</a:t>
            </a:r>
            <a:endParaRPr lang="en-US" sz="2000" b="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B050"/>
                </a:solidFill>
              </a:rPr>
              <a:t>MAIN_LOOP</a:t>
            </a:r>
            <a:r>
              <a:rPr lang="en-US" sz="2000" b="0" dirty="0"/>
              <a:t>: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    B        </a:t>
            </a:r>
            <a:r>
              <a:rPr lang="en-US" sz="2000" b="0" dirty="0">
                <a:solidFill>
                  <a:srgbClr val="00B050"/>
                </a:solidFill>
              </a:rPr>
              <a:t>MAIN_LOOP</a:t>
            </a:r>
            <a:endParaRPr lang="en-US" sz="2000" b="0" dirty="0">
              <a:solidFill>
                <a:srgbClr val="00B05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15616" y="5553074"/>
            <a:ext cx="6960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0" dirty="0">
                <a:solidFill>
                  <a:schemeClr val="accent1"/>
                </a:solidFill>
              </a:rPr>
              <a:t>Question: ARM </a:t>
            </a:r>
            <a:r>
              <a:rPr lang="zh-CN" altLang="en-US" sz="2400" b="1" baseline="0" dirty="0">
                <a:solidFill>
                  <a:schemeClr val="accent1"/>
                </a:solidFill>
              </a:rPr>
              <a:t>是怎样访问</a:t>
            </a:r>
            <a:r>
              <a:rPr lang="en-US" altLang="zh-CN" sz="2400" b="1" baseline="0" dirty="0">
                <a:solidFill>
                  <a:schemeClr val="accent1"/>
                </a:solidFill>
              </a:rPr>
              <a:t>GPIO</a:t>
            </a:r>
            <a:r>
              <a:rPr lang="zh-CN" altLang="en-US" sz="2400" b="1" baseline="0" dirty="0">
                <a:solidFill>
                  <a:schemeClr val="accent1"/>
                </a:solidFill>
              </a:rPr>
              <a:t>相关寄存器的？</a:t>
            </a:r>
            <a:endParaRPr lang="en-US" sz="2400" b="1" baseline="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9752" y="6504801"/>
            <a:ext cx="3851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https://www.cnblogs.com/tianhaoyuan/p/6472263.html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422CF01-0BFF-42BD-8CD4-758182AE840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C52E24A-8FBB-4A22-8D60-DD0BF880913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Some </a:t>
            </a:r>
            <a:r>
              <a:rPr lang="en-US" altLang="zh-CN" dirty="0">
                <a:highlight>
                  <a:srgbClr val="FFFF00"/>
                </a:highlight>
                <a:ea typeface="宋体" pitchFamily="2" charset="-122"/>
              </a:rPr>
              <a:t>Basic Characteristics </a:t>
            </a:r>
            <a:r>
              <a:rPr lang="en-US" altLang="zh-CN" dirty="0">
                <a:ea typeface="宋体" pitchFamily="2" charset="-122"/>
              </a:rPr>
              <a:t>of I/O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All I/O activity is controlled by instructions in the computer’s ISA. Does the ISA need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special instructions </a:t>
            </a:r>
            <a:r>
              <a:rPr lang="en-US" altLang="zh-CN" dirty="0">
                <a:ea typeface="宋体" pitchFamily="2" charset="-122"/>
              </a:rPr>
              <a:t>for dealing with I/O?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Memory-mapped</a:t>
            </a:r>
            <a:r>
              <a:rPr lang="en-US" altLang="zh-CN" dirty="0">
                <a:ea typeface="宋体" pitchFamily="2" charset="-122"/>
              </a:rPr>
              <a:t> vs. </a:t>
            </a:r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special instructions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Does the I/O device execute at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the same speed </a:t>
            </a:r>
            <a:r>
              <a:rPr lang="en-US" altLang="zh-CN" dirty="0">
                <a:ea typeface="宋体" pitchFamily="2" charset="-122"/>
              </a:rPr>
              <a:t>as the computer, and if not, what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manages the difference </a:t>
            </a:r>
            <a:r>
              <a:rPr lang="en-US" altLang="zh-CN" dirty="0">
                <a:ea typeface="宋体" pitchFamily="2" charset="-122"/>
              </a:rPr>
              <a:t>in speeds?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Asynchronous</a:t>
            </a:r>
            <a:r>
              <a:rPr lang="en-US" altLang="zh-CN" dirty="0">
                <a:ea typeface="宋体" pitchFamily="2" charset="-122"/>
              </a:rPr>
              <a:t> vs. </a:t>
            </a:r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synchronous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Is the transfer of information between the computer and the I/O device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initiated by a program</a:t>
            </a:r>
            <a:r>
              <a:rPr lang="en-US" altLang="zh-CN" dirty="0">
                <a:ea typeface="宋体" pitchFamily="2" charset="-122"/>
              </a:rPr>
              <a:t> executing in the computer, or is it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initiated by the I/O device?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CPU (</a:t>
            </a:r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polling</a:t>
            </a:r>
            <a:r>
              <a:rPr lang="en-US" altLang="zh-CN" dirty="0">
                <a:ea typeface="宋体" pitchFamily="2" charset="-122"/>
              </a:rPr>
              <a:t>) vs. device (</a:t>
            </a:r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interrupts</a:t>
            </a:r>
            <a:r>
              <a:rPr lang="en-US" altLang="zh-CN" dirty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8C31C5-5F1E-41DF-B99A-14981FE49D2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706645-13A0-4D36-8470-2EE8A00CFAE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Memory-Mapped I/O vs. Special I/O Instructions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9796" y="983730"/>
            <a:ext cx="8839200" cy="5481638"/>
          </a:xfrm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An instruction that interacts with an input or output device register must </a:t>
            </a:r>
            <a:r>
              <a:rPr lang="en-US" altLang="zh-CN" sz="2000" dirty="0">
                <a:solidFill>
                  <a:schemeClr val="accent1"/>
                </a:solidFill>
                <a:ea typeface="宋体" pitchFamily="2" charset="-122"/>
              </a:rPr>
              <a:t>identify the particular input or output device register</a:t>
            </a:r>
            <a:r>
              <a:rPr lang="en-US" altLang="zh-CN" sz="2000" dirty="0">
                <a:ea typeface="宋体" pitchFamily="2" charset="-122"/>
              </a:rPr>
              <a:t> with which it is interacting.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Special I/O Instructions</a:t>
            </a:r>
            <a:endParaRPr lang="en-US" altLang="zh-CN" sz="2000" dirty="0">
              <a:solidFill>
                <a:srgbClr val="0070C0"/>
              </a:solidFill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These instructions typically allow data to be sent to an I/O device or read from an I/O device.</a:t>
            </a:r>
            <a:endParaRPr lang="en-US" altLang="zh-CN" sz="1800" dirty="0">
              <a:ea typeface="宋体" pitchFamily="2" charset="-122"/>
            </a:endParaRPr>
          </a:p>
          <a:p>
            <a:pPr lvl="1"/>
            <a:r>
              <a:rPr lang="en-US" altLang="zh-CN" sz="1800" dirty="0">
                <a:solidFill>
                  <a:schemeClr val="accent1"/>
                </a:solidFill>
                <a:ea typeface="宋体" pitchFamily="2" charset="-122"/>
              </a:rPr>
              <a:t>Coding</a:t>
            </a:r>
            <a:r>
              <a:rPr lang="en-US" altLang="zh-CN" sz="1800" dirty="0">
                <a:ea typeface="宋体" pitchFamily="2" charset="-122"/>
              </a:rPr>
              <a:t>: designate opcode(s) for I/O,</a:t>
            </a:r>
            <a:r>
              <a:rPr lang="zh-CN" altLang="en-US" sz="1800" dirty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register and operation encoded in instruction</a:t>
            </a:r>
            <a:endParaRPr lang="en-US" altLang="zh-CN" sz="18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Memory-mapped I/O</a:t>
            </a:r>
            <a:endParaRPr lang="en-US" altLang="zh-CN" sz="2000" dirty="0">
              <a:solidFill>
                <a:srgbClr val="0070C0"/>
              </a:solidFill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assign </a:t>
            </a:r>
            <a:r>
              <a:rPr lang="en-US" altLang="zh-CN" sz="1800" dirty="0">
                <a:solidFill>
                  <a:srgbClr val="0070C0"/>
                </a:solidFill>
                <a:highlight>
                  <a:srgbClr val="FFFF00"/>
                </a:highlight>
                <a:ea typeface="宋体" pitchFamily="2" charset="-122"/>
              </a:rPr>
              <a:t>a memory address to each device register</a:t>
            </a:r>
            <a:endParaRPr lang="en-US" altLang="zh-CN" sz="1800" dirty="0">
              <a:solidFill>
                <a:srgbClr val="0070C0"/>
              </a:solidFill>
              <a:highlight>
                <a:srgbClr val="FFFF00"/>
              </a:highlight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The advantage to this method is that </a:t>
            </a:r>
            <a:r>
              <a:rPr lang="en-US" altLang="zh-CN" sz="1800" dirty="0">
                <a:solidFill>
                  <a:schemeClr val="accent1"/>
                </a:solidFill>
                <a:ea typeface="宋体" pitchFamily="2" charset="-122"/>
              </a:rPr>
              <a:t>every instruction </a:t>
            </a:r>
            <a:r>
              <a:rPr lang="en-US" altLang="zh-CN" sz="1800" dirty="0">
                <a:ea typeface="宋体" pitchFamily="2" charset="-122"/>
              </a:rPr>
              <a:t>which can </a:t>
            </a:r>
            <a:r>
              <a:rPr lang="en-US" altLang="zh-CN" sz="1800" dirty="0">
                <a:solidFill>
                  <a:schemeClr val="accent1"/>
                </a:solidFill>
                <a:ea typeface="宋体" pitchFamily="2" charset="-122"/>
              </a:rPr>
              <a:t>access memory</a:t>
            </a:r>
            <a:r>
              <a:rPr lang="en-US" altLang="zh-CN" sz="1800" dirty="0">
                <a:ea typeface="宋体" pitchFamily="2" charset="-122"/>
              </a:rPr>
              <a:t> can be used to </a:t>
            </a:r>
            <a:r>
              <a:rPr lang="en-US" altLang="zh-CN" sz="1800" dirty="0">
                <a:solidFill>
                  <a:schemeClr val="accent1"/>
                </a:solidFill>
                <a:ea typeface="宋体" pitchFamily="2" charset="-122"/>
              </a:rPr>
              <a:t>manipulate an I/O device</a:t>
            </a:r>
            <a:r>
              <a:rPr lang="en-US" altLang="zh-CN" sz="1800" dirty="0">
                <a:ea typeface="宋体" pitchFamily="2" charset="-122"/>
              </a:rPr>
              <a:t>. </a:t>
            </a:r>
            <a:endParaRPr lang="en-US" altLang="zh-CN" sz="1800" dirty="0"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In LC3, we can use 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data movement instructions</a:t>
            </a:r>
            <a:r>
              <a:rPr lang="en-US" altLang="zh-CN" sz="1800" dirty="0">
                <a:ea typeface="宋体" pitchFamily="2" charset="-122"/>
              </a:rPr>
              <a:t> (</a:t>
            </a:r>
            <a:r>
              <a:rPr lang="en-US" altLang="zh-CN" sz="1800" dirty="0">
                <a:solidFill>
                  <a:srgbClr val="0070C0"/>
                </a:solidFill>
                <a:ea typeface="宋体" pitchFamily="2" charset="-122"/>
              </a:rPr>
              <a:t>LD/ST</a:t>
            </a:r>
            <a:r>
              <a:rPr lang="en-US" altLang="zh-CN" sz="1800" dirty="0">
                <a:ea typeface="宋体" pitchFamily="2" charset="-122"/>
              </a:rPr>
              <a:t>) for 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control</a:t>
            </a:r>
            <a:r>
              <a:rPr lang="en-US" altLang="zh-CN" sz="1800" dirty="0">
                <a:ea typeface="宋体" pitchFamily="2" charset="-122"/>
              </a:rPr>
              <a:t> and 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data transfer</a:t>
            </a:r>
            <a:endParaRPr lang="en-US" altLang="zh-CN" sz="1800" dirty="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12295" name="Picture 5" descr="ch08-inst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6992"/>
            <a:ext cx="55356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4427984" y="5517233"/>
            <a:ext cx="4590604" cy="1264568"/>
            <a:chOff x="3917901" y="4343400"/>
            <a:chExt cx="4938762" cy="1296988"/>
          </a:xfrm>
        </p:grpSpPr>
        <p:pic>
          <p:nvPicPr>
            <p:cNvPr id="12292" name="Picture 2" descr="ch08-mapp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4343400"/>
              <a:ext cx="4589463" cy="129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3917901" y="4910931"/>
              <a:ext cx="914400" cy="311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0x FE00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9010CA-62BF-4998-99F8-A1ADE0C8C9A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08C8DB-D64F-47D4-9DE6-9FCB5E2B4C4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LC-3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924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Memory-mapped I/O  </a:t>
            </a:r>
            <a:r>
              <a:rPr lang="en-US" altLang="zh-CN" sz="1600" dirty="0">
                <a:ea typeface="宋体" pitchFamily="2" charset="-122"/>
              </a:rPr>
              <a:t>(Table A.1)</a:t>
            </a:r>
            <a:endParaRPr lang="en-US" altLang="zh-CN" sz="16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348164" name="Group 4"/>
          <p:cNvGraphicFramePr>
            <a:graphicFrameLocks noGrp="1"/>
          </p:cNvGraphicFramePr>
          <p:nvPr/>
        </p:nvGraphicFramePr>
        <p:xfrm>
          <a:off x="304800" y="1676400"/>
          <a:ext cx="8534400" cy="2825749"/>
        </p:xfrm>
        <a:graphic>
          <a:graphicData uri="http://schemas.openxmlformats.org/drawingml/2006/table">
            <a:tbl>
              <a:tblPr/>
              <a:tblGrid>
                <a:gridCol w="1395413"/>
                <a:gridCol w="3311525"/>
                <a:gridCol w="3827462"/>
              </a:tblGrid>
              <a:tr h="396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Location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I/O Register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Function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</a:rPr>
                        <a:t>xFE00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Keyboard Status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Reg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KBSR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Bit [15] is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one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when keyboard has received a new character.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</a:rPr>
                        <a:t>xFE02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Keyboard Data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Reg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KBDR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Bits [7:0] contain the last character typed on keyboard.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5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</a:rPr>
                        <a:t>xFE04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Display Status Register 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DSR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Bit [15] is one when device ready to display another char on screen.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5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</a:rPr>
                        <a:t>xFE06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Display Data Register 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DDR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Character written to bits [7:0] will be displayed on screen.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1D5C11-5744-4CB3-9827-1F1FB8D0909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42B2D0-A1CF-447A-82E9-6146A1C95D4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Asynchronous vs. Synchronous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zh-CN" sz="2200" dirty="0">
                <a:ea typeface="宋体" pitchFamily="2" charset="-122"/>
              </a:rPr>
              <a:t>I/O events generally happen </a:t>
            </a:r>
            <a:r>
              <a:rPr lang="en-US" altLang="zh-CN" sz="2200" dirty="0">
                <a:solidFill>
                  <a:srgbClr val="0070C0"/>
                </a:solidFill>
                <a:ea typeface="宋体" pitchFamily="2" charset="-122"/>
              </a:rPr>
              <a:t>much slower </a:t>
            </a:r>
            <a:r>
              <a:rPr lang="en-US" altLang="zh-CN" sz="2200" dirty="0">
                <a:ea typeface="宋体" pitchFamily="2" charset="-122"/>
              </a:rPr>
              <a:t>than CPU cycles.</a:t>
            </a:r>
            <a:endParaRPr lang="en-US" altLang="zh-CN" sz="2200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If </a:t>
            </a:r>
            <a:r>
              <a:rPr lang="en-US" altLang="zh-CN" b="0" dirty="0">
                <a:ea typeface="宋体" pitchFamily="2" charset="-122"/>
              </a:rPr>
              <a:t>:      CPU 300MHz, 10clocks/character, 6characters/word</a:t>
            </a:r>
            <a:endParaRPr lang="en-US" altLang="zh-CN" b="0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Then:</a:t>
            </a:r>
            <a:r>
              <a:rPr lang="en-US" altLang="zh-CN" b="0" dirty="0">
                <a:ea typeface="宋体" pitchFamily="2" charset="-122"/>
              </a:rPr>
              <a:t> typing speed (300x10</a:t>
            </a:r>
            <a:r>
              <a:rPr lang="en-US" altLang="zh-CN" sz="2800" b="0" baseline="30000" dirty="0">
                <a:ea typeface="宋体" pitchFamily="2" charset="-122"/>
              </a:rPr>
              <a:t>6</a:t>
            </a:r>
            <a:r>
              <a:rPr lang="en-US" altLang="zh-CN" b="0" dirty="0">
                <a:ea typeface="宋体" pitchFamily="2" charset="-122"/>
              </a:rPr>
              <a:t>)/(10x6)=5x10</a:t>
            </a:r>
            <a:r>
              <a:rPr lang="en-US" altLang="zh-CN" sz="2400" b="0" baseline="30000" dirty="0">
                <a:ea typeface="宋体" pitchFamily="2" charset="-122"/>
              </a:rPr>
              <a:t>6</a:t>
            </a:r>
            <a:r>
              <a:rPr lang="en-US" altLang="zh-CN" b="0" dirty="0">
                <a:ea typeface="宋体" pitchFamily="2" charset="-122"/>
              </a:rPr>
              <a:t>words/s</a:t>
            </a:r>
            <a:endParaRPr lang="en-US" altLang="zh-CN" b="0" dirty="0">
              <a:ea typeface="宋体" pitchFamily="2" charset="-122"/>
            </a:endParaRPr>
          </a:p>
          <a:p>
            <a:r>
              <a:rPr lang="en-US" altLang="zh-CN" sz="2200" dirty="0">
                <a:solidFill>
                  <a:srgbClr val="0070C0"/>
                </a:solidFill>
                <a:ea typeface="宋体" pitchFamily="2" charset="-122"/>
              </a:rPr>
              <a:t>Synchronous</a:t>
            </a:r>
            <a:endParaRPr lang="en-US" altLang="zh-CN" sz="2200" dirty="0">
              <a:solidFill>
                <a:srgbClr val="0070C0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data supplied at a fixed, predictable rate, and CPU reads/writes every X cycles.  (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Limitation?)</a:t>
            </a:r>
            <a:endParaRPr lang="en-US" altLang="zh-CN" dirty="0">
              <a:solidFill>
                <a:schemeClr val="accent1"/>
              </a:solidFill>
              <a:ea typeface="宋体" pitchFamily="2" charset="-122"/>
            </a:endParaRPr>
          </a:p>
          <a:p>
            <a:r>
              <a:rPr lang="en-US" altLang="zh-CN" sz="2200" dirty="0">
                <a:solidFill>
                  <a:srgbClr val="0070C0"/>
                </a:solidFill>
                <a:ea typeface="宋体" pitchFamily="2" charset="-122"/>
              </a:rPr>
              <a:t>Asynchronous</a:t>
            </a:r>
            <a:endParaRPr lang="en-US" altLang="zh-CN" sz="2200" dirty="0">
              <a:solidFill>
                <a:srgbClr val="0070C0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I/O devices usually operate at speeds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very different </a:t>
            </a:r>
            <a:r>
              <a:rPr lang="en-US" altLang="zh-CN" dirty="0">
                <a:ea typeface="宋体" pitchFamily="2" charset="-122"/>
              </a:rPr>
              <a:t>from that of a microprocessor.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To control processing in an asynchronous world requires some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protocol</a:t>
            </a:r>
            <a:r>
              <a:rPr lang="en-US" altLang="zh-CN" dirty="0">
                <a:ea typeface="宋体" pitchFamily="2" charset="-122"/>
              </a:rPr>
              <a:t> or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handshaking</a:t>
            </a:r>
            <a:r>
              <a:rPr lang="en-US" altLang="zh-CN" dirty="0">
                <a:ea typeface="宋体" pitchFamily="2" charset="-122"/>
              </a:rPr>
              <a:t> mechanism.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sz="2000" dirty="0"/>
              <a:t>In the case of the keyboard, use a </a:t>
            </a:r>
            <a:r>
              <a:rPr lang="en-US" altLang="zh-CN" sz="2000" dirty="0">
                <a:solidFill>
                  <a:schemeClr val="accent1"/>
                </a:solidFill>
              </a:rPr>
              <a:t>one-bit status register</a:t>
            </a:r>
            <a:r>
              <a:rPr lang="en-US" altLang="zh-CN" sz="2000" dirty="0"/>
              <a:t>, called a </a:t>
            </a:r>
            <a:r>
              <a:rPr lang="en-US" altLang="zh-CN" sz="2000" dirty="0">
                <a:solidFill>
                  <a:schemeClr val="accent1"/>
                </a:solidFill>
              </a:rPr>
              <a:t>flag</a:t>
            </a:r>
            <a:r>
              <a:rPr lang="en-US" altLang="zh-CN" sz="2000" dirty="0"/>
              <a:t>, to indicate if someone has or has not typed a character. </a:t>
            </a:r>
            <a:endParaRPr lang="en-US" altLang="zh-CN" sz="2000" dirty="0"/>
          </a:p>
          <a:p>
            <a:pPr lvl="1"/>
            <a:r>
              <a:rPr lang="en-US" altLang="zh-CN" dirty="0"/>
              <a:t>These flags are the simplest form of </a:t>
            </a:r>
            <a:r>
              <a:rPr lang="en-US" altLang="zh-CN" dirty="0">
                <a:solidFill>
                  <a:schemeClr val="accent1"/>
                </a:solidFill>
              </a:rPr>
              <a:t>synchronization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09802A-4941-452B-8098-093F5923AA9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0AC3D8-E52F-4F5D-9500-31F04A2A52D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Interrupt-Driven vs. Polling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81075"/>
            <a:ext cx="8686800" cy="5410200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Who determines </a:t>
            </a:r>
            <a:r>
              <a:rPr lang="en-US" altLang="zh-CN" dirty="0">
                <a:ea typeface="宋体" pitchFamily="2" charset="-122"/>
              </a:rPr>
              <a:t>when the next data transfer occurs?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CPU</a:t>
            </a:r>
            <a:r>
              <a:rPr lang="en-US" altLang="zh-CN" dirty="0">
                <a:ea typeface="宋体" pitchFamily="2" charset="-122"/>
              </a:rPr>
              <a:t> vs.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I/O device</a:t>
            </a:r>
            <a:endParaRPr lang="en-US" altLang="zh-CN" dirty="0">
              <a:solidFill>
                <a:schemeClr val="accent1"/>
              </a:solidFill>
              <a:ea typeface="宋体" pitchFamily="2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Polling</a:t>
            </a:r>
            <a:r>
              <a:rPr lang="en-US" altLang="zh-CN" dirty="0"/>
              <a:t> is explicitly looking/examining</a:t>
            </a:r>
            <a:endParaRPr lang="en-US" altLang="zh-CN" b="0" u="sng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CPU keeps checking status register until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i="1" u="sng" dirty="0">
                <a:ea typeface="宋体" pitchFamily="2" charset="-122"/>
              </a:rPr>
              <a:t>new data</a:t>
            </a:r>
            <a:r>
              <a:rPr lang="en-US" altLang="zh-CN" dirty="0">
                <a:ea typeface="宋体" pitchFamily="2" charset="-122"/>
              </a:rPr>
              <a:t> arrives OR </a:t>
            </a:r>
            <a:r>
              <a:rPr lang="en-US" altLang="zh-CN" i="1" u="sng" dirty="0">
                <a:ea typeface="宋体" pitchFamily="2" charset="-122"/>
              </a:rPr>
              <a:t>device ready</a:t>
            </a:r>
            <a:r>
              <a:rPr lang="en-US" altLang="zh-CN" dirty="0">
                <a:ea typeface="宋体" pitchFamily="2" charset="-122"/>
              </a:rPr>
              <a:t> for next data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“</a:t>
            </a:r>
            <a:r>
              <a:rPr lang="en-US" altLang="zh-CN" dirty="0">
                <a:solidFill>
                  <a:schemeClr val="accent2"/>
                </a:solidFill>
                <a:highlight>
                  <a:srgbClr val="FFFF00"/>
                </a:highlight>
                <a:ea typeface="宋体" pitchFamily="2" charset="-122"/>
              </a:rPr>
              <a:t>Are you there yet?  Are you there yet?  …… Are you there yet?”</a:t>
            </a:r>
            <a:endParaRPr lang="en-US" altLang="zh-CN" dirty="0">
              <a:highlight>
                <a:srgbClr val="FFFF00"/>
              </a:highlight>
              <a:ea typeface="宋体" pitchFamily="2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Interrupts</a:t>
            </a:r>
            <a:r>
              <a:rPr lang="en-US" altLang="zh-CN" dirty="0">
                <a:solidFill>
                  <a:srgbClr val="CE0000"/>
                </a:solidFill>
                <a:ea typeface="宋体" pitchFamily="2" charset="-122"/>
              </a:rPr>
              <a:t> </a:t>
            </a:r>
            <a:r>
              <a:rPr lang="en-US" altLang="zh-CN" dirty="0"/>
              <a:t>is a nudge </a:t>
            </a:r>
            <a:r>
              <a:rPr lang="zh-CN" altLang="en-US" dirty="0"/>
              <a:t>（轻推）</a:t>
            </a:r>
            <a:r>
              <a:rPr lang="en-US" altLang="zh-CN" dirty="0"/>
              <a:t>, knock on the door, loud noise, which forces you to pay attention</a:t>
            </a:r>
            <a:endParaRPr lang="en-US" altLang="zh-CN" b="0" u="sng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Device sends a </a:t>
            </a:r>
            <a:r>
              <a:rPr lang="en-US" altLang="zh-CN" dirty="0">
                <a:highlight>
                  <a:srgbClr val="FFFF00"/>
                </a:highlight>
                <a:ea typeface="宋体" pitchFamily="2" charset="-122"/>
              </a:rPr>
              <a:t>special signal </a:t>
            </a:r>
            <a:r>
              <a:rPr lang="en-US" altLang="zh-CN" dirty="0">
                <a:ea typeface="宋体" pitchFamily="2" charset="-122"/>
              </a:rPr>
              <a:t>to CPU when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i="1" u="sng" dirty="0">
                <a:ea typeface="宋体" pitchFamily="2" charset="-122"/>
              </a:rPr>
              <a:t>new data</a:t>
            </a:r>
            <a:r>
              <a:rPr lang="en-US" altLang="zh-CN" dirty="0">
                <a:ea typeface="宋体" pitchFamily="2" charset="-122"/>
              </a:rPr>
              <a:t> arrives OR </a:t>
            </a:r>
            <a:r>
              <a:rPr lang="en-US" altLang="zh-CN" i="1" u="sng" dirty="0">
                <a:ea typeface="宋体" pitchFamily="2" charset="-122"/>
              </a:rPr>
              <a:t>device ready</a:t>
            </a:r>
            <a:r>
              <a:rPr lang="en-US" altLang="zh-CN" dirty="0">
                <a:ea typeface="宋体" pitchFamily="2" charset="-122"/>
              </a:rPr>
              <a:t> for next data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CPU can be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performing other tasks instead of polling device</a:t>
            </a:r>
            <a:r>
              <a:rPr lang="en-US" altLang="zh-CN" dirty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“</a:t>
            </a:r>
            <a:r>
              <a:rPr lang="en-US" altLang="zh-CN" dirty="0">
                <a:solidFill>
                  <a:schemeClr val="accent2"/>
                </a:solidFill>
                <a:highlight>
                  <a:srgbClr val="FFFF00"/>
                </a:highlight>
                <a:ea typeface="宋体" pitchFamily="2" charset="-122"/>
              </a:rPr>
              <a:t>Wake me when you get there.”</a:t>
            </a:r>
            <a:endParaRPr lang="en-US" altLang="zh-CN" dirty="0">
              <a:highlight>
                <a:srgbClr val="FFFF00"/>
              </a:highlight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4EC727-3BEC-4998-90CE-A078365133B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4F6028-7006-40F3-9D25-AD613E0066F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Input from Keyboard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583185"/>
            <a:ext cx="8839200" cy="3879528"/>
          </a:xfrm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When a character is typed: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its ASCII code is placed in bits [7:0] of KBDR (bits [15:8] are always zero)</a:t>
            </a:r>
            <a:endParaRPr lang="en-US" altLang="zh-CN" sz="1800" dirty="0"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the “ready bit” (KBSR[15]) is set to </a:t>
            </a:r>
            <a:r>
              <a:rPr lang="en-US" altLang="zh-CN" sz="1800" dirty="0">
                <a:solidFill>
                  <a:srgbClr val="0070C0"/>
                </a:solidFill>
                <a:ea typeface="宋体" pitchFamily="2" charset="-122"/>
              </a:rPr>
              <a:t>one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  <a:ea typeface="宋体" pitchFamily="2" charset="-122"/>
              </a:rPr>
              <a:t>(who sets?)</a:t>
            </a:r>
            <a:endParaRPr lang="en-US" altLang="zh-CN" sz="1800" dirty="0">
              <a:solidFill>
                <a:schemeClr val="accent1"/>
              </a:solidFill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keyboard is disabled -- any typed characters will be ignored</a:t>
            </a:r>
            <a:endParaRPr lang="en-US" altLang="zh-CN" sz="18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When KBDR is read: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KBSR[15] is set to </a:t>
            </a:r>
            <a:r>
              <a:rPr lang="en-US" altLang="zh-CN" sz="1800" dirty="0">
                <a:solidFill>
                  <a:srgbClr val="0070C0"/>
                </a:solidFill>
                <a:ea typeface="宋体" pitchFamily="2" charset="-122"/>
              </a:rPr>
              <a:t>zero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  <a:ea typeface="宋体" pitchFamily="2" charset="-122"/>
              </a:rPr>
              <a:t>(who sets?)</a:t>
            </a:r>
            <a:r>
              <a:rPr lang="en-US" altLang="zh-CN" sz="1800" dirty="0">
                <a:ea typeface="宋体" pitchFamily="2" charset="-122"/>
              </a:rPr>
              <a:t>,</a:t>
            </a:r>
            <a:r>
              <a:rPr lang="en-US" altLang="zh-CN" sz="1800" dirty="0"/>
              <a:t> meaning no keyboard key is </a:t>
            </a:r>
            <a:r>
              <a:rPr lang="en-US" altLang="zh-CN" sz="1800" dirty="0">
                <a:solidFill>
                  <a:srgbClr val="0070C0"/>
                </a:solidFill>
              </a:rPr>
              <a:t>pending</a:t>
            </a:r>
            <a:r>
              <a:rPr lang="en-US" altLang="zh-CN" sz="1800" dirty="0"/>
              <a:t> </a:t>
            </a:r>
            <a:endParaRPr lang="en-US" altLang="zh-CN" sz="1800" dirty="0"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keyboard is enabled</a:t>
            </a:r>
            <a:endParaRPr lang="en-US" altLang="zh-CN" sz="1800" dirty="0">
              <a:ea typeface="宋体" pitchFamily="2" charset="-122"/>
            </a:endParaRP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3323456" y="4466456"/>
            <a:ext cx="1219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4542656" y="4466456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3323456" y="4999856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3475856" y="4999856"/>
            <a:ext cx="2286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5832684" y="4930006"/>
            <a:ext cx="9140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KBSR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5843726" y="4396606"/>
            <a:ext cx="9284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KBDR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92" name="Text Box 10"/>
          <p:cNvSpPr txBox="1">
            <a:spLocks noChangeArrowheads="1"/>
          </p:cNvSpPr>
          <p:nvPr/>
        </p:nvSpPr>
        <p:spPr bwMode="auto">
          <a:xfrm>
            <a:off x="3252728" y="4239444"/>
            <a:ext cx="31290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15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93" name="Text Box 11"/>
          <p:cNvSpPr txBox="1">
            <a:spLocks noChangeArrowheads="1"/>
          </p:cNvSpPr>
          <p:nvPr/>
        </p:nvSpPr>
        <p:spPr bwMode="auto">
          <a:xfrm>
            <a:off x="4342063" y="4239444"/>
            <a:ext cx="24878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8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94" name="Text Box 12"/>
          <p:cNvSpPr txBox="1">
            <a:spLocks noChangeArrowheads="1"/>
          </p:cNvSpPr>
          <p:nvPr/>
        </p:nvSpPr>
        <p:spPr bwMode="auto">
          <a:xfrm>
            <a:off x="4494463" y="4239444"/>
            <a:ext cx="24878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7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95" name="Text Box 13"/>
          <p:cNvSpPr txBox="1">
            <a:spLocks noChangeArrowheads="1"/>
          </p:cNvSpPr>
          <p:nvPr/>
        </p:nvSpPr>
        <p:spPr bwMode="auto">
          <a:xfrm>
            <a:off x="5570788" y="4239444"/>
            <a:ext cx="24878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0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96" name="Text Box 14"/>
          <p:cNvSpPr txBox="1">
            <a:spLocks noChangeArrowheads="1"/>
          </p:cNvSpPr>
          <p:nvPr/>
        </p:nvSpPr>
        <p:spPr bwMode="auto">
          <a:xfrm>
            <a:off x="3252728" y="4772844"/>
            <a:ext cx="31290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15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97" name="Text Box 15"/>
          <p:cNvSpPr txBox="1">
            <a:spLocks noChangeArrowheads="1"/>
          </p:cNvSpPr>
          <p:nvPr/>
        </p:nvSpPr>
        <p:spPr bwMode="auto">
          <a:xfrm>
            <a:off x="3405128" y="4772844"/>
            <a:ext cx="31290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14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98" name="Text Box 16"/>
          <p:cNvSpPr txBox="1">
            <a:spLocks noChangeArrowheads="1"/>
          </p:cNvSpPr>
          <p:nvPr/>
        </p:nvSpPr>
        <p:spPr bwMode="auto">
          <a:xfrm>
            <a:off x="5570788" y="4772844"/>
            <a:ext cx="24878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0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99" name="Text Box 17"/>
          <p:cNvSpPr txBox="1">
            <a:spLocks noChangeArrowheads="1"/>
          </p:cNvSpPr>
          <p:nvPr/>
        </p:nvSpPr>
        <p:spPr bwMode="auto">
          <a:xfrm>
            <a:off x="7036681" y="3933056"/>
            <a:ext cx="19239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keyboard data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00" name="Line 18"/>
          <p:cNvSpPr>
            <a:spLocks noChangeShapeType="1"/>
          </p:cNvSpPr>
          <p:nvPr/>
        </p:nvSpPr>
        <p:spPr bwMode="auto">
          <a:xfrm flipH="1">
            <a:off x="5076056" y="4161656"/>
            <a:ext cx="1905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01" name="Line 19"/>
          <p:cNvSpPr>
            <a:spLocks noChangeShapeType="1"/>
          </p:cNvSpPr>
          <p:nvPr/>
        </p:nvSpPr>
        <p:spPr bwMode="auto">
          <a:xfrm>
            <a:off x="5076056" y="4161656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02" name="Text Box 20"/>
          <p:cNvSpPr txBox="1">
            <a:spLocks noChangeArrowheads="1"/>
          </p:cNvSpPr>
          <p:nvPr/>
        </p:nvSpPr>
        <p:spPr bwMode="auto">
          <a:xfrm>
            <a:off x="1050095" y="4923656"/>
            <a:ext cx="1128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itchFamily="2" charset="-122"/>
                <a:cs typeface="+mn-cs"/>
              </a:rPr>
              <a:t>ready bit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Franklin Gothic Book" panose="020B05030201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03" name="Line 21"/>
          <p:cNvSpPr>
            <a:spLocks noChangeShapeType="1"/>
          </p:cNvSpPr>
          <p:nvPr/>
        </p:nvSpPr>
        <p:spPr bwMode="auto">
          <a:xfrm>
            <a:off x="2256656" y="5152256"/>
            <a:ext cx="1143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24" name="Group 4"/>
          <p:cNvGraphicFramePr>
            <a:graphicFrameLocks noGrp="1"/>
          </p:cNvGraphicFramePr>
          <p:nvPr/>
        </p:nvGraphicFramePr>
        <p:xfrm>
          <a:off x="228600" y="970558"/>
          <a:ext cx="8534400" cy="1612627"/>
        </p:xfrm>
        <a:graphic>
          <a:graphicData uri="http://schemas.openxmlformats.org/drawingml/2006/table">
            <a:tbl>
              <a:tblPr/>
              <a:tblGrid>
                <a:gridCol w="1395413"/>
                <a:gridCol w="3311525"/>
                <a:gridCol w="3827462"/>
              </a:tblGrid>
              <a:tr h="396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Location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I/O Register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Function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608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</a:rPr>
                        <a:t>xFE00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Keyboard Status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Reg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KBSR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Bit [15] is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one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when keyboard has received a new character.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608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</a:rPr>
                        <a:t>xFE02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Keyboard Data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Reg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KBDR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Bits [7:0] contain the last character typed on keyboard.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639433" y="6098465"/>
            <a:ext cx="4397063" cy="769441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baseline="0" dirty="0">
                <a:solidFill>
                  <a:schemeClr val="accent1"/>
                </a:solidFill>
              </a:rPr>
              <a:t>Electronic circuits associated with the keyboard</a:t>
            </a:r>
            <a:endParaRPr lang="en-US" sz="2200" b="1" baseline="0" dirty="0">
              <a:solidFill>
                <a:schemeClr val="accent1"/>
              </a:solidFill>
            </a:endParaRPr>
          </a:p>
        </p:txBody>
      </p:sp>
      <p:cxnSp>
        <p:nvCxnSpPr>
          <p:cNvPr id="5" name="直接箭头连接符 4"/>
          <p:cNvCxnSpPr>
            <a:stCxn id="3" idx="1"/>
          </p:cNvCxnSpPr>
          <p:nvPr/>
        </p:nvCxnSpPr>
        <p:spPr bwMode="auto">
          <a:xfrm flipH="1" flipV="1">
            <a:off x="4139953" y="6126537"/>
            <a:ext cx="499480" cy="3566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/>
          <p:cNvCxnSpPr>
            <a:stCxn id="3" idx="0"/>
          </p:cNvCxnSpPr>
          <p:nvPr/>
        </p:nvCxnSpPr>
        <p:spPr bwMode="auto">
          <a:xfrm flipH="1" flipV="1">
            <a:off x="5960356" y="3573016"/>
            <a:ext cx="877609" cy="25254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0AC9FC-4E51-4EC4-84A1-F6394DAE453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273098-05E8-4201-BECB-B1B6F410982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Memory-mapped Operations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How do we read ready bit?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</a:rPr>
              <a:t>	LDI  R0, KBSR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How do we test whether the bit is one?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accent1"/>
                </a:solidFill>
                <a:ea typeface="宋体" pitchFamily="2" charset="-122"/>
              </a:rPr>
              <a:t>	Negative, so </a:t>
            </a:r>
            <a:r>
              <a:rPr lang="en-US" altLang="zh-CN" b="0" dirty="0" err="1">
                <a:solidFill>
                  <a:schemeClr val="accent1"/>
                </a:solidFill>
                <a:ea typeface="宋体" pitchFamily="2" charset="-122"/>
              </a:rPr>
              <a:t>BRn</a:t>
            </a:r>
            <a:r>
              <a:rPr lang="en-US" altLang="zh-CN" b="0" dirty="0">
                <a:solidFill>
                  <a:schemeClr val="accent1"/>
                </a:solidFill>
                <a:ea typeface="宋体" pitchFamily="2" charset="-122"/>
              </a:rPr>
              <a:t>, or </a:t>
            </a:r>
            <a:r>
              <a:rPr lang="en-US" altLang="zh-CN" b="0" dirty="0" err="1">
                <a:solidFill>
                  <a:schemeClr val="accent1"/>
                </a:solidFill>
                <a:ea typeface="宋体" pitchFamily="2" charset="-122"/>
              </a:rPr>
              <a:t>BRzp</a:t>
            </a:r>
            <a:endParaRPr lang="en-US" altLang="zh-CN" b="0" dirty="0">
              <a:solidFill>
                <a:schemeClr val="accent1"/>
              </a:solidFill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How do we read keyboard data?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</a:rPr>
              <a:t>	LDI  R0, KBDR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623305-B50F-401F-B8A9-9A69BDE271A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5F80D7-C1BF-4AE9-8617-7B91951EFD6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Basic Input Routine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4581" name="AutoShape 3"/>
          <p:cNvSpPr>
            <a:spLocks noChangeArrowheads="1"/>
          </p:cNvSpPr>
          <p:nvPr/>
        </p:nvSpPr>
        <p:spPr bwMode="auto">
          <a:xfrm>
            <a:off x="1943100" y="2133600"/>
            <a:ext cx="2057400" cy="13716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new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char?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2019300" y="4114800"/>
            <a:ext cx="19050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read</a:t>
            </a:r>
            <a:b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character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>
            <a:off x="2971800" y="3505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2971800" y="4876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>
            <a:off x="2971800" y="1295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 flipH="1">
            <a:off x="1524000" y="2819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 flipV="1">
            <a:off x="1524000" y="16764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1524000" y="16764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589" name="Text Box 11"/>
          <p:cNvSpPr txBox="1">
            <a:spLocks noChangeArrowheads="1"/>
          </p:cNvSpPr>
          <p:nvPr/>
        </p:nvSpPr>
        <p:spPr bwMode="auto">
          <a:xfrm>
            <a:off x="2932113" y="3509963"/>
            <a:ext cx="693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YES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590" name="Text Box 12"/>
          <p:cNvSpPr txBox="1">
            <a:spLocks noChangeArrowheads="1"/>
          </p:cNvSpPr>
          <p:nvPr/>
        </p:nvSpPr>
        <p:spPr bwMode="auto">
          <a:xfrm>
            <a:off x="1409700" y="2819400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NO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591" name="Text Box 13"/>
          <p:cNvSpPr txBox="1">
            <a:spLocks noChangeArrowheads="1"/>
          </p:cNvSpPr>
          <p:nvPr/>
        </p:nvSpPr>
        <p:spPr bwMode="auto">
          <a:xfrm>
            <a:off x="457200" y="3429000"/>
            <a:ext cx="119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Polling</a:t>
            </a:r>
            <a:endParaRPr kumimoji="0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Franklin Gothic Book" panose="020B05030201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592" name="Line 14"/>
          <p:cNvSpPr>
            <a:spLocks noChangeShapeType="1"/>
          </p:cNvSpPr>
          <p:nvPr/>
        </p:nvSpPr>
        <p:spPr bwMode="auto">
          <a:xfrm flipV="1">
            <a:off x="1600200" y="3200400"/>
            <a:ext cx="6096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593" name="Text Box 15"/>
          <p:cNvSpPr txBox="1">
            <a:spLocks noChangeArrowheads="1"/>
          </p:cNvSpPr>
          <p:nvPr/>
        </p:nvSpPr>
        <p:spPr bwMode="auto">
          <a:xfrm>
            <a:off x="4800600" y="1905000"/>
            <a:ext cx="38862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12573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12573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12573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7300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POLL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LDI  R0, KBSR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BRzp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POLL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LDI  R0, KBDR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7300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	...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7300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KBSR	.FILL xFE00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KBDR	.FILL xFE02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>
            <a:off x="3963389" y="2057279"/>
            <a:ext cx="1646225" cy="1515731"/>
          </a:xfrm>
          <a:prstGeom prst="ellipse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cxnSp>
        <p:nvCxnSpPr>
          <p:cNvPr id="116" name="直接连接符 115"/>
          <p:cNvCxnSpPr/>
          <p:nvPr/>
        </p:nvCxnSpPr>
        <p:spPr bwMode="auto">
          <a:xfrm flipV="1">
            <a:off x="3196799" y="2060848"/>
            <a:ext cx="5004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Memory-mapped I/O</a:t>
            </a:r>
            <a:endParaRPr lang="zh-CN" altLang="en-US" dirty="0"/>
          </a:p>
        </p:txBody>
      </p:sp>
      <p:sp>
        <p:nvSpPr>
          <p:cNvPr id="2662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511ACE-7E16-4C07-848E-BFD4B3DBA43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55B4FC-7CA2-45F2-B206-C42DA480AD9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H="1">
            <a:off x="8188720" y="2060848"/>
            <a:ext cx="0" cy="133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H="1" flipV="1">
            <a:off x="6037535" y="2996952"/>
            <a:ext cx="0" cy="133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7" name="组合 126"/>
          <p:cNvGrpSpPr/>
          <p:nvPr/>
        </p:nvGrpSpPr>
        <p:grpSpPr>
          <a:xfrm>
            <a:off x="3988888" y="3885896"/>
            <a:ext cx="432016" cy="119168"/>
            <a:chOff x="4355976" y="5254048"/>
            <a:chExt cx="432016" cy="119168"/>
          </a:xfrm>
        </p:grpSpPr>
        <p:sp>
          <p:nvSpPr>
            <p:cNvPr id="28" name="等腰三角形 27"/>
            <p:cNvSpPr/>
            <p:nvPr/>
          </p:nvSpPr>
          <p:spPr bwMode="auto">
            <a:xfrm rot="16200000" flipH="1">
              <a:off x="4362957" y="5247067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V="1">
              <a:off x="4499992" y="5313631"/>
              <a:ext cx="288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文本框 29"/>
          <p:cNvSpPr txBox="1"/>
          <p:nvPr/>
        </p:nvSpPr>
        <p:spPr>
          <a:xfrm>
            <a:off x="3963389" y="3980912"/>
            <a:ext cx="1321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92544" y="2061428"/>
            <a:ext cx="396344" cy="215444"/>
            <a:chOff x="7272000" y="2565484"/>
            <a:chExt cx="396344" cy="215444"/>
          </a:xfrm>
        </p:grpSpPr>
        <p:cxnSp>
          <p:nvCxnSpPr>
            <p:cNvPr id="32" name="直接连接符 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文本框 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6" name="等腰三角形 35"/>
          <p:cNvSpPr/>
          <p:nvPr/>
        </p:nvSpPr>
        <p:spPr bwMode="auto">
          <a:xfrm>
            <a:off x="1516592" y="1628800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232257" y="2867385"/>
            <a:ext cx="1124783" cy="489607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ADDR.CTL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025440" y="2540038"/>
            <a:ext cx="950400" cy="1610762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276286" y="2237429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 flipV="1">
            <a:off x="4799156" y="2240928"/>
            <a:ext cx="0" cy="64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 flipH="1" flipV="1">
            <a:off x="1900656" y="3140968"/>
            <a:ext cx="0" cy="12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 rot="16200000">
            <a:off x="2098656" y="4213307"/>
            <a:ext cx="0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748528" y="3418063"/>
            <a:ext cx="720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组合 44"/>
          <p:cNvGrpSpPr/>
          <p:nvPr/>
        </p:nvGrpSpPr>
        <p:grpSpPr>
          <a:xfrm flipH="1">
            <a:off x="1948640" y="2285845"/>
            <a:ext cx="360039" cy="119168"/>
            <a:chOff x="5292080" y="3452075"/>
            <a:chExt cx="360039" cy="119168"/>
          </a:xfrm>
        </p:grpSpPr>
        <p:sp>
          <p:nvSpPr>
            <p:cNvPr id="46" name="等腰三角形 4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" name="文本框 47"/>
          <p:cNvSpPr txBox="1"/>
          <p:nvPr/>
        </p:nvSpPr>
        <p:spPr>
          <a:xfrm>
            <a:off x="2020648" y="2174667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9" name="梯形 48"/>
          <p:cNvSpPr/>
          <p:nvPr/>
        </p:nvSpPr>
        <p:spPr bwMode="auto">
          <a:xfrm>
            <a:off x="1324592" y="2921557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0" name="直接连接符 49"/>
          <p:cNvCxnSpPr/>
          <p:nvPr/>
        </p:nvCxnSpPr>
        <p:spPr bwMode="auto">
          <a:xfrm flipV="1">
            <a:off x="1478841" y="314096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/>
          <p:nvPr/>
        </p:nvCxnSpPr>
        <p:spPr bwMode="auto">
          <a:xfrm flipH="1">
            <a:off x="748528" y="1196720"/>
            <a:ext cx="0" cy="223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/>
          <p:cNvCxnSpPr/>
          <p:nvPr/>
        </p:nvCxnSpPr>
        <p:spPr bwMode="auto">
          <a:xfrm>
            <a:off x="1777115" y="2471328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/>
          <p:nvPr/>
        </p:nvCxnSpPr>
        <p:spPr bwMode="auto">
          <a:xfrm flipH="1">
            <a:off x="1771200" y="2780928"/>
            <a:ext cx="1260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组合 53"/>
          <p:cNvGrpSpPr/>
          <p:nvPr/>
        </p:nvGrpSpPr>
        <p:grpSpPr>
          <a:xfrm>
            <a:off x="964552" y="2990507"/>
            <a:ext cx="360039" cy="119168"/>
            <a:chOff x="5292080" y="3452075"/>
            <a:chExt cx="360039" cy="119168"/>
          </a:xfrm>
        </p:grpSpPr>
        <p:sp>
          <p:nvSpPr>
            <p:cNvPr id="55" name="等腰三角形 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" name="文本框 56"/>
          <p:cNvSpPr txBox="1"/>
          <p:nvPr/>
        </p:nvSpPr>
        <p:spPr>
          <a:xfrm>
            <a:off x="773579" y="2780928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8" name="组合 57"/>
          <p:cNvGrpSpPr/>
          <p:nvPr/>
        </p:nvGrpSpPr>
        <p:grpSpPr>
          <a:xfrm flipH="1">
            <a:off x="1660608" y="1628800"/>
            <a:ext cx="360039" cy="119168"/>
            <a:chOff x="5292080" y="3452075"/>
            <a:chExt cx="360039" cy="119168"/>
          </a:xfrm>
        </p:grpSpPr>
        <p:sp>
          <p:nvSpPr>
            <p:cNvPr id="59" name="等腰三角形 5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" name="文本框 60"/>
          <p:cNvSpPr txBox="1"/>
          <p:nvPr/>
        </p:nvSpPr>
        <p:spPr>
          <a:xfrm>
            <a:off x="1612624" y="145458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76520" y="2277420"/>
            <a:ext cx="396344" cy="215444"/>
            <a:chOff x="7272000" y="2565484"/>
            <a:chExt cx="396344" cy="215444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文本框 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3344760" y="1700832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>
            <a:off x="3666824" y="1268760"/>
            <a:ext cx="0" cy="43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2" name="组合 71"/>
          <p:cNvGrpSpPr/>
          <p:nvPr/>
        </p:nvGrpSpPr>
        <p:grpSpPr>
          <a:xfrm flipH="1">
            <a:off x="4057847" y="1743429"/>
            <a:ext cx="360039" cy="119168"/>
            <a:chOff x="5292080" y="3452075"/>
            <a:chExt cx="360039" cy="119168"/>
          </a:xfrm>
        </p:grpSpPr>
        <p:sp>
          <p:nvSpPr>
            <p:cNvPr id="73" name="等腰三角形 7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5" name="组合 74"/>
          <p:cNvGrpSpPr/>
          <p:nvPr/>
        </p:nvGrpSpPr>
        <p:grpSpPr>
          <a:xfrm>
            <a:off x="3592544" y="1341348"/>
            <a:ext cx="396344" cy="215444"/>
            <a:chOff x="7272000" y="2565484"/>
            <a:chExt cx="396344" cy="215444"/>
          </a:xfrm>
        </p:grpSpPr>
        <p:cxnSp>
          <p:nvCxnSpPr>
            <p:cNvPr id="76" name="直接连接符 7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文本框 7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4129854" y="1628800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79" name="直接连接符 78"/>
          <p:cNvCxnSpPr/>
          <p:nvPr/>
        </p:nvCxnSpPr>
        <p:spPr bwMode="auto">
          <a:xfrm>
            <a:off x="254705" y="1196720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矩形 80"/>
          <p:cNvSpPr/>
          <p:nvPr/>
        </p:nvSpPr>
        <p:spPr bwMode="auto">
          <a:xfrm>
            <a:off x="5724241" y="2780928"/>
            <a:ext cx="640911" cy="21538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KBDR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6365152" y="3357016"/>
            <a:ext cx="640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KBSR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7452544" y="2780928"/>
            <a:ext cx="640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7877320" y="3357016"/>
            <a:ext cx="640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DSR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85" name="直接连接符 84"/>
          <p:cNvCxnSpPr/>
          <p:nvPr/>
        </p:nvCxnSpPr>
        <p:spPr bwMode="auto">
          <a:xfrm>
            <a:off x="3666824" y="1909353"/>
            <a:ext cx="0" cy="64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/>
          <p:cNvCxnSpPr/>
          <p:nvPr/>
        </p:nvCxnSpPr>
        <p:spPr bwMode="auto">
          <a:xfrm>
            <a:off x="3340816" y="2015848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连接符 86"/>
          <p:cNvCxnSpPr/>
          <p:nvPr/>
        </p:nvCxnSpPr>
        <p:spPr bwMode="auto">
          <a:xfrm>
            <a:off x="1512199" y="2438017"/>
            <a:ext cx="0" cy="48354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连接符 88"/>
          <p:cNvCxnSpPr/>
          <p:nvPr/>
        </p:nvCxnSpPr>
        <p:spPr bwMode="auto">
          <a:xfrm flipH="1">
            <a:off x="1607076" y="1268760"/>
            <a:ext cx="0" cy="36004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梯形 92"/>
          <p:cNvSpPr/>
          <p:nvPr/>
        </p:nvSpPr>
        <p:spPr bwMode="auto">
          <a:xfrm rot="16200000">
            <a:off x="1987709" y="4296724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94" name="直接连接符 93"/>
          <p:cNvCxnSpPr/>
          <p:nvPr/>
        </p:nvCxnSpPr>
        <p:spPr bwMode="auto">
          <a:xfrm flipV="1">
            <a:off x="2480198" y="4149080"/>
            <a:ext cx="294305" cy="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连接符 94"/>
          <p:cNvCxnSpPr/>
          <p:nvPr/>
        </p:nvCxnSpPr>
        <p:spPr bwMode="auto">
          <a:xfrm flipV="1">
            <a:off x="2494768" y="4341427"/>
            <a:ext cx="35496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连接符 95"/>
          <p:cNvCxnSpPr/>
          <p:nvPr/>
        </p:nvCxnSpPr>
        <p:spPr bwMode="auto">
          <a:xfrm flipV="1">
            <a:off x="2494768" y="4533773"/>
            <a:ext cx="42048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/>
          <p:cNvCxnSpPr/>
          <p:nvPr/>
        </p:nvCxnSpPr>
        <p:spPr bwMode="auto">
          <a:xfrm flipV="1">
            <a:off x="2494768" y="4726120"/>
            <a:ext cx="57168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8" name="组合 97"/>
          <p:cNvGrpSpPr/>
          <p:nvPr/>
        </p:nvGrpSpPr>
        <p:grpSpPr>
          <a:xfrm flipH="1">
            <a:off x="3988888" y="2564904"/>
            <a:ext cx="360039" cy="119168"/>
            <a:chOff x="5292080" y="3452075"/>
            <a:chExt cx="360039" cy="119168"/>
          </a:xfrm>
        </p:grpSpPr>
        <p:sp>
          <p:nvSpPr>
            <p:cNvPr id="99" name="等腰三角形 9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02" name="直接连接符 101"/>
          <p:cNvCxnSpPr/>
          <p:nvPr/>
        </p:nvCxnSpPr>
        <p:spPr bwMode="auto">
          <a:xfrm rot="16200000" flipV="1">
            <a:off x="4132936" y="3661048"/>
            <a:ext cx="57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接连接符 106"/>
          <p:cNvCxnSpPr/>
          <p:nvPr/>
        </p:nvCxnSpPr>
        <p:spPr bwMode="auto">
          <a:xfrm>
            <a:off x="1603041" y="1777457"/>
            <a:ext cx="8070" cy="459972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接连接符 109"/>
          <p:cNvCxnSpPr/>
          <p:nvPr/>
        </p:nvCxnSpPr>
        <p:spPr bwMode="auto">
          <a:xfrm>
            <a:off x="2750512" y="3284649"/>
            <a:ext cx="288000" cy="33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接连接符 111"/>
          <p:cNvCxnSpPr/>
          <p:nvPr/>
        </p:nvCxnSpPr>
        <p:spPr bwMode="auto">
          <a:xfrm flipH="1" flipV="1">
            <a:off x="2764850" y="3284984"/>
            <a:ext cx="0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接连接符 118"/>
          <p:cNvCxnSpPr/>
          <p:nvPr/>
        </p:nvCxnSpPr>
        <p:spPr bwMode="auto">
          <a:xfrm flipH="1">
            <a:off x="6685552" y="1988840"/>
            <a:ext cx="0" cy="14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接连接符 124"/>
          <p:cNvCxnSpPr/>
          <p:nvPr/>
        </p:nvCxnSpPr>
        <p:spPr bwMode="auto">
          <a:xfrm flipH="1" flipV="1">
            <a:off x="6685552" y="3573015"/>
            <a:ext cx="0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连接符 128"/>
          <p:cNvCxnSpPr/>
          <p:nvPr/>
        </p:nvCxnSpPr>
        <p:spPr bwMode="auto">
          <a:xfrm flipH="1" flipV="1">
            <a:off x="8197720" y="3573136"/>
            <a:ext cx="0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连接符 129"/>
          <p:cNvCxnSpPr/>
          <p:nvPr/>
        </p:nvCxnSpPr>
        <p:spPr bwMode="auto">
          <a:xfrm rot="16200000" flipV="1">
            <a:off x="4530116" y="3645056"/>
            <a:ext cx="57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 rot="16200000" flipV="1">
            <a:off x="4836706" y="3537032"/>
            <a:ext cx="36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接连接符 131"/>
          <p:cNvCxnSpPr/>
          <p:nvPr/>
        </p:nvCxnSpPr>
        <p:spPr bwMode="auto">
          <a:xfrm rot="16200000" flipV="1">
            <a:off x="5143295" y="3412648"/>
            <a:ext cx="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>
            <a:off x="4817288" y="3933056"/>
            <a:ext cx="270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>
            <a:off x="5033240" y="3717032"/>
            <a:ext cx="212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接连接符 136"/>
          <p:cNvCxnSpPr/>
          <p:nvPr/>
        </p:nvCxnSpPr>
        <p:spPr bwMode="auto">
          <a:xfrm rot="16200000" flipV="1">
            <a:off x="6743240" y="3303032"/>
            <a:ext cx="82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等腰三角形 139"/>
          <p:cNvSpPr/>
          <p:nvPr/>
        </p:nvSpPr>
        <p:spPr bwMode="auto">
          <a:xfrm rot="5400000">
            <a:off x="7319091" y="282236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1" name="直接连接符 140"/>
          <p:cNvCxnSpPr/>
          <p:nvPr/>
        </p:nvCxnSpPr>
        <p:spPr bwMode="auto">
          <a:xfrm flipH="1" flipV="1">
            <a:off x="7142512" y="2888928"/>
            <a:ext cx="151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等腰三角形 142"/>
          <p:cNvSpPr/>
          <p:nvPr/>
        </p:nvSpPr>
        <p:spPr bwMode="auto">
          <a:xfrm rot="5400000">
            <a:off x="7751171" y="3398452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4" name="直接连接符 143"/>
          <p:cNvCxnSpPr/>
          <p:nvPr/>
        </p:nvCxnSpPr>
        <p:spPr bwMode="auto">
          <a:xfrm flipH="1" flipV="1">
            <a:off x="7517304" y="3465016"/>
            <a:ext cx="21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等腰三角形 145"/>
          <p:cNvSpPr/>
          <p:nvPr/>
        </p:nvSpPr>
        <p:spPr bwMode="auto">
          <a:xfrm rot="5400000">
            <a:off x="6238971" y="3422019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H="1" flipV="1">
            <a:off x="5213024" y="3488583"/>
            <a:ext cx="100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直接连接符 147"/>
          <p:cNvCxnSpPr/>
          <p:nvPr/>
        </p:nvCxnSpPr>
        <p:spPr bwMode="auto">
          <a:xfrm rot="16200000" flipV="1">
            <a:off x="7283280" y="3699056"/>
            <a:ext cx="46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" name="组合 152"/>
          <p:cNvGrpSpPr/>
          <p:nvPr/>
        </p:nvGrpSpPr>
        <p:grpSpPr>
          <a:xfrm>
            <a:off x="6607513" y="4005064"/>
            <a:ext cx="396344" cy="215444"/>
            <a:chOff x="7272000" y="2565484"/>
            <a:chExt cx="396344" cy="215444"/>
          </a:xfrm>
        </p:grpSpPr>
        <p:cxnSp>
          <p:nvCxnSpPr>
            <p:cNvPr id="154" name="直接连接符 15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5" name="文本框 15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8129048" y="4005064"/>
            <a:ext cx="396344" cy="215444"/>
            <a:chOff x="7272000" y="2565484"/>
            <a:chExt cx="396344" cy="215444"/>
          </a:xfrm>
        </p:grpSpPr>
        <p:cxnSp>
          <p:nvCxnSpPr>
            <p:cNvPr id="157" name="直接连接符 15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8" name="文本框 15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5958825" y="4005064"/>
            <a:ext cx="396344" cy="215444"/>
            <a:chOff x="7272000" y="2565484"/>
            <a:chExt cx="396344" cy="215444"/>
          </a:xfrm>
        </p:grpSpPr>
        <p:cxnSp>
          <p:nvCxnSpPr>
            <p:cNvPr id="160" name="直接连接符 15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" name="文本框 16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6616880" y="2133436"/>
            <a:ext cx="396344" cy="215444"/>
            <a:chOff x="7272000" y="2565484"/>
            <a:chExt cx="396344" cy="215444"/>
          </a:xfrm>
        </p:grpSpPr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 rot="5400000" flipH="1" flipV="1">
            <a:off x="2165108" y="4917588"/>
            <a:ext cx="360039" cy="119168"/>
            <a:chOff x="5292080" y="3452075"/>
            <a:chExt cx="360039" cy="119168"/>
          </a:xfrm>
        </p:grpSpPr>
        <p:sp>
          <p:nvSpPr>
            <p:cNvPr id="167" name="等腰三角形 166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68" name="直接连接符 167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9" name="组合 168"/>
          <p:cNvGrpSpPr/>
          <p:nvPr/>
        </p:nvGrpSpPr>
        <p:grpSpPr>
          <a:xfrm rot="16200000" flipH="1">
            <a:off x="4167672" y="2613332"/>
            <a:ext cx="360039" cy="119168"/>
            <a:chOff x="5292080" y="3452075"/>
            <a:chExt cx="360039" cy="119168"/>
          </a:xfrm>
        </p:grpSpPr>
        <p:sp>
          <p:nvSpPr>
            <p:cNvPr id="170" name="等腰三角形 16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1" name="直接连接符 17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5" name="椭圆 134"/>
          <p:cNvSpPr/>
          <p:nvPr/>
        </p:nvSpPr>
        <p:spPr bwMode="auto">
          <a:xfrm>
            <a:off x="6617536" y="1988840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3305168" y="1988840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5" name="直接连接符 174"/>
          <p:cNvCxnSpPr/>
          <p:nvPr/>
        </p:nvCxnSpPr>
        <p:spPr bwMode="auto">
          <a:xfrm flipV="1">
            <a:off x="7761491" y="2060848"/>
            <a:ext cx="0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6" name="椭圆 175"/>
          <p:cNvSpPr/>
          <p:nvPr/>
        </p:nvSpPr>
        <p:spPr bwMode="auto">
          <a:xfrm>
            <a:off x="7697656" y="1988840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7" name="直接连接符 176"/>
          <p:cNvCxnSpPr/>
          <p:nvPr/>
        </p:nvCxnSpPr>
        <p:spPr bwMode="auto">
          <a:xfrm>
            <a:off x="3664544" y="2258864"/>
            <a:ext cx="1152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椭圆 177"/>
          <p:cNvSpPr/>
          <p:nvPr/>
        </p:nvSpPr>
        <p:spPr bwMode="auto">
          <a:xfrm>
            <a:off x="3628848" y="2204864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9" name="直接连接符 178"/>
          <p:cNvCxnSpPr/>
          <p:nvPr/>
        </p:nvCxnSpPr>
        <p:spPr bwMode="auto">
          <a:xfrm flipV="1">
            <a:off x="1589699" y="2060848"/>
            <a:ext cx="1642749" cy="5003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椭圆 180"/>
          <p:cNvSpPr/>
          <p:nvPr/>
        </p:nvSpPr>
        <p:spPr bwMode="auto">
          <a:xfrm>
            <a:off x="4313280" y="2564904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82" name="组合 181"/>
          <p:cNvGrpSpPr/>
          <p:nvPr/>
        </p:nvGrpSpPr>
        <p:grpSpPr>
          <a:xfrm>
            <a:off x="7697000" y="2132856"/>
            <a:ext cx="396344" cy="215444"/>
            <a:chOff x="7272000" y="2565484"/>
            <a:chExt cx="396344" cy="215444"/>
          </a:xfrm>
        </p:grpSpPr>
        <p:cxnSp>
          <p:nvCxnSpPr>
            <p:cNvPr id="183" name="直接连接符 18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" name="文本框 18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8057040" y="2132856"/>
            <a:ext cx="396344" cy="215444"/>
            <a:chOff x="7272000" y="2565484"/>
            <a:chExt cx="396344" cy="215444"/>
          </a:xfrm>
        </p:grpSpPr>
        <p:cxnSp>
          <p:nvCxnSpPr>
            <p:cNvPr id="186" name="直接连接符 18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7" name="文本框 18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3268808" y="2060848"/>
            <a:ext cx="396344" cy="215444"/>
            <a:chOff x="7272000" y="2565484"/>
            <a:chExt cx="396344" cy="215444"/>
          </a:xfrm>
        </p:grpSpPr>
        <p:cxnSp>
          <p:nvCxnSpPr>
            <p:cNvPr id="189" name="直接连接符 18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0" name="文本框 18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91" name="文本框 190"/>
          <p:cNvSpPr txBox="1"/>
          <p:nvPr/>
        </p:nvSpPr>
        <p:spPr>
          <a:xfrm>
            <a:off x="3988888" y="2276873"/>
            <a:ext cx="77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5665732" y="2475024"/>
            <a:ext cx="1374934" cy="116977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7229248" y="2475024"/>
            <a:ext cx="1375200" cy="1170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95" name="组合 194"/>
          <p:cNvGrpSpPr/>
          <p:nvPr/>
        </p:nvGrpSpPr>
        <p:grpSpPr>
          <a:xfrm rot="16200000" flipH="1">
            <a:off x="5045428" y="2613332"/>
            <a:ext cx="360039" cy="119168"/>
            <a:chOff x="5292080" y="3452075"/>
            <a:chExt cx="360039" cy="119168"/>
          </a:xfrm>
        </p:grpSpPr>
        <p:sp>
          <p:nvSpPr>
            <p:cNvPr id="196" name="等腰三角形 19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7" name="直接连接符 19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8" name="文本框 197"/>
          <p:cNvSpPr txBox="1"/>
          <p:nvPr/>
        </p:nvSpPr>
        <p:spPr>
          <a:xfrm>
            <a:off x="4873459" y="2276872"/>
            <a:ext cx="77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9" name="直接连接符 198"/>
          <p:cNvCxnSpPr/>
          <p:nvPr/>
        </p:nvCxnSpPr>
        <p:spPr bwMode="auto">
          <a:xfrm rot="16200000" flipV="1">
            <a:off x="3719526" y="4257192"/>
            <a:ext cx="180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0800000" flipV="1">
            <a:off x="2361600" y="5157191"/>
            <a:ext cx="226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1" name="组合 200"/>
          <p:cNvGrpSpPr/>
          <p:nvPr/>
        </p:nvGrpSpPr>
        <p:grpSpPr>
          <a:xfrm>
            <a:off x="2298847" y="4918787"/>
            <a:ext cx="396344" cy="215444"/>
            <a:chOff x="7272000" y="2565484"/>
            <a:chExt cx="396344" cy="215444"/>
          </a:xfrm>
        </p:grpSpPr>
        <p:cxnSp>
          <p:nvCxnSpPr>
            <p:cNvPr id="202" name="直接连接符 20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3" name="文本框 20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2682733" y="3572041"/>
            <a:ext cx="396344" cy="215444"/>
            <a:chOff x="7272000" y="2565484"/>
            <a:chExt cx="396344" cy="215444"/>
          </a:xfrm>
        </p:grpSpPr>
        <p:cxnSp>
          <p:nvCxnSpPr>
            <p:cNvPr id="205" name="直接连接符 20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6" name="文本框 20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39" name="椭圆 138"/>
          <p:cNvSpPr/>
          <p:nvPr/>
        </p:nvSpPr>
        <p:spPr bwMode="auto">
          <a:xfrm>
            <a:off x="1547664" y="1988808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4542605" y="3572575"/>
            <a:ext cx="396344" cy="215444"/>
            <a:chOff x="7272000" y="2565484"/>
            <a:chExt cx="396344" cy="215444"/>
          </a:xfrm>
        </p:grpSpPr>
        <p:cxnSp>
          <p:nvCxnSpPr>
            <p:cNvPr id="145" name="直接连接符 14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文本框 14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7159049" y="3018227"/>
            <a:ext cx="692226" cy="24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LD.DDR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835696" y="3357540"/>
            <a:ext cx="396344" cy="215444"/>
            <a:chOff x="7272000" y="2565484"/>
            <a:chExt cx="396344" cy="215444"/>
          </a:xfrm>
        </p:grpSpPr>
        <p:cxnSp>
          <p:nvCxnSpPr>
            <p:cNvPr id="152" name="直接连接符 15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" name="文本框 16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940685" y="1420472"/>
            <a:ext cx="187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>
                <a:solidFill>
                  <a:srgbClr val="FF0000"/>
                </a:solidFill>
              </a:rPr>
              <a:t>P 327, figure 9.8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706" y="5135653"/>
            <a:ext cx="85844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baseline="0" dirty="0">
                <a:solidFill>
                  <a:srgbClr val="FF0000"/>
                </a:solidFill>
              </a:rPr>
              <a:t>MIO.EN </a:t>
            </a:r>
            <a:r>
              <a:rPr lang="en-US" sz="1600" baseline="0" dirty="0"/>
              <a:t>indicates whether a data movement from/to memory or I/O is to take place in this clock cycle. </a:t>
            </a:r>
            <a:endParaRPr lang="en-US" sz="1600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baseline="0" dirty="0">
                <a:solidFill>
                  <a:srgbClr val="FF0000"/>
                </a:solidFill>
              </a:rPr>
              <a:t>MAR</a:t>
            </a:r>
            <a:r>
              <a:rPr lang="en-US" sz="1600" baseline="0" dirty="0"/>
              <a:t> contains the address of the memory location or the memory-mapped address of an I/O device register. </a:t>
            </a:r>
            <a:endParaRPr lang="en-US" sz="1600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baseline="0" dirty="0">
                <a:solidFill>
                  <a:srgbClr val="FF0000"/>
                </a:solidFill>
              </a:rPr>
              <a:t>R.W </a:t>
            </a:r>
            <a:r>
              <a:rPr lang="en-US" sz="1600" baseline="0" dirty="0"/>
              <a:t>indicates whether a load or a store is to take place.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/>
          <p:cNvSpPr txBox="1"/>
          <p:nvPr>
            <p:custDataLst>
              <p:tags r:id="rId1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67544" y="148478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73592" y="227809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17"/>
          <p:cNvSpPr>
            <a:spLocks noChangeArrowheads="1"/>
          </p:cNvSpPr>
          <p:nvPr/>
        </p:nvSpPr>
        <p:spPr bwMode="auto">
          <a:xfrm>
            <a:off x="1259632" y="237106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38669" y="29317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152A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03852" y="148478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473592" y="2278097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17"/>
          <p:cNvSpPr>
            <a:spLocks noChangeArrowheads="1"/>
          </p:cNvSpPr>
          <p:nvPr/>
        </p:nvSpPr>
        <p:spPr bwMode="auto">
          <a:xfrm>
            <a:off x="1259632" y="237106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</a:rPr>
              <a:t>The </a:t>
            </a:r>
            <a:r>
              <a:rPr lang="en-US" altLang="zh-CN" sz="2400" b="1" baseline="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</a:rPr>
              <a:t>Memory Address Space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4181" y="300890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473592" y="316278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矩形 17"/>
          <p:cNvSpPr>
            <a:spLocks noChangeArrowheads="1"/>
          </p:cNvSpPr>
          <p:nvPr/>
        </p:nvSpPr>
        <p:spPr bwMode="auto">
          <a:xfrm>
            <a:off x="1259632" y="325575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438669" y="381639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473592" y="3162786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baseline="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17"/>
          <p:cNvSpPr>
            <a:spLocks noChangeArrowheads="1"/>
          </p:cNvSpPr>
          <p:nvPr/>
        </p:nvSpPr>
        <p:spPr bwMode="auto">
          <a:xfrm>
            <a:off x="1259632" y="325575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</a:rPr>
              <a:t>Input/Output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LDI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 (Indirect)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89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0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1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7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8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9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08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OP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27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EX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28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9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0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1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2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3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S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34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F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35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D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79" name="直接连接符 378"/>
          <p:cNvCxnSpPr/>
          <p:nvPr/>
        </p:nvCxnSpPr>
        <p:spPr bwMode="auto">
          <a:xfrm flipV="1">
            <a:off x="4644008" y="1448792"/>
            <a:ext cx="1726" cy="10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LDI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 (Indirect)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438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9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0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1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2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3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4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OP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5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EX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6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7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8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9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0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1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S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2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F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3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D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</p:grpSp>
      <p:sp>
        <p:nvSpPr>
          <p:cNvPr id="390" name="椭圆 389"/>
          <p:cNvSpPr/>
          <p:nvPr/>
        </p:nvSpPr>
        <p:spPr bwMode="auto">
          <a:xfrm>
            <a:off x="4622400" y="1412776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组合 358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8" name="组合 367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70" name="等腰三角形 369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75" name="直接连接符 374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9" name="文本框 368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80" name="组合 379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91" name="等腰三角形 39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97" name="直接连接符 396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90" name="文本框 38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399" name="直接连接符 398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7" name="直接连接符 426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等腰三角形 86"/>
          <p:cNvSpPr/>
          <p:nvPr/>
        </p:nvSpPr>
        <p:spPr bwMode="auto">
          <a:xfrm rot="5400000">
            <a:off x="6677446" y="39131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88" name="直接连接符 87"/>
          <p:cNvCxnSpPr/>
          <p:nvPr/>
        </p:nvCxnSpPr>
        <p:spPr bwMode="auto">
          <a:xfrm rot="5400000">
            <a:off x="6184465" y="3501034"/>
            <a:ext cx="0" cy="9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89" name="矩形 388"/>
          <p:cNvSpPr/>
          <p:nvPr/>
        </p:nvSpPr>
        <p:spPr bwMode="auto">
          <a:xfrm>
            <a:off x="5731200" y="4283503"/>
            <a:ext cx="501327" cy="1069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LDI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 (Indirect)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j-cs"/>
            </a:endParaRPr>
          </a:p>
        </p:txBody>
      </p:sp>
      <p:grpSp>
        <p:nvGrpSpPr>
          <p:cNvPr id="360" name="组合 35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61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2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3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8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7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8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9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OP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0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EX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1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2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3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4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5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6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S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7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F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8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D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088792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LDI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 (Indirect)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j-cs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75" name="组合 374"/>
          <p:cNvGrpSpPr/>
          <p:nvPr/>
        </p:nvGrpSpPr>
        <p:grpSpPr>
          <a:xfrm>
            <a:off x="4101216" y="187435"/>
            <a:ext cx="4863271" cy="569420"/>
            <a:chOff x="3706688" y="187435"/>
            <a:chExt cx="5257800" cy="569420"/>
          </a:xfrm>
        </p:grpSpPr>
        <p:sp>
          <p:nvSpPr>
            <p:cNvPr id="380" name="Line 5"/>
            <p:cNvSpPr>
              <a:spLocks noChangeShapeType="1"/>
            </p:cNvSpPr>
            <p:nvPr/>
          </p:nvSpPr>
          <p:spPr bwMode="auto">
            <a:xfrm rot="16200000">
              <a:off x="4659188" y="19289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9" name="Line 6"/>
            <p:cNvSpPr>
              <a:spLocks noChangeShapeType="1"/>
            </p:cNvSpPr>
            <p:nvPr/>
          </p:nvSpPr>
          <p:spPr bwMode="auto">
            <a:xfrm rot="16200000">
              <a:off x="5497388" y="176217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6" name="Line 7"/>
            <p:cNvSpPr>
              <a:spLocks noChangeShapeType="1"/>
            </p:cNvSpPr>
            <p:nvPr/>
          </p:nvSpPr>
          <p:spPr bwMode="auto">
            <a:xfrm rot="16200000">
              <a:off x="6335588" y="19289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9" name="Line 8"/>
            <p:cNvSpPr>
              <a:spLocks noChangeShapeType="1"/>
            </p:cNvSpPr>
            <p:nvPr/>
          </p:nvSpPr>
          <p:spPr bwMode="auto">
            <a:xfrm rot="16200000">
              <a:off x="7173788" y="207339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0" name="Line 9"/>
            <p:cNvSpPr>
              <a:spLocks noChangeShapeType="1"/>
            </p:cNvSpPr>
            <p:nvPr/>
          </p:nvSpPr>
          <p:spPr bwMode="auto">
            <a:xfrm rot="16200000">
              <a:off x="8011988" y="197336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1" name="Text Box 10"/>
            <p:cNvSpPr txBox="1">
              <a:spLocks noChangeArrowheads="1"/>
            </p:cNvSpPr>
            <p:nvPr/>
          </p:nvSpPr>
          <p:spPr bwMode="auto">
            <a:xfrm>
              <a:off x="5681168" y="187435"/>
              <a:ext cx="48016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EA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4" name="Line 13"/>
            <p:cNvSpPr>
              <a:spLocks noChangeShapeType="1"/>
            </p:cNvSpPr>
            <p:nvPr/>
          </p:nvSpPr>
          <p:spPr bwMode="auto">
            <a:xfrm rot="16200000">
              <a:off x="8812088" y="23099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5" name="Line 14"/>
            <p:cNvSpPr>
              <a:spLocks noChangeShapeType="1"/>
            </p:cNvSpPr>
            <p:nvPr/>
          </p:nvSpPr>
          <p:spPr bwMode="auto">
            <a:xfrm rot="16200000" flipH="1">
              <a:off x="8777755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6" name="Line 15"/>
            <p:cNvSpPr>
              <a:spLocks noChangeShapeType="1"/>
            </p:cNvSpPr>
            <p:nvPr/>
          </p:nvSpPr>
          <p:spPr bwMode="auto">
            <a:xfrm rot="16200000" flipV="1">
              <a:off x="6335588" y="-1872045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7" name="Line 16"/>
            <p:cNvSpPr>
              <a:spLocks noChangeShapeType="1"/>
            </p:cNvSpPr>
            <p:nvPr/>
          </p:nvSpPr>
          <p:spPr bwMode="auto">
            <a:xfrm rot="16200000">
              <a:off x="3519955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8" name="Line 17"/>
            <p:cNvSpPr>
              <a:spLocks noChangeShapeType="1"/>
            </p:cNvSpPr>
            <p:nvPr/>
          </p:nvSpPr>
          <p:spPr bwMode="auto">
            <a:xfrm rot="16200000">
              <a:off x="3859088" y="23099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0" name="Text Box 4"/>
            <p:cNvSpPr txBox="1">
              <a:spLocks noChangeArrowheads="1"/>
            </p:cNvSpPr>
            <p:nvPr/>
          </p:nvSpPr>
          <p:spPr bwMode="auto">
            <a:xfrm>
              <a:off x="4842967" y="187437"/>
              <a:ext cx="48016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D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1" name="Text Box 10"/>
            <p:cNvSpPr txBox="1">
              <a:spLocks noChangeArrowheads="1"/>
            </p:cNvSpPr>
            <p:nvPr/>
          </p:nvSpPr>
          <p:spPr bwMode="auto">
            <a:xfrm>
              <a:off x="3995239" y="189333"/>
              <a:ext cx="48016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F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</p:grpSp>
      <p:sp>
        <p:nvSpPr>
          <p:cNvPr id="355" name="Text Box 10"/>
          <p:cNvSpPr txBox="1">
            <a:spLocks noChangeArrowheads="1"/>
          </p:cNvSpPr>
          <p:nvPr/>
        </p:nvSpPr>
        <p:spPr bwMode="auto">
          <a:xfrm>
            <a:off x="6717019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rPr>
              <a:t>OP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390" name="Text Box 10"/>
          <p:cNvSpPr txBox="1">
            <a:spLocks noChangeArrowheads="1"/>
          </p:cNvSpPr>
          <p:nvPr/>
        </p:nvSpPr>
        <p:spPr bwMode="auto">
          <a:xfrm>
            <a:off x="7470949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rPr>
              <a:t>EX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391" name="Text Box 10"/>
          <p:cNvSpPr txBox="1">
            <a:spLocks noChangeArrowheads="1"/>
          </p:cNvSpPr>
          <p:nvPr/>
        </p:nvSpPr>
        <p:spPr bwMode="auto">
          <a:xfrm>
            <a:off x="8251832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rPr>
              <a:t>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56" name="直接连接符 355"/>
          <p:cNvCxnSpPr/>
          <p:nvPr/>
        </p:nvCxnSpPr>
        <p:spPr bwMode="auto">
          <a:xfrm>
            <a:off x="4836233" y="5342400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7" name="直接连接符 396"/>
          <p:cNvCxnSpPr/>
          <p:nvPr/>
        </p:nvCxnSpPr>
        <p:spPr bwMode="auto">
          <a:xfrm>
            <a:off x="1218173" y="3933056"/>
            <a:ext cx="0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8" name="直接连接符 397"/>
          <p:cNvCxnSpPr/>
          <p:nvPr/>
        </p:nvCxnSpPr>
        <p:spPr bwMode="auto">
          <a:xfrm flipV="1">
            <a:off x="4644008" y="1418400"/>
            <a:ext cx="1726" cy="12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79" name="直接连接符 378"/>
          <p:cNvCxnSpPr/>
          <p:nvPr/>
        </p:nvCxnSpPr>
        <p:spPr bwMode="auto">
          <a:xfrm flipV="1">
            <a:off x="4644008" y="1448792"/>
            <a:ext cx="1726" cy="10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LDI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 (Indirect)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3" y="-1998925"/>
            <a:ext cx="569418" cy="4942139"/>
            <a:chOff x="7543800" y="1143000"/>
            <a:chExt cx="813269" cy="5257800"/>
          </a:xfrm>
        </p:grpSpPr>
        <p:sp>
          <p:nvSpPr>
            <p:cNvPr id="438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9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0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1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2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4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OP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5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EX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6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7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8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9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0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1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S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3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D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</p:grpSp>
      <p:sp>
        <p:nvSpPr>
          <p:cNvPr id="390" name="Text Box 4"/>
          <p:cNvSpPr txBox="1">
            <a:spLocks noChangeArrowheads="1"/>
          </p:cNvSpPr>
          <p:nvPr/>
        </p:nvSpPr>
        <p:spPr bwMode="auto">
          <a:xfrm>
            <a:off x="4355976" y="188640"/>
            <a:ext cx="451341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rPr>
              <a:t>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391" name="Text Box 4"/>
          <p:cNvSpPr txBox="1">
            <a:spLocks noChangeArrowheads="1"/>
          </p:cNvSpPr>
          <p:nvPr/>
        </p:nvSpPr>
        <p:spPr bwMode="auto">
          <a:xfrm>
            <a:off x="5920859" y="188640"/>
            <a:ext cx="451341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rPr>
              <a:t>EA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79" name="直接连接符 378"/>
          <p:cNvCxnSpPr/>
          <p:nvPr/>
        </p:nvCxnSpPr>
        <p:spPr bwMode="auto">
          <a:xfrm flipV="1">
            <a:off x="4644008" y="1448792"/>
            <a:ext cx="1726" cy="10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LDI (Indirect)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438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9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0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1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2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3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EA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5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EX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6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7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8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9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0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1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S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3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D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</p:grpSp>
      <p:sp>
        <p:nvSpPr>
          <p:cNvPr id="390" name="Text Box 4"/>
          <p:cNvSpPr txBox="1">
            <a:spLocks noChangeArrowheads="1"/>
          </p:cNvSpPr>
          <p:nvPr/>
        </p:nvSpPr>
        <p:spPr bwMode="auto">
          <a:xfrm>
            <a:off x="4355976" y="188640"/>
            <a:ext cx="451341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rPr>
              <a:t>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391" name="Text Box 12"/>
          <p:cNvSpPr txBox="1">
            <a:spLocks noChangeArrowheads="1"/>
          </p:cNvSpPr>
          <p:nvPr/>
        </p:nvSpPr>
        <p:spPr bwMode="auto">
          <a:xfrm>
            <a:off x="6712947" y="188640"/>
            <a:ext cx="451341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rPr>
              <a:t>OP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13024" y="4060760"/>
            <a:ext cx="1152095" cy="207520"/>
            <a:chOff x="5213024" y="4060760"/>
            <a:chExt cx="1152095" cy="207520"/>
          </a:xfrm>
        </p:grpSpPr>
        <p:sp>
          <p:nvSpPr>
            <p:cNvPr id="146" name="等腰三角形 145"/>
            <p:cNvSpPr/>
            <p:nvPr/>
          </p:nvSpPr>
          <p:spPr bwMode="auto">
            <a:xfrm rot="5400000">
              <a:off x="6238971" y="4142131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47" name="直接连接符 146"/>
            <p:cNvCxnSpPr/>
            <p:nvPr/>
          </p:nvCxnSpPr>
          <p:spPr bwMode="auto">
            <a:xfrm flipH="1" flipV="1">
              <a:off x="5213024" y="4208695"/>
              <a:ext cx="1008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直接连接符 131"/>
            <p:cNvCxnSpPr/>
            <p:nvPr/>
          </p:nvCxnSpPr>
          <p:spPr bwMode="auto">
            <a:xfrm rot="16200000" flipV="1">
              <a:off x="5143295" y="4132760"/>
              <a:ext cx="144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31" name="直接连接符 130"/>
          <p:cNvCxnSpPr/>
          <p:nvPr/>
        </p:nvCxnSpPr>
        <p:spPr bwMode="auto">
          <a:xfrm rot="16200000" flipV="1">
            <a:off x="4836706" y="4257144"/>
            <a:ext cx="36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5" name="组合 74"/>
          <p:cNvGrpSpPr/>
          <p:nvPr/>
        </p:nvGrpSpPr>
        <p:grpSpPr>
          <a:xfrm>
            <a:off x="3592544" y="2061460"/>
            <a:ext cx="396344" cy="215444"/>
            <a:chOff x="7272000" y="2565484"/>
            <a:chExt cx="396344" cy="215444"/>
          </a:xfrm>
        </p:grpSpPr>
        <p:cxnSp>
          <p:nvCxnSpPr>
            <p:cNvPr id="76" name="直接连接符 7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文本框 7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71" name="直接连接符 70"/>
          <p:cNvCxnSpPr/>
          <p:nvPr/>
        </p:nvCxnSpPr>
        <p:spPr bwMode="auto">
          <a:xfrm>
            <a:off x="3666824" y="1988872"/>
            <a:ext cx="0" cy="43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55B4FC-7CA2-45F2-B206-C42DA480AD9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5724241" y="3501040"/>
            <a:ext cx="640911" cy="21538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KBDR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H="1" flipV="1">
            <a:off x="6037535" y="3717064"/>
            <a:ext cx="0" cy="133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9" name="组合 158"/>
          <p:cNvGrpSpPr/>
          <p:nvPr/>
        </p:nvGrpSpPr>
        <p:grpSpPr>
          <a:xfrm>
            <a:off x="5958825" y="4725176"/>
            <a:ext cx="396344" cy="215444"/>
            <a:chOff x="7272000" y="2565484"/>
            <a:chExt cx="396344" cy="215444"/>
          </a:xfrm>
        </p:grpSpPr>
        <p:cxnSp>
          <p:nvCxnSpPr>
            <p:cNvPr id="160" name="直接连接符 15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" name="文本框 16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02" name="直接连接符 101"/>
          <p:cNvCxnSpPr/>
          <p:nvPr/>
        </p:nvCxnSpPr>
        <p:spPr bwMode="auto">
          <a:xfrm rot="16200000" flipV="1">
            <a:off x="4132936" y="4381160"/>
            <a:ext cx="57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连接符 129"/>
          <p:cNvCxnSpPr/>
          <p:nvPr/>
        </p:nvCxnSpPr>
        <p:spPr bwMode="auto">
          <a:xfrm rot="16200000" flipV="1">
            <a:off x="4530116" y="4365168"/>
            <a:ext cx="57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等腰三角形 35"/>
          <p:cNvSpPr/>
          <p:nvPr/>
        </p:nvSpPr>
        <p:spPr bwMode="auto">
          <a:xfrm>
            <a:off x="1516592" y="2348912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8" name="组合 57"/>
          <p:cNvGrpSpPr/>
          <p:nvPr/>
        </p:nvGrpSpPr>
        <p:grpSpPr>
          <a:xfrm flipH="1">
            <a:off x="1660608" y="2348912"/>
            <a:ext cx="360039" cy="119168"/>
            <a:chOff x="5292080" y="3452075"/>
            <a:chExt cx="360039" cy="119168"/>
          </a:xfrm>
        </p:grpSpPr>
        <p:sp>
          <p:nvSpPr>
            <p:cNvPr id="59" name="等腰三角形 5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" name="文本框 60"/>
          <p:cNvSpPr txBox="1"/>
          <p:nvPr/>
        </p:nvSpPr>
        <p:spPr>
          <a:xfrm>
            <a:off x="1612624" y="2174699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89" name="直接连接符 88"/>
          <p:cNvCxnSpPr/>
          <p:nvPr/>
        </p:nvCxnSpPr>
        <p:spPr bwMode="auto">
          <a:xfrm flipH="1">
            <a:off x="1607076" y="1988872"/>
            <a:ext cx="0" cy="36004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接连接符 106"/>
          <p:cNvCxnSpPr/>
          <p:nvPr/>
        </p:nvCxnSpPr>
        <p:spPr bwMode="auto">
          <a:xfrm>
            <a:off x="1603041" y="2497569"/>
            <a:ext cx="8070" cy="459972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椭圆 138"/>
          <p:cNvSpPr/>
          <p:nvPr/>
        </p:nvSpPr>
        <p:spPr bwMode="auto">
          <a:xfrm>
            <a:off x="1547664" y="2708920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2" name="直接连接符 51"/>
          <p:cNvCxnSpPr/>
          <p:nvPr/>
        </p:nvCxnSpPr>
        <p:spPr bwMode="auto">
          <a:xfrm>
            <a:off x="1777115" y="319144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 flipV="1">
            <a:off x="1478841" y="3861080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748528" y="4138175"/>
            <a:ext cx="720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/>
          <p:nvPr/>
        </p:nvCxnSpPr>
        <p:spPr bwMode="auto">
          <a:xfrm flipH="1">
            <a:off x="748528" y="1916832"/>
            <a:ext cx="0" cy="223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7" name="组合 126"/>
          <p:cNvGrpSpPr/>
          <p:nvPr/>
        </p:nvGrpSpPr>
        <p:grpSpPr>
          <a:xfrm>
            <a:off x="3988888" y="4606008"/>
            <a:ext cx="432016" cy="119168"/>
            <a:chOff x="4355976" y="5254048"/>
            <a:chExt cx="432016" cy="119168"/>
          </a:xfrm>
        </p:grpSpPr>
        <p:sp>
          <p:nvSpPr>
            <p:cNvPr id="28" name="等腰三角形 27"/>
            <p:cNvSpPr/>
            <p:nvPr/>
          </p:nvSpPr>
          <p:spPr bwMode="auto">
            <a:xfrm rot="16200000" flipH="1">
              <a:off x="4362957" y="5247067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V="1">
              <a:off x="4499992" y="5313631"/>
              <a:ext cx="288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2" name="组合 141"/>
          <p:cNvGrpSpPr/>
          <p:nvPr/>
        </p:nvGrpSpPr>
        <p:grpSpPr>
          <a:xfrm>
            <a:off x="4528722" y="4293464"/>
            <a:ext cx="396344" cy="215444"/>
            <a:chOff x="7272000" y="2565484"/>
            <a:chExt cx="396344" cy="215444"/>
          </a:xfrm>
        </p:grpSpPr>
        <p:cxnSp>
          <p:nvCxnSpPr>
            <p:cNvPr id="145" name="直接连接符 14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文本框 14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3268808" y="2780960"/>
            <a:ext cx="396344" cy="215444"/>
            <a:chOff x="7272000" y="2565484"/>
            <a:chExt cx="396344" cy="215444"/>
          </a:xfrm>
        </p:grpSpPr>
        <p:cxnSp>
          <p:nvCxnSpPr>
            <p:cNvPr id="189" name="直接连接符 18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0" name="文本框 18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74" name="椭圆 173"/>
          <p:cNvSpPr/>
          <p:nvPr/>
        </p:nvSpPr>
        <p:spPr bwMode="auto">
          <a:xfrm>
            <a:off x="3305168" y="2708952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16" name="直接连接符 115"/>
          <p:cNvCxnSpPr/>
          <p:nvPr/>
        </p:nvCxnSpPr>
        <p:spPr bwMode="auto">
          <a:xfrm flipV="1">
            <a:off x="3196799" y="2780960"/>
            <a:ext cx="5004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Memory-mapped I/O: 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  <a:ea typeface="宋体" pitchFamily="2" charset="-122"/>
              </a:rPr>
              <a:t>LDI  R0, </a:t>
            </a:r>
            <a:r>
              <a:rPr lang="en-US" altLang="zh-CN" dirty="0">
                <a:solidFill>
                  <a:schemeClr val="accent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itchFamily="2" charset="-122"/>
              </a:rPr>
              <a:t>KBSR</a:t>
            </a:r>
            <a:endParaRPr lang="zh-CN" altLang="en-US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662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511ACE-7E16-4C07-848E-BFD4B3DBA43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H="1">
            <a:off x="8188720" y="2780960"/>
            <a:ext cx="0" cy="133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3963389" y="4701024"/>
            <a:ext cx="1321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，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READ/WRITE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025440" y="3260150"/>
            <a:ext cx="950400" cy="1610762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 flipH="1">
            <a:off x="1771200" y="3501040"/>
            <a:ext cx="1260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组合 61"/>
          <p:cNvGrpSpPr/>
          <p:nvPr/>
        </p:nvGrpSpPr>
        <p:grpSpPr>
          <a:xfrm>
            <a:off x="676520" y="2997532"/>
            <a:ext cx="396344" cy="215444"/>
            <a:chOff x="7272000" y="2565484"/>
            <a:chExt cx="396344" cy="215444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文本框 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83" name="矩形 82"/>
          <p:cNvSpPr/>
          <p:nvPr/>
        </p:nvSpPr>
        <p:spPr bwMode="auto">
          <a:xfrm>
            <a:off x="7452544" y="3501040"/>
            <a:ext cx="640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7877320" y="4077128"/>
            <a:ext cx="640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DSR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85" name="直接连接符 84"/>
          <p:cNvCxnSpPr/>
          <p:nvPr/>
        </p:nvCxnSpPr>
        <p:spPr bwMode="auto">
          <a:xfrm>
            <a:off x="3666824" y="2629465"/>
            <a:ext cx="0" cy="64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/>
          <p:cNvCxnSpPr/>
          <p:nvPr/>
        </p:nvCxnSpPr>
        <p:spPr bwMode="auto">
          <a:xfrm>
            <a:off x="3340816" y="2735960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连接符 93"/>
          <p:cNvCxnSpPr/>
          <p:nvPr/>
        </p:nvCxnSpPr>
        <p:spPr bwMode="auto">
          <a:xfrm flipV="1">
            <a:off x="2480198" y="4869192"/>
            <a:ext cx="294305" cy="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连接符 94"/>
          <p:cNvCxnSpPr/>
          <p:nvPr/>
        </p:nvCxnSpPr>
        <p:spPr bwMode="auto">
          <a:xfrm flipV="1">
            <a:off x="2494768" y="5061539"/>
            <a:ext cx="35496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/>
          <p:cNvCxnSpPr/>
          <p:nvPr/>
        </p:nvCxnSpPr>
        <p:spPr bwMode="auto">
          <a:xfrm flipV="1">
            <a:off x="2494768" y="5446232"/>
            <a:ext cx="57168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8" name="组合 97"/>
          <p:cNvGrpSpPr/>
          <p:nvPr/>
        </p:nvGrpSpPr>
        <p:grpSpPr>
          <a:xfrm flipH="1">
            <a:off x="3988888" y="3285016"/>
            <a:ext cx="360039" cy="119168"/>
            <a:chOff x="5292080" y="3452075"/>
            <a:chExt cx="360039" cy="119168"/>
          </a:xfrm>
        </p:grpSpPr>
        <p:sp>
          <p:nvSpPr>
            <p:cNvPr id="99" name="等腰三角形 9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0" name="直接连接符 109"/>
          <p:cNvCxnSpPr/>
          <p:nvPr/>
        </p:nvCxnSpPr>
        <p:spPr bwMode="auto">
          <a:xfrm>
            <a:off x="2750512" y="4004761"/>
            <a:ext cx="288000" cy="33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接连接符 111"/>
          <p:cNvCxnSpPr/>
          <p:nvPr/>
        </p:nvCxnSpPr>
        <p:spPr bwMode="auto">
          <a:xfrm flipH="1" flipV="1">
            <a:off x="2764850" y="4005096"/>
            <a:ext cx="0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接连接符 118"/>
          <p:cNvCxnSpPr/>
          <p:nvPr/>
        </p:nvCxnSpPr>
        <p:spPr bwMode="auto">
          <a:xfrm flipH="1">
            <a:off x="6685552" y="2708952"/>
            <a:ext cx="0" cy="14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连接符 128"/>
          <p:cNvCxnSpPr/>
          <p:nvPr/>
        </p:nvCxnSpPr>
        <p:spPr bwMode="auto">
          <a:xfrm flipH="1" flipV="1">
            <a:off x="8197720" y="4293248"/>
            <a:ext cx="0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>
            <a:off x="4817288" y="4653168"/>
            <a:ext cx="270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>
            <a:off x="5033240" y="4437144"/>
            <a:ext cx="212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接连接符 136"/>
          <p:cNvCxnSpPr/>
          <p:nvPr/>
        </p:nvCxnSpPr>
        <p:spPr bwMode="auto">
          <a:xfrm rot="16200000" flipV="1">
            <a:off x="6743240" y="4023144"/>
            <a:ext cx="82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等腰三角形 139"/>
          <p:cNvSpPr/>
          <p:nvPr/>
        </p:nvSpPr>
        <p:spPr bwMode="auto">
          <a:xfrm rot="5400000">
            <a:off x="7319091" y="3542476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1" name="直接连接符 140"/>
          <p:cNvCxnSpPr/>
          <p:nvPr/>
        </p:nvCxnSpPr>
        <p:spPr bwMode="auto">
          <a:xfrm flipH="1" flipV="1">
            <a:off x="7142512" y="3609040"/>
            <a:ext cx="151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等腰三角形 142"/>
          <p:cNvSpPr/>
          <p:nvPr/>
        </p:nvSpPr>
        <p:spPr bwMode="auto">
          <a:xfrm rot="5400000">
            <a:off x="7751171" y="411856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4" name="直接连接符 143"/>
          <p:cNvCxnSpPr/>
          <p:nvPr/>
        </p:nvCxnSpPr>
        <p:spPr bwMode="auto">
          <a:xfrm flipH="1" flipV="1">
            <a:off x="7517304" y="4185128"/>
            <a:ext cx="21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直接连接符 147"/>
          <p:cNvCxnSpPr/>
          <p:nvPr/>
        </p:nvCxnSpPr>
        <p:spPr bwMode="auto">
          <a:xfrm rot="16200000" flipV="1">
            <a:off x="7283280" y="4419168"/>
            <a:ext cx="46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组合 155"/>
          <p:cNvGrpSpPr/>
          <p:nvPr/>
        </p:nvGrpSpPr>
        <p:grpSpPr>
          <a:xfrm>
            <a:off x="8129048" y="4725176"/>
            <a:ext cx="396344" cy="215444"/>
            <a:chOff x="7272000" y="2565484"/>
            <a:chExt cx="396344" cy="215444"/>
          </a:xfrm>
        </p:grpSpPr>
        <p:cxnSp>
          <p:nvCxnSpPr>
            <p:cNvPr id="157" name="直接连接符 15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8" name="文本框 15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6616880" y="2853548"/>
            <a:ext cx="396344" cy="215444"/>
            <a:chOff x="7272000" y="2565484"/>
            <a:chExt cx="396344" cy="215444"/>
          </a:xfrm>
        </p:grpSpPr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 rot="16200000" flipH="1">
            <a:off x="4167672" y="3333444"/>
            <a:ext cx="360039" cy="119168"/>
            <a:chOff x="5292080" y="3452075"/>
            <a:chExt cx="360039" cy="119168"/>
          </a:xfrm>
        </p:grpSpPr>
        <p:sp>
          <p:nvSpPr>
            <p:cNvPr id="170" name="等腰三角形 16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1" name="直接连接符 17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5" name="椭圆 134"/>
          <p:cNvSpPr/>
          <p:nvPr/>
        </p:nvSpPr>
        <p:spPr bwMode="auto">
          <a:xfrm>
            <a:off x="6617536" y="2708952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5" name="直接连接符 174"/>
          <p:cNvCxnSpPr/>
          <p:nvPr/>
        </p:nvCxnSpPr>
        <p:spPr bwMode="auto">
          <a:xfrm flipV="1">
            <a:off x="7761491" y="2780960"/>
            <a:ext cx="0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6" name="椭圆 175"/>
          <p:cNvSpPr/>
          <p:nvPr/>
        </p:nvSpPr>
        <p:spPr bwMode="auto">
          <a:xfrm>
            <a:off x="7697656" y="2708952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9" name="直接连接符 178"/>
          <p:cNvCxnSpPr/>
          <p:nvPr/>
        </p:nvCxnSpPr>
        <p:spPr bwMode="auto">
          <a:xfrm flipV="1">
            <a:off x="1589699" y="2780960"/>
            <a:ext cx="1642749" cy="5003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椭圆 180"/>
          <p:cNvSpPr/>
          <p:nvPr/>
        </p:nvSpPr>
        <p:spPr bwMode="auto">
          <a:xfrm>
            <a:off x="4313280" y="3285016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82" name="组合 181"/>
          <p:cNvGrpSpPr/>
          <p:nvPr/>
        </p:nvGrpSpPr>
        <p:grpSpPr>
          <a:xfrm>
            <a:off x="7697000" y="2852968"/>
            <a:ext cx="396344" cy="215444"/>
            <a:chOff x="7272000" y="2565484"/>
            <a:chExt cx="396344" cy="215444"/>
          </a:xfrm>
        </p:grpSpPr>
        <p:cxnSp>
          <p:nvCxnSpPr>
            <p:cNvPr id="183" name="直接连接符 18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" name="文本框 18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8057040" y="2852968"/>
            <a:ext cx="396344" cy="215444"/>
            <a:chOff x="7272000" y="2565484"/>
            <a:chExt cx="396344" cy="215444"/>
          </a:xfrm>
        </p:grpSpPr>
        <p:cxnSp>
          <p:nvCxnSpPr>
            <p:cNvPr id="186" name="直接连接符 18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7" name="文本框 18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91" name="文本框 190"/>
          <p:cNvSpPr txBox="1"/>
          <p:nvPr/>
        </p:nvSpPr>
        <p:spPr>
          <a:xfrm>
            <a:off x="3988888" y="2996985"/>
            <a:ext cx="77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7229248" y="3195136"/>
            <a:ext cx="1375200" cy="1170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04" name="组合 203"/>
          <p:cNvGrpSpPr/>
          <p:nvPr/>
        </p:nvGrpSpPr>
        <p:grpSpPr>
          <a:xfrm>
            <a:off x="2682733" y="4292153"/>
            <a:ext cx="396344" cy="215444"/>
            <a:chOff x="7272000" y="2565484"/>
            <a:chExt cx="396344" cy="215444"/>
          </a:xfrm>
        </p:grpSpPr>
        <p:cxnSp>
          <p:nvCxnSpPr>
            <p:cNvPr id="205" name="直接连接符 20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6" name="文本框 20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7159049" y="3738339"/>
            <a:ext cx="692226" cy="24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LD.DDR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80233" y="1988800"/>
            <a:ext cx="8896977" cy="3960408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79" name="直接连接符 78"/>
          <p:cNvCxnSpPr/>
          <p:nvPr/>
        </p:nvCxnSpPr>
        <p:spPr bwMode="auto">
          <a:xfrm>
            <a:off x="254705" y="1916832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椭圆 177"/>
          <p:cNvSpPr/>
          <p:nvPr/>
        </p:nvSpPr>
        <p:spPr bwMode="auto">
          <a:xfrm>
            <a:off x="3628848" y="2924976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92544" y="2781540"/>
            <a:ext cx="396344" cy="215444"/>
            <a:chOff x="7272000" y="2565484"/>
            <a:chExt cx="396344" cy="215444"/>
          </a:xfrm>
        </p:grpSpPr>
        <p:cxnSp>
          <p:nvCxnSpPr>
            <p:cNvPr id="32" name="直接连接符 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文本框 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3344760" y="242094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72" name="组合 71"/>
          <p:cNvGrpSpPr/>
          <p:nvPr/>
        </p:nvGrpSpPr>
        <p:grpSpPr>
          <a:xfrm flipH="1">
            <a:off x="4057847" y="2463541"/>
            <a:ext cx="360039" cy="119168"/>
            <a:chOff x="5292080" y="3452075"/>
            <a:chExt cx="360039" cy="119168"/>
          </a:xfrm>
        </p:grpSpPr>
        <p:sp>
          <p:nvSpPr>
            <p:cNvPr id="73" name="等腰三角形 7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8" name="文本框 77"/>
          <p:cNvSpPr txBox="1"/>
          <p:nvPr/>
        </p:nvSpPr>
        <p:spPr>
          <a:xfrm>
            <a:off x="4129854" y="2348912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7" name="直接连接符 176"/>
          <p:cNvCxnSpPr/>
          <p:nvPr/>
        </p:nvCxnSpPr>
        <p:spPr bwMode="auto">
          <a:xfrm>
            <a:off x="3664544" y="2978976"/>
            <a:ext cx="1152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/>
          <p:nvPr/>
        </p:nvCxnSpPr>
        <p:spPr bwMode="auto">
          <a:xfrm flipV="1">
            <a:off x="4799156" y="2961040"/>
            <a:ext cx="0" cy="64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/>
          <p:cNvSpPr/>
          <p:nvPr/>
        </p:nvSpPr>
        <p:spPr bwMode="auto">
          <a:xfrm>
            <a:off x="4232257" y="3587497"/>
            <a:ext cx="1124783" cy="489607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ADDR.CTL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9" name="直接连接符 198"/>
          <p:cNvCxnSpPr/>
          <p:nvPr/>
        </p:nvCxnSpPr>
        <p:spPr bwMode="auto">
          <a:xfrm rot="16200000" flipV="1">
            <a:off x="3719526" y="4977304"/>
            <a:ext cx="180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0800000" flipV="1">
            <a:off x="2361600" y="5877303"/>
            <a:ext cx="226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 bwMode="auto">
          <a:xfrm>
            <a:off x="1276286" y="2957541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H="1" flipV="1">
            <a:off x="1900656" y="3861080"/>
            <a:ext cx="0" cy="12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 rot="16200000">
            <a:off x="2098656" y="4933419"/>
            <a:ext cx="0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梯形 48"/>
          <p:cNvSpPr/>
          <p:nvPr/>
        </p:nvSpPr>
        <p:spPr bwMode="auto">
          <a:xfrm>
            <a:off x="1324592" y="3641669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964552" y="3710619"/>
            <a:ext cx="360039" cy="119168"/>
            <a:chOff x="5292080" y="3452075"/>
            <a:chExt cx="360039" cy="119168"/>
          </a:xfrm>
        </p:grpSpPr>
        <p:sp>
          <p:nvSpPr>
            <p:cNvPr id="55" name="等腰三角形 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" name="文本框 56"/>
          <p:cNvSpPr txBox="1"/>
          <p:nvPr/>
        </p:nvSpPr>
        <p:spPr>
          <a:xfrm>
            <a:off x="773579" y="350104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87" name="直接连接符 86"/>
          <p:cNvCxnSpPr/>
          <p:nvPr/>
        </p:nvCxnSpPr>
        <p:spPr bwMode="auto">
          <a:xfrm>
            <a:off x="1512199" y="3158129"/>
            <a:ext cx="0" cy="48354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梯形 92"/>
          <p:cNvSpPr/>
          <p:nvPr/>
        </p:nvSpPr>
        <p:spPr bwMode="auto">
          <a:xfrm rot="16200000">
            <a:off x="1987709" y="50168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835696" y="4077652"/>
            <a:ext cx="396344" cy="215444"/>
            <a:chOff x="7272000" y="2565484"/>
            <a:chExt cx="396344" cy="215444"/>
          </a:xfrm>
        </p:grpSpPr>
        <p:cxnSp>
          <p:nvCxnSpPr>
            <p:cNvPr id="152" name="直接连接符 15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" name="文本框 16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 rot="5400000" flipH="1" flipV="1">
            <a:off x="2165108" y="5637700"/>
            <a:ext cx="360039" cy="119168"/>
            <a:chOff x="5292080" y="3452075"/>
            <a:chExt cx="360039" cy="119168"/>
          </a:xfrm>
        </p:grpSpPr>
        <p:sp>
          <p:nvSpPr>
            <p:cNvPr id="167" name="等腰三角形 166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68" name="直接连接符 167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1" name="组合 200"/>
          <p:cNvGrpSpPr/>
          <p:nvPr/>
        </p:nvGrpSpPr>
        <p:grpSpPr>
          <a:xfrm>
            <a:off x="2298847" y="5638899"/>
            <a:ext cx="396344" cy="215444"/>
            <a:chOff x="7272000" y="2565484"/>
            <a:chExt cx="396344" cy="215444"/>
          </a:xfrm>
        </p:grpSpPr>
        <p:cxnSp>
          <p:nvCxnSpPr>
            <p:cNvPr id="202" name="直接连接符 20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3" name="文本框 20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2020648" y="2852936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 flipH="1">
            <a:off x="1948640" y="3005957"/>
            <a:ext cx="360039" cy="119168"/>
            <a:chOff x="5292080" y="3452075"/>
            <a:chExt cx="360039" cy="119168"/>
          </a:xfrm>
        </p:grpSpPr>
        <p:sp>
          <p:nvSpPr>
            <p:cNvPr id="46" name="等腰三角形 4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" name="矩形 81"/>
          <p:cNvSpPr/>
          <p:nvPr/>
        </p:nvSpPr>
        <p:spPr bwMode="auto">
          <a:xfrm>
            <a:off x="6365152" y="4077128"/>
            <a:ext cx="640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KBSR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25" name="直接连接符 124"/>
          <p:cNvCxnSpPr/>
          <p:nvPr/>
        </p:nvCxnSpPr>
        <p:spPr bwMode="auto">
          <a:xfrm flipH="1" flipV="1">
            <a:off x="6685552" y="4293127"/>
            <a:ext cx="0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" name="组合 152"/>
          <p:cNvGrpSpPr/>
          <p:nvPr/>
        </p:nvGrpSpPr>
        <p:grpSpPr>
          <a:xfrm>
            <a:off x="6607513" y="4725176"/>
            <a:ext cx="396344" cy="215444"/>
            <a:chOff x="7272000" y="2565484"/>
            <a:chExt cx="396344" cy="215444"/>
          </a:xfrm>
        </p:grpSpPr>
        <p:cxnSp>
          <p:nvCxnSpPr>
            <p:cNvPr id="154" name="直接连接符 15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5" name="文本框 15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92" name="矩形 191"/>
          <p:cNvSpPr/>
          <p:nvPr/>
        </p:nvSpPr>
        <p:spPr bwMode="auto">
          <a:xfrm>
            <a:off x="5665732" y="3195136"/>
            <a:ext cx="1374934" cy="116977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96" name="直接连接符 95"/>
          <p:cNvCxnSpPr/>
          <p:nvPr/>
        </p:nvCxnSpPr>
        <p:spPr bwMode="auto">
          <a:xfrm flipV="1">
            <a:off x="2494768" y="5253885"/>
            <a:ext cx="42048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H="1" flipV="1">
            <a:off x="3672000" y="2616022"/>
            <a:ext cx="0" cy="38093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5" name="组合 194"/>
          <p:cNvGrpSpPr/>
          <p:nvPr/>
        </p:nvGrpSpPr>
        <p:grpSpPr>
          <a:xfrm rot="16200000" flipH="1">
            <a:off x="5045428" y="3333444"/>
            <a:ext cx="360039" cy="119168"/>
            <a:chOff x="5292080" y="3452075"/>
            <a:chExt cx="360039" cy="119168"/>
          </a:xfrm>
        </p:grpSpPr>
        <p:sp>
          <p:nvSpPr>
            <p:cNvPr id="196" name="等腰三角形 19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7" name="直接连接符 19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8" name="文本框 197"/>
          <p:cNvSpPr txBox="1"/>
          <p:nvPr/>
        </p:nvSpPr>
        <p:spPr>
          <a:xfrm>
            <a:off x="4873459" y="2996984"/>
            <a:ext cx="77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直接连接符 146"/>
          <p:cNvCxnSpPr/>
          <p:nvPr/>
        </p:nvCxnSpPr>
        <p:spPr bwMode="auto">
          <a:xfrm flipH="1" flipV="1">
            <a:off x="5213024" y="4208695"/>
            <a:ext cx="100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接连接符 131"/>
          <p:cNvCxnSpPr/>
          <p:nvPr/>
        </p:nvCxnSpPr>
        <p:spPr bwMode="auto">
          <a:xfrm rot="16200000" flipV="1">
            <a:off x="5143295" y="4132760"/>
            <a:ext cx="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等腰三角形 145"/>
          <p:cNvSpPr/>
          <p:nvPr/>
        </p:nvSpPr>
        <p:spPr bwMode="auto">
          <a:xfrm rot="5400000">
            <a:off x="6238971" y="4142131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6365152" y="4077128"/>
            <a:ext cx="640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KBSR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25" name="直接连接符 124"/>
          <p:cNvCxnSpPr/>
          <p:nvPr/>
        </p:nvCxnSpPr>
        <p:spPr bwMode="auto">
          <a:xfrm flipH="1" flipV="1">
            <a:off x="6685552" y="4293127"/>
            <a:ext cx="0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" name="组合 152"/>
          <p:cNvGrpSpPr/>
          <p:nvPr/>
        </p:nvGrpSpPr>
        <p:grpSpPr>
          <a:xfrm>
            <a:off x="6607513" y="4725176"/>
            <a:ext cx="396344" cy="215444"/>
            <a:chOff x="7272000" y="2565484"/>
            <a:chExt cx="396344" cy="215444"/>
          </a:xfrm>
        </p:grpSpPr>
        <p:cxnSp>
          <p:nvCxnSpPr>
            <p:cNvPr id="154" name="直接连接符 15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5" name="文本框 15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96" name="直接连接符 95"/>
          <p:cNvCxnSpPr/>
          <p:nvPr/>
        </p:nvCxnSpPr>
        <p:spPr bwMode="auto">
          <a:xfrm flipV="1">
            <a:off x="2494768" y="5253885"/>
            <a:ext cx="42048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 rot="16200000" flipV="1">
            <a:off x="4836706" y="4257144"/>
            <a:ext cx="36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5" name="组合 74"/>
          <p:cNvGrpSpPr/>
          <p:nvPr/>
        </p:nvGrpSpPr>
        <p:grpSpPr>
          <a:xfrm>
            <a:off x="3592544" y="2061460"/>
            <a:ext cx="396344" cy="215444"/>
            <a:chOff x="7272000" y="2565484"/>
            <a:chExt cx="396344" cy="215444"/>
          </a:xfrm>
        </p:grpSpPr>
        <p:cxnSp>
          <p:nvCxnSpPr>
            <p:cNvPr id="76" name="直接连接符 7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文本框 7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71" name="直接连接符 70"/>
          <p:cNvCxnSpPr/>
          <p:nvPr/>
        </p:nvCxnSpPr>
        <p:spPr bwMode="auto">
          <a:xfrm>
            <a:off x="3666824" y="1988872"/>
            <a:ext cx="0" cy="43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55B4FC-7CA2-45F2-B206-C42DA480AD9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02" name="直接连接符 101"/>
          <p:cNvCxnSpPr/>
          <p:nvPr/>
        </p:nvCxnSpPr>
        <p:spPr bwMode="auto">
          <a:xfrm rot="16200000" flipV="1">
            <a:off x="4132936" y="4381160"/>
            <a:ext cx="57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连接符 129"/>
          <p:cNvCxnSpPr/>
          <p:nvPr/>
        </p:nvCxnSpPr>
        <p:spPr bwMode="auto">
          <a:xfrm rot="16200000" flipV="1">
            <a:off x="4530116" y="4365168"/>
            <a:ext cx="57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等腰三角形 35"/>
          <p:cNvSpPr/>
          <p:nvPr/>
        </p:nvSpPr>
        <p:spPr bwMode="auto">
          <a:xfrm>
            <a:off x="1516592" y="2348912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8" name="组合 57"/>
          <p:cNvGrpSpPr/>
          <p:nvPr/>
        </p:nvGrpSpPr>
        <p:grpSpPr>
          <a:xfrm flipH="1">
            <a:off x="1660608" y="2348912"/>
            <a:ext cx="360039" cy="119168"/>
            <a:chOff x="5292080" y="3452075"/>
            <a:chExt cx="360039" cy="119168"/>
          </a:xfrm>
        </p:grpSpPr>
        <p:sp>
          <p:nvSpPr>
            <p:cNvPr id="59" name="等腰三角形 5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" name="文本框 60"/>
          <p:cNvSpPr txBox="1"/>
          <p:nvPr/>
        </p:nvSpPr>
        <p:spPr>
          <a:xfrm>
            <a:off x="1612624" y="2174699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89" name="直接连接符 88"/>
          <p:cNvCxnSpPr/>
          <p:nvPr/>
        </p:nvCxnSpPr>
        <p:spPr bwMode="auto">
          <a:xfrm flipH="1">
            <a:off x="1607076" y="1988872"/>
            <a:ext cx="0" cy="36004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接连接符 106"/>
          <p:cNvCxnSpPr/>
          <p:nvPr/>
        </p:nvCxnSpPr>
        <p:spPr bwMode="auto">
          <a:xfrm>
            <a:off x="1603041" y="2497569"/>
            <a:ext cx="8070" cy="459972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椭圆 138"/>
          <p:cNvSpPr/>
          <p:nvPr/>
        </p:nvSpPr>
        <p:spPr bwMode="auto">
          <a:xfrm>
            <a:off x="1547664" y="2708920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2" name="直接连接符 51"/>
          <p:cNvCxnSpPr/>
          <p:nvPr/>
        </p:nvCxnSpPr>
        <p:spPr bwMode="auto">
          <a:xfrm>
            <a:off x="1777115" y="319144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 flipV="1">
            <a:off x="1478841" y="3861080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748528" y="4138175"/>
            <a:ext cx="720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/>
          <p:nvPr/>
        </p:nvCxnSpPr>
        <p:spPr bwMode="auto">
          <a:xfrm flipH="1">
            <a:off x="748528" y="1916832"/>
            <a:ext cx="0" cy="223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7" name="组合 126"/>
          <p:cNvGrpSpPr/>
          <p:nvPr/>
        </p:nvGrpSpPr>
        <p:grpSpPr>
          <a:xfrm>
            <a:off x="3988888" y="4606008"/>
            <a:ext cx="432016" cy="119168"/>
            <a:chOff x="4355976" y="5254048"/>
            <a:chExt cx="432016" cy="119168"/>
          </a:xfrm>
        </p:grpSpPr>
        <p:sp>
          <p:nvSpPr>
            <p:cNvPr id="28" name="等腰三角形 27"/>
            <p:cNvSpPr/>
            <p:nvPr/>
          </p:nvSpPr>
          <p:spPr bwMode="auto">
            <a:xfrm rot="16200000" flipH="1">
              <a:off x="4362957" y="5247067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V="1">
              <a:off x="4499992" y="5313631"/>
              <a:ext cx="288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2" name="组合 141"/>
          <p:cNvGrpSpPr/>
          <p:nvPr/>
        </p:nvGrpSpPr>
        <p:grpSpPr>
          <a:xfrm>
            <a:off x="4514669" y="4319602"/>
            <a:ext cx="396344" cy="215444"/>
            <a:chOff x="7272000" y="2565484"/>
            <a:chExt cx="396344" cy="215444"/>
          </a:xfrm>
        </p:grpSpPr>
        <p:cxnSp>
          <p:nvCxnSpPr>
            <p:cNvPr id="145" name="直接连接符 14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文本框 14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3268808" y="2780960"/>
            <a:ext cx="396344" cy="215444"/>
            <a:chOff x="7272000" y="2565484"/>
            <a:chExt cx="396344" cy="215444"/>
          </a:xfrm>
        </p:grpSpPr>
        <p:cxnSp>
          <p:nvCxnSpPr>
            <p:cNvPr id="189" name="直接连接符 18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0" name="文本框 18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74" name="椭圆 173"/>
          <p:cNvSpPr/>
          <p:nvPr/>
        </p:nvSpPr>
        <p:spPr bwMode="auto">
          <a:xfrm>
            <a:off x="3305168" y="2708952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16" name="直接连接符 115"/>
          <p:cNvCxnSpPr/>
          <p:nvPr/>
        </p:nvCxnSpPr>
        <p:spPr bwMode="auto">
          <a:xfrm flipV="1">
            <a:off x="3196799" y="2780960"/>
            <a:ext cx="5004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Memory-mapped I/O: 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  <a:ea typeface="宋体" pitchFamily="2" charset="-122"/>
              </a:rPr>
              <a:t>LDI  R0, </a:t>
            </a:r>
            <a:r>
              <a:rPr lang="en-US" altLang="zh-CN" dirty="0">
                <a:solidFill>
                  <a:schemeClr val="accent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itchFamily="2" charset="-122"/>
              </a:rPr>
              <a:t>KBDR</a:t>
            </a:r>
            <a:endParaRPr lang="zh-CN" altLang="en-US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662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511ACE-7E16-4C07-848E-BFD4B3DBA43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H="1">
            <a:off x="8188720" y="2780960"/>
            <a:ext cx="0" cy="133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3963389" y="4701024"/>
            <a:ext cx="1321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，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READ/WRITE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025440" y="3260150"/>
            <a:ext cx="950400" cy="1610762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 flipH="1">
            <a:off x="1771200" y="3501040"/>
            <a:ext cx="1260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组合 61"/>
          <p:cNvGrpSpPr/>
          <p:nvPr/>
        </p:nvGrpSpPr>
        <p:grpSpPr>
          <a:xfrm>
            <a:off x="676520" y="2997532"/>
            <a:ext cx="396344" cy="215444"/>
            <a:chOff x="7272000" y="2565484"/>
            <a:chExt cx="396344" cy="215444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文本框 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83" name="矩形 82"/>
          <p:cNvSpPr/>
          <p:nvPr/>
        </p:nvSpPr>
        <p:spPr bwMode="auto">
          <a:xfrm>
            <a:off x="7452544" y="3501040"/>
            <a:ext cx="640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7877320" y="4077128"/>
            <a:ext cx="640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DSR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85" name="直接连接符 84"/>
          <p:cNvCxnSpPr/>
          <p:nvPr/>
        </p:nvCxnSpPr>
        <p:spPr bwMode="auto">
          <a:xfrm>
            <a:off x="3666824" y="2629465"/>
            <a:ext cx="0" cy="64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/>
          <p:cNvCxnSpPr/>
          <p:nvPr/>
        </p:nvCxnSpPr>
        <p:spPr bwMode="auto">
          <a:xfrm>
            <a:off x="3340816" y="2735960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连接符 93"/>
          <p:cNvCxnSpPr/>
          <p:nvPr/>
        </p:nvCxnSpPr>
        <p:spPr bwMode="auto">
          <a:xfrm>
            <a:off x="2489200" y="4869192"/>
            <a:ext cx="285303" cy="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/>
          <p:cNvCxnSpPr/>
          <p:nvPr/>
        </p:nvCxnSpPr>
        <p:spPr bwMode="auto">
          <a:xfrm flipV="1">
            <a:off x="2494768" y="5446232"/>
            <a:ext cx="57168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8" name="组合 97"/>
          <p:cNvGrpSpPr/>
          <p:nvPr/>
        </p:nvGrpSpPr>
        <p:grpSpPr>
          <a:xfrm flipH="1">
            <a:off x="3988888" y="3285016"/>
            <a:ext cx="360039" cy="119168"/>
            <a:chOff x="5292080" y="3452075"/>
            <a:chExt cx="360039" cy="119168"/>
          </a:xfrm>
        </p:grpSpPr>
        <p:sp>
          <p:nvSpPr>
            <p:cNvPr id="99" name="等腰三角形 9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0" name="直接连接符 109"/>
          <p:cNvCxnSpPr/>
          <p:nvPr/>
        </p:nvCxnSpPr>
        <p:spPr bwMode="auto">
          <a:xfrm>
            <a:off x="2750512" y="4004761"/>
            <a:ext cx="288000" cy="33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接连接符 111"/>
          <p:cNvCxnSpPr/>
          <p:nvPr/>
        </p:nvCxnSpPr>
        <p:spPr bwMode="auto">
          <a:xfrm flipH="1" flipV="1">
            <a:off x="2764850" y="4005096"/>
            <a:ext cx="0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接连接符 118"/>
          <p:cNvCxnSpPr/>
          <p:nvPr/>
        </p:nvCxnSpPr>
        <p:spPr bwMode="auto">
          <a:xfrm flipH="1">
            <a:off x="6685552" y="2708952"/>
            <a:ext cx="0" cy="14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连接符 128"/>
          <p:cNvCxnSpPr/>
          <p:nvPr/>
        </p:nvCxnSpPr>
        <p:spPr bwMode="auto">
          <a:xfrm flipH="1" flipV="1">
            <a:off x="8197720" y="4293248"/>
            <a:ext cx="0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>
            <a:off x="4817288" y="4653168"/>
            <a:ext cx="270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>
            <a:off x="5033240" y="4437144"/>
            <a:ext cx="212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接连接符 136"/>
          <p:cNvCxnSpPr/>
          <p:nvPr/>
        </p:nvCxnSpPr>
        <p:spPr bwMode="auto">
          <a:xfrm rot="16200000" flipV="1">
            <a:off x="6743240" y="4023144"/>
            <a:ext cx="82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等腰三角形 139"/>
          <p:cNvSpPr/>
          <p:nvPr/>
        </p:nvSpPr>
        <p:spPr bwMode="auto">
          <a:xfrm rot="5400000">
            <a:off x="7319091" y="3542476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1" name="直接连接符 140"/>
          <p:cNvCxnSpPr/>
          <p:nvPr/>
        </p:nvCxnSpPr>
        <p:spPr bwMode="auto">
          <a:xfrm flipH="1" flipV="1">
            <a:off x="7142512" y="3609040"/>
            <a:ext cx="151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等腰三角形 142"/>
          <p:cNvSpPr/>
          <p:nvPr/>
        </p:nvSpPr>
        <p:spPr bwMode="auto">
          <a:xfrm rot="5400000">
            <a:off x="7751171" y="411856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4" name="直接连接符 143"/>
          <p:cNvCxnSpPr/>
          <p:nvPr/>
        </p:nvCxnSpPr>
        <p:spPr bwMode="auto">
          <a:xfrm flipH="1" flipV="1">
            <a:off x="7517304" y="4185128"/>
            <a:ext cx="21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直接连接符 147"/>
          <p:cNvCxnSpPr/>
          <p:nvPr/>
        </p:nvCxnSpPr>
        <p:spPr bwMode="auto">
          <a:xfrm rot="16200000" flipV="1">
            <a:off x="7283280" y="4419168"/>
            <a:ext cx="46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组合 155"/>
          <p:cNvGrpSpPr/>
          <p:nvPr/>
        </p:nvGrpSpPr>
        <p:grpSpPr>
          <a:xfrm>
            <a:off x="8129048" y="4725176"/>
            <a:ext cx="396344" cy="215444"/>
            <a:chOff x="7272000" y="2565484"/>
            <a:chExt cx="396344" cy="215444"/>
          </a:xfrm>
        </p:grpSpPr>
        <p:cxnSp>
          <p:nvCxnSpPr>
            <p:cNvPr id="157" name="直接连接符 15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8" name="文本框 15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6616880" y="2853548"/>
            <a:ext cx="396344" cy="215444"/>
            <a:chOff x="7272000" y="2565484"/>
            <a:chExt cx="396344" cy="215444"/>
          </a:xfrm>
        </p:grpSpPr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 rot="16200000" flipH="1">
            <a:off x="4167672" y="3333444"/>
            <a:ext cx="360039" cy="119168"/>
            <a:chOff x="5292080" y="3452075"/>
            <a:chExt cx="360039" cy="119168"/>
          </a:xfrm>
        </p:grpSpPr>
        <p:sp>
          <p:nvSpPr>
            <p:cNvPr id="170" name="等腰三角形 16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1" name="直接连接符 17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5" name="椭圆 134"/>
          <p:cNvSpPr/>
          <p:nvPr/>
        </p:nvSpPr>
        <p:spPr bwMode="auto">
          <a:xfrm>
            <a:off x="6617536" y="2708952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5" name="直接连接符 174"/>
          <p:cNvCxnSpPr/>
          <p:nvPr/>
        </p:nvCxnSpPr>
        <p:spPr bwMode="auto">
          <a:xfrm flipV="1">
            <a:off x="7761491" y="2780960"/>
            <a:ext cx="0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6" name="椭圆 175"/>
          <p:cNvSpPr/>
          <p:nvPr/>
        </p:nvSpPr>
        <p:spPr bwMode="auto">
          <a:xfrm>
            <a:off x="7697656" y="2708952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9" name="直接连接符 178"/>
          <p:cNvCxnSpPr/>
          <p:nvPr/>
        </p:nvCxnSpPr>
        <p:spPr bwMode="auto">
          <a:xfrm flipV="1">
            <a:off x="1589699" y="2780960"/>
            <a:ext cx="1642749" cy="5003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椭圆 180"/>
          <p:cNvSpPr/>
          <p:nvPr/>
        </p:nvSpPr>
        <p:spPr bwMode="auto">
          <a:xfrm>
            <a:off x="4313280" y="3285016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82" name="组合 181"/>
          <p:cNvGrpSpPr/>
          <p:nvPr/>
        </p:nvGrpSpPr>
        <p:grpSpPr>
          <a:xfrm>
            <a:off x="7697000" y="2852968"/>
            <a:ext cx="396344" cy="215444"/>
            <a:chOff x="7272000" y="2565484"/>
            <a:chExt cx="396344" cy="215444"/>
          </a:xfrm>
        </p:grpSpPr>
        <p:cxnSp>
          <p:nvCxnSpPr>
            <p:cNvPr id="183" name="直接连接符 18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" name="文本框 18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8057040" y="2852968"/>
            <a:ext cx="396344" cy="215444"/>
            <a:chOff x="7272000" y="2565484"/>
            <a:chExt cx="396344" cy="215444"/>
          </a:xfrm>
        </p:grpSpPr>
        <p:cxnSp>
          <p:nvCxnSpPr>
            <p:cNvPr id="186" name="直接连接符 18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7" name="文本框 18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91" name="文本框 190"/>
          <p:cNvSpPr txBox="1"/>
          <p:nvPr/>
        </p:nvSpPr>
        <p:spPr>
          <a:xfrm>
            <a:off x="3988888" y="2996985"/>
            <a:ext cx="77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7229248" y="3195136"/>
            <a:ext cx="1375200" cy="1170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04" name="组合 203"/>
          <p:cNvGrpSpPr/>
          <p:nvPr/>
        </p:nvGrpSpPr>
        <p:grpSpPr>
          <a:xfrm>
            <a:off x="2682733" y="4292153"/>
            <a:ext cx="396344" cy="215444"/>
            <a:chOff x="7272000" y="2565484"/>
            <a:chExt cx="396344" cy="215444"/>
          </a:xfrm>
        </p:grpSpPr>
        <p:cxnSp>
          <p:nvCxnSpPr>
            <p:cNvPr id="205" name="直接连接符 20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6" name="文本框 20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7159049" y="3738339"/>
            <a:ext cx="692226" cy="24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LD.DDR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7815" y="1927996"/>
            <a:ext cx="8896977" cy="3960408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79" name="直接连接符 78"/>
          <p:cNvCxnSpPr/>
          <p:nvPr/>
        </p:nvCxnSpPr>
        <p:spPr bwMode="auto">
          <a:xfrm>
            <a:off x="254705" y="1916832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椭圆 177"/>
          <p:cNvSpPr/>
          <p:nvPr/>
        </p:nvSpPr>
        <p:spPr bwMode="auto">
          <a:xfrm>
            <a:off x="3628848" y="2924976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92544" y="2781540"/>
            <a:ext cx="396344" cy="215444"/>
            <a:chOff x="7272000" y="2565484"/>
            <a:chExt cx="396344" cy="215444"/>
          </a:xfrm>
        </p:grpSpPr>
        <p:cxnSp>
          <p:nvCxnSpPr>
            <p:cNvPr id="32" name="直接连接符 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文本框 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3344760" y="242094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72" name="组合 71"/>
          <p:cNvGrpSpPr/>
          <p:nvPr/>
        </p:nvGrpSpPr>
        <p:grpSpPr>
          <a:xfrm flipH="1">
            <a:off x="4057847" y="2463541"/>
            <a:ext cx="360039" cy="119168"/>
            <a:chOff x="5292080" y="3452075"/>
            <a:chExt cx="360039" cy="119168"/>
          </a:xfrm>
        </p:grpSpPr>
        <p:sp>
          <p:nvSpPr>
            <p:cNvPr id="73" name="等腰三角形 7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8" name="文本框 77"/>
          <p:cNvSpPr txBox="1"/>
          <p:nvPr/>
        </p:nvSpPr>
        <p:spPr>
          <a:xfrm>
            <a:off x="4129854" y="2348912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7" name="直接连接符 176"/>
          <p:cNvCxnSpPr/>
          <p:nvPr/>
        </p:nvCxnSpPr>
        <p:spPr bwMode="auto">
          <a:xfrm>
            <a:off x="3664544" y="2978976"/>
            <a:ext cx="1152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/>
          <p:nvPr/>
        </p:nvCxnSpPr>
        <p:spPr bwMode="auto">
          <a:xfrm flipV="1">
            <a:off x="4799156" y="2961040"/>
            <a:ext cx="0" cy="64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/>
          <p:cNvSpPr/>
          <p:nvPr/>
        </p:nvSpPr>
        <p:spPr bwMode="auto">
          <a:xfrm>
            <a:off x="4232257" y="3587497"/>
            <a:ext cx="1124783" cy="489607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ADDR.CTL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9" name="直接连接符 198"/>
          <p:cNvCxnSpPr/>
          <p:nvPr/>
        </p:nvCxnSpPr>
        <p:spPr bwMode="auto">
          <a:xfrm rot="16200000" flipV="1">
            <a:off x="3719526" y="4977304"/>
            <a:ext cx="180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0800000" flipV="1">
            <a:off x="2361600" y="5877303"/>
            <a:ext cx="226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 bwMode="auto">
          <a:xfrm>
            <a:off x="1276286" y="2957541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H="1" flipV="1">
            <a:off x="1900656" y="3861080"/>
            <a:ext cx="0" cy="12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1900656" y="5131419"/>
            <a:ext cx="396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梯形 48"/>
          <p:cNvSpPr/>
          <p:nvPr/>
        </p:nvSpPr>
        <p:spPr bwMode="auto">
          <a:xfrm>
            <a:off x="1324592" y="3641669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964552" y="3710619"/>
            <a:ext cx="360039" cy="119168"/>
            <a:chOff x="5292080" y="3452075"/>
            <a:chExt cx="360039" cy="119168"/>
          </a:xfrm>
        </p:grpSpPr>
        <p:sp>
          <p:nvSpPr>
            <p:cNvPr id="55" name="等腰三角形 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" name="文本框 56"/>
          <p:cNvSpPr txBox="1"/>
          <p:nvPr/>
        </p:nvSpPr>
        <p:spPr>
          <a:xfrm>
            <a:off x="773579" y="350104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87" name="直接连接符 86"/>
          <p:cNvCxnSpPr/>
          <p:nvPr/>
        </p:nvCxnSpPr>
        <p:spPr bwMode="auto">
          <a:xfrm>
            <a:off x="1512199" y="3158129"/>
            <a:ext cx="0" cy="48354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梯形 92"/>
          <p:cNvSpPr/>
          <p:nvPr/>
        </p:nvSpPr>
        <p:spPr bwMode="auto">
          <a:xfrm rot="16200000">
            <a:off x="1987709" y="50168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835696" y="4077652"/>
            <a:ext cx="396344" cy="215444"/>
            <a:chOff x="7272000" y="2565484"/>
            <a:chExt cx="396344" cy="215444"/>
          </a:xfrm>
        </p:grpSpPr>
        <p:cxnSp>
          <p:nvCxnSpPr>
            <p:cNvPr id="152" name="直接连接符 15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" name="文本框 16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 rot="5400000" flipH="1" flipV="1">
            <a:off x="2165108" y="5637700"/>
            <a:ext cx="360039" cy="119168"/>
            <a:chOff x="5292080" y="3452075"/>
            <a:chExt cx="360039" cy="119168"/>
          </a:xfrm>
        </p:grpSpPr>
        <p:sp>
          <p:nvSpPr>
            <p:cNvPr id="167" name="等腰三角形 166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68" name="直接连接符 167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1" name="组合 200"/>
          <p:cNvGrpSpPr/>
          <p:nvPr/>
        </p:nvGrpSpPr>
        <p:grpSpPr>
          <a:xfrm>
            <a:off x="2298847" y="5638899"/>
            <a:ext cx="396344" cy="215444"/>
            <a:chOff x="7272000" y="2565484"/>
            <a:chExt cx="396344" cy="215444"/>
          </a:xfrm>
        </p:grpSpPr>
        <p:cxnSp>
          <p:nvCxnSpPr>
            <p:cNvPr id="202" name="直接连接符 20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3" name="文本框 20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2020648" y="2852936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 flipH="1">
            <a:off x="1948640" y="3005957"/>
            <a:ext cx="360039" cy="119168"/>
            <a:chOff x="5292080" y="3452075"/>
            <a:chExt cx="360039" cy="119168"/>
          </a:xfrm>
        </p:grpSpPr>
        <p:sp>
          <p:nvSpPr>
            <p:cNvPr id="46" name="等腰三角形 4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2" name="矩形 191"/>
          <p:cNvSpPr/>
          <p:nvPr/>
        </p:nvSpPr>
        <p:spPr bwMode="auto">
          <a:xfrm>
            <a:off x="5665732" y="3195136"/>
            <a:ext cx="1374934" cy="116977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H="1" flipV="1">
            <a:off x="3672000" y="2616022"/>
            <a:ext cx="0" cy="38093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5" name="组合 194"/>
          <p:cNvGrpSpPr/>
          <p:nvPr/>
        </p:nvGrpSpPr>
        <p:grpSpPr>
          <a:xfrm rot="16200000" flipH="1">
            <a:off x="5045428" y="3333444"/>
            <a:ext cx="360039" cy="119168"/>
            <a:chOff x="5292080" y="3452075"/>
            <a:chExt cx="360039" cy="119168"/>
          </a:xfrm>
        </p:grpSpPr>
        <p:sp>
          <p:nvSpPr>
            <p:cNvPr id="196" name="等腰三角形 19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7" name="直接连接符 19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8" name="文本框 197"/>
          <p:cNvSpPr txBox="1"/>
          <p:nvPr/>
        </p:nvSpPr>
        <p:spPr>
          <a:xfrm>
            <a:off x="4873459" y="2996984"/>
            <a:ext cx="77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95" name="直接连接符 94"/>
          <p:cNvCxnSpPr/>
          <p:nvPr/>
        </p:nvCxnSpPr>
        <p:spPr bwMode="auto">
          <a:xfrm>
            <a:off x="2494768" y="5061539"/>
            <a:ext cx="35496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矩形 80"/>
          <p:cNvSpPr/>
          <p:nvPr/>
        </p:nvSpPr>
        <p:spPr bwMode="auto">
          <a:xfrm>
            <a:off x="5724241" y="3501040"/>
            <a:ext cx="640911" cy="21538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KBDR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H="1" flipV="1">
            <a:off x="6037535" y="3717064"/>
            <a:ext cx="0" cy="133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9" name="组合 158"/>
          <p:cNvGrpSpPr/>
          <p:nvPr/>
        </p:nvGrpSpPr>
        <p:grpSpPr>
          <a:xfrm>
            <a:off x="5958825" y="4725176"/>
            <a:ext cx="396344" cy="215444"/>
            <a:chOff x="7272000" y="2565484"/>
            <a:chExt cx="396344" cy="215444"/>
          </a:xfrm>
        </p:grpSpPr>
        <p:cxnSp>
          <p:nvCxnSpPr>
            <p:cNvPr id="160" name="直接连接符 15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" name="文本框 16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直接连接符 262"/>
          <p:cNvCxnSpPr/>
          <p:nvPr/>
        </p:nvCxnSpPr>
        <p:spPr bwMode="auto">
          <a:xfrm rot="10800000">
            <a:off x="3366482" y="3960000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4" name="直接连接符 263"/>
          <p:cNvCxnSpPr/>
          <p:nvPr/>
        </p:nvCxnSpPr>
        <p:spPr bwMode="auto">
          <a:xfrm rot="16200000">
            <a:off x="4041234" y="3286351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693498" y="5378888"/>
            <a:ext cx="448053" cy="243552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09058" y="4994483"/>
            <a:ext cx="134717" cy="1505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 flipH="1">
            <a:off x="7533473" y="5144344"/>
            <a:ext cx="225" cy="162787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20469" y="5000295"/>
            <a:ext cx="204578" cy="168051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586947" y="4951513"/>
            <a:ext cx="938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flipH="1">
            <a:off x="5754997" y="5069233"/>
            <a:ext cx="156354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729578" y="5288328"/>
            <a:ext cx="8237015" cy="1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3977270" y="4941168"/>
            <a:ext cx="785704" cy="359746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761765" y="5000876"/>
            <a:ext cx="448053" cy="243552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5" name="等腰三角形 54"/>
          <p:cNvSpPr/>
          <p:nvPr/>
        </p:nvSpPr>
        <p:spPr bwMode="auto">
          <a:xfrm>
            <a:off x="2784736" y="5360400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2875220" y="5508000"/>
            <a:ext cx="0" cy="194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379486" y="5380464"/>
            <a:ext cx="407011" cy="134715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519972" y="5333967"/>
            <a:ext cx="952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LDI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 (Indirect)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89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0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1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7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8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9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08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OP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28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9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0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1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2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3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35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D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</p:grpSp>
      <p:sp>
        <p:nvSpPr>
          <p:cNvPr id="436" name="Text Box 4"/>
          <p:cNvSpPr txBox="1">
            <a:spLocks noChangeArrowheads="1"/>
          </p:cNvSpPr>
          <p:nvPr/>
        </p:nvSpPr>
        <p:spPr bwMode="auto">
          <a:xfrm>
            <a:off x="4355976" y="188640"/>
            <a:ext cx="451341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rPr>
              <a:t>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434" name="Text Box 11"/>
          <p:cNvSpPr txBox="1">
            <a:spLocks noChangeArrowheads="1"/>
          </p:cNvSpPr>
          <p:nvPr/>
        </p:nvSpPr>
        <p:spPr bwMode="auto">
          <a:xfrm>
            <a:off x="7505035" y="188640"/>
            <a:ext cx="451341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rPr>
              <a:t>EX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B035EF-7FC8-49C7-85AE-AF1B2A2DFFB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AEB8D-6EFB-486B-95AB-3F18E12A468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>
                <a:solidFill>
                  <a:srgbClr val="FF0000"/>
                </a:solidFill>
              </a:rPr>
              <a:t>Output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to Screen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When Display device is ready to display another character: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the “</a:t>
            </a:r>
            <a:r>
              <a:rPr lang="en-US" altLang="zh-CN" sz="1800" dirty="0">
                <a:solidFill>
                  <a:srgbClr val="0070C0"/>
                </a:solidFill>
                <a:ea typeface="宋体" pitchFamily="2" charset="-122"/>
              </a:rPr>
              <a:t>ready bit</a:t>
            </a:r>
            <a:r>
              <a:rPr lang="en-US" altLang="zh-CN" sz="1800" dirty="0">
                <a:ea typeface="宋体" pitchFamily="2" charset="-122"/>
              </a:rPr>
              <a:t>” (DSR[15]) is set to </a:t>
            </a:r>
            <a:r>
              <a:rPr lang="en-US" altLang="zh-CN" sz="1800" dirty="0">
                <a:solidFill>
                  <a:schemeClr val="accent1"/>
                </a:solidFill>
                <a:ea typeface="宋体" pitchFamily="2" charset="-122"/>
              </a:rPr>
              <a:t>one (</a:t>
            </a:r>
            <a:r>
              <a:rPr lang="zh-CN" altLang="en-US" sz="1800" dirty="0">
                <a:solidFill>
                  <a:srgbClr val="0070C0"/>
                </a:solidFill>
                <a:ea typeface="宋体" pitchFamily="2" charset="-122"/>
              </a:rPr>
              <a:t>负数</a:t>
            </a:r>
            <a:r>
              <a:rPr lang="en-US" altLang="zh-CN" sz="1800" dirty="0">
                <a:solidFill>
                  <a:schemeClr val="accent1"/>
                </a:solidFill>
                <a:ea typeface="宋体" pitchFamily="2" charset="-122"/>
              </a:rPr>
              <a:t>)</a:t>
            </a:r>
            <a:r>
              <a:rPr lang="en-US" altLang="zh-CN" sz="1800" dirty="0">
                <a:ea typeface="宋体" pitchFamily="2" charset="-122"/>
              </a:rPr>
              <a:t>,</a:t>
            </a:r>
            <a:r>
              <a:rPr lang="en-US" altLang="zh-CN" sz="1800" dirty="0"/>
              <a:t> indicating that processor can write a character for display</a:t>
            </a:r>
            <a:endParaRPr lang="en-US" altLang="zh-CN" sz="1800" dirty="0"/>
          </a:p>
          <a:p>
            <a:pPr lvl="1"/>
            <a:endParaRPr lang="en-US" altLang="zh-CN" sz="18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When data is written to the Display data register: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en-US" altLang="zh-CN" sz="1800" dirty="0">
                <a:solidFill>
                  <a:srgbClr val="0070C0"/>
                </a:solidFill>
              </a:rPr>
              <a:t>DSR</a:t>
            </a:r>
            <a:r>
              <a:rPr lang="en-US" altLang="zh-CN" sz="1800" dirty="0"/>
              <a:t>[15] is automatically set to 0</a:t>
            </a:r>
            <a:r>
              <a:rPr lang="en-US" altLang="zh-CN" sz="1800" dirty="0">
                <a:solidFill>
                  <a:schemeClr val="accent1"/>
                </a:solidFill>
                <a:ea typeface="宋体" pitchFamily="2" charset="-122"/>
              </a:rPr>
              <a:t> (</a:t>
            </a:r>
            <a:r>
              <a:rPr lang="zh-CN" altLang="en-US" sz="1800" dirty="0">
                <a:solidFill>
                  <a:srgbClr val="0070C0"/>
                </a:solidFill>
                <a:ea typeface="宋体" pitchFamily="2" charset="-122"/>
              </a:rPr>
              <a:t>正数</a:t>
            </a:r>
            <a:r>
              <a:rPr lang="en-US" altLang="zh-CN" sz="1800" dirty="0">
                <a:solidFill>
                  <a:schemeClr val="accent1"/>
                </a:solidFill>
                <a:ea typeface="宋体" pitchFamily="2" charset="-122"/>
              </a:rPr>
              <a:t>)</a:t>
            </a:r>
            <a:endParaRPr lang="en-US" altLang="zh-CN" sz="1800" dirty="0"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character in </a:t>
            </a:r>
            <a:r>
              <a:rPr lang="en-US" altLang="zh-CN" sz="1800" dirty="0">
                <a:solidFill>
                  <a:srgbClr val="0070C0"/>
                </a:solidFill>
                <a:ea typeface="宋体" pitchFamily="2" charset="-122"/>
              </a:rPr>
              <a:t>DDR</a:t>
            </a:r>
            <a:r>
              <a:rPr lang="en-US" altLang="zh-CN" sz="1800" dirty="0">
                <a:ea typeface="宋体" pitchFamily="2" charset="-122"/>
              </a:rPr>
              <a:t>[7:0] is displayed</a:t>
            </a:r>
            <a:endParaRPr lang="en-US" altLang="zh-CN" sz="1800" dirty="0"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any other character data written to DDR is ignored (while DSR[15] is zero)</a:t>
            </a:r>
            <a:endParaRPr lang="en-US" altLang="zh-CN" sz="1800" dirty="0"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0719" y="1772816"/>
            <a:ext cx="7856538" cy="1458615"/>
            <a:chOff x="841375" y="3050505"/>
            <a:chExt cx="7856538" cy="1458615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3276600" y="3583905"/>
              <a:ext cx="12192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4495800" y="3583905"/>
              <a:ext cx="12192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3276600" y="4117305"/>
              <a:ext cx="1524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3429000" y="4117305"/>
              <a:ext cx="22860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58" name="Text Box 8"/>
            <p:cNvSpPr txBox="1">
              <a:spLocks noChangeArrowheads="1"/>
            </p:cNvSpPr>
            <p:nvPr/>
          </p:nvSpPr>
          <p:spPr bwMode="auto">
            <a:xfrm>
              <a:off x="5919558" y="4047455"/>
              <a:ext cx="83548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DSR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59" name="Text Box 9"/>
            <p:cNvSpPr txBox="1">
              <a:spLocks noChangeArrowheads="1"/>
            </p:cNvSpPr>
            <p:nvPr/>
          </p:nvSpPr>
          <p:spPr bwMode="auto">
            <a:xfrm>
              <a:off x="5928996" y="3514055"/>
              <a:ext cx="8531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DDR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60" name="Text Box 10"/>
            <p:cNvSpPr txBox="1">
              <a:spLocks noChangeArrowheads="1"/>
            </p:cNvSpPr>
            <p:nvPr/>
          </p:nvSpPr>
          <p:spPr bwMode="auto">
            <a:xfrm>
              <a:off x="3200400" y="3356893"/>
              <a:ext cx="323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15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61" name="Text Box 11"/>
            <p:cNvSpPr txBox="1">
              <a:spLocks noChangeArrowheads="1"/>
            </p:cNvSpPr>
            <p:nvPr/>
          </p:nvSpPr>
          <p:spPr bwMode="auto">
            <a:xfrm>
              <a:off x="4292600" y="3356893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8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62" name="Text Box 12"/>
            <p:cNvSpPr txBox="1">
              <a:spLocks noChangeArrowheads="1"/>
            </p:cNvSpPr>
            <p:nvPr/>
          </p:nvSpPr>
          <p:spPr bwMode="auto">
            <a:xfrm>
              <a:off x="4445000" y="3356893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7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63" name="Text Box 13"/>
            <p:cNvSpPr txBox="1">
              <a:spLocks noChangeArrowheads="1"/>
            </p:cNvSpPr>
            <p:nvPr/>
          </p:nvSpPr>
          <p:spPr bwMode="auto">
            <a:xfrm>
              <a:off x="5521325" y="3356893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64" name="Text Box 14"/>
            <p:cNvSpPr txBox="1">
              <a:spLocks noChangeArrowheads="1"/>
            </p:cNvSpPr>
            <p:nvPr/>
          </p:nvSpPr>
          <p:spPr bwMode="auto">
            <a:xfrm>
              <a:off x="3200400" y="3890293"/>
              <a:ext cx="323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15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65" name="Text Box 15"/>
            <p:cNvSpPr txBox="1">
              <a:spLocks noChangeArrowheads="1"/>
            </p:cNvSpPr>
            <p:nvPr/>
          </p:nvSpPr>
          <p:spPr bwMode="auto">
            <a:xfrm>
              <a:off x="3352800" y="3890293"/>
              <a:ext cx="323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14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66" name="Text Box 16"/>
            <p:cNvSpPr txBox="1">
              <a:spLocks noChangeArrowheads="1"/>
            </p:cNvSpPr>
            <p:nvPr/>
          </p:nvSpPr>
          <p:spPr bwMode="auto">
            <a:xfrm>
              <a:off x="5521325" y="3890293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67" name="Text Box 17"/>
            <p:cNvSpPr txBox="1">
              <a:spLocks noChangeArrowheads="1"/>
            </p:cNvSpPr>
            <p:nvPr/>
          </p:nvSpPr>
          <p:spPr bwMode="auto">
            <a:xfrm>
              <a:off x="6856413" y="3050505"/>
              <a:ext cx="1841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output data</a:t>
              </a: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68" name="Line 18"/>
            <p:cNvSpPr>
              <a:spLocks noChangeShapeType="1"/>
            </p:cNvSpPr>
            <p:nvPr/>
          </p:nvSpPr>
          <p:spPr bwMode="auto">
            <a:xfrm flipH="1">
              <a:off x="5029200" y="3279105"/>
              <a:ext cx="19050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69" name="Line 19"/>
            <p:cNvSpPr>
              <a:spLocks noChangeShapeType="1"/>
            </p:cNvSpPr>
            <p:nvPr/>
          </p:nvSpPr>
          <p:spPr bwMode="auto">
            <a:xfrm>
              <a:off x="5029200" y="3279105"/>
              <a:ext cx="0" cy="4572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70" name="Text Box 20"/>
            <p:cNvSpPr txBox="1">
              <a:spLocks noChangeArrowheads="1"/>
            </p:cNvSpPr>
            <p:nvPr/>
          </p:nvSpPr>
          <p:spPr bwMode="auto">
            <a:xfrm>
              <a:off x="841375" y="4041105"/>
              <a:ext cx="145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ready bit</a:t>
              </a: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71" name="Line 21"/>
            <p:cNvSpPr>
              <a:spLocks noChangeShapeType="1"/>
            </p:cNvSpPr>
            <p:nvPr/>
          </p:nvSpPr>
          <p:spPr bwMode="auto">
            <a:xfrm>
              <a:off x="2209800" y="4269705"/>
              <a:ext cx="11430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aphicFrame>
        <p:nvGraphicFramePr>
          <p:cNvPr id="25" name="Group 4"/>
          <p:cNvGraphicFramePr>
            <a:graphicFrameLocks noGrp="1"/>
          </p:cNvGraphicFramePr>
          <p:nvPr/>
        </p:nvGraphicFramePr>
        <p:xfrm>
          <a:off x="381000" y="4988199"/>
          <a:ext cx="8534400" cy="1609451"/>
        </p:xfrm>
        <a:graphic>
          <a:graphicData uri="http://schemas.openxmlformats.org/drawingml/2006/table">
            <a:tbl>
              <a:tblPr/>
              <a:tblGrid>
                <a:gridCol w="1395413"/>
                <a:gridCol w="3311525"/>
                <a:gridCol w="3827462"/>
              </a:tblGrid>
              <a:tr h="396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Location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I/O Register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Function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6065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</a:rPr>
                        <a:t>xFE04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Display Status Register 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DSR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Bit [15] is one when device ready to display another char on screen.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6065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</a:rPr>
                        <a:t>xFE06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Display Data Register 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DDR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Character written to bits [7:0] will be displayed on screen.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3645F5-D573-4DB4-A689-19E0A28251A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EA6FBC-31A5-461C-9A68-BB8169FC91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Review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So far, we’ve learned how to: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compute with values in registers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load data from memory to registers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store data from registers to memory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1524000" y="2673809"/>
          <a:ext cx="5352256" cy="375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7" name="CorelDRAW" r:id="rId1" imgW="5734050" imgH="4019550" progId="CorelDRAW.Graphic.9">
                  <p:embed/>
                </p:oleObj>
              </mc:Choice>
              <mc:Fallback>
                <p:oleObj name="CorelDRAW" r:id="rId1" imgW="5734050" imgH="4019550" progId="CorelDRAW.Graphic.9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73809"/>
                        <a:ext cx="5352256" cy="3754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3131840" y="2673809"/>
            <a:ext cx="2160240" cy="899207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120008" y="4005064"/>
            <a:ext cx="2160240" cy="899207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411760" y="5445224"/>
            <a:ext cx="3600400" cy="983209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130E0B-081D-43D4-B1E7-D53E732CF8E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69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457CC6-87C9-40A5-9C09-7C7B441EECC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Basic Output Routine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9701" name="AutoShape 3"/>
          <p:cNvSpPr>
            <a:spLocks noChangeArrowheads="1"/>
          </p:cNvSpPr>
          <p:nvPr/>
        </p:nvSpPr>
        <p:spPr bwMode="auto">
          <a:xfrm>
            <a:off x="1943100" y="2133600"/>
            <a:ext cx="2057400" cy="13716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screen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ready?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2019300" y="4114800"/>
            <a:ext cx="19050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write</a:t>
            </a:r>
            <a:b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character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03" name="Line 5"/>
          <p:cNvSpPr>
            <a:spLocks noChangeShapeType="1"/>
          </p:cNvSpPr>
          <p:nvPr/>
        </p:nvSpPr>
        <p:spPr bwMode="auto">
          <a:xfrm>
            <a:off x="2971800" y="3505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04" name="Line 6"/>
          <p:cNvSpPr>
            <a:spLocks noChangeShapeType="1"/>
          </p:cNvSpPr>
          <p:nvPr/>
        </p:nvSpPr>
        <p:spPr bwMode="auto">
          <a:xfrm>
            <a:off x="2971800" y="4876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05" name="Line 7"/>
          <p:cNvSpPr>
            <a:spLocks noChangeShapeType="1"/>
          </p:cNvSpPr>
          <p:nvPr/>
        </p:nvSpPr>
        <p:spPr bwMode="auto">
          <a:xfrm>
            <a:off x="2971800" y="1295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 flipH="1">
            <a:off x="1524000" y="2819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07" name="Line 9"/>
          <p:cNvSpPr>
            <a:spLocks noChangeShapeType="1"/>
          </p:cNvSpPr>
          <p:nvPr/>
        </p:nvSpPr>
        <p:spPr bwMode="auto">
          <a:xfrm flipV="1">
            <a:off x="1524000" y="16764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08" name="Line 10"/>
          <p:cNvSpPr>
            <a:spLocks noChangeShapeType="1"/>
          </p:cNvSpPr>
          <p:nvPr/>
        </p:nvSpPr>
        <p:spPr bwMode="auto">
          <a:xfrm>
            <a:off x="1524000" y="16764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2932113" y="3509963"/>
            <a:ext cx="693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YES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1409700" y="2819400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NO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11" name="Text Box 13"/>
          <p:cNvSpPr txBox="1">
            <a:spLocks noChangeArrowheads="1"/>
          </p:cNvSpPr>
          <p:nvPr/>
        </p:nvSpPr>
        <p:spPr bwMode="auto">
          <a:xfrm>
            <a:off x="457200" y="3429000"/>
            <a:ext cx="119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Polling</a:t>
            </a:r>
            <a:endParaRPr kumimoji="0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12" name="Line 14"/>
          <p:cNvSpPr>
            <a:spLocks noChangeShapeType="1"/>
          </p:cNvSpPr>
          <p:nvPr/>
        </p:nvSpPr>
        <p:spPr bwMode="auto">
          <a:xfrm flipV="1">
            <a:off x="1600200" y="3200400"/>
            <a:ext cx="6096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13" name="Text Box 15"/>
          <p:cNvSpPr txBox="1">
            <a:spLocks noChangeArrowheads="1"/>
          </p:cNvSpPr>
          <p:nvPr/>
        </p:nvSpPr>
        <p:spPr bwMode="auto">
          <a:xfrm>
            <a:off x="4800600" y="1905000"/>
            <a:ext cx="40386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12573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12573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12573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7300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POLL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	LDI  R1,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DSR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BRzp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POLL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STI  R0, DDR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7300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	...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7300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DSR	.FILL xFE04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DDR	.FILL xFE06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9700" y="5694660"/>
            <a:ext cx="6402660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CN" sz="2000" baseline="0" dirty="0"/>
              <a:t>the “</a:t>
            </a:r>
            <a:r>
              <a:rPr lang="en-US" altLang="zh-CN" sz="2000" baseline="0" dirty="0">
                <a:solidFill>
                  <a:schemeClr val="accent1"/>
                </a:solidFill>
              </a:rPr>
              <a:t>ready bit</a:t>
            </a:r>
            <a:r>
              <a:rPr lang="en-US" altLang="zh-CN" sz="2000" baseline="0" dirty="0"/>
              <a:t>” (DSR[15]) is set to </a:t>
            </a:r>
            <a:r>
              <a:rPr lang="en-US" altLang="zh-CN" sz="2000" baseline="0" dirty="0">
                <a:solidFill>
                  <a:schemeClr val="accent1"/>
                </a:solidFill>
              </a:rPr>
              <a:t>one</a:t>
            </a:r>
            <a:r>
              <a:rPr lang="en-US" altLang="zh-CN" sz="2000" baseline="0" dirty="0"/>
              <a:t>, indicating that processor can </a:t>
            </a:r>
            <a:r>
              <a:rPr lang="en-US" altLang="zh-CN" sz="2000" baseline="0" dirty="0">
                <a:solidFill>
                  <a:schemeClr val="accent1"/>
                </a:solidFill>
              </a:rPr>
              <a:t>write</a:t>
            </a:r>
            <a:r>
              <a:rPr lang="en-US" altLang="zh-CN" sz="2000" baseline="0" dirty="0"/>
              <a:t> a character for display</a:t>
            </a:r>
            <a:endParaRPr lang="en-US" altLang="zh-CN" sz="2000" baseline="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STI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 (Indirect)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89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0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1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7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8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9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08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OP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27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EX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28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9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0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1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2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3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S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34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F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35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D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79" name="直接连接符 378"/>
          <p:cNvCxnSpPr/>
          <p:nvPr/>
        </p:nvCxnSpPr>
        <p:spPr bwMode="auto">
          <a:xfrm flipV="1">
            <a:off x="4644008" y="1448792"/>
            <a:ext cx="1726" cy="10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STI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 (Indirect)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438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9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0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1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2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3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4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OP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5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EX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6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7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8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9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0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1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S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2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F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3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D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</p:grpSp>
      <p:sp>
        <p:nvSpPr>
          <p:cNvPr id="390" name="椭圆 389"/>
          <p:cNvSpPr/>
          <p:nvPr/>
        </p:nvSpPr>
        <p:spPr bwMode="auto">
          <a:xfrm>
            <a:off x="4622400" y="1412776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组合 358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8" name="组合 367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70" name="等腰三角形 369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75" name="直接连接符 374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9" name="文本框 368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80" name="组合 379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91" name="等腰三角形 39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97" name="直接连接符 396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90" name="文本框 38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399" name="直接连接符 398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7" name="直接连接符 426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等腰三角形 86"/>
          <p:cNvSpPr/>
          <p:nvPr/>
        </p:nvSpPr>
        <p:spPr bwMode="auto">
          <a:xfrm rot="5400000">
            <a:off x="6677446" y="39131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88" name="直接连接符 87"/>
          <p:cNvCxnSpPr/>
          <p:nvPr/>
        </p:nvCxnSpPr>
        <p:spPr bwMode="auto">
          <a:xfrm rot="5400000">
            <a:off x="6184465" y="3501034"/>
            <a:ext cx="0" cy="9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89" name="矩形 388"/>
          <p:cNvSpPr/>
          <p:nvPr/>
        </p:nvSpPr>
        <p:spPr bwMode="auto">
          <a:xfrm>
            <a:off x="5731200" y="4283503"/>
            <a:ext cx="501327" cy="1069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STI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 (Indirect)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j-cs"/>
            </a:endParaRPr>
          </a:p>
        </p:txBody>
      </p:sp>
      <p:grpSp>
        <p:nvGrpSpPr>
          <p:cNvPr id="360" name="组合 35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61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2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3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8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7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8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9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OP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0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EX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1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2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3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4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5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6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S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7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F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8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D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088792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STI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 (Indirect)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j-cs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75" name="组合 374"/>
          <p:cNvGrpSpPr/>
          <p:nvPr/>
        </p:nvGrpSpPr>
        <p:grpSpPr>
          <a:xfrm>
            <a:off x="4101216" y="187435"/>
            <a:ext cx="4863271" cy="569420"/>
            <a:chOff x="3706688" y="187435"/>
            <a:chExt cx="5257800" cy="569420"/>
          </a:xfrm>
        </p:grpSpPr>
        <p:sp>
          <p:nvSpPr>
            <p:cNvPr id="380" name="Line 5"/>
            <p:cNvSpPr>
              <a:spLocks noChangeShapeType="1"/>
            </p:cNvSpPr>
            <p:nvPr/>
          </p:nvSpPr>
          <p:spPr bwMode="auto">
            <a:xfrm rot="16200000">
              <a:off x="4659188" y="19289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9" name="Line 6"/>
            <p:cNvSpPr>
              <a:spLocks noChangeShapeType="1"/>
            </p:cNvSpPr>
            <p:nvPr/>
          </p:nvSpPr>
          <p:spPr bwMode="auto">
            <a:xfrm rot="16200000">
              <a:off x="5497388" y="176217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6" name="Line 7"/>
            <p:cNvSpPr>
              <a:spLocks noChangeShapeType="1"/>
            </p:cNvSpPr>
            <p:nvPr/>
          </p:nvSpPr>
          <p:spPr bwMode="auto">
            <a:xfrm rot="16200000">
              <a:off x="6335588" y="19289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9" name="Line 8"/>
            <p:cNvSpPr>
              <a:spLocks noChangeShapeType="1"/>
            </p:cNvSpPr>
            <p:nvPr/>
          </p:nvSpPr>
          <p:spPr bwMode="auto">
            <a:xfrm rot="16200000">
              <a:off x="7173788" y="207339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0" name="Line 9"/>
            <p:cNvSpPr>
              <a:spLocks noChangeShapeType="1"/>
            </p:cNvSpPr>
            <p:nvPr/>
          </p:nvSpPr>
          <p:spPr bwMode="auto">
            <a:xfrm rot="16200000">
              <a:off x="8011988" y="197336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1" name="Text Box 10"/>
            <p:cNvSpPr txBox="1">
              <a:spLocks noChangeArrowheads="1"/>
            </p:cNvSpPr>
            <p:nvPr/>
          </p:nvSpPr>
          <p:spPr bwMode="auto">
            <a:xfrm>
              <a:off x="5681168" y="187435"/>
              <a:ext cx="48016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EA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4" name="Line 13"/>
            <p:cNvSpPr>
              <a:spLocks noChangeShapeType="1"/>
            </p:cNvSpPr>
            <p:nvPr/>
          </p:nvSpPr>
          <p:spPr bwMode="auto">
            <a:xfrm rot="16200000">
              <a:off x="8812088" y="23099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5" name="Line 14"/>
            <p:cNvSpPr>
              <a:spLocks noChangeShapeType="1"/>
            </p:cNvSpPr>
            <p:nvPr/>
          </p:nvSpPr>
          <p:spPr bwMode="auto">
            <a:xfrm rot="16200000" flipH="1">
              <a:off x="8777755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6" name="Line 15"/>
            <p:cNvSpPr>
              <a:spLocks noChangeShapeType="1"/>
            </p:cNvSpPr>
            <p:nvPr/>
          </p:nvSpPr>
          <p:spPr bwMode="auto">
            <a:xfrm rot="16200000" flipV="1">
              <a:off x="6335588" y="-1872045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7" name="Line 16"/>
            <p:cNvSpPr>
              <a:spLocks noChangeShapeType="1"/>
            </p:cNvSpPr>
            <p:nvPr/>
          </p:nvSpPr>
          <p:spPr bwMode="auto">
            <a:xfrm rot="16200000">
              <a:off x="3519955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8" name="Line 17"/>
            <p:cNvSpPr>
              <a:spLocks noChangeShapeType="1"/>
            </p:cNvSpPr>
            <p:nvPr/>
          </p:nvSpPr>
          <p:spPr bwMode="auto">
            <a:xfrm rot="16200000">
              <a:off x="3859088" y="23099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0" name="Text Box 4"/>
            <p:cNvSpPr txBox="1">
              <a:spLocks noChangeArrowheads="1"/>
            </p:cNvSpPr>
            <p:nvPr/>
          </p:nvSpPr>
          <p:spPr bwMode="auto">
            <a:xfrm>
              <a:off x="4842967" y="187437"/>
              <a:ext cx="48016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D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1" name="Text Box 10"/>
            <p:cNvSpPr txBox="1">
              <a:spLocks noChangeArrowheads="1"/>
            </p:cNvSpPr>
            <p:nvPr/>
          </p:nvSpPr>
          <p:spPr bwMode="auto">
            <a:xfrm>
              <a:off x="3995239" y="189333"/>
              <a:ext cx="48016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F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</p:grpSp>
      <p:sp>
        <p:nvSpPr>
          <p:cNvPr id="355" name="Text Box 10"/>
          <p:cNvSpPr txBox="1">
            <a:spLocks noChangeArrowheads="1"/>
          </p:cNvSpPr>
          <p:nvPr/>
        </p:nvSpPr>
        <p:spPr bwMode="auto">
          <a:xfrm>
            <a:off x="6717019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rPr>
              <a:t>OP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390" name="Text Box 10"/>
          <p:cNvSpPr txBox="1">
            <a:spLocks noChangeArrowheads="1"/>
          </p:cNvSpPr>
          <p:nvPr/>
        </p:nvSpPr>
        <p:spPr bwMode="auto">
          <a:xfrm>
            <a:off x="7470949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rPr>
              <a:t>EX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391" name="Text Box 10"/>
          <p:cNvSpPr txBox="1">
            <a:spLocks noChangeArrowheads="1"/>
          </p:cNvSpPr>
          <p:nvPr/>
        </p:nvSpPr>
        <p:spPr bwMode="auto">
          <a:xfrm>
            <a:off x="8251832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rPr>
              <a:t>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56" name="直接连接符 355"/>
          <p:cNvCxnSpPr/>
          <p:nvPr/>
        </p:nvCxnSpPr>
        <p:spPr bwMode="auto">
          <a:xfrm>
            <a:off x="4836233" y="5342400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7" name="直接连接符 396"/>
          <p:cNvCxnSpPr/>
          <p:nvPr/>
        </p:nvCxnSpPr>
        <p:spPr bwMode="auto">
          <a:xfrm>
            <a:off x="1218173" y="3933056"/>
            <a:ext cx="0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8" name="直接连接符 397"/>
          <p:cNvCxnSpPr/>
          <p:nvPr/>
        </p:nvCxnSpPr>
        <p:spPr bwMode="auto">
          <a:xfrm flipV="1">
            <a:off x="4644008" y="1418400"/>
            <a:ext cx="1726" cy="12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椭圆 389"/>
          <p:cNvSpPr/>
          <p:nvPr/>
        </p:nvSpPr>
        <p:spPr bwMode="auto">
          <a:xfrm>
            <a:off x="4622400" y="1412776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79" name="直接连接符 378"/>
          <p:cNvCxnSpPr/>
          <p:nvPr/>
        </p:nvCxnSpPr>
        <p:spPr bwMode="auto">
          <a:xfrm flipV="1">
            <a:off x="4644008" y="1448792"/>
            <a:ext cx="1726" cy="10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STI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 (Indirect)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438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9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0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1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2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3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4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OP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5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EX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6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7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8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9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0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1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S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3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D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</p:grpSp>
      <p:sp>
        <p:nvSpPr>
          <p:cNvPr id="391" name="Text Box 11"/>
          <p:cNvSpPr txBox="1">
            <a:spLocks noChangeArrowheads="1"/>
          </p:cNvSpPr>
          <p:nvPr/>
        </p:nvSpPr>
        <p:spPr bwMode="auto">
          <a:xfrm>
            <a:off x="4340264" y="206134"/>
            <a:ext cx="451341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rPr>
              <a:t>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79" name="直接连接符 378"/>
          <p:cNvCxnSpPr/>
          <p:nvPr/>
        </p:nvCxnSpPr>
        <p:spPr bwMode="auto">
          <a:xfrm flipV="1">
            <a:off x="4644008" y="1448792"/>
            <a:ext cx="1726" cy="10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STI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 (Indirect)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438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9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0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1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2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3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EA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5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EX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46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7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8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9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0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1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S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53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D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</p:grpSp>
      <p:sp>
        <p:nvSpPr>
          <p:cNvPr id="390" name="Text Box 4"/>
          <p:cNvSpPr txBox="1">
            <a:spLocks noChangeArrowheads="1"/>
          </p:cNvSpPr>
          <p:nvPr/>
        </p:nvSpPr>
        <p:spPr bwMode="auto">
          <a:xfrm>
            <a:off x="4355976" y="188640"/>
            <a:ext cx="451341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rPr>
              <a:t>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391" name="Text Box 12"/>
          <p:cNvSpPr txBox="1">
            <a:spLocks noChangeArrowheads="1"/>
          </p:cNvSpPr>
          <p:nvPr/>
        </p:nvSpPr>
        <p:spPr bwMode="auto">
          <a:xfrm>
            <a:off x="6712947" y="188640"/>
            <a:ext cx="451341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rPr>
              <a:t>OP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5" name="等腰三角形 54"/>
          <p:cNvSpPr/>
          <p:nvPr/>
        </p:nvSpPr>
        <p:spPr bwMode="auto">
          <a:xfrm>
            <a:off x="2784736" y="5360400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2875220" y="5508000"/>
            <a:ext cx="0" cy="194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4" name="组合 403"/>
          <p:cNvGrpSpPr/>
          <p:nvPr/>
        </p:nvGrpSpPr>
        <p:grpSpPr>
          <a:xfrm>
            <a:off x="2379486" y="5380464"/>
            <a:ext cx="407011" cy="134715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519972" y="5333967"/>
            <a:ext cx="952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761765" y="5000876"/>
            <a:ext cx="448053" cy="243552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693498" y="5378888"/>
            <a:ext cx="448053" cy="243552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09058" y="4994483"/>
            <a:ext cx="134717" cy="1505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 flipH="1">
            <a:off x="7533473" y="5144344"/>
            <a:ext cx="225" cy="162787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20469" y="5000295"/>
            <a:ext cx="204578" cy="168051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586947" y="4951513"/>
            <a:ext cx="938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flipH="1">
            <a:off x="5754997" y="5069233"/>
            <a:ext cx="156354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729578" y="5288328"/>
            <a:ext cx="8237015" cy="1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3" name="直接连接符 262"/>
          <p:cNvCxnSpPr/>
          <p:nvPr/>
        </p:nvCxnSpPr>
        <p:spPr bwMode="auto">
          <a:xfrm rot="10800000">
            <a:off x="3366482" y="3960000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4" name="直接连接符 263"/>
          <p:cNvCxnSpPr/>
          <p:nvPr/>
        </p:nvCxnSpPr>
        <p:spPr bwMode="auto">
          <a:xfrm rot="16200000">
            <a:off x="4041234" y="3286351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3977270" y="4941168"/>
            <a:ext cx="785704" cy="359746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STI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j-cs"/>
              </a:rPr>
              <a:t> (Indirect)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j-cs"/>
            </a:endParaRPr>
          </a:p>
        </p:txBody>
      </p: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SR2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122344" y="188640"/>
            <a:ext cx="4942139" cy="578814"/>
            <a:chOff x="4122344" y="188640"/>
            <a:chExt cx="4942139" cy="578814"/>
          </a:xfrm>
        </p:grpSpPr>
        <p:sp>
          <p:nvSpPr>
            <p:cNvPr id="436" name="Text Box 4"/>
            <p:cNvSpPr txBox="1">
              <a:spLocks noChangeArrowheads="1"/>
            </p:cNvSpPr>
            <p:nvPr/>
          </p:nvSpPr>
          <p:spPr bwMode="auto">
            <a:xfrm>
              <a:off x="4355976" y="188640"/>
              <a:ext cx="451341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F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grpSp>
          <p:nvGrpSpPr>
            <p:cNvPr id="380" name="组合 379"/>
            <p:cNvGrpSpPr/>
            <p:nvPr/>
          </p:nvGrpSpPr>
          <p:grpSpPr>
            <a:xfrm rot="16200000">
              <a:off x="6308703" y="-1988326"/>
              <a:ext cx="569421" cy="4942139"/>
              <a:chOff x="7543800" y="1143000"/>
              <a:chExt cx="813273" cy="5257800"/>
            </a:xfrm>
          </p:grpSpPr>
          <p:sp>
            <p:nvSpPr>
              <p:cNvPr id="389" name="Line 5"/>
              <p:cNvSpPr>
                <a:spLocks noChangeShapeType="1"/>
              </p:cNvSpPr>
              <p:nvPr/>
            </p:nvSpPr>
            <p:spPr bwMode="auto">
              <a:xfrm>
                <a:off x="8077200" y="19050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90" name="Line 6"/>
              <p:cNvSpPr>
                <a:spLocks noChangeShapeType="1"/>
              </p:cNvSpPr>
              <p:nvPr/>
            </p:nvSpPr>
            <p:spPr bwMode="auto">
              <a:xfrm>
                <a:off x="8101013" y="27432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91" name="Line 7"/>
              <p:cNvSpPr>
                <a:spLocks noChangeShapeType="1"/>
              </p:cNvSpPr>
              <p:nvPr/>
            </p:nvSpPr>
            <p:spPr bwMode="auto">
              <a:xfrm>
                <a:off x="8077200" y="35814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97" name="Line 8"/>
              <p:cNvSpPr>
                <a:spLocks noChangeShapeType="1"/>
              </p:cNvSpPr>
              <p:nvPr/>
            </p:nvSpPr>
            <p:spPr bwMode="auto">
              <a:xfrm>
                <a:off x="8056563" y="44196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98" name="Line 9"/>
              <p:cNvSpPr>
                <a:spLocks noChangeShapeType="1"/>
              </p:cNvSpPr>
              <p:nvPr/>
            </p:nvSpPr>
            <p:spPr bwMode="auto">
              <a:xfrm>
                <a:off x="8070850" y="52578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99" name="Text Box 10"/>
              <p:cNvSpPr txBox="1">
                <a:spLocks noChangeArrowheads="1"/>
              </p:cNvSpPr>
              <p:nvPr/>
            </p:nvSpPr>
            <p:spPr bwMode="auto">
              <a:xfrm rot="5400000">
                <a:off x="7897198" y="3137773"/>
                <a:ext cx="480169" cy="4395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</a:ln>
              <a:effectLst>
                <a:outerShdw dist="35921" dir="2700000" algn="ctr" rotWithShape="0">
                  <a:srgbClr val="336699"/>
                </a:outer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/>
                    <a:cs typeface="+mn-cs"/>
                  </a:rPr>
                  <a:t>EA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endParaRPr>
              </a:p>
            </p:txBody>
          </p:sp>
          <p:sp>
            <p:nvSpPr>
              <p:cNvPr id="408" name="Text Box 11"/>
              <p:cNvSpPr txBox="1">
                <a:spLocks noChangeArrowheads="1"/>
              </p:cNvSpPr>
              <p:nvPr/>
            </p:nvSpPr>
            <p:spPr bwMode="auto">
              <a:xfrm rot="5400000">
                <a:off x="7897194" y="3975973"/>
                <a:ext cx="480169" cy="439581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accent2"/>
                </a:solidFill>
                <a:miter lim="800000"/>
              </a:ln>
              <a:effectLst>
                <a:outerShdw dist="35921" dir="2700000" algn="ctr" rotWithShape="0">
                  <a:srgbClr val="336699"/>
                </a:outer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/>
                    <a:cs typeface="+mn-cs"/>
                  </a:rPr>
                  <a:t>OP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endParaRPr>
              </a:p>
            </p:txBody>
          </p:sp>
          <p:sp>
            <p:nvSpPr>
              <p:cNvPr id="428" name="Line 13"/>
              <p:cNvSpPr>
                <a:spLocks noChangeShapeType="1"/>
              </p:cNvSpPr>
              <p:nvPr/>
            </p:nvSpPr>
            <p:spPr bwMode="auto">
              <a:xfrm>
                <a:off x="8077200" y="609600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29" name="Line 14"/>
              <p:cNvSpPr>
                <a:spLocks noChangeShapeType="1"/>
              </p:cNvSpPr>
              <p:nvPr/>
            </p:nvSpPr>
            <p:spPr bwMode="auto">
              <a:xfrm flipH="1">
                <a:off x="7543800" y="6400800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30" name="Line 15"/>
              <p:cNvSpPr>
                <a:spLocks noChangeShapeType="1"/>
              </p:cNvSpPr>
              <p:nvPr/>
            </p:nvSpPr>
            <p:spPr bwMode="auto">
              <a:xfrm flipV="1">
                <a:off x="7543800" y="1143000"/>
                <a:ext cx="0" cy="5257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31" name="Line 16"/>
              <p:cNvSpPr>
                <a:spLocks noChangeShapeType="1"/>
              </p:cNvSpPr>
              <p:nvPr/>
            </p:nvSpPr>
            <p:spPr bwMode="auto">
              <a:xfrm>
                <a:off x="7543800" y="1143000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32" name="Line 17"/>
              <p:cNvSpPr>
                <a:spLocks noChangeShapeType="1"/>
              </p:cNvSpPr>
              <p:nvPr/>
            </p:nvSpPr>
            <p:spPr bwMode="auto">
              <a:xfrm>
                <a:off x="8077200" y="114300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35" name="Text Box 4"/>
              <p:cNvSpPr txBox="1">
                <a:spLocks noChangeArrowheads="1"/>
              </p:cNvSpPr>
              <p:nvPr/>
            </p:nvSpPr>
            <p:spPr bwMode="auto">
              <a:xfrm rot="5400000">
                <a:off x="7897194" y="2299573"/>
                <a:ext cx="480169" cy="4395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</a:ln>
              <a:effectLst>
                <a:outerShdw dist="35921" dir="2700000" algn="ctr" rotWithShape="0">
                  <a:srgbClr val="336699"/>
                </a:outer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/>
                    <a:cs typeface="+mn-cs"/>
                  </a:rPr>
                  <a:t>D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endParaRPr>
              </a:p>
            </p:txBody>
          </p:sp>
        </p:grpSp>
        <p:sp>
          <p:nvSpPr>
            <p:cNvPr id="434" name="Text Box 11"/>
            <p:cNvSpPr txBox="1">
              <a:spLocks noChangeArrowheads="1"/>
            </p:cNvSpPr>
            <p:nvPr/>
          </p:nvSpPr>
          <p:spPr bwMode="auto">
            <a:xfrm>
              <a:off x="7505035" y="188640"/>
              <a:ext cx="451341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EX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  <p:sp>
          <p:nvSpPr>
            <p:cNvPr id="437" name="Text Box 11"/>
            <p:cNvSpPr txBox="1">
              <a:spLocks noChangeArrowheads="1"/>
            </p:cNvSpPr>
            <p:nvPr/>
          </p:nvSpPr>
          <p:spPr bwMode="auto">
            <a:xfrm>
              <a:off x="8297123" y="188640"/>
              <a:ext cx="451341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/>
                  <a:cs typeface="+mn-cs"/>
                </a:rPr>
                <a:t>OP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等腰三角形 142"/>
          <p:cNvSpPr/>
          <p:nvPr/>
        </p:nvSpPr>
        <p:spPr bwMode="auto">
          <a:xfrm rot="5400000">
            <a:off x="7751171" y="411856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5" name="椭圆 134"/>
          <p:cNvSpPr/>
          <p:nvPr/>
        </p:nvSpPr>
        <p:spPr bwMode="auto">
          <a:xfrm>
            <a:off x="6617536" y="2708952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H="1">
            <a:off x="8188720" y="2780960"/>
            <a:ext cx="0" cy="133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连接符 128"/>
          <p:cNvCxnSpPr/>
          <p:nvPr/>
        </p:nvCxnSpPr>
        <p:spPr bwMode="auto">
          <a:xfrm flipH="1" flipV="1">
            <a:off x="8197720" y="4293248"/>
            <a:ext cx="0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H="1" flipV="1">
            <a:off x="7517304" y="4185128"/>
            <a:ext cx="21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直接连接符 147"/>
          <p:cNvCxnSpPr/>
          <p:nvPr/>
        </p:nvCxnSpPr>
        <p:spPr bwMode="auto">
          <a:xfrm rot="16200000" flipV="1">
            <a:off x="7283280" y="4419168"/>
            <a:ext cx="46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接连接符 124"/>
          <p:cNvCxnSpPr/>
          <p:nvPr/>
        </p:nvCxnSpPr>
        <p:spPr bwMode="auto">
          <a:xfrm flipH="1" flipV="1">
            <a:off x="6685552" y="4293127"/>
            <a:ext cx="0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" name="组合 152"/>
          <p:cNvGrpSpPr/>
          <p:nvPr/>
        </p:nvGrpSpPr>
        <p:grpSpPr>
          <a:xfrm>
            <a:off x="6607513" y="4725176"/>
            <a:ext cx="396344" cy="215444"/>
            <a:chOff x="7272000" y="2565484"/>
            <a:chExt cx="396344" cy="215444"/>
          </a:xfrm>
        </p:grpSpPr>
        <p:cxnSp>
          <p:nvCxnSpPr>
            <p:cNvPr id="154" name="直接连接符 15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5" name="文本框 15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6616880" y="2853548"/>
            <a:ext cx="396344" cy="215444"/>
            <a:chOff x="7272000" y="2565484"/>
            <a:chExt cx="396344" cy="215444"/>
          </a:xfrm>
        </p:grpSpPr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19" name="直接连接符 118"/>
          <p:cNvCxnSpPr/>
          <p:nvPr/>
        </p:nvCxnSpPr>
        <p:spPr bwMode="auto">
          <a:xfrm flipH="1">
            <a:off x="6685552" y="2708952"/>
            <a:ext cx="0" cy="14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接连接符 115"/>
          <p:cNvCxnSpPr>
            <a:endCxn id="176" idx="2"/>
          </p:cNvCxnSpPr>
          <p:nvPr/>
        </p:nvCxnSpPr>
        <p:spPr bwMode="auto">
          <a:xfrm flipV="1">
            <a:off x="3196799" y="2762952"/>
            <a:ext cx="4500857" cy="18008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Memory-mapped I/O: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</a:rPr>
              <a:t>STI  R0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</a:rPr>
              <a:t>, DDR    ?</a:t>
            </a:r>
            <a:endParaRPr lang="zh-CN" altLang="en-US" dirty="0"/>
          </a:p>
        </p:txBody>
      </p:sp>
      <p:sp>
        <p:nvSpPr>
          <p:cNvPr id="2662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511ACE-7E16-4C07-848E-BFD4B3DBA43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55B4FC-7CA2-45F2-B206-C42DA480AD9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H="1" flipV="1">
            <a:off x="6037535" y="3717064"/>
            <a:ext cx="0" cy="133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7" name="组合 126"/>
          <p:cNvGrpSpPr/>
          <p:nvPr/>
        </p:nvGrpSpPr>
        <p:grpSpPr>
          <a:xfrm>
            <a:off x="3988888" y="4606008"/>
            <a:ext cx="432016" cy="119168"/>
            <a:chOff x="4355976" y="5254048"/>
            <a:chExt cx="432016" cy="119168"/>
          </a:xfrm>
        </p:grpSpPr>
        <p:sp>
          <p:nvSpPr>
            <p:cNvPr id="28" name="等腰三角形 27"/>
            <p:cNvSpPr/>
            <p:nvPr/>
          </p:nvSpPr>
          <p:spPr bwMode="auto">
            <a:xfrm rot="16200000" flipH="1">
              <a:off x="4362957" y="5247067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V="1">
              <a:off x="4499992" y="5313631"/>
              <a:ext cx="288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文本框 29"/>
          <p:cNvSpPr txBox="1"/>
          <p:nvPr/>
        </p:nvSpPr>
        <p:spPr>
          <a:xfrm>
            <a:off x="3963389" y="4701024"/>
            <a:ext cx="1321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6" name="等腰三角形 35"/>
          <p:cNvSpPr/>
          <p:nvPr/>
        </p:nvSpPr>
        <p:spPr bwMode="auto">
          <a:xfrm>
            <a:off x="1516592" y="2348912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232257" y="3587497"/>
            <a:ext cx="1124783" cy="489607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ADDR.CTL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LOGIC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025440" y="3260150"/>
            <a:ext cx="950400" cy="1610762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276286" y="2957541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 flipV="1">
            <a:off x="4799156" y="2961040"/>
            <a:ext cx="0" cy="64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 flipH="1" flipV="1">
            <a:off x="1900656" y="3861080"/>
            <a:ext cx="0" cy="12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 rot="16200000">
            <a:off x="2098656" y="4933419"/>
            <a:ext cx="0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748528" y="4138175"/>
            <a:ext cx="720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组合 44"/>
          <p:cNvGrpSpPr/>
          <p:nvPr/>
        </p:nvGrpSpPr>
        <p:grpSpPr>
          <a:xfrm flipH="1">
            <a:off x="1948640" y="3005957"/>
            <a:ext cx="360039" cy="119168"/>
            <a:chOff x="5292080" y="3452075"/>
            <a:chExt cx="360039" cy="119168"/>
          </a:xfrm>
        </p:grpSpPr>
        <p:sp>
          <p:nvSpPr>
            <p:cNvPr id="46" name="等腰三角形 4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" name="文本框 47"/>
          <p:cNvSpPr txBox="1"/>
          <p:nvPr/>
        </p:nvSpPr>
        <p:spPr>
          <a:xfrm>
            <a:off x="2020648" y="2894779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9" name="梯形 48"/>
          <p:cNvSpPr/>
          <p:nvPr/>
        </p:nvSpPr>
        <p:spPr bwMode="auto">
          <a:xfrm>
            <a:off x="1324592" y="3641669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0" name="直接连接符 49"/>
          <p:cNvCxnSpPr/>
          <p:nvPr/>
        </p:nvCxnSpPr>
        <p:spPr bwMode="auto">
          <a:xfrm flipV="1">
            <a:off x="1478841" y="3861080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/>
          <p:nvPr/>
        </p:nvCxnSpPr>
        <p:spPr bwMode="auto">
          <a:xfrm flipH="1">
            <a:off x="748528" y="1916832"/>
            <a:ext cx="0" cy="223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/>
          <p:cNvCxnSpPr/>
          <p:nvPr/>
        </p:nvCxnSpPr>
        <p:spPr bwMode="auto">
          <a:xfrm>
            <a:off x="1777115" y="319144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/>
          <p:nvPr/>
        </p:nvCxnSpPr>
        <p:spPr bwMode="auto">
          <a:xfrm flipH="1">
            <a:off x="1771200" y="3501040"/>
            <a:ext cx="1260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组合 53"/>
          <p:cNvGrpSpPr/>
          <p:nvPr/>
        </p:nvGrpSpPr>
        <p:grpSpPr>
          <a:xfrm>
            <a:off x="964552" y="3710619"/>
            <a:ext cx="360039" cy="119168"/>
            <a:chOff x="5292080" y="3452075"/>
            <a:chExt cx="360039" cy="119168"/>
          </a:xfrm>
        </p:grpSpPr>
        <p:sp>
          <p:nvSpPr>
            <p:cNvPr id="55" name="等腰三角形 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" name="文本框 56"/>
          <p:cNvSpPr txBox="1"/>
          <p:nvPr/>
        </p:nvSpPr>
        <p:spPr>
          <a:xfrm>
            <a:off x="773579" y="350104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8" name="组合 57"/>
          <p:cNvGrpSpPr/>
          <p:nvPr/>
        </p:nvGrpSpPr>
        <p:grpSpPr>
          <a:xfrm flipH="1">
            <a:off x="1660608" y="2348912"/>
            <a:ext cx="360039" cy="119168"/>
            <a:chOff x="5292080" y="3452075"/>
            <a:chExt cx="360039" cy="119168"/>
          </a:xfrm>
        </p:grpSpPr>
        <p:sp>
          <p:nvSpPr>
            <p:cNvPr id="59" name="等腰三角形 5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" name="文本框 60"/>
          <p:cNvSpPr txBox="1"/>
          <p:nvPr/>
        </p:nvSpPr>
        <p:spPr>
          <a:xfrm>
            <a:off x="1612624" y="2174699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76520" y="2997532"/>
            <a:ext cx="396344" cy="215444"/>
            <a:chOff x="7272000" y="2565484"/>
            <a:chExt cx="396344" cy="215444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文本框 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81" name="矩形 80"/>
          <p:cNvSpPr/>
          <p:nvPr/>
        </p:nvSpPr>
        <p:spPr bwMode="auto">
          <a:xfrm>
            <a:off x="5724241" y="3501040"/>
            <a:ext cx="640911" cy="21538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KBDR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6365152" y="4077128"/>
            <a:ext cx="640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KBSR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7877320" y="4077128"/>
            <a:ext cx="640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DSR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85" name="直接连接符 84"/>
          <p:cNvCxnSpPr/>
          <p:nvPr/>
        </p:nvCxnSpPr>
        <p:spPr bwMode="auto">
          <a:xfrm>
            <a:off x="3666824" y="2629465"/>
            <a:ext cx="0" cy="64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/>
          <p:cNvCxnSpPr/>
          <p:nvPr/>
        </p:nvCxnSpPr>
        <p:spPr bwMode="auto">
          <a:xfrm>
            <a:off x="3340816" y="2735960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连接符 86"/>
          <p:cNvCxnSpPr/>
          <p:nvPr/>
        </p:nvCxnSpPr>
        <p:spPr bwMode="auto">
          <a:xfrm>
            <a:off x="1512199" y="3158129"/>
            <a:ext cx="0" cy="48354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连接符 88"/>
          <p:cNvCxnSpPr/>
          <p:nvPr/>
        </p:nvCxnSpPr>
        <p:spPr bwMode="auto">
          <a:xfrm flipH="1">
            <a:off x="1607076" y="1988872"/>
            <a:ext cx="0" cy="36004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梯形 92"/>
          <p:cNvSpPr/>
          <p:nvPr/>
        </p:nvSpPr>
        <p:spPr bwMode="auto">
          <a:xfrm rot="16200000">
            <a:off x="1987709" y="50168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94" name="直接连接符 93"/>
          <p:cNvCxnSpPr/>
          <p:nvPr/>
        </p:nvCxnSpPr>
        <p:spPr bwMode="auto">
          <a:xfrm flipV="1">
            <a:off x="2480198" y="4869192"/>
            <a:ext cx="294305" cy="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连接符 94"/>
          <p:cNvCxnSpPr/>
          <p:nvPr/>
        </p:nvCxnSpPr>
        <p:spPr bwMode="auto">
          <a:xfrm flipV="1">
            <a:off x="2494768" y="5061539"/>
            <a:ext cx="35496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连接符 95"/>
          <p:cNvCxnSpPr/>
          <p:nvPr/>
        </p:nvCxnSpPr>
        <p:spPr bwMode="auto">
          <a:xfrm flipV="1">
            <a:off x="2494768" y="5253885"/>
            <a:ext cx="42048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/>
          <p:cNvCxnSpPr/>
          <p:nvPr/>
        </p:nvCxnSpPr>
        <p:spPr bwMode="auto">
          <a:xfrm flipV="1">
            <a:off x="2494768" y="5446232"/>
            <a:ext cx="57168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8" name="组合 97"/>
          <p:cNvGrpSpPr/>
          <p:nvPr/>
        </p:nvGrpSpPr>
        <p:grpSpPr>
          <a:xfrm flipH="1">
            <a:off x="3988888" y="3285016"/>
            <a:ext cx="360039" cy="119168"/>
            <a:chOff x="5292080" y="3452075"/>
            <a:chExt cx="360039" cy="119168"/>
          </a:xfrm>
        </p:grpSpPr>
        <p:sp>
          <p:nvSpPr>
            <p:cNvPr id="99" name="等腰三角形 9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02" name="直接连接符 101"/>
          <p:cNvCxnSpPr/>
          <p:nvPr/>
        </p:nvCxnSpPr>
        <p:spPr bwMode="auto">
          <a:xfrm rot="16200000" flipV="1">
            <a:off x="4132936" y="4381160"/>
            <a:ext cx="57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接连接符 106"/>
          <p:cNvCxnSpPr/>
          <p:nvPr/>
        </p:nvCxnSpPr>
        <p:spPr bwMode="auto">
          <a:xfrm>
            <a:off x="1603041" y="2497569"/>
            <a:ext cx="8070" cy="459972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接连接符 109"/>
          <p:cNvCxnSpPr/>
          <p:nvPr/>
        </p:nvCxnSpPr>
        <p:spPr bwMode="auto">
          <a:xfrm>
            <a:off x="2750512" y="4004761"/>
            <a:ext cx="288000" cy="33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接连接符 111"/>
          <p:cNvCxnSpPr/>
          <p:nvPr/>
        </p:nvCxnSpPr>
        <p:spPr bwMode="auto">
          <a:xfrm flipH="1" flipV="1">
            <a:off x="2764850" y="4005096"/>
            <a:ext cx="0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连接符 129"/>
          <p:cNvCxnSpPr/>
          <p:nvPr/>
        </p:nvCxnSpPr>
        <p:spPr bwMode="auto">
          <a:xfrm rot="16200000" flipV="1">
            <a:off x="4530116" y="4365168"/>
            <a:ext cx="57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 rot="16200000" flipV="1">
            <a:off x="4836706" y="4257144"/>
            <a:ext cx="360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接连接符 131"/>
          <p:cNvCxnSpPr/>
          <p:nvPr/>
        </p:nvCxnSpPr>
        <p:spPr bwMode="auto">
          <a:xfrm rot="16200000" flipV="1">
            <a:off x="5143295" y="4132760"/>
            <a:ext cx="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>
            <a:off x="4817288" y="4653168"/>
            <a:ext cx="270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>
            <a:off x="5033240" y="4437144"/>
            <a:ext cx="212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等腰三角形 145"/>
          <p:cNvSpPr/>
          <p:nvPr/>
        </p:nvSpPr>
        <p:spPr bwMode="auto">
          <a:xfrm rot="5400000">
            <a:off x="6238971" y="4142131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H="1" flipV="1">
            <a:off x="5213024" y="4208695"/>
            <a:ext cx="100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组合 155"/>
          <p:cNvGrpSpPr/>
          <p:nvPr/>
        </p:nvGrpSpPr>
        <p:grpSpPr>
          <a:xfrm>
            <a:off x="8129048" y="4725176"/>
            <a:ext cx="396344" cy="215444"/>
            <a:chOff x="7272000" y="2565484"/>
            <a:chExt cx="396344" cy="215444"/>
          </a:xfrm>
        </p:grpSpPr>
        <p:cxnSp>
          <p:nvCxnSpPr>
            <p:cNvPr id="157" name="直接连接符 15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8" name="文本框 15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5958825" y="4725176"/>
            <a:ext cx="396344" cy="215444"/>
            <a:chOff x="7272000" y="2565484"/>
            <a:chExt cx="396344" cy="215444"/>
          </a:xfrm>
        </p:grpSpPr>
        <p:cxnSp>
          <p:nvCxnSpPr>
            <p:cNvPr id="160" name="直接连接符 15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" name="文本框 16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 rot="5400000" flipH="1" flipV="1">
            <a:off x="2165108" y="5637700"/>
            <a:ext cx="360039" cy="119168"/>
            <a:chOff x="5292080" y="3452075"/>
            <a:chExt cx="360039" cy="119168"/>
          </a:xfrm>
        </p:grpSpPr>
        <p:sp>
          <p:nvSpPr>
            <p:cNvPr id="167" name="等腰三角形 166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68" name="直接连接符 167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9" name="组合 168"/>
          <p:cNvGrpSpPr/>
          <p:nvPr/>
        </p:nvGrpSpPr>
        <p:grpSpPr>
          <a:xfrm rot="16200000" flipH="1">
            <a:off x="4167672" y="3333444"/>
            <a:ext cx="360039" cy="119168"/>
            <a:chOff x="5292080" y="3452075"/>
            <a:chExt cx="360039" cy="119168"/>
          </a:xfrm>
        </p:grpSpPr>
        <p:sp>
          <p:nvSpPr>
            <p:cNvPr id="170" name="等腰三角形 16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1" name="直接连接符 17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4" name="椭圆 173"/>
          <p:cNvSpPr/>
          <p:nvPr/>
        </p:nvSpPr>
        <p:spPr bwMode="auto">
          <a:xfrm>
            <a:off x="3305168" y="2708952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79" name="直接连接符 178"/>
          <p:cNvCxnSpPr/>
          <p:nvPr/>
        </p:nvCxnSpPr>
        <p:spPr bwMode="auto">
          <a:xfrm flipV="1">
            <a:off x="1589699" y="2780960"/>
            <a:ext cx="1642749" cy="5003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椭圆 180"/>
          <p:cNvSpPr/>
          <p:nvPr/>
        </p:nvSpPr>
        <p:spPr bwMode="auto">
          <a:xfrm>
            <a:off x="4313280" y="3285016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8057040" y="2852968"/>
            <a:ext cx="396344" cy="215444"/>
            <a:chOff x="7272000" y="2565484"/>
            <a:chExt cx="396344" cy="215444"/>
          </a:xfrm>
        </p:grpSpPr>
        <p:cxnSp>
          <p:nvCxnSpPr>
            <p:cNvPr id="186" name="直接连接符 18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7" name="文本框 18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3268808" y="2780960"/>
            <a:ext cx="396344" cy="215444"/>
            <a:chOff x="7272000" y="2565484"/>
            <a:chExt cx="396344" cy="215444"/>
          </a:xfrm>
        </p:grpSpPr>
        <p:cxnSp>
          <p:nvCxnSpPr>
            <p:cNvPr id="189" name="直接连接符 18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0" name="文本框 18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91" name="文本框 190"/>
          <p:cNvSpPr txBox="1"/>
          <p:nvPr/>
        </p:nvSpPr>
        <p:spPr>
          <a:xfrm>
            <a:off x="3988888" y="2996985"/>
            <a:ext cx="77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MEM.R,W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5665732" y="3195136"/>
            <a:ext cx="1374934" cy="116977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INPUT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7229248" y="3195136"/>
            <a:ext cx="1375200" cy="1170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OUTPUT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95" name="组合 194"/>
          <p:cNvGrpSpPr/>
          <p:nvPr/>
        </p:nvGrpSpPr>
        <p:grpSpPr>
          <a:xfrm rot="16200000" flipH="1">
            <a:off x="5045428" y="3333444"/>
            <a:ext cx="360039" cy="119168"/>
            <a:chOff x="5292080" y="3452075"/>
            <a:chExt cx="360039" cy="119168"/>
          </a:xfrm>
        </p:grpSpPr>
        <p:sp>
          <p:nvSpPr>
            <p:cNvPr id="196" name="等腰三角形 19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7" name="直接连接符 19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8" name="文本框 197"/>
          <p:cNvSpPr txBox="1"/>
          <p:nvPr/>
        </p:nvSpPr>
        <p:spPr>
          <a:xfrm>
            <a:off x="4873459" y="2996984"/>
            <a:ext cx="77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9" name="直接连接符 198"/>
          <p:cNvCxnSpPr/>
          <p:nvPr/>
        </p:nvCxnSpPr>
        <p:spPr bwMode="auto">
          <a:xfrm rot="16200000" flipV="1">
            <a:off x="3719526" y="4977304"/>
            <a:ext cx="180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0800000" flipV="1">
            <a:off x="2361600" y="5877303"/>
            <a:ext cx="226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1" name="组合 200"/>
          <p:cNvGrpSpPr/>
          <p:nvPr/>
        </p:nvGrpSpPr>
        <p:grpSpPr>
          <a:xfrm>
            <a:off x="2298847" y="5638899"/>
            <a:ext cx="396344" cy="215444"/>
            <a:chOff x="7272000" y="2565484"/>
            <a:chExt cx="396344" cy="215444"/>
          </a:xfrm>
        </p:grpSpPr>
        <p:cxnSp>
          <p:nvCxnSpPr>
            <p:cNvPr id="202" name="直接连接符 20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3" name="文本框 20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2682733" y="4292153"/>
            <a:ext cx="396344" cy="215444"/>
            <a:chOff x="7272000" y="2565484"/>
            <a:chExt cx="396344" cy="215444"/>
          </a:xfrm>
        </p:grpSpPr>
        <p:cxnSp>
          <p:nvCxnSpPr>
            <p:cNvPr id="205" name="直接连接符 20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6" name="文本框 20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39" name="椭圆 138"/>
          <p:cNvSpPr/>
          <p:nvPr/>
        </p:nvSpPr>
        <p:spPr bwMode="auto">
          <a:xfrm>
            <a:off x="1547664" y="2708920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4533751" y="4292153"/>
            <a:ext cx="396344" cy="215444"/>
            <a:chOff x="7272000" y="2565484"/>
            <a:chExt cx="396344" cy="215444"/>
          </a:xfrm>
        </p:grpSpPr>
        <p:cxnSp>
          <p:nvCxnSpPr>
            <p:cNvPr id="145" name="直接连接符 14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文本框 14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835696" y="4077652"/>
            <a:ext cx="396344" cy="215444"/>
            <a:chOff x="7272000" y="2565484"/>
            <a:chExt cx="396344" cy="215444"/>
          </a:xfrm>
        </p:grpSpPr>
        <p:cxnSp>
          <p:nvCxnSpPr>
            <p:cNvPr id="152" name="直接连接符 15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" name="文本框 16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79" name="直接连接符 78"/>
          <p:cNvCxnSpPr/>
          <p:nvPr/>
        </p:nvCxnSpPr>
        <p:spPr bwMode="auto">
          <a:xfrm>
            <a:off x="254705" y="1916832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矩形 69"/>
          <p:cNvSpPr/>
          <p:nvPr/>
        </p:nvSpPr>
        <p:spPr bwMode="auto">
          <a:xfrm>
            <a:off x="3344760" y="242094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>
            <a:off x="3666824" y="1988872"/>
            <a:ext cx="0" cy="43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2" name="组合 71"/>
          <p:cNvGrpSpPr/>
          <p:nvPr/>
        </p:nvGrpSpPr>
        <p:grpSpPr>
          <a:xfrm flipH="1">
            <a:off x="4057847" y="2463541"/>
            <a:ext cx="360039" cy="119168"/>
            <a:chOff x="5292080" y="3452075"/>
            <a:chExt cx="360039" cy="119168"/>
          </a:xfrm>
        </p:grpSpPr>
        <p:sp>
          <p:nvSpPr>
            <p:cNvPr id="73" name="等腰三角形 7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5" name="组合 74"/>
          <p:cNvGrpSpPr/>
          <p:nvPr/>
        </p:nvGrpSpPr>
        <p:grpSpPr>
          <a:xfrm>
            <a:off x="3592544" y="2061460"/>
            <a:ext cx="396344" cy="215444"/>
            <a:chOff x="7272000" y="2565484"/>
            <a:chExt cx="396344" cy="215444"/>
          </a:xfrm>
        </p:grpSpPr>
        <p:cxnSp>
          <p:nvCxnSpPr>
            <p:cNvPr id="76" name="直接连接符 7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文本框 7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4129854" y="2348912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7452544" y="3501040"/>
            <a:ext cx="640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rot="16200000" flipV="1">
            <a:off x="6743240" y="4023144"/>
            <a:ext cx="828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等腰三角形 139"/>
          <p:cNvSpPr/>
          <p:nvPr/>
        </p:nvSpPr>
        <p:spPr bwMode="auto">
          <a:xfrm rot="5400000">
            <a:off x="7319091" y="3542476"/>
            <a:ext cx="119168" cy="133129"/>
          </a:xfrm>
          <a:prstGeom prst="triangle">
            <a:avLst/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41" name="直接连接符 140"/>
          <p:cNvCxnSpPr/>
          <p:nvPr/>
        </p:nvCxnSpPr>
        <p:spPr bwMode="auto">
          <a:xfrm flipH="1" flipV="1">
            <a:off x="7142512" y="3609040"/>
            <a:ext cx="151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接连接符 174"/>
          <p:cNvCxnSpPr/>
          <p:nvPr/>
        </p:nvCxnSpPr>
        <p:spPr bwMode="auto">
          <a:xfrm flipV="1">
            <a:off x="7761491" y="2780960"/>
            <a:ext cx="0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文本框 149"/>
          <p:cNvSpPr txBox="1"/>
          <p:nvPr/>
        </p:nvSpPr>
        <p:spPr>
          <a:xfrm>
            <a:off x="7159049" y="3738339"/>
            <a:ext cx="692226" cy="24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LD.DDR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92544" y="2781540"/>
            <a:ext cx="396344" cy="215444"/>
            <a:chOff x="7272000" y="2565484"/>
            <a:chExt cx="396344" cy="215444"/>
          </a:xfrm>
        </p:grpSpPr>
        <p:cxnSp>
          <p:nvCxnSpPr>
            <p:cNvPr id="32" name="直接连接符 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文本框 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7" name="直接连接符 176"/>
          <p:cNvCxnSpPr/>
          <p:nvPr/>
        </p:nvCxnSpPr>
        <p:spPr bwMode="auto">
          <a:xfrm>
            <a:off x="3664544" y="2978976"/>
            <a:ext cx="1152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椭圆 177"/>
          <p:cNvSpPr/>
          <p:nvPr/>
        </p:nvSpPr>
        <p:spPr bwMode="auto">
          <a:xfrm>
            <a:off x="3628848" y="2924976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6" name="椭圆 175"/>
          <p:cNvSpPr/>
          <p:nvPr/>
        </p:nvSpPr>
        <p:spPr bwMode="auto">
          <a:xfrm>
            <a:off x="7697656" y="2708952"/>
            <a:ext cx="107656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82" name="组合 181"/>
          <p:cNvGrpSpPr/>
          <p:nvPr/>
        </p:nvGrpSpPr>
        <p:grpSpPr>
          <a:xfrm>
            <a:off x="7697000" y="2852968"/>
            <a:ext cx="396344" cy="215444"/>
            <a:chOff x="7272000" y="2565484"/>
            <a:chExt cx="396344" cy="215444"/>
          </a:xfrm>
        </p:grpSpPr>
        <p:cxnSp>
          <p:nvCxnSpPr>
            <p:cNvPr id="183" name="直接连接符 18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" name="文本框 18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72" name="直接连接符 171"/>
          <p:cNvCxnSpPr>
            <a:stCxn id="176" idx="6"/>
          </p:cNvCxnSpPr>
          <p:nvPr/>
        </p:nvCxnSpPr>
        <p:spPr bwMode="auto">
          <a:xfrm flipV="1">
            <a:off x="7805312" y="2762696"/>
            <a:ext cx="399601" cy="256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500846" y="2633195"/>
            <a:ext cx="3916288" cy="6449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508956" y="3307966"/>
            <a:ext cx="3916288" cy="24486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500846" y="3571966"/>
            <a:ext cx="3916288" cy="6449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508956" y="4246737"/>
            <a:ext cx="3916288" cy="24486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07D958-80F6-4053-B4FA-723D3841586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7C2FDC-596E-4A14-8E1A-FF3C61AE411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Keyboard Echo Routine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39200" cy="1228725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Usually, input character is also printed to screen.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User gets feedback on character typed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and knows its OK to type the next character.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32774" name="AutoShape 4"/>
          <p:cNvSpPr>
            <a:spLocks noChangeArrowheads="1"/>
          </p:cNvSpPr>
          <p:nvPr/>
        </p:nvSpPr>
        <p:spPr bwMode="auto">
          <a:xfrm>
            <a:off x="7105650" y="2489200"/>
            <a:ext cx="1246188" cy="83185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new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char?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7151688" y="3689350"/>
            <a:ext cx="1154112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read</a:t>
            </a:r>
            <a:b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character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76" name="Line 6"/>
          <p:cNvSpPr>
            <a:spLocks noChangeShapeType="1"/>
          </p:cNvSpPr>
          <p:nvPr/>
        </p:nvSpPr>
        <p:spPr bwMode="auto">
          <a:xfrm>
            <a:off x="7727950" y="3321050"/>
            <a:ext cx="0" cy="36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>
            <a:off x="7727950" y="4151313"/>
            <a:ext cx="0" cy="369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>
            <a:off x="7727950" y="1981200"/>
            <a:ext cx="0" cy="50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 flipH="1">
            <a:off x="6851650" y="2905125"/>
            <a:ext cx="27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80" name="Line 10"/>
          <p:cNvSpPr>
            <a:spLocks noChangeShapeType="1"/>
          </p:cNvSpPr>
          <p:nvPr/>
        </p:nvSpPr>
        <p:spPr bwMode="auto">
          <a:xfrm flipV="1">
            <a:off x="6851650" y="2211388"/>
            <a:ext cx="0" cy="693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81" name="Line 11"/>
          <p:cNvSpPr>
            <a:spLocks noChangeShapeType="1"/>
          </p:cNvSpPr>
          <p:nvPr/>
        </p:nvSpPr>
        <p:spPr bwMode="auto">
          <a:xfrm>
            <a:off x="6851650" y="2211388"/>
            <a:ext cx="876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82" name="Text Box 12"/>
          <p:cNvSpPr txBox="1">
            <a:spLocks noChangeArrowheads="1"/>
          </p:cNvSpPr>
          <p:nvPr/>
        </p:nvSpPr>
        <p:spPr bwMode="auto">
          <a:xfrm>
            <a:off x="7748588" y="3278188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YES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83" name="Text Box 13"/>
          <p:cNvSpPr txBox="1">
            <a:spLocks noChangeArrowheads="1"/>
          </p:cNvSpPr>
          <p:nvPr/>
        </p:nvSpPr>
        <p:spPr bwMode="auto">
          <a:xfrm>
            <a:off x="6781800" y="28956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NO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84" name="AutoShape 14"/>
          <p:cNvSpPr>
            <a:spLocks noChangeArrowheads="1"/>
          </p:cNvSpPr>
          <p:nvPr/>
        </p:nvSpPr>
        <p:spPr bwMode="auto">
          <a:xfrm>
            <a:off x="7105650" y="4521200"/>
            <a:ext cx="1246188" cy="83185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screen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ready?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85" name="Rectangle 15"/>
          <p:cNvSpPr>
            <a:spLocks noChangeArrowheads="1"/>
          </p:cNvSpPr>
          <p:nvPr/>
        </p:nvSpPr>
        <p:spPr bwMode="auto">
          <a:xfrm>
            <a:off x="7151688" y="5721350"/>
            <a:ext cx="1154112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write</a:t>
            </a:r>
            <a:b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character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86" name="Line 16"/>
          <p:cNvSpPr>
            <a:spLocks noChangeShapeType="1"/>
          </p:cNvSpPr>
          <p:nvPr/>
        </p:nvSpPr>
        <p:spPr bwMode="auto">
          <a:xfrm>
            <a:off x="7727950" y="5353050"/>
            <a:ext cx="0" cy="36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>
            <a:off x="7727950" y="6183313"/>
            <a:ext cx="0" cy="369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88" name="Line 18"/>
          <p:cNvSpPr>
            <a:spLocks noChangeShapeType="1"/>
          </p:cNvSpPr>
          <p:nvPr/>
        </p:nvSpPr>
        <p:spPr bwMode="auto">
          <a:xfrm flipH="1">
            <a:off x="6858000" y="4953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89" name="Line 19"/>
          <p:cNvSpPr>
            <a:spLocks noChangeShapeType="1"/>
          </p:cNvSpPr>
          <p:nvPr/>
        </p:nvSpPr>
        <p:spPr bwMode="auto">
          <a:xfrm flipV="1">
            <a:off x="6858000" y="4267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90" name="Line 20"/>
          <p:cNvSpPr>
            <a:spLocks noChangeShapeType="1"/>
          </p:cNvSpPr>
          <p:nvPr/>
        </p:nvSpPr>
        <p:spPr bwMode="auto">
          <a:xfrm>
            <a:off x="6858000" y="4267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91" name="Text Box 21"/>
          <p:cNvSpPr txBox="1">
            <a:spLocks noChangeArrowheads="1"/>
          </p:cNvSpPr>
          <p:nvPr/>
        </p:nvSpPr>
        <p:spPr bwMode="auto">
          <a:xfrm>
            <a:off x="7748588" y="5335588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YES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92" name="Text Box 22"/>
          <p:cNvSpPr txBox="1">
            <a:spLocks noChangeArrowheads="1"/>
          </p:cNvSpPr>
          <p:nvPr/>
        </p:nvSpPr>
        <p:spPr bwMode="auto">
          <a:xfrm>
            <a:off x="6705600" y="49530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NO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箭头: 右 2"/>
          <p:cNvSpPr/>
          <p:nvPr/>
        </p:nvSpPr>
        <p:spPr bwMode="auto">
          <a:xfrm>
            <a:off x="5652120" y="2905125"/>
            <a:ext cx="1129680" cy="16382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32" name="箭头: 右 31"/>
          <p:cNvSpPr/>
          <p:nvPr/>
        </p:nvSpPr>
        <p:spPr bwMode="auto">
          <a:xfrm rot="1210539">
            <a:off x="5605778" y="3651468"/>
            <a:ext cx="1357694" cy="183484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33" name="箭头: 右 32"/>
          <p:cNvSpPr/>
          <p:nvPr/>
        </p:nvSpPr>
        <p:spPr bwMode="auto">
          <a:xfrm rot="1210539">
            <a:off x="5490179" y="4161483"/>
            <a:ext cx="1357694" cy="183484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34" name="箭头: 右 33"/>
          <p:cNvSpPr/>
          <p:nvPr/>
        </p:nvSpPr>
        <p:spPr bwMode="auto">
          <a:xfrm rot="2355276">
            <a:off x="5426092" y="4950181"/>
            <a:ext cx="1919542" cy="17189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32793" name="Text Box 23"/>
          <p:cNvSpPr txBox="1">
            <a:spLocks noChangeArrowheads="1"/>
          </p:cNvSpPr>
          <p:nvPr/>
        </p:nvSpPr>
        <p:spPr bwMode="auto">
          <a:xfrm>
            <a:off x="1447800" y="2590800"/>
            <a:ext cx="4038600" cy="375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12573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12573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12573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73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POLL1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	LDI  R0, KBSR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BRzp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POLL1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	LDI  R0, KBDR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POLL2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	LDI  R1, DSR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BRzp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POLL2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	STI  R0, DDR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73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	...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73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KBSR	.FILL xFE00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KBDR	.FILL xFE02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DSR	.FILL xFE04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itchFamily="2" charset="-122"/>
                <a:cs typeface="+mn-cs"/>
              </a:rPr>
              <a:t>DDR	.FILL xFE06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C4EF60-1B3C-4756-ADAC-AC2EDAD6562D}" type="datetime1">
              <a:rPr lang="zh-CN" altLang="en-US" sz="1400" b="0" smtClean="0">
                <a:ea typeface="宋体" pitchFamily="2" charset="-122"/>
              </a:rPr>
            </a:fld>
            <a:endParaRPr lang="en-US" altLang="zh-CN" sz="1400" b="0">
              <a:ea typeface="宋体" pitchFamily="2" charset="-122"/>
            </a:endParaRP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EF408B-58E8-4F79-B5B5-343485345E55}" type="slidenum">
              <a:rPr lang="en-US" altLang="zh-CN" sz="1400" b="0" smtClean="0">
                <a:ea typeface="宋体" pitchFamily="2" charset="-122"/>
              </a:rPr>
            </a:fld>
            <a:endParaRPr lang="en-US" altLang="zh-CN" sz="1400" b="0">
              <a:ea typeface="宋体" pitchFamily="2" charset="-122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Today: I/O in </a:t>
            </a:r>
            <a:r>
              <a:rPr lang="en-US" altLang="zh-CN" dirty="0">
                <a:ea typeface="宋体" pitchFamily="2" charset="-122"/>
              </a:rPr>
              <a:t>Von Neumann Model</a:t>
            </a:r>
            <a:endParaRPr lang="en-US" altLang="zh-CN" sz="1800" dirty="0">
              <a:ea typeface="宋体" pitchFamily="2" charset="-122"/>
            </a:endParaRPr>
          </a:p>
        </p:txBody>
      </p:sp>
      <p:graphicFrame>
        <p:nvGraphicFramePr>
          <p:cNvPr id="25605" name="Object 14"/>
          <p:cNvGraphicFramePr>
            <a:graphicFrameLocks noChangeAspect="1"/>
          </p:cNvGraphicFramePr>
          <p:nvPr/>
        </p:nvGraphicFramePr>
        <p:xfrm>
          <a:off x="1192213" y="1219200"/>
          <a:ext cx="6759575" cy="474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0" name="CorelDRAW" r:id="rId1" imgW="5734050" imgH="4019550" progId="CorelDRAW.Graphic.9">
                  <p:embed/>
                </p:oleObj>
              </mc:Choice>
              <mc:Fallback>
                <p:oleObj name="CorelDRAW" r:id="rId1" imgW="5734050" imgH="4019550" progId="CorelDRAW.Graphic.9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1219200"/>
                        <a:ext cx="6759575" cy="474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1192212" y="2332232"/>
            <a:ext cx="1474788" cy="1744839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64736" y="2332231"/>
            <a:ext cx="1474788" cy="1744839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/>
          <p:cNvSpPr txBox="1"/>
          <p:nvPr>
            <p:custDataLst>
              <p:tags r:id="rId1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67544" y="148478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73592" y="227809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17"/>
          <p:cNvSpPr>
            <a:spLocks noChangeArrowheads="1"/>
          </p:cNvSpPr>
          <p:nvPr/>
        </p:nvSpPr>
        <p:spPr bwMode="auto">
          <a:xfrm>
            <a:off x="1259632" y="237106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38669" y="29317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03852" y="148478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473592" y="2278097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17"/>
          <p:cNvSpPr>
            <a:spLocks noChangeArrowheads="1"/>
          </p:cNvSpPr>
          <p:nvPr/>
        </p:nvSpPr>
        <p:spPr bwMode="auto">
          <a:xfrm>
            <a:off x="1259632" y="237106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The Memory Address Space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152A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473592" y="306342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矩形 17"/>
          <p:cNvSpPr>
            <a:spLocks noChangeArrowheads="1"/>
          </p:cNvSpPr>
          <p:nvPr/>
        </p:nvSpPr>
        <p:spPr bwMode="auto">
          <a:xfrm>
            <a:off x="1259632" y="315639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438669" y="371703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473592" y="306342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矩形 17"/>
          <p:cNvSpPr>
            <a:spLocks noChangeArrowheads="1"/>
          </p:cNvSpPr>
          <p:nvPr/>
        </p:nvSpPr>
        <p:spPr bwMode="auto">
          <a:xfrm>
            <a:off x="1259632" y="315639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Input/Output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Privilege and Priority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特权和优先级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very different concepts associated with computer processing are </a:t>
            </a:r>
            <a:r>
              <a:rPr lang="en-US" dirty="0">
                <a:solidFill>
                  <a:schemeClr val="accent1"/>
                </a:solidFill>
              </a:rPr>
              <a:t>privilege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priority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Privilege</a:t>
            </a:r>
            <a:r>
              <a:rPr lang="en-US" dirty="0"/>
              <a:t> is all </a:t>
            </a:r>
            <a:r>
              <a:rPr lang="en-US" dirty="0">
                <a:solidFill>
                  <a:schemeClr val="accent1"/>
                </a:solidFill>
              </a:rPr>
              <a:t>about the right to do something</a:t>
            </a:r>
            <a:r>
              <a:rPr lang="en-US" dirty="0"/>
              <a:t>, such as execute a particular instruction or access a particular memory location. Not all computer programs have the right to execute all instructions.</a:t>
            </a:r>
            <a:endParaRPr lang="en-US" dirty="0"/>
          </a:p>
          <a:p>
            <a:pPr lvl="1"/>
            <a:r>
              <a:rPr lang="en-US" dirty="0"/>
              <a:t>We say a program is executing in </a:t>
            </a:r>
            <a:r>
              <a:rPr lang="en-US" dirty="0">
                <a:solidFill>
                  <a:schemeClr val="accent1"/>
                </a:solidFill>
              </a:rPr>
              <a:t>Supervisor mode </a:t>
            </a: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管理模式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r>
              <a:rPr lang="en-US" dirty="0"/>
              <a:t>to indicate privileged, or </a:t>
            </a:r>
            <a:r>
              <a:rPr lang="en-US" dirty="0">
                <a:solidFill>
                  <a:schemeClr val="accent1"/>
                </a:solidFill>
              </a:rPr>
              <a:t>User mode </a:t>
            </a: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用户模式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r>
              <a:rPr lang="en-US" dirty="0"/>
              <a:t>to indicate unprivileged.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Priority</a:t>
            </a:r>
            <a:r>
              <a:rPr lang="en-US" dirty="0"/>
              <a:t> is all about </a:t>
            </a:r>
            <a:r>
              <a:rPr lang="en-US" dirty="0">
                <a:solidFill>
                  <a:schemeClr val="accent1"/>
                </a:solidFill>
              </a:rPr>
              <a:t>the urgency of a program to execute</a:t>
            </a:r>
            <a:r>
              <a:rPr lang="en-US" dirty="0"/>
              <a:t>.</a:t>
            </a:r>
            <a:endParaRPr lang="en-US" dirty="0"/>
          </a:p>
          <a:p>
            <a:pPr lvl="2"/>
            <a:r>
              <a:rPr lang="en-US" sz="2000" dirty="0"/>
              <a:t>allows programs of greater urgency to interrupt programs of lesser urgency.</a:t>
            </a:r>
            <a:endParaRPr lang="en-US" sz="2000" dirty="0"/>
          </a:p>
          <a:p>
            <a:r>
              <a:rPr lang="en-US" dirty="0">
                <a:solidFill>
                  <a:schemeClr val="accent1"/>
                </a:solidFill>
              </a:rPr>
              <a:t>privilege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priority</a:t>
            </a:r>
            <a:r>
              <a:rPr lang="en-US" dirty="0"/>
              <a:t> are two </a:t>
            </a:r>
            <a:r>
              <a:rPr lang="en-US" dirty="0">
                <a:solidFill>
                  <a:schemeClr val="accent1"/>
                </a:solidFill>
              </a:rPr>
              <a:t>orthogonal</a:t>
            </a:r>
            <a:r>
              <a:rPr lang="en-US" dirty="0"/>
              <a:t>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正交</a:t>
            </a:r>
            <a:r>
              <a:rPr lang="zh-CN" altLang="en-US" dirty="0"/>
              <a:t>）</a:t>
            </a:r>
            <a:r>
              <a:rPr lang="en-US" dirty="0"/>
              <a:t>notions</a:t>
            </a:r>
            <a:endParaRPr lang="en-US" dirty="0"/>
          </a:p>
          <a:p>
            <a:pPr lvl="1"/>
            <a:r>
              <a:rPr lang="en-US" dirty="0"/>
              <a:t>They have nothing to do with each other.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3645F5-D573-4DB4-A689-19E0A28251A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4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Processor Status Register (</a:t>
            </a:r>
            <a:r>
              <a:rPr lang="en-US" dirty="0">
                <a:highlight>
                  <a:srgbClr val="FFFF00"/>
                </a:highlight>
              </a:rPr>
              <a:t>PSR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program executing on the computer has associated with it two very important registers. </a:t>
            </a:r>
            <a:endParaRPr lang="en-US" dirty="0"/>
          </a:p>
          <a:p>
            <a:pPr lvl="1"/>
            <a:r>
              <a:rPr lang="en-US" dirty="0"/>
              <a:t>The Program Counter (</a:t>
            </a:r>
            <a:r>
              <a:rPr lang="en-US" dirty="0">
                <a:solidFill>
                  <a:schemeClr val="accent1"/>
                </a:solidFill>
              </a:rPr>
              <a:t>PC</a:t>
            </a:r>
            <a:r>
              <a:rPr lang="en-US" dirty="0"/>
              <a:t>) </a:t>
            </a:r>
            <a:endParaRPr lang="en-US" dirty="0"/>
          </a:p>
          <a:p>
            <a:pPr lvl="1"/>
            <a:r>
              <a:rPr lang="en-US" dirty="0"/>
              <a:t>and the Processor Status Register (</a:t>
            </a:r>
            <a:r>
              <a:rPr lang="en-US" dirty="0">
                <a:solidFill>
                  <a:schemeClr val="accent1"/>
                </a:solidFill>
              </a:rPr>
              <a:t>PSR</a:t>
            </a:r>
            <a:r>
              <a:rPr lang="en-US" dirty="0"/>
              <a:t>) which contains the </a:t>
            </a:r>
            <a:r>
              <a:rPr lang="en-US" dirty="0">
                <a:solidFill>
                  <a:schemeClr val="accent1"/>
                </a:solidFill>
              </a:rPr>
              <a:t>privilege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priority</a:t>
            </a:r>
            <a:r>
              <a:rPr lang="en-US" dirty="0"/>
              <a:t> assigned to that program.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PSR[15]=0 </a:t>
            </a:r>
            <a:r>
              <a:rPr lang="en-US" dirty="0"/>
              <a:t>means </a:t>
            </a:r>
            <a:r>
              <a:rPr lang="en-US" dirty="0">
                <a:solidFill>
                  <a:schemeClr val="accent1"/>
                </a:solidFill>
              </a:rPr>
              <a:t>supervisor privilege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</a:rPr>
              <a:t>PSR[15]=1 </a:t>
            </a:r>
            <a:r>
              <a:rPr lang="en-US" dirty="0"/>
              <a:t>means </a:t>
            </a:r>
            <a:r>
              <a:rPr lang="en-US" dirty="0">
                <a:solidFill>
                  <a:schemeClr val="accent1"/>
                </a:solidFill>
              </a:rPr>
              <a:t>unprivileged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Bits [10:8] specify the </a:t>
            </a:r>
            <a:r>
              <a:rPr lang="en-US" dirty="0">
                <a:solidFill>
                  <a:schemeClr val="accent1"/>
                </a:solidFill>
              </a:rPr>
              <a:t>priority level </a:t>
            </a:r>
            <a:r>
              <a:rPr lang="en-US" dirty="0"/>
              <a:t>(PL) of the program. The highest priority level is </a:t>
            </a:r>
            <a:r>
              <a:rPr lang="en-US" dirty="0">
                <a:solidFill>
                  <a:srgbClr val="0070C0"/>
                </a:solidFill>
              </a:rPr>
              <a:t>7 (PL7), </a:t>
            </a:r>
            <a:r>
              <a:rPr lang="en-US" dirty="0"/>
              <a:t>the lowest is </a:t>
            </a:r>
            <a:r>
              <a:rPr lang="en-US" dirty="0">
                <a:solidFill>
                  <a:srgbClr val="0070C0"/>
                </a:solidFill>
              </a:rPr>
              <a:t>PL0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The PSR also contains the current values of the </a:t>
            </a:r>
            <a:r>
              <a:rPr lang="en-US" dirty="0">
                <a:solidFill>
                  <a:schemeClr val="accent1"/>
                </a:solidFill>
              </a:rPr>
              <a:t>condition codes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223" y="2852936"/>
            <a:ext cx="8827343" cy="1494093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 bwMode="auto">
          <a:xfrm flipH="1">
            <a:off x="827584" y="2852936"/>
            <a:ext cx="648072" cy="5760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3131840" y="2852936"/>
            <a:ext cx="576064" cy="432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Memory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4"/>
            <a:ext cx="4975483" cy="5572125"/>
          </a:xfrm>
        </p:spPr>
        <p:txBody>
          <a:bodyPr/>
          <a:lstStyle/>
          <a:p>
            <a:r>
              <a:rPr lang="en-US" sz="2400" dirty="0"/>
              <a:t>LC-3 has a 16-bit address space</a:t>
            </a:r>
            <a:endParaRPr lang="en-US" sz="2400" dirty="0"/>
          </a:p>
          <a:p>
            <a:pPr lvl="1"/>
            <a:r>
              <a:rPr lang="en-US" sz="2000" dirty="0"/>
              <a:t>memory locations from x0000 to </a:t>
            </a:r>
            <a:r>
              <a:rPr lang="en-US" sz="2000" dirty="0" err="1"/>
              <a:t>xFFFF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400" dirty="0"/>
              <a:t>Locations x0000 to x2FFF are </a:t>
            </a:r>
            <a:r>
              <a:rPr lang="en-US" sz="2400" dirty="0">
                <a:solidFill>
                  <a:schemeClr val="accent1"/>
                </a:solidFill>
              </a:rPr>
              <a:t>privileged</a:t>
            </a:r>
            <a:r>
              <a:rPr lang="en-US" sz="2400" dirty="0"/>
              <a:t> memory locations.</a:t>
            </a:r>
            <a:endParaRPr lang="en-US" sz="2400" dirty="0"/>
          </a:p>
          <a:p>
            <a:pPr lvl="1"/>
            <a:r>
              <a:rPr lang="en-US" sz="2000" dirty="0"/>
              <a:t>They contain the various data structures and code </a:t>
            </a:r>
            <a:r>
              <a:rPr lang="en-US" sz="2000" dirty="0">
                <a:solidFill>
                  <a:srgbClr val="0070C0"/>
                </a:solidFill>
              </a:rPr>
              <a:t>of the operating system.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They require </a:t>
            </a:r>
            <a:r>
              <a:rPr lang="en-US" sz="2000" dirty="0">
                <a:solidFill>
                  <a:srgbClr val="0070C0"/>
                </a:solidFill>
              </a:rPr>
              <a:t>supervisor privilege </a:t>
            </a:r>
            <a:r>
              <a:rPr lang="en-US" sz="2000" dirty="0"/>
              <a:t>to access. </a:t>
            </a:r>
            <a:endParaRPr lang="en-US" sz="2000" dirty="0"/>
          </a:p>
          <a:p>
            <a:pPr lvl="1"/>
            <a:r>
              <a:rPr lang="en-US" sz="2000" dirty="0"/>
              <a:t>They are referred to as </a:t>
            </a:r>
            <a:r>
              <a:rPr lang="en-US" sz="2000" dirty="0">
                <a:solidFill>
                  <a:srgbClr val="0070C0"/>
                </a:solidFill>
              </a:rPr>
              <a:t>system space</a:t>
            </a:r>
            <a:r>
              <a:rPr lang="en-US" sz="2000" dirty="0"/>
              <a:t>.</a:t>
            </a:r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supervisor stack </a:t>
            </a:r>
            <a:r>
              <a:rPr lang="en-US" sz="2000" dirty="0"/>
              <a:t>is controlled </a:t>
            </a:r>
            <a:r>
              <a:rPr lang="en-US" sz="2000" dirty="0">
                <a:solidFill>
                  <a:srgbClr val="0070C0"/>
                </a:solidFill>
              </a:rPr>
              <a:t>by the operating system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</a:fld>
            <a:endParaRPr lang="en-US" altLang="zh-CN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43222" y="4610152"/>
            <a:ext cx="2450678" cy="106251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643222" y="6135534"/>
            <a:ext cx="2450678" cy="41484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Device Register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Addresses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887230" y="976586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0x0000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701379" y="6365486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0xFFFF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643222" y="1022974"/>
            <a:ext cx="2450678" cy="5375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Trap Vector Table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643222" y="1560522"/>
            <a:ext cx="2450678" cy="556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Interrupt Vector Table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643222" y="2091857"/>
            <a:ext cx="2450678" cy="93800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Operating System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and Supervisor Stack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887230" y="1321968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0x00FF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887230" y="1537992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0x0100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887230" y="1845769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0x01FF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887230" y="2061793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0x0200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881586" y="2792347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0x2FFF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4881586" y="3008371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0x3000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4887230" y="5898161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0xFDFF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887230" y="6115748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itchFamily="2" charset="-122"/>
                <a:cs typeface="+mn-cs"/>
              </a:rPr>
              <a:t>0xFE00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itchFamily="2" charset="-122"/>
              <a:cs typeface="+mn-cs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5643222" y="5672667"/>
            <a:ext cx="2450678" cy="490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Run-time stack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5643222" y="3008371"/>
            <a:ext cx="2450678" cy="66138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Program Text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5643222" y="3669756"/>
            <a:ext cx="2450678" cy="49074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Global data section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5643222" y="4160499"/>
            <a:ext cx="2450678" cy="490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Heap (for dynamically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allocated memory)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6868561" y="4664555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 flipV="1">
            <a:off x="6867358" y="5258224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8443962" y="1113735"/>
            <a:ext cx="400110" cy="1738791"/>
          </a:xfrm>
          <a:prstGeom prst="rect">
            <a:avLst/>
          </a:prstGeom>
          <a:solidFill>
            <a:srgbClr val="FFFF00"/>
          </a:solidFill>
        </p:spPr>
        <p:txBody>
          <a:bodyPr vert="eaVert" wrap="none" tIns="0" bIns="144000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400" b="1" baseline="0" dirty="0"/>
              <a:t>Privileged Memory</a:t>
            </a:r>
            <a:endParaRPr lang="zh-CN" altLang="en-US" sz="1400" b="1" baseline="0" dirty="0"/>
          </a:p>
        </p:txBody>
      </p:sp>
      <p:sp>
        <p:nvSpPr>
          <p:cNvPr id="37" name="矩形 36"/>
          <p:cNvSpPr/>
          <p:nvPr/>
        </p:nvSpPr>
        <p:spPr bwMode="auto">
          <a:xfrm>
            <a:off x="5663631" y="1031290"/>
            <a:ext cx="2430190" cy="1465673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144000" numCol="1" rtlCol="0" anchor="ctr" anchorCtr="0" compatLnSpc="1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System Space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662931" y="3034511"/>
            <a:ext cx="2430191" cy="223949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0" compatLnSpc="1"/>
          <a:lstStyle/>
          <a:p>
            <a:pPr algn="ctr"/>
            <a:r>
              <a:rPr lang="en-US" altLang="zh-CN" sz="2400" b="1" dirty="0"/>
              <a:t>User  Space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 bwMode="auto">
          <a:xfrm>
            <a:off x="5662931" y="5285700"/>
            <a:ext cx="2430191" cy="81472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0" compatLnSpc="1"/>
          <a:lstStyle/>
          <a:p>
            <a:pPr algn="ctr"/>
            <a:r>
              <a:rPr lang="en-US" altLang="zh-CN" sz="2400" b="1" dirty="0"/>
              <a:t>User Stack</a:t>
            </a:r>
            <a:endParaRPr lang="zh-CN" altLang="en-US" sz="2400" b="1" dirty="0"/>
          </a:p>
        </p:txBody>
      </p:sp>
      <p:sp>
        <p:nvSpPr>
          <p:cNvPr id="40" name="矩形 39"/>
          <p:cNvSpPr/>
          <p:nvPr/>
        </p:nvSpPr>
        <p:spPr bwMode="auto">
          <a:xfrm>
            <a:off x="5662465" y="6135396"/>
            <a:ext cx="2430191" cy="393831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144000" numCol="1" rtlCol="0" anchor="ctr" anchorCtr="0" compatLnSpc="1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I/O Page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8595550" y="2988626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itchFamily="2" charset="-122"/>
                <a:cs typeface="+mn-cs"/>
              </a:rPr>
              <a:t>PC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>
            <a:off x="8091494" y="312570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8611252" y="2403727"/>
            <a:ext cx="4908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itchFamily="2" charset="-122"/>
                <a:cs typeface="+mn-cs"/>
              </a:rPr>
              <a:t>SSP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8107196" y="254774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5" name="右大括号 44"/>
          <p:cNvSpPr/>
          <p:nvPr/>
        </p:nvSpPr>
        <p:spPr bwMode="auto">
          <a:xfrm>
            <a:off x="8134054" y="1067392"/>
            <a:ext cx="269951" cy="1921290"/>
          </a:xfrm>
          <a:prstGeom prst="rightBrace">
            <a:avLst>
              <a:gd name="adj1" fmla="val 82805"/>
              <a:gd name="adj2" fmla="val 48999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8611252" y="5220874"/>
            <a:ext cx="4972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U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itchFamily="2" charset="-122"/>
                <a:cs typeface="+mn-cs"/>
              </a:rPr>
              <a:t>SP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8107196" y="536489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663709" y="2454552"/>
            <a:ext cx="2430191" cy="53588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0" compatLnSpc="1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Supervisor Stack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8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8" grpId="0" animBg="1"/>
      <p:bldP spid="39" grpId="0" animBg="1"/>
      <p:bldP spid="40" grpId="0" animBg="1"/>
      <p:bldP spid="42" grpId="0" animBg="1"/>
      <p:bldP spid="46" grpId="0"/>
      <p:bldP spid="47" grpId="0" animBg="1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18716</Words>
  <Application>WPS Office WWO_feishu_20230531100529-62b4f7f279</Application>
  <PresentationFormat>全屏显示(4:3)</PresentationFormat>
  <Paragraphs>3825</Paragraphs>
  <Slides>49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85" baseType="lpstr">
      <vt:lpstr>Arial</vt:lpstr>
      <vt:lpstr>宋体</vt:lpstr>
      <vt:lpstr>Wingdings</vt:lpstr>
      <vt:lpstr>汉仪书宋二KW</vt:lpstr>
      <vt:lpstr>Calibri</vt:lpstr>
      <vt:lpstr>黑体</vt:lpstr>
      <vt:lpstr>汉仪旗黑KW 55S</vt:lpstr>
      <vt:lpstr>微软雅黑</vt:lpstr>
      <vt:lpstr>楷体</vt:lpstr>
      <vt:lpstr>汉仪楷体KW</vt:lpstr>
      <vt:lpstr>仿宋</vt:lpstr>
      <vt:lpstr>汉仪仿宋KW</vt:lpstr>
      <vt:lpstr>楷体_GB2312</vt:lpstr>
      <vt:lpstr>Gungsuh</vt:lpstr>
      <vt:lpstr>Source Han Sans KR</vt:lpstr>
      <vt:lpstr>Calibri</vt:lpstr>
      <vt:lpstr>Verdana</vt:lpstr>
      <vt:lpstr>Tahoma</vt:lpstr>
      <vt:lpstr>华文新魏</vt:lpstr>
      <vt:lpstr>Wingdings 3</vt:lpstr>
      <vt:lpstr>Gill Sans MT</vt:lpstr>
      <vt:lpstr>Times New Roman</vt:lpstr>
      <vt:lpstr>Arial Narrow</vt:lpstr>
      <vt:lpstr>CourierPS</vt:lpstr>
      <vt:lpstr>Franklin Gothic Book</vt:lpstr>
      <vt:lpstr>PingFang SC</vt:lpstr>
      <vt:lpstr>Courier New</vt:lpstr>
      <vt:lpstr>Arial</vt:lpstr>
      <vt:lpstr>黑体</vt:lpstr>
      <vt:lpstr>思源黑体 CN</vt:lpstr>
      <vt:lpstr>Century Gothic</vt:lpstr>
      <vt:lpstr>Microsoft Sans Serif</vt:lpstr>
      <vt:lpstr>1_Office 主题​​</vt:lpstr>
      <vt:lpstr>学术交流模板3-中文</vt:lpstr>
      <vt:lpstr>CorelDRAW.Graphic.9</vt:lpstr>
      <vt:lpstr>CorelDRAW.Graphic.9</vt:lpstr>
      <vt:lpstr>Chapter 9-1   Memory Mapped I/O</vt:lpstr>
      <vt:lpstr>PowerPoint 演示文稿</vt:lpstr>
      <vt:lpstr>PowerPoint 演示文稿</vt:lpstr>
      <vt:lpstr>Review</vt:lpstr>
      <vt:lpstr>Today: I/O in Von Neumann Model</vt:lpstr>
      <vt:lpstr>PowerPoint 演示文稿</vt:lpstr>
      <vt:lpstr>Privilege and Priority （特权和优先级）</vt:lpstr>
      <vt:lpstr>The Processor Status Register (PSR)</vt:lpstr>
      <vt:lpstr>Organization of Memory</vt:lpstr>
      <vt:lpstr>Organization of Memory</vt:lpstr>
      <vt:lpstr>Organization of Memory</vt:lpstr>
      <vt:lpstr>Organization of Memory</vt:lpstr>
      <vt:lpstr>PowerPoint 演示文稿</vt:lpstr>
      <vt:lpstr>Input / Output (I/O)</vt:lpstr>
      <vt:lpstr>I/O: Connecting to the Outside World</vt:lpstr>
      <vt:lpstr>I/O: Connecting to the Outside World</vt:lpstr>
      <vt:lpstr>I/O Controller</vt:lpstr>
      <vt:lpstr>LED, An ARM Example</vt:lpstr>
      <vt:lpstr>LED, An ARM Example</vt:lpstr>
      <vt:lpstr>LED, An ARM Example</vt:lpstr>
      <vt:lpstr>Some Basic Characteristics of I/O</vt:lpstr>
      <vt:lpstr>Memory-Mapped I/O vs. Special I/O Instructions</vt:lpstr>
      <vt:lpstr>LC-3 </vt:lpstr>
      <vt:lpstr>Asynchronous vs. Synchronous</vt:lpstr>
      <vt:lpstr>Interrupt-Driven vs. Polling</vt:lpstr>
      <vt:lpstr>Example: Input from Keyboard</vt:lpstr>
      <vt:lpstr>Memory-mapped Operations</vt:lpstr>
      <vt:lpstr>Basic Input Routine</vt:lpstr>
      <vt:lpstr>Implementation of Memory-mapped I/O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Memory-mapped I/O: LDI  R0, KBSR</vt:lpstr>
      <vt:lpstr>Memory-mapped I/O: LDI  R0, KBDR</vt:lpstr>
      <vt:lpstr>PowerPoint 演示文稿</vt:lpstr>
      <vt:lpstr>Example: Output to Screen</vt:lpstr>
      <vt:lpstr>Basic Output Routine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Memory-mapped I/O: STI  R0, DDR    ?</vt:lpstr>
      <vt:lpstr>Keyboard Echo Routine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9-1   Memory Mapped I/O</dc:title>
  <dc:creator>hanhwt</dc:creator>
  <cp:lastModifiedBy>hui zhang</cp:lastModifiedBy>
  <cp:lastPrinted>2023-12-07T14:10:56Z</cp:lastPrinted>
  <dcterms:created xsi:type="dcterms:W3CDTF">2023-12-07T14:10:56Z</dcterms:created>
  <dcterms:modified xsi:type="dcterms:W3CDTF">2023-12-07T14:10:56Z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2052-0.0.0.0</vt:lpwstr>
  </property>
  <property fmtid="{D5CDD505-2E9C-101B-9397-08002B2CF9AE}" pid="4" name="ICV">
    <vt:lpwstr/>
  </property>
</Properties>
</file>