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6" r:id="rId1"/>
    <p:sldMasterId id="2147483869" r:id="rId2"/>
    <p:sldMasterId id="2147483888" r:id="rId3"/>
    <p:sldMasterId id="2147483902" r:id="rId4"/>
  </p:sldMasterIdLst>
  <p:notesMasterIdLst>
    <p:notesMasterId r:id="rId50"/>
  </p:notesMasterIdLst>
  <p:sldIdLst>
    <p:sldId id="1541" r:id="rId5"/>
    <p:sldId id="1561" r:id="rId6"/>
    <p:sldId id="1565" r:id="rId7"/>
    <p:sldId id="1566" r:id="rId8"/>
    <p:sldId id="657" r:id="rId9"/>
    <p:sldId id="1567" r:id="rId10"/>
    <p:sldId id="1557" r:id="rId11"/>
    <p:sldId id="690" r:id="rId12"/>
    <p:sldId id="409" r:id="rId13"/>
    <p:sldId id="1562" r:id="rId14"/>
    <p:sldId id="611" r:id="rId15"/>
    <p:sldId id="612" r:id="rId16"/>
    <p:sldId id="613" r:id="rId17"/>
    <p:sldId id="614" r:id="rId18"/>
    <p:sldId id="615" r:id="rId19"/>
    <p:sldId id="616" r:id="rId20"/>
    <p:sldId id="617" r:id="rId21"/>
    <p:sldId id="618" r:id="rId22"/>
    <p:sldId id="619" r:id="rId23"/>
    <p:sldId id="620" r:id="rId24"/>
    <p:sldId id="621" r:id="rId25"/>
    <p:sldId id="1569" r:id="rId26"/>
    <p:sldId id="1568" r:id="rId27"/>
    <p:sldId id="1571" r:id="rId28"/>
    <p:sldId id="1570" r:id="rId29"/>
    <p:sldId id="1572" r:id="rId30"/>
    <p:sldId id="1573" r:id="rId31"/>
    <p:sldId id="1574" r:id="rId32"/>
    <p:sldId id="1575" r:id="rId33"/>
    <p:sldId id="622" r:id="rId34"/>
    <p:sldId id="623" r:id="rId35"/>
    <p:sldId id="624" r:id="rId36"/>
    <p:sldId id="625" r:id="rId37"/>
    <p:sldId id="626" r:id="rId38"/>
    <p:sldId id="627" r:id="rId39"/>
    <p:sldId id="628" r:id="rId40"/>
    <p:sldId id="629" r:id="rId41"/>
    <p:sldId id="1563" r:id="rId42"/>
    <p:sldId id="630" r:id="rId43"/>
    <p:sldId id="414" r:id="rId44"/>
    <p:sldId id="1564" r:id="rId45"/>
    <p:sldId id="634" r:id="rId46"/>
    <p:sldId id="632" r:id="rId47"/>
    <p:sldId id="631" r:id="rId48"/>
    <p:sldId id="633" r:id="rId49"/>
  </p:sldIdLst>
  <p:sldSz cx="9144000" cy="6858000" type="screen4x3"/>
  <p:notesSz cx="7102475" cy="102330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hwt" initials="hh" lastIdx="1" clrIdx="0">
    <p:extLst>
      <p:ext uri="{19B8F6BF-5375-455C-9EA6-DF929625EA0E}">
        <p15:presenceInfo xmlns:p15="http://schemas.microsoft.com/office/powerpoint/2012/main" userId="31ad2c1f73f72afa" providerId="Windows Live"/>
      </p:ext>
    </p:extLst>
  </p:cmAuthor>
  <p:cmAuthor id="2" name="HAN" initials="H" lastIdx="3" clrIdx="1">
    <p:extLst>
      <p:ext uri="{19B8F6BF-5375-455C-9EA6-DF929625EA0E}">
        <p15:presenceInfo xmlns:p15="http://schemas.microsoft.com/office/powerpoint/2012/main" userId="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333399"/>
    <a:srgbClr val="0000FF"/>
    <a:srgbClr val="CCFFFF"/>
    <a:srgbClr val="FFCCFF"/>
    <a:srgbClr val="0074BF"/>
    <a:srgbClr val="A6E0E0"/>
    <a:srgbClr val="CC3300"/>
    <a:srgbClr val="00FF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01" autoAdjust="0"/>
    <p:restoredTop sz="86390" autoAdjust="0"/>
  </p:normalViewPr>
  <p:slideViewPr>
    <p:cSldViewPr>
      <p:cViewPr varScale="1">
        <p:scale>
          <a:sx n="103" d="100"/>
          <a:sy n="103" d="100"/>
        </p:scale>
        <p:origin x="1752" y="67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12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096" cy="51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448" y="0"/>
            <a:ext cx="3079384" cy="51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7B49EF33-1BF8-49F7-918D-11EE9F04FB28}" type="datetimeFigureOut">
              <a:rPr lang="zh-CN" altLang="en-US"/>
              <a:pPr>
                <a:defRPr/>
              </a:pPr>
              <a:t>2023/10/12</a:t>
            </a:fld>
            <a:endParaRPr lang="en-US" altLang="zh-CN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860687"/>
            <a:ext cx="5681980" cy="4604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9598"/>
            <a:ext cx="3076096" cy="51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448" y="9719598"/>
            <a:ext cx="3079384" cy="51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36616E1B-D57C-4DD9-8C78-E9F14A888E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490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BD6B8-9E6D-49A1-BE7C-D7662EE87E6C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7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804838" indent="-309553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238212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733497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228781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724066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3219351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714636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4209920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defTabSz="990570">
              <a:defRPr/>
            </a:pPr>
            <a:fld id="{EC530858-BF76-453D-8D3B-E94317EF6EAB}" type="slidenum">
              <a:rPr lang="zh-CN" altLang="en-US">
                <a:solidFill>
                  <a:srgbClr val="000000"/>
                </a:solidFill>
                <a:latin typeface="Calibri" panose="020F0502020204030204" pitchFamily="34" charset="0"/>
              </a:rPr>
              <a:pPr defTabSz="990570">
                <a:defRPr/>
              </a:pPr>
              <a:t>2</a:t>
            </a:fld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2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804838" indent="-309553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238212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733497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228781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724066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3219351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714636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4209920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defTabSz="990570">
              <a:defRPr/>
            </a:pPr>
            <a:fld id="{EC530858-BF76-453D-8D3B-E94317EF6EAB}" type="slidenum">
              <a:rPr lang="zh-CN" altLang="en-US">
                <a:solidFill>
                  <a:srgbClr val="000000"/>
                </a:solidFill>
                <a:latin typeface="Calibri" panose="020F0502020204030204" pitchFamily="34" charset="0"/>
              </a:rPr>
              <a:pPr defTabSz="990570">
                <a:defRPr/>
              </a:pPr>
              <a:t>3</a:t>
            </a:fld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070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4041177" y="9753352"/>
            <a:ext cx="3084316" cy="45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39" tIns="0" rIns="19039" bIns="0" anchor="b"/>
          <a:lstStyle>
            <a:lvl1pPr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defTabSz="1028404">
              <a:spcBef>
                <a:spcPct val="0"/>
              </a:spcBef>
              <a:defRPr/>
            </a:pPr>
            <a:fld id="{C4CB971D-3A3F-46C5-BE2B-C25B76BCD076}" type="slidenum">
              <a:rPr lang="en-US" altLang="zh-CN" sz="1000" i="1" baseline="0">
                <a:solidFill>
                  <a:srgbClr val="000000"/>
                </a:solidFill>
                <a:latin typeface="Times New Roman" panose="02020603050405020304" pitchFamily="18" charset="0"/>
              </a:rPr>
              <a:pPr algn="r" defTabSz="1028404">
                <a:spcBef>
                  <a:spcPct val="0"/>
                </a:spcBef>
                <a:defRPr/>
              </a:pPr>
              <a:t>9</a:t>
            </a:fld>
            <a:endParaRPr lang="en-US" altLang="zh-CN" sz="1000" i="1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1113" y="984250"/>
            <a:ext cx="4540250" cy="3405188"/>
          </a:xfrm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997" y="4858912"/>
            <a:ext cx="5208482" cy="46066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129" tIns="50771" rIns="103129" bIns="50771" anchor="t"/>
          <a:lstStyle/>
          <a:p>
            <a:endParaRPr lang="zh-CN" altLang="zh-CN" i="1"/>
          </a:p>
        </p:txBody>
      </p:sp>
    </p:spTree>
    <p:extLst>
      <p:ext uri="{BB962C8B-B14F-4D97-AF65-F5344CB8AC3E}">
        <p14:creationId xmlns:p14="http://schemas.microsoft.com/office/powerpoint/2010/main" val="4252168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804838" indent="-309553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238212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733497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228781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724066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3219351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714636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4209920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defTabSz="990570">
              <a:defRPr/>
            </a:pPr>
            <a:fld id="{EC530858-BF76-453D-8D3B-E94317EF6EAB}" type="slidenum">
              <a:rPr lang="zh-CN" altLang="en-US">
                <a:solidFill>
                  <a:srgbClr val="000000"/>
                </a:solidFill>
                <a:latin typeface="Calibri" panose="020F0502020204030204" pitchFamily="34" charset="0"/>
              </a:rPr>
              <a:pPr defTabSz="990570">
                <a:defRPr/>
              </a:pPr>
              <a:t>10</a:t>
            </a:fld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603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804838" indent="-309553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238212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733497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228781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724066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3219351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714636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4209920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defTabSz="990570">
              <a:defRPr/>
            </a:pPr>
            <a:fld id="{EC530858-BF76-453D-8D3B-E94317EF6EAB}" type="slidenum">
              <a:rPr lang="zh-CN" altLang="en-US">
                <a:solidFill>
                  <a:srgbClr val="000000"/>
                </a:solidFill>
                <a:latin typeface="Calibri" panose="020F0502020204030204" pitchFamily="34" charset="0"/>
              </a:rPr>
              <a:pPr defTabSz="990570">
                <a:defRPr/>
              </a:pPr>
              <a:t>38</a:t>
            </a:fld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90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90570">
              <a:defRPr/>
            </a:pPr>
            <a:fld id="{77DE7ED3-F08B-42E1-9FA3-46A86819226E}" type="slidenum">
              <a:rPr lang="zh-CN" altLang="en-US">
                <a:solidFill>
                  <a:srgbClr val="000000"/>
                </a:solidFill>
              </a:rPr>
              <a:pPr defTabSz="990570">
                <a:defRPr/>
              </a:pPr>
              <a:t>40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56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804838" indent="-309553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238212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733497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228781" indent="-247642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724066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3219351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714636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4209920" indent="-2476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defTabSz="990570">
              <a:defRPr/>
            </a:pPr>
            <a:fld id="{EC530858-BF76-453D-8D3B-E94317EF6EAB}" type="slidenum">
              <a:rPr lang="zh-CN" altLang="en-US">
                <a:solidFill>
                  <a:srgbClr val="000000"/>
                </a:solidFill>
                <a:latin typeface="Calibri" panose="020F0502020204030204" pitchFamily="34" charset="0"/>
              </a:rPr>
              <a:pPr defTabSz="990570">
                <a:defRPr/>
              </a:pPr>
              <a:t>41</a:t>
            </a:fld>
            <a:endParaRPr lang="zh-CN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97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3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32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69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848546" y="6462758"/>
            <a:ext cx="2133600" cy="365125"/>
          </a:xfr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E6AC41E2-6E75-4510-A384-33CD3C7209CD}" type="slidenum">
              <a:rPr lang="de-DE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304800" y="76200"/>
            <a:ext cx="5410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zh-CN" altLang="en-US" sz="2100" baseline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504" y="1206758"/>
            <a:ext cx="8874642" cy="52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14313" indent="-214313" algn="just">
              <a:buFont typeface="Wingdings" panose="05000000000000000000" pitchFamily="2" charset="2"/>
              <a:buChar char="n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7213" indent="-214313" algn="just">
              <a:buFont typeface="Wingdings" panose="05000000000000000000" pitchFamily="2" charset="2"/>
              <a:buChar char="l"/>
              <a:defRPr sz="18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900113" indent="-214313" algn="just">
              <a:buFont typeface="Wingdings" panose="05000000000000000000" pitchFamily="2" charset="2"/>
              <a:buChar char="p"/>
              <a:defRPr sz="1500" b="1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243013" indent="-214313" algn="just">
              <a:buSzPct val="70000"/>
              <a:buFontTx/>
              <a:buChar char="○"/>
              <a:defRPr sz="1350"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buFont typeface="Arial" panose="020B0604020202020204" pitchFamily="34" charset="0"/>
              <a:buNone/>
              <a:defRPr sz="1200"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68D65C-4573-401C-9DCC-EB292F32844A}"/>
              </a:ext>
            </a:extLst>
          </p:cNvPr>
          <p:cNvGrpSpPr/>
          <p:nvPr userDrawn="1"/>
        </p:nvGrpSpPr>
        <p:grpSpPr>
          <a:xfrm>
            <a:off x="0" y="9098"/>
            <a:ext cx="9136612" cy="1008001"/>
            <a:chOff x="0" y="9097"/>
            <a:chExt cx="12182149" cy="10080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90630A7-1272-4641-BDC6-F897162C472C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832304" y="9097"/>
              <a:ext cx="3349845" cy="1008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2C42815-95D7-48D7-ABCE-A43E2E82FE4B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9098"/>
              <a:ext cx="8832304" cy="10080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011B50A-73C6-431B-97B4-062DCE2CF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2" y="148311"/>
            <a:ext cx="89281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7963D1D-3856-487F-B351-C10C3F480FB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80730"/>
            <a:ext cx="9144000" cy="1"/>
          </a:xfrm>
          <a:prstGeom prst="line">
            <a:avLst/>
          </a:prstGeom>
          <a:noFill/>
          <a:ln w="47625" cmpd="thinThick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baseline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01013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spcBef>
                <a:spcPts val="0"/>
              </a:spcBef>
              <a:defRPr sz="2000" b="1">
                <a:latin typeface="Courier"/>
                <a:ea typeface="仿宋" panose="02010609060101010101" pitchFamily="49" charset="-122"/>
              </a:defRPr>
            </a:lvl2pPr>
            <a:lvl3pPr>
              <a:spcBef>
                <a:spcPts val="0"/>
              </a:spcBef>
              <a:defRPr sz="1800" b="1">
                <a:latin typeface="Corbel" panose="020B0503020204020204" pitchFamily="34" charset="0"/>
                <a:ea typeface="楷体" panose="02010609060101010101" pitchFamily="49" charset="-122"/>
              </a:defRPr>
            </a:lvl3pPr>
            <a:lvl4pPr>
              <a:spcBef>
                <a:spcPts val="0"/>
              </a:spcBef>
              <a:defRPr>
                <a:latin typeface="Courier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3"/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79512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8401-22E9-4153-B0F5-3C3505E5B3D2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293296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A37B-31F2-46EE-90A4-68D9AA6A43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349257E-55D3-41F0-801A-E3D888A26E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1800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r>
              <a:rPr lang="en-US" altLang="zh-CN" dirty="0"/>
              <a:t>Hong An @CS of USTC</a:t>
            </a:r>
          </a:p>
        </p:txBody>
      </p:sp>
    </p:spTree>
    <p:extLst>
      <p:ext uri="{BB962C8B-B14F-4D97-AF65-F5344CB8AC3E}">
        <p14:creationId xmlns:p14="http://schemas.microsoft.com/office/powerpoint/2010/main" val="3054243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304801" y="76201"/>
            <a:ext cx="5410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z="2800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 flipV="1">
            <a:off x="107950" y="908050"/>
            <a:ext cx="8928100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6F37AE24-3830-4517-9653-6328518F98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504" y="6537325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fld id="{618C75BF-420F-46A9-BC7D-C03727AB3FB9}" type="datetime1">
              <a:rPr lang="zh-CN" altLang="en-US"/>
              <a:pPr>
                <a:defRPr/>
              </a:pPr>
              <a:t>2023/10/12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974FBB4-4567-4F85-B958-29342F6C748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1800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r>
              <a:rPr lang="en-US" altLang="zh-CN" dirty="0"/>
              <a:t>Hong An @CS of USTC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10CA8C79-FE15-45BB-8EC0-946A163426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192" y="6537325"/>
            <a:ext cx="274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pPr>
              <a:defRPr/>
            </a:pPr>
            <a:fld id="{959C821A-6763-4EB6-8588-90DEC90268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C7C778B1-98BA-497F-9A6F-8CA973C8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71438"/>
            <a:ext cx="8911084" cy="76517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B33E05BD-7534-4C38-B833-50EECCD08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981075"/>
            <a:ext cx="8911084" cy="5481638"/>
          </a:xfrm>
        </p:spPr>
        <p:txBody>
          <a:bodyPr/>
          <a:lstStyle>
            <a:lvl1pPr>
              <a:spcBef>
                <a:spcPts val="0"/>
              </a:spcBef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spcBef>
                <a:spcPts val="0"/>
              </a:spcBef>
              <a:defRPr sz="2000" b="1">
                <a:latin typeface="Courier"/>
                <a:ea typeface="仿宋" panose="02010609060101010101" pitchFamily="49" charset="-122"/>
              </a:defRPr>
            </a:lvl2pPr>
            <a:lvl3pPr>
              <a:spcBef>
                <a:spcPts val="0"/>
              </a:spcBef>
              <a:defRPr sz="1800" b="1">
                <a:latin typeface="Corbel" panose="020B0503020204020204" pitchFamily="34" charset="0"/>
                <a:ea typeface="楷体" panose="02010609060101010101" pitchFamily="49" charset="-122"/>
              </a:defRPr>
            </a:lvl3pPr>
            <a:lvl4pPr>
              <a:spcBef>
                <a:spcPts val="0"/>
              </a:spcBef>
              <a:defRPr>
                <a:latin typeface="Courier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57385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FBBF7-0857-4E0C-8BA6-6E15C623885C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0A3BD-B17F-41BC-AD2B-B1F4D871CD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397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CAC6C-B0AD-4F0E-9446-33370F30D5FC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A47DD-4F3B-4B0E-A7D4-817BFF4C49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222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83934-C491-42A4-BFD4-814AB71EDDF7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012B7-EEC4-4D8F-A0AE-0D024276F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9777" y="71438"/>
            <a:ext cx="124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14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9AC0E-F239-4395-A14B-CA68D9010451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E5A60-ACBF-4E9D-8250-BA2475CAE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137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7D333-2B55-4460-872C-65971AEBE282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155E1-15C7-4BC0-8F47-E13BA6600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99777" y="71438"/>
            <a:ext cx="1247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6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147248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273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79594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ACA26-EDE1-4762-BE66-94A7EAAFB3D1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461BE-3140-4BB3-A330-A3E92F9AD8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6822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1047-FBFB-4E30-BFC4-5930808DCF04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CEF3C-935F-45BB-9C47-4C73976C44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388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3EDD8-01BB-47F8-8E6D-2645728DF3F1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2E81-A0D5-41DE-88A7-2A2FFF4DBF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56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8788" y="71438"/>
            <a:ext cx="2209800" cy="6391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71438"/>
            <a:ext cx="6477000" cy="6391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B442F-28AC-43F0-93B7-FE355784DBDB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35D7-0ECB-4EE2-86E4-B3A13F216C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5403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7A132-778D-41EB-A2E6-EEFB736A1018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58A-8586-41E6-A722-1234A2DFF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5231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联机映像占位符 2"/>
          <p:cNvSpPr>
            <a:spLocks noGrp="1"/>
          </p:cNvSpPr>
          <p:nvPr>
            <p:ph type="clipArt"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F1A0903-52F4-47D3-ADE3-F62E555508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81000" y="6537325"/>
            <a:ext cx="22860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6CDB2C5-3689-4810-88D9-6DA7D276F2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32004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1F0D04F-F837-41AF-A6FC-E0078EB32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0" y="6537325"/>
            <a:ext cx="27432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6039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9391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400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461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147248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9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2982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8710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5392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1941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5841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831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623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918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337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4420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848546" y="6462758"/>
            <a:ext cx="2133600" cy="365125"/>
          </a:xfr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E6AC41E2-6E75-4510-A384-33CD3C7209CD}" type="slidenum">
              <a:rPr lang="de-DE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304800" y="76200"/>
            <a:ext cx="5410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zh-CN" altLang="en-US" sz="2100" baseline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504" y="1206758"/>
            <a:ext cx="8874642" cy="52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14313" indent="-214313" algn="just">
              <a:buFont typeface="Wingdings" panose="05000000000000000000" pitchFamily="2" charset="2"/>
              <a:buChar char="n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57213" indent="-214313" algn="just">
              <a:buFont typeface="Wingdings" panose="05000000000000000000" pitchFamily="2" charset="2"/>
              <a:buChar char="l"/>
              <a:defRPr sz="1800" b="1"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 marL="900113" indent="-214313" algn="just">
              <a:buFont typeface="Wingdings" panose="05000000000000000000" pitchFamily="2" charset="2"/>
              <a:buChar char="p"/>
              <a:defRPr sz="1500" b="1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243013" indent="-214313" algn="just">
              <a:buSzPct val="70000"/>
              <a:buFontTx/>
              <a:buChar char="○"/>
              <a:defRPr sz="1350"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buFont typeface="Arial" panose="020B0604020202020204" pitchFamily="34" charset="0"/>
              <a:buNone/>
              <a:defRPr sz="1200"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968D65C-4573-401C-9DCC-EB292F32844A}"/>
              </a:ext>
            </a:extLst>
          </p:cNvPr>
          <p:cNvGrpSpPr/>
          <p:nvPr userDrawn="1"/>
        </p:nvGrpSpPr>
        <p:grpSpPr>
          <a:xfrm>
            <a:off x="0" y="9098"/>
            <a:ext cx="9136612" cy="1008001"/>
            <a:chOff x="0" y="9097"/>
            <a:chExt cx="12182149" cy="100800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F90630A7-1272-4641-BDC6-F897162C472C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8832304" y="9097"/>
              <a:ext cx="3349845" cy="1008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2C42815-95D7-48D7-ABCE-A43E2E82FE4B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9098"/>
              <a:ext cx="8832304" cy="100800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011B50A-73C6-431B-97B4-062DCE2CF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2" y="148311"/>
            <a:ext cx="89281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2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7963D1D-3856-487F-B351-C10C3F480FB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980730"/>
            <a:ext cx="9144000" cy="1"/>
          </a:xfrm>
          <a:prstGeom prst="line">
            <a:avLst/>
          </a:prstGeom>
          <a:noFill/>
          <a:ln w="47625" cmpd="thinThick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350" baseline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063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345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2BF82D2-7A68-459D-A996-9BDDA2518FA4}" type="datetimeFigureOut">
              <a:rPr lang="zh-CN" altLang="en-US" smtClean="0">
                <a:solidFill>
                  <a:srgbClr val="000000"/>
                </a:solidFill>
              </a:rPr>
              <a:pPr/>
              <a:t>2023/10/12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E01EE5D-26FB-46D5-A381-ECFB35BF1D34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4211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FBBF7-0857-4E0C-8BA6-6E15C623885C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0A3BD-B17F-41BC-AD2B-B1F4D871CD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5109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97768" y="6537325"/>
            <a:ext cx="22860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8401-22E9-4153-B0F5-3C3505E5B3D2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293296" y="6537325"/>
            <a:ext cx="27432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AA37B-31F2-46EE-90A4-68D9AA6A43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74550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CAC6C-B0AD-4F0E-9446-33370F30D5FC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A47DD-4F3B-4B0E-A7D4-817BFF4C49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690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83934-C491-42A4-BFD4-814AB71EDDF7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012B7-EEC4-4D8F-A0AE-0D024276F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882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9AC0E-F239-4395-A14B-CA68D9010451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E5A60-ACBF-4E9D-8250-BA2475CAE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1039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7D333-2B55-4460-872C-65971AEBE282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155E1-15C7-4BC0-8F47-E13BA6600D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8094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A0602-4C1E-4AA8-8FA1-77F1FDCED5FC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BD95A-F8D2-4488-8611-E7B836139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626251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ACA26-EDE1-4762-BE66-94A7EAAFB3D1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461BE-3140-4BB3-A330-A3E92F9AD8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5325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1047-FBFB-4E30-BFC4-5930808DCF04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CEF3C-935F-45BB-9C47-4C73976C44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10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0885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3EDD8-01BB-47F8-8E6D-2645728DF3F1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F2E81-A0D5-41DE-88A7-2A2FFF4DBF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9925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8788" y="71438"/>
            <a:ext cx="2209800" cy="63912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71438"/>
            <a:ext cx="6477000" cy="6391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B442F-28AC-43F0-93B7-FE355784DBDB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35D7-0ECB-4EE2-86E4-B3A13F216C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6602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388" y="71438"/>
            <a:ext cx="8839200" cy="765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793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188" y="981075"/>
            <a:ext cx="4343400" cy="54816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7A132-778D-41EB-A2E6-EEFB736A1018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7858A-8586-41E6-A722-1234A2DFF6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74375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6848546" y="6462754"/>
            <a:ext cx="2133600" cy="365125"/>
          </a:xfrm>
          <a:ln/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E6AC41E2-6E75-4510-A384-33CD3C7209CD}" type="slidenum">
              <a:rPr lang="de-DE" altLang="zh-CN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304800" y="76200"/>
            <a:ext cx="5410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1pPr>
            <a:lvl2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2pPr>
            <a:lvl3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3pPr>
            <a:lvl4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4pPr>
            <a:lvl5pPr>
              <a:spcBef>
                <a:spcPct val="0"/>
              </a:spcBef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3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endParaRPr lang="zh-CN" altLang="en-US" baseline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48307"/>
            <a:ext cx="8928100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0" y="980728"/>
            <a:ext cx="9144000" cy="1"/>
          </a:xfrm>
          <a:prstGeom prst="line">
            <a:avLst/>
          </a:prstGeom>
          <a:noFill/>
          <a:ln w="47625" cmpd="thinThick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srgbClr val="000000"/>
              </a:solidFill>
              <a:latin typeface="Arial"/>
              <a:ea typeface="黑体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7504" y="1148565"/>
            <a:ext cx="8874642" cy="525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just">
              <a:buFont typeface="Wingdings" panose="05000000000000000000" pitchFamily="2" charset="2"/>
              <a:buChar char="n"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algn="just">
              <a:buFont typeface="Wingdings" panose="05000000000000000000" pitchFamily="2" charset="2"/>
              <a:buChar char="l"/>
              <a:defRPr sz="2000" b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defRPr>
            </a:lvl2pPr>
            <a:lvl3pPr marL="1200150" indent="-285750" algn="just">
              <a:buFont typeface="Wingdings" panose="05000000000000000000" pitchFamily="2" charset="2"/>
              <a:buChar char="p"/>
              <a:defRPr sz="1800" b="1">
                <a:latin typeface="仿宋" panose="02010609060101010101" pitchFamily="49" charset="-122"/>
                <a:ea typeface="仿宋" panose="02010609060101010101" pitchFamily="49" charset="-122"/>
              </a:defRPr>
            </a:lvl3pPr>
            <a:lvl4pPr marL="1657350" indent="-285750" algn="just">
              <a:buSzPct val="70000"/>
              <a:buFontTx/>
              <a:buChar char="○"/>
              <a:defRPr sz="1600" b="1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828800" indent="0">
              <a:buFont typeface="Arial" panose="020B0604020202020204" pitchFamily="34" charset="0"/>
              <a:buNone/>
              <a:defRPr sz="1600" b="1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10831099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0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3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2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48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CB035-BD05-4744-9343-3884CB81EC3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2023/10/12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3E52-98D4-4D56-ABFC-FE1EB888D54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96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36CB035-BD05-4744-9343-3884CB81EC31}" type="datetimeFigureOut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2023/10/12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DE13E52-98D4-4D56-ABFC-FE1EB888D54D}" type="slidenum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44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81075"/>
            <a:ext cx="8839200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V="1">
            <a:off x="179388" y="908050"/>
            <a:ext cx="8856662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6F42DEA-B9B9-45D5-96A0-2558790DF83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79512" y="6557698"/>
            <a:ext cx="2286000" cy="224102"/>
          </a:xfrm>
          <a:prstGeom prst="rect">
            <a:avLst/>
          </a:prstGeom>
          <a:ln/>
        </p:spPr>
        <p:txBody>
          <a:bodyPr anchor="ctr"/>
          <a:lstStyle>
            <a:lvl1pPr>
              <a:defRPr sz="1400" baseline="0"/>
            </a:lvl1pPr>
          </a:lstStyle>
          <a:p>
            <a:pPr>
              <a:defRPr/>
            </a:pPr>
            <a:fld id="{FAF88401-22E9-4153-B0F5-3C3505E5B3D2}" type="datetime1">
              <a:rPr lang="zh-CN" altLang="en-US" smtClean="0"/>
              <a:pPr>
                <a:defRPr/>
              </a:pPr>
              <a:t>2023/10/12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8914DB7-AD12-47E1-81D0-BD8F615DFB5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293296" y="6557698"/>
            <a:ext cx="2743200" cy="224102"/>
          </a:xfrm>
          <a:prstGeom prst="rect">
            <a:avLst/>
          </a:prstGeom>
          <a:ln/>
        </p:spPr>
        <p:txBody>
          <a:bodyPr/>
          <a:lstStyle>
            <a:lvl1pPr algn="r">
              <a:defRPr sz="1400" baseline="0"/>
            </a:lvl1pPr>
          </a:lstStyle>
          <a:p>
            <a:pPr>
              <a:defRPr/>
            </a:pPr>
            <a:fld id="{283AA37B-31F2-46EE-90A4-68D9AA6A438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6856612-883B-4082-BA93-A0A90DF38E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1800" y="6572250"/>
            <a:ext cx="32004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r>
              <a:rPr lang="en-US" altLang="zh-CN"/>
              <a:t>Hong An @CS of USTC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96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7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ungsuh" panose="02030600000101010101" pitchFamily="18" charset="-127"/>
        <a:buChar char="-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36CB035-BD05-4744-9343-3884CB81EC31}" type="datetimeFigureOut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2023/10/12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DE13E52-98D4-4D56-ABFC-FE1EB888D54D}" type="slidenum">
              <a:rPr lang="zh-CN" altLang="en-US" baseline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baseline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252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81075"/>
            <a:ext cx="8839200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537325"/>
            <a:ext cx="2286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fld id="{618C75BF-420F-46A9-BC7D-C03727AB3FB9}" type="datetime1">
              <a:rPr lang="zh-CN" altLang="en-US"/>
              <a:pPr>
                <a:defRPr/>
              </a:pPr>
              <a:t>2023/10/12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553200"/>
            <a:ext cx="3200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537325"/>
            <a:ext cx="2743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pPr>
              <a:defRPr/>
            </a:pPr>
            <a:fld id="{959C821A-6763-4EB6-8588-90DEC90268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71438"/>
            <a:ext cx="88392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 flipV="1">
            <a:off x="179388" y="908050"/>
            <a:ext cx="8856662" cy="0"/>
          </a:xfrm>
          <a:prstGeom prst="line">
            <a:avLst/>
          </a:prstGeom>
          <a:noFill/>
          <a:ln w="47625" cmpd="thinThick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32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Gungsuh" panose="02030600000101010101" pitchFamily="18" charset="-127"/>
        <a:buChar char="-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13" Type="http://schemas.openxmlformats.org/officeDocument/2006/relationships/image" Target="../media/image25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2" Type="http://schemas.openxmlformats.org/officeDocument/2006/relationships/image" Target="../media/image14.jpeg"/><Relationship Id="rId16" Type="http://schemas.openxmlformats.org/officeDocument/2006/relationships/image" Target="../media/image28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11" Type="http://schemas.openxmlformats.org/officeDocument/2006/relationships/image" Target="../media/image23.png"/><Relationship Id="rId5" Type="http://schemas.openxmlformats.org/officeDocument/2006/relationships/image" Target="../media/image17.jpeg"/><Relationship Id="rId15" Type="http://schemas.openxmlformats.org/officeDocument/2006/relationships/image" Target="../media/image2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Relationship Id="rId14" Type="http://schemas.openxmlformats.org/officeDocument/2006/relationships/image" Target="../media/image2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35496" y="2204864"/>
            <a:ext cx="9108504" cy="2160240"/>
          </a:xfrm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3-3  </a:t>
            </a:r>
            <a:b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Sequential Logic Circuits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6644" y="5019680"/>
            <a:ext cx="4326248" cy="907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400" b="1" baseline="0" dirty="0">
              <a:solidFill>
                <a:schemeClr val="bg2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baseline="0" dirty="0">
                <a:solidFill>
                  <a:srgbClr val="1F497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计算机科学与技术学院</a:t>
            </a:r>
            <a:endParaRPr lang="en-US" altLang="zh-CN" sz="3200" b="1" baseline="0" dirty="0">
              <a:solidFill>
                <a:srgbClr val="1F497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aseline="0" dirty="0">
                <a:solidFill>
                  <a:srgbClr val="1F497D"/>
                </a:solidFill>
                <a:latin typeface="Calibri"/>
                <a:ea typeface="华文新魏" panose="02010800040101010101" pitchFamily="2" charset="-122"/>
              </a:rPr>
              <a:t>School of Computer Science and Technology</a:t>
            </a:r>
            <a:endParaRPr lang="zh-CN" altLang="en-US" baseline="0" dirty="0">
              <a:solidFill>
                <a:srgbClr val="1F497D"/>
              </a:solidFill>
              <a:latin typeface="Calibri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2039" y="404664"/>
            <a:ext cx="41376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sz="2800" b="1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计算机系统概论</a:t>
            </a:r>
            <a:endParaRPr lang="en-US" altLang="zh-CN" sz="2800" b="1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zh-CN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Computing Systems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zh-CN" alt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CS1002A.01 </a:t>
            </a:r>
            <a:r>
              <a:rPr lang="zh-CN" altLang="en-US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aseline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17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solidFill>
            <a:schemeClr val="bg1">
              <a:lumMod val="50000"/>
              <a:alpha val="67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chemeClr val="bg1">
              <a:lumMod val="50000"/>
              <a:alpha val="67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lvl="0"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kern="0" baseline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+mj-cs"/>
              </a:rPr>
              <a:t>From Logic to Data Path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Sequential Logic Circuits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chemeClr val="bg1">
              <a:lumMod val="50000"/>
              <a:alpha val="67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24474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3A55C8-2F6C-4146-9DE1-7E6998159993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577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089DA8-06CA-417A-B89F-28E67BE8A793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 Machine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Another type of sequential circuit</a:t>
            </a:r>
          </a:p>
          <a:p>
            <a:pPr marL="576263" lvl="1" indent="-234950"/>
            <a:r>
              <a:rPr lang="en-US" altLang="zh-CN"/>
              <a:t>Combines combinational logic with storage</a:t>
            </a:r>
          </a:p>
          <a:p>
            <a:pPr marL="576263" lvl="1" indent="-234950"/>
            <a:r>
              <a:rPr lang="en-US" altLang="zh-CN"/>
              <a:t>“Remembers” state, and changes output (and state) </a:t>
            </a:r>
            <a:br>
              <a:rPr lang="en-US" altLang="zh-CN"/>
            </a:br>
            <a:r>
              <a:rPr lang="en-US" altLang="zh-CN"/>
              <a:t>based on </a:t>
            </a:r>
            <a:r>
              <a:rPr lang="en-US" altLang="zh-CN">
                <a:solidFill>
                  <a:srgbClr val="009900"/>
                </a:solidFill>
              </a:rPr>
              <a:t>inputs</a:t>
            </a:r>
            <a:r>
              <a:rPr lang="en-US" altLang="zh-CN"/>
              <a:t> and </a:t>
            </a:r>
            <a:r>
              <a:rPr lang="en-US" altLang="zh-CN">
                <a:solidFill>
                  <a:srgbClr val="009900"/>
                </a:solidFill>
              </a:rPr>
              <a:t>current state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2495550" y="3122613"/>
            <a:ext cx="3043238" cy="28209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400" baseline="0">
              <a:latin typeface="Arial" charset="0"/>
              <a:ea typeface="+mn-ea"/>
            </a:endParaRPr>
          </a:p>
        </p:txBody>
      </p:sp>
      <p:sp>
        <p:nvSpPr>
          <p:cNvPr id="75783" name="Text Box 6"/>
          <p:cNvSpPr txBox="1">
            <a:spLocks noChangeArrowheads="1"/>
          </p:cNvSpPr>
          <p:nvPr/>
        </p:nvSpPr>
        <p:spPr bwMode="auto">
          <a:xfrm>
            <a:off x="3113088" y="3114675"/>
            <a:ext cx="180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i="1" baseline="0">
                <a:ea typeface="宋体" panose="02010600030101010101" pitchFamily="2" charset="-122"/>
              </a:rPr>
              <a:t>State Machine</a:t>
            </a:r>
          </a:p>
        </p:txBody>
      </p:sp>
      <p:sp>
        <p:nvSpPr>
          <p:cNvPr id="75784" name="Rectangle 7"/>
          <p:cNvSpPr>
            <a:spLocks noChangeArrowheads="1"/>
          </p:cNvSpPr>
          <p:nvPr/>
        </p:nvSpPr>
        <p:spPr bwMode="auto">
          <a:xfrm>
            <a:off x="3173413" y="3814763"/>
            <a:ext cx="1685925" cy="782637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ea typeface="宋体" panose="02010600030101010101" pitchFamily="2" charset="-122"/>
              </a:rPr>
              <a:t>Combinational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ea typeface="宋体" panose="02010600030101010101" pitchFamily="2" charset="-122"/>
              </a:rPr>
              <a:t>Logic Circuit</a:t>
            </a:r>
          </a:p>
        </p:txBody>
      </p:sp>
      <p:sp>
        <p:nvSpPr>
          <p:cNvPr id="75785" name="Rectangle 8"/>
          <p:cNvSpPr>
            <a:spLocks noChangeArrowheads="1"/>
          </p:cNvSpPr>
          <p:nvPr/>
        </p:nvSpPr>
        <p:spPr bwMode="auto">
          <a:xfrm>
            <a:off x="3173413" y="4881563"/>
            <a:ext cx="1685925" cy="782637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ea typeface="宋体" panose="02010600030101010101" pitchFamily="2" charset="-122"/>
              </a:rPr>
              <a:t>Storage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ea typeface="宋体" panose="02010600030101010101" pitchFamily="2" charset="-122"/>
              </a:rPr>
              <a:t>Elements</a:t>
            </a:r>
          </a:p>
        </p:txBody>
      </p:sp>
      <p:sp>
        <p:nvSpPr>
          <p:cNvPr id="75786" name="Text Box 9"/>
          <p:cNvSpPr txBox="1">
            <a:spLocks noChangeArrowheads="1"/>
          </p:cNvSpPr>
          <p:nvPr/>
        </p:nvSpPr>
        <p:spPr bwMode="auto">
          <a:xfrm>
            <a:off x="658813" y="3748088"/>
            <a:ext cx="101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baseline="0">
                <a:ea typeface="宋体" panose="02010600030101010101" pitchFamily="2" charset="-122"/>
              </a:rPr>
              <a:t>Inputs</a:t>
            </a:r>
          </a:p>
        </p:txBody>
      </p:sp>
      <p:sp>
        <p:nvSpPr>
          <p:cNvPr id="75787" name="Text Box 10"/>
          <p:cNvSpPr txBox="1">
            <a:spLocks noChangeArrowheads="1"/>
          </p:cNvSpPr>
          <p:nvPr/>
        </p:nvSpPr>
        <p:spPr bwMode="auto">
          <a:xfrm>
            <a:off x="6378575" y="3748088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baseline="0">
                <a:ea typeface="宋体" panose="02010600030101010101" pitchFamily="2" charset="-122"/>
              </a:rPr>
              <a:t>Outputs</a:t>
            </a:r>
          </a:p>
        </p:txBody>
      </p:sp>
      <p:sp>
        <p:nvSpPr>
          <p:cNvPr id="75788" name="Line 11"/>
          <p:cNvSpPr>
            <a:spLocks noChangeShapeType="1"/>
          </p:cNvSpPr>
          <p:nvPr/>
        </p:nvSpPr>
        <p:spPr bwMode="auto">
          <a:xfrm>
            <a:off x="1749425" y="3976688"/>
            <a:ext cx="1436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9" name="Line 12"/>
          <p:cNvSpPr>
            <a:spLocks noChangeShapeType="1"/>
          </p:cNvSpPr>
          <p:nvPr/>
        </p:nvSpPr>
        <p:spPr bwMode="auto">
          <a:xfrm>
            <a:off x="4867275" y="3976688"/>
            <a:ext cx="1436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75790" name="AutoShape 15"/>
          <p:cNvCxnSpPr>
            <a:cxnSpLocks noChangeShapeType="1"/>
            <a:stCxn id="75784" idx="3"/>
            <a:endCxn id="75785" idx="3"/>
          </p:cNvCxnSpPr>
          <p:nvPr/>
        </p:nvCxnSpPr>
        <p:spPr bwMode="auto">
          <a:xfrm>
            <a:off x="4868863" y="4206875"/>
            <a:ext cx="1587" cy="1066800"/>
          </a:xfrm>
          <a:prstGeom prst="bentConnector3">
            <a:avLst>
              <a:gd name="adj1" fmla="val 15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91" name="AutoShape 16"/>
          <p:cNvCxnSpPr>
            <a:cxnSpLocks noChangeShapeType="1"/>
            <a:stCxn id="75785" idx="1"/>
            <a:endCxn id="75784" idx="1"/>
          </p:cNvCxnSpPr>
          <p:nvPr/>
        </p:nvCxnSpPr>
        <p:spPr bwMode="auto">
          <a:xfrm rot="10800000" flipH="1">
            <a:off x="3163888" y="4206875"/>
            <a:ext cx="1587" cy="1066800"/>
          </a:xfrm>
          <a:prstGeom prst="bentConnector3">
            <a:avLst>
              <a:gd name="adj1" fmla="val -1710000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47799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8E2CBF-D314-41BA-8B15-AEAA2CC4051D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680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08B025-EFE7-4D0D-B03E-C08E9F69D023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Combinational vs. Sequential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Two types of “combination” locks</a:t>
            </a:r>
          </a:p>
        </p:txBody>
      </p:sp>
      <p:grpSp>
        <p:nvGrpSpPr>
          <p:cNvPr id="76806" name="Group 15"/>
          <p:cNvGrpSpPr>
            <a:grpSpLocks/>
          </p:cNvGrpSpPr>
          <p:nvPr/>
        </p:nvGrpSpPr>
        <p:grpSpPr bwMode="auto">
          <a:xfrm>
            <a:off x="1400175" y="2598738"/>
            <a:ext cx="2181225" cy="936625"/>
            <a:chOff x="386" y="1349"/>
            <a:chExt cx="1374" cy="590"/>
          </a:xfrm>
        </p:grpSpPr>
        <p:sp>
          <p:nvSpPr>
            <p:cNvPr id="76821" name="AutoShape 10"/>
            <p:cNvSpPr>
              <a:spLocks noChangeArrowheads="1"/>
            </p:cNvSpPr>
            <p:nvPr/>
          </p:nvSpPr>
          <p:spPr bwMode="auto">
            <a:xfrm>
              <a:off x="386" y="1349"/>
              <a:ext cx="1374" cy="387"/>
            </a:xfrm>
            <a:prstGeom prst="roundRect">
              <a:avLst>
                <a:gd name="adj" fmla="val 35389"/>
              </a:avLst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  <p:sp>
          <p:nvSpPr>
            <p:cNvPr id="76822" name="Rectangle 4"/>
            <p:cNvSpPr>
              <a:spLocks noChangeArrowheads="1"/>
            </p:cNvSpPr>
            <p:nvPr/>
          </p:nvSpPr>
          <p:spPr bwMode="auto">
            <a:xfrm>
              <a:off x="551" y="1503"/>
              <a:ext cx="264" cy="4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 baseline="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6823" name="Rectangle 5"/>
            <p:cNvSpPr>
              <a:spLocks noChangeArrowheads="1"/>
            </p:cNvSpPr>
            <p:nvPr/>
          </p:nvSpPr>
          <p:spPr bwMode="auto">
            <a:xfrm>
              <a:off x="812" y="1503"/>
              <a:ext cx="264" cy="4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 baseline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6824" name="Rectangle 6"/>
            <p:cNvSpPr>
              <a:spLocks noChangeArrowheads="1"/>
            </p:cNvSpPr>
            <p:nvPr/>
          </p:nvSpPr>
          <p:spPr bwMode="auto">
            <a:xfrm>
              <a:off x="1081" y="1503"/>
              <a:ext cx="264" cy="4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 baseline="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76825" name="Rectangle 7"/>
            <p:cNvSpPr>
              <a:spLocks noChangeArrowheads="1"/>
            </p:cNvSpPr>
            <p:nvPr/>
          </p:nvSpPr>
          <p:spPr bwMode="auto">
            <a:xfrm>
              <a:off x="1342" y="1503"/>
              <a:ext cx="264" cy="4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b="0" baseline="0">
                  <a:ea typeface="宋体" panose="02010600030101010101" pitchFamily="2" charset="-122"/>
                </a:rPr>
                <a:t>4</a:t>
              </a:r>
            </a:p>
          </p:txBody>
        </p:sp>
      </p:grpSp>
      <p:grpSp>
        <p:nvGrpSpPr>
          <p:cNvPr id="76807" name="Group 23"/>
          <p:cNvGrpSpPr>
            <a:grpSpLocks/>
          </p:cNvGrpSpPr>
          <p:nvPr/>
        </p:nvGrpSpPr>
        <p:grpSpPr bwMode="auto">
          <a:xfrm>
            <a:off x="6134100" y="1817688"/>
            <a:ext cx="1136650" cy="1838325"/>
            <a:chOff x="3390" y="1078"/>
            <a:chExt cx="716" cy="1158"/>
          </a:xfrm>
        </p:grpSpPr>
        <p:sp>
          <p:nvSpPr>
            <p:cNvPr id="76810" name="AutoShape 14"/>
            <p:cNvSpPr>
              <a:spLocks noChangeArrowheads="1"/>
            </p:cNvSpPr>
            <p:nvPr/>
          </p:nvSpPr>
          <p:spPr bwMode="auto">
            <a:xfrm>
              <a:off x="3547" y="1078"/>
              <a:ext cx="403" cy="7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762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  <p:grpSp>
          <p:nvGrpSpPr>
            <p:cNvPr id="76811" name="Group 13"/>
            <p:cNvGrpSpPr>
              <a:grpSpLocks/>
            </p:cNvGrpSpPr>
            <p:nvPr/>
          </p:nvGrpSpPr>
          <p:grpSpPr bwMode="auto">
            <a:xfrm>
              <a:off x="3390" y="1514"/>
              <a:ext cx="716" cy="716"/>
              <a:chOff x="3390" y="1514"/>
              <a:chExt cx="716" cy="716"/>
            </a:xfrm>
          </p:grpSpPr>
          <p:sp>
            <p:nvSpPr>
              <p:cNvPr id="76819" name="Oval 11"/>
              <p:cNvSpPr>
                <a:spLocks noChangeArrowheads="1"/>
              </p:cNvSpPr>
              <p:nvPr/>
            </p:nvSpPr>
            <p:spPr bwMode="auto">
              <a:xfrm>
                <a:off x="3390" y="1514"/>
                <a:ext cx="716" cy="71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itchFamily="18" charset="-127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b="0" baseline="0">
                  <a:ea typeface="宋体" panose="02010600030101010101" pitchFamily="2" charset="-122"/>
                </a:endParaRPr>
              </a:p>
            </p:txBody>
          </p:sp>
          <p:sp>
            <p:nvSpPr>
              <p:cNvPr id="76820" name="Oval 12"/>
              <p:cNvSpPr>
                <a:spLocks noChangeArrowheads="1"/>
              </p:cNvSpPr>
              <p:nvPr/>
            </p:nvSpPr>
            <p:spPr bwMode="auto">
              <a:xfrm>
                <a:off x="3612" y="1736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itchFamily="18" charset="-127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b="0" baseline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6812" name="Text Box 16"/>
            <p:cNvSpPr txBox="1">
              <a:spLocks noChangeArrowheads="1"/>
            </p:cNvSpPr>
            <p:nvPr/>
          </p:nvSpPr>
          <p:spPr bwMode="auto">
            <a:xfrm>
              <a:off x="3619" y="1534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0" baseline="0"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76813" name="Text Box 17"/>
            <p:cNvSpPr txBox="1">
              <a:spLocks noChangeArrowheads="1"/>
            </p:cNvSpPr>
            <p:nvPr/>
          </p:nvSpPr>
          <p:spPr bwMode="auto">
            <a:xfrm>
              <a:off x="3619" y="2024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0" baseline="0">
                  <a:ea typeface="宋体" panose="02010600030101010101" pitchFamily="2" charset="-122"/>
                </a:rPr>
                <a:t>15</a:t>
              </a:r>
            </a:p>
          </p:txBody>
        </p:sp>
        <p:sp>
          <p:nvSpPr>
            <p:cNvPr id="76814" name="Text Box 18"/>
            <p:cNvSpPr txBox="1">
              <a:spLocks noChangeArrowheads="1"/>
            </p:cNvSpPr>
            <p:nvPr/>
          </p:nvSpPr>
          <p:spPr bwMode="auto">
            <a:xfrm>
              <a:off x="3884" y="165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0" baseline="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76815" name="Text Box 19"/>
            <p:cNvSpPr txBox="1">
              <a:spLocks noChangeArrowheads="1"/>
            </p:cNvSpPr>
            <p:nvPr/>
          </p:nvSpPr>
          <p:spPr bwMode="auto">
            <a:xfrm>
              <a:off x="3830" y="1891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0" baseline="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76816" name="Text Box 20"/>
            <p:cNvSpPr txBox="1">
              <a:spLocks noChangeArrowheads="1"/>
            </p:cNvSpPr>
            <p:nvPr/>
          </p:nvSpPr>
          <p:spPr bwMode="auto">
            <a:xfrm>
              <a:off x="3399" y="1891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0" baseline="0"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76817" name="Text Box 21"/>
            <p:cNvSpPr txBox="1">
              <a:spLocks noChangeArrowheads="1"/>
            </p:cNvSpPr>
            <p:nvPr/>
          </p:nvSpPr>
          <p:spPr bwMode="auto">
            <a:xfrm>
              <a:off x="3396" y="1656"/>
              <a:ext cx="2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b="0" baseline="0">
                  <a:ea typeface="宋体" panose="02010600030101010101" pitchFamily="2" charset="-122"/>
                </a:rPr>
                <a:t>25</a:t>
              </a:r>
            </a:p>
          </p:txBody>
        </p:sp>
        <p:sp>
          <p:nvSpPr>
            <p:cNvPr id="76818" name="Line 22"/>
            <p:cNvSpPr>
              <a:spLocks noChangeShapeType="1"/>
            </p:cNvSpPr>
            <p:nvPr/>
          </p:nvSpPr>
          <p:spPr bwMode="auto">
            <a:xfrm flipV="1">
              <a:off x="3662" y="1794"/>
              <a:ext cx="173" cy="1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808" name="Text Box 24"/>
          <p:cNvSpPr txBox="1">
            <a:spLocks noChangeArrowheads="1"/>
          </p:cNvSpPr>
          <p:nvPr/>
        </p:nvSpPr>
        <p:spPr bwMode="auto">
          <a:xfrm>
            <a:off x="547688" y="3925888"/>
            <a:ext cx="3887787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aseline="0">
                <a:solidFill>
                  <a:srgbClr val="CE0000"/>
                </a:solidFill>
                <a:ea typeface="宋体" panose="02010600030101010101" pitchFamily="2" charset="-122"/>
              </a:rPr>
              <a:t>Combinational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baseline="0">
                <a:ea typeface="宋体" panose="02010600030101010101" pitchFamily="2" charset="-122"/>
              </a:rPr>
              <a:t>Success depends only on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the </a:t>
            </a:r>
            <a:r>
              <a:rPr lang="en-US" altLang="zh-CN" b="0" baseline="0">
                <a:solidFill>
                  <a:srgbClr val="009900"/>
                </a:solidFill>
                <a:ea typeface="宋体" panose="02010600030101010101" pitchFamily="2" charset="-122"/>
              </a:rPr>
              <a:t>values</a:t>
            </a:r>
            <a:r>
              <a:rPr lang="en-US" altLang="zh-CN" b="0" baseline="0">
                <a:ea typeface="宋体" panose="02010600030101010101" pitchFamily="2" charset="-122"/>
              </a:rPr>
              <a:t>, not the order in 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which they are set.</a:t>
            </a:r>
          </a:p>
        </p:txBody>
      </p:sp>
      <p:sp>
        <p:nvSpPr>
          <p:cNvPr id="76809" name="Text Box 25"/>
          <p:cNvSpPr txBox="1">
            <a:spLocks noChangeArrowheads="1"/>
          </p:cNvSpPr>
          <p:nvPr/>
        </p:nvSpPr>
        <p:spPr bwMode="auto">
          <a:xfrm>
            <a:off x="5037138" y="3925888"/>
            <a:ext cx="333057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aseline="0">
                <a:solidFill>
                  <a:srgbClr val="CE0000"/>
                </a:solidFill>
                <a:ea typeface="宋体" panose="02010600030101010101" pitchFamily="2" charset="-122"/>
              </a:rPr>
              <a:t>Sequential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baseline="0">
                <a:ea typeface="宋体" panose="02010600030101010101" pitchFamily="2" charset="-122"/>
              </a:rPr>
              <a:t>Success depends on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the </a:t>
            </a:r>
            <a:r>
              <a:rPr lang="en-US" altLang="zh-CN" b="0" baseline="0">
                <a:solidFill>
                  <a:srgbClr val="009900"/>
                </a:solidFill>
                <a:ea typeface="宋体" panose="02010600030101010101" pitchFamily="2" charset="-122"/>
              </a:rPr>
              <a:t>sequence</a:t>
            </a:r>
            <a:r>
              <a:rPr lang="en-US" altLang="zh-CN" b="0" baseline="0">
                <a:ea typeface="宋体" panose="02010600030101010101" pitchFamily="2" charset="-122"/>
              </a:rPr>
              <a:t> of values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0" baseline="0">
                <a:ea typeface="宋体" panose="02010600030101010101" pitchFamily="2" charset="-122"/>
              </a:rPr>
              <a:t>(e.g, R-13, L-22, R-3).</a:t>
            </a:r>
          </a:p>
        </p:txBody>
      </p:sp>
    </p:spTree>
    <p:extLst>
      <p:ext uri="{BB962C8B-B14F-4D97-AF65-F5344CB8AC3E}">
        <p14:creationId xmlns:p14="http://schemas.microsoft.com/office/powerpoint/2010/main" val="320516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7B8C49-C6D3-43A6-937E-A05A83CB091C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78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162102-9896-4F6C-9E87-6CB458FC2F37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state</a:t>
            </a:r>
            <a:r>
              <a:rPr lang="en-US" altLang="zh-CN" dirty="0">
                <a:ea typeface="宋体" panose="02010600030101010101" pitchFamily="2" charset="-122"/>
              </a:rPr>
              <a:t> of a system is a 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snapshot</a:t>
            </a:r>
            <a:r>
              <a:rPr lang="en-US" altLang="zh-CN" dirty="0">
                <a:ea typeface="宋体" panose="02010600030101010101" pitchFamily="2" charset="-122"/>
              </a:rPr>
              <a:t> of 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all the relevant elements</a:t>
            </a:r>
            <a:r>
              <a:rPr lang="en-US" altLang="zh-CN" dirty="0">
                <a:ea typeface="宋体" panose="02010600030101010101" pitchFamily="2" charset="-122"/>
              </a:rPr>
              <a:t> of the system at the moment the snapshot is taken.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Examples:</a:t>
            </a:r>
          </a:p>
          <a:p>
            <a:pPr marL="576263" lvl="1" indent="-234950"/>
            <a:r>
              <a:rPr lang="en-US" altLang="zh-CN" dirty="0"/>
              <a:t>The state of a basketball game can be represented by the scoreboard.</a:t>
            </a:r>
          </a:p>
          <a:p>
            <a:pPr marL="1022350" lvl="2" indent="-222250"/>
            <a:r>
              <a:rPr lang="en-US" altLang="zh-CN" dirty="0"/>
              <a:t>Number of points, time remaining, possession, etc.</a:t>
            </a:r>
          </a:p>
          <a:p>
            <a:pPr marL="576263" lvl="1" indent="-234950">
              <a:spcBef>
                <a:spcPct val="50000"/>
              </a:spcBef>
            </a:pPr>
            <a:r>
              <a:rPr lang="en-US" altLang="zh-CN" dirty="0"/>
              <a:t>The state of a tic-tac-toe game can be represented by the placement of X’s and O’s on the board.</a:t>
            </a:r>
          </a:p>
        </p:txBody>
      </p:sp>
    </p:spTree>
    <p:extLst>
      <p:ext uri="{BB962C8B-B14F-4D97-AF65-F5344CB8AC3E}">
        <p14:creationId xmlns:p14="http://schemas.microsoft.com/office/powerpoint/2010/main" val="2431329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EB6433-BF51-457C-AFDD-BAE07B7F65F7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885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B19C3-277E-4DEC-B5E6-4B3DA8A0DFA7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 of Sequential Lock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tabLst>
                <a:tab pos="457200" algn="l"/>
              </a:tabLst>
            </a:pPr>
            <a:r>
              <a:rPr lang="en-US" altLang="zh-CN">
                <a:ea typeface="宋体" panose="02010600030101010101" pitchFamily="2" charset="-122"/>
              </a:rPr>
              <a:t>Our lock example has four different states,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labelled A-D:</a:t>
            </a: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A:</a:t>
            </a:r>
            <a:r>
              <a:rPr lang="en-US" altLang="zh-CN">
                <a:ea typeface="宋体" panose="02010600030101010101" pitchFamily="2" charset="-122"/>
              </a:rPr>
              <a:t> 	The lock is </a:t>
            </a:r>
            <a:r>
              <a:rPr lang="en-US" altLang="zh-CN">
                <a:solidFill>
                  <a:srgbClr val="009900"/>
                </a:solidFill>
                <a:ea typeface="宋体" panose="02010600030101010101" pitchFamily="2" charset="-122"/>
              </a:rPr>
              <a:t>not open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and no relevant operations have been performed.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</a:tabLst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B:</a:t>
            </a:r>
            <a:r>
              <a:rPr lang="en-US" altLang="zh-CN">
                <a:ea typeface="宋体" panose="02010600030101010101" pitchFamily="2" charset="-122"/>
              </a:rPr>
              <a:t>	The lock is </a:t>
            </a:r>
            <a:r>
              <a:rPr lang="en-US" altLang="zh-CN">
                <a:solidFill>
                  <a:srgbClr val="009900"/>
                </a:solidFill>
                <a:ea typeface="宋体" panose="02010600030101010101" pitchFamily="2" charset="-122"/>
              </a:rPr>
              <a:t>not open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and the user has completed the </a:t>
            </a:r>
            <a:r>
              <a:rPr lang="en-US" altLang="zh-CN">
                <a:solidFill>
                  <a:srgbClr val="CE0000"/>
                </a:solidFill>
                <a:ea typeface="宋体" panose="02010600030101010101" pitchFamily="2" charset="-122"/>
              </a:rPr>
              <a:t>R-13</a:t>
            </a:r>
            <a:r>
              <a:rPr lang="en-US" altLang="zh-CN">
                <a:ea typeface="宋体" panose="02010600030101010101" pitchFamily="2" charset="-122"/>
              </a:rPr>
              <a:t> operation.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</a:tabLst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C:</a:t>
            </a:r>
            <a:r>
              <a:rPr lang="en-US" altLang="zh-CN">
                <a:ea typeface="宋体" panose="02010600030101010101" pitchFamily="2" charset="-122"/>
              </a:rPr>
              <a:t>	The lock is </a:t>
            </a:r>
            <a:r>
              <a:rPr lang="en-US" altLang="zh-CN">
                <a:solidFill>
                  <a:srgbClr val="009900"/>
                </a:solidFill>
                <a:ea typeface="宋体" panose="02010600030101010101" pitchFamily="2" charset="-122"/>
              </a:rPr>
              <a:t>not open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and the user has completed </a:t>
            </a:r>
            <a:r>
              <a:rPr lang="en-US" altLang="zh-CN">
                <a:solidFill>
                  <a:srgbClr val="CE0000"/>
                </a:solidFill>
                <a:ea typeface="宋体" panose="02010600030101010101" pitchFamily="2" charset="-122"/>
              </a:rPr>
              <a:t>R-13</a:t>
            </a:r>
            <a:r>
              <a:rPr lang="en-US" altLang="zh-CN">
                <a:ea typeface="宋体" panose="02010600030101010101" pitchFamily="2" charset="-122"/>
              </a:rPr>
              <a:t>, followed by </a:t>
            </a:r>
            <a:r>
              <a:rPr lang="en-US" altLang="zh-CN">
                <a:solidFill>
                  <a:srgbClr val="CE0000"/>
                </a:solidFill>
                <a:ea typeface="宋体" panose="02010600030101010101" pitchFamily="2" charset="-122"/>
              </a:rPr>
              <a:t>L-22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457200" algn="l"/>
              </a:tabLst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D:</a:t>
            </a:r>
            <a:r>
              <a:rPr lang="en-US" altLang="zh-CN">
                <a:ea typeface="宋体" panose="02010600030101010101" pitchFamily="2" charset="-122"/>
              </a:rPr>
              <a:t>	The lock is </a:t>
            </a:r>
            <a:r>
              <a:rPr lang="en-US" altLang="zh-CN">
                <a:solidFill>
                  <a:srgbClr val="009900"/>
                </a:solidFill>
                <a:ea typeface="宋体" panose="02010600030101010101" pitchFamily="2" charset="-122"/>
              </a:rPr>
              <a:t>open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4430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7A9528-88C3-4A6A-BE98-B763E8694CB2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98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E753CD-3DA0-4DCC-B310-5F7DA59157CB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 Diagram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Shows 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states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actions</a:t>
            </a:r>
            <a:r>
              <a:rPr lang="en-US" altLang="zh-CN" dirty="0">
                <a:ea typeface="宋体" panose="02010600030101010101" pitchFamily="2" charset="-122"/>
              </a:rPr>
              <a:t> that cause a </a:t>
            </a:r>
            <a:r>
              <a:rPr lang="en-US" altLang="zh-CN" dirty="0">
                <a:solidFill>
                  <a:srgbClr val="009900"/>
                </a:solidFill>
                <a:ea typeface="宋体" panose="02010600030101010101" pitchFamily="2" charset="-122"/>
              </a:rPr>
              <a:t>transition</a:t>
            </a:r>
            <a:r>
              <a:rPr lang="en-US" altLang="zh-CN" dirty="0">
                <a:ea typeface="宋体" panose="02010600030101010101" pitchFamily="2" charset="-122"/>
              </a:rPr>
              <a:t> between states.</a:t>
            </a:r>
          </a:p>
        </p:txBody>
      </p:sp>
      <p:pic>
        <p:nvPicPr>
          <p:cNvPr id="79878" name="Picture 4" descr="ch03-lockst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2316163"/>
            <a:ext cx="4872037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735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BA06AC-3FAA-4793-9817-36CAC2785644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089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563592-7460-451A-B67C-D71CA6B60BC3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Finite State Machine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52800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 description of a system with the following components: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A finite number of </a:t>
            </a:r>
            <a:r>
              <a:rPr lang="en-US" altLang="zh-CN">
                <a:solidFill>
                  <a:srgbClr val="CE0000"/>
                </a:solidFill>
                <a:ea typeface="宋体" panose="02010600030101010101" pitchFamily="2" charset="-122"/>
              </a:rPr>
              <a:t>states</a:t>
            </a:r>
          </a:p>
          <a:p>
            <a:pPr marL="457200" indent="-45720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A finite number of external </a:t>
            </a:r>
            <a:r>
              <a:rPr lang="en-US" altLang="zh-CN">
                <a:solidFill>
                  <a:srgbClr val="CE0000"/>
                </a:solidFill>
                <a:ea typeface="宋体" panose="02010600030101010101" pitchFamily="2" charset="-122"/>
              </a:rPr>
              <a:t>inputs</a:t>
            </a:r>
          </a:p>
          <a:p>
            <a:pPr marL="457200" indent="-45720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A finite number of external </a:t>
            </a:r>
            <a:r>
              <a:rPr lang="en-US" altLang="zh-CN">
                <a:solidFill>
                  <a:srgbClr val="CE0000"/>
                </a:solidFill>
                <a:ea typeface="宋体" panose="02010600030101010101" pitchFamily="2" charset="-122"/>
              </a:rPr>
              <a:t>outputs</a:t>
            </a:r>
          </a:p>
          <a:p>
            <a:pPr marL="457200" indent="-45720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An explicit specification of all </a:t>
            </a:r>
            <a:r>
              <a:rPr lang="en-US" altLang="zh-CN">
                <a:solidFill>
                  <a:srgbClr val="CE0000"/>
                </a:solidFill>
                <a:ea typeface="宋体" panose="02010600030101010101" pitchFamily="2" charset="-122"/>
              </a:rPr>
              <a:t>state transitions</a:t>
            </a:r>
          </a:p>
          <a:p>
            <a:pPr marL="457200" indent="-457200">
              <a:buFontTx/>
              <a:buAutoNum type="arabicPeriod"/>
            </a:pPr>
            <a:r>
              <a:rPr lang="en-US" altLang="zh-CN">
                <a:ea typeface="宋体" panose="02010600030101010101" pitchFamily="2" charset="-122"/>
              </a:rPr>
              <a:t>An explicit specification of what causes each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external </a:t>
            </a:r>
            <a:r>
              <a:rPr lang="en-US" altLang="zh-CN">
                <a:solidFill>
                  <a:srgbClr val="CE0000"/>
                </a:solidFill>
                <a:ea typeface="宋体" panose="02010600030101010101" pitchFamily="2" charset="-122"/>
              </a:rPr>
              <a:t>output value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Often described by a state diagram.</a:t>
            </a:r>
          </a:p>
          <a:p>
            <a:pPr marL="722313" lvl="1" indent="-381000"/>
            <a:r>
              <a:rPr lang="en-US" altLang="zh-CN"/>
              <a:t>Inputs may cause state transitions.</a:t>
            </a:r>
          </a:p>
          <a:p>
            <a:pPr marL="722313" lvl="1" indent="-381000"/>
            <a:r>
              <a:rPr lang="en-US" altLang="zh-CN"/>
              <a:t>Outputs are associated with each state (or with each transition).</a:t>
            </a:r>
          </a:p>
        </p:txBody>
      </p:sp>
    </p:spTree>
    <p:extLst>
      <p:ext uri="{BB962C8B-B14F-4D97-AF65-F5344CB8AC3E}">
        <p14:creationId xmlns:p14="http://schemas.microsoft.com/office/powerpoint/2010/main" val="505398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C08CC2-FA74-4C33-B677-4E978530011A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294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1E4245-5084-4461-9249-B2B4ED4206F3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Implementing a Finite State Machine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E0000"/>
                </a:solidFill>
                <a:ea typeface="宋体" panose="02010600030101010101" pitchFamily="2" charset="-122"/>
              </a:rPr>
              <a:t>Combinational logic</a:t>
            </a:r>
          </a:p>
          <a:p>
            <a:pPr marL="576263" lvl="1" indent="-234950"/>
            <a:r>
              <a:rPr lang="en-US" altLang="zh-CN"/>
              <a:t>Determine outputs and next state.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CE0000"/>
                </a:solidFill>
                <a:ea typeface="宋体" panose="02010600030101010101" pitchFamily="2" charset="-122"/>
              </a:rPr>
              <a:t>Storage elements</a:t>
            </a:r>
          </a:p>
          <a:p>
            <a:pPr marL="576263" lvl="1" indent="-234950"/>
            <a:r>
              <a:rPr lang="en-US" altLang="zh-CN"/>
              <a:t>Maintain state representation.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051175" y="3122613"/>
            <a:ext cx="3043238" cy="28209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400" baseline="0">
              <a:latin typeface="Arial" charset="0"/>
              <a:ea typeface="+mn-ea"/>
            </a:endParaRPr>
          </a:p>
        </p:txBody>
      </p:sp>
      <p:sp>
        <p:nvSpPr>
          <p:cNvPr id="82951" name="Text Box 5"/>
          <p:cNvSpPr txBox="1">
            <a:spLocks noChangeArrowheads="1"/>
          </p:cNvSpPr>
          <p:nvPr/>
        </p:nvSpPr>
        <p:spPr bwMode="auto">
          <a:xfrm>
            <a:off x="3668713" y="3114675"/>
            <a:ext cx="180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i="1" baseline="0">
                <a:ea typeface="宋体" panose="02010600030101010101" pitchFamily="2" charset="-122"/>
              </a:rPr>
              <a:t>State Machine</a:t>
            </a:r>
          </a:p>
        </p:txBody>
      </p:sp>
      <p:sp>
        <p:nvSpPr>
          <p:cNvPr id="82952" name="Rectangle 6"/>
          <p:cNvSpPr>
            <a:spLocks noChangeArrowheads="1"/>
          </p:cNvSpPr>
          <p:nvPr/>
        </p:nvSpPr>
        <p:spPr bwMode="auto">
          <a:xfrm>
            <a:off x="3729038" y="3814763"/>
            <a:ext cx="1685925" cy="782637"/>
          </a:xfrm>
          <a:prstGeom prst="rect">
            <a:avLst/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ea typeface="宋体" panose="02010600030101010101" pitchFamily="2" charset="-122"/>
              </a:rPr>
              <a:t>Combinational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ea typeface="宋体" panose="02010600030101010101" pitchFamily="2" charset="-122"/>
              </a:rPr>
              <a:t>Logic Circuit</a:t>
            </a:r>
          </a:p>
        </p:txBody>
      </p:sp>
      <p:sp>
        <p:nvSpPr>
          <p:cNvPr id="82953" name="Rectangle 7"/>
          <p:cNvSpPr>
            <a:spLocks noChangeArrowheads="1"/>
          </p:cNvSpPr>
          <p:nvPr/>
        </p:nvSpPr>
        <p:spPr bwMode="auto">
          <a:xfrm>
            <a:off x="3729038" y="4881563"/>
            <a:ext cx="1685925" cy="782637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ea typeface="宋体" panose="02010600030101010101" pitchFamily="2" charset="-122"/>
              </a:rPr>
              <a:t>Storage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ea typeface="宋体" panose="02010600030101010101" pitchFamily="2" charset="-122"/>
              </a:rPr>
              <a:t>Elements</a:t>
            </a:r>
          </a:p>
        </p:txBody>
      </p:sp>
      <p:sp>
        <p:nvSpPr>
          <p:cNvPr id="82954" name="Text Box 8"/>
          <p:cNvSpPr txBox="1">
            <a:spLocks noChangeArrowheads="1"/>
          </p:cNvSpPr>
          <p:nvPr/>
        </p:nvSpPr>
        <p:spPr bwMode="auto">
          <a:xfrm>
            <a:off x="1214438" y="3748088"/>
            <a:ext cx="101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baseline="0">
                <a:ea typeface="宋体" panose="02010600030101010101" pitchFamily="2" charset="-122"/>
              </a:rPr>
              <a:t>Inputs</a:t>
            </a:r>
          </a:p>
        </p:txBody>
      </p:sp>
      <p:sp>
        <p:nvSpPr>
          <p:cNvPr id="82955" name="Text Box 9"/>
          <p:cNvSpPr txBox="1">
            <a:spLocks noChangeArrowheads="1"/>
          </p:cNvSpPr>
          <p:nvPr/>
        </p:nvSpPr>
        <p:spPr bwMode="auto">
          <a:xfrm>
            <a:off x="6934200" y="3748088"/>
            <a:ext cx="1250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baseline="0">
                <a:ea typeface="宋体" panose="02010600030101010101" pitchFamily="2" charset="-122"/>
              </a:rPr>
              <a:t>Outputs</a:t>
            </a:r>
          </a:p>
        </p:txBody>
      </p:sp>
      <p:sp>
        <p:nvSpPr>
          <p:cNvPr id="82956" name="Line 10"/>
          <p:cNvSpPr>
            <a:spLocks noChangeShapeType="1"/>
          </p:cNvSpPr>
          <p:nvPr/>
        </p:nvSpPr>
        <p:spPr bwMode="auto">
          <a:xfrm>
            <a:off x="2305050" y="3976688"/>
            <a:ext cx="1436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7" name="Line 11"/>
          <p:cNvSpPr>
            <a:spLocks noChangeShapeType="1"/>
          </p:cNvSpPr>
          <p:nvPr/>
        </p:nvSpPr>
        <p:spPr bwMode="auto">
          <a:xfrm>
            <a:off x="5422900" y="3976688"/>
            <a:ext cx="1436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82958" name="AutoShape 12"/>
          <p:cNvCxnSpPr>
            <a:cxnSpLocks noChangeShapeType="1"/>
            <a:stCxn id="82952" idx="3"/>
            <a:endCxn id="82953" idx="3"/>
          </p:cNvCxnSpPr>
          <p:nvPr/>
        </p:nvCxnSpPr>
        <p:spPr bwMode="auto">
          <a:xfrm>
            <a:off x="5424488" y="4206875"/>
            <a:ext cx="1587" cy="1066800"/>
          </a:xfrm>
          <a:prstGeom prst="bentConnector3">
            <a:avLst>
              <a:gd name="adj1" fmla="val 15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9" name="AutoShape 13"/>
          <p:cNvCxnSpPr>
            <a:cxnSpLocks noChangeShapeType="1"/>
            <a:stCxn id="82953" idx="1"/>
            <a:endCxn id="82952" idx="1"/>
          </p:cNvCxnSpPr>
          <p:nvPr/>
        </p:nvCxnSpPr>
        <p:spPr bwMode="auto">
          <a:xfrm rot="10800000" flipH="1">
            <a:off x="3719513" y="4206875"/>
            <a:ext cx="1587" cy="1066800"/>
          </a:xfrm>
          <a:prstGeom prst="bentConnector3">
            <a:avLst>
              <a:gd name="adj1" fmla="val -1710000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60" name="Text Box 14"/>
          <p:cNvSpPr txBox="1">
            <a:spLocks noChangeArrowheads="1"/>
          </p:cNvSpPr>
          <p:nvPr/>
        </p:nvSpPr>
        <p:spPr bwMode="auto">
          <a:xfrm>
            <a:off x="1230313" y="5253038"/>
            <a:ext cx="820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baseline="0">
                <a:ea typeface="宋体" panose="02010600030101010101" pitchFamily="2" charset="-122"/>
              </a:rPr>
              <a:t>Clock</a:t>
            </a:r>
          </a:p>
        </p:txBody>
      </p:sp>
      <p:sp>
        <p:nvSpPr>
          <p:cNvPr id="82961" name="Line 15"/>
          <p:cNvSpPr>
            <a:spLocks noChangeShapeType="1"/>
          </p:cNvSpPr>
          <p:nvPr/>
        </p:nvSpPr>
        <p:spPr bwMode="auto">
          <a:xfrm>
            <a:off x="2052638" y="5475288"/>
            <a:ext cx="966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879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A531F8-9F3D-4E62-8DB8-44A6EC22D6F9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192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7DDEC8-C504-4B19-8E96-568AD58219C4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Clock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Frequently, a 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clock circuit</a:t>
            </a:r>
            <a:r>
              <a:rPr lang="en-US" altLang="zh-CN" dirty="0">
                <a:ea typeface="宋体" panose="02010600030101010101" pitchFamily="2" charset="-122"/>
              </a:rPr>
              <a:t> triggers transition from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one state to the next.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At the beginning of each clock cycle, state machine makes a transition, based on the current state and the external inputs.</a:t>
            </a:r>
          </a:p>
          <a:p>
            <a:pPr lvl="1"/>
            <a:r>
              <a:rPr lang="en-US" altLang="zh-CN" b="0" dirty="0"/>
              <a:t>Not always required.  In lock example, the input itself triggers a transition.</a:t>
            </a:r>
          </a:p>
          <a:p>
            <a:pPr marL="576263" lvl="1" indent="-234950">
              <a:spcBef>
                <a:spcPct val="100000"/>
              </a:spcBef>
            </a:pPr>
            <a:endParaRPr lang="en-US" altLang="zh-CN" sz="1800" b="0" dirty="0"/>
          </a:p>
        </p:txBody>
      </p:sp>
      <p:sp>
        <p:nvSpPr>
          <p:cNvPr id="81926" name="Line 4"/>
          <p:cNvSpPr>
            <a:spLocks noChangeShapeType="1"/>
          </p:cNvSpPr>
          <p:nvPr/>
        </p:nvSpPr>
        <p:spPr bwMode="auto">
          <a:xfrm>
            <a:off x="1371600" y="289242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7" name="Line 5"/>
          <p:cNvSpPr>
            <a:spLocks noChangeShapeType="1"/>
          </p:cNvSpPr>
          <p:nvPr/>
        </p:nvSpPr>
        <p:spPr bwMode="auto">
          <a:xfrm>
            <a:off x="2514600" y="28924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8" name="Line 6"/>
          <p:cNvSpPr>
            <a:spLocks noChangeShapeType="1"/>
          </p:cNvSpPr>
          <p:nvPr/>
        </p:nvSpPr>
        <p:spPr bwMode="auto">
          <a:xfrm>
            <a:off x="3886200" y="28924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9" name="Line 7"/>
          <p:cNvSpPr>
            <a:spLocks noChangeShapeType="1"/>
          </p:cNvSpPr>
          <p:nvPr/>
        </p:nvSpPr>
        <p:spPr bwMode="auto">
          <a:xfrm>
            <a:off x="5257800" y="28924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0" name="Line 8"/>
          <p:cNvSpPr>
            <a:spLocks noChangeShapeType="1"/>
          </p:cNvSpPr>
          <p:nvPr/>
        </p:nvSpPr>
        <p:spPr bwMode="auto">
          <a:xfrm>
            <a:off x="6629400" y="28924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1" name="Line 9"/>
          <p:cNvSpPr>
            <a:spLocks noChangeShapeType="1"/>
          </p:cNvSpPr>
          <p:nvPr/>
        </p:nvSpPr>
        <p:spPr bwMode="auto">
          <a:xfrm>
            <a:off x="1828800" y="24352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2" name="Line 10"/>
          <p:cNvSpPr>
            <a:spLocks noChangeShapeType="1"/>
          </p:cNvSpPr>
          <p:nvPr/>
        </p:nvSpPr>
        <p:spPr bwMode="auto">
          <a:xfrm>
            <a:off x="3200400" y="24352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3" name="Line 11"/>
          <p:cNvSpPr>
            <a:spLocks noChangeShapeType="1"/>
          </p:cNvSpPr>
          <p:nvPr/>
        </p:nvSpPr>
        <p:spPr bwMode="auto">
          <a:xfrm>
            <a:off x="4572000" y="24352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4" name="Line 12"/>
          <p:cNvSpPr>
            <a:spLocks noChangeShapeType="1"/>
          </p:cNvSpPr>
          <p:nvPr/>
        </p:nvSpPr>
        <p:spPr bwMode="auto">
          <a:xfrm>
            <a:off x="5943600" y="24352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5" name="Line 13"/>
          <p:cNvSpPr>
            <a:spLocks noChangeShapeType="1"/>
          </p:cNvSpPr>
          <p:nvPr/>
        </p:nvSpPr>
        <p:spPr bwMode="auto">
          <a:xfrm>
            <a:off x="7315200" y="243522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6" name="Line 14"/>
          <p:cNvSpPr>
            <a:spLocks noChangeShapeType="1"/>
          </p:cNvSpPr>
          <p:nvPr/>
        </p:nvSpPr>
        <p:spPr bwMode="auto">
          <a:xfrm>
            <a:off x="18288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7" name="Line 15"/>
          <p:cNvSpPr>
            <a:spLocks noChangeShapeType="1"/>
          </p:cNvSpPr>
          <p:nvPr/>
        </p:nvSpPr>
        <p:spPr bwMode="auto">
          <a:xfrm>
            <a:off x="25146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8" name="Line 16"/>
          <p:cNvSpPr>
            <a:spLocks noChangeShapeType="1"/>
          </p:cNvSpPr>
          <p:nvPr/>
        </p:nvSpPr>
        <p:spPr bwMode="auto">
          <a:xfrm>
            <a:off x="32004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9" name="Line 17"/>
          <p:cNvSpPr>
            <a:spLocks noChangeShapeType="1"/>
          </p:cNvSpPr>
          <p:nvPr/>
        </p:nvSpPr>
        <p:spPr bwMode="auto">
          <a:xfrm>
            <a:off x="38862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0" name="Line 18"/>
          <p:cNvSpPr>
            <a:spLocks noChangeShapeType="1"/>
          </p:cNvSpPr>
          <p:nvPr/>
        </p:nvSpPr>
        <p:spPr bwMode="auto">
          <a:xfrm>
            <a:off x="45720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1" name="Line 19"/>
          <p:cNvSpPr>
            <a:spLocks noChangeShapeType="1"/>
          </p:cNvSpPr>
          <p:nvPr/>
        </p:nvSpPr>
        <p:spPr bwMode="auto">
          <a:xfrm>
            <a:off x="52578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2" name="Line 20"/>
          <p:cNvSpPr>
            <a:spLocks noChangeShapeType="1"/>
          </p:cNvSpPr>
          <p:nvPr/>
        </p:nvSpPr>
        <p:spPr bwMode="auto">
          <a:xfrm>
            <a:off x="59436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3" name="Line 21"/>
          <p:cNvSpPr>
            <a:spLocks noChangeShapeType="1"/>
          </p:cNvSpPr>
          <p:nvPr/>
        </p:nvSpPr>
        <p:spPr bwMode="auto">
          <a:xfrm>
            <a:off x="66294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4" name="Line 22"/>
          <p:cNvSpPr>
            <a:spLocks noChangeShapeType="1"/>
          </p:cNvSpPr>
          <p:nvPr/>
        </p:nvSpPr>
        <p:spPr bwMode="auto">
          <a:xfrm>
            <a:off x="7315200" y="2435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5" name="Text Box 23"/>
          <p:cNvSpPr txBox="1">
            <a:spLocks noChangeArrowheads="1"/>
          </p:cNvSpPr>
          <p:nvPr/>
        </p:nvSpPr>
        <p:spPr bwMode="auto">
          <a:xfrm>
            <a:off x="628650" y="2251075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0" baseline="0">
                <a:latin typeface="Franklin Gothic Book" panose="020B05030201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1800" b="0" baseline="0">
                <a:latin typeface="Franklin Gothic Book" panose="020B0503020102020204" pitchFamily="34" charset="0"/>
                <a:ea typeface="宋体" panose="02010600030101010101" pitchFamily="2" charset="-122"/>
              </a:rPr>
              <a:t>1”</a:t>
            </a:r>
          </a:p>
        </p:txBody>
      </p:sp>
      <p:sp>
        <p:nvSpPr>
          <p:cNvPr id="81946" name="Text Box 24"/>
          <p:cNvSpPr txBox="1">
            <a:spLocks noChangeArrowheads="1"/>
          </p:cNvSpPr>
          <p:nvPr/>
        </p:nvSpPr>
        <p:spPr bwMode="auto">
          <a:xfrm>
            <a:off x="628650" y="2663825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1800" b="0" baseline="0">
                <a:latin typeface="Franklin Gothic Book" panose="020B05030201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1800" b="0" baseline="0">
                <a:latin typeface="Franklin Gothic Book" panose="020B0503020102020204" pitchFamily="34" charset="0"/>
                <a:ea typeface="宋体" panose="02010600030101010101" pitchFamily="2" charset="-122"/>
              </a:rPr>
              <a:t>0”</a:t>
            </a:r>
          </a:p>
        </p:txBody>
      </p:sp>
      <p:sp>
        <p:nvSpPr>
          <p:cNvPr id="81947" name="Text Box 25"/>
          <p:cNvSpPr txBox="1">
            <a:spLocks noChangeArrowheads="1"/>
          </p:cNvSpPr>
          <p:nvPr/>
        </p:nvSpPr>
        <p:spPr bwMode="auto">
          <a:xfrm>
            <a:off x="6932613" y="3044825"/>
            <a:ext cx="841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i="1" baseline="0">
                <a:latin typeface="Franklin Gothic Book" panose="020B0503020102020204" pitchFamily="34" charset="0"/>
                <a:ea typeface="宋体" panose="02010600030101010101" pitchFamily="2" charset="-122"/>
              </a:rPr>
              <a:t>time</a:t>
            </a:r>
            <a:r>
              <a:rPr lang="en-US" altLang="zh-CN" sz="1800" b="0" i="1" baseline="0">
                <a:latin typeface="Franklin Gothic Book" panose="020B05030201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endParaRPr lang="en-US" altLang="zh-CN" sz="1800" b="0" i="1" baseline="0">
              <a:latin typeface="Franklin Gothic Book" panose="020B0503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8" name="Line 26"/>
          <p:cNvSpPr>
            <a:spLocks noChangeShapeType="1"/>
          </p:cNvSpPr>
          <p:nvPr/>
        </p:nvSpPr>
        <p:spPr bwMode="auto">
          <a:xfrm>
            <a:off x="4572000" y="29241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9" name="Line 27"/>
          <p:cNvSpPr>
            <a:spLocks noChangeShapeType="1"/>
          </p:cNvSpPr>
          <p:nvPr/>
        </p:nvSpPr>
        <p:spPr bwMode="auto">
          <a:xfrm>
            <a:off x="3200400" y="3044825"/>
            <a:ext cx="1371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0" name="Line 28"/>
          <p:cNvSpPr>
            <a:spLocks noChangeShapeType="1"/>
          </p:cNvSpPr>
          <p:nvPr/>
        </p:nvSpPr>
        <p:spPr bwMode="auto">
          <a:xfrm>
            <a:off x="3200400" y="29305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1" name="Text Box 29"/>
          <p:cNvSpPr txBox="1">
            <a:spLocks noChangeArrowheads="1"/>
          </p:cNvSpPr>
          <p:nvPr/>
        </p:nvSpPr>
        <p:spPr bwMode="auto">
          <a:xfrm>
            <a:off x="3475038" y="3044825"/>
            <a:ext cx="8207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baseline="0">
                <a:solidFill>
                  <a:schemeClr val="accent2"/>
                </a:solidFill>
                <a:latin typeface="Franklin Gothic Book" panose="020B0503020102020204" pitchFamily="34" charset="0"/>
                <a:ea typeface="宋体" panose="02010600030101010101" pitchFamily="2" charset="-122"/>
              </a:rPr>
              <a:t>One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0" baseline="0">
                <a:solidFill>
                  <a:schemeClr val="accent2"/>
                </a:solidFill>
                <a:latin typeface="Franklin Gothic Book" panose="020B0503020102020204" pitchFamily="34" charset="0"/>
                <a:ea typeface="宋体" panose="02010600030101010101" pitchFamily="2" charset="-122"/>
              </a:rPr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739885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033411-859B-414B-8E37-F0E0942CC2C3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397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A43483-986C-4276-9364-E4A3BDF5C6F6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Storage: Master-Slave Flipflop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81075"/>
            <a:ext cx="8839200" cy="13033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 pair of gated D-latches,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to isolate </a:t>
            </a:r>
            <a:r>
              <a:rPr lang="en-US" altLang="zh-CN" i="1">
                <a:ea typeface="宋体" panose="02010600030101010101" pitchFamily="2" charset="-122"/>
              </a:rPr>
              <a:t>next</a:t>
            </a:r>
            <a:r>
              <a:rPr lang="en-US" altLang="zh-CN">
                <a:ea typeface="宋体" panose="02010600030101010101" pitchFamily="2" charset="-122"/>
              </a:rPr>
              <a:t> state from </a:t>
            </a:r>
            <a:r>
              <a:rPr lang="en-US" altLang="zh-CN" i="1">
                <a:ea typeface="宋体" panose="02010600030101010101" pitchFamily="2" charset="-122"/>
              </a:rPr>
              <a:t>current</a:t>
            </a:r>
            <a:r>
              <a:rPr lang="en-US" altLang="zh-CN">
                <a:ea typeface="宋体" panose="02010600030101010101" pitchFamily="2" charset="-122"/>
              </a:rPr>
              <a:t> state.</a:t>
            </a:r>
          </a:p>
        </p:txBody>
      </p:sp>
      <p:pic>
        <p:nvPicPr>
          <p:cNvPr id="83974" name="Picture 5" descr="ch03-msflipfl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3" y="2171700"/>
            <a:ext cx="8693150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5" name="Text Box 6"/>
          <p:cNvSpPr txBox="1">
            <a:spLocks noChangeArrowheads="1"/>
          </p:cNvSpPr>
          <p:nvPr/>
        </p:nvSpPr>
        <p:spPr bwMode="auto">
          <a:xfrm>
            <a:off x="381000" y="4765675"/>
            <a:ext cx="410845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baseline="0">
                <a:ea typeface="宋体" panose="02010600030101010101" pitchFamily="2" charset="-122"/>
              </a:rPr>
              <a:t>During 1</a:t>
            </a:r>
            <a:r>
              <a:rPr lang="en-US" altLang="zh-CN" b="0" baseline="30000">
                <a:ea typeface="宋体" panose="02010600030101010101" pitchFamily="2" charset="-122"/>
              </a:rPr>
              <a:t>st</a:t>
            </a:r>
            <a:r>
              <a:rPr lang="en-US" altLang="zh-CN" b="0" baseline="0">
                <a:ea typeface="宋体" panose="02010600030101010101" pitchFamily="2" charset="-122"/>
              </a:rPr>
              <a:t> phase (clock=1),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previously-computed state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becomes </a:t>
            </a:r>
            <a:r>
              <a:rPr lang="en-US" altLang="zh-CN" b="0" i="1" baseline="0">
                <a:ea typeface="宋体" panose="02010600030101010101" pitchFamily="2" charset="-122"/>
              </a:rPr>
              <a:t>current</a:t>
            </a:r>
            <a:r>
              <a:rPr lang="en-US" altLang="zh-CN" b="0" baseline="0">
                <a:ea typeface="宋体" panose="02010600030101010101" pitchFamily="2" charset="-122"/>
              </a:rPr>
              <a:t> state and is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sent to the logic circuit.</a:t>
            </a:r>
          </a:p>
        </p:txBody>
      </p:sp>
      <p:sp>
        <p:nvSpPr>
          <p:cNvPr id="83976" name="Text Box 7"/>
          <p:cNvSpPr txBox="1">
            <a:spLocks noChangeArrowheads="1"/>
          </p:cNvSpPr>
          <p:nvPr/>
        </p:nvSpPr>
        <p:spPr bwMode="auto">
          <a:xfrm>
            <a:off x="4660900" y="4765675"/>
            <a:ext cx="3903663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0" baseline="0">
                <a:ea typeface="宋体" panose="02010600030101010101" pitchFamily="2" charset="-122"/>
              </a:rPr>
              <a:t>During 2</a:t>
            </a:r>
            <a:r>
              <a:rPr lang="en-US" altLang="zh-CN" b="0" baseline="30000">
                <a:ea typeface="宋体" panose="02010600030101010101" pitchFamily="2" charset="-122"/>
              </a:rPr>
              <a:t>nd</a:t>
            </a:r>
            <a:r>
              <a:rPr lang="en-US" altLang="zh-CN" b="0" baseline="0">
                <a:ea typeface="宋体" panose="02010600030101010101" pitchFamily="2" charset="-122"/>
              </a:rPr>
              <a:t> phase (clock=0),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i="1" baseline="0">
                <a:ea typeface="宋体" panose="02010600030101010101" pitchFamily="2" charset="-122"/>
              </a:rPr>
              <a:t>next</a:t>
            </a:r>
            <a:r>
              <a:rPr lang="en-US" altLang="zh-CN" b="0" baseline="0">
                <a:ea typeface="宋体" panose="02010600030101010101" pitchFamily="2" charset="-122"/>
              </a:rPr>
              <a:t> state, computed by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logic circuit, is stored in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Latch A.</a:t>
            </a:r>
          </a:p>
        </p:txBody>
      </p:sp>
    </p:spTree>
    <p:extLst>
      <p:ext uri="{BB962C8B-B14F-4D97-AF65-F5344CB8AC3E}">
        <p14:creationId xmlns:p14="http://schemas.microsoft.com/office/powerpoint/2010/main" val="18423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lvl="0"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kern="0" baseline="0" dirty="0">
                <a:solidFill>
                  <a:srgbClr val="003399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+mj-cs"/>
              </a:rPr>
              <a:t>From Logic to Data Path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Sequential Logic Circuits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308500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CD6DCA-D75D-46B6-A366-5458D972BF52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49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B50C16-8F60-4CE7-ABC3-71F14F62C376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Storage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Each master-slave flipflop stores one state bit.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The number of storage elements (flipflops) needed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is determined by the number of states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(and the representation of each state).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Examples:</a:t>
            </a:r>
          </a:p>
          <a:p>
            <a:pPr marL="576263" lvl="1" indent="-234950"/>
            <a:r>
              <a:rPr lang="en-US" altLang="zh-CN"/>
              <a:t>Sequential lock</a:t>
            </a:r>
          </a:p>
          <a:p>
            <a:pPr marL="1022350" lvl="2" indent="-222250"/>
            <a:r>
              <a:rPr lang="en-US" altLang="zh-CN"/>
              <a:t>Four states </a:t>
            </a:r>
            <a:r>
              <a:rPr lang="en-US" altLang="zh-CN">
                <a:latin typeface="宋体" panose="02010600030101010101" pitchFamily="2" charset="-122"/>
              </a:rPr>
              <a:t>–</a:t>
            </a:r>
            <a:r>
              <a:rPr lang="en-US" altLang="zh-CN"/>
              <a:t> two bits</a:t>
            </a:r>
          </a:p>
          <a:p>
            <a:pPr marL="576263" lvl="1" indent="-234950"/>
            <a:r>
              <a:rPr lang="en-US" altLang="zh-CN"/>
              <a:t>Basketball scoreboard</a:t>
            </a:r>
          </a:p>
          <a:p>
            <a:pPr marL="1022350" lvl="2" indent="-222250"/>
            <a:r>
              <a:rPr lang="en-US" altLang="zh-CN"/>
              <a:t>7 bits for each score, 5 bits for minutes, 6 bits for seconds,</a:t>
            </a:r>
            <a:br>
              <a:rPr lang="en-US" altLang="zh-CN"/>
            </a:br>
            <a:r>
              <a:rPr lang="en-US" altLang="zh-CN"/>
              <a:t>1 bit for possession arrow, 1 bit for half, </a:t>
            </a:r>
            <a:r>
              <a:rPr lang="en-US" altLang="zh-CN">
                <a:latin typeface="宋体" panose="02010600030101010101" pitchFamily="2" charset="-122"/>
              </a:rPr>
              <a:t>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918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C9054-6660-457B-91E4-1CB9BB02E3D5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60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862FA9-82BF-434A-A595-69D577E3D6D1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Complete Example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 blinking traffic sign</a:t>
            </a:r>
          </a:p>
          <a:p>
            <a:pPr marL="576263" lvl="1" indent="-234950"/>
            <a:r>
              <a:rPr lang="en-US" altLang="zh-CN"/>
              <a:t>No lights on</a:t>
            </a:r>
          </a:p>
          <a:p>
            <a:pPr marL="576263" lvl="1" indent="-234950"/>
            <a:r>
              <a:rPr lang="en-US" altLang="zh-CN"/>
              <a:t>1 &amp; 2 on</a:t>
            </a:r>
          </a:p>
          <a:p>
            <a:pPr marL="576263" lvl="1" indent="-234950"/>
            <a:r>
              <a:rPr lang="en-US" altLang="zh-CN"/>
              <a:t>1, 2, 3, &amp; 4 on</a:t>
            </a:r>
          </a:p>
          <a:p>
            <a:pPr marL="576263" lvl="1" indent="-234950"/>
            <a:r>
              <a:rPr lang="en-US" altLang="zh-CN"/>
              <a:t>1, 2, 3, 4, &amp; 5 on</a:t>
            </a:r>
          </a:p>
          <a:p>
            <a:pPr marL="576263" lvl="1" indent="-234950"/>
            <a:r>
              <a:rPr lang="en-US" altLang="zh-CN"/>
              <a:t>(repeat as long as switch</a:t>
            </a:r>
            <a:br>
              <a:rPr lang="en-US" altLang="zh-CN"/>
            </a:br>
            <a:r>
              <a:rPr lang="en-US" altLang="zh-CN"/>
              <a:t>is turned on)</a:t>
            </a:r>
          </a:p>
        </p:txBody>
      </p:sp>
      <p:sp>
        <p:nvSpPr>
          <p:cNvPr id="86022" name="AutoShape 4"/>
          <p:cNvSpPr>
            <a:spLocks noChangeArrowheads="1"/>
          </p:cNvSpPr>
          <p:nvPr/>
        </p:nvSpPr>
        <p:spPr bwMode="auto">
          <a:xfrm>
            <a:off x="4546600" y="2128838"/>
            <a:ext cx="3775075" cy="3775075"/>
          </a:xfrm>
          <a:prstGeom prst="diamond">
            <a:avLst/>
          </a:prstGeom>
          <a:solidFill>
            <a:srgbClr val="FFCC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b="0" baseline="0">
              <a:ea typeface="宋体" panose="02010600030101010101" pitchFamily="2" charset="-122"/>
            </a:endParaRPr>
          </a:p>
        </p:txBody>
      </p:sp>
      <p:sp>
        <p:nvSpPr>
          <p:cNvPr id="86023" name="Text Box 5"/>
          <p:cNvSpPr txBox="1">
            <a:spLocks noChangeArrowheads="1"/>
          </p:cNvSpPr>
          <p:nvPr/>
        </p:nvSpPr>
        <p:spPr bwMode="auto">
          <a:xfrm>
            <a:off x="5351463" y="3730625"/>
            <a:ext cx="21653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600" baseline="0">
                <a:ea typeface="宋体" panose="02010600030101010101" pitchFamily="2" charset="-122"/>
              </a:rPr>
              <a:t>DANGER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MOVE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RIGHT</a:t>
            </a:r>
          </a:p>
        </p:txBody>
      </p:sp>
      <p:grpSp>
        <p:nvGrpSpPr>
          <p:cNvPr id="86024" name="Group 16"/>
          <p:cNvGrpSpPr>
            <a:grpSpLocks/>
          </p:cNvGrpSpPr>
          <p:nvPr/>
        </p:nvGrpSpPr>
        <p:grpSpPr bwMode="auto">
          <a:xfrm>
            <a:off x="5889625" y="2917825"/>
            <a:ext cx="1089025" cy="806450"/>
            <a:chOff x="3632" y="1838"/>
            <a:chExt cx="686" cy="508"/>
          </a:xfrm>
        </p:grpSpPr>
        <p:grpSp>
          <p:nvGrpSpPr>
            <p:cNvPr id="86035" name="Group 8"/>
            <p:cNvGrpSpPr>
              <a:grpSpLocks/>
            </p:cNvGrpSpPr>
            <p:nvPr/>
          </p:nvGrpSpPr>
          <p:grpSpPr bwMode="auto">
            <a:xfrm>
              <a:off x="3632" y="1838"/>
              <a:ext cx="148" cy="508"/>
              <a:chOff x="3632" y="1844"/>
              <a:chExt cx="148" cy="508"/>
            </a:xfrm>
          </p:grpSpPr>
          <p:sp>
            <p:nvSpPr>
              <p:cNvPr id="86040" name="Oval 6"/>
              <p:cNvSpPr>
                <a:spLocks noChangeArrowheads="1"/>
              </p:cNvSpPr>
              <p:nvPr/>
            </p:nvSpPr>
            <p:spPr bwMode="auto">
              <a:xfrm>
                <a:off x="3632" y="1844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itchFamily="18" charset="-127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b="0" baseline="0">
                  <a:ea typeface="宋体" panose="02010600030101010101" pitchFamily="2" charset="-122"/>
                </a:endParaRPr>
              </a:p>
            </p:txBody>
          </p:sp>
          <p:sp>
            <p:nvSpPr>
              <p:cNvPr id="86041" name="Oval 7"/>
              <p:cNvSpPr>
                <a:spLocks noChangeArrowheads="1"/>
              </p:cNvSpPr>
              <p:nvPr/>
            </p:nvSpPr>
            <p:spPr bwMode="auto">
              <a:xfrm>
                <a:off x="3632" y="2204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itchFamily="18" charset="-127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b="0" baseline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6036" name="Group 15"/>
            <p:cNvGrpSpPr>
              <a:grpSpLocks/>
            </p:cNvGrpSpPr>
            <p:nvPr/>
          </p:nvGrpSpPr>
          <p:grpSpPr bwMode="auto">
            <a:xfrm>
              <a:off x="3901" y="1908"/>
              <a:ext cx="148" cy="368"/>
              <a:chOff x="3901" y="1978"/>
              <a:chExt cx="148" cy="368"/>
            </a:xfrm>
          </p:grpSpPr>
          <p:sp>
            <p:nvSpPr>
              <p:cNvPr id="86038" name="Oval 10"/>
              <p:cNvSpPr>
                <a:spLocks noChangeArrowheads="1"/>
              </p:cNvSpPr>
              <p:nvPr/>
            </p:nvSpPr>
            <p:spPr bwMode="auto">
              <a:xfrm>
                <a:off x="3901" y="1978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itchFamily="18" charset="-127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b="0" baseline="0">
                  <a:ea typeface="宋体" panose="02010600030101010101" pitchFamily="2" charset="-122"/>
                </a:endParaRPr>
              </a:p>
            </p:txBody>
          </p:sp>
          <p:sp>
            <p:nvSpPr>
              <p:cNvPr id="86039" name="Oval 11"/>
              <p:cNvSpPr>
                <a:spLocks noChangeArrowheads="1"/>
              </p:cNvSpPr>
              <p:nvPr/>
            </p:nvSpPr>
            <p:spPr bwMode="auto">
              <a:xfrm>
                <a:off x="3901" y="2198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itchFamily="18" charset="-127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b="0" baseline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6037" name="Oval 13"/>
            <p:cNvSpPr>
              <a:spLocks noChangeArrowheads="1"/>
            </p:cNvSpPr>
            <p:nvPr/>
          </p:nvSpPr>
          <p:spPr bwMode="auto">
            <a:xfrm>
              <a:off x="4170" y="2018"/>
              <a:ext cx="148" cy="148"/>
            </a:xfrm>
            <a:prstGeom prst="ellipse">
              <a:avLst/>
            </a:prstGeom>
            <a:solidFill>
              <a:srgbClr val="CE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</p:grpSp>
      <p:sp>
        <p:nvSpPr>
          <p:cNvPr id="86025" name="Text Box 17"/>
          <p:cNvSpPr txBox="1">
            <a:spLocks noChangeArrowheads="1"/>
          </p:cNvSpPr>
          <p:nvPr/>
        </p:nvSpPr>
        <p:spPr bwMode="auto">
          <a:xfrm>
            <a:off x="5330825" y="25765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 baseline="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6026" name="Text Box 18"/>
          <p:cNvSpPr txBox="1">
            <a:spLocks noChangeArrowheads="1"/>
          </p:cNvSpPr>
          <p:nvPr/>
        </p:nvSpPr>
        <p:spPr bwMode="auto">
          <a:xfrm>
            <a:off x="4948238" y="30289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 baseline="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6027" name="Text Box 19"/>
          <p:cNvSpPr txBox="1">
            <a:spLocks noChangeArrowheads="1"/>
          </p:cNvSpPr>
          <p:nvPr/>
        </p:nvSpPr>
        <p:spPr bwMode="auto">
          <a:xfrm>
            <a:off x="6746875" y="21367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 baseline="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6028" name="Text Box 20"/>
          <p:cNvSpPr txBox="1">
            <a:spLocks noChangeArrowheads="1"/>
          </p:cNvSpPr>
          <p:nvPr/>
        </p:nvSpPr>
        <p:spPr bwMode="auto">
          <a:xfrm>
            <a:off x="7067550" y="24050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 baseline="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6029" name="Text Box 21"/>
          <p:cNvSpPr txBox="1">
            <a:spLocks noChangeArrowheads="1"/>
          </p:cNvSpPr>
          <p:nvPr/>
        </p:nvSpPr>
        <p:spPr bwMode="auto">
          <a:xfrm>
            <a:off x="7453313" y="271462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 baseline="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6030" name="Line 22"/>
          <p:cNvSpPr>
            <a:spLocks noChangeShapeType="1"/>
          </p:cNvSpPr>
          <p:nvPr/>
        </p:nvSpPr>
        <p:spPr bwMode="auto">
          <a:xfrm>
            <a:off x="5578475" y="2755900"/>
            <a:ext cx="287338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1" name="Line 23"/>
          <p:cNvSpPr>
            <a:spLocks noChangeShapeType="1"/>
          </p:cNvSpPr>
          <p:nvPr/>
        </p:nvSpPr>
        <p:spPr bwMode="auto">
          <a:xfrm>
            <a:off x="5173663" y="3187700"/>
            <a:ext cx="677862" cy="339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2" name="Line 24"/>
          <p:cNvSpPr>
            <a:spLocks noChangeShapeType="1"/>
          </p:cNvSpPr>
          <p:nvPr/>
        </p:nvSpPr>
        <p:spPr bwMode="auto">
          <a:xfrm flipH="1">
            <a:off x="6518275" y="2416175"/>
            <a:ext cx="287338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3" name="Line 25"/>
          <p:cNvSpPr>
            <a:spLocks noChangeShapeType="1"/>
          </p:cNvSpPr>
          <p:nvPr/>
        </p:nvSpPr>
        <p:spPr bwMode="auto">
          <a:xfrm flipH="1">
            <a:off x="6557963" y="2678113"/>
            <a:ext cx="574675" cy="67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4" name="Line 26"/>
          <p:cNvSpPr>
            <a:spLocks noChangeShapeType="1"/>
          </p:cNvSpPr>
          <p:nvPr/>
        </p:nvSpPr>
        <p:spPr bwMode="auto">
          <a:xfrm flipH="1">
            <a:off x="7027863" y="2951163"/>
            <a:ext cx="482600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724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C9054-6660-457B-91E4-1CB9BB02E3D5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60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862FA9-82BF-434A-A595-69D577E3D6D1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Complete Example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 blinking traffic sign</a:t>
            </a:r>
          </a:p>
          <a:p>
            <a:pPr marL="576263" lvl="1" indent="-234950"/>
            <a:r>
              <a:rPr lang="en-US" altLang="zh-CN"/>
              <a:t>No lights on</a:t>
            </a:r>
          </a:p>
          <a:p>
            <a:pPr marL="576263" lvl="1" indent="-234950"/>
            <a:r>
              <a:rPr lang="en-US" altLang="zh-CN"/>
              <a:t>1 &amp; 2 on</a:t>
            </a:r>
          </a:p>
          <a:p>
            <a:pPr marL="576263" lvl="1" indent="-234950"/>
            <a:r>
              <a:rPr lang="en-US" altLang="zh-CN"/>
              <a:t>1, 2, 3, &amp; 4 on</a:t>
            </a:r>
          </a:p>
          <a:p>
            <a:pPr marL="576263" lvl="1" indent="-234950"/>
            <a:r>
              <a:rPr lang="en-US" altLang="zh-CN"/>
              <a:t>1, 2, 3, 4, &amp; 5 on</a:t>
            </a:r>
          </a:p>
          <a:p>
            <a:pPr marL="576263" lvl="1" indent="-234950"/>
            <a:r>
              <a:rPr lang="en-US" altLang="zh-CN"/>
              <a:t>(repeat as long as switch</a:t>
            </a:r>
            <a:br>
              <a:rPr lang="en-US" altLang="zh-CN"/>
            </a:br>
            <a:r>
              <a:rPr lang="en-US" altLang="zh-CN"/>
              <a:t>is turned on)</a:t>
            </a:r>
          </a:p>
        </p:txBody>
      </p:sp>
      <p:sp>
        <p:nvSpPr>
          <p:cNvPr id="86022" name="AutoShape 4"/>
          <p:cNvSpPr>
            <a:spLocks noChangeArrowheads="1"/>
          </p:cNvSpPr>
          <p:nvPr/>
        </p:nvSpPr>
        <p:spPr bwMode="auto">
          <a:xfrm>
            <a:off x="4546600" y="2128838"/>
            <a:ext cx="3775075" cy="3775075"/>
          </a:xfrm>
          <a:prstGeom prst="diamond">
            <a:avLst/>
          </a:prstGeom>
          <a:solidFill>
            <a:srgbClr val="FFCC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b="0" baseline="0">
              <a:ea typeface="宋体" panose="02010600030101010101" pitchFamily="2" charset="-122"/>
            </a:endParaRPr>
          </a:p>
        </p:txBody>
      </p:sp>
      <p:sp>
        <p:nvSpPr>
          <p:cNvPr id="86023" name="Text Box 5"/>
          <p:cNvSpPr txBox="1">
            <a:spLocks noChangeArrowheads="1"/>
          </p:cNvSpPr>
          <p:nvPr/>
        </p:nvSpPr>
        <p:spPr bwMode="auto">
          <a:xfrm>
            <a:off x="5351463" y="3730625"/>
            <a:ext cx="21653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600" baseline="0">
                <a:ea typeface="宋体" panose="02010600030101010101" pitchFamily="2" charset="-122"/>
              </a:rPr>
              <a:t>DANGER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MOVE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78204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C9054-6660-457B-91E4-1CB9BB02E3D5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60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862FA9-82BF-434A-A595-69D577E3D6D1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Complete Example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 blinking traffic sign</a:t>
            </a:r>
          </a:p>
          <a:p>
            <a:pPr marL="576263" lvl="1" indent="-234950"/>
            <a:r>
              <a:rPr lang="en-US" altLang="zh-CN"/>
              <a:t>No lights on</a:t>
            </a:r>
          </a:p>
          <a:p>
            <a:pPr marL="576263" lvl="1" indent="-234950"/>
            <a:r>
              <a:rPr lang="en-US" altLang="zh-CN"/>
              <a:t>1 &amp; 2 on</a:t>
            </a:r>
          </a:p>
          <a:p>
            <a:pPr marL="576263" lvl="1" indent="-234950"/>
            <a:r>
              <a:rPr lang="en-US" altLang="zh-CN"/>
              <a:t>1, 2, 3, &amp; 4 on</a:t>
            </a:r>
          </a:p>
          <a:p>
            <a:pPr marL="576263" lvl="1" indent="-234950"/>
            <a:r>
              <a:rPr lang="en-US" altLang="zh-CN"/>
              <a:t>1, 2, 3, 4, &amp; 5 on</a:t>
            </a:r>
          </a:p>
          <a:p>
            <a:pPr marL="576263" lvl="1" indent="-234950"/>
            <a:r>
              <a:rPr lang="en-US" altLang="zh-CN"/>
              <a:t>(repeat as long as switch</a:t>
            </a:r>
            <a:br>
              <a:rPr lang="en-US" altLang="zh-CN"/>
            </a:br>
            <a:r>
              <a:rPr lang="en-US" altLang="zh-CN"/>
              <a:t>is turned on)</a:t>
            </a:r>
          </a:p>
        </p:txBody>
      </p:sp>
      <p:sp>
        <p:nvSpPr>
          <p:cNvPr id="86022" name="AutoShape 4"/>
          <p:cNvSpPr>
            <a:spLocks noChangeArrowheads="1"/>
          </p:cNvSpPr>
          <p:nvPr/>
        </p:nvSpPr>
        <p:spPr bwMode="auto">
          <a:xfrm>
            <a:off x="4546600" y="2128838"/>
            <a:ext cx="3775075" cy="3775075"/>
          </a:xfrm>
          <a:prstGeom prst="diamond">
            <a:avLst/>
          </a:prstGeom>
          <a:solidFill>
            <a:srgbClr val="FFCC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b="0" baseline="0" dirty="0">
              <a:ea typeface="宋体" panose="02010600030101010101" pitchFamily="2" charset="-122"/>
            </a:endParaRPr>
          </a:p>
        </p:txBody>
      </p:sp>
      <p:sp>
        <p:nvSpPr>
          <p:cNvPr id="86023" name="Text Box 5"/>
          <p:cNvSpPr txBox="1">
            <a:spLocks noChangeArrowheads="1"/>
          </p:cNvSpPr>
          <p:nvPr/>
        </p:nvSpPr>
        <p:spPr bwMode="auto">
          <a:xfrm>
            <a:off x="5351463" y="3730625"/>
            <a:ext cx="21653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600" baseline="0">
                <a:ea typeface="宋体" panose="02010600030101010101" pitchFamily="2" charset="-122"/>
              </a:rPr>
              <a:t>DANGER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MOVE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RIGHT</a:t>
            </a:r>
          </a:p>
        </p:txBody>
      </p:sp>
      <p:grpSp>
        <p:nvGrpSpPr>
          <p:cNvPr id="86035" name="Group 8"/>
          <p:cNvGrpSpPr>
            <a:grpSpLocks/>
          </p:cNvGrpSpPr>
          <p:nvPr/>
        </p:nvGrpSpPr>
        <p:grpSpPr bwMode="auto">
          <a:xfrm>
            <a:off x="5889625" y="2917825"/>
            <a:ext cx="234950" cy="806450"/>
            <a:chOff x="3632" y="1844"/>
            <a:chExt cx="148" cy="508"/>
          </a:xfrm>
        </p:grpSpPr>
        <p:sp>
          <p:nvSpPr>
            <p:cNvPr id="86040" name="Oval 6"/>
            <p:cNvSpPr>
              <a:spLocks noChangeArrowheads="1"/>
            </p:cNvSpPr>
            <p:nvPr/>
          </p:nvSpPr>
          <p:spPr bwMode="auto">
            <a:xfrm>
              <a:off x="3632" y="1844"/>
              <a:ext cx="148" cy="148"/>
            </a:xfrm>
            <a:prstGeom prst="ellipse">
              <a:avLst/>
            </a:prstGeom>
            <a:solidFill>
              <a:srgbClr val="CE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  <p:sp>
          <p:nvSpPr>
            <p:cNvPr id="86041" name="Oval 7"/>
            <p:cNvSpPr>
              <a:spLocks noChangeArrowheads="1"/>
            </p:cNvSpPr>
            <p:nvPr/>
          </p:nvSpPr>
          <p:spPr bwMode="auto">
            <a:xfrm>
              <a:off x="3632" y="2204"/>
              <a:ext cx="148" cy="148"/>
            </a:xfrm>
            <a:prstGeom prst="ellipse">
              <a:avLst/>
            </a:prstGeom>
            <a:solidFill>
              <a:srgbClr val="CE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511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C9054-6660-457B-91E4-1CB9BB02E3D5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60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862FA9-82BF-434A-A595-69D577E3D6D1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Complete Example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 blinking traffic sign</a:t>
            </a:r>
          </a:p>
          <a:p>
            <a:pPr marL="576263" lvl="1" indent="-234950"/>
            <a:r>
              <a:rPr lang="en-US" altLang="zh-CN"/>
              <a:t>No lights on</a:t>
            </a:r>
          </a:p>
          <a:p>
            <a:pPr marL="576263" lvl="1" indent="-234950"/>
            <a:r>
              <a:rPr lang="en-US" altLang="zh-CN"/>
              <a:t>1 &amp; 2 on</a:t>
            </a:r>
          </a:p>
          <a:p>
            <a:pPr marL="576263" lvl="1" indent="-234950"/>
            <a:r>
              <a:rPr lang="en-US" altLang="zh-CN"/>
              <a:t>1, 2, 3, &amp; 4 on</a:t>
            </a:r>
          </a:p>
          <a:p>
            <a:pPr marL="576263" lvl="1" indent="-234950"/>
            <a:r>
              <a:rPr lang="en-US" altLang="zh-CN"/>
              <a:t>1, 2, 3, 4, &amp; 5 on</a:t>
            </a:r>
          </a:p>
          <a:p>
            <a:pPr marL="576263" lvl="1" indent="-234950"/>
            <a:r>
              <a:rPr lang="en-US" altLang="zh-CN"/>
              <a:t>(repeat as long as switch</a:t>
            </a:r>
            <a:br>
              <a:rPr lang="en-US" altLang="zh-CN"/>
            </a:br>
            <a:r>
              <a:rPr lang="en-US" altLang="zh-CN"/>
              <a:t>is turned on)</a:t>
            </a:r>
          </a:p>
        </p:txBody>
      </p:sp>
      <p:sp>
        <p:nvSpPr>
          <p:cNvPr id="86022" name="AutoShape 4"/>
          <p:cNvSpPr>
            <a:spLocks noChangeArrowheads="1"/>
          </p:cNvSpPr>
          <p:nvPr/>
        </p:nvSpPr>
        <p:spPr bwMode="auto">
          <a:xfrm>
            <a:off x="4546600" y="2128838"/>
            <a:ext cx="3775075" cy="3775075"/>
          </a:xfrm>
          <a:prstGeom prst="diamond">
            <a:avLst/>
          </a:prstGeom>
          <a:solidFill>
            <a:srgbClr val="FFCC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b="0" baseline="0">
              <a:ea typeface="宋体" panose="02010600030101010101" pitchFamily="2" charset="-122"/>
            </a:endParaRPr>
          </a:p>
        </p:txBody>
      </p:sp>
      <p:sp>
        <p:nvSpPr>
          <p:cNvPr id="86023" name="Text Box 5"/>
          <p:cNvSpPr txBox="1">
            <a:spLocks noChangeArrowheads="1"/>
          </p:cNvSpPr>
          <p:nvPr/>
        </p:nvSpPr>
        <p:spPr bwMode="auto">
          <a:xfrm>
            <a:off x="5351463" y="3730625"/>
            <a:ext cx="21653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600" baseline="0">
                <a:ea typeface="宋体" panose="02010600030101010101" pitchFamily="2" charset="-122"/>
              </a:rPr>
              <a:t>DANGER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MOVE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RIGHT</a:t>
            </a:r>
          </a:p>
        </p:txBody>
      </p:sp>
      <p:grpSp>
        <p:nvGrpSpPr>
          <p:cNvPr id="86024" name="Group 16"/>
          <p:cNvGrpSpPr>
            <a:grpSpLocks/>
          </p:cNvGrpSpPr>
          <p:nvPr/>
        </p:nvGrpSpPr>
        <p:grpSpPr bwMode="auto">
          <a:xfrm>
            <a:off x="5889629" y="2917825"/>
            <a:ext cx="661988" cy="806450"/>
            <a:chOff x="3632" y="1838"/>
            <a:chExt cx="417" cy="508"/>
          </a:xfrm>
        </p:grpSpPr>
        <p:grpSp>
          <p:nvGrpSpPr>
            <p:cNvPr id="86035" name="Group 8"/>
            <p:cNvGrpSpPr>
              <a:grpSpLocks/>
            </p:cNvGrpSpPr>
            <p:nvPr/>
          </p:nvGrpSpPr>
          <p:grpSpPr bwMode="auto">
            <a:xfrm>
              <a:off x="3632" y="1838"/>
              <a:ext cx="148" cy="508"/>
              <a:chOff x="3632" y="1844"/>
              <a:chExt cx="148" cy="508"/>
            </a:xfrm>
          </p:grpSpPr>
          <p:sp>
            <p:nvSpPr>
              <p:cNvPr id="86040" name="Oval 6"/>
              <p:cNvSpPr>
                <a:spLocks noChangeArrowheads="1"/>
              </p:cNvSpPr>
              <p:nvPr/>
            </p:nvSpPr>
            <p:spPr bwMode="auto">
              <a:xfrm>
                <a:off x="3632" y="1844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itchFamily="18" charset="-127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b="0" baseline="0">
                  <a:ea typeface="宋体" panose="02010600030101010101" pitchFamily="2" charset="-122"/>
                </a:endParaRPr>
              </a:p>
            </p:txBody>
          </p:sp>
          <p:sp>
            <p:nvSpPr>
              <p:cNvPr id="86041" name="Oval 7"/>
              <p:cNvSpPr>
                <a:spLocks noChangeArrowheads="1"/>
              </p:cNvSpPr>
              <p:nvPr/>
            </p:nvSpPr>
            <p:spPr bwMode="auto">
              <a:xfrm>
                <a:off x="3632" y="2204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itchFamily="18" charset="-127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b="0" baseline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6036" name="Group 15"/>
            <p:cNvGrpSpPr>
              <a:grpSpLocks/>
            </p:cNvGrpSpPr>
            <p:nvPr/>
          </p:nvGrpSpPr>
          <p:grpSpPr bwMode="auto">
            <a:xfrm>
              <a:off x="3901" y="1908"/>
              <a:ext cx="148" cy="368"/>
              <a:chOff x="3901" y="1978"/>
              <a:chExt cx="148" cy="368"/>
            </a:xfrm>
          </p:grpSpPr>
          <p:sp>
            <p:nvSpPr>
              <p:cNvPr id="86038" name="Oval 10"/>
              <p:cNvSpPr>
                <a:spLocks noChangeArrowheads="1"/>
              </p:cNvSpPr>
              <p:nvPr/>
            </p:nvSpPr>
            <p:spPr bwMode="auto">
              <a:xfrm>
                <a:off x="3901" y="1978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itchFamily="18" charset="-127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b="0" baseline="0">
                  <a:ea typeface="宋体" panose="02010600030101010101" pitchFamily="2" charset="-122"/>
                </a:endParaRPr>
              </a:p>
            </p:txBody>
          </p:sp>
          <p:sp>
            <p:nvSpPr>
              <p:cNvPr id="86039" name="Oval 11"/>
              <p:cNvSpPr>
                <a:spLocks noChangeArrowheads="1"/>
              </p:cNvSpPr>
              <p:nvPr/>
            </p:nvSpPr>
            <p:spPr bwMode="auto">
              <a:xfrm>
                <a:off x="3901" y="2198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itchFamily="18" charset="-127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b="0" baseline="0"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1299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C9054-6660-457B-91E4-1CB9BB02E3D5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60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862FA9-82BF-434A-A595-69D577E3D6D1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Complete Example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 blinking traffic sign</a:t>
            </a:r>
          </a:p>
          <a:p>
            <a:pPr marL="576263" lvl="1" indent="-234950"/>
            <a:r>
              <a:rPr lang="en-US" altLang="zh-CN"/>
              <a:t>No lights on</a:t>
            </a:r>
          </a:p>
          <a:p>
            <a:pPr marL="576263" lvl="1" indent="-234950"/>
            <a:r>
              <a:rPr lang="en-US" altLang="zh-CN"/>
              <a:t>1 &amp; 2 on</a:t>
            </a:r>
          </a:p>
          <a:p>
            <a:pPr marL="576263" lvl="1" indent="-234950"/>
            <a:r>
              <a:rPr lang="en-US" altLang="zh-CN"/>
              <a:t>1, 2, 3, &amp; 4 on</a:t>
            </a:r>
          </a:p>
          <a:p>
            <a:pPr marL="576263" lvl="1" indent="-234950"/>
            <a:r>
              <a:rPr lang="en-US" altLang="zh-CN"/>
              <a:t>1, 2, 3, 4, &amp; 5 on</a:t>
            </a:r>
          </a:p>
          <a:p>
            <a:pPr marL="576263" lvl="1" indent="-234950"/>
            <a:r>
              <a:rPr lang="en-US" altLang="zh-CN"/>
              <a:t>(repeat as long as switch</a:t>
            </a:r>
            <a:br>
              <a:rPr lang="en-US" altLang="zh-CN"/>
            </a:br>
            <a:r>
              <a:rPr lang="en-US" altLang="zh-CN"/>
              <a:t>is turned on)</a:t>
            </a:r>
          </a:p>
        </p:txBody>
      </p:sp>
      <p:sp>
        <p:nvSpPr>
          <p:cNvPr id="86022" name="AutoShape 4"/>
          <p:cNvSpPr>
            <a:spLocks noChangeArrowheads="1"/>
          </p:cNvSpPr>
          <p:nvPr/>
        </p:nvSpPr>
        <p:spPr bwMode="auto">
          <a:xfrm>
            <a:off x="4546600" y="2128838"/>
            <a:ext cx="3775075" cy="3775075"/>
          </a:xfrm>
          <a:prstGeom prst="diamond">
            <a:avLst/>
          </a:prstGeom>
          <a:solidFill>
            <a:srgbClr val="FFCC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b="0" baseline="0">
              <a:ea typeface="宋体" panose="02010600030101010101" pitchFamily="2" charset="-122"/>
            </a:endParaRPr>
          </a:p>
        </p:txBody>
      </p:sp>
      <p:sp>
        <p:nvSpPr>
          <p:cNvPr id="86023" name="Text Box 5"/>
          <p:cNvSpPr txBox="1">
            <a:spLocks noChangeArrowheads="1"/>
          </p:cNvSpPr>
          <p:nvPr/>
        </p:nvSpPr>
        <p:spPr bwMode="auto">
          <a:xfrm>
            <a:off x="5351463" y="3730625"/>
            <a:ext cx="21653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600" baseline="0">
                <a:ea typeface="宋体" panose="02010600030101010101" pitchFamily="2" charset="-122"/>
              </a:rPr>
              <a:t>DANGER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MOVE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RIGHT</a:t>
            </a:r>
          </a:p>
        </p:txBody>
      </p:sp>
      <p:grpSp>
        <p:nvGrpSpPr>
          <p:cNvPr id="86024" name="Group 16"/>
          <p:cNvGrpSpPr>
            <a:grpSpLocks/>
          </p:cNvGrpSpPr>
          <p:nvPr/>
        </p:nvGrpSpPr>
        <p:grpSpPr bwMode="auto">
          <a:xfrm>
            <a:off x="5889625" y="2917825"/>
            <a:ext cx="1089025" cy="806450"/>
            <a:chOff x="3632" y="1838"/>
            <a:chExt cx="686" cy="508"/>
          </a:xfrm>
        </p:grpSpPr>
        <p:grpSp>
          <p:nvGrpSpPr>
            <p:cNvPr id="86035" name="Group 8"/>
            <p:cNvGrpSpPr>
              <a:grpSpLocks/>
            </p:cNvGrpSpPr>
            <p:nvPr/>
          </p:nvGrpSpPr>
          <p:grpSpPr bwMode="auto">
            <a:xfrm>
              <a:off x="3632" y="1838"/>
              <a:ext cx="148" cy="508"/>
              <a:chOff x="3632" y="1844"/>
              <a:chExt cx="148" cy="508"/>
            </a:xfrm>
          </p:grpSpPr>
          <p:sp>
            <p:nvSpPr>
              <p:cNvPr id="86040" name="Oval 6"/>
              <p:cNvSpPr>
                <a:spLocks noChangeArrowheads="1"/>
              </p:cNvSpPr>
              <p:nvPr/>
            </p:nvSpPr>
            <p:spPr bwMode="auto">
              <a:xfrm>
                <a:off x="3632" y="1844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itchFamily="18" charset="-127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b="0" baseline="0">
                  <a:ea typeface="宋体" panose="02010600030101010101" pitchFamily="2" charset="-122"/>
                </a:endParaRPr>
              </a:p>
            </p:txBody>
          </p:sp>
          <p:sp>
            <p:nvSpPr>
              <p:cNvPr id="86041" name="Oval 7"/>
              <p:cNvSpPr>
                <a:spLocks noChangeArrowheads="1"/>
              </p:cNvSpPr>
              <p:nvPr/>
            </p:nvSpPr>
            <p:spPr bwMode="auto">
              <a:xfrm>
                <a:off x="3632" y="2204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itchFamily="18" charset="-127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b="0" baseline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6036" name="Group 15"/>
            <p:cNvGrpSpPr>
              <a:grpSpLocks/>
            </p:cNvGrpSpPr>
            <p:nvPr/>
          </p:nvGrpSpPr>
          <p:grpSpPr bwMode="auto">
            <a:xfrm>
              <a:off x="3901" y="1908"/>
              <a:ext cx="148" cy="368"/>
              <a:chOff x="3901" y="1978"/>
              <a:chExt cx="148" cy="368"/>
            </a:xfrm>
          </p:grpSpPr>
          <p:sp>
            <p:nvSpPr>
              <p:cNvPr id="86038" name="Oval 10"/>
              <p:cNvSpPr>
                <a:spLocks noChangeArrowheads="1"/>
              </p:cNvSpPr>
              <p:nvPr/>
            </p:nvSpPr>
            <p:spPr bwMode="auto">
              <a:xfrm>
                <a:off x="3901" y="1978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itchFamily="18" charset="-127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b="0" baseline="0">
                  <a:ea typeface="宋体" panose="02010600030101010101" pitchFamily="2" charset="-122"/>
                </a:endParaRPr>
              </a:p>
            </p:txBody>
          </p:sp>
          <p:sp>
            <p:nvSpPr>
              <p:cNvPr id="86039" name="Oval 11"/>
              <p:cNvSpPr>
                <a:spLocks noChangeArrowheads="1"/>
              </p:cNvSpPr>
              <p:nvPr/>
            </p:nvSpPr>
            <p:spPr bwMode="auto">
              <a:xfrm>
                <a:off x="3901" y="2198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itchFamily="18" charset="-127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b="0" baseline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6037" name="Oval 13"/>
            <p:cNvSpPr>
              <a:spLocks noChangeArrowheads="1"/>
            </p:cNvSpPr>
            <p:nvPr/>
          </p:nvSpPr>
          <p:spPr bwMode="auto">
            <a:xfrm>
              <a:off x="4170" y="2018"/>
              <a:ext cx="148" cy="148"/>
            </a:xfrm>
            <a:prstGeom prst="ellipse">
              <a:avLst/>
            </a:prstGeom>
            <a:solidFill>
              <a:srgbClr val="CE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9596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C9054-6660-457B-91E4-1CB9BB02E3D5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60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862FA9-82BF-434A-A595-69D577E3D6D1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Complete Example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 blinking traffic sign</a:t>
            </a:r>
          </a:p>
          <a:p>
            <a:pPr marL="576263" lvl="1" indent="-234950"/>
            <a:r>
              <a:rPr lang="en-US" altLang="zh-CN"/>
              <a:t>No lights on</a:t>
            </a:r>
          </a:p>
          <a:p>
            <a:pPr marL="576263" lvl="1" indent="-234950"/>
            <a:r>
              <a:rPr lang="en-US" altLang="zh-CN"/>
              <a:t>1 &amp; 2 on</a:t>
            </a:r>
          </a:p>
          <a:p>
            <a:pPr marL="576263" lvl="1" indent="-234950"/>
            <a:r>
              <a:rPr lang="en-US" altLang="zh-CN"/>
              <a:t>1, 2, 3, &amp; 4 on</a:t>
            </a:r>
          </a:p>
          <a:p>
            <a:pPr marL="576263" lvl="1" indent="-234950"/>
            <a:r>
              <a:rPr lang="en-US" altLang="zh-CN"/>
              <a:t>1, 2, 3, 4, &amp; 5 on</a:t>
            </a:r>
          </a:p>
          <a:p>
            <a:pPr marL="576263" lvl="1" indent="-234950"/>
            <a:r>
              <a:rPr lang="en-US" altLang="zh-CN"/>
              <a:t>(repeat as long as switch</a:t>
            </a:r>
            <a:br>
              <a:rPr lang="en-US" altLang="zh-CN"/>
            </a:br>
            <a:r>
              <a:rPr lang="en-US" altLang="zh-CN"/>
              <a:t>is turned on)</a:t>
            </a:r>
          </a:p>
        </p:txBody>
      </p:sp>
      <p:sp>
        <p:nvSpPr>
          <p:cNvPr id="86022" name="AutoShape 4"/>
          <p:cNvSpPr>
            <a:spLocks noChangeArrowheads="1"/>
          </p:cNvSpPr>
          <p:nvPr/>
        </p:nvSpPr>
        <p:spPr bwMode="auto">
          <a:xfrm>
            <a:off x="4546600" y="2128838"/>
            <a:ext cx="3775075" cy="3775075"/>
          </a:xfrm>
          <a:prstGeom prst="diamond">
            <a:avLst/>
          </a:prstGeom>
          <a:solidFill>
            <a:srgbClr val="FFCC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b="0" baseline="0">
              <a:ea typeface="宋体" panose="02010600030101010101" pitchFamily="2" charset="-122"/>
            </a:endParaRPr>
          </a:p>
        </p:txBody>
      </p:sp>
      <p:sp>
        <p:nvSpPr>
          <p:cNvPr id="86023" name="Text Box 5"/>
          <p:cNvSpPr txBox="1">
            <a:spLocks noChangeArrowheads="1"/>
          </p:cNvSpPr>
          <p:nvPr/>
        </p:nvSpPr>
        <p:spPr bwMode="auto">
          <a:xfrm>
            <a:off x="5351463" y="3730625"/>
            <a:ext cx="21653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600" baseline="0">
                <a:ea typeface="宋体" panose="02010600030101010101" pitchFamily="2" charset="-122"/>
              </a:rPr>
              <a:t>DANGER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MOVE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852409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C9054-6660-457B-91E4-1CB9BB02E3D5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60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862FA9-82BF-434A-A595-69D577E3D6D1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Complete Example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 blinking traffic sign</a:t>
            </a:r>
          </a:p>
          <a:p>
            <a:pPr marL="576263" lvl="1" indent="-234950"/>
            <a:r>
              <a:rPr lang="en-US" altLang="zh-CN"/>
              <a:t>No lights on</a:t>
            </a:r>
          </a:p>
          <a:p>
            <a:pPr marL="576263" lvl="1" indent="-234950"/>
            <a:r>
              <a:rPr lang="en-US" altLang="zh-CN"/>
              <a:t>1 &amp; 2 on</a:t>
            </a:r>
          </a:p>
          <a:p>
            <a:pPr marL="576263" lvl="1" indent="-234950"/>
            <a:r>
              <a:rPr lang="en-US" altLang="zh-CN"/>
              <a:t>1, 2, 3, &amp; 4 on</a:t>
            </a:r>
          </a:p>
          <a:p>
            <a:pPr marL="576263" lvl="1" indent="-234950"/>
            <a:r>
              <a:rPr lang="en-US" altLang="zh-CN"/>
              <a:t>1, 2, 3, 4, &amp; 5 on</a:t>
            </a:r>
          </a:p>
          <a:p>
            <a:pPr marL="576263" lvl="1" indent="-234950"/>
            <a:r>
              <a:rPr lang="en-US" altLang="zh-CN"/>
              <a:t>(repeat as long as switch</a:t>
            </a:r>
            <a:br>
              <a:rPr lang="en-US" altLang="zh-CN"/>
            </a:br>
            <a:r>
              <a:rPr lang="en-US" altLang="zh-CN"/>
              <a:t>is turned on)</a:t>
            </a:r>
          </a:p>
        </p:txBody>
      </p:sp>
      <p:sp>
        <p:nvSpPr>
          <p:cNvPr id="86022" name="AutoShape 4"/>
          <p:cNvSpPr>
            <a:spLocks noChangeArrowheads="1"/>
          </p:cNvSpPr>
          <p:nvPr/>
        </p:nvSpPr>
        <p:spPr bwMode="auto">
          <a:xfrm>
            <a:off x="4546600" y="2128838"/>
            <a:ext cx="3775075" cy="3775075"/>
          </a:xfrm>
          <a:prstGeom prst="diamond">
            <a:avLst/>
          </a:prstGeom>
          <a:solidFill>
            <a:srgbClr val="FFCC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b="0" baseline="0" dirty="0">
              <a:ea typeface="宋体" panose="02010600030101010101" pitchFamily="2" charset="-122"/>
            </a:endParaRPr>
          </a:p>
        </p:txBody>
      </p:sp>
      <p:sp>
        <p:nvSpPr>
          <p:cNvPr id="86023" name="Text Box 5"/>
          <p:cNvSpPr txBox="1">
            <a:spLocks noChangeArrowheads="1"/>
          </p:cNvSpPr>
          <p:nvPr/>
        </p:nvSpPr>
        <p:spPr bwMode="auto">
          <a:xfrm>
            <a:off x="5351463" y="3730625"/>
            <a:ext cx="21653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600" baseline="0">
                <a:ea typeface="宋体" panose="02010600030101010101" pitchFamily="2" charset="-122"/>
              </a:rPr>
              <a:t>DANGER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MOVE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RIGHT</a:t>
            </a:r>
          </a:p>
        </p:txBody>
      </p:sp>
      <p:grpSp>
        <p:nvGrpSpPr>
          <p:cNvPr id="86035" name="Group 8"/>
          <p:cNvGrpSpPr>
            <a:grpSpLocks/>
          </p:cNvGrpSpPr>
          <p:nvPr/>
        </p:nvGrpSpPr>
        <p:grpSpPr bwMode="auto">
          <a:xfrm>
            <a:off x="5889625" y="2917825"/>
            <a:ext cx="234950" cy="806450"/>
            <a:chOff x="3632" y="1844"/>
            <a:chExt cx="148" cy="508"/>
          </a:xfrm>
        </p:grpSpPr>
        <p:sp>
          <p:nvSpPr>
            <p:cNvPr id="86040" name="Oval 6"/>
            <p:cNvSpPr>
              <a:spLocks noChangeArrowheads="1"/>
            </p:cNvSpPr>
            <p:nvPr/>
          </p:nvSpPr>
          <p:spPr bwMode="auto">
            <a:xfrm>
              <a:off x="3632" y="1844"/>
              <a:ext cx="148" cy="148"/>
            </a:xfrm>
            <a:prstGeom prst="ellipse">
              <a:avLst/>
            </a:prstGeom>
            <a:solidFill>
              <a:srgbClr val="CE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  <p:sp>
          <p:nvSpPr>
            <p:cNvPr id="86041" name="Oval 7"/>
            <p:cNvSpPr>
              <a:spLocks noChangeArrowheads="1"/>
            </p:cNvSpPr>
            <p:nvPr/>
          </p:nvSpPr>
          <p:spPr bwMode="auto">
            <a:xfrm>
              <a:off x="3632" y="2204"/>
              <a:ext cx="148" cy="148"/>
            </a:xfrm>
            <a:prstGeom prst="ellipse">
              <a:avLst/>
            </a:prstGeom>
            <a:solidFill>
              <a:srgbClr val="CE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9871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C9054-6660-457B-91E4-1CB9BB02E3D5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60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862FA9-82BF-434A-A595-69D577E3D6D1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Complete Example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 blinking traffic sign</a:t>
            </a:r>
          </a:p>
          <a:p>
            <a:pPr marL="576263" lvl="1" indent="-234950"/>
            <a:r>
              <a:rPr lang="en-US" altLang="zh-CN"/>
              <a:t>No lights on</a:t>
            </a:r>
          </a:p>
          <a:p>
            <a:pPr marL="576263" lvl="1" indent="-234950"/>
            <a:r>
              <a:rPr lang="en-US" altLang="zh-CN"/>
              <a:t>1 &amp; 2 on</a:t>
            </a:r>
          </a:p>
          <a:p>
            <a:pPr marL="576263" lvl="1" indent="-234950"/>
            <a:r>
              <a:rPr lang="en-US" altLang="zh-CN"/>
              <a:t>1, 2, 3, &amp; 4 on</a:t>
            </a:r>
          </a:p>
          <a:p>
            <a:pPr marL="576263" lvl="1" indent="-234950"/>
            <a:r>
              <a:rPr lang="en-US" altLang="zh-CN"/>
              <a:t>1, 2, 3, 4, &amp; 5 on</a:t>
            </a:r>
          </a:p>
          <a:p>
            <a:pPr marL="576263" lvl="1" indent="-234950"/>
            <a:r>
              <a:rPr lang="en-US" altLang="zh-CN"/>
              <a:t>(repeat as long as switch</a:t>
            </a:r>
            <a:br>
              <a:rPr lang="en-US" altLang="zh-CN"/>
            </a:br>
            <a:r>
              <a:rPr lang="en-US" altLang="zh-CN"/>
              <a:t>is turned on)</a:t>
            </a:r>
          </a:p>
        </p:txBody>
      </p:sp>
      <p:sp>
        <p:nvSpPr>
          <p:cNvPr id="86022" name="AutoShape 4"/>
          <p:cNvSpPr>
            <a:spLocks noChangeArrowheads="1"/>
          </p:cNvSpPr>
          <p:nvPr/>
        </p:nvSpPr>
        <p:spPr bwMode="auto">
          <a:xfrm>
            <a:off x="4546600" y="2128838"/>
            <a:ext cx="3775075" cy="3775075"/>
          </a:xfrm>
          <a:prstGeom prst="diamond">
            <a:avLst/>
          </a:prstGeom>
          <a:solidFill>
            <a:srgbClr val="FFCC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b="0" baseline="0">
              <a:ea typeface="宋体" panose="02010600030101010101" pitchFamily="2" charset="-122"/>
            </a:endParaRPr>
          </a:p>
        </p:txBody>
      </p:sp>
      <p:sp>
        <p:nvSpPr>
          <p:cNvPr id="86023" name="Text Box 5"/>
          <p:cNvSpPr txBox="1">
            <a:spLocks noChangeArrowheads="1"/>
          </p:cNvSpPr>
          <p:nvPr/>
        </p:nvSpPr>
        <p:spPr bwMode="auto">
          <a:xfrm>
            <a:off x="5351463" y="3730625"/>
            <a:ext cx="21653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600" baseline="0">
                <a:ea typeface="宋体" panose="02010600030101010101" pitchFamily="2" charset="-122"/>
              </a:rPr>
              <a:t>DANGER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MOVE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RIGHT</a:t>
            </a:r>
          </a:p>
        </p:txBody>
      </p:sp>
      <p:grpSp>
        <p:nvGrpSpPr>
          <p:cNvPr id="86024" name="Group 16"/>
          <p:cNvGrpSpPr>
            <a:grpSpLocks/>
          </p:cNvGrpSpPr>
          <p:nvPr/>
        </p:nvGrpSpPr>
        <p:grpSpPr bwMode="auto">
          <a:xfrm>
            <a:off x="5889629" y="2917825"/>
            <a:ext cx="661988" cy="806450"/>
            <a:chOff x="3632" y="1838"/>
            <a:chExt cx="417" cy="508"/>
          </a:xfrm>
        </p:grpSpPr>
        <p:grpSp>
          <p:nvGrpSpPr>
            <p:cNvPr id="86035" name="Group 8"/>
            <p:cNvGrpSpPr>
              <a:grpSpLocks/>
            </p:cNvGrpSpPr>
            <p:nvPr/>
          </p:nvGrpSpPr>
          <p:grpSpPr bwMode="auto">
            <a:xfrm>
              <a:off x="3632" y="1838"/>
              <a:ext cx="148" cy="508"/>
              <a:chOff x="3632" y="1844"/>
              <a:chExt cx="148" cy="508"/>
            </a:xfrm>
          </p:grpSpPr>
          <p:sp>
            <p:nvSpPr>
              <p:cNvPr id="86040" name="Oval 6"/>
              <p:cNvSpPr>
                <a:spLocks noChangeArrowheads="1"/>
              </p:cNvSpPr>
              <p:nvPr/>
            </p:nvSpPr>
            <p:spPr bwMode="auto">
              <a:xfrm>
                <a:off x="3632" y="1844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itchFamily="18" charset="-127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b="0" baseline="0">
                  <a:ea typeface="宋体" panose="02010600030101010101" pitchFamily="2" charset="-122"/>
                </a:endParaRPr>
              </a:p>
            </p:txBody>
          </p:sp>
          <p:sp>
            <p:nvSpPr>
              <p:cNvPr id="86041" name="Oval 7"/>
              <p:cNvSpPr>
                <a:spLocks noChangeArrowheads="1"/>
              </p:cNvSpPr>
              <p:nvPr/>
            </p:nvSpPr>
            <p:spPr bwMode="auto">
              <a:xfrm>
                <a:off x="3632" y="2204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itchFamily="18" charset="-127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b="0" baseline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6036" name="Group 15"/>
            <p:cNvGrpSpPr>
              <a:grpSpLocks/>
            </p:cNvGrpSpPr>
            <p:nvPr/>
          </p:nvGrpSpPr>
          <p:grpSpPr bwMode="auto">
            <a:xfrm>
              <a:off x="3901" y="1908"/>
              <a:ext cx="148" cy="368"/>
              <a:chOff x="3901" y="1978"/>
              <a:chExt cx="148" cy="368"/>
            </a:xfrm>
          </p:grpSpPr>
          <p:sp>
            <p:nvSpPr>
              <p:cNvPr id="86038" name="Oval 10"/>
              <p:cNvSpPr>
                <a:spLocks noChangeArrowheads="1"/>
              </p:cNvSpPr>
              <p:nvPr/>
            </p:nvSpPr>
            <p:spPr bwMode="auto">
              <a:xfrm>
                <a:off x="3901" y="1978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itchFamily="18" charset="-127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b="0" baseline="0">
                  <a:ea typeface="宋体" panose="02010600030101010101" pitchFamily="2" charset="-122"/>
                </a:endParaRPr>
              </a:p>
            </p:txBody>
          </p:sp>
          <p:sp>
            <p:nvSpPr>
              <p:cNvPr id="86039" name="Oval 11"/>
              <p:cNvSpPr>
                <a:spLocks noChangeArrowheads="1"/>
              </p:cNvSpPr>
              <p:nvPr/>
            </p:nvSpPr>
            <p:spPr bwMode="auto">
              <a:xfrm>
                <a:off x="3901" y="2198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itchFamily="18" charset="-127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b="0" baseline="0"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517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2C9054-6660-457B-91E4-1CB9BB02E3D5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60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862FA9-82BF-434A-A595-69D577E3D6D1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Complete Example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 blinking traffic sign</a:t>
            </a:r>
          </a:p>
          <a:p>
            <a:pPr marL="576263" lvl="1" indent="-234950"/>
            <a:r>
              <a:rPr lang="en-US" altLang="zh-CN"/>
              <a:t>No lights on</a:t>
            </a:r>
          </a:p>
          <a:p>
            <a:pPr marL="576263" lvl="1" indent="-234950"/>
            <a:r>
              <a:rPr lang="en-US" altLang="zh-CN"/>
              <a:t>1 &amp; 2 on</a:t>
            </a:r>
          </a:p>
          <a:p>
            <a:pPr marL="576263" lvl="1" indent="-234950"/>
            <a:r>
              <a:rPr lang="en-US" altLang="zh-CN"/>
              <a:t>1, 2, 3, &amp; 4 on</a:t>
            </a:r>
          </a:p>
          <a:p>
            <a:pPr marL="576263" lvl="1" indent="-234950"/>
            <a:r>
              <a:rPr lang="en-US" altLang="zh-CN"/>
              <a:t>1, 2, 3, 4, &amp; 5 on</a:t>
            </a:r>
          </a:p>
          <a:p>
            <a:pPr marL="576263" lvl="1" indent="-234950"/>
            <a:r>
              <a:rPr lang="en-US" altLang="zh-CN"/>
              <a:t>(repeat as long as switch</a:t>
            </a:r>
            <a:br>
              <a:rPr lang="en-US" altLang="zh-CN"/>
            </a:br>
            <a:r>
              <a:rPr lang="en-US" altLang="zh-CN"/>
              <a:t>is turned on)</a:t>
            </a:r>
          </a:p>
        </p:txBody>
      </p:sp>
      <p:sp>
        <p:nvSpPr>
          <p:cNvPr id="86022" name="AutoShape 4"/>
          <p:cNvSpPr>
            <a:spLocks noChangeArrowheads="1"/>
          </p:cNvSpPr>
          <p:nvPr/>
        </p:nvSpPr>
        <p:spPr bwMode="auto">
          <a:xfrm>
            <a:off x="4546600" y="2128838"/>
            <a:ext cx="3775075" cy="3775075"/>
          </a:xfrm>
          <a:prstGeom prst="diamond">
            <a:avLst/>
          </a:prstGeom>
          <a:solidFill>
            <a:srgbClr val="FFCC66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b="0" baseline="0">
              <a:ea typeface="宋体" panose="02010600030101010101" pitchFamily="2" charset="-122"/>
            </a:endParaRPr>
          </a:p>
        </p:txBody>
      </p:sp>
      <p:sp>
        <p:nvSpPr>
          <p:cNvPr id="86023" name="Text Box 5"/>
          <p:cNvSpPr txBox="1">
            <a:spLocks noChangeArrowheads="1"/>
          </p:cNvSpPr>
          <p:nvPr/>
        </p:nvSpPr>
        <p:spPr bwMode="auto">
          <a:xfrm>
            <a:off x="5351463" y="3730625"/>
            <a:ext cx="21653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600" baseline="0">
                <a:ea typeface="宋体" panose="02010600030101010101" pitchFamily="2" charset="-122"/>
              </a:rPr>
              <a:t>DANGER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MOVE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RIGHT</a:t>
            </a:r>
          </a:p>
        </p:txBody>
      </p:sp>
      <p:grpSp>
        <p:nvGrpSpPr>
          <p:cNvPr id="86024" name="Group 16"/>
          <p:cNvGrpSpPr>
            <a:grpSpLocks/>
          </p:cNvGrpSpPr>
          <p:nvPr/>
        </p:nvGrpSpPr>
        <p:grpSpPr bwMode="auto">
          <a:xfrm>
            <a:off x="5889625" y="2917825"/>
            <a:ext cx="1089025" cy="806450"/>
            <a:chOff x="3632" y="1838"/>
            <a:chExt cx="686" cy="508"/>
          </a:xfrm>
        </p:grpSpPr>
        <p:grpSp>
          <p:nvGrpSpPr>
            <p:cNvPr id="86035" name="Group 8"/>
            <p:cNvGrpSpPr>
              <a:grpSpLocks/>
            </p:cNvGrpSpPr>
            <p:nvPr/>
          </p:nvGrpSpPr>
          <p:grpSpPr bwMode="auto">
            <a:xfrm>
              <a:off x="3632" y="1838"/>
              <a:ext cx="148" cy="508"/>
              <a:chOff x="3632" y="1844"/>
              <a:chExt cx="148" cy="508"/>
            </a:xfrm>
          </p:grpSpPr>
          <p:sp>
            <p:nvSpPr>
              <p:cNvPr id="86040" name="Oval 6"/>
              <p:cNvSpPr>
                <a:spLocks noChangeArrowheads="1"/>
              </p:cNvSpPr>
              <p:nvPr/>
            </p:nvSpPr>
            <p:spPr bwMode="auto">
              <a:xfrm>
                <a:off x="3632" y="1844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itchFamily="18" charset="-127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b="0" baseline="0">
                  <a:ea typeface="宋体" panose="02010600030101010101" pitchFamily="2" charset="-122"/>
                </a:endParaRPr>
              </a:p>
            </p:txBody>
          </p:sp>
          <p:sp>
            <p:nvSpPr>
              <p:cNvPr id="86041" name="Oval 7"/>
              <p:cNvSpPr>
                <a:spLocks noChangeArrowheads="1"/>
              </p:cNvSpPr>
              <p:nvPr/>
            </p:nvSpPr>
            <p:spPr bwMode="auto">
              <a:xfrm>
                <a:off x="3632" y="2204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itchFamily="18" charset="-127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b="0" baseline="0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6036" name="Group 15"/>
            <p:cNvGrpSpPr>
              <a:grpSpLocks/>
            </p:cNvGrpSpPr>
            <p:nvPr/>
          </p:nvGrpSpPr>
          <p:grpSpPr bwMode="auto">
            <a:xfrm>
              <a:off x="3901" y="1908"/>
              <a:ext cx="148" cy="368"/>
              <a:chOff x="3901" y="1978"/>
              <a:chExt cx="148" cy="368"/>
            </a:xfrm>
          </p:grpSpPr>
          <p:sp>
            <p:nvSpPr>
              <p:cNvPr id="86038" name="Oval 10"/>
              <p:cNvSpPr>
                <a:spLocks noChangeArrowheads="1"/>
              </p:cNvSpPr>
              <p:nvPr/>
            </p:nvSpPr>
            <p:spPr bwMode="auto">
              <a:xfrm>
                <a:off x="3901" y="1978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itchFamily="18" charset="-127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b="0" baseline="0">
                  <a:ea typeface="宋体" panose="02010600030101010101" pitchFamily="2" charset="-122"/>
                </a:endParaRPr>
              </a:p>
            </p:txBody>
          </p:sp>
          <p:sp>
            <p:nvSpPr>
              <p:cNvPr id="86039" name="Oval 11"/>
              <p:cNvSpPr>
                <a:spLocks noChangeArrowheads="1"/>
              </p:cNvSpPr>
              <p:nvPr/>
            </p:nvSpPr>
            <p:spPr bwMode="auto">
              <a:xfrm>
                <a:off x="3901" y="2198"/>
                <a:ext cx="148" cy="148"/>
              </a:xfrm>
              <a:prstGeom prst="ellipse">
                <a:avLst/>
              </a:prstGeom>
              <a:solidFill>
                <a:srgbClr val="CE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itchFamily="18" charset="-127"/>
                  <a:buChar char="-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b="0" baseline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6037" name="Oval 13"/>
            <p:cNvSpPr>
              <a:spLocks noChangeArrowheads="1"/>
            </p:cNvSpPr>
            <p:nvPr/>
          </p:nvSpPr>
          <p:spPr bwMode="auto">
            <a:xfrm>
              <a:off x="4170" y="2018"/>
              <a:ext cx="148" cy="148"/>
            </a:xfrm>
            <a:prstGeom prst="ellipse">
              <a:avLst/>
            </a:prstGeom>
            <a:solidFill>
              <a:srgbClr val="CE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58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03399">
                  <a:tint val="66000"/>
                  <a:satMod val="160000"/>
                </a:srgbClr>
              </a:gs>
              <a:gs pos="50000">
                <a:srgbClr val="003399">
                  <a:tint val="44500"/>
                  <a:satMod val="160000"/>
                </a:srgbClr>
              </a:gs>
              <a:gs pos="100000">
                <a:srgbClr val="003399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lvl="0">
              <a:lnSpc>
                <a:spcPct val="90000"/>
              </a:lnSpc>
              <a:buClr>
                <a:srgbClr val="4F81BD"/>
              </a:buClr>
              <a:buNone/>
              <a:defRPr/>
            </a:pPr>
            <a:r>
              <a:rPr lang="en-US" altLang="zh-CN" sz="2400" b="1" kern="0" baseline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+mj-cs"/>
              </a:rPr>
              <a:t>From Logic to Data Path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03399">
                  <a:tint val="66000"/>
                  <a:satMod val="160000"/>
                </a:srgbClr>
              </a:gs>
              <a:gs pos="50000">
                <a:srgbClr val="003399">
                  <a:tint val="44500"/>
                  <a:satMod val="160000"/>
                </a:srgbClr>
              </a:gs>
              <a:gs pos="100000">
                <a:srgbClr val="003399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Sequential Logic Circuits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03399">
                  <a:tint val="66000"/>
                  <a:satMod val="160000"/>
                </a:srgbClr>
              </a:gs>
              <a:gs pos="50000">
                <a:srgbClr val="003399">
                  <a:tint val="44500"/>
                  <a:satMod val="160000"/>
                </a:srgbClr>
              </a:gs>
              <a:gs pos="100000">
                <a:srgbClr val="003399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05024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343715-949C-4F9C-B204-324AA387CEE4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3FC7CC-948D-4A73-86C3-B3C895FA6D60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Traffic Sign State Diagram</a:t>
            </a:r>
          </a:p>
        </p:txBody>
      </p:sp>
      <p:pic>
        <p:nvPicPr>
          <p:cNvPr id="87045" name="Picture 4" descr="ch03-signst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1370013"/>
            <a:ext cx="5821362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6" name="Text Box 5"/>
          <p:cNvSpPr txBox="1">
            <a:spLocks noChangeArrowheads="1"/>
          </p:cNvSpPr>
          <p:nvPr/>
        </p:nvSpPr>
        <p:spPr bwMode="auto">
          <a:xfrm>
            <a:off x="381000" y="4543425"/>
            <a:ext cx="1711325" cy="46672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baseline="0">
                <a:solidFill>
                  <a:srgbClr val="CE0000"/>
                </a:solidFill>
                <a:ea typeface="宋体" panose="02010600030101010101" pitchFamily="2" charset="-122"/>
              </a:rPr>
              <a:t>State bit S</a:t>
            </a:r>
            <a:r>
              <a:rPr lang="en-US" altLang="zh-CN" b="0">
                <a:solidFill>
                  <a:srgbClr val="CE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7047" name="Text Box 6"/>
          <p:cNvSpPr txBox="1">
            <a:spLocks noChangeArrowheads="1"/>
          </p:cNvSpPr>
          <p:nvPr/>
        </p:nvSpPr>
        <p:spPr bwMode="auto">
          <a:xfrm>
            <a:off x="3700463" y="4706938"/>
            <a:ext cx="1711325" cy="46672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baseline="0">
                <a:solidFill>
                  <a:srgbClr val="CE0000"/>
                </a:solidFill>
                <a:ea typeface="宋体" panose="02010600030101010101" pitchFamily="2" charset="-122"/>
              </a:rPr>
              <a:t>State bit S</a:t>
            </a:r>
            <a:r>
              <a:rPr lang="en-US" altLang="zh-CN" b="0">
                <a:solidFill>
                  <a:srgbClr val="CE0000"/>
                </a:solidFill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7048" name="Line 7"/>
          <p:cNvSpPr>
            <a:spLocks noChangeShapeType="1"/>
          </p:cNvSpPr>
          <p:nvPr/>
        </p:nvSpPr>
        <p:spPr bwMode="auto">
          <a:xfrm>
            <a:off x="1816100" y="5029200"/>
            <a:ext cx="757238" cy="417513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9" name="Line 8"/>
          <p:cNvSpPr>
            <a:spLocks noChangeShapeType="1"/>
          </p:cNvSpPr>
          <p:nvPr/>
        </p:nvSpPr>
        <p:spPr bwMode="auto">
          <a:xfrm flipH="1">
            <a:off x="3122613" y="5186363"/>
            <a:ext cx="782637" cy="26035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0" name="Text Box 9"/>
          <p:cNvSpPr txBox="1">
            <a:spLocks noChangeArrowheads="1"/>
          </p:cNvSpPr>
          <p:nvPr/>
        </p:nvSpPr>
        <p:spPr bwMode="auto">
          <a:xfrm>
            <a:off x="7313613" y="2797175"/>
            <a:ext cx="1516062" cy="46672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baseline="0">
                <a:solidFill>
                  <a:srgbClr val="CE0000"/>
                </a:solidFill>
                <a:ea typeface="宋体" panose="02010600030101010101" pitchFamily="2" charset="-122"/>
              </a:rPr>
              <a:t>Switch on</a:t>
            </a:r>
            <a:endParaRPr lang="en-US" altLang="zh-CN" b="0">
              <a:solidFill>
                <a:srgbClr val="CE0000"/>
              </a:solidFill>
              <a:ea typeface="宋体" panose="02010600030101010101" pitchFamily="2" charset="-122"/>
            </a:endParaRPr>
          </a:p>
        </p:txBody>
      </p:sp>
      <p:sp>
        <p:nvSpPr>
          <p:cNvPr id="87051" name="Line 10"/>
          <p:cNvSpPr>
            <a:spLocks noChangeShapeType="1"/>
          </p:cNvSpPr>
          <p:nvPr/>
        </p:nvSpPr>
        <p:spPr bwMode="auto">
          <a:xfrm flipH="1" flipV="1">
            <a:off x="6918325" y="3063875"/>
            <a:ext cx="377825" cy="1588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2" name="Text Box 11"/>
          <p:cNvSpPr txBox="1">
            <a:spLocks noChangeArrowheads="1"/>
          </p:cNvSpPr>
          <p:nvPr/>
        </p:nvSpPr>
        <p:spPr bwMode="auto">
          <a:xfrm>
            <a:off x="4881563" y="3198813"/>
            <a:ext cx="1514475" cy="46672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baseline="0">
                <a:solidFill>
                  <a:srgbClr val="CE0000"/>
                </a:solidFill>
                <a:ea typeface="宋体" panose="02010600030101010101" pitchFamily="2" charset="-122"/>
              </a:rPr>
              <a:t>Switch off</a:t>
            </a:r>
            <a:endParaRPr lang="en-US" altLang="zh-CN" b="0">
              <a:solidFill>
                <a:srgbClr val="CE0000"/>
              </a:solidFill>
              <a:ea typeface="宋体" panose="02010600030101010101" pitchFamily="2" charset="-122"/>
            </a:endParaRPr>
          </a:p>
        </p:txBody>
      </p:sp>
      <p:sp>
        <p:nvSpPr>
          <p:cNvPr id="87053" name="Line 12"/>
          <p:cNvSpPr>
            <a:spLocks noChangeShapeType="1"/>
          </p:cNvSpPr>
          <p:nvPr/>
        </p:nvSpPr>
        <p:spPr bwMode="auto">
          <a:xfrm flipV="1">
            <a:off x="5815013" y="2798763"/>
            <a:ext cx="1587" cy="420687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4" name="Text Box 13"/>
          <p:cNvSpPr txBox="1">
            <a:spLocks noChangeArrowheads="1"/>
          </p:cNvSpPr>
          <p:nvPr/>
        </p:nvSpPr>
        <p:spPr bwMode="auto">
          <a:xfrm>
            <a:off x="7480300" y="5051425"/>
            <a:ext cx="1260475" cy="466725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baseline="0">
                <a:solidFill>
                  <a:srgbClr val="CE0000"/>
                </a:solidFill>
                <a:ea typeface="宋体" panose="02010600030101010101" pitchFamily="2" charset="-122"/>
              </a:rPr>
              <a:t>Outputs</a:t>
            </a:r>
            <a:endParaRPr lang="en-US" altLang="zh-CN" b="0">
              <a:solidFill>
                <a:srgbClr val="CE0000"/>
              </a:solidFill>
              <a:ea typeface="宋体" panose="02010600030101010101" pitchFamily="2" charset="-122"/>
            </a:endParaRPr>
          </a:p>
        </p:txBody>
      </p:sp>
      <p:sp>
        <p:nvSpPr>
          <p:cNvPr id="87055" name="Line 14"/>
          <p:cNvSpPr>
            <a:spLocks noChangeShapeType="1"/>
          </p:cNvSpPr>
          <p:nvPr/>
        </p:nvSpPr>
        <p:spPr bwMode="auto">
          <a:xfrm flipH="1">
            <a:off x="7031038" y="5399088"/>
            <a:ext cx="442912" cy="415925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407694" y="6308725"/>
            <a:ext cx="433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i="1" baseline="0" dirty="0">
                <a:ea typeface="宋体" panose="02010600030101010101" pitchFamily="2" charset="-122"/>
              </a:rPr>
              <a:t>Transition on each clock cycle.</a:t>
            </a:r>
          </a:p>
        </p:txBody>
      </p:sp>
    </p:spTree>
    <p:extLst>
      <p:ext uri="{BB962C8B-B14F-4D97-AF65-F5344CB8AC3E}">
        <p14:creationId xmlns:p14="http://schemas.microsoft.com/office/powerpoint/2010/main" val="2147218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343715-949C-4F9C-B204-324AA387CEE4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3FC7CC-948D-4A73-86C3-B3C895FA6D60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Traffic Sign State Diagram: State 00</a:t>
            </a:r>
          </a:p>
        </p:txBody>
      </p:sp>
      <p:pic>
        <p:nvPicPr>
          <p:cNvPr id="87045" name="Picture 4" descr="ch03-signst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94" y="1370013"/>
            <a:ext cx="5792233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56" name="Text Box 15"/>
          <p:cNvSpPr txBox="1">
            <a:spLocks noChangeArrowheads="1"/>
          </p:cNvSpPr>
          <p:nvPr/>
        </p:nvSpPr>
        <p:spPr bwMode="auto">
          <a:xfrm>
            <a:off x="1407694" y="6308725"/>
            <a:ext cx="433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i="1" baseline="0" dirty="0">
                <a:ea typeface="宋体" panose="02010600030101010101" pitchFamily="2" charset="-122"/>
              </a:rPr>
              <a:t>Transition on each clock cycle.</a:t>
            </a:r>
          </a:p>
        </p:txBody>
      </p: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7750175" y="1196752"/>
            <a:ext cx="234950" cy="806450"/>
            <a:chOff x="3632" y="1844"/>
            <a:chExt cx="148" cy="508"/>
          </a:xfrm>
          <a:solidFill>
            <a:schemeClr val="bg1">
              <a:lumMod val="50000"/>
            </a:schemeClr>
          </a:solidFill>
        </p:grpSpPr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3632" y="1844"/>
              <a:ext cx="148" cy="1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3632" y="2204"/>
              <a:ext cx="148" cy="1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8177213" y="1307877"/>
            <a:ext cx="234950" cy="584200"/>
            <a:chOff x="3901" y="1978"/>
            <a:chExt cx="148" cy="368"/>
          </a:xfrm>
          <a:solidFill>
            <a:schemeClr val="bg1">
              <a:lumMod val="50000"/>
            </a:schemeClr>
          </a:solidFill>
        </p:grpSpPr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3901" y="1978"/>
              <a:ext cx="148" cy="1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3901" y="2198"/>
              <a:ext cx="148" cy="1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</p:grp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8604250" y="1482502"/>
            <a:ext cx="234950" cy="234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b="0" baseline="0">
              <a:ea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2267744" y="1717452"/>
            <a:ext cx="1188000" cy="11880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4918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343715-949C-4F9C-B204-324AA387CEE4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3FC7CC-948D-4A73-86C3-B3C895FA6D60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Traffic Sign State Diagram: State 01</a:t>
            </a:r>
          </a:p>
        </p:txBody>
      </p:sp>
      <p:pic>
        <p:nvPicPr>
          <p:cNvPr id="87045" name="Picture 4" descr="ch03-signst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94" y="1370013"/>
            <a:ext cx="5792233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56" name="Text Box 15"/>
          <p:cNvSpPr txBox="1">
            <a:spLocks noChangeArrowheads="1"/>
          </p:cNvSpPr>
          <p:nvPr/>
        </p:nvSpPr>
        <p:spPr bwMode="auto">
          <a:xfrm>
            <a:off x="1407694" y="6308725"/>
            <a:ext cx="433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i="1" baseline="0" dirty="0">
                <a:ea typeface="宋体" panose="02010600030101010101" pitchFamily="2" charset="-122"/>
              </a:rPr>
              <a:t>Transition on each clock cycle.</a:t>
            </a:r>
          </a:p>
        </p:txBody>
      </p: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7750175" y="1196752"/>
            <a:ext cx="234950" cy="806450"/>
            <a:chOff x="3632" y="1844"/>
            <a:chExt cx="148" cy="508"/>
          </a:xfrm>
          <a:solidFill>
            <a:srgbClr val="FF0000"/>
          </a:solidFill>
        </p:grpSpPr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3632" y="1844"/>
              <a:ext cx="148" cy="1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3632" y="2204"/>
              <a:ext cx="148" cy="1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8177213" y="1307877"/>
            <a:ext cx="234950" cy="584200"/>
            <a:chOff x="3901" y="1978"/>
            <a:chExt cx="148" cy="368"/>
          </a:xfrm>
          <a:solidFill>
            <a:schemeClr val="bg1">
              <a:lumMod val="50000"/>
            </a:schemeClr>
          </a:solidFill>
        </p:grpSpPr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3901" y="1978"/>
              <a:ext cx="148" cy="1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3901" y="2198"/>
              <a:ext cx="148" cy="1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</p:grp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8604250" y="1482502"/>
            <a:ext cx="234950" cy="234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b="0" baseline="0">
              <a:ea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6012160" y="1717452"/>
            <a:ext cx="1188000" cy="11880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4434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343715-949C-4F9C-B204-324AA387CEE4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3FC7CC-948D-4A73-86C3-B3C895FA6D60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Traffic Sign State Diagram: State 10</a:t>
            </a:r>
          </a:p>
        </p:txBody>
      </p:sp>
      <p:pic>
        <p:nvPicPr>
          <p:cNvPr id="87045" name="Picture 4" descr="ch03-signst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94" y="1370013"/>
            <a:ext cx="5792233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56" name="Text Box 15"/>
          <p:cNvSpPr txBox="1">
            <a:spLocks noChangeArrowheads="1"/>
          </p:cNvSpPr>
          <p:nvPr/>
        </p:nvSpPr>
        <p:spPr bwMode="auto">
          <a:xfrm>
            <a:off x="1407694" y="6308725"/>
            <a:ext cx="433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i="1" baseline="0" dirty="0">
                <a:ea typeface="宋体" panose="02010600030101010101" pitchFamily="2" charset="-122"/>
              </a:rPr>
              <a:t>Transition on each clock cycle.</a:t>
            </a:r>
          </a:p>
        </p:txBody>
      </p: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7750175" y="1196752"/>
            <a:ext cx="234950" cy="806450"/>
            <a:chOff x="3632" y="1844"/>
            <a:chExt cx="148" cy="508"/>
          </a:xfrm>
          <a:solidFill>
            <a:schemeClr val="accent1"/>
          </a:solidFill>
        </p:grpSpPr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3632" y="1844"/>
              <a:ext cx="148" cy="1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3632" y="2204"/>
              <a:ext cx="148" cy="1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8177213" y="1307877"/>
            <a:ext cx="234950" cy="584200"/>
            <a:chOff x="3901" y="1978"/>
            <a:chExt cx="148" cy="368"/>
          </a:xfrm>
          <a:solidFill>
            <a:schemeClr val="accent1"/>
          </a:solidFill>
        </p:grpSpPr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3901" y="1978"/>
              <a:ext cx="148" cy="1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3901" y="2198"/>
              <a:ext cx="148" cy="1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</p:grp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8604250" y="1482502"/>
            <a:ext cx="234950" cy="234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b="0" baseline="0">
              <a:ea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6012160" y="5049312"/>
            <a:ext cx="1188000" cy="11880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745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343715-949C-4F9C-B204-324AA387CEE4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3FC7CC-948D-4A73-86C3-B3C895FA6D60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Traffic Sign State Diagram: State 11</a:t>
            </a:r>
          </a:p>
        </p:txBody>
      </p:sp>
      <p:pic>
        <p:nvPicPr>
          <p:cNvPr id="87045" name="Picture 4" descr="ch03-signst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94" y="1370013"/>
            <a:ext cx="5792233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56" name="Text Box 15"/>
          <p:cNvSpPr txBox="1">
            <a:spLocks noChangeArrowheads="1"/>
          </p:cNvSpPr>
          <p:nvPr/>
        </p:nvSpPr>
        <p:spPr bwMode="auto">
          <a:xfrm>
            <a:off x="1407694" y="6308725"/>
            <a:ext cx="433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i="1" baseline="0" dirty="0">
                <a:ea typeface="宋体" panose="02010600030101010101" pitchFamily="2" charset="-122"/>
              </a:rPr>
              <a:t>Transition on each clock cycle.</a:t>
            </a:r>
          </a:p>
        </p:txBody>
      </p: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7750175" y="1196752"/>
            <a:ext cx="234950" cy="806450"/>
            <a:chOff x="3632" y="1844"/>
            <a:chExt cx="148" cy="508"/>
          </a:xfrm>
          <a:solidFill>
            <a:schemeClr val="accent1"/>
          </a:solidFill>
        </p:grpSpPr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3632" y="1844"/>
              <a:ext cx="148" cy="1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3632" y="2204"/>
              <a:ext cx="148" cy="1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8177213" y="1307877"/>
            <a:ext cx="234950" cy="584200"/>
            <a:chOff x="3901" y="1978"/>
            <a:chExt cx="148" cy="368"/>
          </a:xfrm>
          <a:solidFill>
            <a:schemeClr val="accent1"/>
          </a:solidFill>
        </p:grpSpPr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3901" y="1978"/>
              <a:ext cx="148" cy="1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3901" y="2198"/>
              <a:ext cx="148" cy="1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</p:grp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8604250" y="1482502"/>
            <a:ext cx="234950" cy="2349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b="0" baseline="0">
              <a:ea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2267744" y="5049312"/>
            <a:ext cx="1188000" cy="11880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280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343715-949C-4F9C-B204-324AA387CEE4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3FC7CC-948D-4A73-86C3-B3C895FA6D60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Traffic Sign State Diagram: State 00</a:t>
            </a:r>
          </a:p>
        </p:txBody>
      </p:sp>
      <p:pic>
        <p:nvPicPr>
          <p:cNvPr id="87045" name="Picture 4" descr="ch03-signst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94" y="1370013"/>
            <a:ext cx="5792233" cy="48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56" name="Text Box 15"/>
          <p:cNvSpPr txBox="1">
            <a:spLocks noChangeArrowheads="1"/>
          </p:cNvSpPr>
          <p:nvPr/>
        </p:nvSpPr>
        <p:spPr bwMode="auto">
          <a:xfrm>
            <a:off x="1407694" y="6308725"/>
            <a:ext cx="433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i="1" baseline="0" dirty="0">
                <a:ea typeface="宋体" panose="02010600030101010101" pitchFamily="2" charset="-122"/>
              </a:rPr>
              <a:t>Transition on each clock cycle.</a:t>
            </a:r>
          </a:p>
        </p:txBody>
      </p: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7750175" y="1196752"/>
            <a:ext cx="234950" cy="806450"/>
            <a:chOff x="3632" y="1844"/>
            <a:chExt cx="148" cy="508"/>
          </a:xfrm>
          <a:solidFill>
            <a:schemeClr val="bg1">
              <a:lumMod val="50000"/>
            </a:schemeClr>
          </a:solidFill>
        </p:grpSpPr>
        <p:sp>
          <p:nvSpPr>
            <p:cNvPr id="23" name="Oval 6"/>
            <p:cNvSpPr>
              <a:spLocks noChangeArrowheads="1"/>
            </p:cNvSpPr>
            <p:nvPr/>
          </p:nvSpPr>
          <p:spPr bwMode="auto">
            <a:xfrm>
              <a:off x="3632" y="1844"/>
              <a:ext cx="148" cy="1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3632" y="2204"/>
              <a:ext cx="148" cy="1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8177213" y="1307877"/>
            <a:ext cx="234950" cy="584200"/>
            <a:chOff x="3901" y="1978"/>
            <a:chExt cx="148" cy="368"/>
          </a:xfrm>
          <a:solidFill>
            <a:schemeClr val="bg1">
              <a:lumMod val="50000"/>
            </a:schemeClr>
          </a:solidFill>
        </p:grpSpPr>
        <p:sp>
          <p:nvSpPr>
            <p:cNvPr id="21" name="Oval 10"/>
            <p:cNvSpPr>
              <a:spLocks noChangeArrowheads="1"/>
            </p:cNvSpPr>
            <p:nvPr/>
          </p:nvSpPr>
          <p:spPr bwMode="auto">
            <a:xfrm>
              <a:off x="3901" y="1978"/>
              <a:ext cx="148" cy="1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3901" y="2198"/>
              <a:ext cx="148" cy="148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itchFamily="18" charset="-127"/>
                <a:buChar char="-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b="0" baseline="0">
                <a:ea typeface="宋体" panose="02010600030101010101" pitchFamily="2" charset="-122"/>
              </a:endParaRPr>
            </a:p>
          </p:txBody>
        </p:sp>
      </p:grp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8604250" y="1482502"/>
            <a:ext cx="234950" cy="2349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b="0" baseline="0">
              <a:ea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2267744" y="1717452"/>
            <a:ext cx="1188000" cy="11880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527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C8ED6F-E6A9-4933-8BFE-27BD08F2EEE1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80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C88C32-001F-4B83-B721-68DA7E94407B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Traffic Sign Truth Tables</a:t>
            </a:r>
          </a:p>
        </p:txBody>
      </p:sp>
      <p:sp>
        <p:nvSpPr>
          <p:cNvPr id="88069" name="Text Box 115"/>
          <p:cNvSpPr txBox="1">
            <a:spLocks noChangeArrowheads="1"/>
          </p:cNvSpPr>
          <p:nvPr/>
        </p:nvSpPr>
        <p:spPr bwMode="auto">
          <a:xfrm>
            <a:off x="280988" y="1370013"/>
            <a:ext cx="4019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baseline="0">
                <a:ea typeface="宋体" panose="02010600030101010101" pitchFamily="2" charset="-122"/>
              </a:rPr>
              <a:t>Outputs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baseline="0">
                <a:ea typeface="宋体" panose="02010600030101010101" pitchFamily="2" charset="-122"/>
              </a:rPr>
              <a:t>(depend only on state: S</a:t>
            </a:r>
            <a:r>
              <a:rPr lang="en-US" altLang="zh-CN" b="0">
                <a:ea typeface="宋体" panose="02010600030101010101" pitchFamily="2" charset="-122"/>
              </a:rPr>
              <a:t>1</a:t>
            </a:r>
            <a:r>
              <a:rPr lang="en-US" altLang="zh-CN" b="0" baseline="0">
                <a:ea typeface="宋体" panose="02010600030101010101" pitchFamily="2" charset="-122"/>
              </a:rPr>
              <a:t>S</a:t>
            </a:r>
            <a:r>
              <a:rPr lang="en-US" altLang="zh-CN" b="0">
                <a:ea typeface="宋体" panose="02010600030101010101" pitchFamily="2" charset="-122"/>
              </a:rPr>
              <a:t>0</a:t>
            </a:r>
            <a:r>
              <a:rPr lang="en-US" altLang="zh-CN" b="0" baseline="0">
                <a:ea typeface="宋体" panose="02010600030101010101" pitchFamily="2" charset="-122"/>
              </a:rPr>
              <a:t>)</a:t>
            </a:r>
          </a:p>
        </p:txBody>
      </p:sp>
      <p:graphicFrame>
        <p:nvGraphicFramePr>
          <p:cNvPr id="118004" name="Group 244"/>
          <p:cNvGraphicFramePr>
            <a:graphicFrameLocks noGrp="1"/>
          </p:cNvGraphicFramePr>
          <p:nvPr/>
        </p:nvGraphicFramePr>
        <p:xfrm>
          <a:off x="793750" y="3497263"/>
          <a:ext cx="2644775" cy="2257426"/>
        </p:xfrm>
        <a:graphic>
          <a:graphicData uri="http://schemas.openxmlformats.org/drawingml/2006/table">
            <a:tbl>
              <a:tblPr/>
              <a:tblGrid>
                <a:gridCol w="52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098" name="Text Box 245"/>
          <p:cNvSpPr txBox="1">
            <a:spLocks noChangeArrowheads="1"/>
          </p:cNvSpPr>
          <p:nvPr/>
        </p:nvSpPr>
        <p:spPr bwMode="auto">
          <a:xfrm>
            <a:off x="3262313" y="2328863"/>
            <a:ext cx="1296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 baseline="0">
                <a:solidFill>
                  <a:schemeClr val="accent2"/>
                </a:solidFill>
                <a:ea typeface="宋体" panose="02010600030101010101" pitchFamily="2" charset="-122"/>
              </a:rPr>
              <a:t>Lights 1 and 2</a:t>
            </a:r>
          </a:p>
        </p:txBody>
      </p:sp>
      <p:sp>
        <p:nvSpPr>
          <p:cNvPr id="88099" name="Text Box 246"/>
          <p:cNvSpPr txBox="1">
            <a:spLocks noChangeArrowheads="1"/>
          </p:cNvSpPr>
          <p:nvPr/>
        </p:nvSpPr>
        <p:spPr bwMode="auto">
          <a:xfrm>
            <a:off x="3262313" y="2624138"/>
            <a:ext cx="1296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 baseline="0">
                <a:solidFill>
                  <a:schemeClr val="accent2"/>
                </a:solidFill>
                <a:ea typeface="宋体" panose="02010600030101010101" pitchFamily="2" charset="-122"/>
              </a:rPr>
              <a:t>Lights 3 and 4</a:t>
            </a:r>
          </a:p>
        </p:txBody>
      </p:sp>
      <p:sp>
        <p:nvSpPr>
          <p:cNvPr id="88100" name="Text Box 247"/>
          <p:cNvSpPr txBox="1">
            <a:spLocks noChangeArrowheads="1"/>
          </p:cNvSpPr>
          <p:nvPr/>
        </p:nvSpPr>
        <p:spPr bwMode="auto">
          <a:xfrm>
            <a:off x="3262313" y="2933700"/>
            <a:ext cx="7159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 baseline="0">
                <a:solidFill>
                  <a:schemeClr val="accent2"/>
                </a:solidFill>
                <a:ea typeface="宋体" panose="02010600030101010101" pitchFamily="2" charset="-122"/>
              </a:rPr>
              <a:t>Light 5</a:t>
            </a:r>
          </a:p>
        </p:txBody>
      </p:sp>
      <p:sp>
        <p:nvSpPr>
          <p:cNvPr id="88101" name="Line 249"/>
          <p:cNvSpPr>
            <a:spLocks noChangeShapeType="1"/>
          </p:cNvSpPr>
          <p:nvPr/>
        </p:nvSpPr>
        <p:spPr bwMode="auto">
          <a:xfrm flipH="1">
            <a:off x="3148013" y="3070225"/>
            <a:ext cx="1571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02" name="Line 250"/>
          <p:cNvSpPr>
            <a:spLocks noChangeShapeType="1"/>
          </p:cNvSpPr>
          <p:nvPr/>
        </p:nvSpPr>
        <p:spPr bwMode="auto">
          <a:xfrm flipH="1">
            <a:off x="3149600" y="3068638"/>
            <a:ext cx="0" cy="4841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03" name="Line 251"/>
          <p:cNvSpPr>
            <a:spLocks noChangeShapeType="1"/>
          </p:cNvSpPr>
          <p:nvPr/>
        </p:nvSpPr>
        <p:spPr bwMode="auto">
          <a:xfrm flipH="1">
            <a:off x="2627313" y="2779713"/>
            <a:ext cx="6778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04" name="Line 252"/>
          <p:cNvSpPr>
            <a:spLocks noChangeShapeType="1"/>
          </p:cNvSpPr>
          <p:nvPr/>
        </p:nvSpPr>
        <p:spPr bwMode="auto">
          <a:xfrm flipH="1">
            <a:off x="2092325" y="2489200"/>
            <a:ext cx="12128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05" name="Line 253"/>
          <p:cNvSpPr>
            <a:spLocks noChangeShapeType="1"/>
          </p:cNvSpPr>
          <p:nvPr/>
        </p:nvSpPr>
        <p:spPr bwMode="auto">
          <a:xfrm>
            <a:off x="2627313" y="2782888"/>
            <a:ext cx="0" cy="7699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06" name="Line 254"/>
          <p:cNvSpPr>
            <a:spLocks noChangeShapeType="1"/>
          </p:cNvSpPr>
          <p:nvPr/>
        </p:nvSpPr>
        <p:spPr bwMode="auto">
          <a:xfrm>
            <a:off x="2092325" y="2490788"/>
            <a:ext cx="0" cy="106997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07" name="Text Box 255"/>
          <p:cNvSpPr txBox="1">
            <a:spLocks noChangeArrowheads="1"/>
          </p:cNvSpPr>
          <p:nvPr/>
        </p:nvSpPr>
        <p:spPr bwMode="auto">
          <a:xfrm>
            <a:off x="4968875" y="1370013"/>
            <a:ext cx="39147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b="0" baseline="0">
                <a:ea typeface="宋体" panose="02010600030101010101" pitchFamily="2" charset="-122"/>
              </a:rPr>
              <a:t>Next State: S</a:t>
            </a:r>
            <a:r>
              <a:rPr lang="en-US" altLang="zh-CN" b="0">
                <a:ea typeface="宋体" panose="02010600030101010101" pitchFamily="2" charset="-122"/>
              </a:rPr>
              <a:t>1</a:t>
            </a:r>
            <a:r>
              <a:rPr lang="en-US" altLang="zh-CN" b="0" baseline="0">
                <a:ea typeface="宋体" panose="02010600030101010101" pitchFamily="2" charset="-122"/>
              </a:rPr>
              <a:t>’S</a:t>
            </a:r>
            <a:r>
              <a:rPr lang="en-US" altLang="zh-CN" b="0">
                <a:ea typeface="宋体" panose="02010600030101010101" pitchFamily="2" charset="-122"/>
              </a:rPr>
              <a:t>0</a:t>
            </a:r>
            <a:r>
              <a:rPr lang="en-US" altLang="zh-CN" b="0" baseline="0">
                <a:ea typeface="宋体" panose="02010600030101010101" pitchFamily="2" charset="-122"/>
              </a:rPr>
              <a:t>’</a:t>
            </a:r>
            <a:br>
              <a:rPr lang="en-US" altLang="zh-CN" b="0" baseline="0">
                <a:ea typeface="宋体" panose="02010600030101010101" pitchFamily="2" charset="-122"/>
              </a:rPr>
            </a:br>
            <a:r>
              <a:rPr lang="en-US" altLang="zh-CN" b="0" baseline="0">
                <a:ea typeface="宋体" panose="02010600030101010101" pitchFamily="2" charset="-122"/>
              </a:rPr>
              <a:t>(depend on state and input)</a:t>
            </a:r>
          </a:p>
        </p:txBody>
      </p:sp>
      <p:graphicFrame>
        <p:nvGraphicFramePr>
          <p:cNvPr id="118104" name="Group 344"/>
          <p:cNvGraphicFramePr>
            <a:graphicFrameLocks noGrp="1"/>
          </p:cNvGraphicFramePr>
          <p:nvPr/>
        </p:nvGraphicFramePr>
        <p:xfrm>
          <a:off x="5465763" y="2586038"/>
          <a:ext cx="2643187" cy="2671763"/>
        </p:xfrm>
        <a:graphic>
          <a:graphicData uri="http://schemas.openxmlformats.org/drawingml/2006/table">
            <a:tbl>
              <a:tblPr/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Gungsuh" panose="02030600000101010101" pitchFamily="18" charset="-127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8141" name="Text Box 338"/>
          <p:cNvSpPr txBox="1">
            <a:spLocks noChangeArrowheads="1"/>
          </p:cNvSpPr>
          <p:nvPr/>
        </p:nvSpPr>
        <p:spPr bwMode="auto">
          <a:xfrm>
            <a:off x="5842000" y="2257425"/>
            <a:ext cx="708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 baseline="0">
                <a:solidFill>
                  <a:schemeClr val="accent2"/>
                </a:solidFill>
                <a:ea typeface="宋体" panose="02010600030101010101" pitchFamily="2" charset="-122"/>
              </a:rPr>
              <a:t>Switch</a:t>
            </a:r>
          </a:p>
        </p:txBody>
      </p:sp>
      <p:sp>
        <p:nvSpPr>
          <p:cNvPr id="88142" name="Line 339"/>
          <p:cNvSpPr>
            <a:spLocks noChangeShapeType="1"/>
          </p:cNvSpPr>
          <p:nvPr/>
        </p:nvSpPr>
        <p:spPr bwMode="auto">
          <a:xfrm flipH="1">
            <a:off x="5691188" y="2398713"/>
            <a:ext cx="1571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43" name="Line 340"/>
          <p:cNvSpPr>
            <a:spLocks noChangeShapeType="1"/>
          </p:cNvSpPr>
          <p:nvPr/>
        </p:nvSpPr>
        <p:spPr bwMode="auto">
          <a:xfrm flipH="1">
            <a:off x="5692775" y="2397125"/>
            <a:ext cx="0" cy="3016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44" name="Text Box 345"/>
          <p:cNvSpPr txBox="1">
            <a:spLocks noChangeArrowheads="1"/>
          </p:cNvSpPr>
          <p:nvPr/>
        </p:nvSpPr>
        <p:spPr bwMode="auto">
          <a:xfrm>
            <a:off x="4076700" y="5543550"/>
            <a:ext cx="2730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0" baseline="0">
                <a:solidFill>
                  <a:schemeClr val="accent2"/>
                </a:solidFill>
                <a:ea typeface="宋体" panose="02010600030101010101" pitchFamily="2" charset="-122"/>
              </a:rPr>
              <a:t>Whenever In=0, next state is 00.</a:t>
            </a:r>
          </a:p>
        </p:txBody>
      </p:sp>
      <p:sp>
        <p:nvSpPr>
          <p:cNvPr id="88145" name="Line 346"/>
          <p:cNvSpPr>
            <a:spLocks noChangeShapeType="1"/>
          </p:cNvSpPr>
          <p:nvPr/>
        </p:nvSpPr>
        <p:spPr bwMode="auto">
          <a:xfrm>
            <a:off x="5173663" y="3240088"/>
            <a:ext cx="40481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146" name="Line 347"/>
          <p:cNvSpPr>
            <a:spLocks noChangeShapeType="1"/>
          </p:cNvSpPr>
          <p:nvPr/>
        </p:nvSpPr>
        <p:spPr bwMode="auto">
          <a:xfrm>
            <a:off x="5173663" y="3240088"/>
            <a:ext cx="0" cy="2311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67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07EB4C-2ED7-4C52-A184-1D287BBC4007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909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FE30B0-3A74-4D52-8E40-56D7CE63C51D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Traffic Sign Logic</a:t>
            </a:r>
          </a:p>
        </p:txBody>
      </p:sp>
      <p:pic>
        <p:nvPicPr>
          <p:cNvPr id="89093" name="Picture 5" descr="ch03-traff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1425575"/>
            <a:ext cx="5840759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6699250" y="4995863"/>
            <a:ext cx="1501775" cy="650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0" baseline="0">
                <a:solidFill>
                  <a:schemeClr val="accent2"/>
                </a:solidFill>
                <a:ea typeface="宋体" panose="02010600030101010101" pitchFamily="2" charset="-122"/>
              </a:rPr>
              <a:t>Master-slave</a:t>
            </a:r>
            <a:br>
              <a:rPr lang="en-US" altLang="zh-CN" sz="1800" b="0" baseline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sz="1800" b="0" baseline="0">
                <a:solidFill>
                  <a:schemeClr val="accent2"/>
                </a:solidFill>
                <a:ea typeface="宋体" panose="02010600030101010101" pitchFamily="2" charset="-122"/>
              </a:rPr>
              <a:t>flipflop</a:t>
            </a:r>
          </a:p>
        </p:txBody>
      </p:sp>
      <p:sp>
        <p:nvSpPr>
          <p:cNvPr id="89095" name="Line 8"/>
          <p:cNvSpPr>
            <a:spLocks noChangeShapeType="1"/>
          </p:cNvSpPr>
          <p:nvPr/>
        </p:nvSpPr>
        <p:spPr bwMode="auto">
          <a:xfrm flipH="1" flipV="1">
            <a:off x="5838825" y="5303838"/>
            <a:ext cx="862013" cy="650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096" name="Line 9"/>
          <p:cNvSpPr>
            <a:spLocks noChangeShapeType="1"/>
          </p:cNvSpPr>
          <p:nvPr/>
        </p:nvSpPr>
        <p:spPr bwMode="auto">
          <a:xfrm flipH="1">
            <a:off x="5851525" y="5511800"/>
            <a:ext cx="836613" cy="3921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47673" y="4191471"/>
            <a:ext cx="5886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baseline="0" dirty="0"/>
              <a:t>S’</a:t>
            </a:r>
            <a:r>
              <a:rPr lang="en-US" altLang="zh-CN" sz="2400" b="1" dirty="0"/>
              <a:t>0</a:t>
            </a:r>
            <a:endParaRPr lang="zh-CN" altLang="en-US" sz="2400" b="1" baseline="0" dirty="0"/>
          </a:p>
        </p:txBody>
      </p:sp>
      <p:sp>
        <p:nvSpPr>
          <p:cNvPr id="10" name="文本框 9"/>
          <p:cNvSpPr txBox="1"/>
          <p:nvPr/>
        </p:nvSpPr>
        <p:spPr>
          <a:xfrm>
            <a:off x="6372200" y="3459548"/>
            <a:ext cx="58862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baseline="0" dirty="0"/>
              <a:t>S’</a:t>
            </a:r>
            <a:r>
              <a:rPr lang="en-US" altLang="zh-CN" sz="2400" b="1" dirty="0"/>
              <a:t>1</a:t>
            </a:r>
            <a:endParaRPr lang="zh-CN" altLang="en-US" sz="2400" b="1" baseline="0" dirty="0"/>
          </a:p>
        </p:txBody>
      </p:sp>
      <p:sp>
        <p:nvSpPr>
          <p:cNvPr id="3" name="矩形 2"/>
          <p:cNvSpPr/>
          <p:nvPr/>
        </p:nvSpPr>
        <p:spPr bwMode="auto">
          <a:xfrm>
            <a:off x="2771800" y="4680000"/>
            <a:ext cx="360040" cy="43336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87993" y="5559623"/>
            <a:ext cx="50366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baseline="0" dirty="0"/>
              <a:t>S</a:t>
            </a:r>
            <a:r>
              <a:rPr lang="en-US" altLang="zh-CN" sz="2400" b="1" dirty="0"/>
              <a:t>0</a:t>
            </a:r>
            <a:endParaRPr lang="zh-CN" altLang="en-US" sz="2400" b="1" baseline="0" dirty="0"/>
          </a:p>
        </p:txBody>
      </p:sp>
      <p:sp>
        <p:nvSpPr>
          <p:cNvPr id="14" name="文本框 13"/>
          <p:cNvSpPr txBox="1"/>
          <p:nvPr/>
        </p:nvSpPr>
        <p:spPr>
          <a:xfrm>
            <a:off x="2771800" y="4438700"/>
            <a:ext cx="50366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baseline="0" dirty="0"/>
              <a:t>S</a:t>
            </a:r>
            <a:r>
              <a:rPr lang="en-US" altLang="zh-CN" sz="2400" b="1" dirty="0"/>
              <a:t>1</a:t>
            </a:r>
            <a:endParaRPr lang="zh-CN" altLang="en-US" sz="2400" b="1" baseline="0" dirty="0"/>
          </a:p>
        </p:txBody>
      </p:sp>
    </p:spTree>
    <p:extLst>
      <p:ext uri="{BB962C8B-B14F-4D97-AF65-F5344CB8AC3E}">
        <p14:creationId xmlns:p14="http://schemas.microsoft.com/office/powerpoint/2010/main" val="2339937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912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03399">
                  <a:tint val="66000"/>
                  <a:satMod val="160000"/>
                </a:srgbClr>
              </a:gs>
              <a:gs pos="50000">
                <a:srgbClr val="003399">
                  <a:tint val="44500"/>
                  <a:satMod val="160000"/>
                </a:srgbClr>
              </a:gs>
              <a:gs pos="100000">
                <a:srgbClr val="003399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From Logic to Data Path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03399">
                  <a:tint val="66000"/>
                  <a:satMod val="160000"/>
                </a:srgbClr>
              </a:gs>
              <a:gs pos="50000">
                <a:srgbClr val="003399">
                  <a:tint val="44500"/>
                  <a:satMod val="160000"/>
                </a:srgbClr>
              </a:gs>
              <a:gs pos="100000">
                <a:srgbClr val="003399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Sequential Logic Circuits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03399">
                  <a:tint val="66000"/>
                  <a:satMod val="160000"/>
                </a:srgbClr>
              </a:gs>
              <a:gs pos="50000">
                <a:srgbClr val="003399">
                  <a:tint val="44500"/>
                  <a:satMod val="160000"/>
                </a:srgbClr>
              </a:gs>
              <a:gs pos="100000">
                <a:srgbClr val="003399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84293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499FB6-9090-40BE-9FF5-6652EDDEAADD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9011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D2F8A1-93FA-48A9-89D1-FEA4477FBF63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From Logic to Data Path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The data path of a computer is all the logic used to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process information.</a:t>
            </a:r>
          </a:p>
          <a:p>
            <a:pPr marL="576263" lvl="1" indent="-234950"/>
            <a:r>
              <a:rPr lang="en-US" altLang="zh-CN" dirty="0"/>
              <a:t>See the data path of the LC-3 on next slide.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Combinational Logic</a:t>
            </a:r>
          </a:p>
          <a:p>
            <a:pPr marL="576263" lvl="1" indent="-234950"/>
            <a:r>
              <a:rPr lang="en-US" altLang="zh-CN" dirty="0"/>
              <a:t>Decoders -- convert instructions into control signals</a:t>
            </a:r>
          </a:p>
          <a:p>
            <a:pPr marL="576263" lvl="1" indent="-234950"/>
            <a:r>
              <a:rPr lang="en-US" altLang="zh-CN" dirty="0"/>
              <a:t>Multiplexers -- select inputs and outputs</a:t>
            </a:r>
          </a:p>
          <a:p>
            <a:pPr marL="576263" lvl="1" indent="-234950"/>
            <a:r>
              <a:rPr lang="en-US" altLang="zh-CN" dirty="0"/>
              <a:t>ALU (Arithmetic and Logic Unit) -- operations on data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Sequential Logic</a:t>
            </a:r>
          </a:p>
          <a:p>
            <a:pPr marL="576263" lvl="1" indent="-234950"/>
            <a:r>
              <a:rPr lang="en-US" altLang="zh-CN" dirty="0"/>
              <a:t>State machine -- coordinate control signals and data movement</a:t>
            </a:r>
          </a:p>
          <a:p>
            <a:pPr marL="576263" lvl="1" indent="-234950"/>
            <a:r>
              <a:rPr lang="en-US" altLang="zh-CN" dirty="0"/>
              <a:t>Registers and latches -- storage elements</a:t>
            </a:r>
          </a:p>
        </p:txBody>
      </p:sp>
    </p:spTree>
    <p:extLst>
      <p:ext uri="{BB962C8B-B14F-4D97-AF65-F5344CB8AC3E}">
        <p14:creationId xmlns:p14="http://schemas.microsoft.com/office/powerpoint/2010/main" val="271744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906E91-F35F-43F4-ABD7-C03756DDE3E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D7A69D-48BF-4608-8A88-BF549CFF85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We’ve touched on basic digital logic</a:t>
            </a:r>
          </a:p>
          <a:p>
            <a:pPr lvl="1"/>
            <a:r>
              <a:rPr lang="en-US" altLang="zh-CN" dirty="0"/>
              <a:t>Transistors</a:t>
            </a:r>
          </a:p>
          <a:p>
            <a:pPr lvl="1"/>
            <a:r>
              <a:rPr lang="en-US" altLang="zh-CN" dirty="0"/>
              <a:t>Gates</a:t>
            </a:r>
          </a:p>
          <a:p>
            <a:pPr lvl="1"/>
            <a:r>
              <a:rPr lang="en-US" altLang="zh-CN" dirty="0"/>
              <a:t>Storage (latches, flip-flops, register, memory)</a:t>
            </a:r>
          </a:p>
          <a:p>
            <a:r>
              <a:rPr lang="en-US" altLang="zh-CN" dirty="0"/>
              <a:t>Built some simple logical circuits</a:t>
            </a:r>
          </a:p>
          <a:p>
            <a:pPr lvl="1"/>
            <a:r>
              <a:rPr lang="en-US" altLang="zh-CN" dirty="0"/>
              <a:t>adder, </a:t>
            </a:r>
            <a:r>
              <a:rPr lang="en-US" altLang="zh-CN" dirty="0" err="1"/>
              <a:t>subtracter</a:t>
            </a:r>
            <a:r>
              <a:rPr lang="en-US" altLang="zh-CN" dirty="0"/>
              <a:t>, adder/</a:t>
            </a:r>
            <a:r>
              <a:rPr lang="en-US" altLang="zh-CN" dirty="0" err="1"/>
              <a:t>subtracter</a:t>
            </a:r>
            <a:r>
              <a:rPr lang="zh-CN" altLang="en-US" dirty="0"/>
              <a:t>，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Incrementer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Counter (consisting of register and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incrementer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9661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156"/>
          <p:cNvGrpSpPr/>
          <p:nvPr/>
        </p:nvGrpSpPr>
        <p:grpSpPr>
          <a:xfrm>
            <a:off x="6670466" y="2543542"/>
            <a:ext cx="360039" cy="119168"/>
            <a:chOff x="5292080" y="3452075"/>
            <a:chExt cx="360039" cy="119168"/>
          </a:xfrm>
        </p:grpSpPr>
        <p:sp>
          <p:nvSpPr>
            <p:cNvPr id="158" name="等腰三角形 157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9" name="直接连接符 158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3" name="文本框 292"/>
          <p:cNvSpPr txBox="1"/>
          <p:nvPr/>
        </p:nvSpPr>
        <p:spPr>
          <a:xfrm>
            <a:off x="6310425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6" name="组合 345"/>
          <p:cNvGrpSpPr/>
          <p:nvPr/>
        </p:nvGrpSpPr>
        <p:grpSpPr>
          <a:xfrm>
            <a:off x="6670553" y="2547150"/>
            <a:ext cx="360000" cy="221857"/>
            <a:chOff x="5898218" y="3494595"/>
            <a:chExt cx="360000" cy="221857"/>
          </a:xfrm>
        </p:grpSpPr>
        <p:cxnSp>
          <p:nvCxnSpPr>
            <p:cNvPr id="347" name="直接连接符 34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8" name="文本框 34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98465" y="3920177"/>
            <a:ext cx="1105129" cy="119168"/>
            <a:chOff x="5698465" y="3920177"/>
            <a:chExt cx="1105129" cy="119168"/>
          </a:xfrm>
        </p:grpSpPr>
        <p:cxnSp>
          <p:nvCxnSpPr>
            <p:cNvPr id="88" name="直接连接符 87"/>
            <p:cNvCxnSpPr/>
            <p:nvPr/>
          </p:nvCxnSpPr>
          <p:spPr bwMode="auto">
            <a:xfrm rot="5400000">
              <a:off x="6184465" y="3501035"/>
              <a:ext cx="0" cy="97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等腰三角形 86"/>
            <p:cNvSpPr/>
            <p:nvPr/>
          </p:nvSpPr>
          <p:spPr bwMode="auto">
            <a:xfrm rot="5400000">
              <a:off x="6677446" y="3913196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8" name="流程图: 手动操作 27"/>
          <p:cNvSpPr/>
          <p:nvPr/>
        </p:nvSpPr>
        <p:spPr bwMode="auto">
          <a:xfrm>
            <a:off x="6742473" y="3892235"/>
            <a:ext cx="684016" cy="184837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 panose="020B0503020204020204" pitchFamily="34" charset="-122"/>
                <a:cs typeface="Times New Roman" panose="02020603050405020304" pitchFamily="18" charset="0"/>
              </a:rPr>
              <a:t>SR2MUX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7172232" y="4064192"/>
            <a:ext cx="2289" cy="242621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" name="组合 298"/>
          <p:cNvGrpSpPr/>
          <p:nvPr/>
        </p:nvGrpSpPr>
        <p:grpSpPr>
          <a:xfrm>
            <a:off x="7091627" y="4017787"/>
            <a:ext cx="396344" cy="215444"/>
            <a:chOff x="7272000" y="2565484"/>
            <a:chExt cx="396344" cy="215444"/>
          </a:xfrm>
        </p:grpSpPr>
        <p:cxnSp>
          <p:nvCxnSpPr>
            <p:cNvPr id="300" name="直接连接符 29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" name="文本框 30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2" name="组合 341"/>
          <p:cNvGrpSpPr/>
          <p:nvPr/>
        </p:nvGrpSpPr>
        <p:grpSpPr>
          <a:xfrm>
            <a:off x="6340499" y="3697739"/>
            <a:ext cx="360000" cy="221857"/>
            <a:chOff x="5898218" y="3494595"/>
            <a:chExt cx="360000" cy="221857"/>
          </a:xfrm>
        </p:grpSpPr>
        <p:cxnSp>
          <p:nvCxnSpPr>
            <p:cNvPr id="303" name="直接连接符 30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" name="文本框 30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138217" y="3056080"/>
            <a:ext cx="396344" cy="215444"/>
            <a:chOff x="7272000" y="2565484"/>
            <a:chExt cx="396344" cy="215444"/>
          </a:xfrm>
        </p:grpSpPr>
        <p:sp>
          <p:nvSpPr>
            <p:cNvPr id="164" name="文本框 16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63" name="直接连接符 16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7" name="直接连接符 126"/>
          <p:cNvCxnSpPr/>
          <p:nvPr/>
        </p:nvCxnSpPr>
        <p:spPr bwMode="auto">
          <a:xfrm rot="5400000">
            <a:off x="5812482" y="1553144"/>
            <a:ext cx="1726" cy="408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7203138" y="2768048"/>
            <a:ext cx="1726" cy="11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3" name="组合 282"/>
          <p:cNvGrpSpPr/>
          <p:nvPr/>
        </p:nvGrpSpPr>
        <p:grpSpPr>
          <a:xfrm>
            <a:off x="2926049" y="3398698"/>
            <a:ext cx="396344" cy="215444"/>
            <a:chOff x="7272000" y="2565484"/>
            <a:chExt cx="396344" cy="215444"/>
          </a:xfrm>
        </p:grpSpPr>
        <p:cxnSp>
          <p:nvCxnSpPr>
            <p:cNvPr id="284" name="直接连接符 28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5" name="文本框 28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178" name="直接连接符 177"/>
          <p:cNvCxnSpPr/>
          <p:nvPr/>
        </p:nvCxnSpPr>
        <p:spPr bwMode="auto">
          <a:xfrm flipV="1">
            <a:off x="2595659" y="327212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直接连接符 178"/>
          <p:cNvCxnSpPr/>
          <p:nvPr/>
        </p:nvCxnSpPr>
        <p:spPr bwMode="auto">
          <a:xfrm flipV="1">
            <a:off x="2801224" y="3272104"/>
            <a:ext cx="1726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直接连接符 179"/>
          <p:cNvCxnSpPr/>
          <p:nvPr/>
        </p:nvCxnSpPr>
        <p:spPr bwMode="auto">
          <a:xfrm flipV="1">
            <a:off x="3006789" y="3272104"/>
            <a:ext cx="1726" cy="97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直接连接符 180"/>
          <p:cNvCxnSpPr/>
          <p:nvPr/>
        </p:nvCxnSpPr>
        <p:spPr bwMode="auto">
          <a:xfrm flipV="1">
            <a:off x="3212355" y="3272104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" name="文本框 265"/>
          <p:cNvSpPr txBox="1"/>
          <p:nvPr/>
        </p:nvSpPr>
        <p:spPr>
          <a:xfrm>
            <a:off x="1197857" y="3427153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[10:0]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77" name="组合 276"/>
          <p:cNvGrpSpPr/>
          <p:nvPr/>
        </p:nvGrpSpPr>
        <p:grpSpPr>
          <a:xfrm>
            <a:off x="2511649" y="3398698"/>
            <a:ext cx="396344" cy="215444"/>
            <a:chOff x="7272000" y="2565484"/>
            <a:chExt cx="396344" cy="215444"/>
          </a:xfrm>
        </p:grpSpPr>
        <p:cxnSp>
          <p:nvCxnSpPr>
            <p:cNvPr id="278" name="直接连接符 277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9" name="文本框 278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2710025" y="3398698"/>
            <a:ext cx="396344" cy="215444"/>
            <a:chOff x="7272000" y="2565484"/>
            <a:chExt cx="396344" cy="215444"/>
          </a:xfrm>
        </p:grpSpPr>
        <p:cxnSp>
          <p:nvCxnSpPr>
            <p:cNvPr id="281" name="直接连接符 28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2" name="文本框 28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82" name="矩形 181"/>
          <p:cNvSpPr/>
          <p:nvPr/>
        </p:nvSpPr>
        <p:spPr bwMode="auto">
          <a:xfrm>
            <a:off x="1731563" y="35601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1733276" y="384991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1733276" y="4137950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8" name="直接连接符 187"/>
          <p:cNvCxnSpPr/>
          <p:nvPr/>
        </p:nvCxnSpPr>
        <p:spPr bwMode="auto">
          <a:xfrm rot="16200000">
            <a:off x="1477431" y="3993950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直接连接符 188"/>
          <p:cNvCxnSpPr/>
          <p:nvPr/>
        </p:nvCxnSpPr>
        <p:spPr bwMode="auto">
          <a:xfrm rot="16200000">
            <a:off x="1478644" y="370591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直接连接符 189"/>
          <p:cNvCxnSpPr/>
          <p:nvPr/>
        </p:nvCxnSpPr>
        <p:spPr bwMode="auto">
          <a:xfrm rot="16200000">
            <a:off x="1478644" y="3416136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接连接符 191"/>
          <p:cNvCxnSpPr/>
          <p:nvPr/>
        </p:nvCxnSpPr>
        <p:spPr bwMode="auto">
          <a:xfrm rot="16200000">
            <a:off x="2513171" y="3570936"/>
            <a:ext cx="1726" cy="19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接连接符 192"/>
          <p:cNvCxnSpPr/>
          <p:nvPr/>
        </p:nvCxnSpPr>
        <p:spPr bwMode="auto">
          <a:xfrm rot="16200000">
            <a:off x="2621171" y="3752718"/>
            <a:ext cx="1726" cy="410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直接连接符 193"/>
          <p:cNvCxnSpPr/>
          <p:nvPr/>
        </p:nvCxnSpPr>
        <p:spPr bwMode="auto">
          <a:xfrm rot="16200000">
            <a:off x="2721971" y="3939950"/>
            <a:ext cx="1726" cy="61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7" name="文本框 266"/>
          <p:cNvSpPr txBox="1"/>
          <p:nvPr/>
        </p:nvSpPr>
        <p:spPr>
          <a:xfrm>
            <a:off x="1197857" y="3715185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[8:0]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197857" y="4003217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[5:0]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1197857" y="4291249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[4:0]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26294" y="3740160"/>
            <a:ext cx="5750850" cy="900072"/>
            <a:chOff x="1226294" y="3740160"/>
            <a:chExt cx="5750850" cy="900072"/>
          </a:xfrm>
        </p:grpSpPr>
        <p:cxnSp>
          <p:nvCxnSpPr>
            <p:cNvPr id="200" name="直接连接符 199"/>
            <p:cNvCxnSpPr/>
            <p:nvPr/>
          </p:nvCxnSpPr>
          <p:spPr bwMode="auto">
            <a:xfrm rot="16200000">
              <a:off x="5086281" y="1859144"/>
              <a:ext cx="1726" cy="37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6956208" y="3740176"/>
              <a:ext cx="2289" cy="180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9" name="矩形 148"/>
            <p:cNvSpPr/>
            <p:nvPr/>
          </p:nvSpPr>
          <p:spPr bwMode="auto">
            <a:xfrm>
              <a:off x="1733276" y="4424232"/>
              <a:ext cx="677722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SEXT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9" name="直接连接符 198"/>
            <p:cNvCxnSpPr/>
            <p:nvPr/>
          </p:nvCxnSpPr>
          <p:spPr bwMode="auto">
            <a:xfrm rot="10800000">
              <a:off x="3214082" y="3740160"/>
              <a:ext cx="1726" cy="792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7" name="直接连接符 246"/>
            <p:cNvCxnSpPr/>
            <p:nvPr/>
          </p:nvCxnSpPr>
          <p:spPr bwMode="auto">
            <a:xfrm rot="16200000">
              <a:off x="1477431" y="4280232"/>
              <a:ext cx="1726" cy="504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8" name="直接连接符 197"/>
            <p:cNvCxnSpPr/>
            <p:nvPr/>
          </p:nvCxnSpPr>
          <p:spPr bwMode="auto">
            <a:xfrm rot="16200000">
              <a:off x="2822531" y="4130832"/>
              <a:ext cx="1726" cy="8028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2" name="直接连接符 61"/>
          <p:cNvCxnSpPr/>
          <p:nvPr/>
        </p:nvCxnSpPr>
        <p:spPr bwMode="auto">
          <a:xfrm>
            <a:off x="8110625" y="5360336"/>
            <a:ext cx="0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 bwMode="auto">
          <a:xfrm>
            <a:off x="7030505" y="5324336"/>
            <a:ext cx="0" cy="5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6512153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8" name="直接连接符 357"/>
          <p:cNvCxnSpPr/>
          <p:nvPr/>
        </p:nvCxnSpPr>
        <p:spPr bwMode="auto">
          <a:xfrm>
            <a:off x="4836233" y="5919928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" name="直接连接符 356"/>
          <p:cNvCxnSpPr/>
          <p:nvPr/>
        </p:nvCxnSpPr>
        <p:spPr bwMode="auto">
          <a:xfrm rot="16200000">
            <a:off x="4600265" y="5968436"/>
            <a:ext cx="0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85" name="组合 384"/>
          <p:cNvGrpSpPr/>
          <p:nvPr/>
        </p:nvGrpSpPr>
        <p:grpSpPr>
          <a:xfrm flipH="1">
            <a:off x="4370149" y="6565995"/>
            <a:ext cx="360039" cy="119168"/>
            <a:chOff x="5292080" y="3452075"/>
            <a:chExt cx="360039" cy="119168"/>
          </a:xfrm>
        </p:grpSpPr>
        <p:sp>
          <p:nvSpPr>
            <p:cNvPr id="386" name="等腰三角形 38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87" name="直接连接符 38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8" name="文本框 387"/>
          <p:cNvSpPr txBox="1"/>
          <p:nvPr/>
        </p:nvSpPr>
        <p:spPr>
          <a:xfrm>
            <a:off x="4665830" y="6517650"/>
            <a:ext cx="995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MEM.EN,R,W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4745207" y="5930003"/>
            <a:ext cx="396344" cy="215444"/>
            <a:chOff x="7272000" y="2565484"/>
            <a:chExt cx="396344" cy="215444"/>
          </a:xfrm>
        </p:grpSpPr>
        <p:cxnSp>
          <p:nvCxnSpPr>
            <p:cNvPr id="419" name="直接连接符 41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" name="文本框 41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5" name="矩形 104"/>
          <p:cNvSpPr/>
          <p:nvPr/>
        </p:nvSpPr>
        <p:spPr bwMode="auto">
          <a:xfrm>
            <a:off x="4514169" y="5684384"/>
            <a:ext cx="676800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MAR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56" name="直接连接符 355"/>
          <p:cNvCxnSpPr/>
          <p:nvPr/>
        </p:nvCxnSpPr>
        <p:spPr bwMode="auto">
          <a:xfrm>
            <a:off x="4836233" y="5360336"/>
            <a:ext cx="0" cy="352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1" name="组合 370"/>
          <p:cNvGrpSpPr/>
          <p:nvPr/>
        </p:nvGrpSpPr>
        <p:grpSpPr>
          <a:xfrm flipH="1">
            <a:off x="5230306" y="5732800"/>
            <a:ext cx="360039" cy="119168"/>
            <a:chOff x="5292080" y="3452075"/>
            <a:chExt cx="360039" cy="119168"/>
          </a:xfrm>
        </p:grpSpPr>
        <p:sp>
          <p:nvSpPr>
            <p:cNvPr id="372" name="等腰三角形 37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73" name="直接连接符 37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5" name="组合 414"/>
          <p:cNvGrpSpPr/>
          <p:nvPr/>
        </p:nvGrpSpPr>
        <p:grpSpPr>
          <a:xfrm>
            <a:off x="4745207" y="5378888"/>
            <a:ext cx="396344" cy="215444"/>
            <a:chOff x="7272000" y="2565484"/>
            <a:chExt cx="396344" cy="215444"/>
          </a:xfrm>
        </p:grpSpPr>
        <p:cxnSp>
          <p:nvCxnSpPr>
            <p:cNvPr id="416" name="直接连接符 41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7" name="文本框 41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4" name="文本框 373"/>
          <p:cNvSpPr txBox="1"/>
          <p:nvPr/>
        </p:nvSpPr>
        <p:spPr>
          <a:xfrm>
            <a:off x="5587295" y="5669274"/>
            <a:ext cx="7231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LD.MAR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7" name="直接连接符 136"/>
          <p:cNvCxnSpPr/>
          <p:nvPr/>
        </p:nvCxnSpPr>
        <p:spPr bwMode="auto">
          <a:xfrm flipV="1">
            <a:off x="4654241" y="17485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1" name="组合 150"/>
          <p:cNvGrpSpPr/>
          <p:nvPr/>
        </p:nvGrpSpPr>
        <p:grpSpPr>
          <a:xfrm>
            <a:off x="3934162" y="1941680"/>
            <a:ext cx="360039" cy="119168"/>
            <a:chOff x="5292080" y="3452075"/>
            <a:chExt cx="360039" cy="119168"/>
          </a:xfrm>
        </p:grpSpPr>
        <p:sp>
          <p:nvSpPr>
            <p:cNvPr id="152" name="等腰三角形 1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3" name="直接连接符 1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4" name="组合 153"/>
          <p:cNvGrpSpPr/>
          <p:nvPr/>
        </p:nvGrpSpPr>
        <p:grpSpPr>
          <a:xfrm>
            <a:off x="3934161" y="1592352"/>
            <a:ext cx="360039" cy="119168"/>
            <a:chOff x="5292080" y="3452075"/>
            <a:chExt cx="360039" cy="119168"/>
          </a:xfrm>
        </p:grpSpPr>
        <p:sp>
          <p:nvSpPr>
            <p:cNvPr id="155" name="等腰三角形 1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56" name="直接连接符 1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" name="组合 50"/>
          <p:cNvGrpSpPr/>
          <p:nvPr/>
        </p:nvGrpSpPr>
        <p:grpSpPr>
          <a:xfrm>
            <a:off x="4563756" y="1213012"/>
            <a:ext cx="180969" cy="402036"/>
            <a:chOff x="2185214" y="1412776"/>
            <a:chExt cx="180969" cy="402036"/>
          </a:xfrm>
        </p:grpSpPr>
        <p:sp>
          <p:nvSpPr>
            <p:cNvPr id="52" name="等腰三角形 51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4" name="矩形 103"/>
          <p:cNvSpPr/>
          <p:nvPr/>
        </p:nvSpPr>
        <p:spPr bwMode="auto">
          <a:xfrm>
            <a:off x="4294201" y="1543936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PC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54" name="组合 253"/>
          <p:cNvGrpSpPr/>
          <p:nvPr/>
        </p:nvGrpSpPr>
        <p:grpSpPr>
          <a:xfrm>
            <a:off x="4222194" y="1255880"/>
            <a:ext cx="360039" cy="119168"/>
            <a:chOff x="5292080" y="3452075"/>
            <a:chExt cx="360039" cy="119168"/>
          </a:xfrm>
        </p:grpSpPr>
        <p:sp>
          <p:nvSpPr>
            <p:cNvPr id="255" name="等腰三角形 25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6" name="直接连接符 25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55" name="直接连接符 354"/>
          <p:cNvCxnSpPr/>
          <p:nvPr/>
        </p:nvCxnSpPr>
        <p:spPr bwMode="auto">
          <a:xfrm>
            <a:off x="4649268" y="1060966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文本框 306"/>
          <p:cNvSpPr txBox="1"/>
          <p:nvPr/>
        </p:nvSpPr>
        <p:spPr>
          <a:xfrm>
            <a:off x="3569657" y="1209382"/>
            <a:ext cx="69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322257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DE9E528-1FB2-4ADD-81AD-0CADE8E681E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784736" y="5347152"/>
            <a:ext cx="180969" cy="402036"/>
            <a:chOff x="2185214" y="1412776"/>
            <a:chExt cx="180969" cy="402036"/>
          </a:xfrm>
        </p:grpSpPr>
        <p:sp>
          <p:nvSpPr>
            <p:cNvPr id="55" name="等腰三角形 54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矩形 67"/>
          <p:cNvSpPr/>
          <p:nvPr/>
        </p:nvSpPr>
        <p:spPr bwMode="auto">
          <a:xfrm>
            <a:off x="7632180" y="5900336"/>
            <a:ext cx="950400" cy="5760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OUTPUT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3392528" y="5651906"/>
            <a:ext cx="950400" cy="1101059"/>
          </a:xfrm>
          <a:prstGeom prst="rect">
            <a:avLst/>
          </a:prstGeom>
          <a:solidFill>
            <a:srgbClr val="FF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MEMORY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梯形 94"/>
          <p:cNvSpPr/>
          <p:nvPr/>
        </p:nvSpPr>
        <p:spPr bwMode="auto">
          <a:xfrm>
            <a:off x="2421993" y="3056080"/>
            <a:ext cx="972000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6" name="梯形 95"/>
          <p:cNvSpPr/>
          <p:nvPr/>
        </p:nvSpPr>
        <p:spPr bwMode="auto">
          <a:xfrm>
            <a:off x="3664802" y="3056080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2536359" y="568438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MDR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6" name="直接连接符 135"/>
          <p:cNvCxnSpPr/>
          <p:nvPr/>
        </p:nvCxnSpPr>
        <p:spPr bwMode="auto">
          <a:xfrm flipV="1">
            <a:off x="4870265" y="209970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直接连接符 139"/>
          <p:cNvCxnSpPr/>
          <p:nvPr/>
        </p:nvCxnSpPr>
        <p:spPr bwMode="auto">
          <a:xfrm rot="10800000">
            <a:off x="3358098" y="1075872"/>
            <a:ext cx="1726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直接连接符 140"/>
          <p:cNvCxnSpPr/>
          <p:nvPr/>
        </p:nvCxnSpPr>
        <p:spPr bwMode="auto">
          <a:xfrm flipV="1">
            <a:off x="4436491" y="2108560"/>
            <a:ext cx="1726" cy="19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直接连接符 141"/>
          <p:cNvCxnSpPr/>
          <p:nvPr/>
        </p:nvCxnSpPr>
        <p:spPr bwMode="auto">
          <a:xfrm flipV="1">
            <a:off x="4652515" y="2108560"/>
            <a:ext cx="1726" cy="3132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143"/>
          <p:cNvCxnSpPr/>
          <p:nvPr/>
        </p:nvCxnSpPr>
        <p:spPr bwMode="auto">
          <a:xfrm flipV="1">
            <a:off x="4076451" y="2804080"/>
            <a:ext cx="1726" cy="2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直接连接符 146"/>
          <p:cNvCxnSpPr/>
          <p:nvPr/>
        </p:nvCxnSpPr>
        <p:spPr bwMode="auto">
          <a:xfrm flipV="1">
            <a:off x="3790145" y="2386600"/>
            <a:ext cx="1726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椭圆 147"/>
          <p:cNvSpPr/>
          <p:nvPr/>
        </p:nvSpPr>
        <p:spPr bwMode="auto">
          <a:xfrm>
            <a:off x="3775881" y="2359138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3" name="直接连接符 172"/>
          <p:cNvCxnSpPr/>
          <p:nvPr/>
        </p:nvCxnSpPr>
        <p:spPr bwMode="auto">
          <a:xfrm flipV="1">
            <a:off x="3790145" y="3272104"/>
            <a:ext cx="1726" cy="32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/>
          <p:cNvCxnSpPr/>
          <p:nvPr/>
        </p:nvCxnSpPr>
        <p:spPr bwMode="auto">
          <a:xfrm flipV="1">
            <a:off x="3500387" y="2804072"/>
            <a:ext cx="1726" cy="1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7" name="直接连接符 176"/>
          <p:cNvCxnSpPr/>
          <p:nvPr/>
        </p:nvCxnSpPr>
        <p:spPr bwMode="auto">
          <a:xfrm rot="16200000">
            <a:off x="3210681" y="2684409"/>
            <a:ext cx="1726" cy="597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/>
          <p:cNvCxnSpPr/>
          <p:nvPr/>
        </p:nvCxnSpPr>
        <p:spPr bwMode="auto">
          <a:xfrm rot="10800000">
            <a:off x="1218173" y="2638432"/>
            <a:ext cx="1726" cy="2073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" name="矩形 227"/>
          <p:cNvSpPr/>
          <p:nvPr/>
        </p:nvSpPr>
        <p:spPr bwMode="auto">
          <a:xfrm>
            <a:off x="5806369" y="4712264"/>
            <a:ext cx="360040" cy="3456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square" lIns="108000" tIns="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9" name="直接连接符 238"/>
          <p:cNvCxnSpPr/>
          <p:nvPr/>
        </p:nvCxnSpPr>
        <p:spPr bwMode="auto">
          <a:xfrm>
            <a:off x="2672447" y="5908126"/>
            <a:ext cx="0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1" name="直接连接符 240"/>
          <p:cNvCxnSpPr/>
          <p:nvPr/>
        </p:nvCxnSpPr>
        <p:spPr bwMode="auto">
          <a:xfrm flipV="1">
            <a:off x="2854041" y="6368472"/>
            <a:ext cx="0" cy="21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2" name="直接连接符 241"/>
          <p:cNvCxnSpPr/>
          <p:nvPr/>
        </p:nvCxnSpPr>
        <p:spPr bwMode="auto">
          <a:xfrm rot="16200000">
            <a:off x="3106281" y="631533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4" name="直接连接符 243"/>
          <p:cNvCxnSpPr/>
          <p:nvPr/>
        </p:nvCxnSpPr>
        <p:spPr bwMode="auto">
          <a:xfrm rot="16200000">
            <a:off x="1736994" y="6026858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1" name="组合 260"/>
          <p:cNvGrpSpPr/>
          <p:nvPr/>
        </p:nvGrpSpPr>
        <p:grpSpPr>
          <a:xfrm>
            <a:off x="3286201" y="2595651"/>
            <a:ext cx="1008000" cy="244405"/>
            <a:chOff x="2843920" y="2392507"/>
            <a:chExt cx="1008000" cy="244405"/>
          </a:xfrm>
        </p:grpSpPr>
        <p:sp>
          <p:nvSpPr>
            <p:cNvPr id="94" name="梯形 93"/>
            <p:cNvSpPr/>
            <p:nvPr/>
          </p:nvSpPr>
          <p:spPr bwMode="auto">
            <a:xfrm>
              <a:off x="2843920" y="2392507"/>
              <a:ext cx="1008000" cy="232989"/>
            </a:xfrm>
            <a:prstGeom prst="trapezoid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21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7" name="等腰三角形 256"/>
            <p:cNvSpPr/>
            <p:nvPr/>
          </p:nvSpPr>
          <p:spPr bwMode="auto">
            <a:xfrm>
              <a:off x="3249397" y="2545331"/>
              <a:ext cx="197047" cy="91581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9" name="直接连接符 258"/>
            <p:cNvCxnSpPr/>
            <p:nvPr/>
          </p:nvCxnSpPr>
          <p:spPr bwMode="auto">
            <a:xfrm flipV="1">
              <a:off x="3249397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0" name="直接连接符 259"/>
            <p:cNvCxnSpPr/>
            <p:nvPr/>
          </p:nvCxnSpPr>
          <p:spPr bwMode="auto">
            <a:xfrm flipH="1" flipV="1">
              <a:off x="3347864" y="2545331"/>
              <a:ext cx="98524" cy="915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65" name="直接连接符 264"/>
          <p:cNvCxnSpPr/>
          <p:nvPr/>
        </p:nvCxnSpPr>
        <p:spPr bwMode="auto">
          <a:xfrm>
            <a:off x="2258637" y="1111864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1" name="组合 270"/>
          <p:cNvGrpSpPr/>
          <p:nvPr/>
        </p:nvGrpSpPr>
        <p:grpSpPr>
          <a:xfrm>
            <a:off x="5661476" y="2176846"/>
            <a:ext cx="396344" cy="215444"/>
            <a:chOff x="7272000" y="2565484"/>
            <a:chExt cx="396344" cy="215444"/>
          </a:xfrm>
        </p:grpSpPr>
        <p:cxnSp>
          <p:nvCxnSpPr>
            <p:cNvPr id="272" name="直接连接符 27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3" name="文本框 27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" name="组合 285"/>
          <p:cNvGrpSpPr/>
          <p:nvPr/>
        </p:nvGrpSpPr>
        <p:grpSpPr>
          <a:xfrm>
            <a:off x="3142073" y="3398698"/>
            <a:ext cx="396344" cy="215444"/>
            <a:chOff x="7272000" y="2565484"/>
            <a:chExt cx="396344" cy="215444"/>
          </a:xfrm>
        </p:grpSpPr>
        <p:cxnSp>
          <p:nvCxnSpPr>
            <p:cNvPr id="287" name="直接连接符 28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8" name="文本框 28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3709468" y="3371360"/>
            <a:ext cx="396344" cy="215444"/>
            <a:chOff x="7272000" y="2565484"/>
            <a:chExt cx="396344" cy="215444"/>
          </a:xfrm>
        </p:grpSpPr>
        <p:cxnSp>
          <p:nvCxnSpPr>
            <p:cNvPr id="311" name="直接连接符 310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2" name="文本框 311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1" name="组合 330"/>
          <p:cNvGrpSpPr/>
          <p:nvPr/>
        </p:nvGrpSpPr>
        <p:grpSpPr>
          <a:xfrm>
            <a:off x="1154425" y="5000296"/>
            <a:ext cx="396344" cy="215444"/>
            <a:chOff x="7272000" y="2565484"/>
            <a:chExt cx="396344" cy="215444"/>
          </a:xfrm>
        </p:grpSpPr>
        <p:cxnSp>
          <p:nvCxnSpPr>
            <p:cNvPr id="332" name="直接连接符 33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3" name="文本框 33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4" name="文本框 333"/>
          <p:cNvSpPr txBox="1"/>
          <p:nvPr/>
        </p:nvSpPr>
        <p:spPr>
          <a:xfrm>
            <a:off x="4717064" y="3032135"/>
            <a:ext cx="91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ADDR1MUX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35" name="组合 334"/>
          <p:cNvGrpSpPr/>
          <p:nvPr/>
        </p:nvGrpSpPr>
        <p:grpSpPr>
          <a:xfrm flipH="1">
            <a:off x="4419247" y="3101884"/>
            <a:ext cx="360039" cy="119168"/>
            <a:chOff x="5292080" y="3452075"/>
            <a:chExt cx="360039" cy="119168"/>
          </a:xfrm>
        </p:grpSpPr>
        <p:sp>
          <p:nvSpPr>
            <p:cNvPr id="336" name="等腰三角形 3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37" name="直接连接符 3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3" name="组合 342"/>
          <p:cNvGrpSpPr/>
          <p:nvPr/>
        </p:nvGrpSpPr>
        <p:grpSpPr>
          <a:xfrm>
            <a:off x="3895814" y="1945790"/>
            <a:ext cx="360000" cy="217408"/>
            <a:chOff x="5898218" y="3494595"/>
            <a:chExt cx="360000" cy="217408"/>
          </a:xfrm>
        </p:grpSpPr>
        <p:cxnSp>
          <p:nvCxnSpPr>
            <p:cNvPr id="344" name="直接连接符 343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5" name="文本框 344"/>
            <p:cNvSpPr txBox="1"/>
            <p:nvPr/>
          </p:nvSpPr>
          <p:spPr>
            <a:xfrm>
              <a:off x="5898218" y="3496559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3" name="梯形 92"/>
          <p:cNvSpPr/>
          <p:nvPr/>
        </p:nvSpPr>
        <p:spPr bwMode="auto">
          <a:xfrm>
            <a:off x="4240866" y="1892536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72000" rIns="9144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PCMUX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1" name="直接连接符 130"/>
          <p:cNvCxnSpPr/>
          <p:nvPr/>
        </p:nvCxnSpPr>
        <p:spPr bwMode="auto">
          <a:xfrm>
            <a:off x="5366663" y="1424500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矩形 131"/>
          <p:cNvSpPr/>
          <p:nvPr/>
        </p:nvSpPr>
        <p:spPr bwMode="auto">
          <a:xfrm>
            <a:off x="5233467" y="1831944"/>
            <a:ext cx="356878" cy="19852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+1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rot="16200000">
            <a:off x="5025024" y="1084719"/>
            <a:ext cx="1726" cy="72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直接连接符 133"/>
          <p:cNvCxnSpPr/>
          <p:nvPr/>
        </p:nvCxnSpPr>
        <p:spPr bwMode="auto">
          <a:xfrm rot="16200000">
            <a:off x="5122241" y="2137145"/>
            <a:ext cx="1726" cy="54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直接连接符 134"/>
          <p:cNvCxnSpPr/>
          <p:nvPr/>
        </p:nvCxnSpPr>
        <p:spPr bwMode="auto">
          <a:xfrm>
            <a:off x="5374321" y="2012008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8" name="椭圆 167"/>
          <p:cNvSpPr/>
          <p:nvPr/>
        </p:nvSpPr>
        <p:spPr bwMode="auto">
          <a:xfrm>
            <a:off x="5328602" y="1423034"/>
            <a:ext cx="45719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313" name="组合 312"/>
          <p:cNvGrpSpPr/>
          <p:nvPr/>
        </p:nvGrpSpPr>
        <p:grpSpPr>
          <a:xfrm>
            <a:off x="5313792" y="2176846"/>
            <a:ext cx="396344" cy="215444"/>
            <a:chOff x="7272000" y="2565484"/>
            <a:chExt cx="396344" cy="215444"/>
          </a:xfrm>
        </p:grpSpPr>
        <p:cxnSp>
          <p:nvCxnSpPr>
            <p:cNvPr id="314" name="直接连接符 3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5" name="文本框 3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169016" y="1429908"/>
            <a:ext cx="180969" cy="402036"/>
            <a:chOff x="2185214" y="1412776"/>
            <a:chExt cx="180969" cy="402036"/>
          </a:xfrm>
        </p:grpSpPr>
        <p:sp>
          <p:nvSpPr>
            <p:cNvPr id="47" name="等腰三角形 46"/>
            <p:cNvSpPr/>
            <p:nvPr/>
          </p:nvSpPr>
          <p:spPr bwMode="auto">
            <a:xfrm>
              <a:off x="2185214" y="1412776"/>
              <a:ext cx="180969" cy="148657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2275698" y="1561433"/>
              <a:ext cx="0" cy="25337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" name="梯形 91"/>
          <p:cNvSpPr/>
          <p:nvPr/>
        </p:nvSpPr>
        <p:spPr bwMode="auto">
          <a:xfrm>
            <a:off x="1750396" y="1820528"/>
            <a:ext cx="988993" cy="236862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MARMUX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rot="16200000">
            <a:off x="3901881" y="1747544"/>
            <a:ext cx="1726" cy="108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rot="16200000">
            <a:off x="3091881" y="1717129"/>
            <a:ext cx="1726" cy="13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/>
          <p:cNvCxnSpPr/>
          <p:nvPr/>
        </p:nvCxnSpPr>
        <p:spPr bwMode="auto">
          <a:xfrm flipV="1">
            <a:off x="2421993" y="2048040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144"/>
          <p:cNvCxnSpPr/>
          <p:nvPr/>
        </p:nvCxnSpPr>
        <p:spPr bwMode="auto">
          <a:xfrm flipV="1">
            <a:off x="2926049" y="2975144"/>
            <a:ext cx="1726" cy="100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接连接符 145"/>
          <p:cNvCxnSpPr/>
          <p:nvPr/>
        </p:nvCxnSpPr>
        <p:spPr bwMode="auto">
          <a:xfrm rot="16200000">
            <a:off x="4221282" y="1969129"/>
            <a:ext cx="1726" cy="86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9" name="直接连接符 168"/>
          <p:cNvCxnSpPr/>
          <p:nvPr/>
        </p:nvCxnSpPr>
        <p:spPr bwMode="auto">
          <a:xfrm rot="16200000">
            <a:off x="5554281" y="1246719"/>
            <a:ext cx="1726" cy="39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0" name="直接连接符 169"/>
          <p:cNvCxnSpPr/>
          <p:nvPr/>
        </p:nvCxnSpPr>
        <p:spPr bwMode="auto">
          <a:xfrm rot="10800000">
            <a:off x="5734361" y="1436127"/>
            <a:ext cx="1726" cy="205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1" name="直接连接符 170"/>
          <p:cNvCxnSpPr/>
          <p:nvPr/>
        </p:nvCxnSpPr>
        <p:spPr bwMode="auto">
          <a:xfrm rot="16200000">
            <a:off x="5014281" y="2749264"/>
            <a:ext cx="1726" cy="1476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" name="直接连接符 171"/>
          <p:cNvCxnSpPr/>
          <p:nvPr/>
        </p:nvCxnSpPr>
        <p:spPr bwMode="auto">
          <a:xfrm flipV="1">
            <a:off x="4292475" y="3272104"/>
            <a:ext cx="1726" cy="21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5" name="矩形 184"/>
          <p:cNvSpPr/>
          <p:nvPr/>
        </p:nvSpPr>
        <p:spPr bwMode="auto">
          <a:xfrm>
            <a:off x="1731563" y="255204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SEXT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16200000">
            <a:off x="1478644" y="2408048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直接连接符 194"/>
          <p:cNvCxnSpPr/>
          <p:nvPr/>
        </p:nvCxnSpPr>
        <p:spPr bwMode="auto">
          <a:xfrm rot="10800000">
            <a:off x="2061954" y="2047944"/>
            <a:ext cx="1726" cy="50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" name="组合 247"/>
          <p:cNvGrpSpPr/>
          <p:nvPr/>
        </p:nvGrpSpPr>
        <p:grpSpPr>
          <a:xfrm>
            <a:off x="1413881" y="1878792"/>
            <a:ext cx="360039" cy="119168"/>
            <a:chOff x="5292080" y="3452075"/>
            <a:chExt cx="360039" cy="119168"/>
          </a:xfrm>
        </p:grpSpPr>
        <p:sp>
          <p:nvSpPr>
            <p:cNvPr id="249" name="等腰三角形 24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0" name="直接连接符 24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1" name="组合 250"/>
          <p:cNvGrpSpPr/>
          <p:nvPr/>
        </p:nvGrpSpPr>
        <p:grpSpPr>
          <a:xfrm>
            <a:off x="1845930" y="1424744"/>
            <a:ext cx="360039" cy="119168"/>
            <a:chOff x="5292080" y="3452075"/>
            <a:chExt cx="360039" cy="119168"/>
          </a:xfrm>
        </p:grpSpPr>
        <p:sp>
          <p:nvSpPr>
            <p:cNvPr id="252" name="等腰三角形 251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53" name="直接连接符 252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0" name="文本框 269"/>
          <p:cNvSpPr txBox="1"/>
          <p:nvPr/>
        </p:nvSpPr>
        <p:spPr>
          <a:xfrm>
            <a:off x="1197857" y="2419041"/>
            <a:ext cx="610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[7:0]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787257" y="1369699"/>
            <a:ext cx="1130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GateMARMUX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" name="文本框 308"/>
          <p:cNvSpPr txBox="1"/>
          <p:nvPr/>
        </p:nvSpPr>
        <p:spPr>
          <a:xfrm>
            <a:off x="3311140" y="154690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LD.PC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16" name="组合 315"/>
          <p:cNvGrpSpPr/>
          <p:nvPr/>
        </p:nvGrpSpPr>
        <p:grpSpPr>
          <a:xfrm>
            <a:off x="3281052" y="2014654"/>
            <a:ext cx="396344" cy="215444"/>
            <a:chOff x="7272000" y="2565484"/>
            <a:chExt cx="396344" cy="215444"/>
          </a:xfrm>
        </p:grpSpPr>
        <p:cxnSp>
          <p:nvCxnSpPr>
            <p:cNvPr id="317" name="直接连接符 316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8" name="文本框 317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350548" y="2176846"/>
            <a:ext cx="396344" cy="215444"/>
            <a:chOff x="7272000" y="2565484"/>
            <a:chExt cx="396344" cy="215444"/>
          </a:xfrm>
        </p:grpSpPr>
        <p:cxnSp>
          <p:nvCxnSpPr>
            <p:cNvPr id="320" name="直接连接符 31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1" name="文本框 32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1983416" y="2176846"/>
            <a:ext cx="396344" cy="215444"/>
            <a:chOff x="7272000" y="2565484"/>
            <a:chExt cx="396344" cy="215444"/>
          </a:xfrm>
        </p:grpSpPr>
        <p:cxnSp>
          <p:nvCxnSpPr>
            <p:cNvPr id="323" name="直接连接符 32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" name="文本框 32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8" name="组合 337"/>
          <p:cNvGrpSpPr/>
          <p:nvPr/>
        </p:nvGrpSpPr>
        <p:grpSpPr>
          <a:xfrm>
            <a:off x="2080239" y="3105493"/>
            <a:ext cx="360039" cy="119168"/>
            <a:chOff x="5292080" y="3452075"/>
            <a:chExt cx="360039" cy="119168"/>
          </a:xfrm>
        </p:grpSpPr>
        <p:sp>
          <p:nvSpPr>
            <p:cNvPr id="339" name="等腰三角形 33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40" name="直接连接符 33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1" name="文本框 340"/>
          <p:cNvSpPr txBox="1"/>
          <p:nvPr/>
        </p:nvSpPr>
        <p:spPr>
          <a:xfrm>
            <a:off x="1136717" y="3046345"/>
            <a:ext cx="991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ADDR2MUX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4585967" y="2176846"/>
            <a:ext cx="396344" cy="215444"/>
            <a:chOff x="7272000" y="2565484"/>
            <a:chExt cx="396344" cy="215444"/>
          </a:xfrm>
        </p:grpSpPr>
        <p:cxnSp>
          <p:nvCxnSpPr>
            <p:cNvPr id="326" name="直接连接符 325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" name="文本框 326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2170281" y="5732800"/>
            <a:ext cx="360039" cy="119168"/>
            <a:chOff x="5292080" y="3452075"/>
            <a:chExt cx="360039" cy="119168"/>
          </a:xfrm>
        </p:grpSpPr>
        <p:sp>
          <p:nvSpPr>
            <p:cNvPr id="365" name="等腰三角形 36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366" name="直接连接符 36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7" name="文本框 366"/>
          <p:cNvSpPr txBox="1"/>
          <p:nvPr/>
        </p:nvSpPr>
        <p:spPr>
          <a:xfrm>
            <a:off x="1557897" y="5669274"/>
            <a:ext cx="744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2" name="梯形 391"/>
          <p:cNvSpPr/>
          <p:nvPr/>
        </p:nvSpPr>
        <p:spPr bwMode="auto">
          <a:xfrm>
            <a:off x="2187064" y="6122668"/>
            <a:ext cx="773415" cy="227440"/>
          </a:xfrm>
          <a:prstGeom prst="trapezoi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MUX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393" name="直接连接符 392"/>
          <p:cNvCxnSpPr/>
          <p:nvPr/>
        </p:nvCxnSpPr>
        <p:spPr bwMode="auto">
          <a:xfrm flipV="1">
            <a:off x="2277977" y="6368448"/>
            <a:ext cx="0" cy="208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" name="直接连接符 393"/>
          <p:cNvCxnSpPr/>
          <p:nvPr/>
        </p:nvCxnSpPr>
        <p:spPr bwMode="auto">
          <a:xfrm>
            <a:off x="1197857" y="5351128"/>
            <a:ext cx="0" cy="12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5" name="直接连接符 394"/>
          <p:cNvCxnSpPr/>
          <p:nvPr/>
        </p:nvCxnSpPr>
        <p:spPr bwMode="auto">
          <a:xfrm>
            <a:off x="3104495" y="5904000"/>
            <a:ext cx="0" cy="3096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6" name="直接连接符 395"/>
          <p:cNvCxnSpPr/>
          <p:nvPr/>
        </p:nvCxnSpPr>
        <p:spPr bwMode="auto">
          <a:xfrm rot="5400000" flipH="1">
            <a:off x="3248479" y="6058435"/>
            <a:ext cx="0" cy="28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0" name="组合 399"/>
          <p:cNvGrpSpPr/>
          <p:nvPr/>
        </p:nvGrpSpPr>
        <p:grpSpPr>
          <a:xfrm>
            <a:off x="1837251" y="6173636"/>
            <a:ext cx="360039" cy="119168"/>
            <a:chOff x="5292080" y="3452075"/>
            <a:chExt cx="360039" cy="119168"/>
          </a:xfrm>
        </p:grpSpPr>
        <p:sp>
          <p:nvSpPr>
            <p:cNvPr id="401" name="等腰三角形 400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3" name="文本框 402"/>
          <p:cNvSpPr txBox="1"/>
          <p:nvPr/>
        </p:nvSpPr>
        <p:spPr>
          <a:xfrm>
            <a:off x="1294916" y="6110110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MIO.EN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4" name="组合 403"/>
          <p:cNvGrpSpPr/>
          <p:nvPr/>
        </p:nvGrpSpPr>
        <p:grpSpPr>
          <a:xfrm>
            <a:off x="2426458" y="5380465"/>
            <a:ext cx="360039" cy="119168"/>
            <a:chOff x="5292080" y="3452075"/>
            <a:chExt cx="360039" cy="119168"/>
          </a:xfrm>
        </p:grpSpPr>
        <p:sp>
          <p:nvSpPr>
            <p:cNvPr id="405" name="等腰三角形 40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406" name="直接连接符 40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7" name="文本框 406"/>
          <p:cNvSpPr txBox="1"/>
          <p:nvPr/>
        </p:nvSpPr>
        <p:spPr>
          <a:xfrm>
            <a:off x="1629907" y="5333967"/>
            <a:ext cx="842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GateMDR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12" name="组合 411"/>
          <p:cNvGrpSpPr/>
          <p:nvPr/>
        </p:nvGrpSpPr>
        <p:grpSpPr>
          <a:xfrm>
            <a:off x="2174743" y="1170445"/>
            <a:ext cx="396344" cy="215444"/>
            <a:chOff x="7272000" y="2565484"/>
            <a:chExt cx="396344" cy="215444"/>
          </a:xfrm>
        </p:grpSpPr>
        <p:cxnSp>
          <p:nvCxnSpPr>
            <p:cNvPr id="413" name="直接连接符 412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4" name="文本框 413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1134212" y="5442899"/>
            <a:ext cx="396344" cy="215444"/>
            <a:chOff x="7272000" y="2565484"/>
            <a:chExt cx="396344" cy="215444"/>
          </a:xfrm>
        </p:grpSpPr>
        <p:cxnSp>
          <p:nvCxnSpPr>
            <p:cNvPr id="422" name="直接连接符 421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3" name="文本框 422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4" name="组合 423"/>
          <p:cNvGrpSpPr/>
          <p:nvPr/>
        </p:nvGrpSpPr>
        <p:grpSpPr>
          <a:xfrm>
            <a:off x="2978204" y="6542014"/>
            <a:ext cx="360000" cy="221857"/>
            <a:chOff x="5898218" y="3494595"/>
            <a:chExt cx="360000" cy="221857"/>
          </a:xfrm>
        </p:grpSpPr>
        <p:cxnSp>
          <p:nvCxnSpPr>
            <p:cNvPr id="425" name="直接连接符 424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6" name="文本框 425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44" name="直接连接符 43"/>
          <p:cNvCxnSpPr/>
          <p:nvPr/>
        </p:nvCxnSpPr>
        <p:spPr bwMode="auto">
          <a:xfrm>
            <a:off x="8971840" y="980728"/>
            <a:ext cx="2881" cy="437040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621793" y="5288328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流程图: 手动操作 4"/>
          <p:cNvSpPr/>
          <p:nvPr/>
        </p:nvSpPr>
        <p:spPr bwMode="auto">
          <a:xfrm>
            <a:off x="6994561" y="4289586"/>
            <a:ext cx="1080000" cy="390640"/>
          </a:xfrm>
          <a:prstGeom prst="flowChartManualOperation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4000" rIns="91440" bIns="144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ALU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flipV="1">
            <a:off x="7391088" y="4289586"/>
            <a:ext cx="199657" cy="139368"/>
          </a:xfrm>
          <a:prstGeom prst="triangl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86742" y="4280216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19344" y="4289554"/>
            <a:ext cx="102592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endParaRPr kumimoji="0" lang="zh-CN" altLang="en-US" sz="12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7390425" y="4298836"/>
            <a:ext cx="99828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 flipH="1">
            <a:off x="7497834" y="4298836"/>
            <a:ext cx="92793" cy="13936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" name="等腰三角形 221"/>
          <p:cNvSpPr/>
          <p:nvPr/>
        </p:nvSpPr>
        <p:spPr bwMode="auto">
          <a:xfrm rot="5400000">
            <a:off x="6965478" y="4370395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6420017" y="4250019"/>
            <a:ext cx="5476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ALUK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76" name="组合 375"/>
          <p:cNvGrpSpPr/>
          <p:nvPr/>
        </p:nvGrpSpPr>
        <p:grpSpPr>
          <a:xfrm>
            <a:off x="6258090" y="4397737"/>
            <a:ext cx="360000" cy="221857"/>
            <a:chOff x="5898218" y="3494595"/>
            <a:chExt cx="360000" cy="221857"/>
          </a:xfrm>
        </p:grpSpPr>
        <p:cxnSp>
          <p:nvCxnSpPr>
            <p:cNvPr id="377" name="直接连接符 376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8" name="文本框 377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0" name="矩形 69"/>
          <p:cNvSpPr/>
          <p:nvPr/>
        </p:nvSpPr>
        <p:spPr bwMode="auto">
          <a:xfrm>
            <a:off x="4746598" y="3915536"/>
            <a:ext cx="950556" cy="1233418"/>
          </a:xfrm>
          <a:prstGeom prst="rect">
            <a:avLst/>
          </a:prstGeom>
          <a:solidFill>
            <a:srgbClr val="CC0000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FINITE STATE MACHINE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3683425" y="4218423"/>
            <a:ext cx="394752" cy="277817"/>
            <a:chOff x="2731971" y="4365104"/>
            <a:chExt cx="327861" cy="216000"/>
          </a:xfrm>
        </p:grpSpPr>
        <p:sp>
          <p:nvSpPr>
            <p:cNvPr id="108" name="矩形 107"/>
            <p:cNvSpPr/>
            <p:nvPr/>
          </p:nvSpPr>
          <p:spPr bwMode="auto">
            <a:xfrm>
              <a:off x="2731971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2839983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Z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2947995" y="4365104"/>
              <a:ext cx="111837" cy="21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000" tIns="7200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</p:grpSp>
      <p:cxnSp>
        <p:nvCxnSpPr>
          <p:cNvPr id="203" name="直接连接符 202"/>
          <p:cNvCxnSpPr/>
          <p:nvPr/>
        </p:nvCxnSpPr>
        <p:spPr bwMode="auto">
          <a:xfrm flipV="1">
            <a:off x="1218173" y="4928288"/>
            <a:ext cx="1726" cy="360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接连接符 205"/>
          <p:cNvCxnSpPr/>
          <p:nvPr/>
        </p:nvCxnSpPr>
        <p:spPr bwMode="auto">
          <a:xfrm flipV="1">
            <a:off x="3883332" y="4472728"/>
            <a:ext cx="0" cy="2448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直接连接符 206"/>
          <p:cNvCxnSpPr/>
          <p:nvPr/>
        </p:nvCxnSpPr>
        <p:spPr bwMode="auto">
          <a:xfrm rot="16200000">
            <a:off x="4408514" y="4021887"/>
            <a:ext cx="1726" cy="662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2" name="组合 211"/>
          <p:cNvGrpSpPr/>
          <p:nvPr/>
        </p:nvGrpSpPr>
        <p:grpSpPr>
          <a:xfrm>
            <a:off x="5734361" y="4072576"/>
            <a:ext cx="360039" cy="119168"/>
            <a:chOff x="5292080" y="3452075"/>
            <a:chExt cx="360039" cy="119168"/>
          </a:xfrm>
        </p:grpSpPr>
        <p:sp>
          <p:nvSpPr>
            <p:cNvPr id="213" name="等腰三角形 21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14" name="直接连接符 21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8" name="组合 217"/>
          <p:cNvGrpSpPr/>
          <p:nvPr/>
        </p:nvGrpSpPr>
        <p:grpSpPr>
          <a:xfrm>
            <a:off x="5734361" y="4224976"/>
            <a:ext cx="360039" cy="119168"/>
            <a:chOff x="5292080" y="3452075"/>
            <a:chExt cx="360039" cy="119168"/>
          </a:xfrm>
        </p:grpSpPr>
        <p:sp>
          <p:nvSpPr>
            <p:cNvPr id="219" name="等腰三角形 218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0" name="直接连接符 219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23" name="直接连接符 222"/>
          <p:cNvCxnSpPr/>
          <p:nvPr/>
        </p:nvCxnSpPr>
        <p:spPr bwMode="auto">
          <a:xfrm rot="5400000">
            <a:off x="6346497" y="3832234"/>
            <a:ext cx="0" cy="122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4" name="组合 223"/>
          <p:cNvGrpSpPr/>
          <p:nvPr/>
        </p:nvGrpSpPr>
        <p:grpSpPr>
          <a:xfrm>
            <a:off x="5734361" y="4529776"/>
            <a:ext cx="360039" cy="119168"/>
            <a:chOff x="5292080" y="3452075"/>
            <a:chExt cx="360039" cy="119168"/>
          </a:xfrm>
        </p:grpSpPr>
        <p:sp>
          <p:nvSpPr>
            <p:cNvPr id="225" name="等腰三角形 224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26" name="直接连接符 225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3358097" y="4004728"/>
            <a:ext cx="1368000" cy="828000"/>
            <a:chOff x="3358097" y="4004728"/>
            <a:chExt cx="1368000" cy="828000"/>
          </a:xfrm>
        </p:grpSpPr>
        <p:cxnSp>
          <p:nvCxnSpPr>
            <p:cNvPr id="263" name="直接连接符 262"/>
            <p:cNvCxnSpPr/>
            <p:nvPr/>
          </p:nvCxnSpPr>
          <p:spPr bwMode="auto">
            <a:xfrm rot="10800000">
              <a:off x="3366482" y="4004728"/>
              <a:ext cx="1726" cy="82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直接连接符 263"/>
            <p:cNvCxnSpPr/>
            <p:nvPr/>
          </p:nvCxnSpPr>
          <p:spPr bwMode="auto">
            <a:xfrm rot="16200000">
              <a:off x="4041234" y="3321927"/>
              <a:ext cx="1726" cy="1368000"/>
            </a:xfrm>
            <a:prstGeom prst="line">
              <a:avLst/>
            </a:prstGeom>
            <a:solidFill>
              <a:schemeClr val="accent1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组合 7"/>
          <p:cNvGrpSpPr/>
          <p:nvPr/>
        </p:nvGrpSpPr>
        <p:grpSpPr>
          <a:xfrm>
            <a:off x="4067944" y="4941168"/>
            <a:ext cx="695029" cy="318229"/>
            <a:chOff x="4067944" y="4941168"/>
            <a:chExt cx="695029" cy="318229"/>
          </a:xfrm>
        </p:grpSpPr>
        <p:grpSp>
          <p:nvGrpSpPr>
            <p:cNvPr id="360" name="组合 359"/>
            <p:cNvGrpSpPr/>
            <p:nvPr/>
          </p:nvGrpSpPr>
          <p:grpSpPr>
            <a:xfrm>
              <a:off x="4349249" y="4941168"/>
              <a:ext cx="360039" cy="119168"/>
              <a:chOff x="5292080" y="3452075"/>
              <a:chExt cx="360039" cy="119168"/>
            </a:xfrm>
          </p:grpSpPr>
          <p:sp>
            <p:nvSpPr>
              <p:cNvPr id="361" name="等腰三角形 360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2" name="直接连接符 361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63" name="文本框 362"/>
            <p:cNvSpPr txBox="1"/>
            <p:nvPr/>
          </p:nvSpPr>
          <p:spPr>
            <a:xfrm>
              <a:off x="4067944" y="5013176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RUN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045" y="4705522"/>
            <a:ext cx="794285" cy="246221"/>
            <a:chOff x="66045" y="4705522"/>
            <a:chExt cx="794285" cy="246221"/>
          </a:xfrm>
        </p:grpSpPr>
        <p:grpSp>
          <p:nvGrpSpPr>
            <p:cNvPr id="381" name="组合 380"/>
            <p:cNvGrpSpPr/>
            <p:nvPr/>
          </p:nvGrpSpPr>
          <p:grpSpPr>
            <a:xfrm>
              <a:off x="500291" y="4760252"/>
              <a:ext cx="360039" cy="119168"/>
              <a:chOff x="5292080" y="3452075"/>
              <a:chExt cx="360039" cy="119168"/>
            </a:xfrm>
          </p:grpSpPr>
          <p:sp>
            <p:nvSpPr>
              <p:cNvPr id="382" name="等腰三角形 381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83" name="直接连接符 382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84" name="文本框 383"/>
            <p:cNvSpPr txBox="1"/>
            <p:nvPr/>
          </p:nvSpPr>
          <p:spPr>
            <a:xfrm>
              <a:off x="66045" y="4705522"/>
              <a:ext cx="5204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LD.IR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62" name="直接连接符 261"/>
          <p:cNvCxnSpPr/>
          <p:nvPr/>
        </p:nvCxnSpPr>
        <p:spPr bwMode="auto">
          <a:xfrm rot="16200000">
            <a:off x="2464347" y="3913064"/>
            <a:ext cx="1726" cy="18144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矩形 106"/>
          <p:cNvSpPr/>
          <p:nvPr/>
        </p:nvSpPr>
        <p:spPr bwMode="auto">
          <a:xfrm>
            <a:off x="880175" y="4712264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IR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059361" y="1543912"/>
            <a:ext cx="950400" cy="1209906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>
            <a:off x="7866941" y="2768136"/>
            <a:ext cx="1" cy="792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/>
          <p:cNvCxnSpPr/>
          <p:nvPr/>
        </p:nvCxnSpPr>
        <p:spPr bwMode="auto">
          <a:xfrm flipH="1">
            <a:off x="7530770" y="1111864"/>
            <a:ext cx="7582" cy="468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" name="组合 160"/>
          <p:cNvGrpSpPr/>
          <p:nvPr/>
        </p:nvGrpSpPr>
        <p:grpSpPr>
          <a:xfrm>
            <a:off x="7786289" y="3056080"/>
            <a:ext cx="396344" cy="215444"/>
            <a:chOff x="7272000" y="2565484"/>
            <a:chExt cx="396344" cy="215444"/>
          </a:xfrm>
        </p:grpSpPr>
        <p:cxnSp>
          <p:nvCxnSpPr>
            <p:cNvPr id="114" name="直接连接符 113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5" name="文本框 114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6703212" y="2153305"/>
            <a:ext cx="360039" cy="119168"/>
            <a:chOff x="5292080" y="3452075"/>
            <a:chExt cx="360039" cy="119168"/>
          </a:xfrm>
        </p:grpSpPr>
        <p:sp>
          <p:nvSpPr>
            <p:cNvPr id="230" name="等腰三角形 229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1" name="直接连接符 230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2" name="组合 231"/>
          <p:cNvGrpSpPr/>
          <p:nvPr/>
        </p:nvGrpSpPr>
        <p:grpSpPr>
          <a:xfrm>
            <a:off x="6703212" y="1615920"/>
            <a:ext cx="360039" cy="119168"/>
            <a:chOff x="5292080" y="3452075"/>
            <a:chExt cx="360039" cy="119168"/>
          </a:xfrm>
        </p:grpSpPr>
        <p:sp>
          <p:nvSpPr>
            <p:cNvPr id="233" name="等腰三角形 232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4" name="直接连接符 233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5" name="组合 234"/>
          <p:cNvGrpSpPr/>
          <p:nvPr/>
        </p:nvGrpSpPr>
        <p:grpSpPr>
          <a:xfrm flipH="1">
            <a:off x="8019245" y="2552024"/>
            <a:ext cx="360039" cy="119168"/>
            <a:chOff x="5292080" y="3452075"/>
            <a:chExt cx="360039" cy="119168"/>
          </a:xfrm>
        </p:grpSpPr>
        <p:sp>
          <p:nvSpPr>
            <p:cNvPr id="236" name="等腰三角形 235"/>
            <p:cNvSpPr/>
            <p:nvPr/>
          </p:nvSpPr>
          <p:spPr bwMode="auto">
            <a:xfrm rot="5400000">
              <a:off x="5525971" y="3445094"/>
              <a:ext cx="119168" cy="133129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37" name="直接连接符 236"/>
            <p:cNvCxnSpPr/>
            <p:nvPr/>
          </p:nvCxnSpPr>
          <p:spPr bwMode="auto">
            <a:xfrm rot="5400000">
              <a:off x="5405536" y="3405478"/>
              <a:ext cx="0" cy="22691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1" name="文本框 290"/>
          <p:cNvSpPr txBox="1"/>
          <p:nvPr/>
        </p:nvSpPr>
        <p:spPr>
          <a:xfrm>
            <a:off x="6382433" y="1572499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DR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6094401" y="2089779"/>
            <a:ext cx="69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LD.REG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7282873" y="1705103"/>
            <a:ext cx="58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 FILE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7606569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7078792" y="2408008"/>
            <a:ext cx="52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9" name="组合 348"/>
          <p:cNvGrpSpPr/>
          <p:nvPr/>
        </p:nvGrpSpPr>
        <p:grpSpPr>
          <a:xfrm>
            <a:off x="8110665" y="2557773"/>
            <a:ext cx="360000" cy="221857"/>
            <a:chOff x="5898218" y="3494595"/>
            <a:chExt cx="360000" cy="221857"/>
          </a:xfrm>
        </p:grpSpPr>
        <p:cxnSp>
          <p:nvCxnSpPr>
            <p:cNvPr id="350" name="直接连接符 349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1" name="文本框 350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695955" y="1625004"/>
            <a:ext cx="360000" cy="221857"/>
            <a:chOff x="5898218" y="3494595"/>
            <a:chExt cx="360000" cy="221857"/>
          </a:xfrm>
        </p:grpSpPr>
        <p:cxnSp>
          <p:nvCxnSpPr>
            <p:cNvPr id="353" name="直接连接符 352"/>
            <p:cNvCxnSpPr/>
            <p:nvPr/>
          </p:nvCxnSpPr>
          <p:spPr bwMode="auto">
            <a:xfrm flipH="1">
              <a:off x="5959620" y="3494595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4" name="文本框 353"/>
            <p:cNvSpPr txBox="1"/>
            <p:nvPr/>
          </p:nvSpPr>
          <p:spPr>
            <a:xfrm>
              <a:off x="5898218" y="3501008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9" name="组合 408"/>
          <p:cNvGrpSpPr/>
          <p:nvPr/>
        </p:nvGrpSpPr>
        <p:grpSpPr>
          <a:xfrm>
            <a:off x="7462553" y="1111864"/>
            <a:ext cx="396344" cy="215444"/>
            <a:chOff x="7272000" y="2565484"/>
            <a:chExt cx="396344" cy="215444"/>
          </a:xfrm>
        </p:grpSpPr>
        <p:cxnSp>
          <p:nvCxnSpPr>
            <p:cNvPr id="410" name="直接连接符 409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1" name="文本框 410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 bwMode="auto">
          <a:xfrm>
            <a:off x="7866941" y="3613228"/>
            <a:ext cx="1" cy="68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椭圆 123"/>
          <p:cNvSpPr/>
          <p:nvPr/>
        </p:nvSpPr>
        <p:spPr bwMode="auto">
          <a:xfrm>
            <a:off x="7839281" y="3562247"/>
            <a:ext cx="55320" cy="4887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 bwMode="auto">
          <a:xfrm flipV="1">
            <a:off x="7534561" y="4676296"/>
            <a:ext cx="0" cy="324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" name="等腰三角形 209"/>
          <p:cNvSpPr/>
          <p:nvPr/>
        </p:nvSpPr>
        <p:spPr bwMode="auto">
          <a:xfrm rot="5400000">
            <a:off x="7325518" y="4995394"/>
            <a:ext cx="119168" cy="133129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7533698" y="5144344"/>
            <a:ext cx="1726" cy="14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等腰三角形 57"/>
          <p:cNvSpPr/>
          <p:nvPr/>
        </p:nvSpPr>
        <p:spPr bwMode="auto">
          <a:xfrm flipV="1">
            <a:off x="7444077" y="5000296"/>
            <a:ext cx="180969" cy="148657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7462553" y="4712844"/>
            <a:ext cx="396344" cy="215444"/>
            <a:chOff x="7272000" y="2565484"/>
            <a:chExt cx="396344" cy="215444"/>
          </a:xfrm>
        </p:grpSpPr>
        <p:cxnSp>
          <p:nvCxnSpPr>
            <p:cNvPr id="275" name="直接连接符 274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" name="文本框 275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6" name="文本框 305"/>
          <p:cNvSpPr txBox="1"/>
          <p:nvPr/>
        </p:nvSpPr>
        <p:spPr>
          <a:xfrm>
            <a:off x="7695313" y="4951513"/>
            <a:ext cx="8306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GateALU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8326649" y="2480016"/>
            <a:ext cx="4412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SR1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1" name="直接连接符 210"/>
          <p:cNvCxnSpPr/>
          <p:nvPr/>
        </p:nvCxnSpPr>
        <p:spPr bwMode="auto">
          <a:xfrm rot="5400000">
            <a:off x="6526537" y="4277233"/>
            <a:ext cx="0" cy="15840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矩形 111"/>
          <p:cNvSpPr/>
          <p:nvPr/>
        </p:nvSpPr>
        <p:spPr bwMode="auto">
          <a:xfrm>
            <a:off x="3544471" y="4712288"/>
            <a:ext cx="677722" cy="216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72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t>LOGIC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V="1">
            <a:off x="3882469" y="4919128"/>
            <a:ext cx="1726" cy="32400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组合 327"/>
          <p:cNvGrpSpPr/>
          <p:nvPr/>
        </p:nvGrpSpPr>
        <p:grpSpPr>
          <a:xfrm>
            <a:off x="3813474" y="5000876"/>
            <a:ext cx="396344" cy="215444"/>
            <a:chOff x="7272000" y="2565484"/>
            <a:chExt cx="396344" cy="215444"/>
          </a:xfrm>
        </p:grpSpPr>
        <p:cxnSp>
          <p:nvCxnSpPr>
            <p:cNvPr id="329" name="直接连接符 328"/>
            <p:cNvCxnSpPr/>
            <p:nvPr/>
          </p:nvCxnSpPr>
          <p:spPr bwMode="auto">
            <a:xfrm flipH="1">
              <a:off x="7272000" y="2626896"/>
              <a:ext cx="14400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0" name="文本框 329"/>
            <p:cNvSpPr txBox="1"/>
            <p:nvPr/>
          </p:nvSpPr>
          <p:spPr>
            <a:xfrm>
              <a:off x="7308344" y="2565484"/>
              <a:ext cx="3600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16</a:t>
              </a:r>
              <a:endPara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07904" y="3717032"/>
            <a:ext cx="695029" cy="504055"/>
            <a:chOff x="3707904" y="3717032"/>
            <a:chExt cx="695029" cy="504055"/>
          </a:xfrm>
        </p:grpSpPr>
        <p:grpSp>
          <p:nvGrpSpPr>
            <p:cNvPr id="359" name="组合 358"/>
            <p:cNvGrpSpPr/>
            <p:nvPr/>
          </p:nvGrpSpPr>
          <p:grpSpPr>
            <a:xfrm rot="5400000" flipV="1">
              <a:off x="3684324" y="3981484"/>
              <a:ext cx="360039" cy="119168"/>
              <a:chOff x="5292080" y="3452075"/>
              <a:chExt cx="360039" cy="119168"/>
            </a:xfrm>
          </p:grpSpPr>
          <p:sp>
            <p:nvSpPr>
              <p:cNvPr id="368" name="等腰三角形 367"/>
              <p:cNvSpPr/>
              <p:nvPr/>
            </p:nvSpPr>
            <p:spPr bwMode="auto">
              <a:xfrm rot="5400000">
                <a:off x="5525971" y="3445094"/>
                <a:ext cx="119168" cy="133129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cxnSp>
            <p:nvCxnSpPr>
              <p:cNvPr id="369" name="直接连接符 368"/>
              <p:cNvCxnSpPr/>
              <p:nvPr/>
            </p:nvCxnSpPr>
            <p:spPr bwMode="auto">
              <a:xfrm rot="5400000">
                <a:off x="5405536" y="3405478"/>
                <a:ext cx="0" cy="22691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70" name="文本框 369"/>
            <p:cNvSpPr txBox="1"/>
            <p:nvPr/>
          </p:nvSpPr>
          <p:spPr>
            <a:xfrm>
              <a:off x="3707904" y="3717032"/>
              <a:ext cx="6950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LD.CC</a:t>
              </a:r>
              <a:endPara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0" name="标题 1"/>
          <p:cNvSpPr txBox="1">
            <a:spLocks/>
          </p:cNvSpPr>
          <p:nvPr/>
        </p:nvSpPr>
        <p:spPr>
          <a:xfrm>
            <a:off x="179388" y="71438"/>
            <a:ext cx="8839200" cy="765175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2"/>
                </a:solidFill>
                <a:latin typeface="Arial" charset="0"/>
                <a:ea typeface="黑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/>
                <a:cs typeface="+mj-cs"/>
              </a:rPr>
              <a:t>LC-3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/>
                <a:cs typeface="+mj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黑体"/>
                <a:cs typeface="+mj-cs"/>
              </a:rPr>
              <a:t>Data Path Overview (Microarchitecture)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黑体"/>
              <a:cs typeface="+mj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30105" y="1097936"/>
            <a:ext cx="5889529" cy="4131264"/>
            <a:chOff x="130105" y="1097936"/>
            <a:chExt cx="5889529" cy="4131264"/>
          </a:xfrm>
        </p:grpSpPr>
        <p:sp>
          <p:nvSpPr>
            <p:cNvPr id="375" name="矩形 374"/>
            <p:cNvSpPr/>
            <p:nvPr/>
          </p:nvSpPr>
          <p:spPr bwMode="auto">
            <a:xfrm>
              <a:off x="130105" y="1097936"/>
              <a:ext cx="5889529" cy="4131264"/>
            </a:xfrm>
            <a:prstGeom prst="rect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430292" y="2314348"/>
              <a:ext cx="3506015" cy="1205811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52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Control Unit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38307" y="5302983"/>
            <a:ext cx="6290524" cy="1497514"/>
            <a:chOff x="138307" y="5302983"/>
            <a:chExt cx="6290524" cy="1497514"/>
          </a:xfrm>
        </p:grpSpPr>
        <p:sp>
          <p:nvSpPr>
            <p:cNvPr id="379" name="矩形 378"/>
            <p:cNvSpPr/>
            <p:nvPr/>
          </p:nvSpPr>
          <p:spPr bwMode="auto">
            <a:xfrm>
              <a:off x="138307" y="5302983"/>
              <a:ext cx="6290524" cy="1497514"/>
            </a:xfrm>
            <a:prstGeom prst="rect">
              <a:avLst/>
            </a:prstGeom>
            <a:noFill/>
            <a:ln w="63500" cap="flat" cmpd="sng" algn="ctr">
              <a:solidFill>
                <a:srgbClr val="00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1" name="矩形 390"/>
            <p:cNvSpPr/>
            <p:nvPr/>
          </p:nvSpPr>
          <p:spPr bwMode="auto">
            <a:xfrm>
              <a:off x="1571013" y="5444804"/>
              <a:ext cx="3506015" cy="1205811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52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Memory Unit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 bwMode="auto">
          <a:xfrm>
            <a:off x="622673" y="1039856"/>
            <a:ext cx="8344800" cy="0"/>
          </a:xfrm>
          <a:prstGeom prst="line">
            <a:avLst/>
          </a:prstGeom>
          <a:solidFill>
            <a:schemeClr val="accent1"/>
          </a:solidFill>
          <a:ln w="1270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" name="组合 21"/>
          <p:cNvGrpSpPr/>
          <p:nvPr/>
        </p:nvGrpSpPr>
        <p:grpSpPr>
          <a:xfrm>
            <a:off x="6094401" y="1111864"/>
            <a:ext cx="2872192" cy="4131264"/>
            <a:chOff x="6094401" y="1111864"/>
            <a:chExt cx="2872192" cy="4131264"/>
          </a:xfrm>
        </p:grpSpPr>
        <p:sp>
          <p:nvSpPr>
            <p:cNvPr id="14" name="矩形 13"/>
            <p:cNvSpPr/>
            <p:nvPr/>
          </p:nvSpPr>
          <p:spPr bwMode="auto">
            <a:xfrm>
              <a:off x="6094401" y="1111864"/>
              <a:ext cx="2872192" cy="4131264"/>
            </a:xfrm>
            <a:prstGeom prst="rect">
              <a:avLst/>
            </a:prstGeom>
            <a:noFill/>
            <a:ln w="635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7" name="矩形 396"/>
            <p:cNvSpPr/>
            <p:nvPr/>
          </p:nvSpPr>
          <p:spPr bwMode="auto">
            <a:xfrm>
              <a:off x="6146232" y="2420306"/>
              <a:ext cx="2736977" cy="1205811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152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Processing Unit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7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Others_2">
            <a:extLst>
              <a:ext uri="{FF2B5EF4-FFF2-40B4-BE49-F238E27FC236}">
                <a16:creationId xmlns:a16="http://schemas.microsoft.com/office/drawing/2014/main" id="{9056126C-8529-435C-A5C5-25B6DCFEAC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798" y="224843"/>
            <a:ext cx="2023020" cy="49244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Outline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FBFB4F98-A1B6-4B54-9432-9B1BAD8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473" y="1861642"/>
            <a:ext cx="7418983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Review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0064102-F5B2-40A8-A097-05F8C082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867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03399">
                  <a:tint val="66000"/>
                  <a:satMod val="160000"/>
                </a:srgbClr>
              </a:gs>
              <a:gs pos="50000">
                <a:srgbClr val="003399">
                  <a:tint val="44500"/>
                  <a:satMod val="160000"/>
                </a:srgbClr>
              </a:gs>
              <a:gs pos="100000">
                <a:srgbClr val="003399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93F16C4-A290-47B9-BA72-08B73E244C4D}"/>
              </a:ext>
            </a:extLst>
          </p:cNvPr>
          <p:cNvCxnSpPr/>
          <p:nvPr/>
        </p:nvCxnSpPr>
        <p:spPr>
          <a:xfrm>
            <a:off x="474181" y="2415697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17">
            <a:extLst>
              <a:ext uri="{FF2B5EF4-FFF2-40B4-BE49-F238E27FC236}">
                <a16:creationId xmlns:a16="http://schemas.microsoft.com/office/drawing/2014/main" id="{EF1DEE29-9275-45CA-A1C1-B2DD20A3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3351456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03399">
                  <a:tint val="66000"/>
                  <a:satMod val="160000"/>
                </a:srgbClr>
              </a:gs>
              <a:gs pos="50000">
                <a:srgbClr val="003399">
                  <a:tint val="44500"/>
                  <a:satMod val="160000"/>
                </a:srgbClr>
              </a:gs>
              <a:gs pos="100000">
                <a:srgbClr val="003399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33" name="矩形 17">
            <a:extLst>
              <a:ext uri="{FF2B5EF4-FFF2-40B4-BE49-F238E27FC236}">
                <a16:creationId xmlns:a16="http://schemas.microsoft.com/office/drawing/2014/main" id="{8D3CB30D-E9CE-4AAA-8189-C4674F81A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444422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From Logic to Data Path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cs typeface="+mn-cs"/>
              <a:sym typeface="Times New Roman" panose="02020603050405020304" pitchFamily="18" charset="0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80CF5E8-68AF-4F8B-B510-DB9A7B9CCB03}"/>
              </a:ext>
            </a:extLst>
          </p:cNvPr>
          <p:cNvCxnSpPr/>
          <p:nvPr/>
        </p:nvCxnSpPr>
        <p:spPr>
          <a:xfrm>
            <a:off x="438669" y="4005064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CE5C1212-F8ED-4FB6-A797-C6AFBC17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2554177"/>
            <a:ext cx="611764" cy="624357"/>
          </a:xfrm>
          <a:prstGeom prst="rect">
            <a:avLst/>
          </a:prstGeom>
          <a:gradFill flip="none" rotWithShape="1">
            <a:gsLst>
              <a:gs pos="0">
                <a:srgbClr val="003399">
                  <a:tint val="66000"/>
                  <a:satMod val="160000"/>
                </a:srgbClr>
              </a:gs>
              <a:gs pos="50000">
                <a:srgbClr val="003399">
                  <a:tint val="44500"/>
                  <a:satMod val="160000"/>
                </a:srgbClr>
              </a:gs>
              <a:gs pos="100000">
                <a:srgbClr val="003399">
                  <a:tint val="23500"/>
                  <a:satMod val="160000"/>
                </a:srgb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1" name="矩形 17">
            <a:extLst>
              <a:ext uri="{FF2B5EF4-FFF2-40B4-BE49-F238E27FC236}">
                <a16:creationId xmlns:a16="http://schemas.microsoft.com/office/drawing/2014/main" id="{71D289C4-D39F-4710-BBD5-91958FB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2647143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Sequential Logic Circuits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27503D4-1039-4406-BA5B-9D61A87E45D7}"/>
              </a:ext>
            </a:extLst>
          </p:cNvPr>
          <p:cNvCxnSpPr/>
          <p:nvPr/>
        </p:nvCxnSpPr>
        <p:spPr>
          <a:xfrm>
            <a:off x="438669" y="3207785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0B97DD4-DFAF-460E-BBC2-FAD7477409F4}"/>
              </a:ext>
            </a:extLst>
          </p:cNvPr>
          <p:cNvCxnSpPr/>
          <p:nvPr/>
        </p:nvCxnSpPr>
        <p:spPr>
          <a:xfrm>
            <a:off x="474181" y="3212976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17">
            <a:extLst>
              <a:ext uri="{FF2B5EF4-FFF2-40B4-BE49-F238E27FC236}">
                <a16:creationId xmlns:a16="http://schemas.microsoft.com/office/drawing/2014/main" id="{F2A6EB95-A217-45C7-8DA1-F9D56EBA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92" y="4143544"/>
            <a:ext cx="611764" cy="624357"/>
          </a:xfrm>
          <a:prstGeom prst="rect">
            <a:avLst/>
          </a:prstGeom>
          <a:solidFill>
            <a:srgbClr val="003399">
              <a:alpha val="67000"/>
            </a:srgb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1"/>
          <a:lstStyle>
            <a:lvl1pPr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895350"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89535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89535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38" name="矩形 17">
            <a:extLst>
              <a:ext uri="{FF2B5EF4-FFF2-40B4-BE49-F238E27FC236}">
                <a16:creationId xmlns:a16="http://schemas.microsoft.com/office/drawing/2014/main" id="{F662604F-4382-4FEE-B5E3-B873FB9B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236510"/>
            <a:ext cx="7344816" cy="4384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05000" tIns="52500" rIns="105000" bIns="52500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  <a:ea typeface="微软雅黑" panose="020B0503020204020204" pitchFamily="34" charset="-122"/>
                <a:sym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4F81BD"/>
              </a:buClr>
              <a:buSzPct val="76000"/>
              <a:buFont typeface="Wingdings 3" panose="05040102010807070707" pitchFamily="18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Times New Roman" panose="02020603050405020304" pitchFamily="18" charset="0"/>
              </a:rPr>
              <a:t>Summary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A20B8CD-2A08-41F9-9C3E-98C5A0BC9771}"/>
              </a:ext>
            </a:extLst>
          </p:cNvPr>
          <p:cNvCxnSpPr/>
          <p:nvPr/>
        </p:nvCxnSpPr>
        <p:spPr>
          <a:xfrm>
            <a:off x="438669" y="4797152"/>
            <a:ext cx="813026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06802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615F6A-4959-49A4-970C-EE4DD272EE59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16430D-10CA-448A-BAE0-929611BA74E9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MOS transistors are used as switches to implement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logic functions.</a:t>
            </a:r>
          </a:p>
          <a:p>
            <a:pPr marL="576263" lvl="1" indent="-234950"/>
            <a:r>
              <a:rPr lang="en-US" altLang="zh-CN" dirty="0"/>
              <a:t>N-type: connect to GND, turn on (with 1) to pull down to 0</a:t>
            </a:r>
          </a:p>
          <a:p>
            <a:pPr marL="576263" lvl="1" indent="-234950"/>
            <a:r>
              <a:rPr lang="en-US" altLang="zh-CN" dirty="0"/>
              <a:t>P-type: connect to +2.9V, turn on (with 0) to pull up to 1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Basic gates: NOT, NOR, NAND</a:t>
            </a:r>
          </a:p>
          <a:p>
            <a:pPr marL="576263" lvl="1" indent="-234950"/>
            <a:r>
              <a:rPr lang="en-US" altLang="zh-CN" dirty="0"/>
              <a:t>Logic functions are usually expressed with AND, OR, and NOT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Properties of logic gates</a:t>
            </a:r>
          </a:p>
          <a:p>
            <a:pPr marL="576263" lvl="1" indent="-234950"/>
            <a:r>
              <a:rPr lang="en-US" altLang="zh-CN" dirty="0"/>
              <a:t>Completeness</a:t>
            </a:r>
          </a:p>
          <a:p>
            <a:pPr marL="1022350" lvl="2" indent="-222250"/>
            <a:r>
              <a:rPr lang="en-US" altLang="zh-CN" dirty="0"/>
              <a:t>can implement any truth table with AND, OR, NOT</a:t>
            </a:r>
          </a:p>
          <a:p>
            <a:pPr marL="576263" lvl="1" indent="-234950"/>
            <a:r>
              <a:rPr lang="en-US" altLang="zh-CN" dirty="0" err="1"/>
              <a:t>DeMorgan's</a:t>
            </a:r>
            <a:r>
              <a:rPr lang="en-US" altLang="zh-CN" dirty="0"/>
              <a:t> Law</a:t>
            </a:r>
          </a:p>
          <a:p>
            <a:pPr marL="1022350" lvl="2" indent="-222250"/>
            <a:r>
              <a:rPr lang="en-US" altLang="zh-CN" dirty="0"/>
              <a:t>convert AND to OR by inverting inputs and output</a:t>
            </a:r>
          </a:p>
        </p:txBody>
      </p:sp>
    </p:spTree>
    <p:extLst>
      <p:ext uri="{BB962C8B-B14F-4D97-AF65-F5344CB8AC3E}">
        <p14:creationId xmlns:p14="http://schemas.microsoft.com/office/powerpoint/2010/main" val="2491133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906E91-F35F-43F4-ABD7-C03756DDE3E5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921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7A69D-48BF-4608-8A88-BF549CFF8593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We’ve touched on basic digital logic</a:t>
            </a:r>
          </a:p>
          <a:p>
            <a:pPr lvl="1"/>
            <a:r>
              <a:rPr lang="en-US" altLang="zh-CN" dirty="0"/>
              <a:t>Transistors</a:t>
            </a:r>
          </a:p>
          <a:p>
            <a:pPr lvl="1"/>
            <a:r>
              <a:rPr lang="en-US" altLang="zh-CN" dirty="0"/>
              <a:t>Gates</a:t>
            </a:r>
          </a:p>
          <a:p>
            <a:pPr lvl="1"/>
            <a:r>
              <a:rPr lang="en-US" altLang="zh-CN" dirty="0"/>
              <a:t>Storage (latches, flip-flops, memory)</a:t>
            </a:r>
          </a:p>
          <a:p>
            <a:pPr lvl="1"/>
            <a:r>
              <a:rPr lang="en-US" altLang="zh-CN" dirty="0"/>
              <a:t>State machines</a:t>
            </a:r>
          </a:p>
          <a:p>
            <a:r>
              <a:rPr lang="en-US" altLang="zh-CN" dirty="0"/>
              <a:t>Built some simple circuits</a:t>
            </a:r>
          </a:p>
          <a:p>
            <a:pPr lvl="1"/>
            <a:r>
              <a:rPr lang="en-US" altLang="zh-CN" dirty="0"/>
              <a:t>adder, </a:t>
            </a:r>
            <a:r>
              <a:rPr lang="en-US" altLang="zh-CN" dirty="0" err="1"/>
              <a:t>subtracter</a:t>
            </a:r>
            <a:r>
              <a:rPr lang="en-US" altLang="zh-CN" dirty="0"/>
              <a:t>, adder/</a:t>
            </a:r>
            <a:r>
              <a:rPr lang="en-US" altLang="zh-CN" dirty="0" err="1"/>
              <a:t>subtracter</a:t>
            </a:r>
            <a:r>
              <a:rPr lang="zh-CN" altLang="en-US" dirty="0"/>
              <a:t>，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Incrementer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Counter (consisting of register and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incrementer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altLang="zh-CN" dirty="0"/>
              <a:t>Hard-coded traffic sign state machine</a:t>
            </a:r>
          </a:p>
          <a:p>
            <a:pPr lvl="1"/>
            <a:r>
              <a:rPr lang="en-US" altLang="zh-CN" dirty="0"/>
              <a:t>Programmable traffic sign state machine</a:t>
            </a:r>
          </a:p>
          <a:p>
            <a:r>
              <a:rPr lang="en-US" altLang="zh-CN" dirty="0"/>
              <a:t>Up next: a computer as a (simple?) state machine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940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B03FFB-FB58-4FF3-BB75-BFF53382C427}" type="datetime1">
              <a:rPr lang="zh-CN" altLang="en-US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2023/10/12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9113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B9C916-54BA-426F-8382-754AA77483DB}" type="slidenum">
              <a:rPr lang="en-US" altLang="zh-CN" sz="1400" b="0" smtClean="0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LC-3 Data Path</a:t>
            </a:r>
          </a:p>
        </p:txBody>
      </p:sp>
      <p:pic>
        <p:nvPicPr>
          <p:cNvPr id="91141" name="Picture 4" descr="pat76902_03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1273175"/>
            <a:ext cx="4287838" cy="527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49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Time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Topic</a:t>
            </a:r>
          </a:p>
          <a:p>
            <a:pPr lvl="1"/>
            <a:r>
              <a:rPr lang="en-US" altLang="zh-CN" dirty="0"/>
              <a:t>The von Neumann Model</a:t>
            </a:r>
          </a:p>
          <a:p>
            <a:r>
              <a:rPr lang="en-US" altLang="zh-CN" dirty="0"/>
              <a:t>Readings</a:t>
            </a:r>
          </a:p>
          <a:p>
            <a:pPr lvl="1"/>
            <a:r>
              <a:rPr lang="en-US" altLang="zh-CN" dirty="0"/>
              <a:t>Chapter 4.0 - 4.2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6852E4-6DA7-4374-8FF6-63115898C9DD}" type="datetime1">
              <a:rPr lang="zh-CN" altLang="en-US" smtClean="0"/>
              <a:pPr>
                <a:defRPr/>
              </a:pPr>
              <a:t>2023/10/12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C1541B-4E3D-4C80-9501-35E2168DC009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27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Logical Structure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F88401-22E9-4153-B0F5-3C3505E5B3D2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3AA37B-31F2-46EE-90A4-68D9AA6A438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Picture 6" descr="ch03-deco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14" y="1134839"/>
            <a:ext cx="1607995" cy="136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 descr="ch03-mu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398" y="1220495"/>
            <a:ext cx="2510333" cy="119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1" descr="ch03-fullad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76" y="1063729"/>
            <a:ext cx="2160590" cy="128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 descr="ch03-4bitad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14" y="2790549"/>
            <a:ext cx="4343400" cy="151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ch03-dlatch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913" y="2673224"/>
            <a:ext cx="2537917" cy="93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 descr="ch03-registe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61" y="4780753"/>
            <a:ext cx="3383632" cy="1280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9" descr="ch03-memory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31" y="3890110"/>
            <a:ext cx="2990974" cy="2769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71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906E91-F35F-43F4-ABD7-C03756DDE3E5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6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D7A69D-48BF-4608-8A88-BF549CFF859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computer as a (simple?) state machine</a:t>
            </a:r>
          </a:p>
          <a:p>
            <a:pPr lvl="1"/>
            <a:r>
              <a:rPr lang="en-US" altLang="zh-CN" dirty="0"/>
              <a:t>State machines</a:t>
            </a:r>
          </a:p>
          <a:p>
            <a:pPr lvl="1"/>
            <a:r>
              <a:rPr lang="en-US" altLang="zh-CN" dirty="0"/>
              <a:t>Hard-coded traffic sign state machine</a:t>
            </a:r>
          </a:p>
          <a:p>
            <a:pPr lvl="1"/>
            <a:r>
              <a:rPr lang="en-US" altLang="zh-CN" dirty="0"/>
              <a:t>Programmable traffic sign state machine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30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E0AE0-6E15-4512-8F3E-F8BF2832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Approach: Bottom Up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BF6F2-CAF4-4101-9F03-A0E4074F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F88401-22E9-4153-B0F5-3C3505E5B3D2}" type="datetime1">
              <a:rPr kumimoji="0" lang="zh-CN" altLang="en-US" sz="1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2023/10/12</a:t>
            </a:fld>
            <a:endParaRPr kumimoji="0" lang="en-US" sz="14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36BFC-1E3D-4EEA-9BB0-DB44D187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3AA37B-31F2-46EE-90A4-68D9AA6A4383}" type="slidenum">
              <a:rPr kumimoji="0" lang="en-US" altLang="zh-CN" sz="1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689" name="组合 28688">
            <a:extLst>
              <a:ext uri="{FF2B5EF4-FFF2-40B4-BE49-F238E27FC236}">
                <a16:creationId xmlns:a16="http://schemas.microsoft.com/office/drawing/2014/main" id="{2E3255AD-BBDB-492C-AC13-4F0814C0ABB0}"/>
              </a:ext>
            </a:extLst>
          </p:cNvPr>
          <p:cNvGrpSpPr/>
          <p:nvPr/>
        </p:nvGrpSpPr>
        <p:grpSpPr>
          <a:xfrm>
            <a:off x="300199" y="3659112"/>
            <a:ext cx="1917962" cy="1930128"/>
            <a:chOff x="488355" y="2599051"/>
            <a:chExt cx="1917962" cy="1930128"/>
          </a:xfrm>
        </p:grpSpPr>
        <p:pic>
          <p:nvPicPr>
            <p:cNvPr id="28686" name="Picture 14" descr="ç¸å³å¾ç">
              <a:extLst>
                <a:ext uri="{FF2B5EF4-FFF2-40B4-BE49-F238E27FC236}">
                  <a16:creationId xmlns:a16="http://schemas.microsoft.com/office/drawing/2014/main" id="{AF3F7E64-1ED3-4FE9-B8AC-957B7D1CC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170" y="2599051"/>
              <a:ext cx="1318332" cy="757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687" name="组合 28686">
              <a:extLst>
                <a:ext uri="{FF2B5EF4-FFF2-40B4-BE49-F238E27FC236}">
                  <a16:creationId xmlns:a16="http://schemas.microsoft.com/office/drawing/2014/main" id="{C032CF2D-6F45-4C5E-9E16-048834F3C9C0}"/>
                </a:ext>
              </a:extLst>
            </p:cNvPr>
            <p:cNvGrpSpPr/>
            <p:nvPr/>
          </p:nvGrpSpPr>
          <p:grpSpPr>
            <a:xfrm>
              <a:off x="690235" y="3450921"/>
              <a:ext cx="1514203" cy="650731"/>
              <a:chOff x="721745" y="3450921"/>
              <a:chExt cx="1514203" cy="650731"/>
            </a:xfrm>
          </p:grpSpPr>
          <p:pic>
            <p:nvPicPr>
              <p:cNvPr id="12" name="Picture 20" descr="ch03-nmos">
                <a:extLst>
                  <a:ext uri="{FF2B5EF4-FFF2-40B4-BE49-F238E27FC236}">
                    <a16:creationId xmlns:a16="http://schemas.microsoft.com/office/drawing/2014/main" id="{64B52324-BF31-4A8B-B9D5-63EFB4E05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4000" y="3492815"/>
                <a:ext cx="711948" cy="5669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3088" descr="ch03-pmos">
                <a:extLst>
                  <a:ext uri="{FF2B5EF4-FFF2-40B4-BE49-F238E27FC236}">
                    <a16:creationId xmlns:a16="http://schemas.microsoft.com/office/drawing/2014/main" id="{5D4E990F-EB54-455D-A7D2-43D4CC63B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1745" y="3450921"/>
                <a:ext cx="724595" cy="6507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91816CF-5363-43BE-90FC-8ACB1FC4BD8D}"/>
                </a:ext>
              </a:extLst>
            </p:cNvPr>
            <p:cNvSpPr txBox="1"/>
            <p:nvPr/>
          </p:nvSpPr>
          <p:spPr>
            <a:xfrm>
              <a:off x="488355" y="4255977"/>
              <a:ext cx="1917962" cy="27320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tIns="0" bIns="108000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Transistor Physical Layout</a:t>
              </a:r>
              <a:endParaRPr kumimoji="0" lang="zh-CN" altLang="en-US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8678" name="Picture 6">
            <a:extLst>
              <a:ext uri="{FF2B5EF4-FFF2-40B4-BE49-F238E27FC236}">
                <a16:creationId xmlns:a16="http://schemas.microsoft.com/office/drawing/2014/main" id="{ABCBB3B8-C2E6-46AB-B6DD-3149989D92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5" t="32923" r="5703" b="38188"/>
          <a:stretch/>
        </p:blipFill>
        <p:spPr bwMode="auto">
          <a:xfrm>
            <a:off x="307680" y="5832350"/>
            <a:ext cx="1908000" cy="33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C4E12225-568D-4CCD-88AF-9E5ACC6149D0}"/>
              </a:ext>
            </a:extLst>
          </p:cNvPr>
          <p:cNvSpPr txBox="1"/>
          <p:nvPr/>
        </p:nvSpPr>
        <p:spPr>
          <a:xfrm>
            <a:off x="251520" y="6237312"/>
            <a:ext cx="1979133" cy="28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0" bIns="10800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Scheme for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Representing Information</a:t>
            </a:r>
            <a:endParaRPr kumimoji="0" lang="zh-CN" altLang="en-US" sz="16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75AD12C-E275-4C17-819D-1A6AAAD5383C}"/>
              </a:ext>
            </a:extLst>
          </p:cNvPr>
          <p:cNvSpPr txBox="1"/>
          <p:nvPr/>
        </p:nvSpPr>
        <p:spPr>
          <a:xfrm>
            <a:off x="4095613" y="2583088"/>
            <a:ext cx="4207900" cy="54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0" bIns="10800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Register Transfer Level (RTL) Design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1K~10K Cells/Module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(100K Devices)</a:t>
            </a:r>
          </a:p>
        </p:txBody>
      </p:sp>
      <p:pic>
        <p:nvPicPr>
          <p:cNvPr id="89" name="Picture 20" descr="âcpu core layoutâçå¾çæç´¢ç»æ">
            <a:extLst>
              <a:ext uri="{FF2B5EF4-FFF2-40B4-BE49-F238E27FC236}">
                <a16:creationId xmlns:a16="http://schemas.microsoft.com/office/drawing/2014/main" id="{C76279EA-BE46-4052-989C-01443A00B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7" t="59668" r="42913" b="2090"/>
          <a:stretch/>
        </p:blipFill>
        <p:spPr bwMode="auto">
          <a:xfrm>
            <a:off x="4089811" y="1070841"/>
            <a:ext cx="852821" cy="143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7" name="Picture 17" descr="ç¸å³å¾ç">
            <a:extLst>
              <a:ext uri="{FF2B5EF4-FFF2-40B4-BE49-F238E27FC236}">
                <a16:creationId xmlns:a16="http://schemas.microsoft.com/office/drawing/2014/main" id="{B9F6A65A-79E0-4065-BA90-A608F04B3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190" y="1078673"/>
            <a:ext cx="905340" cy="14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03" name="文本框 28702">
            <a:extLst>
              <a:ext uri="{FF2B5EF4-FFF2-40B4-BE49-F238E27FC236}">
                <a16:creationId xmlns:a16="http://schemas.microsoft.com/office/drawing/2014/main" id="{4A8DB1A2-1FE8-4D95-A50D-C6897E41880D}"/>
              </a:ext>
            </a:extLst>
          </p:cNvPr>
          <p:cNvSpPr txBox="1"/>
          <p:nvPr/>
        </p:nvSpPr>
        <p:spPr>
          <a:xfrm>
            <a:off x="5151782" y="1643062"/>
            <a:ext cx="644354" cy="315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ALU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808080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21" name="组合 30720">
            <a:extLst>
              <a:ext uri="{FF2B5EF4-FFF2-40B4-BE49-F238E27FC236}">
                <a16:creationId xmlns:a16="http://schemas.microsoft.com/office/drawing/2014/main" id="{97369F70-FA61-442C-A584-C789800CFE1A}"/>
              </a:ext>
            </a:extLst>
          </p:cNvPr>
          <p:cNvGrpSpPr/>
          <p:nvPr/>
        </p:nvGrpSpPr>
        <p:grpSpPr>
          <a:xfrm>
            <a:off x="6236569" y="1135020"/>
            <a:ext cx="2075556" cy="1367414"/>
            <a:chOff x="3724328" y="978855"/>
            <a:chExt cx="2061812" cy="1304412"/>
          </a:xfrm>
        </p:grpSpPr>
        <p:pic>
          <p:nvPicPr>
            <p:cNvPr id="30739" name="Picture 19" descr="ç¸å³å¾ç">
              <a:extLst>
                <a:ext uri="{FF2B5EF4-FFF2-40B4-BE49-F238E27FC236}">
                  <a16:creationId xmlns:a16="http://schemas.microsoft.com/office/drawing/2014/main" id="{36C84B25-930E-4CB8-9144-C7D9C6363B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4328" y="978855"/>
              <a:ext cx="2061812" cy="1304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A4EE0CA1-2070-40FB-9271-A8079E800040}"/>
                </a:ext>
              </a:extLst>
            </p:cNvPr>
            <p:cNvSpPr txBox="1"/>
            <p:nvPr/>
          </p:nvSpPr>
          <p:spPr>
            <a:xfrm>
              <a:off x="4096528" y="1446395"/>
              <a:ext cx="131741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808080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Full Adder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CD1D2FF8-D457-4F26-B31B-8FCD7FB7F020}"/>
              </a:ext>
            </a:extLst>
          </p:cNvPr>
          <p:cNvSpPr txBox="1"/>
          <p:nvPr/>
        </p:nvSpPr>
        <p:spPr>
          <a:xfrm>
            <a:off x="2880492" y="4941168"/>
            <a:ext cx="2592000" cy="2732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0" bIns="10800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Gate Level Design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D094E4-C6EE-4843-A555-6AACF95E8333}"/>
              </a:ext>
            </a:extLst>
          </p:cNvPr>
          <p:cNvSpPr txBox="1"/>
          <p:nvPr/>
        </p:nvSpPr>
        <p:spPr>
          <a:xfrm>
            <a:off x="2880492" y="6173150"/>
            <a:ext cx="2592000" cy="54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0" bIns="10800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Circuit Level Design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Transistor Level Design</a:t>
            </a:r>
            <a:r>
              <a:rPr kumimoji="0" lang="zh-CN" altLang="en-US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16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(2~8 Devices/Gate)</a:t>
            </a:r>
          </a:p>
        </p:txBody>
      </p:sp>
      <p:grpSp>
        <p:nvGrpSpPr>
          <p:cNvPr id="28700" name="组合 28699">
            <a:extLst>
              <a:ext uri="{FF2B5EF4-FFF2-40B4-BE49-F238E27FC236}">
                <a16:creationId xmlns:a16="http://schemas.microsoft.com/office/drawing/2014/main" id="{0FA2D72D-A44D-4753-A5C9-C68BB9DCF96E}"/>
              </a:ext>
            </a:extLst>
          </p:cNvPr>
          <p:cNvGrpSpPr/>
          <p:nvPr/>
        </p:nvGrpSpPr>
        <p:grpSpPr>
          <a:xfrm>
            <a:off x="3344642" y="5301208"/>
            <a:ext cx="1663701" cy="790910"/>
            <a:chOff x="3412355" y="3212976"/>
            <a:chExt cx="1663701" cy="790910"/>
          </a:xfrm>
        </p:grpSpPr>
        <p:pic>
          <p:nvPicPr>
            <p:cNvPr id="14" name="Picture 37" descr="ch03-and">
              <a:extLst>
                <a:ext uri="{FF2B5EF4-FFF2-40B4-BE49-F238E27FC236}">
                  <a16:creationId xmlns:a16="http://schemas.microsoft.com/office/drawing/2014/main" id="{8C27336D-EE3C-43C1-8B12-C594103FF4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2355" y="3212976"/>
              <a:ext cx="969513" cy="790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1" descr="ch03-gates">
              <a:extLst>
                <a:ext uri="{FF2B5EF4-FFF2-40B4-BE49-F238E27FC236}">
                  <a16:creationId xmlns:a16="http://schemas.microsoft.com/office/drawing/2014/main" id="{90063FB4-DE80-42E5-9349-1FCCA0FF5E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834" r="57343"/>
            <a:stretch/>
          </p:blipFill>
          <p:spPr bwMode="auto">
            <a:xfrm>
              <a:off x="4439546" y="3410414"/>
              <a:ext cx="636510" cy="396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24" name="组合 30723">
            <a:extLst>
              <a:ext uri="{FF2B5EF4-FFF2-40B4-BE49-F238E27FC236}">
                <a16:creationId xmlns:a16="http://schemas.microsoft.com/office/drawing/2014/main" id="{6C56BEE5-AF4F-45F1-9C28-C1D0910E4463}"/>
              </a:ext>
            </a:extLst>
          </p:cNvPr>
          <p:cNvGrpSpPr/>
          <p:nvPr/>
        </p:nvGrpSpPr>
        <p:grpSpPr>
          <a:xfrm>
            <a:off x="2754103" y="3645160"/>
            <a:ext cx="2844779" cy="1224000"/>
            <a:chOff x="3203848" y="3284984"/>
            <a:chExt cx="2844779" cy="1224000"/>
          </a:xfrm>
        </p:grpSpPr>
        <p:pic>
          <p:nvPicPr>
            <p:cNvPr id="121" name="Picture 18" descr="ç¸å³å¾ç">
              <a:extLst>
                <a:ext uri="{FF2B5EF4-FFF2-40B4-BE49-F238E27FC236}">
                  <a16:creationId xmlns:a16="http://schemas.microsoft.com/office/drawing/2014/main" id="{5F57DD6A-1AAB-4663-B7B5-EAE432A04DE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0" r="5838" b="6539"/>
            <a:stretch/>
          </p:blipFill>
          <p:spPr bwMode="auto">
            <a:xfrm>
              <a:off x="3203848" y="3284984"/>
              <a:ext cx="848130" cy="12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20" descr="ç¸å³å¾ç">
              <a:extLst>
                <a:ext uri="{FF2B5EF4-FFF2-40B4-BE49-F238E27FC236}">
                  <a16:creationId xmlns:a16="http://schemas.microsoft.com/office/drawing/2014/main" id="{F1935799-5384-4941-84CE-6AF70AC241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23" r="3952"/>
            <a:stretch/>
          </p:blipFill>
          <p:spPr bwMode="auto">
            <a:xfrm>
              <a:off x="5274957" y="3284984"/>
              <a:ext cx="773670" cy="12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22" descr="ç¸å³å¾ç">
              <a:extLst>
                <a:ext uri="{FF2B5EF4-FFF2-40B4-BE49-F238E27FC236}">
                  <a16:creationId xmlns:a16="http://schemas.microsoft.com/office/drawing/2014/main" id="{A5C13EF5-9E6A-4B9B-9AA2-F22FE8EB2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3377" y="3284984"/>
              <a:ext cx="840072" cy="12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8" name="椭圆 127">
            <a:extLst>
              <a:ext uri="{FF2B5EF4-FFF2-40B4-BE49-F238E27FC236}">
                <a16:creationId xmlns:a16="http://schemas.microsoft.com/office/drawing/2014/main" id="{D3E553A1-AB88-4F73-A904-4EDDE41A1A1E}"/>
              </a:ext>
            </a:extLst>
          </p:cNvPr>
          <p:cNvSpPr/>
          <p:nvPr/>
        </p:nvSpPr>
        <p:spPr bwMode="auto">
          <a:xfrm flipH="1">
            <a:off x="3042683" y="3788815"/>
            <a:ext cx="425570" cy="288257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CFCB0274-2C74-4CAA-9C4E-EE4AE2959ADE}"/>
              </a:ext>
            </a:extLst>
          </p:cNvPr>
          <p:cNvCxnSpPr>
            <a:cxnSpLocks/>
            <a:stCxn id="28686" idx="0"/>
            <a:endCxn id="128" idx="0"/>
          </p:cNvCxnSpPr>
          <p:nvPr/>
        </p:nvCxnSpPr>
        <p:spPr bwMode="auto">
          <a:xfrm>
            <a:off x="1259180" y="3659112"/>
            <a:ext cx="1996288" cy="1297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68FFB435-0139-4E96-8B1B-D31073540399}"/>
              </a:ext>
            </a:extLst>
          </p:cNvPr>
          <p:cNvCxnSpPr>
            <a:cxnSpLocks/>
            <a:endCxn id="28686" idx="2"/>
          </p:cNvCxnSpPr>
          <p:nvPr/>
        </p:nvCxnSpPr>
        <p:spPr bwMode="auto">
          <a:xfrm flipH="1">
            <a:off x="1259180" y="4105989"/>
            <a:ext cx="1919083" cy="3110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1785280-D973-40CA-BF76-B2BFCFA285D9}"/>
              </a:ext>
            </a:extLst>
          </p:cNvPr>
          <p:cNvSpPr txBox="1"/>
          <p:nvPr/>
        </p:nvSpPr>
        <p:spPr>
          <a:xfrm>
            <a:off x="5822429" y="6165304"/>
            <a:ext cx="2600977" cy="54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0" bIns="10800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Register Transfer Level (RTL) Design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2~16 Gates/Cell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(16~64 Devices) </a:t>
            </a:r>
          </a:p>
        </p:txBody>
      </p:sp>
      <p:pic>
        <p:nvPicPr>
          <p:cNvPr id="21" name="Picture 71" descr="ch03-fulladder">
            <a:extLst>
              <a:ext uri="{FF2B5EF4-FFF2-40B4-BE49-F238E27FC236}">
                <a16:creationId xmlns:a16="http://schemas.microsoft.com/office/drawing/2014/main" id="{2E0623D1-40C3-45D4-8561-B127FD8EA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100730"/>
            <a:ext cx="1667630" cy="99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B09545F0-C96A-4861-99E9-58B1179DE0D0}"/>
              </a:ext>
            </a:extLst>
          </p:cNvPr>
          <p:cNvGrpSpPr/>
          <p:nvPr/>
        </p:nvGrpSpPr>
        <p:grpSpPr>
          <a:xfrm>
            <a:off x="7244442" y="4797152"/>
            <a:ext cx="1657458" cy="1466452"/>
            <a:chOff x="7224440" y="4632910"/>
            <a:chExt cx="1657458" cy="1466452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B9C1A86-9015-4167-9EA4-8153EC004926}"/>
                </a:ext>
              </a:extLst>
            </p:cNvPr>
            <p:cNvSpPr txBox="1"/>
            <p:nvPr/>
          </p:nvSpPr>
          <p:spPr>
            <a:xfrm>
              <a:off x="7224440" y="5524543"/>
              <a:ext cx="423057" cy="276186"/>
            </a:xfrm>
            <a:prstGeom prst="rect">
              <a:avLst/>
            </a:prstGeom>
            <a:noFill/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tIns="0" bIns="108000" rtlCol="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Clk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469E66A-D8C2-4562-83E6-B7B1969E1F1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50386" y="5578267"/>
              <a:ext cx="26977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68ACBA1-9F83-4F75-B5EA-F85535CB3CA5}"/>
                </a:ext>
              </a:extLst>
            </p:cNvPr>
            <p:cNvSpPr txBox="1"/>
            <p:nvPr/>
          </p:nvSpPr>
          <p:spPr>
            <a:xfrm>
              <a:off x="8336158" y="5512589"/>
              <a:ext cx="545740" cy="216776"/>
            </a:xfrm>
            <a:prstGeom prst="rect">
              <a:avLst/>
            </a:prstGeom>
            <a:noFill/>
            <a:ln w="9525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tIns="0" bIns="108000" rtlCol="0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Register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CB3772-C4A0-4C12-9BF6-19D54D949D37}"/>
                </a:ext>
              </a:extLst>
            </p:cNvPr>
            <p:cNvSpPr/>
            <p:nvPr/>
          </p:nvSpPr>
          <p:spPr bwMode="auto">
            <a:xfrm>
              <a:off x="7810721" y="5027485"/>
              <a:ext cx="589917" cy="26188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+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E1E4878-6A40-40A0-868D-72E859C63E68}"/>
                </a:ext>
              </a:extLst>
            </p:cNvPr>
            <p:cNvCxnSpPr/>
            <p:nvPr/>
          </p:nvCxnSpPr>
          <p:spPr bwMode="auto">
            <a:xfrm>
              <a:off x="8105679" y="5295613"/>
              <a:ext cx="0" cy="1743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AE370B4-168B-4DA2-8AF1-66C3BADF80F4}"/>
                </a:ext>
              </a:extLst>
            </p:cNvPr>
            <p:cNvGrpSpPr/>
            <p:nvPr/>
          </p:nvGrpSpPr>
          <p:grpSpPr>
            <a:xfrm>
              <a:off x="7807952" y="5485705"/>
              <a:ext cx="595454" cy="174364"/>
              <a:chOff x="6087097" y="5481248"/>
              <a:chExt cx="642212" cy="1800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00B3EB7-DE28-4C5E-B7C0-5ABEBAE662E1}"/>
                  </a:ext>
                </a:extLst>
              </p:cNvPr>
              <p:cNvSpPr/>
              <p:nvPr/>
            </p:nvSpPr>
            <p:spPr bwMode="auto">
              <a:xfrm>
                <a:off x="6093071" y="5481248"/>
                <a:ext cx="636238" cy="180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5" name="流程图: 摘录 14">
                <a:extLst>
                  <a:ext uri="{FF2B5EF4-FFF2-40B4-BE49-F238E27FC236}">
                    <a16:creationId xmlns:a16="http://schemas.microsoft.com/office/drawing/2014/main" id="{4FC078D9-A2BC-45A1-8966-C96B05E8062E}"/>
                  </a:ext>
                </a:extLst>
              </p:cNvPr>
              <p:cNvSpPr/>
              <p:nvPr/>
            </p:nvSpPr>
            <p:spPr bwMode="auto">
              <a:xfrm rot="5400000">
                <a:off x="6055988" y="5515291"/>
                <a:ext cx="174134" cy="111915"/>
              </a:xfrm>
              <a:prstGeom prst="flowChartExtra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DF9BD20-AF10-436A-8D06-8188AF3F5827}"/>
                </a:ext>
              </a:extLst>
            </p:cNvPr>
            <p:cNvSpPr txBox="1"/>
            <p:nvPr/>
          </p:nvSpPr>
          <p:spPr>
            <a:xfrm>
              <a:off x="7783785" y="5823176"/>
              <a:ext cx="429918" cy="2761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tIns="0" bIns="10800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0" lang="en-US" altLang="zh-CN" sz="7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out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2AC83EB-D6E3-44D5-B3B9-80662263447B}"/>
                </a:ext>
              </a:extLst>
            </p:cNvPr>
            <p:cNvSpPr txBox="1"/>
            <p:nvPr/>
          </p:nvSpPr>
          <p:spPr>
            <a:xfrm>
              <a:off x="8099178" y="5823176"/>
              <a:ext cx="266344" cy="1613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tIns="0" bIns="10800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D32841DA-0C5B-4A4A-8299-55F47C74CD71}"/>
                </a:ext>
              </a:extLst>
            </p:cNvPr>
            <p:cNvGrpSpPr/>
            <p:nvPr/>
          </p:nvGrpSpPr>
          <p:grpSpPr>
            <a:xfrm>
              <a:off x="7955372" y="5651653"/>
              <a:ext cx="300616" cy="174364"/>
              <a:chOff x="6264000" y="4761168"/>
              <a:chExt cx="324224" cy="179999"/>
            </a:xfrm>
          </p:grpSpPr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0C1664BA-7DFC-47B4-96C3-620A41E16E2E}"/>
                  </a:ext>
                </a:extLst>
              </p:cNvPr>
              <p:cNvCxnSpPr/>
              <p:nvPr/>
            </p:nvCxnSpPr>
            <p:spPr bwMode="auto">
              <a:xfrm>
                <a:off x="6588224" y="4761168"/>
                <a:ext cx="0" cy="17999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7A8F8699-6098-498F-B229-1793C4D751A7}"/>
                  </a:ext>
                </a:extLst>
              </p:cNvPr>
              <p:cNvCxnSpPr/>
              <p:nvPr/>
            </p:nvCxnSpPr>
            <p:spPr bwMode="auto">
              <a:xfrm>
                <a:off x="6264000" y="4761168"/>
                <a:ext cx="0" cy="17999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28680" name="组合 28679">
              <a:extLst>
                <a:ext uri="{FF2B5EF4-FFF2-40B4-BE49-F238E27FC236}">
                  <a16:creationId xmlns:a16="http://schemas.microsoft.com/office/drawing/2014/main" id="{0A70416D-222F-40E1-AAE5-89F9EA458EDD}"/>
                </a:ext>
              </a:extLst>
            </p:cNvPr>
            <p:cNvGrpSpPr/>
            <p:nvPr/>
          </p:nvGrpSpPr>
          <p:grpSpPr>
            <a:xfrm>
              <a:off x="7775244" y="4632910"/>
              <a:ext cx="266344" cy="342135"/>
              <a:chOff x="6912674" y="2249706"/>
              <a:chExt cx="205769" cy="268539"/>
            </a:xfrm>
          </p:grpSpPr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F01EA2C1-EEA5-4699-AB9A-D6A07A15C901}"/>
                  </a:ext>
                </a:extLst>
              </p:cNvPr>
              <p:cNvCxnSpPr/>
              <p:nvPr/>
            </p:nvCxnSpPr>
            <p:spPr bwMode="auto">
              <a:xfrm>
                <a:off x="7015558" y="2381388"/>
                <a:ext cx="0" cy="13685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09C25F9-5503-4C2F-B977-8301D2528596}"/>
                  </a:ext>
                </a:extLst>
              </p:cNvPr>
              <p:cNvSpPr txBox="1"/>
              <p:nvPr/>
            </p:nvSpPr>
            <p:spPr>
              <a:xfrm>
                <a:off x="6912674" y="2249706"/>
                <a:ext cx="205769" cy="2167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tIns="0" bIns="10800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0" lang="zh-CN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C3515C60-5DF3-4193-BBE2-9E1403F805D8}"/>
                </a:ext>
              </a:extLst>
            </p:cNvPr>
            <p:cNvGrpSpPr/>
            <p:nvPr/>
          </p:nvGrpSpPr>
          <p:grpSpPr>
            <a:xfrm>
              <a:off x="7972508" y="4632910"/>
              <a:ext cx="266344" cy="342135"/>
              <a:chOff x="6912674" y="2249706"/>
              <a:chExt cx="205769" cy="268539"/>
            </a:xfrm>
          </p:grpSpPr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EF47247A-3D33-4CBE-A88C-F27F44EFA8E7}"/>
                  </a:ext>
                </a:extLst>
              </p:cNvPr>
              <p:cNvCxnSpPr/>
              <p:nvPr/>
            </p:nvCxnSpPr>
            <p:spPr bwMode="auto">
              <a:xfrm>
                <a:off x="7015558" y="2381388"/>
                <a:ext cx="0" cy="13685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D49E183-02D2-4066-BF04-EF6A45657067}"/>
                  </a:ext>
                </a:extLst>
              </p:cNvPr>
              <p:cNvSpPr txBox="1"/>
              <p:nvPr/>
            </p:nvSpPr>
            <p:spPr>
              <a:xfrm>
                <a:off x="6912674" y="2249706"/>
                <a:ext cx="205769" cy="2167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tIns="0" bIns="10800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zh-CN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3C5519FE-680A-403C-835C-BF84CF8DC1F7}"/>
                </a:ext>
              </a:extLst>
            </p:cNvPr>
            <p:cNvCxnSpPr/>
            <p:nvPr/>
          </p:nvCxnSpPr>
          <p:spPr bwMode="auto">
            <a:xfrm>
              <a:off x="8302943" y="4800681"/>
              <a:ext cx="0" cy="1743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C7455075-7475-4145-8A08-1044270A6890}"/>
                </a:ext>
              </a:extLst>
            </p:cNvPr>
            <p:cNvSpPr txBox="1"/>
            <p:nvPr/>
          </p:nvSpPr>
          <p:spPr>
            <a:xfrm>
              <a:off x="8169772" y="4632910"/>
              <a:ext cx="428119" cy="2761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tIns="0" bIns="10800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</a:t>
              </a:r>
              <a:r>
                <a:rPr kumimoji="0" lang="en-US" altLang="zh-CN" sz="7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in</a:t>
              </a:r>
              <a:endParaRPr kumimoji="0" lang="zh-CN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0725" name="Picture 5" descr="âIntegrated circuit  cell layoutâçå¾çæç´¢ç»æ&quot;">
            <a:extLst>
              <a:ext uri="{FF2B5EF4-FFF2-40B4-BE49-F238E27FC236}">
                <a16:creationId xmlns:a16="http://schemas.microsoft.com/office/drawing/2014/main" id="{1C5B49AE-953B-4074-918E-97E698FDD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587" y="3528474"/>
            <a:ext cx="2224176" cy="119667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椭圆 134">
            <a:extLst>
              <a:ext uri="{FF2B5EF4-FFF2-40B4-BE49-F238E27FC236}">
                <a16:creationId xmlns:a16="http://schemas.microsoft.com/office/drawing/2014/main" id="{29BFEA06-6A2E-41D8-8CAC-46796CF26BEE}"/>
              </a:ext>
            </a:extLst>
          </p:cNvPr>
          <p:cNvSpPr/>
          <p:nvPr/>
        </p:nvSpPr>
        <p:spPr bwMode="auto">
          <a:xfrm flipH="1">
            <a:off x="6239892" y="3616782"/>
            <a:ext cx="425570" cy="1091241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6545001E-1871-4195-8A91-D8755E1B5B7C}"/>
              </a:ext>
            </a:extLst>
          </p:cNvPr>
          <p:cNvCxnSpPr>
            <a:cxnSpLocks/>
            <a:stCxn id="122" idx="0"/>
            <a:endCxn id="135" idx="0"/>
          </p:cNvCxnSpPr>
          <p:nvPr/>
        </p:nvCxnSpPr>
        <p:spPr bwMode="auto">
          <a:xfrm flipV="1">
            <a:off x="5212047" y="3616782"/>
            <a:ext cx="1240630" cy="2837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CED23129-7DEF-4AF0-9189-12917367C5A6}"/>
              </a:ext>
            </a:extLst>
          </p:cNvPr>
          <p:cNvCxnSpPr>
            <a:cxnSpLocks/>
            <a:stCxn id="135" idx="4"/>
            <a:endCxn id="122" idx="2"/>
          </p:cNvCxnSpPr>
          <p:nvPr/>
        </p:nvCxnSpPr>
        <p:spPr bwMode="auto">
          <a:xfrm flipH="1">
            <a:off x="5212047" y="4708023"/>
            <a:ext cx="1240630" cy="161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箭头: 右弧形 69">
            <a:extLst>
              <a:ext uri="{FF2B5EF4-FFF2-40B4-BE49-F238E27FC236}">
                <a16:creationId xmlns:a16="http://schemas.microsoft.com/office/drawing/2014/main" id="{E9F3A30C-EECC-4076-9782-8C5398E37557}"/>
              </a:ext>
            </a:extLst>
          </p:cNvPr>
          <p:cNvSpPr/>
          <p:nvPr/>
        </p:nvSpPr>
        <p:spPr bwMode="auto">
          <a:xfrm flipV="1">
            <a:off x="8391639" y="1856657"/>
            <a:ext cx="545740" cy="1985839"/>
          </a:xfrm>
          <a:prstGeom prst="curvedLeftArrow">
            <a:avLst>
              <a:gd name="adj1" fmla="val 36137"/>
              <a:gd name="adj2" fmla="val 50000"/>
              <a:gd name="adj3" fmla="val 3165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666CCD1E-66BD-4050-A2AA-BF0E807CB430}"/>
              </a:ext>
            </a:extLst>
          </p:cNvPr>
          <p:cNvSpPr txBox="1"/>
          <p:nvPr/>
        </p:nvSpPr>
        <p:spPr>
          <a:xfrm>
            <a:off x="600014" y="2600968"/>
            <a:ext cx="2693356" cy="54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tIns="0" bIns="108000" rtlCol="0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Integrated Circuit Design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100 Modules/ IC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0.25M~20G Devices</a:t>
            </a:r>
          </a:p>
        </p:txBody>
      </p:sp>
      <p:pic>
        <p:nvPicPr>
          <p:cNvPr id="163" name="Picture 18" descr="âCPU  layoutâçå¾çæç´¢ç»æ">
            <a:extLst>
              <a:ext uri="{FF2B5EF4-FFF2-40B4-BE49-F238E27FC236}">
                <a16:creationId xmlns:a16="http://schemas.microsoft.com/office/drawing/2014/main" id="{4B1E35E8-8D16-4EB8-AEE2-EC73B96F2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77" y="979243"/>
            <a:ext cx="2158806" cy="147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椭圆 170">
            <a:extLst>
              <a:ext uri="{FF2B5EF4-FFF2-40B4-BE49-F238E27FC236}">
                <a16:creationId xmlns:a16="http://schemas.microsoft.com/office/drawing/2014/main" id="{EBAD1721-1F6D-43E1-AFFA-B311BDA8D5D7}"/>
              </a:ext>
            </a:extLst>
          </p:cNvPr>
          <p:cNvSpPr/>
          <p:nvPr/>
        </p:nvSpPr>
        <p:spPr bwMode="auto">
          <a:xfrm flipH="1">
            <a:off x="4324887" y="1200426"/>
            <a:ext cx="424595" cy="295441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EF3863BB-EB3E-4DA3-A5D1-1A6C54A597E2}"/>
              </a:ext>
            </a:extLst>
          </p:cNvPr>
          <p:cNvCxnSpPr>
            <a:cxnSpLocks/>
            <a:stCxn id="171" idx="0"/>
          </p:cNvCxnSpPr>
          <p:nvPr/>
        </p:nvCxnSpPr>
        <p:spPr bwMode="auto">
          <a:xfrm flipV="1">
            <a:off x="4537184" y="1108448"/>
            <a:ext cx="639512" cy="9197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AE6924CD-ACDA-4D64-98F9-B160722B6327}"/>
              </a:ext>
            </a:extLst>
          </p:cNvPr>
          <p:cNvCxnSpPr>
            <a:cxnSpLocks/>
            <a:stCxn id="171" idx="3"/>
          </p:cNvCxnSpPr>
          <p:nvPr/>
        </p:nvCxnSpPr>
        <p:spPr bwMode="auto">
          <a:xfrm>
            <a:off x="4687302" y="1452601"/>
            <a:ext cx="449241" cy="10202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1" name="椭圆 180">
            <a:extLst>
              <a:ext uri="{FF2B5EF4-FFF2-40B4-BE49-F238E27FC236}">
                <a16:creationId xmlns:a16="http://schemas.microsoft.com/office/drawing/2014/main" id="{B1EED4BB-9BA3-4597-9023-2B29C29F3336}"/>
              </a:ext>
            </a:extLst>
          </p:cNvPr>
          <p:cNvSpPr/>
          <p:nvPr/>
        </p:nvSpPr>
        <p:spPr bwMode="auto">
          <a:xfrm>
            <a:off x="2248747" y="1915194"/>
            <a:ext cx="307029" cy="4736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0F649C6A-4C13-4384-AAA5-71ACD003B8D2}"/>
              </a:ext>
            </a:extLst>
          </p:cNvPr>
          <p:cNvCxnSpPr>
            <a:cxnSpLocks/>
            <a:endCxn id="181" idx="0"/>
          </p:cNvCxnSpPr>
          <p:nvPr/>
        </p:nvCxnSpPr>
        <p:spPr bwMode="auto">
          <a:xfrm flipH="1">
            <a:off x="2402262" y="1056889"/>
            <a:ext cx="1687549" cy="8583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D333698A-C08F-4837-9DE8-64ACD515FA7E}"/>
              </a:ext>
            </a:extLst>
          </p:cNvPr>
          <p:cNvCxnSpPr>
            <a:cxnSpLocks/>
            <a:stCxn id="181" idx="4"/>
          </p:cNvCxnSpPr>
          <p:nvPr/>
        </p:nvCxnSpPr>
        <p:spPr bwMode="auto">
          <a:xfrm>
            <a:off x="2402262" y="2388794"/>
            <a:ext cx="1727306" cy="653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5" name="椭圆 204">
            <a:extLst>
              <a:ext uri="{FF2B5EF4-FFF2-40B4-BE49-F238E27FC236}">
                <a16:creationId xmlns:a16="http://schemas.microsoft.com/office/drawing/2014/main" id="{8F37CA5B-02EB-4D74-9A3B-098C427B0B32}"/>
              </a:ext>
            </a:extLst>
          </p:cNvPr>
          <p:cNvSpPr/>
          <p:nvPr/>
        </p:nvSpPr>
        <p:spPr bwMode="auto">
          <a:xfrm flipH="1">
            <a:off x="5714406" y="1102935"/>
            <a:ext cx="272116" cy="1395436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AF4D9AA6-08AA-475F-A8D8-8F1981F62253}"/>
              </a:ext>
            </a:extLst>
          </p:cNvPr>
          <p:cNvCxnSpPr>
            <a:cxnSpLocks/>
          </p:cNvCxnSpPr>
          <p:nvPr/>
        </p:nvCxnSpPr>
        <p:spPr bwMode="auto">
          <a:xfrm>
            <a:off x="5818954" y="1120083"/>
            <a:ext cx="417615" cy="707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1CBA4459-27E0-49B1-BA9C-8F8CCAF1B5C9}"/>
              </a:ext>
            </a:extLst>
          </p:cNvPr>
          <p:cNvCxnSpPr>
            <a:cxnSpLocks/>
            <a:stCxn id="205" idx="4"/>
          </p:cNvCxnSpPr>
          <p:nvPr/>
        </p:nvCxnSpPr>
        <p:spPr bwMode="auto">
          <a:xfrm flipV="1">
            <a:off x="5850464" y="2474153"/>
            <a:ext cx="386105" cy="2421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AutoShape 5">
            <a:extLst>
              <a:ext uri="{FF2B5EF4-FFF2-40B4-BE49-F238E27FC236}">
                <a16:creationId xmlns:a16="http://schemas.microsoft.com/office/drawing/2014/main" id="{ECEEAC25-9319-4B9F-8833-04BAD9151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492" y="326296"/>
            <a:ext cx="2160588" cy="360363"/>
          </a:xfrm>
          <a:prstGeom prst="wedgeRoundRectCallout">
            <a:avLst>
              <a:gd name="adj1" fmla="val 47628"/>
              <a:gd name="adj2" fmla="val 2780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Now, You are Here.</a:t>
            </a:r>
          </a:p>
        </p:txBody>
      </p:sp>
      <p:sp>
        <p:nvSpPr>
          <p:cNvPr id="73" name="AutoShape 5">
            <a:extLst>
              <a:ext uri="{FF2B5EF4-FFF2-40B4-BE49-F238E27FC236}">
                <a16:creationId xmlns:a16="http://schemas.microsoft.com/office/drawing/2014/main" id="{57F2960F-7BD4-41B9-B183-E11A80988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956" y="2803444"/>
            <a:ext cx="2160588" cy="360363"/>
          </a:xfrm>
          <a:prstGeom prst="wedgeRoundRectCallout">
            <a:avLst>
              <a:gd name="adj1" fmla="val 52228"/>
              <a:gd name="adj2" fmla="val 34703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And  Here.</a:t>
            </a:r>
          </a:p>
        </p:txBody>
      </p:sp>
    </p:spTree>
    <p:extLst>
      <p:ext uri="{BB962C8B-B14F-4D97-AF65-F5344CB8AC3E}">
        <p14:creationId xmlns:p14="http://schemas.microsoft.com/office/powerpoint/2010/main" val="3386367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Great Idea #3: Abstraction Helps Us Manage Complexity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F88401-22E9-4153-B0F5-3C3505E5B3D2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3AA37B-31F2-46EE-90A4-68D9AA6A438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" name="Group 49"/>
          <p:cNvGrpSpPr>
            <a:grpSpLocks/>
          </p:cNvGrpSpPr>
          <p:nvPr/>
        </p:nvGrpSpPr>
        <p:grpSpPr bwMode="auto">
          <a:xfrm>
            <a:off x="4139952" y="1212310"/>
            <a:ext cx="4878636" cy="5240338"/>
            <a:chOff x="709" y="624"/>
            <a:chExt cx="4537" cy="3301"/>
          </a:xfrm>
        </p:grpSpPr>
        <p:sp>
          <p:nvSpPr>
            <p:cNvPr id="33" name="Text Box 3"/>
            <p:cNvSpPr txBox="1">
              <a:spLocks noChangeArrowheads="1"/>
            </p:cNvSpPr>
            <p:nvPr/>
          </p:nvSpPr>
          <p:spPr bwMode="auto">
            <a:xfrm>
              <a:off x="1642" y="624"/>
              <a:ext cx="24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Solve a system of equations</a:t>
              </a:r>
            </a:p>
          </p:txBody>
        </p:sp>
        <p:grpSp>
          <p:nvGrpSpPr>
            <p:cNvPr id="34" name="Group 28"/>
            <p:cNvGrpSpPr>
              <a:grpSpLocks/>
            </p:cNvGrpSpPr>
            <p:nvPr/>
          </p:nvGrpSpPr>
          <p:grpSpPr bwMode="auto">
            <a:xfrm>
              <a:off x="709" y="1150"/>
              <a:ext cx="4537" cy="292"/>
              <a:chOff x="709" y="1115"/>
              <a:chExt cx="4537" cy="292"/>
            </a:xfrm>
          </p:grpSpPr>
          <p:sp>
            <p:nvSpPr>
              <p:cNvPr id="74" name="Text Box 4"/>
              <p:cNvSpPr txBox="1">
                <a:spLocks noChangeArrowheads="1"/>
              </p:cNvSpPr>
              <p:nvPr/>
            </p:nvSpPr>
            <p:spPr bwMode="auto">
              <a:xfrm>
                <a:off x="2150" y="1116"/>
                <a:ext cx="109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Gaussian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elimination</a:t>
                </a:r>
              </a:p>
            </p:txBody>
          </p:sp>
          <p:sp>
            <p:nvSpPr>
              <p:cNvPr id="75" name="Text Box 5"/>
              <p:cNvSpPr txBox="1">
                <a:spLocks noChangeArrowheads="1"/>
              </p:cNvSpPr>
              <p:nvPr/>
            </p:nvSpPr>
            <p:spPr bwMode="auto">
              <a:xfrm>
                <a:off x="3345" y="1115"/>
                <a:ext cx="86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Jacobi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iteration</a:t>
                </a:r>
              </a:p>
            </p:txBody>
          </p:sp>
          <p:sp>
            <p:nvSpPr>
              <p:cNvPr id="76" name="Text Box 6"/>
              <p:cNvSpPr txBox="1">
                <a:spLocks noChangeArrowheads="1"/>
              </p:cNvSpPr>
              <p:nvPr/>
            </p:nvSpPr>
            <p:spPr bwMode="auto">
              <a:xfrm>
                <a:off x="709" y="1202"/>
                <a:ext cx="141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Red-black SOR</a:t>
                </a:r>
              </a:p>
            </p:txBody>
          </p:sp>
          <p:sp>
            <p:nvSpPr>
              <p:cNvPr id="77" name="Text Box 7"/>
              <p:cNvSpPr txBox="1">
                <a:spLocks noChangeArrowheads="1"/>
              </p:cNvSpPr>
              <p:nvPr/>
            </p:nvSpPr>
            <p:spPr bwMode="auto">
              <a:xfrm>
                <a:off x="4332" y="1202"/>
                <a:ext cx="91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Multigrid</a:t>
                </a:r>
              </a:p>
            </p:txBody>
          </p:sp>
        </p:grpSp>
        <p:grpSp>
          <p:nvGrpSpPr>
            <p:cNvPr id="35" name="Group 23"/>
            <p:cNvGrpSpPr>
              <a:grpSpLocks/>
            </p:cNvGrpSpPr>
            <p:nvPr/>
          </p:nvGrpSpPr>
          <p:grpSpPr bwMode="auto">
            <a:xfrm>
              <a:off x="1277" y="1794"/>
              <a:ext cx="2948" cy="174"/>
              <a:chOff x="1133" y="1848"/>
              <a:chExt cx="2948" cy="174"/>
            </a:xfrm>
          </p:grpSpPr>
          <p:sp>
            <p:nvSpPr>
              <p:cNvPr id="70" name="Text Box 8"/>
              <p:cNvSpPr txBox="1">
                <a:spLocks noChangeArrowheads="1"/>
              </p:cNvSpPr>
              <p:nvPr/>
            </p:nvSpPr>
            <p:spPr bwMode="auto">
              <a:xfrm>
                <a:off x="1133" y="1848"/>
                <a:ext cx="102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FORTRAN</a:t>
                </a:r>
              </a:p>
            </p:txBody>
          </p:sp>
          <p:sp>
            <p:nvSpPr>
              <p:cNvPr id="71" name="Text Box 9"/>
              <p:cNvSpPr txBox="1">
                <a:spLocks noChangeArrowheads="1"/>
              </p:cNvSpPr>
              <p:nvPr/>
            </p:nvSpPr>
            <p:spPr bwMode="auto">
              <a:xfrm>
                <a:off x="2279" y="1848"/>
                <a:ext cx="32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72" name="Text Box 10"/>
              <p:cNvSpPr txBox="1">
                <a:spLocks noChangeArrowheads="1"/>
              </p:cNvSpPr>
              <p:nvPr/>
            </p:nvSpPr>
            <p:spPr bwMode="auto">
              <a:xfrm>
                <a:off x="2811" y="1848"/>
                <a:ext cx="51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C++</a:t>
                </a:r>
              </a:p>
            </p:txBody>
          </p:sp>
          <p:sp>
            <p:nvSpPr>
              <p:cNvPr id="73" name="Text Box 11"/>
              <p:cNvSpPr txBox="1">
                <a:spLocks noChangeArrowheads="1"/>
              </p:cNvSpPr>
              <p:nvPr/>
            </p:nvSpPr>
            <p:spPr bwMode="auto">
              <a:xfrm>
                <a:off x="3508" y="1848"/>
                <a:ext cx="5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Java</a:t>
                </a:r>
              </a:p>
            </p:txBody>
          </p:sp>
        </p:grpSp>
        <p:grpSp>
          <p:nvGrpSpPr>
            <p:cNvPr id="36" name="Group 24"/>
            <p:cNvGrpSpPr>
              <a:grpSpLocks/>
            </p:cNvGrpSpPr>
            <p:nvPr/>
          </p:nvGrpSpPr>
          <p:grpSpPr bwMode="auto">
            <a:xfrm>
              <a:off x="982" y="2263"/>
              <a:ext cx="3647" cy="174"/>
              <a:chOff x="694" y="2472"/>
              <a:chExt cx="3647" cy="174"/>
            </a:xfrm>
          </p:grpSpPr>
          <p:sp>
            <p:nvSpPr>
              <p:cNvPr id="67" name="Text Box 12"/>
              <p:cNvSpPr txBox="1">
                <a:spLocks noChangeArrowheads="1"/>
              </p:cNvSpPr>
              <p:nvPr/>
            </p:nvSpPr>
            <p:spPr bwMode="auto">
              <a:xfrm>
                <a:off x="2004" y="2472"/>
                <a:ext cx="87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Intel x86</a:t>
                </a:r>
              </a:p>
            </p:txBody>
          </p:sp>
          <p:sp>
            <p:nvSpPr>
              <p:cNvPr id="68" name="Text Box 13"/>
              <p:cNvSpPr txBox="1">
                <a:spLocks noChangeArrowheads="1"/>
              </p:cNvSpPr>
              <p:nvPr/>
            </p:nvSpPr>
            <p:spPr bwMode="auto">
              <a:xfrm>
                <a:off x="694" y="2472"/>
                <a:ext cx="114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Sun SPARC</a:t>
                </a:r>
              </a:p>
            </p:txBody>
          </p:sp>
          <p:sp>
            <p:nvSpPr>
              <p:cNvPr id="69" name="Text Box 14"/>
              <p:cNvSpPr txBox="1">
                <a:spLocks noChangeArrowheads="1"/>
              </p:cNvSpPr>
              <p:nvPr/>
            </p:nvSpPr>
            <p:spPr bwMode="auto">
              <a:xfrm>
                <a:off x="3047" y="2472"/>
                <a:ext cx="129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IBM PowerPC</a:t>
                </a:r>
              </a:p>
            </p:txBody>
          </p:sp>
        </p:grpSp>
        <p:grpSp>
          <p:nvGrpSpPr>
            <p:cNvPr id="37" name="Group 25"/>
            <p:cNvGrpSpPr>
              <a:grpSpLocks/>
            </p:cNvGrpSpPr>
            <p:nvPr/>
          </p:nvGrpSpPr>
          <p:grpSpPr bwMode="auto">
            <a:xfrm>
              <a:off x="1362" y="2733"/>
              <a:ext cx="3161" cy="232"/>
              <a:chOff x="1074" y="2928"/>
              <a:chExt cx="3161" cy="232"/>
            </a:xfrm>
          </p:grpSpPr>
          <p:sp>
            <p:nvSpPr>
              <p:cNvPr id="64" name="Text Box 15"/>
              <p:cNvSpPr txBox="1">
                <a:spLocks noChangeArrowheads="1"/>
              </p:cNvSpPr>
              <p:nvPr/>
            </p:nvSpPr>
            <p:spPr bwMode="auto">
              <a:xfrm>
                <a:off x="1074" y="2986"/>
                <a:ext cx="100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Pentium 4</a:t>
                </a:r>
              </a:p>
            </p:txBody>
          </p:sp>
          <p:sp>
            <p:nvSpPr>
              <p:cNvPr id="65" name="Text Box 16"/>
              <p:cNvSpPr txBox="1">
                <a:spLocks noChangeArrowheads="1"/>
              </p:cNvSpPr>
              <p:nvPr/>
            </p:nvSpPr>
            <p:spPr bwMode="auto">
              <a:xfrm>
                <a:off x="1892" y="2928"/>
                <a:ext cx="109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Core 2 Duo</a:t>
                </a:r>
              </a:p>
            </p:txBody>
          </p:sp>
          <p:sp>
            <p:nvSpPr>
              <p:cNvPr id="66" name="Text Box 17"/>
              <p:cNvSpPr txBox="1">
                <a:spLocks noChangeArrowheads="1"/>
              </p:cNvSpPr>
              <p:nvPr/>
            </p:nvSpPr>
            <p:spPr bwMode="auto">
              <a:xfrm>
                <a:off x="2824" y="2986"/>
                <a:ext cx="141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AMD Athlon X2</a:t>
                </a:r>
              </a:p>
            </p:txBody>
          </p:sp>
        </p:grpSp>
        <p:grpSp>
          <p:nvGrpSpPr>
            <p:cNvPr id="38" name="Group 26"/>
            <p:cNvGrpSpPr>
              <a:grpSpLocks/>
            </p:cNvGrpSpPr>
            <p:nvPr/>
          </p:nvGrpSpPr>
          <p:grpSpPr bwMode="auto">
            <a:xfrm>
              <a:off x="1257" y="3202"/>
              <a:ext cx="3482" cy="174"/>
              <a:chOff x="1017" y="3288"/>
              <a:chExt cx="3482" cy="174"/>
            </a:xfrm>
          </p:grpSpPr>
          <p:sp>
            <p:nvSpPr>
              <p:cNvPr id="62" name="Text Box 18"/>
              <p:cNvSpPr txBox="1">
                <a:spLocks noChangeArrowheads="1"/>
              </p:cNvSpPr>
              <p:nvPr/>
            </p:nvSpPr>
            <p:spPr bwMode="auto">
              <a:xfrm>
                <a:off x="1017" y="3288"/>
                <a:ext cx="168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Ripple-carry adder</a:t>
                </a:r>
              </a:p>
            </p:txBody>
          </p:sp>
          <p:sp>
            <p:nvSpPr>
              <p:cNvPr id="63" name="Text Box 19"/>
              <p:cNvSpPr txBox="1">
                <a:spLocks noChangeArrowheads="1"/>
              </p:cNvSpPr>
              <p:nvPr/>
            </p:nvSpPr>
            <p:spPr bwMode="auto">
              <a:xfrm>
                <a:off x="2469" y="3288"/>
                <a:ext cx="203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Carry-lookahead adder</a:t>
                </a:r>
              </a:p>
            </p:txBody>
          </p:sp>
        </p:grpSp>
        <p:grpSp>
          <p:nvGrpSpPr>
            <p:cNvPr id="39" name="Group 27"/>
            <p:cNvGrpSpPr>
              <a:grpSpLocks/>
            </p:cNvGrpSpPr>
            <p:nvPr/>
          </p:nvGrpSpPr>
          <p:grpSpPr bwMode="auto">
            <a:xfrm>
              <a:off x="1259" y="3696"/>
              <a:ext cx="3608" cy="229"/>
              <a:chOff x="1259" y="3696"/>
              <a:chExt cx="3608" cy="229"/>
            </a:xfrm>
          </p:grpSpPr>
          <p:sp>
            <p:nvSpPr>
              <p:cNvPr id="59" name="Text Box 20"/>
              <p:cNvSpPr txBox="1">
                <a:spLocks noChangeArrowheads="1"/>
              </p:cNvSpPr>
              <p:nvPr/>
            </p:nvSpPr>
            <p:spPr bwMode="auto">
              <a:xfrm>
                <a:off x="1259" y="3751"/>
                <a:ext cx="121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Static CMOS</a:t>
                </a:r>
              </a:p>
            </p:txBody>
          </p:sp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auto">
              <a:xfrm>
                <a:off x="2200" y="3751"/>
                <a:ext cx="145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Dynamic CMOS</a:t>
                </a:r>
              </a:p>
            </p:txBody>
          </p:sp>
          <p:sp>
            <p:nvSpPr>
              <p:cNvPr id="61" name="Text Box 22"/>
              <p:cNvSpPr txBox="1">
                <a:spLocks noChangeArrowheads="1"/>
              </p:cNvSpPr>
              <p:nvPr/>
            </p:nvSpPr>
            <p:spPr bwMode="auto">
              <a:xfrm>
                <a:off x="3331" y="3696"/>
                <a:ext cx="153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Font typeface="Gungsuh" panose="02030600000101010101" pitchFamily="18" charset="-127"/>
                  <a:buChar char="-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Nanomechanical</a:t>
                </a:r>
              </a:p>
            </p:txBody>
          </p:sp>
        </p:grpSp>
        <p:sp>
          <p:nvSpPr>
            <p:cNvPr id="40" name="Line 29"/>
            <p:cNvSpPr>
              <a:spLocks noChangeShapeType="1"/>
            </p:cNvSpPr>
            <p:nvPr/>
          </p:nvSpPr>
          <p:spPr bwMode="auto">
            <a:xfrm flipH="1">
              <a:off x="1728" y="912"/>
              <a:ext cx="96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30"/>
            <p:cNvSpPr>
              <a:spLocks noChangeShapeType="1"/>
            </p:cNvSpPr>
            <p:nvPr/>
          </p:nvSpPr>
          <p:spPr bwMode="auto">
            <a:xfrm>
              <a:off x="2688" y="9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31"/>
            <p:cNvSpPr>
              <a:spLocks noChangeShapeType="1"/>
            </p:cNvSpPr>
            <p:nvPr/>
          </p:nvSpPr>
          <p:spPr bwMode="auto">
            <a:xfrm>
              <a:off x="2688" y="912"/>
              <a:ext cx="100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>
              <a:off x="2688" y="912"/>
              <a:ext cx="18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Line 33"/>
            <p:cNvSpPr>
              <a:spLocks noChangeShapeType="1"/>
            </p:cNvSpPr>
            <p:nvPr/>
          </p:nvSpPr>
          <p:spPr bwMode="auto">
            <a:xfrm flipH="1">
              <a:off x="2112" y="1536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34"/>
            <p:cNvSpPr>
              <a:spLocks noChangeShapeType="1"/>
            </p:cNvSpPr>
            <p:nvPr/>
          </p:nvSpPr>
          <p:spPr bwMode="auto">
            <a:xfrm flipH="1">
              <a:off x="2592" y="153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35"/>
            <p:cNvSpPr>
              <a:spLocks noChangeShapeType="1"/>
            </p:cNvSpPr>
            <p:nvPr/>
          </p:nvSpPr>
          <p:spPr bwMode="auto">
            <a:xfrm>
              <a:off x="2688" y="1536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36"/>
            <p:cNvSpPr>
              <a:spLocks noChangeShapeType="1"/>
            </p:cNvSpPr>
            <p:nvPr/>
          </p:nvSpPr>
          <p:spPr bwMode="auto">
            <a:xfrm>
              <a:off x="2688" y="1536"/>
              <a:ext cx="10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Line 37"/>
            <p:cNvSpPr>
              <a:spLocks noChangeShapeType="1"/>
            </p:cNvSpPr>
            <p:nvPr/>
          </p:nvSpPr>
          <p:spPr bwMode="auto">
            <a:xfrm flipH="1">
              <a:off x="1920" y="2016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38"/>
            <p:cNvSpPr>
              <a:spLocks noChangeShapeType="1"/>
            </p:cNvSpPr>
            <p:nvPr/>
          </p:nvSpPr>
          <p:spPr bwMode="auto">
            <a:xfrm>
              <a:off x="2544" y="201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Line 39"/>
            <p:cNvSpPr>
              <a:spLocks noChangeShapeType="1"/>
            </p:cNvSpPr>
            <p:nvPr/>
          </p:nvSpPr>
          <p:spPr bwMode="auto">
            <a:xfrm>
              <a:off x="2544" y="2016"/>
              <a:ext cx="96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40"/>
            <p:cNvSpPr>
              <a:spLocks noChangeShapeType="1"/>
            </p:cNvSpPr>
            <p:nvPr/>
          </p:nvSpPr>
          <p:spPr bwMode="auto">
            <a:xfrm flipH="1">
              <a:off x="2112" y="2448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41"/>
            <p:cNvSpPr>
              <a:spLocks noChangeShapeType="1"/>
            </p:cNvSpPr>
            <p:nvPr/>
          </p:nvSpPr>
          <p:spPr bwMode="auto">
            <a:xfrm>
              <a:off x="2688" y="244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Line 42"/>
            <p:cNvSpPr>
              <a:spLocks noChangeShapeType="1"/>
            </p:cNvSpPr>
            <p:nvPr/>
          </p:nvSpPr>
          <p:spPr bwMode="auto">
            <a:xfrm>
              <a:off x="2688" y="2448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Line 43"/>
            <p:cNvSpPr>
              <a:spLocks noChangeShapeType="1"/>
            </p:cNvSpPr>
            <p:nvPr/>
          </p:nvSpPr>
          <p:spPr bwMode="auto">
            <a:xfrm flipH="1">
              <a:off x="2448" y="297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44"/>
            <p:cNvSpPr>
              <a:spLocks noChangeShapeType="1"/>
            </p:cNvSpPr>
            <p:nvPr/>
          </p:nvSpPr>
          <p:spPr bwMode="auto">
            <a:xfrm>
              <a:off x="2736" y="297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46"/>
            <p:cNvSpPr>
              <a:spLocks noChangeShapeType="1"/>
            </p:cNvSpPr>
            <p:nvPr/>
          </p:nvSpPr>
          <p:spPr bwMode="auto">
            <a:xfrm flipH="1">
              <a:off x="1920" y="3408"/>
              <a:ext cx="14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 flipH="1">
              <a:off x="2880" y="3408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Line 48"/>
            <p:cNvSpPr>
              <a:spLocks noChangeShapeType="1"/>
            </p:cNvSpPr>
            <p:nvPr/>
          </p:nvSpPr>
          <p:spPr bwMode="auto">
            <a:xfrm>
              <a:off x="3408" y="3408"/>
              <a:ext cx="379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9" name="矩形 88">
            <a:extLst>
              <a:ext uri="{FF2B5EF4-FFF2-40B4-BE49-F238E27FC236}">
                <a16:creationId xmlns:a16="http://schemas.microsoft.com/office/drawing/2014/main" id="{CC4F4D65-048A-4439-A1FD-6FE37628AE6A}"/>
              </a:ext>
            </a:extLst>
          </p:cNvPr>
          <p:cNvSpPr/>
          <p:nvPr/>
        </p:nvSpPr>
        <p:spPr bwMode="auto">
          <a:xfrm>
            <a:off x="4265966" y="5229200"/>
            <a:ext cx="4698522" cy="443420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F749CE26-EB42-4EDD-9677-6BE1C30AA3A5}"/>
              </a:ext>
            </a:extLst>
          </p:cNvPr>
          <p:cNvSpPr/>
          <p:nvPr/>
        </p:nvSpPr>
        <p:spPr bwMode="auto">
          <a:xfrm>
            <a:off x="4265966" y="1130300"/>
            <a:ext cx="4698522" cy="443420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208D5C12-FE93-4CC4-8771-EFE38D3D5B5D}"/>
              </a:ext>
            </a:extLst>
          </p:cNvPr>
          <p:cNvGrpSpPr/>
          <p:nvPr/>
        </p:nvGrpSpPr>
        <p:grpSpPr>
          <a:xfrm>
            <a:off x="245196" y="1210268"/>
            <a:ext cx="3663217" cy="5115084"/>
            <a:chOff x="468313" y="1446213"/>
            <a:chExt cx="4225925" cy="4192587"/>
          </a:xfrm>
        </p:grpSpPr>
        <p:sp>
          <p:nvSpPr>
            <p:cNvPr id="92" name="AutoShape 3">
              <a:extLst>
                <a:ext uri="{FF2B5EF4-FFF2-40B4-BE49-F238E27FC236}">
                  <a16:creationId xmlns:a16="http://schemas.microsoft.com/office/drawing/2014/main" id="{2C10F0D1-C173-44D5-B515-5860AEC4E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1849438"/>
              <a:ext cx="4225925" cy="403225"/>
            </a:xfrm>
            <a:prstGeom prst="roundRect">
              <a:avLst>
                <a:gd name="adj" fmla="val 16667"/>
              </a:avLst>
            </a:prstGeom>
            <a:solidFill>
              <a:srgbClr val="C3D69B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207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Algorithm and Data Structure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AutoShape 4">
              <a:extLst>
                <a:ext uri="{FF2B5EF4-FFF2-40B4-BE49-F238E27FC236}">
                  <a16:creationId xmlns:a16="http://schemas.microsoft.com/office/drawing/2014/main" id="{357ABF6D-49A8-46FE-B227-5FA307431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3933825"/>
              <a:ext cx="4225925" cy="392113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207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Gates/Register-Transfer Level (RTL)</a:t>
              </a:r>
            </a:p>
          </p:txBody>
        </p:sp>
        <p:sp>
          <p:nvSpPr>
            <p:cNvPr id="94" name="AutoShape 5">
              <a:extLst>
                <a:ext uri="{FF2B5EF4-FFF2-40B4-BE49-F238E27FC236}">
                  <a16:creationId xmlns:a16="http://schemas.microsoft.com/office/drawing/2014/main" id="{E1C94568-5CA8-45C1-B629-827DDE2DD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1446213"/>
              <a:ext cx="4217987" cy="4032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207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Application</a:t>
              </a:r>
            </a:p>
          </p:txBody>
        </p:sp>
        <p:sp>
          <p:nvSpPr>
            <p:cNvPr id="95" name="AutoShape 6">
              <a:extLst>
                <a:ext uri="{FF2B5EF4-FFF2-40B4-BE49-F238E27FC236}">
                  <a16:creationId xmlns:a16="http://schemas.microsoft.com/office/drawing/2014/main" id="{078434B0-DF55-43D2-97AB-067635DCD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3059113"/>
              <a:ext cx="4225925" cy="471487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207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Instruction Set Architecture (ISA)</a:t>
              </a:r>
            </a:p>
          </p:txBody>
        </p:sp>
        <p:sp>
          <p:nvSpPr>
            <p:cNvPr id="96" name="AutoShape 7">
              <a:extLst>
                <a:ext uri="{FF2B5EF4-FFF2-40B4-BE49-F238E27FC236}">
                  <a16:creationId xmlns:a16="http://schemas.microsoft.com/office/drawing/2014/main" id="{04E43027-11E9-4BBA-8113-FD288165E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2655888"/>
              <a:ext cx="4214812" cy="403225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207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Operating System/Virtual Machines</a:t>
              </a:r>
            </a:p>
          </p:txBody>
        </p:sp>
        <p:sp>
          <p:nvSpPr>
            <p:cNvPr id="97" name="AutoShape 8">
              <a:extLst>
                <a:ext uri="{FF2B5EF4-FFF2-40B4-BE49-F238E27FC236}">
                  <a16:creationId xmlns:a16="http://schemas.microsoft.com/office/drawing/2014/main" id="{42130CB5-CC4E-4B36-8F60-19F83864E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3530600"/>
              <a:ext cx="4225925" cy="403225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207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Microarchitecture</a:t>
              </a:r>
            </a:p>
          </p:txBody>
        </p:sp>
        <p:sp>
          <p:nvSpPr>
            <p:cNvPr id="98" name="AutoShape 9">
              <a:extLst>
                <a:ext uri="{FF2B5EF4-FFF2-40B4-BE49-F238E27FC236}">
                  <a16:creationId xmlns:a16="http://schemas.microsoft.com/office/drawing/2014/main" id="{6E0F1BA5-89D3-4437-8856-FFB566E24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4740275"/>
              <a:ext cx="4225925" cy="458788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207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Electronic Devices</a:t>
              </a:r>
            </a:p>
          </p:txBody>
        </p:sp>
        <p:sp>
          <p:nvSpPr>
            <p:cNvPr id="99" name="AutoShape 10">
              <a:extLst>
                <a:ext uri="{FF2B5EF4-FFF2-40B4-BE49-F238E27FC236}">
                  <a16:creationId xmlns:a16="http://schemas.microsoft.com/office/drawing/2014/main" id="{B6FFA4A0-4F30-490C-8A53-39941D9A0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2252663"/>
              <a:ext cx="4225925" cy="403225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207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Programming Language/Compiler</a:t>
              </a:r>
            </a:p>
          </p:txBody>
        </p:sp>
        <p:sp>
          <p:nvSpPr>
            <p:cNvPr id="100" name="AutoShape 11">
              <a:extLst>
                <a:ext uri="{FF2B5EF4-FFF2-40B4-BE49-F238E27FC236}">
                  <a16:creationId xmlns:a16="http://schemas.microsoft.com/office/drawing/2014/main" id="{CD3CC031-1514-4719-B4DD-1F200F51F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4337050"/>
              <a:ext cx="4225925" cy="392113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207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Analog/Digital Circuits</a:t>
              </a:r>
            </a:p>
          </p:txBody>
        </p:sp>
        <p:sp>
          <p:nvSpPr>
            <p:cNvPr id="101" name="AutoShape 12">
              <a:extLst>
                <a:ext uri="{FF2B5EF4-FFF2-40B4-BE49-F238E27FC236}">
                  <a16:creationId xmlns:a16="http://schemas.microsoft.com/office/drawing/2014/main" id="{148CCF79-0C97-491C-8247-1A032683B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13" y="5180013"/>
              <a:ext cx="4225925" cy="45878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9" tIns="45714" rIns="91429" bIns="45714" anchor="ctr"/>
            <a:lstStyle>
              <a:lvl1pPr defTabSz="820738">
                <a:spcBef>
                  <a:spcPct val="20000"/>
                </a:spcBef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820738">
                <a:spcBef>
                  <a:spcPct val="20000"/>
                </a:spcBef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defTabSz="820738">
                <a:spcBef>
                  <a:spcPct val="20000"/>
                </a:spcBef>
                <a:buFont typeface="Gungsuh" panose="02030600000101010101" pitchFamily="18" charset="-127"/>
                <a:buChar char="-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20738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820738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2073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2073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Physics</a:t>
              </a:r>
            </a:p>
          </p:txBody>
        </p:sp>
      </p:grp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A2D24A0-8BB8-437B-A5CB-8D54E162D91F}"/>
              </a:ext>
            </a:extLst>
          </p:cNvPr>
          <p:cNvCxnSpPr>
            <a:cxnSpLocks/>
            <a:stCxn id="89" idx="1"/>
            <a:endCxn id="100" idx="3"/>
          </p:cNvCxnSpPr>
          <p:nvPr/>
        </p:nvCxnSpPr>
        <p:spPr bwMode="auto">
          <a:xfrm flipH="1" flipV="1">
            <a:off x="3908413" y="4976372"/>
            <a:ext cx="357553" cy="474538"/>
          </a:xfrm>
          <a:prstGeom prst="straightConnector1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787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lIns="92075" tIns="46038" rIns="92075" bIns="46038"/>
          <a:lstStyle/>
          <a:p>
            <a:r>
              <a:rPr lang="en-US" altLang="zh-CN" dirty="0"/>
              <a:t>Great Idea #4: Software and Hardware Co-design</a:t>
            </a:r>
            <a:r>
              <a:rPr lang="en-US" altLang="zh-CN" sz="2400" dirty="0">
                <a:latin typeface="黑体" panose="02010609060101010101" pitchFamily="49" charset="-122"/>
              </a:rPr>
              <a:t> </a:t>
            </a:r>
          </a:p>
        </p:txBody>
      </p:sp>
      <p:pic>
        <p:nvPicPr>
          <p:cNvPr id="74759" name="Picture 18" descr="ch01-transfor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119188"/>
            <a:ext cx="2574925" cy="5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0" name="Line 5"/>
          <p:cNvSpPr>
            <a:spLocks noChangeShapeType="1"/>
          </p:cNvSpPr>
          <p:nvPr/>
        </p:nvSpPr>
        <p:spPr bwMode="auto">
          <a:xfrm flipV="1">
            <a:off x="250825" y="3124200"/>
            <a:ext cx="8304213" cy="17463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61" name="Text Box 6"/>
          <p:cNvSpPr txBox="1">
            <a:spLocks noChangeArrowheads="1"/>
          </p:cNvSpPr>
          <p:nvPr/>
        </p:nvSpPr>
        <p:spPr bwMode="auto">
          <a:xfrm>
            <a:off x="107950" y="2667000"/>
            <a:ext cx="13513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Software</a:t>
            </a:r>
          </a:p>
        </p:txBody>
      </p:sp>
      <p:sp>
        <p:nvSpPr>
          <p:cNvPr id="74762" name="Text Box 7"/>
          <p:cNvSpPr txBox="1">
            <a:spLocks noChangeArrowheads="1"/>
          </p:cNvSpPr>
          <p:nvPr/>
        </p:nvSpPr>
        <p:spPr bwMode="auto">
          <a:xfrm>
            <a:off x="34925" y="3124200"/>
            <a:ext cx="14512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Franklin Gothic Book" pitchFamily="34" charset="0"/>
                <a:ea typeface="宋体" panose="02010600030101010101" pitchFamily="2" charset="-122"/>
                <a:cs typeface="+mn-cs"/>
              </a:rPr>
              <a:t>Hardware</a:t>
            </a:r>
          </a:p>
        </p:txBody>
      </p:sp>
      <p:sp>
        <p:nvSpPr>
          <p:cNvPr id="74763" name="Text Box 8"/>
          <p:cNvSpPr txBox="1">
            <a:spLocks noChangeArrowheads="1"/>
          </p:cNvSpPr>
          <p:nvPr/>
        </p:nvSpPr>
        <p:spPr bwMode="auto">
          <a:xfrm>
            <a:off x="5125006" y="1196975"/>
            <a:ext cx="15808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Application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4764" name="Text Box 9"/>
          <p:cNvSpPr txBox="1">
            <a:spLocks noChangeArrowheads="1"/>
          </p:cNvSpPr>
          <p:nvPr/>
        </p:nvSpPr>
        <p:spPr bwMode="auto">
          <a:xfrm>
            <a:off x="5216377" y="2428875"/>
            <a:ext cx="13981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Language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4765" name="Text Box 10"/>
          <p:cNvSpPr txBox="1">
            <a:spLocks noChangeArrowheads="1"/>
          </p:cNvSpPr>
          <p:nvPr/>
        </p:nvSpPr>
        <p:spPr bwMode="auto">
          <a:xfrm>
            <a:off x="3275856" y="2878474"/>
            <a:ext cx="5279182" cy="646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Machine Architecture, ISA </a:t>
            </a:r>
          </a:p>
        </p:txBody>
      </p:sp>
      <p:sp>
        <p:nvSpPr>
          <p:cNvPr id="74766" name="Text Box 11"/>
          <p:cNvSpPr txBox="1">
            <a:spLocks noChangeArrowheads="1"/>
          </p:cNvSpPr>
          <p:nvPr/>
        </p:nvSpPr>
        <p:spPr bwMode="auto">
          <a:xfrm>
            <a:off x="4933448" y="3679825"/>
            <a:ext cx="23342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Microarchitecture</a:t>
            </a:r>
          </a:p>
        </p:txBody>
      </p:sp>
      <p:sp>
        <p:nvSpPr>
          <p:cNvPr id="74767" name="Text Box 12"/>
          <p:cNvSpPr txBox="1">
            <a:spLocks noChangeArrowheads="1"/>
          </p:cNvSpPr>
          <p:nvPr/>
        </p:nvSpPr>
        <p:spPr bwMode="auto">
          <a:xfrm>
            <a:off x="5053673" y="4406900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Logic and IC</a:t>
            </a:r>
          </a:p>
        </p:txBody>
      </p:sp>
      <p:sp>
        <p:nvSpPr>
          <p:cNvPr id="74768" name="Text Box 13"/>
          <p:cNvSpPr txBox="1">
            <a:spLocks noChangeArrowheads="1"/>
          </p:cNvSpPr>
          <p:nvPr/>
        </p:nvSpPr>
        <p:spPr bwMode="auto">
          <a:xfrm>
            <a:off x="5409540" y="5480050"/>
            <a:ext cx="10118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Device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4769" name="Text Box 14"/>
          <p:cNvSpPr txBox="1">
            <a:spLocks noChangeArrowheads="1"/>
          </p:cNvSpPr>
          <p:nvPr/>
        </p:nvSpPr>
        <p:spPr bwMode="auto">
          <a:xfrm>
            <a:off x="5965825" y="57912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1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Franklin Gothic Demi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70" name="Text Box 16"/>
          <p:cNvSpPr txBox="1">
            <a:spLocks noChangeArrowheads="1"/>
          </p:cNvSpPr>
          <p:nvPr/>
        </p:nvSpPr>
        <p:spPr bwMode="auto">
          <a:xfrm>
            <a:off x="4106298" y="1796324"/>
            <a:ext cx="36182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Algorithm &amp; Data Structure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日期占位符 3">
            <a:extLst>
              <a:ext uri="{FF2B5EF4-FFF2-40B4-BE49-F238E27FC236}">
                <a16:creationId xmlns:a16="http://schemas.microsoft.com/office/drawing/2014/main" id="{B59DD392-465B-41C0-B167-6CC4400A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9512" y="6537325"/>
            <a:ext cx="2286000" cy="24447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F88401-22E9-4153-B0F5-3C3505E5B3D2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B8A4F1D5-16A0-438E-A209-060EE77F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3296" y="6537325"/>
            <a:ext cx="2743200" cy="24447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3AA37B-31F2-46EE-90A4-68D9AA6A438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B838B1-0048-4859-9317-A42DFA778014}"/>
              </a:ext>
            </a:extLst>
          </p:cNvPr>
          <p:cNvSpPr/>
          <p:nvPr/>
        </p:nvSpPr>
        <p:spPr>
          <a:xfrm>
            <a:off x="2120900" y="6051238"/>
            <a:ext cx="6434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defRPr/>
            </a:pPr>
            <a:r>
              <a:rPr lang="en-US" altLang="zh-CN" sz="2400" b="1" baseline="0" dirty="0">
                <a:solidFill>
                  <a:srgbClr val="FF3300"/>
                </a:solidFill>
              </a:rPr>
              <a:t>Computer System: Layers of Abstraction</a:t>
            </a:r>
            <a:endParaRPr lang="zh-CN" altLang="en-US" sz="2400" b="1" baseline="0" dirty="0">
              <a:solidFill>
                <a:srgbClr val="FF3300"/>
              </a:solidFill>
            </a:endParaRPr>
          </a:p>
        </p:txBody>
      </p:sp>
      <p:sp>
        <p:nvSpPr>
          <p:cNvPr id="18" name="AutoShape 15">
            <a:extLst>
              <a:ext uri="{FF2B5EF4-FFF2-40B4-BE49-F238E27FC236}">
                <a16:creationId xmlns:a16="http://schemas.microsoft.com/office/drawing/2014/main" id="{7C49EDD7-857E-443A-A503-3052502BD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4508500"/>
            <a:ext cx="1439862" cy="649288"/>
          </a:xfrm>
          <a:prstGeom prst="wedgeRoundRectCallout">
            <a:avLst>
              <a:gd name="adj1" fmla="val -99543"/>
              <a:gd name="adj2" fmla="val -2844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Now, You are Here.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科大蓝色模板" id="{7E8D1F99-3530-4A82-9E3D-77E2AF246E2B}" vid="{86B9B503-2F19-4690-9F30-5A7A0621D455}"/>
    </a:ext>
  </a:extLst>
</a:theme>
</file>

<file path=ppt/theme/theme2.xml><?xml version="1.0" encoding="utf-8"?>
<a:theme xmlns:a="http://schemas.openxmlformats.org/drawingml/2006/main" name="1_学术交流模板3-中文">
  <a:themeElements>
    <a:clrScheme name="学术交流模板3-中文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学术交流模板3-中文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S17-Ch 1Course Introduction.Id_400384" id="{1E5A2080-B47E-4B7F-A81A-CF725B3E27F9}" vid="{403FED12-708E-4AE7-9E4F-F7D8D23A0490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科大蓝色模板" id="{7E8D1F99-3530-4A82-9E3D-77E2AF246E2B}" vid="{86B9B503-2F19-4690-9F30-5A7A0621D455}"/>
    </a:ext>
  </a:extLst>
</a:theme>
</file>

<file path=ppt/theme/theme4.xml><?xml version="1.0" encoding="utf-8"?>
<a:theme xmlns:a="http://schemas.openxmlformats.org/drawingml/2006/main" name="学术交流模板3-中文">
  <a:themeElements>
    <a:clrScheme name="学术交流模板3-中文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学术交流模板3-中文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交流模板3-中文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学术交流模板3-中文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S17-Ch 1Course Introduction.Id_400384" id="{1E5A2080-B47E-4B7F-A81A-CF725B3E27F9}" vid="{403FED12-708E-4AE7-9E4F-F7D8D23A0490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4011</TotalTime>
  <Pages>0</Pages>
  <Words>2076</Words>
  <Characters>0</Characters>
  <Application>Microsoft Office PowerPoint</Application>
  <DocSecurity>0</DocSecurity>
  <PresentationFormat>全屏显示(4:3)</PresentationFormat>
  <Lines>0</Lines>
  <Paragraphs>612</Paragraphs>
  <Slides>45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45</vt:i4>
      </vt:variant>
    </vt:vector>
  </HeadingPairs>
  <TitlesOfParts>
    <vt:vector size="66" baseType="lpstr">
      <vt:lpstr>Courier</vt:lpstr>
      <vt:lpstr>Gungsuh</vt:lpstr>
      <vt:lpstr>仿宋</vt:lpstr>
      <vt:lpstr>黑体</vt:lpstr>
      <vt:lpstr>华文新魏</vt:lpstr>
      <vt:lpstr>楷体</vt:lpstr>
      <vt:lpstr>宋体</vt:lpstr>
      <vt:lpstr>微软雅黑</vt:lpstr>
      <vt:lpstr>Arial</vt:lpstr>
      <vt:lpstr>Calibri</vt:lpstr>
      <vt:lpstr>Corbel</vt:lpstr>
      <vt:lpstr>Franklin Gothic Book</vt:lpstr>
      <vt:lpstr>Franklin Gothic Demi</vt:lpstr>
      <vt:lpstr>Tahoma</vt:lpstr>
      <vt:lpstr>Times New Roman</vt:lpstr>
      <vt:lpstr>Wingdings</vt:lpstr>
      <vt:lpstr>Wingdings 3</vt:lpstr>
      <vt:lpstr>1_Office 主题​​</vt:lpstr>
      <vt:lpstr>1_学术交流模板3-中文</vt:lpstr>
      <vt:lpstr>2_Office 主题​​</vt:lpstr>
      <vt:lpstr>学术交流模板3-中文</vt:lpstr>
      <vt:lpstr>Chapter 3-3   Sequential Logic Circuits</vt:lpstr>
      <vt:lpstr>PowerPoint 演示文稿</vt:lpstr>
      <vt:lpstr>PowerPoint 演示文稿</vt:lpstr>
      <vt:lpstr>Review</vt:lpstr>
      <vt:lpstr>Basic Logical Structure</vt:lpstr>
      <vt:lpstr>Today</vt:lpstr>
      <vt:lpstr>Approach: Bottom Up </vt:lpstr>
      <vt:lpstr>Great Idea #3: Abstraction Helps Us Manage Complexity</vt:lpstr>
      <vt:lpstr>Great Idea #4: Software and Hardware Co-design </vt:lpstr>
      <vt:lpstr>PowerPoint 演示文稿</vt:lpstr>
      <vt:lpstr>State Machine</vt:lpstr>
      <vt:lpstr>Combinational vs. Sequential</vt:lpstr>
      <vt:lpstr>State</vt:lpstr>
      <vt:lpstr>State of Sequential Lock</vt:lpstr>
      <vt:lpstr>State Diagram</vt:lpstr>
      <vt:lpstr>Finite State Machine</vt:lpstr>
      <vt:lpstr>Implementing a Finite State Machine</vt:lpstr>
      <vt:lpstr>The Clock</vt:lpstr>
      <vt:lpstr>Storage: Master-Slave Flipflop</vt:lpstr>
      <vt:lpstr>Storage</vt:lpstr>
      <vt:lpstr>Complete Example</vt:lpstr>
      <vt:lpstr>Complete Example</vt:lpstr>
      <vt:lpstr>Complete Example</vt:lpstr>
      <vt:lpstr>Complete Example</vt:lpstr>
      <vt:lpstr>Complete Example</vt:lpstr>
      <vt:lpstr>Complete Example</vt:lpstr>
      <vt:lpstr>Complete Example</vt:lpstr>
      <vt:lpstr>Complete Example</vt:lpstr>
      <vt:lpstr>Complete Example</vt:lpstr>
      <vt:lpstr>Traffic Sign State Diagram</vt:lpstr>
      <vt:lpstr>Traffic Sign State Diagram: State 00</vt:lpstr>
      <vt:lpstr>Traffic Sign State Diagram: State 01</vt:lpstr>
      <vt:lpstr>Traffic Sign State Diagram: State 10</vt:lpstr>
      <vt:lpstr>Traffic Sign State Diagram: State 11</vt:lpstr>
      <vt:lpstr>Traffic Sign State Diagram: State 00</vt:lpstr>
      <vt:lpstr>Traffic Sign Truth Tables</vt:lpstr>
      <vt:lpstr>Traffic Sign Logic</vt:lpstr>
      <vt:lpstr>PowerPoint 演示文稿</vt:lpstr>
      <vt:lpstr>From Logic to Data Path</vt:lpstr>
      <vt:lpstr>PowerPoint 演示文稿</vt:lpstr>
      <vt:lpstr>PowerPoint 演示文稿</vt:lpstr>
      <vt:lpstr>Summary</vt:lpstr>
      <vt:lpstr>Summary</vt:lpstr>
      <vt:lpstr>LC-3 Data Path</vt:lpstr>
      <vt:lpstr>Next Time</vt:lpstr>
    </vt:vector>
  </TitlesOfParts>
  <Manager/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subject/>
  <dc:creator>hanhwt</dc:creator>
  <cp:keywords/>
  <dc:description/>
  <cp:lastModifiedBy>zhang hui</cp:lastModifiedBy>
  <cp:revision>628</cp:revision>
  <cp:lastPrinted>2020-01-03T04:19:11Z</cp:lastPrinted>
  <dcterms:created xsi:type="dcterms:W3CDTF">2012-09-03T16:09:03Z</dcterms:created>
  <dcterms:modified xsi:type="dcterms:W3CDTF">2023-10-12T13:59:42Z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