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6" r:id="rId1"/>
    <p:sldMasterId id="2147483869" r:id="rId2"/>
    <p:sldMasterId id="2147483888" r:id="rId3"/>
    <p:sldMasterId id="2147483902" r:id="rId4"/>
  </p:sldMasterIdLst>
  <p:notesMasterIdLst>
    <p:notesMasterId r:id="rId41"/>
  </p:notesMasterIdLst>
  <p:sldIdLst>
    <p:sldId id="1541" r:id="rId5"/>
    <p:sldId id="1558" r:id="rId6"/>
    <p:sldId id="1559" r:id="rId7"/>
    <p:sldId id="560" r:id="rId8"/>
    <p:sldId id="658" r:id="rId9"/>
    <p:sldId id="659" r:id="rId10"/>
    <p:sldId id="655" r:id="rId11"/>
    <p:sldId id="590" r:id="rId12"/>
    <p:sldId id="1557" r:id="rId13"/>
    <p:sldId id="690" r:id="rId14"/>
    <p:sldId id="409" r:id="rId15"/>
    <p:sldId id="1562" r:id="rId16"/>
    <p:sldId id="591" r:id="rId17"/>
    <p:sldId id="1563" r:id="rId18"/>
    <p:sldId id="592" r:id="rId19"/>
    <p:sldId id="593" r:id="rId20"/>
    <p:sldId id="594" r:id="rId21"/>
    <p:sldId id="595" r:id="rId22"/>
    <p:sldId id="596" r:id="rId23"/>
    <p:sldId id="597" r:id="rId24"/>
    <p:sldId id="598" r:id="rId25"/>
    <p:sldId id="1560" r:id="rId26"/>
    <p:sldId id="599" r:id="rId27"/>
    <p:sldId id="600" r:id="rId28"/>
    <p:sldId id="601" r:id="rId29"/>
    <p:sldId id="602" r:id="rId30"/>
    <p:sldId id="603" r:id="rId31"/>
    <p:sldId id="604" r:id="rId32"/>
    <p:sldId id="605" r:id="rId33"/>
    <p:sldId id="606" r:id="rId34"/>
    <p:sldId id="607" r:id="rId35"/>
    <p:sldId id="608" r:id="rId36"/>
    <p:sldId id="609" r:id="rId37"/>
    <p:sldId id="610" r:id="rId38"/>
    <p:sldId id="1561" r:id="rId39"/>
    <p:sldId id="657" r:id="rId40"/>
  </p:sldIdLst>
  <p:sldSz cx="9144000" cy="6858000" type="screen4x3"/>
  <p:notesSz cx="7102475" cy="102330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 hwt" initials="hh" lastIdx="1" clrIdx="0">
    <p:extLst>
      <p:ext uri="{19B8F6BF-5375-455C-9EA6-DF929625EA0E}">
        <p15:presenceInfo xmlns:p15="http://schemas.microsoft.com/office/powerpoint/2012/main" userId="31ad2c1f73f72afa" providerId="Windows Live"/>
      </p:ext>
    </p:extLst>
  </p:cmAuthor>
  <p:cmAuthor id="2" name="HAN" initials="H" lastIdx="3" clrIdx="1">
    <p:extLst>
      <p:ext uri="{19B8F6BF-5375-455C-9EA6-DF929625EA0E}">
        <p15:presenceInfo xmlns:p15="http://schemas.microsoft.com/office/powerpoint/2012/main" userId="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333399"/>
    <a:srgbClr val="0000FF"/>
    <a:srgbClr val="CCFFFF"/>
    <a:srgbClr val="FFCCFF"/>
    <a:srgbClr val="0074BF"/>
    <a:srgbClr val="A6E0E0"/>
    <a:srgbClr val="CC3300"/>
    <a:srgbClr val="00FF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86390" autoAdjust="0"/>
  </p:normalViewPr>
  <p:slideViewPr>
    <p:cSldViewPr>
      <p:cViewPr>
        <p:scale>
          <a:sx n="75" d="100"/>
          <a:sy n="75" d="100"/>
        </p:scale>
        <p:origin x="2754" y="480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120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096" cy="51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448" y="0"/>
            <a:ext cx="3079384" cy="51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7B49EF33-1BF8-49F7-918D-11EE9F04FB28}" type="datetimeFigureOut">
              <a:rPr lang="zh-CN" altLang="en-US"/>
              <a:pPr>
                <a:defRPr/>
              </a:pPr>
              <a:t>2023/10/7</a:t>
            </a:fld>
            <a:endParaRPr lang="en-US" altLang="zh-CN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48" y="4860687"/>
            <a:ext cx="5681980" cy="4604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57" tIns="49528" rIns="99057" bIns="4952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9598"/>
            <a:ext cx="3076096" cy="51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448" y="9719598"/>
            <a:ext cx="3079384" cy="51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36616E1B-D57C-4DD9-8C78-E9F14A888E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04908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BD6B8-9E6D-49A1-BE7C-D7662EE87E6C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872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 txBox="1">
            <a:spLocks noGrp="1" noChangeArrowheads="1"/>
          </p:cNvSpPr>
          <p:nvPr/>
        </p:nvSpPr>
        <p:spPr bwMode="auto">
          <a:xfrm>
            <a:off x="5825017" y="7225298"/>
            <a:ext cx="4457131" cy="38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53" tIns="52227" rIns="104453" bIns="52227" anchor="b"/>
          <a:lstStyle>
            <a:lvl1pPr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E473C1D7-0548-4A50-9D89-733E1A698F97}" type="slidenum">
              <a:rPr lang="zh-CN" altLang="en-US" sz="1300" baseline="0">
                <a:latin typeface="Garamond" panose="02020404030301010803" pitchFamily="18" charset="0"/>
              </a:rPr>
              <a:pPr algn="r"/>
              <a:t>15</a:t>
            </a:fld>
            <a:endParaRPr lang="en-US" altLang="zh-CN" sz="1300" baseline="0">
              <a:latin typeface="Garamond" panose="02020404030301010803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3263" y="569913"/>
            <a:ext cx="3798887" cy="2851150"/>
          </a:xfrm>
          <a:solidFill>
            <a:srgbClr val="FFFFFF"/>
          </a:solidFill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173" y="3613537"/>
            <a:ext cx="7539803" cy="342344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8971" tIns="49486" rIns="98971" bIns="49486" anchor="t"/>
          <a:lstStyle/>
          <a:p>
            <a:pPr eaLnBrk="1" hangingPunct="1"/>
            <a:r>
              <a:rPr lang="en-US" altLang="zh-CN"/>
              <a:t>Another view: decode S, and AND each output with one of the MUX inputs.</a:t>
            </a:r>
          </a:p>
          <a:p>
            <a:pPr eaLnBrk="1" hangingPunct="1"/>
            <a:r>
              <a:rPr lang="en-US" altLang="zh-CN"/>
              <a:t>Also explain multi-bit inputs.</a:t>
            </a:r>
          </a:p>
          <a:p>
            <a:pPr eaLnBrk="1" hangingPunct="1"/>
            <a:r>
              <a:rPr lang="en-US" altLang="zh-CN"/>
              <a:t>Uses of multiplexer:</a:t>
            </a:r>
          </a:p>
          <a:p>
            <a:pPr eaLnBrk="1" hangingPunct="1">
              <a:buFontTx/>
              <a:buChar char="•"/>
            </a:pPr>
            <a:r>
              <a:rPr lang="en-US" altLang="zh-CN"/>
              <a:t>select which input to use for function</a:t>
            </a:r>
          </a:p>
          <a:p>
            <a:pPr eaLnBrk="1" hangingPunct="1">
              <a:buFontTx/>
              <a:buChar char="•"/>
            </a:pPr>
            <a:r>
              <a:rPr lang="en-US" altLang="zh-CN"/>
              <a:t>select which computed value to pass to next stage (or to place on bus)</a:t>
            </a:r>
          </a:p>
        </p:txBody>
      </p:sp>
    </p:spTree>
    <p:extLst>
      <p:ext uri="{BB962C8B-B14F-4D97-AF65-F5344CB8AC3E}">
        <p14:creationId xmlns:p14="http://schemas.microsoft.com/office/powerpoint/2010/main" val="1306633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5825017" y="7225298"/>
            <a:ext cx="4457131" cy="38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53" tIns="52227" rIns="104453" bIns="52227" anchor="b"/>
          <a:lstStyle>
            <a:lvl1pPr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485B29A9-C877-445E-972F-8B0191658028}" type="slidenum">
              <a:rPr lang="zh-CN" altLang="en-US" sz="1300" baseline="0">
                <a:latin typeface="Garamond" panose="02020404030301010803" pitchFamily="18" charset="0"/>
              </a:rPr>
              <a:pPr algn="r"/>
              <a:t>16</a:t>
            </a:fld>
            <a:endParaRPr lang="en-US" altLang="zh-CN" sz="1300" baseline="0">
              <a:latin typeface="Garamond" panose="02020404030301010803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3263" y="569913"/>
            <a:ext cx="3798887" cy="2851150"/>
          </a:xfrm>
          <a:solidFill>
            <a:srgbClr val="FFFFFF"/>
          </a:solidFill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173" y="3613537"/>
            <a:ext cx="7539803" cy="342344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8971" tIns="49486" rIns="98971" bIns="49486" anchor="t"/>
          <a:lstStyle/>
          <a:p>
            <a:pPr eaLnBrk="1" hangingPunct="1"/>
            <a:r>
              <a:rPr lang="en-US" altLang="zh-CN"/>
              <a:t>A half-adder is one that doesn't take a carry-in.</a:t>
            </a:r>
          </a:p>
          <a:p>
            <a:pPr eaLnBrk="1" hangingPunct="1"/>
            <a:r>
              <a:rPr lang="en-US" altLang="zh-CN"/>
              <a:t>Sum is one when 1 or 3 inputs are one.  Carry-out is one when 2 or 3 inputs are one.</a:t>
            </a:r>
          </a:p>
        </p:txBody>
      </p:sp>
    </p:spTree>
    <p:extLst>
      <p:ext uri="{BB962C8B-B14F-4D97-AF65-F5344CB8AC3E}">
        <p14:creationId xmlns:p14="http://schemas.microsoft.com/office/powerpoint/2010/main" val="3397841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 txBox="1">
            <a:spLocks noGrp="1" noChangeArrowheads="1"/>
          </p:cNvSpPr>
          <p:nvPr/>
        </p:nvSpPr>
        <p:spPr bwMode="auto">
          <a:xfrm>
            <a:off x="5825017" y="7225298"/>
            <a:ext cx="4457131" cy="38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53" tIns="52227" rIns="104453" bIns="52227" anchor="b"/>
          <a:lstStyle>
            <a:lvl1pPr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078FBBA9-42EC-4C91-AD38-CBEEF6557D83}" type="slidenum">
              <a:rPr lang="zh-CN" altLang="en-US" sz="1300" baseline="0">
                <a:latin typeface="Garamond" panose="02020404030301010803" pitchFamily="18" charset="0"/>
              </a:rPr>
              <a:pPr algn="r"/>
              <a:t>17</a:t>
            </a:fld>
            <a:endParaRPr lang="en-US" altLang="zh-CN" sz="1300" baseline="0">
              <a:latin typeface="Garamond" panose="02020404030301010803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3263" y="569913"/>
            <a:ext cx="3798887" cy="2851150"/>
          </a:xfrm>
          <a:solidFill>
            <a:srgbClr val="FFFFFF"/>
          </a:solidFill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173" y="3613537"/>
            <a:ext cx="7539803" cy="342344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8971" tIns="49486" rIns="98971" bIns="49486" anchor="t"/>
          <a:lstStyle/>
          <a:p>
            <a:pPr eaLnBrk="1" hangingPunct="1"/>
            <a:r>
              <a:rPr lang="en-US" altLang="zh-CN" dirty="0"/>
              <a:t>This is called a "ripple-carry" adder.  The sum becomes valid as the carry ripples its way from the low bit to the high bit.  How many gate delays until the output is settled?</a:t>
            </a:r>
          </a:p>
        </p:txBody>
      </p:sp>
    </p:spTree>
    <p:extLst>
      <p:ext uri="{BB962C8B-B14F-4D97-AF65-F5344CB8AC3E}">
        <p14:creationId xmlns:p14="http://schemas.microsoft.com/office/powerpoint/2010/main" val="3125383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804838" indent="-309553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238212" indent="-247642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733497" indent="-247642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228781" indent="-247642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724066" indent="-2476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3219351" indent="-2476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714636" indent="-2476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4209920" indent="-2476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defTabSz="990570">
              <a:defRPr/>
            </a:pPr>
            <a:fld id="{EC530858-BF76-453D-8D3B-E94317EF6EAB}" type="slidenum">
              <a:rPr lang="zh-CN" altLang="en-US">
                <a:solidFill>
                  <a:srgbClr val="000000"/>
                </a:solidFill>
                <a:latin typeface="Calibri" panose="020F0502020204030204" pitchFamily="34" charset="0"/>
              </a:rPr>
              <a:pPr defTabSz="990570">
                <a:defRPr/>
              </a:pPr>
              <a:t>22</a:t>
            </a:fld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78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 txBox="1">
            <a:spLocks noGrp="1" noChangeArrowheads="1"/>
          </p:cNvSpPr>
          <p:nvPr/>
        </p:nvSpPr>
        <p:spPr bwMode="auto">
          <a:xfrm>
            <a:off x="5825017" y="7225298"/>
            <a:ext cx="4457131" cy="38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53" tIns="52227" rIns="104453" bIns="52227" anchor="b"/>
          <a:lstStyle>
            <a:lvl1pPr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4EBEC619-4F46-4285-AD09-B6B7B26062E3}" type="slidenum">
              <a:rPr lang="zh-CN" altLang="en-US" sz="1300" baseline="0">
                <a:latin typeface="Garamond" panose="02020404030301010803" pitchFamily="18" charset="0"/>
              </a:rPr>
              <a:pPr algn="r"/>
              <a:t>23</a:t>
            </a:fld>
            <a:endParaRPr lang="en-US" altLang="zh-CN" sz="1300" baseline="0">
              <a:latin typeface="Garamond" panose="02020404030301010803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3263" y="569913"/>
            <a:ext cx="3798887" cy="2851150"/>
          </a:xfrm>
          <a:solidFill>
            <a:srgbClr val="FFFFFF"/>
          </a:solidFill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173" y="3613537"/>
            <a:ext cx="7539803" cy="342344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8971" tIns="49486" rIns="98971" bIns="49486" anchor="t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43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5825017" y="7225298"/>
            <a:ext cx="4457131" cy="38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53" tIns="52227" rIns="104453" bIns="52227" anchor="b"/>
          <a:lstStyle>
            <a:lvl1pPr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EE994467-11F0-4667-AF8E-5E6DA6DBD125}" type="slidenum">
              <a:rPr lang="zh-CN" altLang="en-US" sz="1300" baseline="0">
                <a:latin typeface="Garamond" panose="02020404030301010803" pitchFamily="18" charset="0"/>
              </a:rPr>
              <a:pPr algn="r"/>
              <a:t>25</a:t>
            </a:fld>
            <a:endParaRPr lang="en-US" altLang="zh-CN" sz="1300" baseline="0">
              <a:latin typeface="Garamond" panose="02020404030301010803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3263" y="569913"/>
            <a:ext cx="3798887" cy="2851150"/>
          </a:xfrm>
          <a:solidFill>
            <a:srgbClr val="FFFFFF"/>
          </a:solidFill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173" y="3613537"/>
            <a:ext cx="7539803" cy="342344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8971" tIns="49486" rIns="98971" bIns="49486" anchor="t"/>
          <a:lstStyle/>
          <a:p>
            <a:pPr eaLnBrk="1" hangingPunct="1"/>
            <a:r>
              <a:rPr lang="en-US" altLang="zh-CN"/>
              <a:t>Setting R to zero forces b (and B) to 1, which forces a (and A) to zero.</a:t>
            </a:r>
          </a:p>
          <a:p>
            <a:pPr eaLnBrk="1" hangingPunct="1"/>
            <a:r>
              <a:rPr lang="en-US" altLang="zh-CN"/>
              <a:t>This is a stable state, because R=0 and A=0 means b=1.</a:t>
            </a:r>
          </a:p>
          <a:p>
            <a:pPr eaLnBrk="1" hangingPunct="1"/>
            <a:r>
              <a:rPr lang="en-US" altLang="zh-CN"/>
              <a:t>Bring R back to one then keeps the output at zero.</a:t>
            </a:r>
          </a:p>
          <a:p>
            <a:pPr eaLnBrk="1" hangingPunct="1"/>
            <a:r>
              <a:rPr lang="en-US" altLang="zh-CN"/>
              <a:t>What is the result if we start with a=0?</a:t>
            </a:r>
          </a:p>
        </p:txBody>
      </p:sp>
    </p:spTree>
    <p:extLst>
      <p:ext uri="{BB962C8B-B14F-4D97-AF65-F5344CB8AC3E}">
        <p14:creationId xmlns:p14="http://schemas.microsoft.com/office/powerpoint/2010/main" val="944151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 noChangeArrowheads="1"/>
          </p:cNvSpPr>
          <p:nvPr/>
        </p:nvSpPr>
        <p:spPr bwMode="auto">
          <a:xfrm>
            <a:off x="5825017" y="7225298"/>
            <a:ext cx="4457131" cy="38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53" tIns="52227" rIns="104453" bIns="52227" anchor="b"/>
          <a:lstStyle>
            <a:lvl1pPr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ED33C07E-962E-40A2-93E8-BE33DCC67B9C}" type="slidenum">
              <a:rPr lang="zh-CN" altLang="en-US" sz="1300" baseline="0">
                <a:latin typeface="Garamond" panose="02020404030301010803" pitchFamily="18" charset="0"/>
              </a:rPr>
              <a:pPr algn="r"/>
              <a:t>26</a:t>
            </a:fld>
            <a:endParaRPr lang="en-US" altLang="zh-CN" sz="1300" baseline="0">
              <a:latin typeface="Garamond" panose="02020404030301010803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3263" y="569913"/>
            <a:ext cx="3798887" cy="2851150"/>
          </a:xfrm>
          <a:solidFill>
            <a:srgbClr val="FFFFFF"/>
          </a:solidFill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173" y="3613537"/>
            <a:ext cx="7539803" cy="342344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8971" tIns="49486" rIns="98971" bIns="49486" anchor="t"/>
          <a:lstStyle/>
          <a:p>
            <a:pPr eaLnBrk="1" hangingPunct="1"/>
            <a:r>
              <a:rPr lang="en-US" altLang="zh-CN"/>
              <a:t>Setting S to zero forces a (and A) to 1, which forces b (and B) to zero.</a:t>
            </a:r>
          </a:p>
          <a:p>
            <a:pPr eaLnBrk="1" hangingPunct="1"/>
            <a:r>
              <a:rPr lang="en-US" altLang="zh-CN"/>
              <a:t>This is a stable state, because S=0 and B=0 means a=1.</a:t>
            </a:r>
          </a:p>
          <a:p>
            <a:pPr eaLnBrk="1" hangingPunct="1"/>
            <a:r>
              <a:rPr lang="en-US" altLang="zh-CN"/>
              <a:t>Bring S back to one then keeps the output at one.</a:t>
            </a:r>
          </a:p>
          <a:p>
            <a:pPr eaLnBrk="1" hangingPunct="1"/>
            <a:r>
              <a:rPr lang="en-US" altLang="zh-CN"/>
              <a:t>What is the result if we start with a=1?</a:t>
            </a:r>
          </a:p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111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 txBox="1">
            <a:spLocks noGrp="1" noChangeArrowheads="1"/>
          </p:cNvSpPr>
          <p:nvPr/>
        </p:nvSpPr>
        <p:spPr bwMode="auto">
          <a:xfrm>
            <a:off x="5825017" y="7225298"/>
            <a:ext cx="4457131" cy="38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53" tIns="52227" rIns="104453" bIns="52227" anchor="b"/>
          <a:lstStyle>
            <a:lvl1pPr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1E184CE5-C7C4-4048-B70D-8A51EE8C4E88}" type="slidenum">
              <a:rPr lang="zh-CN" altLang="en-US" sz="1300" baseline="0">
                <a:latin typeface="Garamond" panose="02020404030301010803" pitchFamily="18" charset="0"/>
              </a:rPr>
              <a:pPr algn="r"/>
              <a:t>28</a:t>
            </a:fld>
            <a:endParaRPr lang="en-US" altLang="zh-CN" sz="1300" baseline="0">
              <a:latin typeface="Garamond" panose="02020404030301010803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3263" y="569913"/>
            <a:ext cx="3798887" cy="2851150"/>
          </a:xfrm>
          <a:solidFill>
            <a:srgbClr val="FFFFFF"/>
          </a:solidFill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173" y="3613537"/>
            <a:ext cx="7539803" cy="342344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8971" tIns="49486" rIns="98971" bIns="49486" anchor="t"/>
          <a:lstStyle/>
          <a:p>
            <a:pPr eaLnBrk="1" hangingPunct="1"/>
            <a:r>
              <a:rPr lang="en-US" altLang="zh-CN"/>
              <a:t>The D-latch is used to store a single data bit.  The latch is set to the value of D whenever WE=1; when WE=0, the current value is stored, no matter what D becomes.</a:t>
            </a:r>
          </a:p>
          <a:p>
            <a:pPr eaLnBrk="1" hangingPunct="1"/>
            <a:r>
              <a:rPr lang="en-US" altLang="zh-CN"/>
              <a:t>Using D and not(D) to control S and R makes it easier to ensure that S and R are never zero at the same time.  </a:t>
            </a:r>
          </a:p>
          <a:p>
            <a:pPr eaLnBrk="1" hangingPunct="1"/>
            <a:r>
              <a:rPr lang="en-US" altLang="zh-CN"/>
              <a:t>WE allows us to control when a new value is written to the latch.</a:t>
            </a:r>
          </a:p>
        </p:txBody>
      </p:sp>
    </p:spTree>
    <p:extLst>
      <p:ext uri="{BB962C8B-B14F-4D97-AF65-F5344CB8AC3E}">
        <p14:creationId xmlns:p14="http://schemas.microsoft.com/office/powerpoint/2010/main" val="40431859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 txBox="1">
            <a:spLocks noGrp="1" noChangeArrowheads="1"/>
          </p:cNvSpPr>
          <p:nvPr/>
        </p:nvSpPr>
        <p:spPr bwMode="auto">
          <a:xfrm>
            <a:off x="5825017" y="7225298"/>
            <a:ext cx="4457131" cy="38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53" tIns="52227" rIns="104453" bIns="52227" anchor="b"/>
          <a:lstStyle>
            <a:lvl1pPr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81BBFC11-5612-4D10-9B89-72E0882F296D}" type="slidenum">
              <a:rPr lang="zh-CN" altLang="en-US" sz="1300" baseline="0">
                <a:latin typeface="Garamond" panose="02020404030301010803" pitchFamily="18" charset="0"/>
              </a:rPr>
              <a:pPr algn="r"/>
              <a:t>32</a:t>
            </a:fld>
            <a:endParaRPr lang="en-US" altLang="zh-CN" sz="1300" baseline="0">
              <a:latin typeface="Garamond" panose="02020404030301010803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3263" y="569913"/>
            <a:ext cx="3798887" cy="2851150"/>
          </a:xfrm>
          <a:solidFill>
            <a:srgbClr val="FFFFFF"/>
          </a:solidFill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173" y="3613537"/>
            <a:ext cx="7539803" cy="342344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8971" tIns="49486" rIns="98971" bIns="49486" anchor="t"/>
          <a:lstStyle/>
          <a:p>
            <a:pPr eaLnBrk="1" hangingPunct="1"/>
            <a:r>
              <a:rPr lang="en-US" altLang="zh-CN"/>
              <a:t>Decoder asserts one of the word select lines, based on address.</a:t>
            </a:r>
          </a:p>
          <a:p>
            <a:pPr eaLnBrk="1" hangingPunct="1"/>
            <a:r>
              <a:rPr lang="en-US" altLang="zh-CN"/>
              <a:t>Word select activates one of the output AND gates, which drives the selected data to the output OR gate.  (For a read, this is basically a MUX -- decoder ANDed with signals, results ORed together.)</a:t>
            </a:r>
          </a:p>
          <a:p>
            <a:pPr eaLnBrk="1" hangingPunct="1"/>
            <a:r>
              <a:rPr lang="en-US" altLang="zh-CN"/>
              <a:t>When writing, the only WE bits for the proper word are asserted (based on decoder again).</a:t>
            </a:r>
          </a:p>
        </p:txBody>
      </p:sp>
    </p:spTree>
    <p:extLst>
      <p:ext uri="{BB962C8B-B14F-4D97-AF65-F5344CB8AC3E}">
        <p14:creationId xmlns:p14="http://schemas.microsoft.com/office/powerpoint/2010/main" val="496091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16E1B-D57C-4DD9-8C78-E9F14A888E6F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1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804838" indent="-309553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238212" indent="-247642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733497" indent="-247642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228781" indent="-247642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724066" indent="-2476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3219351" indent="-2476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714636" indent="-2476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4209920" indent="-2476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defTabSz="990570">
              <a:defRPr/>
            </a:pPr>
            <a:fld id="{EC530858-BF76-453D-8D3B-E94317EF6EAB}" type="slidenum">
              <a:rPr lang="zh-CN" altLang="en-US">
                <a:solidFill>
                  <a:srgbClr val="000000"/>
                </a:solidFill>
                <a:latin typeface="Calibri" panose="020F0502020204030204" pitchFamily="34" charset="0"/>
              </a:rPr>
              <a:pPr defTabSz="990570">
                <a:defRPr/>
              </a:pPr>
              <a:t>2</a:t>
            </a:fld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622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804838" indent="-309553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238212" indent="-247642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733497" indent="-247642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228781" indent="-247642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724066" indent="-2476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3219351" indent="-2476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714636" indent="-2476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4209920" indent="-2476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defTabSz="990570">
              <a:defRPr/>
            </a:pPr>
            <a:fld id="{EC530858-BF76-453D-8D3B-E94317EF6EAB}" type="slidenum">
              <a:rPr lang="zh-CN" altLang="en-US">
                <a:solidFill>
                  <a:srgbClr val="000000"/>
                </a:solidFill>
                <a:latin typeface="Calibri" panose="020F0502020204030204" pitchFamily="34" charset="0"/>
              </a:rPr>
              <a:pPr defTabSz="990570">
                <a:defRPr/>
              </a:pPr>
              <a:t>35</a:t>
            </a:fld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826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804838" indent="-309553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238212" indent="-247642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733497" indent="-247642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228781" indent="-247642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724066" indent="-2476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3219351" indent="-2476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714636" indent="-2476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4209920" indent="-2476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defTabSz="990570">
              <a:defRPr/>
            </a:pPr>
            <a:fld id="{EC530858-BF76-453D-8D3B-E94317EF6EAB}" type="slidenum">
              <a:rPr lang="zh-CN" altLang="en-US">
                <a:solidFill>
                  <a:srgbClr val="000000"/>
                </a:solidFill>
                <a:latin typeface="Calibri" panose="020F0502020204030204" pitchFamily="34" charset="0"/>
              </a:rPr>
              <a:pPr defTabSz="990570">
                <a:defRPr/>
              </a:pPr>
              <a:t>3</a:t>
            </a:fld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359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5825017" y="7225298"/>
            <a:ext cx="4457131" cy="38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53" tIns="52227" rIns="104453" bIns="52227" anchor="b"/>
          <a:lstStyle>
            <a:lvl1pPr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1042162">
              <a:defRPr/>
            </a:pPr>
            <a:fld id="{0FB05F3A-8356-43F0-85D1-C5061F7CCB78}" type="slidenum">
              <a:rPr lang="zh-CN" altLang="en-US" sz="1300" baseline="0">
                <a:solidFill>
                  <a:srgbClr val="000000"/>
                </a:solidFill>
                <a:latin typeface="Garamond" panose="02020404030301010803" pitchFamily="18" charset="0"/>
              </a:rPr>
              <a:pPr algn="r" defTabSz="1042162">
                <a:defRPr/>
              </a:pPr>
              <a:t>5</a:t>
            </a:fld>
            <a:endParaRPr lang="en-US" altLang="zh-CN" sz="1300" baseline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3263" y="569913"/>
            <a:ext cx="3798887" cy="2851150"/>
          </a:xfrm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173" y="3613537"/>
            <a:ext cx="7539803" cy="3423445"/>
          </a:xfrm>
          <a:noFill/>
        </p:spPr>
        <p:txBody>
          <a:bodyPr lIns="104453" tIns="52227" rIns="104453" bIns="52227" anchor="t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570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 txBox="1">
            <a:spLocks noGrp="1" noChangeArrowheads="1"/>
          </p:cNvSpPr>
          <p:nvPr/>
        </p:nvSpPr>
        <p:spPr bwMode="auto">
          <a:xfrm>
            <a:off x="5825017" y="7225298"/>
            <a:ext cx="4457131" cy="38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53" tIns="52227" rIns="104453" bIns="52227" anchor="b"/>
          <a:lstStyle>
            <a:lvl1pPr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1042162">
              <a:defRPr/>
            </a:pPr>
            <a:fld id="{0F9E9B02-757B-46B0-8165-A8ED99627B39}" type="slidenum">
              <a:rPr lang="zh-CN" altLang="en-US" sz="1300" baseline="0">
                <a:solidFill>
                  <a:srgbClr val="000000"/>
                </a:solidFill>
                <a:latin typeface="Garamond" panose="02020404030301010803" pitchFamily="18" charset="0"/>
              </a:rPr>
              <a:pPr algn="r" defTabSz="1042162">
                <a:defRPr/>
              </a:pPr>
              <a:t>6</a:t>
            </a:fld>
            <a:endParaRPr lang="en-US" altLang="zh-CN" sz="1300" baseline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3263" y="569913"/>
            <a:ext cx="3798887" cy="2851150"/>
          </a:xfrm>
          <a:solidFill>
            <a:srgbClr val="FFFFFF"/>
          </a:solidFill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173" y="3613537"/>
            <a:ext cx="7539803" cy="342344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104453" tIns="52227" rIns="104453" bIns="52227" anchor="t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865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 txBox="1">
            <a:spLocks noGrp="1" noChangeArrowheads="1"/>
          </p:cNvSpPr>
          <p:nvPr/>
        </p:nvSpPr>
        <p:spPr bwMode="auto">
          <a:xfrm>
            <a:off x="4041177" y="9753352"/>
            <a:ext cx="3084316" cy="45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39" tIns="0" rIns="19039" bIns="0" anchor="b"/>
          <a:lstStyle>
            <a:lvl1pPr defTabSz="949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49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49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49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49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defTabSz="1028404">
              <a:spcBef>
                <a:spcPct val="0"/>
              </a:spcBef>
              <a:defRPr/>
            </a:pPr>
            <a:fld id="{C4CB971D-3A3F-46C5-BE2B-C25B76BCD076}" type="slidenum">
              <a:rPr lang="en-US" altLang="zh-CN" sz="1000" i="1" baseline="0">
                <a:solidFill>
                  <a:srgbClr val="000000"/>
                </a:solidFill>
                <a:latin typeface="Times New Roman" panose="02020603050405020304" pitchFamily="18" charset="0"/>
              </a:rPr>
              <a:pPr algn="r" defTabSz="1028404">
                <a:spcBef>
                  <a:spcPct val="0"/>
                </a:spcBef>
                <a:defRPr/>
              </a:pPr>
              <a:t>11</a:t>
            </a:fld>
            <a:endParaRPr lang="en-US" altLang="zh-CN" sz="1000" i="1" baseline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1113" y="984250"/>
            <a:ext cx="4540250" cy="3405188"/>
          </a:xfrm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997" y="4858912"/>
            <a:ext cx="5208482" cy="4606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129" tIns="50771" rIns="103129" bIns="50771" anchor="t"/>
          <a:lstStyle/>
          <a:p>
            <a:endParaRPr lang="zh-CN" altLang="zh-CN" i="1"/>
          </a:p>
        </p:txBody>
      </p:sp>
    </p:spTree>
    <p:extLst>
      <p:ext uri="{BB962C8B-B14F-4D97-AF65-F5344CB8AC3E}">
        <p14:creationId xmlns:p14="http://schemas.microsoft.com/office/powerpoint/2010/main" val="4252168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804838" indent="-309553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238212" indent="-247642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733497" indent="-247642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228781" indent="-247642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724066" indent="-2476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3219351" indent="-2476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714636" indent="-2476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4209920" indent="-2476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defTabSz="990570">
              <a:defRPr/>
            </a:pPr>
            <a:fld id="{EC530858-BF76-453D-8D3B-E94317EF6EAB}" type="slidenum">
              <a:rPr lang="zh-CN" altLang="en-US">
                <a:solidFill>
                  <a:srgbClr val="000000"/>
                </a:solidFill>
                <a:latin typeface="Calibri" panose="020F0502020204030204" pitchFamily="34" charset="0"/>
              </a:rPr>
              <a:pPr defTabSz="990570">
                <a:defRPr/>
              </a:pPr>
              <a:t>12</a:t>
            </a:fld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817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5825017" y="7225298"/>
            <a:ext cx="4457131" cy="38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53" tIns="52227" rIns="104453" bIns="52227" anchor="b"/>
          <a:lstStyle>
            <a:lvl1pPr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226A2154-D3F3-434A-80B4-18E51F021C54}" type="slidenum">
              <a:rPr lang="zh-CN" altLang="en-US" sz="1300" baseline="0">
                <a:latin typeface="Garamond" panose="02020404030301010803" pitchFamily="18" charset="0"/>
              </a:rPr>
              <a:pPr algn="r"/>
              <a:t>13</a:t>
            </a:fld>
            <a:endParaRPr lang="en-US" altLang="zh-CN" sz="1300" baseline="0">
              <a:latin typeface="Garamond" panose="02020404030301010803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3263" y="569913"/>
            <a:ext cx="3798887" cy="2851150"/>
          </a:xfrm>
          <a:solidFill>
            <a:srgbClr val="FFFFFF"/>
          </a:solidFill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173" y="3613537"/>
            <a:ext cx="7539803" cy="342344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8971" tIns="49486" rIns="98971" bIns="49486" anchor="t"/>
          <a:lstStyle/>
          <a:p>
            <a:pPr eaLnBrk="1" hangingPunct="1"/>
            <a:r>
              <a:rPr lang="en-US" altLang="zh-CN"/>
              <a:t>Uses of decoder: </a:t>
            </a:r>
          </a:p>
          <a:p>
            <a:pPr eaLnBrk="1" hangingPunct="1">
              <a:buFontTx/>
              <a:buChar char="•"/>
            </a:pPr>
            <a:r>
              <a:rPr lang="en-US" altLang="zh-CN"/>
              <a:t>convert memory/register address to a control line that selects that location</a:t>
            </a:r>
          </a:p>
          <a:p>
            <a:pPr eaLnBrk="1" hangingPunct="1">
              <a:buFontTx/>
              <a:buChar char="•"/>
            </a:pPr>
            <a:r>
              <a:rPr lang="en-US" altLang="zh-CN"/>
              <a:t>convert an opcode to one of n control lines</a:t>
            </a:r>
          </a:p>
        </p:txBody>
      </p:sp>
    </p:spTree>
    <p:extLst>
      <p:ext uri="{BB962C8B-B14F-4D97-AF65-F5344CB8AC3E}">
        <p14:creationId xmlns:p14="http://schemas.microsoft.com/office/powerpoint/2010/main" val="3562791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5825017" y="7225298"/>
            <a:ext cx="4457131" cy="38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53" tIns="52227" rIns="104453" bIns="52227" anchor="b"/>
          <a:lstStyle>
            <a:lvl1pPr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20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226A2154-D3F3-434A-80B4-18E51F021C54}" type="slidenum">
              <a:rPr lang="zh-CN" altLang="en-US" sz="1300" baseline="0">
                <a:latin typeface="Garamond" panose="02020404030301010803" pitchFamily="18" charset="0"/>
              </a:rPr>
              <a:pPr algn="r"/>
              <a:t>14</a:t>
            </a:fld>
            <a:endParaRPr lang="en-US" altLang="zh-CN" sz="1300" baseline="0">
              <a:latin typeface="Garamond" panose="02020404030301010803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3263" y="569913"/>
            <a:ext cx="3798887" cy="2851150"/>
          </a:xfrm>
          <a:solidFill>
            <a:srgbClr val="FFFFFF"/>
          </a:solidFill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173" y="3613537"/>
            <a:ext cx="7539803" cy="342344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8971" tIns="49486" rIns="98971" bIns="49486" anchor="t"/>
          <a:lstStyle/>
          <a:p>
            <a:pPr eaLnBrk="1" hangingPunct="1"/>
            <a:r>
              <a:rPr lang="en-US" altLang="zh-CN"/>
              <a:t>Uses of decoder: </a:t>
            </a:r>
          </a:p>
          <a:p>
            <a:pPr eaLnBrk="1" hangingPunct="1">
              <a:buFontTx/>
              <a:buChar char="•"/>
            </a:pPr>
            <a:r>
              <a:rPr lang="en-US" altLang="zh-CN"/>
              <a:t>convert memory/register address to a control line that selects that location</a:t>
            </a:r>
          </a:p>
          <a:p>
            <a:pPr eaLnBrk="1" hangingPunct="1">
              <a:buFontTx/>
              <a:buChar char="•"/>
            </a:pPr>
            <a:r>
              <a:rPr lang="en-US" altLang="zh-CN"/>
              <a:t>convert an opcode to one of n control lines</a:t>
            </a:r>
          </a:p>
        </p:txBody>
      </p:sp>
    </p:spTree>
    <p:extLst>
      <p:ext uri="{BB962C8B-B14F-4D97-AF65-F5344CB8AC3E}">
        <p14:creationId xmlns:p14="http://schemas.microsoft.com/office/powerpoint/2010/main" val="1480743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14400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3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32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269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6848546" y="6462758"/>
            <a:ext cx="2133600" cy="365125"/>
          </a:xfrm>
          <a:ln/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E6AC41E2-6E75-4510-A384-33CD3C7209CD}" type="slidenum">
              <a:rPr lang="de-DE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304800" y="76200"/>
            <a:ext cx="54102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1pPr>
            <a:lvl2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2pPr>
            <a:lvl3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3pPr>
            <a:lvl4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4pPr>
            <a:lvl5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endParaRPr lang="zh-CN" altLang="en-US" sz="2100" baseline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07504" y="1206758"/>
            <a:ext cx="8874642" cy="525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14313" indent="-214313" algn="just">
              <a:buFont typeface="Wingdings" panose="05000000000000000000" pitchFamily="2" charset="2"/>
              <a:buChar char="n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57213" indent="-214313" algn="just">
              <a:buFont typeface="Wingdings" panose="05000000000000000000" pitchFamily="2" charset="2"/>
              <a:buChar char="l"/>
              <a:defRPr sz="1800" b="1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900113" indent="-214313" algn="just">
              <a:buFont typeface="Wingdings" panose="05000000000000000000" pitchFamily="2" charset="2"/>
              <a:buChar char="p"/>
              <a:defRPr sz="1500" b="1"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243013" indent="-214313" algn="just">
              <a:buSzPct val="70000"/>
              <a:buFontTx/>
              <a:buChar char="○"/>
              <a:defRPr sz="1350" b="1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buFont typeface="Arial" panose="020B0604020202020204" pitchFamily="34" charset="0"/>
              <a:buNone/>
              <a:defRPr sz="1200" b="1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968D65C-4573-401C-9DCC-EB292F32844A}"/>
              </a:ext>
            </a:extLst>
          </p:cNvPr>
          <p:cNvGrpSpPr/>
          <p:nvPr userDrawn="1"/>
        </p:nvGrpSpPr>
        <p:grpSpPr>
          <a:xfrm>
            <a:off x="0" y="9098"/>
            <a:ext cx="9136612" cy="1008001"/>
            <a:chOff x="0" y="9097"/>
            <a:chExt cx="12182149" cy="1008001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F90630A7-1272-4641-BDC6-F897162C472C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832304" y="9097"/>
              <a:ext cx="3349845" cy="1008000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2C42815-95D7-48D7-ABCE-A43E2E82FE4B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9098"/>
              <a:ext cx="8832304" cy="1008000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011B50A-73C6-431B-97B4-062DCE2CF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2" y="148311"/>
            <a:ext cx="89281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97963D1D-3856-487F-B351-C10C3F480FB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980730"/>
            <a:ext cx="9144000" cy="1"/>
          </a:xfrm>
          <a:prstGeom prst="line">
            <a:avLst/>
          </a:prstGeom>
          <a:noFill/>
          <a:ln w="47625" cmpd="thinThick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350" baseline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101013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spcBef>
                <a:spcPts val="0"/>
              </a:spcBef>
              <a:defRPr sz="2000" b="1">
                <a:latin typeface="Courier"/>
                <a:ea typeface="仿宋" panose="02010609060101010101" pitchFamily="49" charset="-122"/>
              </a:defRPr>
            </a:lvl2pPr>
            <a:lvl3pPr>
              <a:spcBef>
                <a:spcPts val="0"/>
              </a:spcBef>
              <a:defRPr sz="1800" b="1">
                <a:latin typeface="Corbel" panose="020B0503020204020204" pitchFamily="34" charset="0"/>
                <a:ea typeface="楷体" panose="02010609060101010101" pitchFamily="49" charset="-122"/>
              </a:defRPr>
            </a:lvl3pPr>
            <a:lvl4pPr>
              <a:spcBef>
                <a:spcPts val="0"/>
              </a:spcBef>
              <a:defRPr>
                <a:latin typeface="Courier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3"/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79512" y="6537325"/>
            <a:ext cx="22860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88401-22E9-4153-B0F5-3C3505E5B3D2}" type="datetime1">
              <a:rPr lang="zh-CN" altLang="en-US"/>
              <a:pPr>
                <a:defRPr/>
              </a:pPr>
              <a:t>2023/10/7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293296" y="6537325"/>
            <a:ext cx="2743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AA37B-31F2-46EE-90A4-68D9AA6A43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349257E-55D3-41F0-801A-E3D888A26EE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1800" y="6553200"/>
            <a:ext cx="3200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aseline="0"/>
            </a:lvl1pPr>
          </a:lstStyle>
          <a:p>
            <a:pPr>
              <a:defRPr/>
            </a:pPr>
            <a:r>
              <a:rPr lang="en-US" altLang="zh-CN" dirty="0"/>
              <a:t>Hong An @CS of USTC</a:t>
            </a:r>
          </a:p>
        </p:txBody>
      </p:sp>
    </p:spTree>
    <p:extLst>
      <p:ext uri="{BB962C8B-B14F-4D97-AF65-F5344CB8AC3E}">
        <p14:creationId xmlns:p14="http://schemas.microsoft.com/office/powerpoint/2010/main" val="3054243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304801" y="76201"/>
            <a:ext cx="54102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1pPr>
            <a:lvl2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2pPr>
            <a:lvl3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3pPr>
            <a:lvl4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4pPr>
            <a:lvl5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>
              <a:defRPr/>
            </a:pPr>
            <a:endParaRPr lang="zh-CN" altLang="en-US" sz="2800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 flipV="1">
            <a:off x="107950" y="908050"/>
            <a:ext cx="8928100" cy="0"/>
          </a:xfrm>
          <a:prstGeom prst="line">
            <a:avLst/>
          </a:prstGeom>
          <a:noFill/>
          <a:ln w="47625" cmpd="thinThick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6F37AE24-3830-4517-9653-6328518F98B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504" y="6537325"/>
            <a:ext cx="2286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aseline="0">
                <a:latin typeface="Arial" charset="0"/>
              </a:defRPr>
            </a:lvl1pPr>
          </a:lstStyle>
          <a:p>
            <a:pPr>
              <a:defRPr/>
            </a:pPr>
            <a:fld id="{618C75BF-420F-46A9-BC7D-C03727AB3FB9}" type="datetime1">
              <a:rPr lang="zh-CN" altLang="en-US"/>
              <a:pPr>
                <a:defRPr/>
              </a:pPr>
              <a:t>2023/10/7</a:t>
            </a:fld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974FBB4-4567-4F85-B958-29342F6C748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1800" y="6553200"/>
            <a:ext cx="3200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aseline="0"/>
            </a:lvl1pPr>
          </a:lstStyle>
          <a:p>
            <a:pPr>
              <a:defRPr/>
            </a:pPr>
            <a:r>
              <a:rPr lang="en-US" altLang="zh-CN" dirty="0"/>
              <a:t>Hong An @CS of USTC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10CA8C79-FE15-45BB-8EC0-946A163426D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00192" y="6537325"/>
            <a:ext cx="274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aseline="0"/>
            </a:lvl1pPr>
          </a:lstStyle>
          <a:p>
            <a:pPr>
              <a:defRPr/>
            </a:pPr>
            <a:fld id="{959C821A-6763-4EB6-8588-90DEC90268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C7C778B1-98BA-497F-9A6F-8CA973C8A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71438"/>
            <a:ext cx="8911084" cy="76517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B33E05BD-7534-4C38-B833-50EECCD08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981075"/>
            <a:ext cx="8911084" cy="5481638"/>
          </a:xfrm>
        </p:spPr>
        <p:txBody>
          <a:bodyPr/>
          <a:lstStyle>
            <a:lvl1pPr>
              <a:spcBef>
                <a:spcPts val="0"/>
              </a:spcBef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spcBef>
                <a:spcPts val="0"/>
              </a:spcBef>
              <a:defRPr sz="2000" b="1">
                <a:latin typeface="Courier"/>
                <a:ea typeface="仿宋" panose="02010609060101010101" pitchFamily="49" charset="-122"/>
              </a:defRPr>
            </a:lvl2pPr>
            <a:lvl3pPr>
              <a:spcBef>
                <a:spcPts val="0"/>
              </a:spcBef>
              <a:defRPr sz="1800" b="1">
                <a:latin typeface="Corbel" panose="020B0503020204020204" pitchFamily="34" charset="0"/>
                <a:ea typeface="楷体" panose="02010609060101010101" pitchFamily="49" charset="-122"/>
              </a:defRPr>
            </a:lvl3pPr>
            <a:lvl4pPr>
              <a:spcBef>
                <a:spcPts val="0"/>
              </a:spcBef>
              <a:defRPr>
                <a:latin typeface="Courier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3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957385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537325"/>
            <a:ext cx="22860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FBBF7-0857-4E0C-8BA6-6E15C623885C}" type="datetime1">
              <a:rPr lang="zh-CN" altLang="en-US"/>
              <a:pPr>
                <a:defRPr/>
              </a:pPr>
              <a:t>2023/10/7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537325"/>
            <a:ext cx="2743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0A3BD-B17F-41BC-AD2B-B1F4D871CD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5397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537325"/>
            <a:ext cx="22860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CAC6C-B0AD-4F0E-9446-33370F30D5FC}" type="datetime1">
              <a:rPr lang="zh-CN" altLang="en-US"/>
              <a:pPr>
                <a:defRPr/>
              </a:pPr>
              <a:t>2023/10/7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53200"/>
            <a:ext cx="3200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537325"/>
            <a:ext cx="2743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A47DD-4F3B-4B0E-A7D4-817BFF4C49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6222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81075"/>
            <a:ext cx="4343400" cy="5481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5188" y="981075"/>
            <a:ext cx="4343400" cy="5481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537325"/>
            <a:ext cx="22860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83934-C491-42A4-BFD4-814AB71EDDF7}" type="datetime1">
              <a:rPr lang="zh-CN" altLang="en-US"/>
              <a:pPr>
                <a:defRPr/>
              </a:pPr>
              <a:t>2023/10/7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53200"/>
            <a:ext cx="3200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537325"/>
            <a:ext cx="2743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012B7-EEC4-4D8F-A0AE-0D024276F3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9777" y="71438"/>
            <a:ext cx="12477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914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537325"/>
            <a:ext cx="22860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9AC0E-F239-4395-A14B-CA68D9010451}" type="datetime1">
              <a:rPr lang="zh-CN" altLang="en-US"/>
              <a:pPr>
                <a:defRPr/>
              </a:pPr>
              <a:t>2023/10/7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53200"/>
            <a:ext cx="3200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537325"/>
            <a:ext cx="2743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E5A60-ACBF-4E9D-8250-BA2475CAEA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81377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537325"/>
            <a:ext cx="22860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7D333-2B55-4460-872C-65971AEBE282}" type="datetime1">
              <a:rPr lang="zh-CN" altLang="en-US"/>
              <a:pPr>
                <a:defRPr/>
              </a:pPr>
              <a:t>2023/10/7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53200"/>
            <a:ext cx="3200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537325"/>
            <a:ext cx="2743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155E1-15C7-4BC0-8F47-E13BA6600D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9777" y="71438"/>
            <a:ext cx="12477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6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147248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273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537325"/>
            <a:ext cx="22860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A0602-4C1E-4AA8-8FA1-77F1FDCED5FC}" type="datetime1">
              <a:rPr lang="zh-CN" altLang="en-US"/>
              <a:pPr>
                <a:defRPr/>
              </a:pPr>
              <a:t>2023/10/7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53200"/>
            <a:ext cx="3200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537325"/>
            <a:ext cx="2743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BD95A-F8D2-4488-8611-E7B836139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9388" y="71438"/>
            <a:ext cx="8839200" cy="765175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795940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537325"/>
            <a:ext cx="22860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ACA26-EDE1-4762-BE66-94A7EAAFB3D1}" type="datetime1">
              <a:rPr lang="zh-CN" altLang="en-US"/>
              <a:pPr>
                <a:defRPr/>
              </a:pPr>
              <a:t>2023/10/7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53200"/>
            <a:ext cx="3200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537325"/>
            <a:ext cx="2743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461BE-3140-4BB3-A330-A3E92F9AD8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68225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537325"/>
            <a:ext cx="22860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41047-FBFB-4E30-BFC4-5930808DCF04}" type="datetime1">
              <a:rPr lang="zh-CN" altLang="en-US"/>
              <a:pPr>
                <a:defRPr/>
              </a:pPr>
              <a:t>2023/10/7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53200"/>
            <a:ext cx="3200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537325"/>
            <a:ext cx="2743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CEF3C-935F-45BB-9C47-4C73976C44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8388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537325"/>
            <a:ext cx="22860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3EDD8-01BB-47F8-8E6D-2645728DF3F1}" type="datetime1">
              <a:rPr lang="zh-CN" altLang="en-US"/>
              <a:pPr>
                <a:defRPr/>
              </a:pPr>
              <a:t>2023/10/7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53200"/>
            <a:ext cx="3200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537325"/>
            <a:ext cx="2743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F2E81-A0D5-41DE-88A7-2A2FFF4DBF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956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8788" y="71438"/>
            <a:ext cx="2209800" cy="6391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71438"/>
            <a:ext cx="6477000" cy="6391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537325"/>
            <a:ext cx="22860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7B442F-28AC-43F0-93B7-FE355784DBDB}" type="datetime1">
              <a:rPr lang="zh-CN" altLang="en-US"/>
              <a:pPr>
                <a:defRPr/>
              </a:pPr>
              <a:t>2023/10/7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53200"/>
            <a:ext cx="3200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537325"/>
            <a:ext cx="2743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735D7-0ECB-4EE2-86E4-B3A13F216C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54033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71438"/>
            <a:ext cx="88392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981075"/>
            <a:ext cx="4343400" cy="54816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5188" y="981075"/>
            <a:ext cx="4343400" cy="54816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537325"/>
            <a:ext cx="22860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7A132-778D-41EB-A2E6-EEFB736A1018}" type="datetime1">
              <a:rPr lang="zh-CN" altLang="en-US"/>
              <a:pPr>
                <a:defRPr/>
              </a:pPr>
              <a:t>2023/10/7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53200"/>
            <a:ext cx="3200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537325"/>
            <a:ext cx="2743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7858A-8586-41E6-A722-1234A2DFF6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15231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71438"/>
            <a:ext cx="88392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联机映像占位符 2"/>
          <p:cNvSpPr>
            <a:spLocks noGrp="1"/>
          </p:cNvSpPr>
          <p:nvPr>
            <p:ph type="clipArt" sz="half" idx="1"/>
          </p:nvPr>
        </p:nvSpPr>
        <p:spPr>
          <a:xfrm>
            <a:off x="179388" y="981075"/>
            <a:ext cx="4343400" cy="5481638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75188" y="981075"/>
            <a:ext cx="4343400" cy="54816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F1A0903-52F4-47D3-ADE3-F62E555508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537325"/>
            <a:ext cx="22860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A0602-4C1E-4AA8-8FA1-77F1FDCED5FC}" type="datetime1">
              <a:rPr lang="zh-CN" altLang="en-US"/>
              <a:pPr>
                <a:defRPr/>
              </a:pPr>
              <a:t>2023/10/7</a:t>
            </a:fld>
            <a:endParaRPr 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96CDB2C5-3689-4810-88D9-6DA7D276F2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53200"/>
            <a:ext cx="3200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31F0D04F-F837-41AF-A6FC-E0078EB32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537325"/>
            <a:ext cx="2743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BD95A-F8D2-4488-8611-E7B836139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46039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A0602-4C1E-4AA8-8FA1-77F1FDCED5FC}" type="datetime1">
              <a:rPr lang="zh-CN" altLang="en-US"/>
              <a:pPr>
                <a:defRPr/>
              </a:pPr>
              <a:t>2023/10/7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BD95A-F8D2-4488-8611-E7B836139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63462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14400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337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147248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92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2982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7123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1817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5414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718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797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7778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1046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2397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6271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6848546" y="6462758"/>
            <a:ext cx="2133600" cy="365125"/>
          </a:xfrm>
          <a:ln/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E6AC41E2-6E75-4510-A384-33CD3C7209CD}" type="slidenum">
              <a:rPr lang="de-DE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304800" y="76200"/>
            <a:ext cx="54102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1pPr>
            <a:lvl2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2pPr>
            <a:lvl3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3pPr>
            <a:lvl4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4pPr>
            <a:lvl5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endParaRPr lang="zh-CN" altLang="en-US" sz="2100" baseline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07504" y="1206758"/>
            <a:ext cx="8874642" cy="525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14313" indent="-214313" algn="just">
              <a:buFont typeface="Wingdings" panose="05000000000000000000" pitchFamily="2" charset="2"/>
              <a:buChar char="n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57213" indent="-214313" algn="just">
              <a:buFont typeface="Wingdings" panose="05000000000000000000" pitchFamily="2" charset="2"/>
              <a:buChar char="l"/>
              <a:defRPr sz="1800" b="1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900113" indent="-214313" algn="just">
              <a:buFont typeface="Wingdings" panose="05000000000000000000" pitchFamily="2" charset="2"/>
              <a:buChar char="p"/>
              <a:defRPr sz="1500" b="1"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243013" indent="-214313" algn="just">
              <a:buSzPct val="70000"/>
              <a:buFontTx/>
              <a:buChar char="○"/>
              <a:defRPr sz="1350" b="1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buFont typeface="Arial" panose="020B0604020202020204" pitchFamily="34" charset="0"/>
              <a:buNone/>
              <a:defRPr sz="1200" b="1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968D65C-4573-401C-9DCC-EB292F32844A}"/>
              </a:ext>
            </a:extLst>
          </p:cNvPr>
          <p:cNvGrpSpPr/>
          <p:nvPr userDrawn="1"/>
        </p:nvGrpSpPr>
        <p:grpSpPr>
          <a:xfrm>
            <a:off x="0" y="9098"/>
            <a:ext cx="9136612" cy="1008001"/>
            <a:chOff x="0" y="9097"/>
            <a:chExt cx="12182149" cy="1008001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F90630A7-1272-4641-BDC6-F897162C472C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832304" y="9097"/>
              <a:ext cx="3349845" cy="1008000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2C42815-95D7-48D7-ABCE-A43E2E82FE4B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9098"/>
              <a:ext cx="8832304" cy="1008000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011B50A-73C6-431B-97B4-062DCE2CF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2" y="148311"/>
            <a:ext cx="89281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97963D1D-3856-487F-B351-C10C3F480FB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980730"/>
            <a:ext cx="9144000" cy="1"/>
          </a:xfrm>
          <a:prstGeom prst="line">
            <a:avLst/>
          </a:prstGeom>
          <a:noFill/>
          <a:ln w="47625" cmpd="thinThick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350" baseline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976477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2345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2BF82D2-7A68-459D-A996-9BDDA2518FA4}" type="datetimeFigureOut">
              <a:rPr lang="zh-CN" altLang="en-US" smtClean="0">
                <a:solidFill>
                  <a:srgbClr val="000000"/>
                </a:solidFill>
              </a:rPr>
              <a:pPr/>
              <a:t>2023/10/7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E01EE5D-26FB-46D5-A381-ECFB35BF1D3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5840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FBBF7-0857-4E0C-8BA6-6E15C623885C}" type="datetime1">
              <a:rPr lang="zh-CN" altLang="en-US"/>
              <a:pPr>
                <a:defRPr/>
              </a:pPr>
              <a:t>2023/10/7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0A3BD-B17F-41BC-AD2B-B1F4D871CD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917643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97768" y="6537325"/>
            <a:ext cx="22860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88401-22E9-4153-B0F5-3C3505E5B3D2}" type="datetime1">
              <a:rPr lang="zh-CN" altLang="en-US"/>
              <a:pPr>
                <a:defRPr/>
              </a:pPr>
              <a:t>2023/10/7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293296" y="6537325"/>
            <a:ext cx="27432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AA37B-31F2-46EE-90A4-68D9AA6A43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50281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CAC6C-B0AD-4F0E-9446-33370F30D5FC}" type="datetime1">
              <a:rPr lang="zh-CN" altLang="en-US"/>
              <a:pPr>
                <a:defRPr/>
              </a:pPr>
              <a:t>2023/10/7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A47DD-4F3B-4B0E-A7D4-817BFF4C49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31716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81075"/>
            <a:ext cx="4343400" cy="5481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5188" y="981075"/>
            <a:ext cx="4343400" cy="5481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83934-C491-42A4-BFD4-814AB71EDDF7}" type="datetime1">
              <a:rPr lang="zh-CN" altLang="en-US"/>
              <a:pPr>
                <a:defRPr/>
              </a:pPr>
              <a:t>2023/10/7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012B7-EEC4-4D8F-A0AE-0D024276F3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28576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9AC0E-F239-4395-A14B-CA68D9010451}" type="datetime1">
              <a:rPr lang="zh-CN" altLang="en-US"/>
              <a:pPr>
                <a:defRPr/>
              </a:pPr>
              <a:t>2023/10/7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E5A60-ACBF-4E9D-8250-BA2475CAEA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3415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7D333-2B55-4460-872C-65971AEBE282}" type="datetime1">
              <a:rPr lang="zh-CN" altLang="en-US"/>
              <a:pPr>
                <a:defRPr/>
              </a:pPr>
              <a:t>2023/10/7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155E1-15C7-4BC0-8F47-E13BA6600D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79059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A0602-4C1E-4AA8-8FA1-77F1FDCED5FC}" type="datetime1">
              <a:rPr lang="zh-CN" altLang="en-US"/>
              <a:pPr>
                <a:defRPr/>
              </a:pPr>
              <a:t>2023/10/7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BD95A-F8D2-4488-8611-E7B836139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92076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ACA26-EDE1-4762-BE66-94A7EAAFB3D1}" type="datetime1">
              <a:rPr lang="zh-CN" altLang="en-US"/>
              <a:pPr>
                <a:defRPr/>
              </a:pPr>
              <a:t>2023/10/7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461BE-3140-4BB3-A330-A3E92F9AD8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455310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41047-FBFB-4E30-BFC4-5930808DCF04}" type="datetime1">
              <a:rPr lang="zh-CN" altLang="en-US"/>
              <a:pPr>
                <a:defRPr/>
              </a:pPr>
              <a:t>2023/10/7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CEF3C-935F-45BB-9C47-4C73976C44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652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08857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3EDD8-01BB-47F8-8E6D-2645728DF3F1}" type="datetime1">
              <a:rPr lang="zh-CN" altLang="en-US"/>
              <a:pPr>
                <a:defRPr/>
              </a:pPr>
              <a:t>2023/10/7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F2E81-A0D5-41DE-88A7-2A2FFF4DBF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506066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8788" y="71438"/>
            <a:ext cx="2209800" cy="6391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71438"/>
            <a:ext cx="6477000" cy="6391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7B442F-28AC-43F0-93B7-FE355784DBDB}" type="datetime1">
              <a:rPr lang="zh-CN" altLang="en-US"/>
              <a:pPr>
                <a:defRPr/>
              </a:pPr>
              <a:t>2023/10/7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735D7-0ECB-4EE2-86E4-B3A13F216C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94002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71438"/>
            <a:ext cx="88392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981075"/>
            <a:ext cx="4343400" cy="54816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5188" y="981075"/>
            <a:ext cx="4343400" cy="54816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7A132-778D-41EB-A2E6-EEFB736A1018}" type="datetime1">
              <a:rPr lang="zh-CN" altLang="en-US"/>
              <a:pPr>
                <a:defRPr/>
              </a:pPr>
              <a:t>2023/10/7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7858A-8586-41E6-A722-1234A2DFF6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17876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6848546" y="6462754"/>
            <a:ext cx="2133600" cy="365125"/>
          </a:xfrm>
          <a:ln/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E6AC41E2-6E75-4510-A384-33CD3C7209CD}" type="slidenum">
              <a:rPr lang="de-DE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304800" y="76200"/>
            <a:ext cx="54102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1pPr>
            <a:lvl2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2pPr>
            <a:lvl3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3pPr>
            <a:lvl4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4pPr>
            <a:lvl5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endParaRPr lang="zh-CN" altLang="en-US" baseline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48307"/>
            <a:ext cx="89281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0" y="980728"/>
            <a:ext cx="9144000" cy="1"/>
          </a:xfrm>
          <a:prstGeom prst="line">
            <a:avLst/>
          </a:prstGeom>
          <a:noFill/>
          <a:ln w="47625" cmpd="thinThick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baseline="0">
              <a:solidFill>
                <a:srgbClr val="000000"/>
              </a:solidFill>
              <a:latin typeface="Arial"/>
              <a:ea typeface="黑体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07504" y="1148565"/>
            <a:ext cx="8874642" cy="525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just">
              <a:buFont typeface="Wingdings" panose="05000000000000000000" pitchFamily="2" charset="2"/>
              <a:buChar char="n"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algn="just">
              <a:buFont typeface="Wingdings" panose="05000000000000000000" pitchFamily="2" charset="2"/>
              <a:buChar char="l"/>
              <a:defRPr sz="2000" b="1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2pPr>
            <a:lvl3pPr marL="1200150" indent="-285750" algn="just">
              <a:buFont typeface="Wingdings" panose="05000000000000000000" pitchFamily="2" charset="2"/>
              <a:buChar char="p"/>
              <a:defRPr sz="1800" b="1"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57350" indent="-285750" algn="just">
              <a:buSzPct val="70000"/>
              <a:buFontTx/>
              <a:buChar char="○"/>
              <a:defRPr sz="1600" b="1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828800" indent="0">
              <a:buFont typeface="Arial" panose="020B0604020202020204" pitchFamily="34" charset="0"/>
              <a:buNone/>
              <a:defRPr sz="1600" b="1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129593312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3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2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48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96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36CB035-BD05-4744-9343-3884CB81EC31}" type="datetimeFigureOut">
              <a:rPr lang="zh-CN" altLang="en-US" baseline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2023/10/7</a:t>
            </a:fld>
            <a:endParaRPr lang="zh-CN" altLang="en-US" baseline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baseline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CDE13E52-98D4-4D56-ABFC-FE1EB888D54D}" type="slidenum">
              <a:rPr lang="zh-CN" altLang="en-US" baseline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baseline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244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81075"/>
            <a:ext cx="8839200" cy="548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 flipV="1">
            <a:off x="179388" y="908050"/>
            <a:ext cx="8856662" cy="0"/>
          </a:xfrm>
          <a:prstGeom prst="line">
            <a:avLst/>
          </a:prstGeom>
          <a:noFill/>
          <a:ln w="47625" cmpd="thinThick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6F42DEA-B9B9-45D5-96A0-2558790DF83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179512" y="6557698"/>
            <a:ext cx="2286000" cy="224102"/>
          </a:xfrm>
          <a:prstGeom prst="rect">
            <a:avLst/>
          </a:prstGeom>
          <a:ln/>
        </p:spPr>
        <p:txBody>
          <a:bodyPr anchor="ctr"/>
          <a:lstStyle>
            <a:lvl1pPr>
              <a:defRPr sz="1400" baseline="0"/>
            </a:lvl1pPr>
          </a:lstStyle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2023/10/7</a:t>
            </a:fld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8914DB7-AD12-47E1-81D0-BD8F615DFB5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293296" y="6557698"/>
            <a:ext cx="2743200" cy="224102"/>
          </a:xfrm>
          <a:prstGeom prst="rect">
            <a:avLst/>
          </a:prstGeom>
          <a:ln/>
        </p:spPr>
        <p:txBody>
          <a:bodyPr/>
          <a:lstStyle>
            <a:lvl1pPr algn="r">
              <a:defRPr sz="1400" baseline="0"/>
            </a:lvl1pPr>
          </a:lstStyle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6856612-883B-4082-BA93-A0A90DF38E3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1800" y="6572250"/>
            <a:ext cx="32004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aseline="0"/>
            </a:lvl1pPr>
          </a:lstStyle>
          <a:p>
            <a:pPr>
              <a:defRPr/>
            </a:pPr>
            <a:r>
              <a:rPr lang="en-US" altLang="zh-CN"/>
              <a:t>Hong An @CS of USTC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965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7" r:id="rId1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+mn-lt"/>
          <a:ea typeface="楷体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Gungsuh" panose="02030600000101010101" pitchFamily="18" charset="-127"/>
        <a:buChar char="-"/>
        <a:defRPr sz="2400" b="1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36CB035-BD05-4744-9343-3884CB81EC31}" type="datetimeFigureOut">
              <a:rPr lang="zh-CN" altLang="en-US" baseline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2023/10/7</a:t>
            </a:fld>
            <a:endParaRPr lang="zh-CN" altLang="en-US" baseline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baseline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CDE13E52-98D4-4D56-ABFC-FE1EB888D54D}" type="slidenum">
              <a:rPr lang="zh-CN" altLang="en-US" baseline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baseline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21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81075"/>
            <a:ext cx="8839200" cy="548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537325"/>
            <a:ext cx="2286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aseline="0">
                <a:latin typeface="Arial" charset="0"/>
              </a:defRPr>
            </a:lvl1pPr>
          </a:lstStyle>
          <a:p>
            <a:pPr>
              <a:defRPr/>
            </a:pPr>
            <a:fld id="{618C75BF-420F-46A9-BC7D-C03727AB3FB9}" type="datetime1">
              <a:rPr lang="zh-CN" altLang="en-US"/>
              <a:pPr>
                <a:defRPr/>
              </a:pPr>
              <a:t>2023/10/7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553200"/>
            <a:ext cx="3200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aseline="0"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0" y="6537325"/>
            <a:ext cx="274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aseline="0"/>
            </a:lvl1pPr>
          </a:lstStyle>
          <a:p>
            <a:pPr>
              <a:defRPr/>
            </a:pPr>
            <a:fld id="{959C821A-6763-4EB6-8588-90DEC90268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 flipV="1">
            <a:off x="179388" y="908050"/>
            <a:ext cx="8856662" cy="0"/>
          </a:xfrm>
          <a:prstGeom prst="line">
            <a:avLst/>
          </a:prstGeom>
          <a:noFill/>
          <a:ln w="47625" cmpd="thinThick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50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  <p:sldLayoutId id="2147483915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+mn-lt"/>
          <a:ea typeface="楷体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Gungsuh" panose="02030600000101010101" pitchFamily="18" charset="-127"/>
        <a:buChar char="-"/>
        <a:defRPr sz="2400" b="1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20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eg"/><Relationship Id="rId3" Type="http://schemas.openxmlformats.org/officeDocument/2006/relationships/image" Target="../media/image49.jpeg"/><Relationship Id="rId7" Type="http://schemas.openxmlformats.org/officeDocument/2006/relationships/image" Target="../media/image45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jpeg"/><Relationship Id="rId5" Type="http://schemas.openxmlformats.org/officeDocument/2006/relationships/image" Target="../media/image36.jpeg"/><Relationship Id="rId4" Type="http://schemas.openxmlformats.org/officeDocument/2006/relationships/image" Target="../media/image5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gif"/><Relationship Id="rId13" Type="http://schemas.openxmlformats.org/officeDocument/2006/relationships/image" Target="../media/image27.jpeg"/><Relationship Id="rId3" Type="http://schemas.openxmlformats.org/officeDocument/2006/relationships/image" Target="../media/image7.jpeg"/><Relationship Id="rId7" Type="http://schemas.openxmlformats.org/officeDocument/2006/relationships/image" Target="../media/image21.jpeg"/><Relationship Id="rId12" Type="http://schemas.openxmlformats.org/officeDocument/2006/relationships/image" Target="../media/image26.jpeg"/><Relationship Id="rId2" Type="http://schemas.openxmlformats.org/officeDocument/2006/relationships/image" Target="../media/image17.jpeg"/><Relationship Id="rId16" Type="http://schemas.openxmlformats.org/officeDocument/2006/relationships/image" Target="../media/image30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jpeg"/><Relationship Id="rId11" Type="http://schemas.openxmlformats.org/officeDocument/2006/relationships/image" Target="../media/image25.png"/><Relationship Id="rId5" Type="http://schemas.openxmlformats.org/officeDocument/2006/relationships/image" Target="../media/image19.jpeg"/><Relationship Id="rId15" Type="http://schemas.openxmlformats.org/officeDocument/2006/relationships/image" Target="../media/image29.jpeg"/><Relationship Id="rId10" Type="http://schemas.openxmlformats.org/officeDocument/2006/relationships/image" Target="../media/image24.jpeg"/><Relationship Id="rId4" Type="http://schemas.openxmlformats.org/officeDocument/2006/relationships/image" Target="../media/image18.jpeg"/><Relationship Id="rId9" Type="http://schemas.openxmlformats.org/officeDocument/2006/relationships/image" Target="../media/image23.jpeg"/><Relationship Id="rId14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35496" y="2204864"/>
            <a:ext cx="9108504" cy="2160240"/>
          </a:xfrm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 3-2  </a:t>
            </a:r>
            <a:b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Combinational Logic Circuits &amp; </a:t>
            </a:r>
            <a:b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</a:rPr>
            </a:b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Basic Storage Elements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06644" y="5019680"/>
            <a:ext cx="4326248" cy="907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 b="1" baseline="0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b="1" baseline="0" dirty="0">
                <a:solidFill>
                  <a:srgbClr val="1F49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计算机科学与技术学院</a:t>
            </a:r>
            <a:endParaRPr lang="en-US" altLang="zh-CN" sz="3200" b="1" baseline="0" dirty="0">
              <a:solidFill>
                <a:srgbClr val="1F49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aseline="0" dirty="0">
                <a:solidFill>
                  <a:srgbClr val="1F497D"/>
                </a:solidFill>
                <a:latin typeface="Calibri"/>
                <a:ea typeface="华文新魏" panose="02010800040101010101" pitchFamily="2" charset="-122"/>
              </a:rPr>
              <a:t>School of Computer Science and Technology</a:t>
            </a:r>
            <a:endParaRPr lang="zh-CN" altLang="en-US" baseline="0" dirty="0">
              <a:solidFill>
                <a:srgbClr val="1F497D"/>
              </a:solidFill>
              <a:latin typeface="Calibri"/>
              <a:ea typeface="华文新魏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32039" y="404664"/>
            <a:ext cx="41376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hangingPunct="1">
              <a:buFont typeface="Wingdings" panose="05000000000000000000" pitchFamily="2" charset="2"/>
              <a:buNone/>
            </a:pPr>
            <a:r>
              <a:rPr lang="zh-CN" altLang="en-US" sz="2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计算机系统概论</a:t>
            </a:r>
            <a:endParaRPr lang="en-US" altLang="zh-CN" sz="2800" b="1" baseline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hangingPunct="1">
              <a:buFont typeface="Wingdings" panose="05000000000000000000" pitchFamily="2" charset="2"/>
              <a:buNone/>
            </a:pPr>
            <a:r>
              <a:rPr lang="en-US" altLang="zh-CN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to Computing Systems</a:t>
            </a:r>
          </a:p>
          <a:p>
            <a:pPr algn="r" eaLnBrk="1" hangingPunct="1">
              <a:buFont typeface="Wingdings" panose="05000000000000000000" pitchFamily="2" charset="2"/>
              <a:buNone/>
            </a:pPr>
            <a:r>
              <a:rPr lang="zh-CN" altLang="en-US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CS1002A.01 </a:t>
            </a:r>
            <a:r>
              <a:rPr lang="zh-CN" altLang="en-US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aseline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6172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Great Idea #3: Abstraction Helps Us Manage Complexity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2023/10/7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grpSp>
        <p:nvGrpSpPr>
          <p:cNvPr id="32" name="Group 49"/>
          <p:cNvGrpSpPr>
            <a:grpSpLocks/>
          </p:cNvGrpSpPr>
          <p:nvPr/>
        </p:nvGrpSpPr>
        <p:grpSpPr bwMode="auto">
          <a:xfrm>
            <a:off x="4139952" y="1212310"/>
            <a:ext cx="4878636" cy="5240338"/>
            <a:chOff x="709" y="624"/>
            <a:chExt cx="4537" cy="3301"/>
          </a:xfrm>
        </p:grpSpPr>
        <p:sp>
          <p:nvSpPr>
            <p:cNvPr id="33" name="Text Box 3"/>
            <p:cNvSpPr txBox="1">
              <a:spLocks noChangeArrowheads="1"/>
            </p:cNvSpPr>
            <p:nvPr/>
          </p:nvSpPr>
          <p:spPr bwMode="auto">
            <a:xfrm>
              <a:off x="1642" y="624"/>
              <a:ext cx="24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anose="02030600000101010101" pitchFamily="18" charset="-127"/>
                <a:buChar char="-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 baseline="0">
                  <a:ea typeface="宋体" panose="02010600030101010101" pitchFamily="2" charset="-122"/>
                </a:rPr>
                <a:t>Solve a system of equations</a:t>
              </a:r>
            </a:p>
          </p:txBody>
        </p:sp>
        <p:grpSp>
          <p:nvGrpSpPr>
            <p:cNvPr id="34" name="Group 28"/>
            <p:cNvGrpSpPr>
              <a:grpSpLocks/>
            </p:cNvGrpSpPr>
            <p:nvPr/>
          </p:nvGrpSpPr>
          <p:grpSpPr bwMode="auto">
            <a:xfrm>
              <a:off x="709" y="1150"/>
              <a:ext cx="4537" cy="292"/>
              <a:chOff x="709" y="1115"/>
              <a:chExt cx="4537" cy="292"/>
            </a:xfrm>
          </p:grpSpPr>
          <p:sp>
            <p:nvSpPr>
              <p:cNvPr id="74" name="Text Box 4"/>
              <p:cNvSpPr txBox="1">
                <a:spLocks noChangeArrowheads="1"/>
              </p:cNvSpPr>
              <p:nvPr/>
            </p:nvSpPr>
            <p:spPr bwMode="auto">
              <a:xfrm>
                <a:off x="2150" y="1116"/>
                <a:ext cx="109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200" baseline="0">
                    <a:ea typeface="宋体" panose="02010600030101010101" pitchFamily="2" charset="-122"/>
                  </a:rPr>
                  <a:t>Gaussian 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200" baseline="0">
                    <a:ea typeface="宋体" panose="02010600030101010101" pitchFamily="2" charset="-122"/>
                  </a:rPr>
                  <a:t>elimination</a:t>
                </a:r>
              </a:p>
            </p:txBody>
          </p:sp>
          <p:sp>
            <p:nvSpPr>
              <p:cNvPr id="75" name="Text Box 5"/>
              <p:cNvSpPr txBox="1">
                <a:spLocks noChangeArrowheads="1"/>
              </p:cNvSpPr>
              <p:nvPr/>
            </p:nvSpPr>
            <p:spPr bwMode="auto">
              <a:xfrm>
                <a:off x="3345" y="1115"/>
                <a:ext cx="86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200" baseline="0">
                    <a:ea typeface="宋体" panose="02010600030101010101" pitchFamily="2" charset="-122"/>
                  </a:rPr>
                  <a:t>Jacobi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200" baseline="0">
                    <a:ea typeface="宋体" panose="02010600030101010101" pitchFamily="2" charset="-122"/>
                  </a:rPr>
                  <a:t>iteration</a:t>
                </a:r>
              </a:p>
            </p:txBody>
          </p:sp>
          <p:sp>
            <p:nvSpPr>
              <p:cNvPr id="76" name="Text Box 6"/>
              <p:cNvSpPr txBox="1">
                <a:spLocks noChangeArrowheads="1"/>
              </p:cNvSpPr>
              <p:nvPr/>
            </p:nvSpPr>
            <p:spPr bwMode="auto">
              <a:xfrm>
                <a:off x="709" y="1202"/>
                <a:ext cx="1415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200" baseline="0">
                    <a:ea typeface="宋体" panose="02010600030101010101" pitchFamily="2" charset="-122"/>
                  </a:rPr>
                  <a:t>Red-black SOR</a:t>
                </a:r>
              </a:p>
            </p:txBody>
          </p:sp>
          <p:sp>
            <p:nvSpPr>
              <p:cNvPr id="77" name="Text Box 7"/>
              <p:cNvSpPr txBox="1">
                <a:spLocks noChangeArrowheads="1"/>
              </p:cNvSpPr>
              <p:nvPr/>
            </p:nvSpPr>
            <p:spPr bwMode="auto">
              <a:xfrm>
                <a:off x="4332" y="1202"/>
                <a:ext cx="914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200" baseline="0">
                    <a:ea typeface="宋体" panose="02010600030101010101" pitchFamily="2" charset="-122"/>
                  </a:rPr>
                  <a:t>Multigrid</a:t>
                </a:r>
              </a:p>
            </p:txBody>
          </p:sp>
        </p:grpSp>
        <p:grpSp>
          <p:nvGrpSpPr>
            <p:cNvPr id="35" name="Group 23"/>
            <p:cNvGrpSpPr>
              <a:grpSpLocks/>
            </p:cNvGrpSpPr>
            <p:nvPr/>
          </p:nvGrpSpPr>
          <p:grpSpPr bwMode="auto">
            <a:xfrm>
              <a:off x="1277" y="1794"/>
              <a:ext cx="2948" cy="174"/>
              <a:chOff x="1133" y="1848"/>
              <a:chExt cx="2948" cy="174"/>
            </a:xfrm>
          </p:grpSpPr>
          <p:sp>
            <p:nvSpPr>
              <p:cNvPr id="70" name="Text Box 8"/>
              <p:cNvSpPr txBox="1">
                <a:spLocks noChangeArrowheads="1"/>
              </p:cNvSpPr>
              <p:nvPr/>
            </p:nvSpPr>
            <p:spPr bwMode="auto">
              <a:xfrm>
                <a:off x="1133" y="1848"/>
                <a:ext cx="102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200" baseline="0" dirty="0">
                    <a:ea typeface="宋体" panose="02010600030101010101" pitchFamily="2" charset="-122"/>
                  </a:rPr>
                  <a:t>FORTRAN</a:t>
                </a:r>
              </a:p>
            </p:txBody>
          </p:sp>
          <p:sp>
            <p:nvSpPr>
              <p:cNvPr id="71" name="Text Box 9"/>
              <p:cNvSpPr txBox="1">
                <a:spLocks noChangeArrowheads="1"/>
              </p:cNvSpPr>
              <p:nvPr/>
            </p:nvSpPr>
            <p:spPr bwMode="auto">
              <a:xfrm>
                <a:off x="2279" y="1848"/>
                <a:ext cx="32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200" baseline="0"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72" name="Text Box 10"/>
              <p:cNvSpPr txBox="1">
                <a:spLocks noChangeArrowheads="1"/>
              </p:cNvSpPr>
              <p:nvPr/>
            </p:nvSpPr>
            <p:spPr bwMode="auto">
              <a:xfrm>
                <a:off x="2811" y="1848"/>
                <a:ext cx="519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200" baseline="0">
                    <a:ea typeface="宋体" panose="02010600030101010101" pitchFamily="2" charset="-122"/>
                  </a:rPr>
                  <a:t>C++</a:t>
                </a:r>
              </a:p>
            </p:txBody>
          </p:sp>
          <p:sp>
            <p:nvSpPr>
              <p:cNvPr id="73" name="Text Box 11"/>
              <p:cNvSpPr txBox="1">
                <a:spLocks noChangeArrowheads="1"/>
              </p:cNvSpPr>
              <p:nvPr/>
            </p:nvSpPr>
            <p:spPr bwMode="auto">
              <a:xfrm>
                <a:off x="3508" y="1848"/>
                <a:ext cx="5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200" baseline="0">
                    <a:ea typeface="宋体" panose="02010600030101010101" pitchFamily="2" charset="-122"/>
                  </a:rPr>
                  <a:t>Java</a:t>
                </a:r>
              </a:p>
            </p:txBody>
          </p:sp>
        </p:grpSp>
        <p:grpSp>
          <p:nvGrpSpPr>
            <p:cNvPr id="36" name="Group 24"/>
            <p:cNvGrpSpPr>
              <a:grpSpLocks/>
            </p:cNvGrpSpPr>
            <p:nvPr/>
          </p:nvGrpSpPr>
          <p:grpSpPr bwMode="auto">
            <a:xfrm>
              <a:off x="982" y="2263"/>
              <a:ext cx="3647" cy="174"/>
              <a:chOff x="694" y="2472"/>
              <a:chExt cx="3647" cy="174"/>
            </a:xfrm>
          </p:grpSpPr>
          <p:sp>
            <p:nvSpPr>
              <p:cNvPr id="67" name="Text Box 12"/>
              <p:cNvSpPr txBox="1">
                <a:spLocks noChangeArrowheads="1"/>
              </p:cNvSpPr>
              <p:nvPr/>
            </p:nvSpPr>
            <p:spPr bwMode="auto">
              <a:xfrm>
                <a:off x="2004" y="2472"/>
                <a:ext cx="874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200" baseline="0">
                    <a:ea typeface="宋体" panose="02010600030101010101" pitchFamily="2" charset="-122"/>
                  </a:rPr>
                  <a:t>Intel x86</a:t>
                </a:r>
              </a:p>
            </p:txBody>
          </p:sp>
          <p:sp>
            <p:nvSpPr>
              <p:cNvPr id="68" name="Text Box 13"/>
              <p:cNvSpPr txBox="1">
                <a:spLocks noChangeArrowheads="1"/>
              </p:cNvSpPr>
              <p:nvPr/>
            </p:nvSpPr>
            <p:spPr bwMode="auto">
              <a:xfrm>
                <a:off x="694" y="2472"/>
                <a:ext cx="114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200" baseline="0">
                    <a:ea typeface="宋体" panose="02010600030101010101" pitchFamily="2" charset="-122"/>
                  </a:rPr>
                  <a:t>Sun SPARC</a:t>
                </a:r>
              </a:p>
            </p:txBody>
          </p:sp>
          <p:sp>
            <p:nvSpPr>
              <p:cNvPr id="69" name="Text Box 14"/>
              <p:cNvSpPr txBox="1">
                <a:spLocks noChangeArrowheads="1"/>
              </p:cNvSpPr>
              <p:nvPr/>
            </p:nvSpPr>
            <p:spPr bwMode="auto">
              <a:xfrm>
                <a:off x="3047" y="2472"/>
                <a:ext cx="1294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200" baseline="0">
                    <a:ea typeface="宋体" panose="02010600030101010101" pitchFamily="2" charset="-122"/>
                  </a:rPr>
                  <a:t>IBM PowerPC</a:t>
                </a:r>
              </a:p>
            </p:txBody>
          </p:sp>
        </p:grpSp>
        <p:grpSp>
          <p:nvGrpSpPr>
            <p:cNvPr id="37" name="Group 25"/>
            <p:cNvGrpSpPr>
              <a:grpSpLocks/>
            </p:cNvGrpSpPr>
            <p:nvPr/>
          </p:nvGrpSpPr>
          <p:grpSpPr bwMode="auto">
            <a:xfrm>
              <a:off x="1362" y="2733"/>
              <a:ext cx="3161" cy="232"/>
              <a:chOff x="1074" y="2928"/>
              <a:chExt cx="3161" cy="232"/>
            </a:xfrm>
          </p:grpSpPr>
          <p:sp>
            <p:nvSpPr>
              <p:cNvPr id="64" name="Text Box 15"/>
              <p:cNvSpPr txBox="1">
                <a:spLocks noChangeArrowheads="1"/>
              </p:cNvSpPr>
              <p:nvPr/>
            </p:nvSpPr>
            <p:spPr bwMode="auto">
              <a:xfrm>
                <a:off x="1074" y="2986"/>
                <a:ext cx="1006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200" baseline="0">
                    <a:ea typeface="宋体" panose="02010600030101010101" pitchFamily="2" charset="-122"/>
                  </a:rPr>
                  <a:t>Pentium 4</a:t>
                </a:r>
              </a:p>
            </p:txBody>
          </p:sp>
          <p:sp>
            <p:nvSpPr>
              <p:cNvPr id="65" name="Text Box 16"/>
              <p:cNvSpPr txBox="1">
                <a:spLocks noChangeArrowheads="1"/>
              </p:cNvSpPr>
              <p:nvPr/>
            </p:nvSpPr>
            <p:spPr bwMode="auto">
              <a:xfrm>
                <a:off x="1892" y="2928"/>
                <a:ext cx="1098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200" baseline="0">
                    <a:ea typeface="宋体" panose="02010600030101010101" pitchFamily="2" charset="-122"/>
                  </a:rPr>
                  <a:t>Core 2 Duo</a:t>
                </a:r>
              </a:p>
            </p:txBody>
          </p:sp>
          <p:sp>
            <p:nvSpPr>
              <p:cNvPr id="66" name="Text Box 17"/>
              <p:cNvSpPr txBox="1">
                <a:spLocks noChangeArrowheads="1"/>
              </p:cNvSpPr>
              <p:nvPr/>
            </p:nvSpPr>
            <p:spPr bwMode="auto">
              <a:xfrm>
                <a:off x="2824" y="2986"/>
                <a:ext cx="141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200" baseline="0">
                    <a:ea typeface="宋体" panose="02010600030101010101" pitchFamily="2" charset="-122"/>
                  </a:rPr>
                  <a:t>AMD Athlon X2</a:t>
                </a:r>
              </a:p>
            </p:txBody>
          </p:sp>
        </p:grpSp>
        <p:grpSp>
          <p:nvGrpSpPr>
            <p:cNvPr id="38" name="Group 26"/>
            <p:cNvGrpSpPr>
              <a:grpSpLocks/>
            </p:cNvGrpSpPr>
            <p:nvPr/>
          </p:nvGrpSpPr>
          <p:grpSpPr bwMode="auto">
            <a:xfrm>
              <a:off x="1257" y="3202"/>
              <a:ext cx="3482" cy="174"/>
              <a:chOff x="1017" y="3288"/>
              <a:chExt cx="3482" cy="174"/>
            </a:xfrm>
          </p:grpSpPr>
          <p:sp>
            <p:nvSpPr>
              <p:cNvPr id="62" name="Text Box 18"/>
              <p:cNvSpPr txBox="1">
                <a:spLocks noChangeArrowheads="1"/>
              </p:cNvSpPr>
              <p:nvPr/>
            </p:nvSpPr>
            <p:spPr bwMode="auto">
              <a:xfrm>
                <a:off x="1017" y="3288"/>
                <a:ext cx="1685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200" baseline="0">
                    <a:ea typeface="宋体" panose="02010600030101010101" pitchFamily="2" charset="-122"/>
                  </a:rPr>
                  <a:t>Ripple-carry adder</a:t>
                </a:r>
              </a:p>
            </p:txBody>
          </p:sp>
          <p:sp>
            <p:nvSpPr>
              <p:cNvPr id="63" name="Text Box 19"/>
              <p:cNvSpPr txBox="1">
                <a:spLocks noChangeArrowheads="1"/>
              </p:cNvSpPr>
              <p:nvPr/>
            </p:nvSpPr>
            <p:spPr bwMode="auto">
              <a:xfrm>
                <a:off x="2469" y="3288"/>
                <a:ext cx="203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200" baseline="0">
                    <a:ea typeface="宋体" panose="02010600030101010101" pitchFamily="2" charset="-122"/>
                  </a:rPr>
                  <a:t>Carry-lookahead adder</a:t>
                </a:r>
              </a:p>
            </p:txBody>
          </p:sp>
        </p:grpSp>
        <p:grpSp>
          <p:nvGrpSpPr>
            <p:cNvPr id="39" name="Group 27"/>
            <p:cNvGrpSpPr>
              <a:grpSpLocks/>
            </p:cNvGrpSpPr>
            <p:nvPr/>
          </p:nvGrpSpPr>
          <p:grpSpPr bwMode="auto">
            <a:xfrm>
              <a:off x="1259" y="3696"/>
              <a:ext cx="3608" cy="229"/>
              <a:chOff x="1259" y="3696"/>
              <a:chExt cx="3608" cy="229"/>
            </a:xfrm>
          </p:grpSpPr>
          <p:sp>
            <p:nvSpPr>
              <p:cNvPr id="59" name="Text Box 20"/>
              <p:cNvSpPr txBox="1">
                <a:spLocks noChangeArrowheads="1"/>
              </p:cNvSpPr>
              <p:nvPr/>
            </p:nvSpPr>
            <p:spPr bwMode="auto">
              <a:xfrm>
                <a:off x="1259" y="3751"/>
                <a:ext cx="121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200" baseline="0">
                    <a:ea typeface="宋体" panose="02010600030101010101" pitchFamily="2" charset="-122"/>
                  </a:rPr>
                  <a:t>Static CMOS</a:t>
                </a:r>
              </a:p>
            </p:txBody>
          </p:sp>
          <p:sp>
            <p:nvSpPr>
              <p:cNvPr id="60" name="Text Box 21"/>
              <p:cNvSpPr txBox="1">
                <a:spLocks noChangeArrowheads="1"/>
              </p:cNvSpPr>
              <p:nvPr/>
            </p:nvSpPr>
            <p:spPr bwMode="auto">
              <a:xfrm>
                <a:off x="2200" y="3751"/>
                <a:ext cx="145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200" baseline="0">
                    <a:ea typeface="宋体" panose="02010600030101010101" pitchFamily="2" charset="-122"/>
                  </a:rPr>
                  <a:t>Dynamic CMOS</a:t>
                </a:r>
              </a:p>
            </p:txBody>
          </p:sp>
          <p:sp>
            <p:nvSpPr>
              <p:cNvPr id="61" name="Text Box 22"/>
              <p:cNvSpPr txBox="1">
                <a:spLocks noChangeArrowheads="1"/>
              </p:cNvSpPr>
              <p:nvPr/>
            </p:nvSpPr>
            <p:spPr bwMode="auto">
              <a:xfrm>
                <a:off x="3331" y="3696"/>
                <a:ext cx="1536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200" baseline="0">
                    <a:ea typeface="宋体" panose="02010600030101010101" pitchFamily="2" charset="-122"/>
                  </a:rPr>
                  <a:t>Nanomechanical</a:t>
                </a:r>
              </a:p>
            </p:txBody>
          </p:sp>
        </p:grpSp>
        <p:sp>
          <p:nvSpPr>
            <p:cNvPr id="40" name="Line 29"/>
            <p:cNvSpPr>
              <a:spLocks noChangeShapeType="1"/>
            </p:cNvSpPr>
            <p:nvPr/>
          </p:nvSpPr>
          <p:spPr bwMode="auto">
            <a:xfrm flipH="1">
              <a:off x="1728" y="912"/>
              <a:ext cx="96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1" name="Line 30"/>
            <p:cNvSpPr>
              <a:spLocks noChangeShapeType="1"/>
            </p:cNvSpPr>
            <p:nvPr/>
          </p:nvSpPr>
          <p:spPr bwMode="auto">
            <a:xfrm>
              <a:off x="2688" y="9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2" name="Line 31"/>
            <p:cNvSpPr>
              <a:spLocks noChangeShapeType="1"/>
            </p:cNvSpPr>
            <p:nvPr/>
          </p:nvSpPr>
          <p:spPr bwMode="auto">
            <a:xfrm>
              <a:off x="2688" y="912"/>
              <a:ext cx="100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3" name="Line 32"/>
            <p:cNvSpPr>
              <a:spLocks noChangeShapeType="1"/>
            </p:cNvSpPr>
            <p:nvPr/>
          </p:nvSpPr>
          <p:spPr bwMode="auto">
            <a:xfrm>
              <a:off x="2688" y="912"/>
              <a:ext cx="18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4" name="Line 33"/>
            <p:cNvSpPr>
              <a:spLocks noChangeShapeType="1"/>
            </p:cNvSpPr>
            <p:nvPr/>
          </p:nvSpPr>
          <p:spPr bwMode="auto">
            <a:xfrm flipH="1">
              <a:off x="2112" y="1536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5" name="Line 34"/>
            <p:cNvSpPr>
              <a:spLocks noChangeShapeType="1"/>
            </p:cNvSpPr>
            <p:nvPr/>
          </p:nvSpPr>
          <p:spPr bwMode="auto">
            <a:xfrm flipH="1">
              <a:off x="2592" y="1536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6" name="Line 35"/>
            <p:cNvSpPr>
              <a:spLocks noChangeShapeType="1"/>
            </p:cNvSpPr>
            <p:nvPr/>
          </p:nvSpPr>
          <p:spPr bwMode="auto">
            <a:xfrm>
              <a:off x="2688" y="1536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7" name="Line 36"/>
            <p:cNvSpPr>
              <a:spLocks noChangeShapeType="1"/>
            </p:cNvSpPr>
            <p:nvPr/>
          </p:nvSpPr>
          <p:spPr bwMode="auto">
            <a:xfrm>
              <a:off x="2688" y="1536"/>
              <a:ext cx="105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8" name="Line 37"/>
            <p:cNvSpPr>
              <a:spLocks noChangeShapeType="1"/>
            </p:cNvSpPr>
            <p:nvPr/>
          </p:nvSpPr>
          <p:spPr bwMode="auto">
            <a:xfrm flipH="1">
              <a:off x="1920" y="2016"/>
              <a:ext cx="62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9" name="Line 38"/>
            <p:cNvSpPr>
              <a:spLocks noChangeShapeType="1"/>
            </p:cNvSpPr>
            <p:nvPr/>
          </p:nvSpPr>
          <p:spPr bwMode="auto">
            <a:xfrm>
              <a:off x="2544" y="2016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50" name="Line 39"/>
            <p:cNvSpPr>
              <a:spLocks noChangeShapeType="1"/>
            </p:cNvSpPr>
            <p:nvPr/>
          </p:nvSpPr>
          <p:spPr bwMode="auto">
            <a:xfrm>
              <a:off x="2544" y="2016"/>
              <a:ext cx="96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51" name="Line 40"/>
            <p:cNvSpPr>
              <a:spLocks noChangeShapeType="1"/>
            </p:cNvSpPr>
            <p:nvPr/>
          </p:nvSpPr>
          <p:spPr bwMode="auto">
            <a:xfrm flipH="1">
              <a:off x="2112" y="2448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52" name="Line 41"/>
            <p:cNvSpPr>
              <a:spLocks noChangeShapeType="1"/>
            </p:cNvSpPr>
            <p:nvPr/>
          </p:nvSpPr>
          <p:spPr bwMode="auto">
            <a:xfrm>
              <a:off x="2688" y="244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53" name="Line 42"/>
            <p:cNvSpPr>
              <a:spLocks noChangeShapeType="1"/>
            </p:cNvSpPr>
            <p:nvPr/>
          </p:nvSpPr>
          <p:spPr bwMode="auto">
            <a:xfrm>
              <a:off x="2688" y="2448"/>
              <a:ext cx="81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54" name="Line 43"/>
            <p:cNvSpPr>
              <a:spLocks noChangeShapeType="1"/>
            </p:cNvSpPr>
            <p:nvPr/>
          </p:nvSpPr>
          <p:spPr bwMode="auto">
            <a:xfrm flipH="1">
              <a:off x="2448" y="297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55" name="Line 44"/>
            <p:cNvSpPr>
              <a:spLocks noChangeShapeType="1"/>
            </p:cNvSpPr>
            <p:nvPr/>
          </p:nvSpPr>
          <p:spPr bwMode="auto">
            <a:xfrm>
              <a:off x="2736" y="297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56" name="Line 46"/>
            <p:cNvSpPr>
              <a:spLocks noChangeShapeType="1"/>
            </p:cNvSpPr>
            <p:nvPr/>
          </p:nvSpPr>
          <p:spPr bwMode="auto">
            <a:xfrm flipH="1">
              <a:off x="1920" y="3408"/>
              <a:ext cx="14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57" name="Line 47"/>
            <p:cNvSpPr>
              <a:spLocks noChangeShapeType="1"/>
            </p:cNvSpPr>
            <p:nvPr/>
          </p:nvSpPr>
          <p:spPr bwMode="auto">
            <a:xfrm flipH="1">
              <a:off x="2880" y="3408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58" name="Line 48"/>
            <p:cNvSpPr>
              <a:spLocks noChangeShapeType="1"/>
            </p:cNvSpPr>
            <p:nvPr/>
          </p:nvSpPr>
          <p:spPr bwMode="auto">
            <a:xfrm>
              <a:off x="3408" y="3408"/>
              <a:ext cx="379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</p:grpSp>
      <p:sp>
        <p:nvSpPr>
          <p:cNvPr id="89" name="矩形 88">
            <a:extLst>
              <a:ext uri="{FF2B5EF4-FFF2-40B4-BE49-F238E27FC236}">
                <a16:creationId xmlns:a16="http://schemas.microsoft.com/office/drawing/2014/main" id="{CC4F4D65-048A-4439-A1FD-6FE37628AE6A}"/>
              </a:ext>
            </a:extLst>
          </p:cNvPr>
          <p:cNvSpPr/>
          <p:nvPr/>
        </p:nvSpPr>
        <p:spPr bwMode="auto">
          <a:xfrm>
            <a:off x="4265966" y="5229200"/>
            <a:ext cx="4698522" cy="443420"/>
          </a:xfrm>
          <a:prstGeom prst="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F749CE26-EB42-4EDD-9677-6BE1C30AA3A5}"/>
              </a:ext>
            </a:extLst>
          </p:cNvPr>
          <p:cNvSpPr/>
          <p:nvPr/>
        </p:nvSpPr>
        <p:spPr bwMode="auto">
          <a:xfrm>
            <a:off x="4265966" y="1130300"/>
            <a:ext cx="4698522" cy="443420"/>
          </a:xfrm>
          <a:prstGeom prst="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208D5C12-FE93-4CC4-8771-EFE38D3D5B5D}"/>
              </a:ext>
            </a:extLst>
          </p:cNvPr>
          <p:cNvGrpSpPr/>
          <p:nvPr/>
        </p:nvGrpSpPr>
        <p:grpSpPr>
          <a:xfrm>
            <a:off x="245196" y="1210268"/>
            <a:ext cx="3663217" cy="5115084"/>
            <a:chOff x="468313" y="1446213"/>
            <a:chExt cx="4225925" cy="4192587"/>
          </a:xfrm>
        </p:grpSpPr>
        <p:sp>
          <p:nvSpPr>
            <p:cNvPr id="92" name="AutoShape 3">
              <a:extLst>
                <a:ext uri="{FF2B5EF4-FFF2-40B4-BE49-F238E27FC236}">
                  <a16:creationId xmlns:a16="http://schemas.microsoft.com/office/drawing/2014/main" id="{2C10F0D1-C173-44D5-B515-5860AEC4E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13" y="1849438"/>
              <a:ext cx="4225925" cy="403225"/>
            </a:xfrm>
            <a:prstGeom prst="roundRect">
              <a:avLst>
                <a:gd name="adj" fmla="val 16667"/>
              </a:avLst>
            </a:prstGeom>
            <a:solidFill>
              <a:srgbClr val="C3D69B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820738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820738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defTabSz="820738">
                <a:spcBef>
                  <a:spcPct val="20000"/>
                </a:spcBef>
                <a:buFont typeface="Gungsuh" panose="02030600000101010101" pitchFamily="18" charset="-127"/>
                <a:buChar char="-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20738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82073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baseline="0" dirty="0">
                  <a:latin typeface="Calibri" panose="020F0502020204030204" pitchFamily="34" charset="0"/>
                  <a:ea typeface="宋体" panose="02010600030101010101" pitchFamily="2" charset="-122"/>
                </a:rPr>
                <a:t>Algorithm and Data Structure</a:t>
              </a:r>
              <a:endParaRPr lang="zh-CN" altLang="en-US" sz="1800" b="0" baseline="0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" name="AutoShape 4">
              <a:extLst>
                <a:ext uri="{FF2B5EF4-FFF2-40B4-BE49-F238E27FC236}">
                  <a16:creationId xmlns:a16="http://schemas.microsoft.com/office/drawing/2014/main" id="{357ABF6D-49A8-46FE-B227-5FA307431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13" y="3933825"/>
              <a:ext cx="4225925" cy="392113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820738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820738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defTabSz="820738">
                <a:spcBef>
                  <a:spcPct val="20000"/>
                </a:spcBef>
                <a:buFont typeface="Gungsuh" panose="02030600000101010101" pitchFamily="18" charset="-127"/>
                <a:buChar char="-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20738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82073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baseline="0" dirty="0">
                  <a:latin typeface="Calibri" panose="020F0502020204030204" pitchFamily="34" charset="0"/>
                  <a:ea typeface="宋体" panose="02010600030101010101" pitchFamily="2" charset="-122"/>
                </a:rPr>
                <a:t>Gates/Register-Transfer Level (RTL)</a:t>
              </a:r>
            </a:p>
          </p:txBody>
        </p:sp>
        <p:sp>
          <p:nvSpPr>
            <p:cNvPr id="94" name="AutoShape 5">
              <a:extLst>
                <a:ext uri="{FF2B5EF4-FFF2-40B4-BE49-F238E27FC236}">
                  <a16:creationId xmlns:a16="http://schemas.microsoft.com/office/drawing/2014/main" id="{E1C94568-5CA8-45C1-B629-827DDE2DD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13" y="1446213"/>
              <a:ext cx="4217987" cy="40322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820738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820738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defTabSz="820738">
                <a:spcBef>
                  <a:spcPct val="20000"/>
                </a:spcBef>
                <a:buFont typeface="Gungsuh" panose="02030600000101010101" pitchFamily="18" charset="-127"/>
                <a:buChar char="-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20738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82073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aseline="0">
                  <a:solidFill>
                    <a:schemeClr val="accent1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Application</a:t>
              </a:r>
            </a:p>
          </p:txBody>
        </p:sp>
        <p:sp>
          <p:nvSpPr>
            <p:cNvPr id="95" name="AutoShape 6">
              <a:extLst>
                <a:ext uri="{FF2B5EF4-FFF2-40B4-BE49-F238E27FC236}">
                  <a16:creationId xmlns:a16="http://schemas.microsoft.com/office/drawing/2014/main" id="{078434B0-DF55-43D2-97AB-067635DCD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13" y="3059113"/>
              <a:ext cx="4225925" cy="471487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820738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820738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defTabSz="820738">
                <a:spcBef>
                  <a:spcPct val="20000"/>
                </a:spcBef>
                <a:buFont typeface="Gungsuh" panose="02030600000101010101" pitchFamily="18" charset="-127"/>
                <a:buChar char="-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20738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82073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aseline="0" dirty="0">
                  <a:solidFill>
                    <a:schemeClr val="bg1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Instruction Set Architecture (ISA)</a:t>
              </a:r>
            </a:p>
          </p:txBody>
        </p:sp>
        <p:sp>
          <p:nvSpPr>
            <p:cNvPr id="96" name="AutoShape 7">
              <a:extLst>
                <a:ext uri="{FF2B5EF4-FFF2-40B4-BE49-F238E27FC236}">
                  <a16:creationId xmlns:a16="http://schemas.microsoft.com/office/drawing/2014/main" id="{04E43027-11E9-4BBA-8113-FD288165E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13" y="2655888"/>
              <a:ext cx="4214812" cy="403225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820738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820738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defTabSz="820738">
                <a:spcBef>
                  <a:spcPct val="20000"/>
                </a:spcBef>
                <a:buFont typeface="Gungsuh" panose="02030600000101010101" pitchFamily="18" charset="-127"/>
                <a:buChar char="-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20738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82073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baseline="0" dirty="0">
                  <a:latin typeface="Calibri" panose="020F0502020204030204" pitchFamily="34" charset="0"/>
                  <a:ea typeface="宋体" panose="02010600030101010101" pitchFamily="2" charset="-122"/>
                </a:rPr>
                <a:t>Operating System/Virtual Machines</a:t>
              </a:r>
            </a:p>
          </p:txBody>
        </p:sp>
        <p:sp>
          <p:nvSpPr>
            <p:cNvPr id="97" name="AutoShape 8">
              <a:extLst>
                <a:ext uri="{FF2B5EF4-FFF2-40B4-BE49-F238E27FC236}">
                  <a16:creationId xmlns:a16="http://schemas.microsoft.com/office/drawing/2014/main" id="{42130CB5-CC4E-4B36-8F60-19F83864E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13" y="3530600"/>
              <a:ext cx="4225925" cy="403225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820738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820738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defTabSz="820738">
                <a:spcBef>
                  <a:spcPct val="20000"/>
                </a:spcBef>
                <a:buFont typeface="Gungsuh" panose="02030600000101010101" pitchFamily="18" charset="-127"/>
                <a:buChar char="-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20738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82073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baseline="0" dirty="0">
                  <a:latin typeface="Calibri" panose="020F0502020204030204" pitchFamily="34" charset="0"/>
                  <a:ea typeface="宋体" panose="02010600030101010101" pitchFamily="2" charset="-122"/>
                </a:rPr>
                <a:t>Microarchitecture</a:t>
              </a:r>
            </a:p>
          </p:txBody>
        </p:sp>
        <p:sp>
          <p:nvSpPr>
            <p:cNvPr id="98" name="AutoShape 9">
              <a:extLst>
                <a:ext uri="{FF2B5EF4-FFF2-40B4-BE49-F238E27FC236}">
                  <a16:creationId xmlns:a16="http://schemas.microsoft.com/office/drawing/2014/main" id="{6E0F1BA5-89D3-4437-8856-FFB566E24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13" y="4740275"/>
              <a:ext cx="4225925" cy="458788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820738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820738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defTabSz="820738">
                <a:spcBef>
                  <a:spcPct val="20000"/>
                </a:spcBef>
                <a:buFont typeface="Gungsuh" panose="02030600000101010101" pitchFamily="18" charset="-127"/>
                <a:buChar char="-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20738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82073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baseline="0">
                  <a:latin typeface="Calibri" panose="020F0502020204030204" pitchFamily="34" charset="0"/>
                  <a:ea typeface="宋体" panose="02010600030101010101" pitchFamily="2" charset="-122"/>
                </a:rPr>
                <a:t>Electronic Devices</a:t>
              </a:r>
            </a:p>
          </p:txBody>
        </p:sp>
        <p:sp>
          <p:nvSpPr>
            <p:cNvPr id="99" name="AutoShape 10">
              <a:extLst>
                <a:ext uri="{FF2B5EF4-FFF2-40B4-BE49-F238E27FC236}">
                  <a16:creationId xmlns:a16="http://schemas.microsoft.com/office/drawing/2014/main" id="{B6FFA4A0-4F30-490C-8A53-39941D9A0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13" y="2252663"/>
              <a:ext cx="4225925" cy="403225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820738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820738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defTabSz="820738">
                <a:spcBef>
                  <a:spcPct val="20000"/>
                </a:spcBef>
                <a:buFont typeface="Gungsuh" panose="02030600000101010101" pitchFamily="18" charset="-127"/>
                <a:buChar char="-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20738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82073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baseline="0" dirty="0">
                  <a:latin typeface="Calibri" panose="020F0502020204030204" pitchFamily="34" charset="0"/>
                  <a:ea typeface="宋体" panose="02010600030101010101" pitchFamily="2" charset="-122"/>
                </a:rPr>
                <a:t>Programming Language/Compiler</a:t>
              </a:r>
            </a:p>
          </p:txBody>
        </p:sp>
        <p:sp>
          <p:nvSpPr>
            <p:cNvPr id="100" name="AutoShape 11">
              <a:extLst>
                <a:ext uri="{FF2B5EF4-FFF2-40B4-BE49-F238E27FC236}">
                  <a16:creationId xmlns:a16="http://schemas.microsoft.com/office/drawing/2014/main" id="{CD3CC031-1514-4719-B4DD-1F200F51F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13" y="4337050"/>
              <a:ext cx="4225925" cy="392113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820738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820738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defTabSz="820738">
                <a:spcBef>
                  <a:spcPct val="20000"/>
                </a:spcBef>
                <a:buFont typeface="Gungsuh" panose="02030600000101010101" pitchFamily="18" charset="-127"/>
                <a:buChar char="-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20738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82073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baseline="0">
                  <a:latin typeface="Calibri" panose="020F0502020204030204" pitchFamily="34" charset="0"/>
                  <a:ea typeface="宋体" panose="02010600030101010101" pitchFamily="2" charset="-122"/>
                </a:rPr>
                <a:t>Analog/Digital Circuits</a:t>
              </a:r>
            </a:p>
          </p:txBody>
        </p:sp>
        <p:sp>
          <p:nvSpPr>
            <p:cNvPr id="101" name="AutoShape 12">
              <a:extLst>
                <a:ext uri="{FF2B5EF4-FFF2-40B4-BE49-F238E27FC236}">
                  <a16:creationId xmlns:a16="http://schemas.microsoft.com/office/drawing/2014/main" id="{148CCF79-0C97-491C-8247-1A032683B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13" y="5180013"/>
              <a:ext cx="4225925" cy="45878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820738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820738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defTabSz="820738">
                <a:spcBef>
                  <a:spcPct val="20000"/>
                </a:spcBef>
                <a:buFont typeface="Gungsuh" panose="02030600000101010101" pitchFamily="18" charset="-127"/>
                <a:buChar char="-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20738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82073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aseline="0">
                  <a:solidFill>
                    <a:schemeClr val="accent1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Physics</a:t>
              </a:r>
            </a:p>
          </p:txBody>
        </p:sp>
      </p:grp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8A2D24A0-8BB8-437B-A5CB-8D54E162D91F}"/>
              </a:ext>
            </a:extLst>
          </p:cNvPr>
          <p:cNvCxnSpPr>
            <a:cxnSpLocks/>
            <a:stCxn id="89" idx="1"/>
            <a:endCxn id="100" idx="3"/>
          </p:cNvCxnSpPr>
          <p:nvPr/>
        </p:nvCxnSpPr>
        <p:spPr bwMode="auto">
          <a:xfrm flipH="1" flipV="1">
            <a:off x="3908413" y="4976372"/>
            <a:ext cx="357553" cy="474538"/>
          </a:xfrm>
          <a:prstGeom prst="straightConnector1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7879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lIns="92075" tIns="46038" rIns="92075" bIns="46038"/>
          <a:lstStyle/>
          <a:p>
            <a:r>
              <a:rPr lang="en-US" altLang="zh-CN" dirty="0"/>
              <a:t>Great Idea #4: Software and Hardware Co-design</a:t>
            </a:r>
            <a:r>
              <a:rPr lang="en-US" altLang="zh-CN" sz="2400" dirty="0">
                <a:latin typeface="黑体" panose="02010609060101010101" pitchFamily="49" charset="-122"/>
              </a:rPr>
              <a:t> </a:t>
            </a:r>
          </a:p>
        </p:txBody>
      </p:sp>
      <p:pic>
        <p:nvPicPr>
          <p:cNvPr id="74759" name="Picture 18" descr="ch01-transfor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119188"/>
            <a:ext cx="2574925" cy="504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60" name="Line 5"/>
          <p:cNvSpPr>
            <a:spLocks noChangeShapeType="1"/>
          </p:cNvSpPr>
          <p:nvPr/>
        </p:nvSpPr>
        <p:spPr bwMode="auto">
          <a:xfrm flipV="1">
            <a:off x="250825" y="3124200"/>
            <a:ext cx="8304213" cy="17463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761" name="Text Box 6"/>
          <p:cNvSpPr txBox="1">
            <a:spLocks noChangeArrowheads="1"/>
          </p:cNvSpPr>
          <p:nvPr/>
        </p:nvSpPr>
        <p:spPr bwMode="auto">
          <a:xfrm>
            <a:off x="107950" y="2667000"/>
            <a:ext cx="13513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Franklin Gothic Book" pitchFamily="34" charset="0"/>
                <a:ea typeface="宋体" panose="02010600030101010101" pitchFamily="2" charset="-122"/>
                <a:cs typeface="+mn-cs"/>
              </a:rPr>
              <a:t>Software</a:t>
            </a:r>
          </a:p>
        </p:txBody>
      </p:sp>
      <p:sp>
        <p:nvSpPr>
          <p:cNvPr id="74762" name="Text Box 7"/>
          <p:cNvSpPr txBox="1">
            <a:spLocks noChangeArrowheads="1"/>
          </p:cNvSpPr>
          <p:nvPr/>
        </p:nvSpPr>
        <p:spPr bwMode="auto">
          <a:xfrm>
            <a:off x="34925" y="3124200"/>
            <a:ext cx="14512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Franklin Gothic Book" pitchFamily="34" charset="0"/>
                <a:ea typeface="宋体" panose="02010600030101010101" pitchFamily="2" charset="-122"/>
                <a:cs typeface="+mn-cs"/>
              </a:rPr>
              <a:t>Hardware</a:t>
            </a:r>
          </a:p>
        </p:txBody>
      </p:sp>
      <p:sp>
        <p:nvSpPr>
          <p:cNvPr id="74763" name="Text Box 8"/>
          <p:cNvSpPr txBox="1">
            <a:spLocks noChangeArrowheads="1"/>
          </p:cNvSpPr>
          <p:nvPr/>
        </p:nvSpPr>
        <p:spPr bwMode="auto">
          <a:xfrm>
            <a:off x="5125006" y="1196975"/>
            <a:ext cx="15808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Application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4764" name="Text Box 9"/>
          <p:cNvSpPr txBox="1">
            <a:spLocks noChangeArrowheads="1"/>
          </p:cNvSpPr>
          <p:nvPr/>
        </p:nvSpPr>
        <p:spPr bwMode="auto">
          <a:xfrm>
            <a:off x="5216377" y="2428875"/>
            <a:ext cx="13981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Language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4765" name="Text Box 10"/>
          <p:cNvSpPr txBox="1">
            <a:spLocks noChangeArrowheads="1"/>
          </p:cNvSpPr>
          <p:nvPr/>
        </p:nvSpPr>
        <p:spPr bwMode="auto">
          <a:xfrm>
            <a:off x="3275856" y="2878474"/>
            <a:ext cx="5279182" cy="6463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Machine Architecture, ISA </a:t>
            </a:r>
          </a:p>
        </p:txBody>
      </p:sp>
      <p:sp>
        <p:nvSpPr>
          <p:cNvPr id="74766" name="Text Box 11"/>
          <p:cNvSpPr txBox="1">
            <a:spLocks noChangeArrowheads="1"/>
          </p:cNvSpPr>
          <p:nvPr/>
        </p:nvSpPr>
        <p:spPr bwMode="auto">
          <a:xfrm>
            <a:off x="4933448" y="3679825"/>
            <a:ext cx="23342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Microarchitecture</a:t>
            </a:r>
          </a:p>
        </p:txBody>
      </p:sp>
      <p:sp>
        <p:nvSpPr>
          <p:cNvPr id="74767" name="Text Box 12"/>
          <p:cNvSpPr txBox="1">
            <a:spLocks noChangeArrowheads="1"/>
          </p:cNvSpPr>
          <p:nvPr/>
        </p:nvSpPr>
        <p:spPr bwMode="auto">
          <a:xfrm>
            <a:off x="5053673" y="4406900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Logic and IC</a:t>
            </a:r>
          </a:p>
        </p:txBody>
      </p:sp>
      <p:sp>
        <p:nvSpPr>
          <p:cNvPr id="74768" name="Text Box 13"/>
          <p:cNvSpPr txBox="1">
            <a:spLocks noChangeArrowheads="1"/>
          </p:cNvSpPr>
          <p:nvPr/>
        </p:nvSpPr>
        <p:spPr bwMode="auto">
          <a:xfrm>
            <a:off x="5409540" y="5480050"/>
            <a:ext cx="10118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Device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4769" name="Text Box 14"/>
          <p:cNvSpPr txBox="1">
            <a:spLocks noChangeArrowheads="1"/>
          </p:cNvSpPr>
          <p:nvPr/>
        </p:nvSpPr>
        <p:spPr bwMode="auto">
          <a:xfrm>
            <a:off x="5965825" y="579120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Franklin Gothic Demi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770" name="Text Box 16"/>
          <p:cNvSpPr txBox="1">
            <a:spLocks noChangeArrowheads="1"/>
          </p:cNvSpPr>
          <p:nvPr/>
        </p:nvSpPr>
        <p:spPr bwMode="auto">
          <a:xfrm>
            <a:off x="4106298" y="1796324"/>
            <a:ext cx="36182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Algorithm &amp; Data Structure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" name="日期占位符 3">
            <a:extLst>
              <a:ext uri="{FF2B5EF4-FFF2-40B4-BE49-F238E27FC236}">
                <a16:creationId xmlns:a16="http://schemas.microsoft.com/office/drawing/2014/main" id="{B59DD392-465B-41C0-B167-6CC4400A28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9512" y="6537325"/>
            <a:ext cx="2286000" cy="244475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F88401-22E9-4153-B0F5-3C3505E5B3D2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2023/10/7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灯片编号占位符 5">
            <a:extLst>
              <a:ext uri="{FF2B5EF4-FFF2-40B4-BE49-F238E27FC236}">
                <a16:creationId xmlns:a16="http://schemas.microsoft.com/office/drawing/2014/main" id="{B8A4F1D5-16A0-438E-A209-060EE77F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93296" y="6537325"/>
            <a:ext cx="2743200" cy="24447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3AA37B-31F2-46EE-90A4-68D9AA6A438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B838B1-0048-4859-9317-A42DFA778014}"/>
              </a:ext>
            </a:extLst>
          </p:cNvPr>
          <p:cNvSpPr/>
          <p:nvPr/>
        </p:nvSpPr>
        <p:spPr>
          <a:xfrm>
            <a:off x="2120900" y="6051238"/>
            <a:ext cx="64341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defRPr/>
            </a:pPr>
            <a:r>
              <a:rPr lang="en-US" altLang="zh-CN" sz="2400" b="1" baseline="0" dirty="0">
                <a:solidFill>
                  <a:srgbClr val="FF3300"/>
                </a:solidFill>
              </a:rPr>
              <a:t>Computer System: Layers of Abstraction</a:t>
            </a:r>
            <a:endParaRPr lang="zh-CN" altLang="en-US" sz="2400" b="1" baseline="0" dirty="0">
              <a:solidFill>
                <a:srgbClr val="FF3300"/>
              </a:solidFill>
            </a:endParaRPr>
          </a:p>
        </p:txBody>
      </p:sp>
      <p:sp>
        <p:nvSpPr>
          <p:cNvPr id="18" name="AutoShape 15">
            <a:extLst>
              <a:ext uri="{FF2B5EF4-FFF2-40B4-BE49-F238E27FC236}">
                <a16:creationId xmlns:a16="http://schemas.microsoft.com/office/drawing/2014/main" id="{7C49EDD7-857E-443A-A503-3052502BD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4508500"/>
            <a:ext cx="1439862" cy="649288"/>
          </a:xfrm>
          <a:prstGeom prst="wedgeRoundRectCallout">
            <a:avLst>
              <a:gd name="adj1" fmla="val -99543"/>
              <a:gd name="adj2" fmla="val -30663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Now, You are Here.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Others_2">
            <a:extLst>
              <a:ext uri="{FF2B5EF4-FFF2-40B4-BE49-F238E27FC236}">
                <a16:creationId xmlns:a16="http://schemas.microsoft.com/office/drawing/2014/main" id="{9056126C-8529-435C-A5C5-25B6DCFEAC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7798" y="224843"/>
            <a:ext cx="2023020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Outline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FBFB4F98-A1B6-4B54-9432-9B1BAD84A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912" y="1861642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10064102-F5B2-40A8-A097-05F8C082B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768676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03399">
                  <a:tint val="66000"/>
                  <a:satMod val="160000"/>
                </a:srgbClr>
              </a:gs>
              <a:gs pos="50000">
                <a:srgbClr val="003399">
                  <a:tint val="44500"/>
                  <a:satMod val="160000"/>
                </a:srgbClr>
              </a:gs>
              <a:gs pos="100000">
                <a:srgbClr val="003399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93F16C4-A290-47B9-BA72-08B73E244C4D}"/>
              </a:ext>
            </a:extLst>
          </p:cNvPr>
          <p:cNvCxnSpPr/>
          <p:nvPr/>
        </p:nvCxnSpPr>
        <p:spPr>
          <a:xfrm>
            <a:off x="474181" y="2415697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7">
            <a:extLst>
              <a:ext uri="{FF2B5EF4-FFF2-40B4-BE49-F238E27FC236}">
                <a16:creationId xmlns:a16="http://schemas.microsoft.com/office/drawing/2014/main" id="{EF1DEE29-9275-45CA-A1C1-B2DD20A33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351456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03399">
                  <a:tint val="66000"/>
                  <a:satMod val="160000"/>
                </a:srgbClr>
              </a:gs>
              <a:gs pos="50000">
                <a:srgbClr val="003399">
                  <a:tint val="44500"/>
                  <a:satMod val="160000"/>
                </a:srgbClr>
              </a:gs>
              <a:gs pos="100000">
                <a:srgbClr val="003399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33" name="矩形 17">
            <a:extLst>
              <a:ext uri="{FF2B5EF4-FFF2-40B4-BE49-F238E27FC236}">
                <a16:creationId xmlns:a16="http://schemas.microsoft.com/office/drawing/2014/main" id="{8D3CB30D-E9CE-4AAA-8189-C4674F81A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44442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Basic Storage Elements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80CF5E8-68AF-4F8B-B510-DB9A7B9CCB03}"/>
              </a:ext>
            </a:extLst>
          </p:cNvPr>
          <p:cNvCxnSpPr/>
          <p:nvPr/>
        </p:nvCxnSpPr>
        <p:spPr>
          <a:xfrm>
            <a:off x="438669" y="400506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>
            <a:extLst>
              <a:ext uri="{FF2B5EF4-FFF2-40B4-BE49-F238E27FC236}">
                <a16:creationId xmlns:a16="http://schemas.microsoft.com/office/drawing/2014/main" id="{CE5C1212-F8ED-4FB6-A797-C6AFBC179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2554177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21" name="矩形 17">
            <a:extLst>
              <a:ext uri="{FF2B5EF4-FFF2-40B4-BE49-F238E27FC236}">
                <a16:creationId xmlns:a16="http://schemas.microsoft.com/office/drawing/2014/main" id="{71D289C4-D39F-4710-BBD5-91958FB29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647143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Combinational Logic Circuits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27503D4-1039-4406-BA5B-9D61A87E45D7}"/>
              </a:ext>
            </a:extLst>
          </p:cNvPr>
          <p:cNvCxnSpPr/>
          <p:nvPr/>
        </p:nvCxnSpPr>
        <p:spPr>
          <a:xfrm>
            <a:off x="438669" y="320778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0B97DD4-DFAF-460E-BBC2-FAD7477409F4}"/>
              </a:ext>
            </a:extLst>
          </p:cNvPr>
          <p:cNvCxnSpPr/>
          <p:nvPr/>
        </p:nvCxnSpPr>
        <p:spPr>
          <a:xfrm>
            <a:off x="474181" y="3212976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17">
            <a:extLst>
              <a:ext uri="{FF2B5EF4-FFF2-40B4-BE49-F238E27FC236}">
                <a16:creationId xmlns:a16="http://schemas.microsoft.com/office/drawing/2014/main" id="{F2A6EB95-A217-45C7-8DA1-F9D56EBAD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4143544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03399">
                  <a:tint val="66000"/>
                  <a:satMod val="160000"/>
                </a:srgbClr>
              </a:gs>
              <a:gs pos="50000">
                <a:srgbClr val="003399">
                  <a:tint val="44500"/>
                  <a:satMod val="160000"/>
                </a:srgbClr>
              </a:gs>
              <a:gs pos="100000">
                <a:srgbClr val="003399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</a:p>
        </p:txBody>
      </p:sp>
      <p:sp>
        <p:nvSpPr>
          <p:cNvPr id="38" name="矩形 17">
            <a:extLst>
              <a:ext uri="{FF2B5EF4-FFF2-40B4-BE49-F238E27FC236}">
                <a16:creationId xmlns:a16="http://schemas.microsoft.com/office/drawing/2014/main" id="{F662604F-4382-4FEE-B5E3-B873FB9B4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23651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Summary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A20B8CD-2A08-41F9-9C3E-98C5A0BC9771}"/>
              </a:ext>
            </a:extLst>
          </p:cNvPr>
          <p:cNvCxnSpPr/>
          <p:nvPr/>
        </p:nvCxnSpPr>
        <p:spPr>
          <a:xfrm>
            <a:off x="438669" y="479715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9299537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B67EF9-BA56-47DF-86C9-153187B4D523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2023/10/7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5017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8D0159-BCB6-43CA-8B39-AC76FACEA8E8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Decoder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/>
            <a:r>
              <a:rPr lang="en-US" altLang="zh-CN" i="1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inputs, </a:t>
            </a:r>
            <a:r>
              <a:rPr lang="en-US" altLang="zh-CN" i="1">
                <a:ea typeface="宋体" panose="02010600030101010101" pitchFamily="2" charset="-122"/>
              </a:rPr>
              <a:t>2</a:t>
            </a:r>
            <a:r>
              <a:rPr lang="en-US" altLang="zh-CN" i="1" baseline="30000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outputs</a:t>
            </a:r>
          </a:p>
          <a:p>
            <a:pPr marL="576263" lvl="1" indent="-234950"/>
            <a:r>
              <a:rPr lang="en-US" altLang="zh-CN"/>
              <a:t>exactly one output is 1 for each possible input pattern</a:t>
            </a:r>
          </a:p>
        </p:txBody>
      </p:sp>
      <p:pic>
        <p:nvPicPr>
          <p:cNvPr id="50182" name="Picture 6" descr="ch03-deco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133600"/>
            <a:ext cx="539432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3" name="Text Box 5"/>
          <p:cNvSpPr txBox="1">
            <a:spLocks noChangeArrowheads="1"/>
          </p:cNvSpPr>
          <p:nvPr/>
        </p:nvSpPr>
        <p:spPr bwMode="auto">
          <a:xfrm>
            <a:off x="1041400" y="3473450"/>
            <a:ext cx="1473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 b="0" i="1" baseline="0" dirty="0">
                <a:ea typeface="宋体" panose="02010600030101010101" pitchFamily="2" charset="-122"/>
              </a:rPr>
              <a:t>2-bit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 b="0" i="1" baseline="0" dirty="0">
                <a:ea typeface="宋体" panose="02010600030101010101" pitchFamily="2" charset="-122"/>
              </a:rPr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413866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B67EF9-BA56-47DF-86C9-153187B4D523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2023/10/7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5017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8D0159-BCB6-43CA-8B39-AC76FACEA8E8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Decoder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/>
            <a:r>
              <a:rPr lang="en-US" altLang="zh-CN" i="1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inputs, </a:t>
            </a:r>
            <a:r>
              <a:rPr lang="en-US" altLang="zh-CN" i="1">
                <a:ea typeface="宋体" panose="02010600030101010101" pitchFamily="2" charset="-122"/>
              </a:rPr>
              <a:t>2</a:t>
            </a:r>
            <a:r>
              <a:rPr lang="en-US" altLang="zh-CN" i="1" baseline="30000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outputs</a:t>
            </a:r>
          </a:p>
          <a:p>
            <a:pPr marL="576263" lvl="1" indent="-234950"/>
            <a:r>
              <a:rPr lang="en-US" altLang="zh-CN"/>
              <a:t>exactly one output is 1 for each possible input pattern</a:t>
            </a:r>
          </a:p>
        </p:txBody>
      </p:sp>
      <p:pic>
        <p:nvPicPr>
          <p:cNvPr id="50182" name="Picture 6" descr="ch03-deco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133600"/>
            <a:ext cx="539432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3" name="Text Box 5"/>
          <p:cNvSpPr txBox="1">
            <a:spLocks noChangeArrowheads="1"/>
          </p:cNvSpPr>
          <p:nvPr/>
        </p:nvSpPr>
        <p:spPr bwMode="auto">
          <a:xfrm>
            <a:off x="1041400" y="3473450"/>
            <a:ext cx="1473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 b="0" i="1" baseline="0" dirty="0">
                <a:ea typeface="宋体" panose="02010600030101010101" pitchFamily="2" charset="-122"/>
              </a:rPr>
              <a:t>2-bit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 b="0" i="1" baseline="0" dirty="0">
                <a:ea typeface="宋体" panose="02010600030101010101" pitchFamily="2" charset="-122"/>
              </a:rPr>
              <a:t>decoder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CC464C-822E-44E4-87B9-B0DB1458A393}"/>
              </a:ext>
            </a:extLst>
          </p:cNvPr>
          <p:cNvSpPr txBox="1"/>
          <p:nvPr/>
        </p:nvSpPr>
        <p:spPr>
          <a:xfrm>
            <a:off x="2359035" y="4196090"/>
            <a:ext cx="4226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baseline="0" dirty="0">
                <a:solidFill>
                  <a:schemeClr val="accent1"/>
                </a:solidFill>
                <a:highlight>
                  <a:srgbClr val="FFFF00"/>
                </a:highlight>
              </a:rPr>
              <a:t>How many transistors?</a:t>
            </a:r>
            <a:endParaRPr lang="zh-CN" altLang="en-US" sz="2800" b="1" baseline="0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15859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01BD4B-26EA-40C2-9138-A2F725A919BB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2023/10/7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5222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020AF6-914D-46E1-952A-608FF9CB2D89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pic>
        <p:nvPicPr>
          <p:cNvPr id="52228" name="Picture 7" descr="ch03-mu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77057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Multiplexer (MUX)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/>
            <a:r>
              <a:rPr lang="en-US" altLang="zh-CN" i="1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-bit selector and </a:t>
            </a:r>
            <a:r>
              <a:rPr lang="en-US" altLang="zh-CN" i="1">
                <a:ea typeface="宋体" panose="02010600030101010101" pitchFamily="2" charset="-122"/>
              </a:rPr>
              <a:t>2</a:t>
            </a:r>
            <a:r>
              <a:rPr lang="en-US" altLang="zh-CN" i="1" baseline="30000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inputs, one output</a:t>
            </a:r>
          </a:p>
          <a:p>
            <a:pPr marL="576263" lvl="1" indent="-234950"/>
            <a:r>
              <a:rPr lang="en-US" altLang="zh-CN"/>
              <a:t>output equals one of the inputs, depending on selector</a:t>
            </a:r>
          </a:p>
        </p:txBody>
      </p:sp>
      <p:sp>
        <p:nvSpPr>
          <p:cNvPr id="52231" name="Text Box 6"/>
          <p:cNvSpPr txBox="1">
            <a:spLocks noChangeArrowheads="1"/>
          </p:cNvSpPr>
          <p:nvPr/>
        </p:nvSpPr>
        <p:spPr bwMode="auto">
          <a:xfrm>
            <a:off x="6096000" y="5486400"/>
            <a:ext cx="2005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 b="0" i="1" baseline="0">
                <a:ea typeface="宋体" panose="02010600030101010101" pitchFamily="2" charset="-122"/>
              </a:rPr>
              <a:t>4-to-1 MUX</a:t>
            </a:r>
          </a:p>
        </p:txBody>
      </p:sp>
    </p:spTree>
    <p:extLst>
      <p:ext uri="{BB962C8B-B14F-4D97-AF65-F5344CB8AC3E}">
        <p14:creationId xmlns:p14="http://schemas.microsoft.com/office/powerpoint/2010/main" val="3694312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2E6B1F-6A8F-47A2-85DE-FEEE85A908A3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2023/10/7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5427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15F39C-6F9F-494A-A685-D9CBD55C14CF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Full Adder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Add two bits and carry-in,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produce one-bit sum and carry-out.</a:t>
            </a:r>
          </a:p>
        </p:txBody>
      </p:sp>
      <p:graphicFrame>
        <p:nvGraphicFramePr>
          <p:cNvPr id="75780" name="Group 4"/>
          <p:cNvGraphicFramePr>
            <a:graphicFrameLocks noGrp="1"/>
          </p:cNvGraphicFramePr>
          <p:nvPr/>
        </p:nvGraphicFramePr>
        <p:xfrm>
          <a:off x="7010400" y="1709738"/>
          <a:ext cx="1981200" cy="3438524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in</a:t>
                      </a:r>
                    </a:p>
                  </a:txBody>
                  <a:tcPr marL="0" marR="0" marT="45711" marB="4571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L="0" marR="0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out</a:t>
                      </a:r>
                    </a:p>
                  </a:txBody>
                  <a:tcPr marL="0" marR="0"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45711" marB="4571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45711" marB="4571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45711" marB="4571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45711" marB="4571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4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45711" marB="4571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1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45711" marB="4571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4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45711" marB="4571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4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45711" marB="4571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74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45711" marB="4571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1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45711" marB="4571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74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45711" marB="4571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54326" name="Picture 71" descr="ch03-fullad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29" y="1988840"/>
            <a:ext cx="614521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123" y="5148262"/>
            <a:ext cx="2189754" cy="169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41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FA5FA4-A352-4A84-AE3B-FF42387A0CFD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2023/10/7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5632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1C9710-2312-4EFE-B26E-AB2531D27D8C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Four-bit Adder</a:t>
            </a:r>
          </a:p>
        </p:txBody>
      </p:sp>
      <p:pic>
        <p:nvPicPr>
          <p:cNvPr id="56325" name="Picture 6" descr="ch03-4bitad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534400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306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Adder/</a:t>
            </a:r>
            <a:r>
              <a:rPr lang="en-US" altLang="zh-CN" dirty="0" err="1"/>
              <a:t>Subtracter</a:t>
            </a:r>
            <a:r>
              <a:rPr lang="en-US" altLang="zh-CN" dirty="0"/>
              <a:t> - Approach #1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6852E4-6DA7-4374-8FF6-63115898C9DD}" type="datetime1">
              <a:rPr lang="zh-CN" altLang="en-US" smtClean="0"/>
              <a:pPr>
                <a:defRPr/>
              </a:pPr>
              <a:t>2023/10/7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C1541B-4E3D-4C80-9501-35E2168DC00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137" y="980728"/>
            <a:ext cx="6237207" cy="25202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019" y="3903449"/>
            <a:ext cx="5747802" cy="25074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419872" y="263691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baseline="0" dirty="0"/>
              <a:t>A+B</a:t>
            </a:r>
            <a:endParaRPr lang="zh-CN" altLang="en-US" b="1" baseline="0" dirty="0"/>
          </a:p>
        </p:txBody>
      </p:sp>
      <p:sp>
        <p:nvSpPr>
          <p:cNvPr id="9" name="文本框 8"/>
          <p:cNvSpPr txBox="1"/>
          <p:nvPr/>
        </p:nvSpPr>
        <p:spPr>
          <a:xfrm>
            <a:off x="7308304" y="282157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baseline="0" dirty="0"/>
              <a:t>A-B</a:t>
            </a:r>
            <a:endParaRPr lang="zh-CN" altLang="en-US" b="1" baseline="0" dirty="0"/>
          </a:p>
        </p:txBody>
      </p:sp>
    </p:spTree>
    <p:extLst>
      <p:ext uri="{BB962C8B-B14F-4D97-AF65-F5344CB8AC3E}">
        <p14:creationId xmlns:p14="http://schemas.microsoft.com/office/powerpoint/2010/main" val="3167344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Adder/</a:t>
            </a:r>
            <a:r>
              <a:rPr lang="en-US" altLang="zh-CN" dirty="0" err="1"/>
              <a:t>Subtracter</a:t>
            </a:r>
            <a:r>
              <a:rPr lang="en-US" altLang="zh-CN" dirty="0"/>
              <a:t> - Approach #2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6852E4-6DA7-4374-8FF6-63115898C9DD}" type="datetime1">
              <a:rPr lang="zh-CN" altLang="en-US" smtClean="0"/>
              <a:pPr>
                <a:defRPr/>
              </a:pPr>
              <a:t>2023/10/7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C1541B-4E3D-4C80-9501-35E2168DC00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268760"/>
            <a:ext cx="6217801" cy="517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46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Others_2">
            <a:extLst>
              <a:ext uri="{FF2B5EF4-FFF2-40B4-BE49-F238E27FC236}">
                <a16:creationId xmlns:a16="http://schemas.microsoft.com/office/drawing/2014/main" id="{9056126C-8529-435C-A5C5-25B6DCFEAC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7798" y="224843"/>
            <a:ext cx="2023020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Outline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FBFB4F98-A1B6-4B54-9432-9B1BAD84A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912" y="1861642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10064102-F5B2-40A8-A097-05F8C082B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768676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93F16C4-A290-47B9-BA72-08B73E244C4D}"/>
              </a:ext>
            </a:extLst>
          </p:cNvPr>
          <p:cNvCxnSpPr/>
          <p:nvPr/>
        </p:nvCxnSpPr>
        <p:spPr>
          <a:xfrm>
            <a:off x="474181" y="2415697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7">
            <a:extLst>
              <a:ext uri="{FF2B5EF4-FFF2-40B4-BE49-F238E27FC236}">
                <a16:creationId xmlns:a16="http://schemas.microsoft.com/office/drawing/2014/main" id="{EF1DEE29-9275-45CA-A1C1-B2DD20A33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351456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33" name="矩形 17">
            <a:extLst>
              <a:ext uri="{FF2B5EF4-FFF2-40B4-BE49-F238E27FC236}">
                <a16:creationId xmlns:a16="http://schemas.microsoft.com/office/drawing/2014/main" id="{8D3CB30D-E9CE-4AAA-8189-C4674F81A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44442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Basic Storage Elements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80CF5E8-68AF-4F8B-B510-DB9A7B9CCB03}"/>
              </a:ext>
            </a:extLst>
          </p:cNvPr>
          <p:cNvCxnSpPr/>
          <p:nvPr/>
        </p:nvCxnSpPr>
        <p:spPr>
          <a:xfrm>
            <a:off x="438669" y="400506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>
            <a:extLst>
              <a:ext uri="{FF2B5EF4-FFF2-40B4-BE49-F238E27FC236}">
                <a16:creationId xmlns:a16="http://schemas.microsoft.com/office/drawing/2014/main" id="{CE5C1212-F8ED-4FB6-A797-C6AFBC179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2554177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21" name="矩形 17">
            <a:extLst>
              <a:ext uri="{FF2B5EF4-FFF2-40B4-BE49-F238E27FC236}">
                <a16:creationId xmlns:a16="http://schemas.microsoft.com/office/drawing/2014/main" id="{71D289C4-D39F-4710-BBD5-91958FB29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647143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lvl="0"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baseline="0" dirty="0">
                <a:solidFill>
                  <a:srgbClr val="003399"/>
                </a:solidFill>
                <a:latin typeface="微软雅黑" panose="020B0503020204020204" pitchFamily="34" charset="-122"/>
              </a:rPr>
              <a:t>Combinational Logic Circuits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27503D4-1039-4406-BA5B-9D61A87E45D7}"/>
              </a:ext>
            </a:extLst>
          </p:cNvPr>
          <p:cNvCxnSpPr/>
          <p:nvPr/>
        </p:nvCxnSpPr>
        <p:spPr>
          <a:xfrm>
            <a:off x="438669" y="320778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0B97DD4-DFAF-460E-BBC2-FAD7477409F4}"/>
              </a:ext>
            </a:extLst>
          </p:cNvPr>
          <p:cNvCxnSpPr/>
          <p:nvPr/>
        </p:nvCxnSpPr>
        <p:spPr>
          <a:xfrm>
            <a:off x="474181" y="3212976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17">
            <a:extLst>
              <a:ext uri="{FF2B5EF4-FFF2-40B4-BE49-F238E27FC236}">
                <a16:creationId xmlns:a16="http://schemas.microsoft.com/office/drawing/2014/main" id="{F2A6EB95-A217-45C7-8DA1-F9D56EBAD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4143544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</a:p>
        </p:txBody>
      </p:sp>
      <p:sp>
        <p:nvSpPr>
          <p:cNvPr id="38" name="矩形 17">
            <a:extLst>
              <a:ext uri="{FF2B5EF4-FFF2-40B4-BE49-F238E27FC236}">
                <a16:creationId xmlns:a16="http://schemas.microsoft.com/office/drawing/2014/main" id="{F662604F-4382-4FEE-B5E3-B873FB9B4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23651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Summary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A20B8CD-2A08-41F9-9C3E-98C5A0BC9771}"/>
              </a:ext>
            </a:extLst>
          </p:cNvPr>
          <p:cNvCxnSpPr/>
          <p:nvPr/>
        </p:nvCxnSpPr>
        <p:spPr>
          <a:xfrm>
            <a:off x="438669" y="479715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3678849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Incrementor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Let’s create an incrementor</a:t>
            </a:r>
          </a:p>
          <a:p>
            <a:pPr lvl="1"/>
            <a:r>
              <a:rPr lang="en-US" altLang="zh-CN" dirty="0"/>
              <a:t>Input: A (as a 16-bit 2’s complement integer)</a:t>
            </a:r>
          </a:p>
          <a:p>
            <a:pPr lvl="1"/>
            <a:r>
              <a:rPr lang="en-US" altLang="zh-CN" dirty="0"/>
              <a:t>Output: A+1 (also as a 16-bit 2’s complement integer)</a:t>
            </a:r>
          </a:p>
          <a:p>
            <a:r>
              <a:rPr lang="en-US" altLang="zh-CN" dirty="0"/>
              <a:t>Approach #1 (impractical):</a:t>
            </a:r>
          </a:p>
          <a:p>
            <a:pPr lvl="1"/>
            <a:r>
              <a:rPr lang="en-US" altLang="zh-CN" dirty="0"/>
              <a:t>Use PLA-like techniques to implement circuit</a:t>
            </a:r>
          </a:p>
          <a:p>
            <a:pPr lvl="1"/>
            <a:r>
              <a:rPr lang="en-US" altLang="zh-CN" dirty="0"/>
              <a:t>Problem: 2</a:t>
            </a:r>
            <a:r>
              <a:rPr lang="en-US" altLang="zh-CN" baseline="30000" dirty="0"/>
              <a:t>16</a:t>
            </a:r>
            <a:r>
              <a:rPr lang="en-US" altLang="zh-CN" dirty="0"/>
              <a:t> or 65536 rows, 16 output columns</a:t>
            </a:r>
          </a:p>
          <a:p>
            <a:pPr lvl="1"/>
            <a:r>
              <a:rPr lang="en-US" altLang="zh-CN" dirty="0"/>
              <a:t>In theory, possible; in practice, intractable</a:t>
            </a:r>
          </a:p>
          <a:p>
            <a:r>
              <a:rPr lang="en-US" altLang="zh-CN" dirty="0"/>
              <a:t>Approach#2 (pragmatic):</a:t>
            </a:r>
          </a:p>
          <a:p>
            <a:pPr lvl="1"/>
            <a:r>
              <a:rPr lang="en-US" altLang="zh-CN" dirty="0"/>
              <a:t>Create a 1-bit incrementor circuit</a:t>
            </a:r>
          </a:p>
          <a:p>
            <a:pPr lvl="1"/>
            <a:r>
              <a:rPr lang="en-US" altLang="zh-CN" dirty="0"/>
              <a:t>Replicate it 16 times</a:t>
            </a:r>
            <a:endParaRPr lang="en-US" altLang="zh-CN" b="0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6852E4-6DA7-4374-8FF6-63115898C9DD}" type="datetime1">
              <a:rPr lang="zh-CN" altLang="en-US" smtClean="0"/>
              <a:pPr>
                <a:defRPr/>
              </a:pPr>
              <a:t>2023/10/7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C1541B-4E3D-4C80-9501-35E2168DC009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6474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One-bit Incrementor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981075"/>
            <a:ext cx="8839200" cy="5481638"/>
          </a:xfrm>
        </p:spPr>
        <p:txBody>
          <a:bodyPr/>
          <a:lstStyle/>
          <a:p>
            <a:r>
              <a:rPr lang="en-US" altLang="zh-CN" dirty="0"/>
              <a:t>Implement a single-column of an incrementor</a:t>
            </a:r>
            <a:endParaRPr lang="en-US" altLang="zh-CN" b="0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6852E4-6DA7-4374-8FF6-63115898C9DD}" type="datetime1">
              <a:rPr lang="zh-CN" altLang="en-US" smtClean="0"/>
              <a:pPr>
                <a:defRPr/>
              </a:pPr>
              <a:t>2023/10/7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C1541B-4E3D-4C80-9501-35E2168DC00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graphicFrame>
        <p:nvGraphicFramePr>
          <p:cNvPr id="6" name="Group 4"/>
          <p:cNvGraphicFramePr>
            <a:graphicFrameLocks noGrp="1"/>
          </p:cNvGraphicFramePr>
          <p:nvPr/>
        </p:nvGraphicFramePr>
        <p:xfrm>
          <a:off x="6660232" y="1709738"/>
          <a:ext cx="1950368" cy="1930702"/>
        </p:xfrm>
        <a:graphic>
          <a:graphicData uri="http://schemas.openxmlformats.org/drawingml/2006/table">
            <a:tbl>
              <a:tblPr/>
              <a:tblGrid>
                <a:gridCol w="187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7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in</a:t>
                      </a:r>
                      <a:endParaRPr kumimoji="0" lang="en-US" altLang="zh-CN" sz="18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5711" marB="4571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L="0" marR="0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out</a:t>
                      </a:r>
                    </a:p>
                  </a:txBody>
                  <a:tcPr marL="0" marR="0"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45711" marB="4571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45711" marB="4571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45711" marB="4571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4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45711" marB="4571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4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45711" marB="4571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4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45711" marB="4571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16832"/>
            <a:ext cx="3960440" cy="369039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3275856" y="1709738"/>
            <a:ext cx="1728192" cy="27910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632" y="4554449"/>
            <a:ext cx="2049736" cy="156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21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Others_2">
            <a:extLst>
              <a:ext uri="{FF2B5EF4-FFF2-40B4-BE49-F238E27FC236}">
                <a16:creationId xmlns:a16="http://schemas.microsoft.com/office/drawing/2014/main" id="{9056126C-8529-435C-A5C5-25B6DCFEAC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7798" y="224843"/>
            <a:ext cx="2023020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Outline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FBFB4F98-A1B6-4B54-9432-9B1BAD84A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912" y="1861642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10064102-F5B2-40A8-A097-05F8C082B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768676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03399">
                  <a:tint val="66000"/>
                  <a:satMod val="160000"/>
                </a:srgbClr>
              </a:gs>
              <a:gs pos="50000">
                <a:srgbClr val="003399">
                  <a:tint val="44500"/>
                  <a:satMod val="160000"/>
                </a:srgbClr>
              </a:gs>
              <a:gs pos="100000">
                <a:srgbClr val="003399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93F16C4-A290-47B9-BA72-08B73E244C4D}"/>
              </a:ext>
            </a:extLst>
          </p:cNvPr>
          <p:cNvCxnSpPr/>
          <p:nvPr/>
        </p:nvCxnSpPr>
        <p:spPr>
          <a:xfrm>
            <a:off x="474181" y="2415697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7">
            <a:extLst>
              <a:ext uri="{FF2B5EF4-FFF2-40B4-BE49-F238E27FC236}">
                <a16:creationId xmlns:a16="http://schemas.microsoft.com/office/drawing/2014/main" id="{EF1DEE29-9275-45CA-A1C1-B2DD20A33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351456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33" name="矩形 17">
            <a:extLst>
              <a:ext uri="{FF2B5EF4-FFF2-40B4-BE49-F238E27FC236}">
                <a16:creationId xmlns:a16="http://schemas.microsoft.com/office/drawing/2014/main" id="{8D3CB30D-E9CE-4AAA-8189-C4674F81A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44442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Basic Storage Elements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80CF5E8-68AF-4F8B-B510-DB9A7B9CCB03}"/>
              </a:ext>
            </a:extLst>
          </p:cNvPr>
          <p:cNvCxnSpPr/>
          <p:nvPr/>
        </p:nvCxnSpPr>
        <p:spPr>
          <a:xfrm>
            <a:off x="438669" y="400506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>
            <a:extLst>
              <a:ext uri="{FF2B5EF4-FFF2-40B4-BE49-F238E27FC236}">
                <a16:creationId xmlns:a16="http://schemas.microsoft.com/office/drawing/2014/main" id="{CE5C1212-F8ED-4FB6-A797-C6AFBC179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2554177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03399">
                  <a:tint val="66000"/>
                  <a:satMod val="160000"/>
                </a:srgbClr>
              </a:gs>
              <a:gs pos="50000">
                <a:srgbClr val="003399">
                  <a:tint val="44500"/>
                  <a:satMod val="160000"/>
                </a:srgbClr>
              </a:gs>
              <a:gs pos="100000">
                <a:srgbClr val="003399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21" name="矩形 17">
            <a:extLst>
              <a:ext uri="{FF2B5EF4-FFF2-40B4-BE49-F238E27FC236}">
                <a16:creationId xmlns:a16="http://schemas.microsoft.com/office/drawing/2014/main" id="{71D289C4-D39F-4710-BBD5-91958FB29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647143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Combinational Logic Circuits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27503D4-1039-4406-BA5B-9D61A87E45D7}"/>
              </a:ext>
            </a:extLst>
          </p:cNvPr>
          <p:cNvCxnSpPr/>
          <p:nvPr/>
        </p:nvCxnSpPr>
        <p:spPr>
          <a:xfrm>
            <a:off x="438669" y="320778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0B97DD4-DFAF-460E-BBC2-FAD7477409F4}"/>
              </a:ext>
            </a:extLst>
          </p:cNvPr>
          <p:cNvCxnSpPr/>
          <p:nvPr/>
        </p:nvCxnSpPr>
        <p:spPr>
          <a:xfrm>
            <a:off x="474181" y="3212976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17">
            <a:extLst>
              <a:ext uri="{FF2B5EF4-FFF2-40B4-BE49-F238E27FC236}">
                <a16:creationId xmlns:a16="http://schemas.microsoft.com/office/drawing/2014/main" id="{F2A6EB95-A217-45C7-8DA1-F9D56EBAD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4143544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03399">
                  <a:tint val="66000"/>
                  <a:satMod val="160000"/>
                </a:srgbClr>
              </a:gs>
              <a:gs pos="50000">
                <a:srgbClr val="003399">
                  <a:tint val="44500"/>
                  <a:satMod val="160000"/>
                </a:srgbClr>
              </a:gs>
              <a:gs pos="100000">
                <a:srgbClr val="003399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</a:p>
        </p:txBody>
      </p:sp>
      <p:sp>
        <p:nvSpPr>
          <p:cNvPr id="38" name="矩形 17">
            <a:extLst>
              <a:ext uri="{FF2B5EF4-FFF2-40B4-BE49-F238E27FC236}">
                <a16:creationId xmlns:a16="http://schemas.microsoft.com/office/drawing/2014/main" id="{F662604F-4382-4FEE-B5E3-B873FB9B4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23651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Summary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A20B8CD-2A08-41F9-9C3E-98C5A0BC9771}"/>
              </a:ext>
            </a:extLst>
          </p:cNvPr>
          <p:cNvCxnSpPr/>
          <p:nvPr/>
        </p:nvCxnSpPr>
        <p:spPr>
          <a:xfrm>
            <a:off x="438669" y="479715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128665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FE56F5-0D6D-4842-BBAC-E75166D0F48E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2023/10/7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5837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46A7A0-4A51-46C8-BA2C-29068D723D6E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Combinational vs. Sequential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/>
            <a:r>
              <a:rPr lang="en-US" altLang="zh-CN" dirty="0">
                <a:solidFill>
                  <a:srgbClr val="FF3300"/>
                </a:solidFill>
                <a:ea typeface="宋体" panose="02010600030101010101" pitchFamily="2" charset="-122"/>
              </a:rPr>
              <a:t>Combinational Circuit</a:t>
            </a:r>
          </a:p>
          <a:p>
            <a:pPr marL="576263" lvl="1" indent="-234950"/>
            <a:r>
              <a:rPr lang="en-US" altLang="zh-CN" dirty="0">
                <a:latin typeface="Courier"/>
              </a:rPr>
              <a:t>always gives the same output for a given set of inputs</a:t>
            </a:r>
          </a:p>
          <a:p>
            <a:pPr marL="1022350" lvl="2" indent="-222250"/>
            <a:r>
              <a:rPr lang="en-US" altLang="zh-CN" sz="1800" dirty="0"/>
              <a:t>ex: adder always generates sum and carry,</a:t>
            </a:r>
            <a:br>
              <a:rPr lang="en-US" altLang="zh-CN" sz="1800" dirty="0"/>
            </a:br>
            <a:r>
              <a:rPr lang="en-US" altLang="zh-CN" sz="1800" dirty="0"/>
              <a:t>regardless of previous inputs</a:t>
            </a:r>
          </a:p>
          <a:p>
            <a:pPr marL="0" indent="0"/>
            <a:r>
              <a:rPr lang="en-US" altLang="zh-CN" dirty="0">
                <a:solidFill>
                  <a:srgbClr val="FF3300"/>
                </a:solidFill>
                <a:ea typeface="宋体" panose="02010600030101010101" pitchFamily="2" charset="-122"/>
              </a:rPr>
              <a:t>Sequential Circuit</a:t>
            </a:r>
          </a:p>
          <a:p>
            <a:pPr marL="576263" lvl="1" indent="-234950"/>
            <a:r>
              <a:rPr lang="en-US" altLang="zh-CN" dirty="0">
                <a:latin typeface="Courier"/>
              </a:rPr>
              <a:t>stores information</a:t>
            </a:r>
          </a:p>
          <a:p>
            <a:pPr marL="576263" lvl="1" indent="-234950"/>
            <a:r>
              <a:rPr lang="en-US" altLang="zh-CN" dirty="0">
                <a:latin typeface="Courier"/>
              </a:rPr>
              <a:t>output depends on stored information (</a:t>
            </a:r>
            <a:r>
              <a:rPr lang="en-US" altLang="zh-CN" dirty="0">
                <a:solidFill>
                  <a:srgbClr val="0070C0"/>
                </a:solidFill>
                <a:latin typeface="Courier"/>
              </a:rPr>
              <a:t>state</a:t>
            </a:r>
            <a:r>
              <a:rPr lang="en-US" altLang="zh-CN" dirty="0">
                <a:latin typeface="Courier"/>
              </a:rPr>
              <a:t>) plus </a:t>
            </a:r>
            <a:r>
              <a:rPr lang="en-US" altLang="zh-CN" dirty="0">
                <a:solidFill>
                  <a:srgbClr val="0070C0"/>
                </a:solidFill>
                <a:latin typeface="Courier"/>
              </a:rPr>
              <a:t>input</a:t>
            </a:r>
          </a:p>
          <a:p>
            <a:pPr marL="1022350" lvl="2" indent="-222250"/>
            <a:r>
              <a:rPr lang="en-US" altLang="zh-CN" sz="1800" dirty="0"/>
              <a:t>so a given input might produce different outputs,</a:t>
            </a:r>
            <a:br>
              <a:rPr lang="en-US" altLang="zh-CN" sz="1800" dirty="0"/>
            </a:br>
            <a:r>
              <a:rPr lang="en-US" altLang="zh-CN" sz="1800" dirty="0"/>
              <a:t>depending on the stored information</a:t>
            </a:r>
          </a:p>
          <a:p>
            <a:pPr marL="576263" lvl="1" indent="-234950"/>
            <a:r>
              <a:rPr lang="en-US" altLang="zh-CN" i="1" dirty="0">
                <a:latin typeface="Courier"/>
              </a:rPr>
              <a:t>example:</a:t>
            </a:r>
            <a:r>
              <a:rPr lang="en-US" altLang="zh-CN" dirty="0">
                <a:latin typeface="Courier"/>
              </a:rPr>
              <a:t> ticket counter</a:t>
            </a:r>
          </a:p>
          <a:p>
            <a:pPr marL="1022350" lvl="2" indent="-222250"/>
            <a:r>
              <a:rPr lang="en-US" altLang="zh-CN" sz="1800" dirty="0"/>
              <a:t>advances when you push the button</a:t>
            </a:r>
          </a:p>
          <a:p>
            <a:pPr marL="1022350" lvl="2" indent="-222250"/>
            <a:r>
              <a:rPr lang="en-US" altLang="zh-CN" sz="1800" dirty="0"/>
              <a:t>output depends on previous state</a:t>
            </a:r>
          </a:p>
          <a:p>
            <a:pPr marL="576263" lvl="1" indent="-234950"/>
            <a:r>
              <a:rPr lang="en-US" altLang="zh-CN" dirty="0">
                <a:latin typeface="Courier"/>
              </a:rPr>
              <a:t>useful for building “</a:t>
            </a:r>
            <a:r>
              <a:rPr lang="en-US" altLang="zh-CN" dirty="0">
                <a:solidFill>
                  <a:srgbClr val="0070C0"/>
                </a:solidFill>
                <a:latin typeface="Courier"/>
              </a:rPr>
              <a:t>memory</a:t>
            </a:r>
            <a:r>
              <a:rPr lang="en-US" altLang="zh-CN" dirty="0">
                <a:latin typeface="Courier"/>
              </a:rPr>
              <a:t>” elements and “</a:t>
            </a:r>
            <a:r>
              <a:rPr lang="en-US" altLang="zh-CN" dirty="0">
                <a:solidFill>
                  <a:srgbClr val="0070C0"/>
                </a:solidFill>
                <a:latin typeface="Courier"/>
              </a:rPr>
              <a:t>state</a:t>
            </a:r>
            <a:r>
              <a:rPr lang="en-US" altLang="zh-CN" dirty="0">
                <a:latin typeface="Courier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urier"/>
              </a:rPr>
              <a:t>machines</a:t>
            </a:r>
            <a:r>
              <a:rPr lang="en-US" altLang="zh-CN" dirty="0">
                <a:latin typeface="Courier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690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552D19-353F-424C-915F-772D67FFCF9A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2023/10/7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6041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62B619-E106-4C2F-ABDA-9562B443E16C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R-S Latch: Simple Storage Element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R is used to “reset” or “clear” the element – set it to zero.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S is used to “set” the element – set it to one.</a:t>
            </a:r>
          </a:p>
          <a:p>
            <a:pPr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If both R and S are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, out could be </a:t>
            </a:r>
            <a:r>
              <a:rPr lang="en-US" altLang="zh-CN" u="sng" dirty="0">
                <a:ea typeface="宋体" panose="02010600030101010101" pitchFamily="2" charset="-122"/>
              </a:rPr>
              <a:t>either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 or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“</a:t>
            </a:r>
            <a:r>
              <a:rPr lang="en-US" altLang="zh-CN" dirty="0">
                <a:solidFill>
                  <a:srgbClr val="0070C0"/>
                </a:solidFill>
              </a:rPr>
              <a:t>quiescent</a:t>
            </a:r>
            <a:r>
              <a:rPr lang="en-US" altLang="zh-CN" dirty="0"/>
              <a:t>” state -- holds its previous value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note: if a is 1, b is 0, and vice versa</a:t>
            </a:r>
          </a:p>
          <a:p>
            <a:pPr>
              <a:lnSpc>
                <a:spcPct val="90000"/>
              </a:lnSpc>
            </a:pPr>
            <a:endParaRPr lang="zh-CN" altLang="en-US" dirty="0"/>
          </a:p>
        </p:txBody>
      </p:sp>
      <p:grpSp>
        <p:nvGrpSpPr>
          <p:cNvPr id="60422" name="Group 4"/>
          <p:cNvGrpSpPr>
            <a:grpSpLocks/>
          </p:cNvGrpSpPr>
          <p:nvPr/>
        </p:nvGrpSpPr>
        <p:grpSpPr bwMode="auto">
          <a:xfrm>
            <a:off x="685800" y="2312988"/>
            <a:ext cx="7985125" cy="2195512"/>
            <a:chOff x="432" y="1392"/>
            <a:chExt cx="5030" cy="1383"/>
          </a:xfrm>
        </p:grpSpPr>
        <p:sp>
          <p:nvSpPr>
            <p:cNvPr id="60423" name="Text Box 8"/>
            <p:cNvSpPr txBox="1">
              <a:spLocks noChangeArrowheads="1"/>
            </p:cNvSpPr>
            <p:nvPr/>
          </p:nvSpPr>
          <p:spPr bwMode="auto">
            <a:xfrm>
              <a:off x="2160" y="1776"/>
              <a:ext cx="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baseline="0">
                  <a:latin typeface="Franklin Gothic Book" panose="020B05030201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0424" name="Text Box 9"/>
            <p:cNvSpPr txBox="1">
              <a:spLocks noChangeArrowheads="1"/>
            </p:cNvSpPr>
            <p:nvPr/>
          </p:nvSpPr>
          <p:spPr bwMode="auto">
            <a:xfrm>
              <a:off x="2160" y="2352"/>
              <a:ext cx="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baseline="0">
                  <a:latin typeface="Franklin Gothic Book" panose="020B05030201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pic>
          <p:nvPicPr>
            <p:cNvPr id="60425" name="Picture 18" descr="ch03-srlatch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488"/>
              <a:ext cx="2246" cy="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26" name="Picture 19" descr="ch03-srlatch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1488"/>
              <a:ext cx="2246" cy="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427" name="Text Box 20"/>
            <p:cNvSpPr txBox="1">
              <a:spLocks noChangeArrowheads="1"/>
            </p:cNvSpPr>
            <p:nvPr/>
          </p:nvSpPr>
          <p:spPr bwMode="auto">
            <a:xfrm>
              <a:off x="1056" y="139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baseline="0">
                  <a:solidFill>
                    <a:srgbClr val="0000FF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0428" name="Text Box 21"/>
            <p:cNvSpPr txBox="1">
              <a:spLocks noChangeArrowheads="1"/>
            </p:cNvSpPr>
            <p:nvPr/>
          </p:nvSpPr>
          <p:spPr bwMode="auto">
            <a:xfrm>
              <a:off x="1056" y="254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baseline="0">
                  <a:solidFill>
                    <a:srgbClr val="0000FF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0429" name="Text Box 22"/>
            <p:cNvSpPr txBox="1">
              <a:spLocks noChangeArrowheads="1"/>
            </p:cNvSpPr>
            <p:nvPr/>
          </p:nvSpPr>
          <p:spPr bwMode="auto">
            <a:xfrm>
              <a:off x="2064" y="16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baseline="0">
                  <a:solidFill>
                    <a:srgbClr val="CE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0430" name="Text Box 23"/>
            <p:cNvSpPr txBox="1">
              <a:spLocks noChangeArrowheads="1"/>
            </p:cNvSpPr>
            <p:nvPr/>
          </p:nvSpPr>
          <p:spPr bwMode="auto">
            <a:xfrm>
              <a:off x="1056" y="230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baseline="0">
                  <a:solidFill>
                    <a:srgbClr val="CE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0431" name="Text Box 24"/>
            <p:cNvSpPr txBox="1">
              <a:spLocks noChangeArrowheads="1"/>
            </p:cNvSpPr>
            <p:nvPr/>
          </p:nvSpPr>
          <p:spPr bwMode="auto">
            <a:xfrm>
              <a:off x="1056" y="16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baseline="0">
                  <a:solidFill>
                    <a:srgbClr val="CE0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0432" name="Text Box 25"/>
            <p:cNvSpPr txBox="1">
              <a:spLocks noChangeArrowheads="1"/>
            </p:cNvSpPr>
            <p:nvPr/>
          </p:nvSpPr>
          <p:spPr bwMode="auto">
            <a:xfrm>
              <a:off x="2064" y="225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baseline="0">
                  <a:solidFill>
                    <a:srgbClr val="CE0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0433" name="Text Box 28"/>
            <p:cNvSpPr txBox="1">
              <a:spLocks noChangeArrowheads="1"/>
            </p:cNvSpPr>
            <p:nvPr/>
          </p:nvSpPr>
          <p:spPr bwMode="auto">
            <a:xfrm>
              <a:off x="3840" y="139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baseline="0">
                  <a:solidFill>
                    <a:srgbClr val="0000FF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0434" name="Text Box 29"/>
            <p:cNvSpPr txBox="1">
              <a:spLocks noChangeArrowheads="1"/>
            </p:cNvSpPr>
            <p:nvPr/>
          </p:nvSpPr>
          <p:spPr bwMode="auto">
            <a:xfrm>
              <a:off x="3840" y="254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baseline="0">
                  <a:solidFill>
                    <a:srgbClr val="0000FF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0435" name="Text Box 30"/>
            <p:cNvSpPr txBox="1">
              <a:spLocks noChangeArrowheads="1"/>
            </p:cNvSpPr>
            <p:nvPr/>
          </p:nvSpPr>
          <p:spPr bwMode="auto">
            <a:xfrm>
              <a:off x="4848" y="16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baseline="0">
                  <a:solidFill>
                    <a:srgbClr val="CE0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0436" name="Text Box 31"/>
            <p:cNvSpPr txBox="1">
              <a:spLocks noChangeArrowheads="1"/>
            </p:cNvSpPr>
            <p:nvPr/>
          </p:nvSpPr>
          <p:spPr bwMode="auto">
            <a:xfrm>
              <a:off x="3840" y="230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baseline="0">
                  <a:solidFill>
                    <a:srgbClr val="CE0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0437" name="Text Box 32"/>
            <p:cNvSpPr txBox="1">
              <a:spLocks noChangeArrowheads="1"/>
            </p:cNvSpPr>
            <p:nvPr/>
          </p:nvSpPr>
          <p:spPr bwMode="auto">
            <a:xfrm>
              <a:off x="3840" y="16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baseline="0">
                  <a:solidFill>
                    <a:srgbClr val="CE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0438" name="Text Box 33"/>
            <p:cNvSpPr txBox="1">
              <a:spLocks noChangeArrowheads="1"/>
            </p:cNvSpPr>
            <p:nvPr/>
          </p:nvSpPr>
          <p:spPr bwMode="auto">
            <a:xfrm>
              <a:off x="4848" y="225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baseline="0">
                  <a:solidFill>
                    <a:srgbClr val="CE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9189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69D1A1-F15A-468A-AB23-A01B0275A0FB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2023/10/7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6144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BC3344-73F4-41FF-B396-DE3BB97672A9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Clearing the R-S latch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/>
            <a:r>
              <a:rPr lang="en-US" altLang="zh-CN" dirty="0">
                <a:ea typeface="宋体" panose="02010600030101010101" pitchFamily="2" charset="-122"/>
              </a:rPr>
              <a:t>Suppose we start with output = 1, then change R to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1446" name="Text Box 19"/>
          <p:cNvSpPr txBox="1">
            <a:spLocks noChangeArrowheads="1"/>
          </p:cNvSpPr>
          <p:nvPr/>
        </p:nvSpPr>
        <p:spPr bwMode="auto">
          <a:xfrm>
            <a:off x="4800600" y="3352800"/>
            <a:ext cx="3668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aseline="0">
                <a:ea typeface="宋体" panose="02010600030101010101" pitchFamily="2" charset="-122"/>
              </a:rPr>
              <a:t>Output changes to zero.</a:t>
            </a:r>
          </a:p>
        </p:txBody>
      </p:sp>
      <p:sp>
        <p:nvSpPr>
          <p:cNvPr id="61447" name="Text Box 20"/>
          <p:cNvSpPr txBox="1">
            <a:spLocks noChangeArrowheads="1"/>
          </p:cNvSpPr>
          <p:nvPr/>
        </p:nvSpPr>
        <p:spPr bwMode="auto">
          <a:xfrm>
            <a:off x="424815" y="6065044"/>
            <a:ext cx="5589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i="1" baseline="0" dirty="0">
                <a:ea typeface="宋体" panose="02010600030101010101" pitchFamily="2" charset="-122"/>
              </a:rPr>
              <a:t>Then set R=1 to “store” value in quiescent state.</a:t>
            </a:r>
          </a:p>
        </p:txBody>
      </p:sp>
      <p:sp>
        <p:nvSpPr>
          <p:cNvPr id="61448" name="Text Box 22"/>
          <p:cNvSpPr txBox="1">
            <a:spLocks noChangeArrowheads="1"/>
          </p:cNvSpPr>
          <p:nvPr/>
        </p:nvSpPr>
        <p:spPr bwMode="auto">
          <a:xfrm>
            <a:off x="3127375" y="2286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baseline="0">
                <a:latin typeface="Franklin Gothic Book" panose="020B05030201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1449" name="Text Box 23"/>
          <p:cNvSpPr txBox="1">
            <a:spLocks noChangeArrowheads="1"/>
          </p:cNvSpPr>
          <p:nvPr/>
        </p:nvSpPr>
        <p:spPr bwMode="auto">
          <a:xfrm>
            <a:off x="3127375" y="3200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baseline="0">
                <a:latin typeface="Franklin Gothic Book" panose="020B0503020102020204" pitchFamily="34" charset="0"/>
                <a:ea typeface="宋体" panose="02010600030101010101" pitchFamily="2" charset="-122"/>
              </a:rPr>
              <a:t>0</a:t>
            </a:r>
          </a:p>
        </p:txBody>
      </p:sp>
      <p:pic>
        <p:nvPicPr>
          <p:cNvPr id="61450" name="Picture 24" descr="ch03-srlat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35655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51" name="Text Box 25"/>
          <p:cNvSpPr txBox="1">
            <a:spLocks noChangeArrowheads="1"/>
          </p:cNvSpPr>
          <p:nvPr/>
        </p:nvSpPr>
        <p:spPr bwMode="auto">
          <a:xfrm>
            <a:off x="1371600" y="1676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baseline="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1452" name="Text Box 26"/>
          <p:cNvSpPr txBox="1">
            <a:spLocks noChangeArrowheads="1"/>
          </p:cNvSpPr>
          <p:nvPr/>
        </p:nvSpPr>
        <p:spPr bwMode="auto">
          <a:xfrm>
            <a:off x="1371600" y="3505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baseline="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1453" name="Text Box 27"/>
          <p:cNvSpPr txBox="1">
            <a:spLocks noChangeArrowheads="1"/>
          </p:cNvSpPr>
          <p:nvPr/>
        </p:nvSpPr>
        <p:spPr bwMode="auto">
          <a:xfrm>
            <a:off x="2971800" y="2133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baseline="0">
                <a:solidFill>
                  <a:srgbClr val="CE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1454" name="Text Box 28"/>
          <p:cNvSpPr txBox="1">
            <a:spLocks noChangeArrowheads="1"/>
          </p:cNvSpPr>
          <p:nvPr/>
        </p:nvSpPr>
        <p:spPr bwMode="auto">
          <a:xfrm>
            <a:off x="1371600" y="3124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baseline="0">
                <a:solidFill>
                  <a:srgbClr val="CE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1455" name="Text Box 29"/>
          <p:cNvSpPr txBox="1">
            <a:spLocks noChangeArrowheads="1"/>
          </p:cNvSpPr>
          <p:nvPr/>
        </p:nvSpPr>
        <p:spPr bwMode="auto">
          <a:xfrm>
            <a:off x="1371600" y="2057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baseline="0">
                <a:solidFill>
                  <a:srgbClr val="CE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1456" name="Text Box 30"/>
          <p:cNvSpPr txBox="1">
            <a:spLocks noChangeArrowheads="1"/>
          </p:cNvSpPr>
          <p:nvPr/>
        </p:nvSpPr>
        <p:spPr bwMode="auto">
          <a:xfrm>
            <a:off x="2971800" y="3048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baseline="0">
                <a:solidFill>
                  <a:srgbClr val="CE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1457" name="Text Box 31"/>
          <p:cNvSpPr txBox="1">
            <a:spLocks noChangeArrowheads="1"/>
          </p:cNvSpPr>
          <p:nvPr/>
        </p:nvSpPr>
        <p:spPr bwMode="auto">
          <a:xfrm>
            <a:off x="7851775" y="4419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baseline="0">
                <a:latin typeface="Franklin Gothic Book" panose="020B05030201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1458" name="Text Box 32"/>
          <p:cNvSpPr txBox="1">
            <a:spLocks noChangeArrowheads="1"/>
          </p:cNvSpPr>
          <p:nvPr/>
        </p:nvSpPr>
        <p:spPr bwMode="auto">
          <a:xfrm>
            <a:off x="7851775" y="5334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baseline="0">
                <a:latin typeface="Franklin Gothic Book" panose="020B0503020102020204" pitchFamily="34" charset="0"/>
                <a:ea typeface="宋体" panose="02010600030101010101" pitchFamily="2" charset="-122"/>
              </a:rPr>
              <a:t>0</a:t>
            </a:r>
          </a:p>
        </p:txBody>
      </p:sp>
      <p:pic>
        <p:nvPicPr>
          <p:cNvPr id="61459" name="Picture 33" descr="ch03-srlat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962400"/>
            <a:ext cx="35655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0" name="Text Box 34"/>
          <p:cNvSpPr txBox="1">
            <a:spLocks noChangeArrowheads="1"/>
          </p:cNvSpPr>
          <p:nvPr/>
        </p:nvSpPr>
        <p:spPr bwMode="auto">
          <a:xfrm>
            <a:off x="6096000" y="3810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baseline="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1461" name="Text Box 35"/>
          <p:cNvSpPr txBox="1">
            <a:spLocks noChangeArrowheads="1"/>
          </p:cNvSpPr>
          <p:nvPr/>
        </p:nvSpPr>
        <p:spPr bwMode="auto">
          <a:xfrm>
            <a:off x="6096000" y="5638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baseline="0">
                <a:solidFill>
                  <a:srgbClr val="0099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1462" name="Text Box 36"/>
          <p:cNvSpPr txBox="1">
            <a:spLocks noChangeArrowheads="1"/>
          </p:cNvSpPr>
          <p:nvPr/>
        </p:nvSpPr>
        <p:spPr bwMode="auto">
          <a:xfrm>
            <a:off x="7696200" y="4267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baseline="0">
                <a:solidFill>
                  <a:srgbClr val="0099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1463" name="Text Box 37"/>
          <p:cNvSpPr txBox="1">
            <a:spLocks noChangeArrowheads="1"/>
          </p:cNvSpPr>
          <p:nvPr/>
        </p:nvSpPr>
        <p:spPr bwMode="auto">
          <a:xfrm>
            <a:off x="6096000" y="5257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baseline="0">
                <a:solidFill>
                  <a:srgbClr val="CE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1464" name="Text Box 38"/>
          <p:cNvSpPr txBox="1">
            <a:spLocks noChangeArrowheads="1"/>
          </p:cNvSpPr>
          <p:nvPr/>
        </p:nvSpPr>
        <p:spPr bwMode="auto">
          <a:xfrm>
            <a:off x="6096000" y="4191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baseline="0">
                <a:solidFill>
                  <a:srgbClr val="CE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1465" name="Text Box 39"/>
          <p:cNvSpPr txBox="1">
            <a:spLocks noChangeArrowheads="1"/>
          </p:cNvSpPr>
          <p:nvPr/>
        </p:nvSpPr>
        <p:spPr bwMode="auto">
          <a:xfrm>
            <a:off x="7696200" y="5181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baseline="0">
                <a:solidFill>
                  <a:srgbClr val="CE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1466" name="Line 18"/>
          <p:cNvSpPr>
            <a:spLocks noChangeShapeType="1"/>
          </p:cNvSpPr>
          <p:nvPr/>
        </p:nvSpPr>
        <p:spPr bwMode="auto">
          <a:xfrm>
            <a:off x="3581400" y="3657600"/>
            <a:ext cx="1447800" cy="990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151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F8EF2C-DE71-4C6E-9A4A-AEFB24B1E541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2023/10/7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6349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1FB4F1-9C82-4945-901B-502659567FEE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Setting the R-S Latch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marL="0" indent="0"/>
            <a:r>
              <a:rPr lang="en-US" altLang="zh-CN" dirty="0">
                <a:ea typeface="宋体" panose="02010600030101010101" pitchFamily="2" charset="-122"/>
              </a:rPr>
              <a:t>Suppose we start with output = 0, then change S to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3494" name="Text Box 19"/>
          <p:cNvSpPr txBox="1">
            <a:spLocks noChangeArrowheads="1"/>
          </p:cNvSpPr>
          <p:nvPr/>
        </p:nvSpPr>
        <p:spPr bwMode="auto">
          <a:xfrm>
            <a:off x="4845050" y="3352800"/>
            <a:ext cx="3582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aseline="0">
                <a:ea typeface="宋体" panose="02010600030101010101" pitchFamily="2" charset="-122"/>
              </a:rPr>
              <a:t>Output changes to one.</a:t>
            </a:r>
          </a:p>
        </p:txBody>
      </p:sp>
      <p:sp>
        <p:nvSpPr>
          <p:cNvPr id="63495" name="Text Box 20"/>
          <p:cNvSpPr txBox="1">
            <a:spLocks noChangeArrowheads="1"/>
          </p:cNvSpPr>
          <p:nvPr/>
        </p:nvSpPr>
        <p:spPr bwMode="auto">
          <a:xfrm>
            <a:off x="381000" y="5940133"/>
            <a:ext cx="557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i="1" baseline="0" dirty="0">
                <a:ea typeface="宋体" panose="02010600030101010101" pitchFamily="2" charset="-122"/>
              </a:rPr>
              <a:t>Then set S=1 to “store” value in quiescent state.</a:t>
            </a:r>
          </a:p>
        </p:txBody>
      </p:sp>
      <p:pic>
        <p:nvPicPr>
          <p:cNvPr id="63496" name="Picture 21" descr="ch03-srlat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35655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7" name="Text Box 22"/>
          <p:cNvSpPr txBox="1">
            <a:spLocks noChangeArrowheads="1"/>
          </p:cNvSpPr>
          <p:nvPr/>
        </p:nvSpPr>
        <p:spPr bwMode="auto">
          <a:xfrm>
            <a:off x="1371600" y="1676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baseline="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3498" name="Text Box 23"/>
          <p:cNvSpPr txBox="1">
            <a:spLocks noChangeArrowheads="1"/>
          </p:cNvSpPr>
          <p:nvPr/>
        </p:nvSpPr>
        <p:spPr bwMode="auto">
          <a:xfrm>
            <a:off x="1371600" y="3505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baseline="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3499" name="Text Box 24"/>
          <p:cNvSpPr txBox="1">
            <a:spLocks noChangeArrowheads="1"/>
          </p:cNvSpPr>
          <p:nvPr/>
        </p:nvSpPr>
        <p:spPr bwMode="auto">
          <a:xfrm>
            <a:off x="2971800" y="2133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baseline="0">
                <a:solidFill>
                  <a:srgbClr val="CE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3500" name="Text Box 25"/>
          <p:cNvSpPr txBox="1">
            <a:spLocks noChangeArrowheads="1"/>
          </p:cNvSpPr>
          <p:nvPr/>
        </p:nvSpPr>
        <p:spPr bwMode="auto">
          <a:xfrm>
            <a:off x="1371600" y="3124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baseline="0">
                <a:solidFill>
                  <a:srgbClr val="CE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3501" name="Text Box 26"/>
          <p:cNvSpPr txBox="1">
            <a:spLocks noChangeArrowheads="1"/>
          </p:cNvSpPr>
          <p:nvPr/>
        </p:nvSpPr>
        <p:spPr bwMode="auto">
          <a:xfrm>
            <a:off x="1371600" y="2057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baseline="0">
                <a:solidFill>
                  <a:srgbClr val="CE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3502" name="Text Box 27"/>
          <p:cNvSpPr txBox="1">
            <a:spLocks noChangeArrowheads="1"/>
          </p:cNvSpPr>
          <p:nvPr/>
        </p:nvSpPr>
        <p:spPr bwMode="auto">
          <a:xfrm>
            <a:off x="2971800" y="3048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baseline="0">
                <a:solidFill>
                  <a:srgbClr val="CE0000"/>
                </a:solidFill>
                <a:ea typeface="宋体" panose="02010600030101010101" pitchFamily="2" charset="-122"/>
              </a:rPr>
              <a:t>1</a:t>
            </a:r>
          </a:p>
        </p:txBody>
      </p:sp>
      <p:pic>
        <p:nvPicPr>
          <p:cNvPr id="63503" name="Picture 28" descr="ch03-srlat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962400"/>
            <a:ext cx="35655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504" name="Text Box 29"/>
          <p:cNvSpPr txBox="1">
            <a:spLocks noChangeArrowheads="1"/>
          </p:cNvSpPr>
          <p:nvPr/>
        </p:nvSpPr>
        <p:spPr bwMode="auto">
          <a:xfrm>
            <a:off x="6096000" y="3810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baseline="0">
                <a:solidFill>
                  <a:srgbClr val="0099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3505" name="Text Box 30"/>
          <p:cNvSpPr txBox="1">
            <a:spLocks noChangeArrowheads="1"/>
          </p:cNvSpPr>
          <p:nvPr/>
        </p:nvSpPr>
        <p:spPr bwMode="auto">
          <a:xfrm>
            <a:off x="6096000" y="5638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baseline="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3506" name="Text Box 31"/>
          <p:cNvSpPr txBox="1">
            <a:spLocks noChangeArrowheads="1"/>
          </p:cNvSpPr>
          <p:nvPr/>
        </p:nvSpPr>
        <p:spPr bwMode="auto">
          <a:xfrm>
            <a:off x="7696200" y="4267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baseline="0">
                <a:solidFill>
                  <a:srgbClr val="0099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3507" name="Text Box 32"/>
          <p:cNvSpPr txBox="1">
            <a:spLocks noChangeArrowheads="1"/>
          </p:cNvSpPr>
          <p:nvPr/>
        </p:nvSpPr>
        <p:spPr bwMode="auto">
          <a:xfrm>
            <a:off x="6096000" y="5257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baseline="0">
                <a:solidFill>
                  <a:srgbClr val="CE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3508" name="Text Box 33"/>
          <p:cNvSpPr txBox="1">
            <a:spLocks noChangeArrowheads="1"/>
          </p:cNvSpPr>
          <p:nvPr/>
        </p:nvSpPr>
        <p:spPr bwMode="auto">
          <a:xfrm>
            <a:off x="6096000" y="4191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baseline="0">
                <a:solidFill>
                  <a:srgbClr val="CE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3509" name="Text Box 34"/>
          <p:cNvSpPr txBox="1">
            <a:spLocks noChangeArrowheads="1"/>
          </p:cNvSpPr>
          <p:nvPr/>
        </p:nvSpPr>
        <p:spPr bwMode="auto">
          <a:xfrm>
            <a:off x="7696200" y="5181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baseline="0">
                <a:solidFill>
                  <a:srgbClr val="CE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3510" name="Line 18"/>
          <p:cNvSpPr>
            <a:spLocks noChangeShapeType="1"/>
          </p:cNvSpPr>
          <p:nvPr/>
        </p:nvSpPr>
        <p:spPr bwMode="auto">
          <a:xfrm>
            <a:off x="3581400" y="3657600"/>
            <a:ext cx="1447800" cy="990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579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A9AE59-CC8F-48A2-BB6E-B4192A62F096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2023/10/7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6553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498FD2-2F64-47A4-AFAB-73908D0DEC12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R-S Latch Summary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b="0" dirty="0">
                <a:ea typeface="宋体" panose="02010600030101010101" pitchFamily="2" charset="-122"/>
              </a:rPr>
              <a:t>R = S = 1</a:t>
            </a:r>
          </a:p>
          <a:p>
            <a:pPr marL="576263" lvl="1" indent="-234950"/>
            <a:r>
              <a:rPr lang="en-US" altLang="zh-CN" dirty="0"/>
              <a:t>hold current value in latch</a:t>
            </a:r>
          </a:p>
          <a:p>
            <a:pPr marL="0" indent="0">
              <a:buNone/>
            </a:pPr>
            <a:r>
              <a:rPr lang="en-US" altLang="zh-CN" b="0" dirty="0">
                <a:ea typeface="宋体" panose="02010600030101010101" pitchFamily="2" charset="-122"/>
              </a:rPr>
              <a:t>S =1 and R =&gt; 0,</a:t>
            </a:r>
          </a:p>
          <a:p>
            <a:pPr marL="576263" lvl="1" indent="-234950"/>
            <a:r>
              <a:rPr lang="en-US" altLang="zh-CN" dirty="0"/>
              <a:t>set value to 0</a:t>
            </a:r>
          </a:p>
          <a:p>
            <a:pPr marL="0" indent="0">
              <a:buNone/>
            </a:pPr>
            <a:r>
              <a:rPr lang="en-US" altLang="zh-CN" b="0" dirty="0">
                <a:ea typeface="宋体" panose="02010600030101010101" pitchFamily="2" charset="-122"/>
              </a:rPr>
              <a:t>R=1 and S =&gt; 0 </a:t>
            </a:r>
          </a:p>
          <a:p>
            <a:pPr marL="576263" lvl="1" indent="-234950"/>
            <a:r>
              <a:rPr lang="en-US" altLang="zh-CN" dirty="0"/>
              <a:t>set value to 1</a:t>
            </a:r>
          </a:p>
          <a:p>
            <a:pPr marL="576263" lvl="1" indent="-234950"/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="0" dirty="0">
                <a:ea typeface="宋体" panose="02010600030101010101" pitchFamily="2" charset="-122"/>
              </a:rPr>
              <a:t>R = S = 0</a:t>
            </a:r>
          </a:p>
          <a:p>
            <a:pPr marL="576263" lvl="1" indent="-234950"/>
            <a:r>
              <a:rPr lang="en-US" altLang="zh-CN" dirty="0"/>
              <a:t>both outputs equal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  <a:p>
            <a:pPr marL="576263" lvl="1" indent="-234950"/>
            <a:r>
              <a:rPr lang="en-US" altLang="zh-CN" dirty="0"/>
              <a:t>final state determined by electrical properties of gates</a:t>
            </a:r>
          </a:p>
          <a:p>
            <a:pPr marL="576263" lvl="1" indent="-234950"/>
            <a:r>
              <a:rPr lang="en-US" altLang="zh-CN" i="1" dirty="0">
                <a:solidFill>
                  <a:srgbClr val="FF0000"/>
                </a:solidFill>
              </a:rPr>
              <a:t>Don’t do it!</a:t>
            </a:r>
          </a:p>
        </p:txBody>
      </p:sp>
    </p:spTree>
    <p:extLst>
      <p:ext uri="{BB962C8B-B14F-4D97-AF65-F5344CB8AC3E}">
        <p14:creationId xmlns:p14="http://schemas.microsoft.com/office/powerpoint/2010/main" val="2321280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7CDD82-1C66-4089-8B16-60F483F34480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2023/10/7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580C54-B027-405A-B36D-64ABC97C55AF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Gated D-Latch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/>
            <a:r>
              <a:rPr lang="en-US" altLang="zh-CN" dirty="0">
                <a:ea typeface="宋体" panose="02010600030101010101" pitchFamily="2" charset="-122"/>
              </a:rPr>
              <a:t>Two inputs: D (data) and WE (Write Enable)</a:t>
            </a:r>
          </a:p>
          <a:p>
            <a:pPr marL="576263" lvl="1" indent="-234950"/>
            <a:r>
              <a:rPr lang="en-US" altLang="zh-CN" dirty="0"/>
              <a:t>when </a:t>
            </a:r>
            <a:r>
              <a:rPr lang="en-US" altLang="zh-CN" dirty="0">
                <a:solidFill>
                  <a:srgbClr val="CE0000"/>
                </a:solidFill>
              </a:rPr>
              <a:t>WE = 1</a:t>
            </a:r>
            <a:r>
              <a:rPr lang="en-US" altLang="zh-CN" dirty="0"/>
              <a:t>, latch is set to </a:t>
            </a:r>
            <a:r>
              <a:rPr lang="en-US" altLang="zh-CN" dirty="0">
                <a:solidFill>
                  <a:srgbClr val="009900"/>
                </a:solidFill>
              </a:rPr>
              <a:t>value of D</a:t>
            </a:r>
          </a:p>
          <a:p>
            <a:pPr marL="1022350" lvl="2" indent="-222250"/>
            <a:r>
              <a:rPr lang="en-US" altLang="zh-CN" dirty="0"/>
              <a:t>S = </a:t>
            </a:r>
            <a:r>
              <a:rPr lang="en-US" altLang="zh-CN" dirty="0">
                <a:solidFill>
                  <a:srgbClr val="0070C0"/>
                </a:solidFill>
              </a:rPr>
              <a:t>NOT</a:t>
            </a:r>
            <a:r>
              <a:rPr lang="en-US" altLang="zh-CN" dirty="0"/>
              <a:t>(D), R = D</a:t>
            </a:r>
          </a:p>
          <a:p>
            <a:pPr marL="576263" lvl="1" indent="-234950"/>
            <a:r>
              <a:rPr lang="en-US" altLang="zh-CN" dirty="0"/>
              <a:t>when </a:t>
            </a:r>
            <a:r>
              <a:rPr lang="en-US" altLang="zh-CN" dirty="0">
                <a:solidFill>
                  <a:srgbClr val="CE0000"/>
                </a:solidFill>
              </a:rPr>
              <a:t>WE = 0</a:t>
            </a:r>
            <a:r>
              <a:rPr lang="en-US" altLang="zh-CN" dirty="0"/>
              <a:t>, latch holds </a:t>
            </a:r>
            <a:r>
              <a:rPr lang="en-US" altLang="zh-CN" dirty="0">
                <a:solidFill>
                  <a:srgbClr val="009900"/>
                </a:solidFill>
              </a:rPr>
              <a:t>previous value</a:t>
            </a:r>
          </a:p>
          <a:p>
            <a:pPr marL="1022350" lvl="2" indent="-222250"/>
            <a:r>
              <a:rPr lang="en-US" altLang="zh-CN" dirty="0"/>
              <a:t>S = R = 1</a:t>
            </a:r>
          </a:p>
        </p:txBody>
      </p:sp>
      <p:pic>
        <p:nvPicPr>
          <p:cNvPr id="66566" name="Picture 5" descr="ch03-dlat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429000"/>
            <a:ext cx="6983413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27051B5-26EA-475B-9D06-2C7DC13E0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1570685"/>
            <a:ext cx="2983794" cy="189242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AB377FA-C6B1-49FB-A3D1-C7604D9314F0}"/>
              </a:ext>
            </a:extLst>
          </p:cNvPr>
          <p:cNvSpPr/>
          <p:nvPr/>
        </p:nvSpPr>
        <p:spPr bwMode="auto">
          <a:xfrm>
            <a:off x="4482306" y="3429000"/>
            <a:ext cx="3671094" cy="2736304"/>
          </a:xfrm>
          <a:prstGeom prst="rect">
            <a:avLst/>
          </a:prstGeom>
          <a:noFill/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4740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CF6707-6328-47E8-8C1E-1EDB23C1B183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2023/10/7</a:t>
            </a:fld>
            <a:endParaRPr lang="en-US" altLang="zh-CN" sz="1400" b="0" dirty="0">
              <a:ea typeface="宋体" panose="02010600030101010101" pitchFamily="2" charset="-122"/>
            </a:endParaRPr>
          </a:p>
        </p:txBody>
      </p:sp>
      <p:sp>
        <p:nvSpPr>
          <p:cNvPr id="6861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F770DA-5C06-4460-9865-F18E2254B885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Register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register stores a multi-bit value.</a:t>
            </a:r>
          </a:p>
          <a:p>
            <a:pPr lvl="1"/>
            <a:r>
              <a:rPr lang="en-US" altLang="zh-CN"/>
              <a:t>We use a collection of D-latches, all controlled by a common WE.</a:t>
            </a:r>
          </a:p>
          <a:p>
            <a:pPr lvl="1"/>
            <a:r>
              <a:rPr lang="en-US" altLang="zh-CN"/>
              <a:t>When WE=1, n-bit value D is written to register.</a:t>
            </a:r>
            <a:endParaRPr lang="zh-CN" altLang="en-US"/>
          </a:p>
        </p:txBody>
      </p:sp>
      <p:pic>
        <p:nvPicPr>
          <p:cNvPr id="68614" name="Picture 5" descr="ch03-regi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26074"/>
            <a:ext cx="6047928" cy="2744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4919206"/>
            <a:ext cx="1872828" cy="154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0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Others_2">
            <a:extLst>
              <a:ext uri="{FF2B5EF4-FFF2-40B4-BE49-F238E27FC236}">
                <a16:creationId xmlns:a16="http://schemas.microsoft.com/office/drawing/2014/main" id="{9056126C-8529-435C-A5C5-25B6DCFEAC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7798" y="224843"/>
            <a:ext cx="2023020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Outline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FBFB4F98-A1B6-4B54-9432-9B1BAD84A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912" y="1861642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10064102-F5B2-40A8-A097-05F8C082B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768676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93F16C4-A290-47B9-BA72-08B73E244C4D}"/>
              </a:ext>
            </a:extLst>
          </p:cNvPr>
          <p:cNvCxnSpPr/>
          <p:nvPr/>
        </p:nvCxnSpPr>
        <p:spPr>
          <a:xfrm>
            <a:off x="474181" y="2415697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7">
            <a:extLst>
              <a:ext uri="{FF2B5EF4-FFF2-40B4-BE49-F238E27FC236}">
                <a16:creationId xmlns:a16="http://schemas.microsoft.com/office/drawing/2014/main" id="{EF1DEE29-9275-45CA-A1C1-B2DD20A33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351456"/>
            <a:ext cx="611764" cy="62435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33" name="矩形 17">
            <a:extLst>
              <a:ext uri="{FF2B5EF4-FFF2-40B4-BE49-F238E27FC236}">
                <a16:creationId xmlns:a16="http://schemas.microsoft.com/office/drawing/2014/main" id="{8D3CB30D-E9CE-4AAA-8189-C4674F81A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444422"/>
            <a:ext cx="7344816" cy="43842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Basic Storage Elements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80CF5E8-68AF-4F8B-B510-DB9A7B9CCB03}"/>
              </a:ext>
            </a:extLst>
          </p:cNvPr>
          <p:cNvCxnSpPr/>
          <p:nvPr/>
        </p:nvCxnSpPr>
        <p:spPr>
          <a:xfrm>
            <a:off x="438669" y="400506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>
            <a:extLst>
              <a:ext uri="{FF2B5EF4-FFF2-40B4-BE49-F238E27FC236}">
                <a16:creationId xmlns:a16="http://schemas.microsoft.com/office/drawing/2014/main" id="{CE5C1212-F8ED-4FB6-A797-C6AFBC179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2554177"/>
            <a:ext cx="611764" cy="62435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21" name="矩形 17">
            <a:extLst>
              <a:ext uri="{FF2B5EF4-FFF2-40B4-BE49-F238E27FC236}">
                <a16:creationId xmlns:a16="http://schemas.microsoft.com/office/drawing/2014/main" id="{71D289C4-D39F-4710-BBD5-91958FB29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647143"/>
            <a:ext cx="7344816" cy="43842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Combinational Logic Circuits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27503D4-1039-4406-BA5B-9D61A87E45D7}"/>
              </a:ext>
            </a:extLst>
          </p:cNvPr>
          <p:cNvCxnSpPr/>
          <p:nvPr/>
        </p:nvCxnSpPr>
        <p:spPr>
          <a:xfrm>
            <a:off x="438669" y="320778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0B97DD4-DFAF-460E-BBC2-FAD7477409F4}"/>
              </a:ext>
            </a:extLst>
          </p:cNvPr>
          <p:cNvCxnSpPr/>
          <p:nvPr/>
        </p:nvCxnSpPr>
        <p:spPr>
          <a:xfrm>
            <a:off x="474181" y="3212976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17">
            <a:extLst>
              <a:ext uri="{FF2B5EF4-FFF2-40B4-BE49-F238E27FC236}">
                <a16:creationId xmlns:a16="http://schemas.microsoft.com/office/drawing/2014/main" id="{F2A6EB95-A217-45C7-8DA1-F9D56EBAD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4143544"/>
            <a:ext cx="611764" cy="62435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</a:p>
        </p:txBody>
      </p:sp>
      <p:sp>
        <p:nvSpPr>
          <p:cNvPr id="38" name="矩形 17">
            <a:extLst>
              <a:ext uri="{FF2B5EF4-FFF2-40B4-BE49-F238E27FC236}">
                <a16:creationId xmlns:a16="http://schemas.microsoft.com/office/drawing/2014/main" id="{F662604F-4382-4FEE-B5E3-B873FB9B4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236510"/>
            <a:ext cx="7344816" cy="43842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Summary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A20B8CD-2A08-41F9-9C3E-98C5A0BC9771}"/>
              </a:ext>
            </a:extLst>
          </p:cNvPr>
          <p:cNvCxnSpPr/>
          <p:nvPr/>
        </p:nvCxnSpPr>
        <p:spPr>
          <a:xfrm>
            <a:off x="438669" y="479715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117120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CE6147-33EB-4A34-B9B6-7CBAB3D977A1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2023/10/7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6963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BAF378-F2BB-4683-A5DF-38B161D63BE7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Representing Multi-bit Values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Number bits from right (0) to left (n-1)</a:t>
            </a:r>
          </a:p>
          <a:p>
            <a:pPr lvl="1"/>
            <a:r>
              <a:rPr lang="en-US" altLang="zh-CN" dirty="0"/>
              <a:t>just a convention -- could be left to right, but must be </a:t>
            </a:r>
            <a:r>
              <a:rPr lang="en-US" altLang="zh-CN" i="1" u="sng" dirty="0"/>
              <a:t>consistent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Use brackets 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[]</a:t>
            </a:r>
            <a:r>
              <a:rPr lang="en-US" altLang="zh-CN" dirty="0">
                <a:ea typeface="宋体" panose="02010600030101010101" pitchFamily="2" charset="-122"/>
              </a:rPr>
              <a:t> to denote range: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b="0" dirty="0">
                <a:ea typeface="宋体" panose="02010600030101010101" pitchFamily="2" charset="-122"/>
              </a:rPr>
              <a:t>D</a:t>
            </a:r>
            <a:r>
              <a:rPr lang="en-US" altLang="zh-CN" b="0" dirty="0">
                <a:solidFill>
                  <a:srgbClr val="0070C0"/>
                </a:solidFill>
                <a:ea typeface="宋体" panose="02010600030101010101" pitchFamily="2" charset="-122"/>
              </a:rPr>
              <a:t>[</a:t>
            </a:r>
            <a:r>
              <a:rPr lang="en-US" altLang="zh-CN" b="0" dirty="0" err="1">
                <a:ea typeface="宋体" panose="02010600030101010101" pitchFamily="2" charset="-122"/>
              </a:rPr>
              <a:t>l:r</a:t>
            </a:r>
            <a:r>
              <a:rPr lang="en-US" altLang="zh-CN" b="0" dirty="0">
                <a:solidFill>
                  <a:srgbClr val="0070C0"/>
                </a:solidFill>
                <a:ea typeface="宋体" panose="02010600030101010101" pitchFamily="2" charset="-122"/>
              </a:rPr>
              <a:t>]</a:t>
            </a:r>
            <a:r>
              <a:rPr lang="en-US" altLang="zh-CN" dirty="0">
                <a:ea typeface="宋体" panose="02010600030101010101" pitchFamily="2" charset="-122"/>
              </a:rPr>
              <a:t> denotes bit </a:t>
            </a:r>
            <a:r>
              <a:rPr lang="en-US" altLang="zh-CN" b="0" dirty="0">
                <a:ea typeface="宋体" panose="02010600030101010101" pitchFamily="2" charset="-122"/>
              </a:rPr>
              <a:t>l</a:t>
            </a:r>
            <a:r>
              <a:rPr lang="en-US" altLang="zh-CN" dirty="0">
                <a:ea typeface="宋体" panose="02010600030101010101" pitchFamily="2" charset="-122"/>
              </a:rPr>
              <a:t> to bit </a:t>
            </a:r>
            <a:r>
              <a:rPr lang="en-US" altLang="zh-CN" b="0" dirty="0">
                <a:ea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</a:rPr>
              <a:t>, from </a:t>
            </a:r>
            <a:r>
              <a:rPr lang="en-US" altLang="zh-CN" i="1" dirty="0">
                <a:solidFill>
                  <a:srgbClr val="0070C0"/>
                </a:solidFill>
                <a:ea typeface="宋体" panose="02010600030101010101" pitchFamily="2" charset="-122"/>
              </a:rPr>
              <a:t>left</a:t>
            </a:r>
            <a:r>
              <a:rPr lang="en-US" altLang="zh-CN" dirty="0">
                <a:ea typeface="宋体" panose="02010600030101010101" pitchFamily="2" charset="-122"/>
              </a:rPr>
              <a:t> to </a:t>
            </a:r>
            <a:r>
              <a:rPr lang="en-US" altLang="zh-CN" i="1" dirty="0">
                <a:solidFill>
                  <a:srgbClr val="0070C0"/>
                </a:solidFill>
                <a:ea typeface="宋体" panose="02010600030101010101" pitchFamily="2" charset="-122"/>
              </a:rPr>
              <a:t>right</a:t>
            </a:r>
          </a:p>
          <a:p>
            <a:endParaRPr lang="en-US" altLang="zh-CN" i="1" dirty="0">
              <a:ea typeface="宋体" panose="02010600030101010101" pitchFamily="2" charset="-122"/>
            </a:endParaRPr>
          </a:p>
          <a:p>
            <a:endParaRPr lang="en-US" altLang="zh-CN" i="1" dirty="0">
              <a:ea typeface="宋体" panose="02010600030101010101" pitchFamily="2" charset="-122"/>
            </a:endParaRPr>
          </a:p>
          <a:p>
            <a:endParaRPr lang="en-US" altLang="zh-CN" i="1" dirty="0">
              <a:ea typeface="宋体" panose="02010600030101010101" pitchFamily="2" charset="-122"/>
            </a:endParaRPr>
          </a:p>
          <a:p>
            <a:endParaRPr lang="en-US" altLang="zh-CN" i="1" dirty="0">
              <a:ea typeface="宋体" panose="02010600030101010101" pitchFamily="2" charset="-122"/>
            </a:endParaRPr>
          </a:p>
          <a:p>
            <a:endParaRPr lang="en-US" altLang="zh-CN" i="1" dirty="0">
              <a:ea typeface="宋体" panose="02010600030101010101" pitchFamily="2" charset="-122"/>
            </a:endParaRPr>
          </a:p>
          <a:p>
            <a:endParaRPr lang="en-US" altLang="zh-CN" i="1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May also see A</a:t>
            </a:r>
            <a:r>
              <a:rPr lang="en-US" altLang="zh-CN" b="0" dirty="0">
                <a:solidFill>
                  <a:srgbClr val="0070C0"/>
                </a:solidFill>
                <a:ea typeface="宋体" panose="02010600030101010101" pitchFamily="2" charset="-122"/>
              </a:rPr>
              <a:t>&lt;</a:t>
            </a:r>
            <a:r>
              <a:rPr lang="en-US" altLang="zh-CN" b="0" dirty="0">
                <a:ea typeface="宋体" panose="02010600030101010101" pitchFamily="2" charset="-122"/>
              </a:rPr>
              <a:t>14:9</a:t>
            </a:r>
            <a:r>
              <a:rPr lang="en-US" altLang="zh-CN" b="0" dirty="0">
                <a:solidFill>
                  <a:srgbClr val="0070C0"/>
                </a:solidFill>
                <a:ea typeface="宋体" panose="02010600030101010101" pitchFamily="2" charset="-122"/>
              </a:rPr>
              <a:t>&gt;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especially in hardware block diagrams.</a:t>
            </a:r>
          </a:p>
          <a:p>
            <a:endParaRPr lang="zh-CN" altLang="en-US" dirty="0"/>
          </a:p>
        </p:txBody>
      </p:sp>
      <p:grpSp>
        <p:nvGrpSpPr>
          <p:cNvPr id="69638" name="Group 4"/>
          <p:cNvGrpSpPr>
            <a:grpSpLocks/>
          </p:cNvGrpSpPr>
          <p:nvPr/>
        </p:nvGrpSpPr>
        <p:grpSpPr bwMode="auto">
          <a:xfrm>
            <a:off x="1131888" y="2971800"/>
            <a:ext cx="6884987" cy="1873250"/>
            <a:chOff x="713" y="1872"/>
            <a:chExt cx="4337" cy="1180"/>
          </a:xfrm>
        </p:grpSpPr>
        <p:sp>
          <p:nvSpPr>
            <p:cNvPr id="69639" name="Text Box 4"/>
            <p:cNvSpPr txBox="1">
              <a:spLocks noChangeArrowheads="1"/>
            </p:cNvSpPr>
            <p:nvPr/>
          </p:nvSpPr>
          <p:spPr bwMode="auto">
            <a:xfrm>
              <a:off x="1337" y="2016"/>
              <a:ext cx="308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200" b="0" baseline="0">
                  <a:solidFill>
                    <a:schemeClr val="accent2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rPr>
                <a:t>A =</a:t>
              </a:r>
              <a:r>
                <a:rPr lang="en-US" altLang="zh-CN" sz="3200" baseline="0">
                  <a:solidFill>
                    <a:schemeClr val="accent2"/>
                  </a:solidFill>
                  <a:latin typeface="CourierPS" pitchFamily="49" charset="0"/>
                  <a:ea typeface="宋体" panose="02010600030101010101" pitchFamily="2" charset="-122"/>
                </a:rPr>
                <a:t> 0101001101010101</a:t>
              </a:r>
            </a:p>
          </p:txBody>
        </p:sp>
        <p:sp>
          <p:nvSpPr>
            <p:cNvPr id="69640" name="Line 5"/>
            <p:cNvSpPr>
              <a:spLocks noChangeShapeType="1"/>
            </p:cNvSpPr>
            <p:nvPr/>
          </p:nvSpPr>
          <p:spPr bwMode="auto">
            <a:xfrm>
              <a:off x="3984" y="2304"/>
              <a:ext cx="384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1" name="Text Box 6"/>
            <p:cNvSpPr txBox="1">
              <a:spLocks noChangeArrowheads="1"/>
            </p:cNvSpPr>
            <p:nvPr/>
          </p:nvSpPr>
          <p:spPr bwMode="auto">
            <a:xfrm>
              <a:off x="3641" y="2695"/>
              <a:ext cx="140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 b="0" baseline="0">
                  <a:solidFill>
                    <a:schemeClr val="accent2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rPr>
                <a:t>A[2:0] =</a:t>
              </a:r>
              <a:r>
                <a:rPr lang="en-US" altLang="zh-CN" sz="2800" baseline="0">
                  <a:solidFill>
                    <a:schemeClr val="accent2"/>
                  </a:solidFill>
                  <a:latin typeface="CourierPS" pitchFamily="49" charset="0"/>
                  <a:ea typeface="宋体" panose="02010600030101010101" pitchFamily="2" charset="-122"/>
                </a:rPr>
                <a:t> 101</a:t>
              </a:r>
            </a:p>
          </p:txBody>
        </p:sp>
        <p:sp>
          <p:nvSpPr>
            <p:cNvPr id="69642" name="Text Box 7"/>
            <p:cNvSpPr txBox="1">
              <a:spLocks noChangeArrowheads="1"/>
            </p:cNvSpPr>
            <p:nvPr/>
          </p:nvSpPr>
          <p:spPr bwMode="auto">
            <a:xfrm>
              <a:off x="713" y="2725"/>
              <a:ext cx="19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 b="0" baseline="0">
                  <a:solidFill>
                    <a:schemeClr val="accent2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rPr>
                <a:t>A[14:9] =</a:t>
              </a:r>
              <a:r>
                <a:rPr lang="en-US" altLang="zh-CN" sz="2800" baseline="0">
                  <a:solidFill>
                    <a:schemeClr val="accent2"/>
                  </a:solidFill>
                  <a:latin typeface="CourierPS" pitchFamily="49" charset="0"/>
                  <a:ea typeface="宋体" panose="02010600030101010101" pitchFamily="2" charset="-122"/>
                </a:rPr>
                <a:t> 101001</a:t>
              </a:r>
            </a:p>
          </p:txBody>
        </p:sp>
        <p:sp>
          <p:nvSpPr>
            <p:cNvPr id="69643" name="Line 8"/>
            <p:cNvSpPr>
              <a:spLocks noChangeShapeType="1"/>
            </p:cNvSpPr>
            <p:nvPr/>
          </p:nvSpPr>
          <p:spPr bwMode="auto">
            <a:xfrm>
              <a:off x="2160" y="2304"/>
              <a:ext cx="81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4" name="Line 9"/>
            <p:cNvSpPr>
              <a:spLocks noChangeShapeType="1"/>
            </p:cNvSpPr>
            <p:nvPr/>
          </p:nvSpPr>
          <p:spPr bwMode="auto">
            <a:xfrm>
              <a:off x="4073" y="2407"/>
              <a:ext cx="0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5" name="Line 10"/>
            <p:cNvSpPr>
              <a:spLocks noChangeShapeType="1"/>
            </p:cNvSpPr>
            <p:nvPr/>
          </p:nvSpPr>
          <p:spPr bwMode="auto">
            <a:xfrm flipH="1">
              <a:off x="1721" y="2359"/>
              <a:ext cx="720" cy="3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6" name="Text Box 11"/>
            <p:cNvSpPr txBox="1">
              <a:spLocks noChangeArrowheads="1"/>
            </p:cNvSpPr>
            <p:nvPr/>
          </p:nvSpPr>
          <p:spPr bwMode="auto">
            <a:xfrm>
              <a:off x="4226" y="187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b="0" baseline="0">
                  <a:solidFill>
                    <a:schemeClr val="accent2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9647" name="Text Box 12"/>
            <p:cNvSpPr txBox="1">
              <a:spLocks noChangeArrowheads="1"/>
            </p:cNvSpPr>
            <p:nvPr/>
          </p:nvSpPr>
          <p:spPr bwMode="auto">
            <a:xfrm>
              <a:off x="1828" y="1879"/>
              <a:ext cx="26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b="0" baseline="0">
                  <a:solidFill>
                    <a:schemeClr val="accent2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5247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697DBF-8BF0-4E48-97A2-9F63D8FE9E7E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2023/10/7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065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3B425B-65A4-40D1-BA04-2760F11C1661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Memory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/>
            <a:r>
              <a:rPr lang="en-US" altLang="zh-CN">
                <a:ea typeface="宋体" panose="02010600030101010101" pitchFamily="2" charset="-122"/>
              </a:rPr>
              <a:t>Now that we know how to store bits, we can build a memory – a logical </a:t>
            </a:r>
            <a:r>
              <a:rPr lang="en-US" altLang="zh-CN" i="1">
                <a:ea typeface="宋体" panose="02010600030101010101" pitchFamily="2" charset="-122"/>
              </a:rPr>
              <a:t>k × m</a:t>
            </a:r>
            <a:r>
              <a:rPr lang="en-US" altLang="zh-CN">
                <a:ea typeface="宋体" panose="02010600030101010101" pitchFamily="2" charset="-122"/>
              </a:rPr>
              <a:t> array of stored bits.</a:t>
            </a:r>
          </a:p>
        </p:txBody>
      </p:sp>
      <p:grpSp>
        <p:nvGrpSpPr>
          <p:cNvPr id="70662" name="Group 4"/>
          <p:cNvGrpSpPr>
            <a:grpSpLocks/>
          </p:cNvGrpSpPr>
          <p:nvPr/>
        </p:nvGrpSpPr>
        <p:grpSpPr bwMode="auto">
          <a:xfrm>
            <a:off x="5638800" y="2362200"/>
            <a:ext cx="1828800" cy="2743200"/>
            <a:chOff x="3552" y="1488"/>
            <a:chExt cx="1152" cy="1728"/>
          </a:xfrm>
        </p:grpSpPr>
        <p:sp>
          <p:nvSpPr>
            <p:cNvPr id="70669" name="Rectangle 5"/>
            <p:cNvSpPr>
              <a:spLocks noChangeArrowheads="1"/>
            </p:cNvSpPr>
            <p:nvPr/>
          </p:nvSpPr>
          <p:spPr bwMode="auto">
            <a:xfrm>
              <a:off x="3552" y="1488"/>
              <a:ext cx="1152" cy="1728"/>
            </a:xfrm>
            <a:prstGeom prst="rect">
              <a:avLst/>
            </a:prstGeom>
            <a:noFill/>
            <a:ln w="28575">
              <a:solidFill>
                <a:srgbClr val="CE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b="0" baseline="0">
                <a:ea typeface="宋体" panose="02010600030101010101" pitchFamily="2" charset="-122"/>
              </a:endParaRPr>
            </a:p>
          </p:txBody>
        </p:sp>
        <p:sp>
          <p:nvSpPr>
            <p:cNvPr id="70670" name="Line 6"/>
            <p:cNvSpPr>
              <a:spLocks noChangeShapeType="1"/>
            </p:cNvSpPr>
            <p:nvPr/>
          </p:nvSpPr>
          <p:spPr bwMode="auto">
            <a:xfrm>
              <a:off x="3552" y="1632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1" name="Line 7"/>
            <p:cNvSpPr>
              <a:spLocks noChangeShapeType="1"/>
            </p:cNvSpPr>
            <p:nvPr/>
          </p:nvSpPr>
          <p:spPr bwMode="auto">
            <a:xfrm>
              <a:off x="3552" y="1776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2" name="Line 8"/>
            <p:cNvSpPr>
              <a:spLocks noChangeShapeType="1"/>
            </p:cNvSpPr>
            <p:nvPr/>
          </p:nvSpPr>
          <p:spPr bwMode="auto">
            <a:xfrm>
              <a:off x="3552" y="1920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3" name="Line 9"/>
            <p:cNvSpPr>
              <a:spLocks noChangeShapeType="1"/>
            </p:cNvSpPr>
            <p:nvPr/>
          </p:nvSpPr>
          <p:spPr bwMode="auto">
            <a:xfrm>
              <a:off x="3552" y="2064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4" name="Line 10"/>
            <p:cNvSpPr>
              <a:spLocks noChangeShapeType="1"/>
            </p:cNvSpPr>
            <p:nvPr/>
          </p:nvSpPr>
          <p:spPr bwMode="auto">
            <a:xfrm>
              <a:off x="3552" y="2208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5" name="Line 11"/>
            <p:cNvSpPr>
              <a:spLocks noChangeShapeType="1"/>
            </p:cNvSpPr>
            <p:nvPr/>
          </p:nvSpPr>
          <p:spPr bwMode="auto">
            <a:xfrm>
              <a:off x="3552" y="2352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6" name="Line 12"/>
            <p:cNvSpPr>
              <a:spLocks noChangeShapeType="1"/>
            </p:cNvSpPr>
            <p:nvPr/>
          </p:nvSpPr>
          <p:spPr bwMode="auto">
            <a:xfrm>
              <a:off x="3552" y="2496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7" name="Line 13"/>
            <p:cNvSpPr>
              <a:spLocks noChangeShapeType="1"/>
            </p:cNvSpPr>
            <p:nvPr/>
          </p:nvSpPr>
          <p:spPr bwMode="auto">
            <a:xfrm>
              <a:off x="3552" y="2784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8" name="Line 14"/>
            <p:cNvSpPr>
              <a:spLocks noChangeShapeType="1"/>
            </p:cNvSpPr>
            <p:nvPr/>
          </p:nvSpPr>
          <p:spPr bwMode="auto">
            <a:xfrm>
              <a:off x="3552" y="2928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9" name="Line 15"/>
            <p:cNvSpPr>
              <a:spLocks noChangeShapeType="1"/>
            </p:cNvSpPr>
            <p:nvPr/>
          </p:nvSpPr>
          <p:spPr bwMode="auto">
            <a:xfrm>
              <a:off x="3552" y="3072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0" name="Text Box 16"/>
            <p:cNvSpPr txBox="1">
              <a:spLocks noChangeArrowheads="1"/>
            </p:cNvSpPr>
            <p:nvPr/>
          </p:nvSpPr>
          <p:spPr bwMode="auto">
            <a:xfrm>
              <a:off x="4032" y="2496"/>
              <a:ext cx="212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aseline="0">
                  <a:solidFill>
                    <a:srgbClr val="CE0000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rPr>
                <a:t>•</a:t>
              </a:r>
            </a:p>
            <a:p>
              <a:pPr algn="ctr">
                <a:lnSpc>
                  <a:spcPct val="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aseline="0">
                  <a:solidFill>
                    <a:srgbClr val="CE0000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rPr>
                <a:t>•</a:t>
              </a:r>
            </a:p>
            <a:p>
              <a:pPr algn="ctr">
                <a:lnSpc>
                  <a:spcPct val="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aseline="0">
                  <a:solidFill>
                    <a:srgbClr val="CE0000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rPr>
                <a:t>•</a:t>
              </a:r>
            </a:p>
          </p:txBody>
        </p:sp>
      </p:grpSp>
      <p:sp>
        <p:nvSpPr>
          <p:cNvPr id="70663" name="AutoShape 17"/>
          <p:cNvSpPr>
            <a:spLocks/>
          </p:cNvSpPr>
          <p:nvPr/>
        </p:nvSpPr>
        <p:spPr bwMode="auto">
          <a:xfrm>
            <a:off x="5105400" y="2362200"/>
            <a:ext cx="381000" cy="2743200"/>
          </a:xfrm>
          <a:prstGeom prst="leftBrace">
            <a:avLst>
              <a:gd name="adj1" fmla="val 6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b="0" baseline="0">
              <a:ea typeface="宋体" panose="02010600030101010101" pitchFamily="2" charset="-122"/>
            </a:endParaRPr>
          </a:p>
        </p:txBody>
      </p:sp>
      <p:sp>
        <p:nvSpPr>
          <p:cNvPr id="70664" name="AutoShape 18"/>
          <p:cNvSpPr>
            <a:spLocks/>
          </p:cNvSpPr>
          <p:nvPr/>
        </p:nvSpPr>
        <p:spPr bwMode="auto">
          <a:xfrm rot="5400000">
            <a:off x="6400800" y="4495800"/>
            <a:ext cx="304800" cy="18288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b="0" baseline="0">
              <a:ea typeface="宋体" panose="02010600030101010101" pitchFamily="2" charset="-122"/>
            </a:endParaRPr>
          </a:p>
        </p:txBody>
      </p:sp>
      <p:sp>
        <p:nvSpPr>
          <p:cNvPr id="70665" name="Text Box 19"/>
          <p:cNvSpPr txBox="1">
            <a:spLocks noChangeArrowheads="1"/>
          </p:cNvSpPr>
          <p:nvPr/>
        </p:nvSpPr>
        <p:spPr bwMode="auto">
          <a:xfrm>
            <a:off x="3775075" y="3505200"/>
            <a:ext cx="11874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000" b="0" i="1" baseline="0">
                <a:ea typeface="宋体" panose="02010600030101010101" pitchFamily="2" charset="-122"/>
              </a:rPr>
              <a:t>k</a:t>
            </a:r>
            <a:r>
              <a:rPr lang="en-US" altLang="zh-CN" sz="2000" b="0" baseline="0">
                <a:ea typeface="宋体" panose="02010600030101010101" pitchFamily="2" charset="-122"/>
              </a:rPr>
              <a:t> = 2</a:t>
            </a:r>
            <a:r>
              <a:rPr lang="en-US" altLang="zh-CN" sz="2000" b="0" i="1" baseline="30000">
                <a:ea typeface="宋体" panose="02010600030101010101" pitchFamily="2" charset="-122"/>
              </a:rPr>
              <a:t>n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000" b="0" baseline="0">
                <a:ea typeface="宋体" panose="02010600030101010101" pitchFamily="2" charset="-122"/>
              </a:rPr>
              <a:t>locations</a:t>
            </a:r>
          </a:p>
        </p:txBody>
      </p:sp>
      <p:sp>
        <p:nvSpPr>
          <p:cNvPr id="70666" name="Text Box 20"/>
          <p:cNvSpPr txBox="1">
            <a:spLocks noChangeArrowheads="1"/>
          </p:cNvSpPr>
          <p:nvPr/>
        </p:nvSpPr>
        <p:spPr bwMode="auto">
          <a:xfrm>
            <a:off x="6088063" y="5638800"/>
            <a:ext cx="860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i="1" baseline="0">
                <a:ea typeface="宋体" panose="02010600030101010101" pitchFamily="2" charset="-122"/>
              </a:rPr>
              <a:t>m</a:t>
            </a:r>
            <a:r>
              <a:rPr lang="en-US" altLang="zh-CN" sz="2000" b="0" baseline="0">
                <a:ea typeface="宋体" panose="02010600030101010101" pitchFamily="2" charset="-122"/>
              </a:rPr>
              <a:t> bits</a:t>
            </a:r>
          </a:p>
        </p:txBody>
      </p:sp>
      <p:sp>
        <p:nvSpPr>
          <p:cNvPr id="70667" name="Text Box 21"/>
          <p:cNvSpPr txBox="1">
            <a:spLocks noChangeArrowheads="1"/>
          </p:cNvSpPr>
          <p:nvPr/>
        </p:nvSpPr>
        <p:spPr bwMode="auto">
          <a:xfrm>
            <a:off x="685800" y="3276600"/>
            <a:ext cx="2846388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aseline="0">
                <a:solidFill>
                  <a:schemeClr val="accent2"/>
                </a:solidFill>
                <a:ea typeface="宋体" panose="02010600030101010101" pitchFamily="2" charset="-122"/>
              </a:rPr>
              <a:t>Address Space: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baseline="0">
                <a:solidFill>
                  <a:schemeClr val="accent2"/>
                </a:solidFill>
                <a:ea typeface="宋体" panose="02010600030101010101" pitchFamily="2" charset="-122"/>
              </a:rPr>
              <a:t>number of locations</a:t>
            </a:r>
            <a:br>
              <a:rPr lang="en-US" altLang="zh-CN" b="0" baseline="0">
                <a:solidFill>
                  <a:schemeClr val="accent2"/>
                </a:solidFill>
                <a:ea typeface="宋体" panose="02010600030101010101" pitchFamily="2" charset="-122"/>
              </a:rPr>
            </a:br>
            <a:r>
              <a:rPr lang="en-US" altLang="zh-CN" sz="1800" b="0" baseline="0">
                <a:solidFill>
                  <a:schemeClr val="accent2"/>
                </a:solidFill>
                <a:ea typeface="宋体" panose="02010600030101010101" pitchFamily="2" charset="-122"/>
              </a:rPr>
              <a:t>(usually a power of 2)</a:t>
            </a:r>
          </a:p>
        </p:txBody>
      </p:sp>
      <p:sp>
        <p:nvSpPr>
          <p:cNvPr id="70668" name="Text Box 22"/>
          <p:cNvSpPr txBox="1">
            <a:spLocks noChangeArrowheads="1"/>
          </p:cNvSpPr>
          <p:nvPr/>
        </p:nvSpPr>
        <p:spPr bwMode="auto">
          <a:xfrm>
            <a:off x="2133600" y="5105400"/>
            <a:ext cx="377825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aseline="0">
                <a:solidFill>
                  <a:schemeClr val="accent2"/>
                </a:solidFill>
                <a:ea typeface="宋体" panose="02010600030101010101" pitchFamily="2" charset="-122"/>
              </a:rPr>
              <a:t>Addressability: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baseline="0">
                <a:solidFill>
                  <a:schemeClr val="accent2"/>
                </a:solidFill>
                <a:ea typeface="宋体" panose="02010600030101010101" pitchFamily="2" charset="-122"/>
              </a:rPr>
              <a:t>number of bits per location</a:t>
            </a:r>
            <a:br>
              <a:rPr lang="en-US" altLang="zh-CN" b="0" baseline="0">
                <a:solidFill>
                  <a:schemeClr val="accent2"/>
                </a:solidFill>
                <a:ea typeface="宋体" panose="02010600030101010101" pitchFamily="2" charset="-122"/>
              </a:rPr>
            </a:br>
            <a:r>
              <a:rPr lang="en-US" altLang="zh-CN" sz="1800" b="0" baseline="0">
                <a:solidFill>
                  <a:schemeClr val="accent2"/>
                </a:solidFill>
                <a:ea typeface="宋体" panose="02010600030101010101" pitchFamily="2" charset="-122"/>
              </a:rPr>
              <a:t>(e.g., byte-addressable)</a:t>
            </a:r>
          </a:p>
        </p:txBody>
      </p:sp>
    </p:spTree>
    <p:extLst>
      <p:ext uri="{BB962C8B-B14F-4D97-AF65-F5344CB8AC3E}">
        <p14:creationId xmlns:p14="http://schemas.microsoft.com/office/powerpoint/2010/main" val="30642911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D75C64-CD63-4E32-AD80-88970CEE6099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2023/10/7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168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A9C236-AF2E-47B4-9F4A-80B5885DB3E9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pic>
        <p:nvPicPr>
          <p:cNvPr id="71684" name="Picture 19" descr="ch03-mem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71600"/>
            <a:ext cx="5594350" cy="518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5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en-US" altLang="zh-CN" baseline="30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 x 3 Memory</a:t>
            </a:r>
          </a:p>
        </p:txBody>
      </p:sp>
      <p:sp>
        <p:nvSpPr>
          <p:cNvPr id="71686" name="Rectangle 4"/>
          <p:cNvSpPr>
            <a:spLocks noChangeArrowheads="1"/>
          </p:cNvSpPr>
          <p:nvPr/>
        </p:nvSpPr>
        <p:spPr bwMode="auto">
          <a:xfrm>
            <a:off x="1938338" y="1676400"/>
            <a:ext cx="476250" cy="3886200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b="0" baseline="0">
              <a:ea typeface="宋体" panose="02010600030101010101" pitchFamily="2" charset="-122"/>
            </a:endParaRPr>
          </a:p>
        </p:txBody>
      </p:sp>
      <p:sp>
        <p:nvSpPr>
          <p:cNvPr id="71687" name="Text Box 5"/>
          <p:cNvSpPr txBox="1">
            <a:spLocks noChangeArrowheads="1"/>
          </p:cNvSpPr>
          <p:nvPr/>
        </p:nvSpPr>
        <p:spPr bwMode="auto">
          <a:xfrm>
            <a:off x="1196975" y="5791200"/>
            <a:ext cx="1082675" cy="650875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aseline="0">
                <a:solidFill>
                  <a:srgbClr val="CE0000"/>
                </a:solidFill>
                <a:latin typeface="Franklin Gothic Book" panose="020B0503020102020204" pitchFamily="34" charset="0"/>
                <a:ea typeface="宋体" panose="02010600030101010101" pitchFamily="2" charset="-122"/>
              </a:rPr>
              <a:t>address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aseline="0">
                <a:solidFill>
                  <a:srgbClr val="CE0000"/>
                </a:solidFill>
                <a:latin typeface="Franklin Gothic Book" panose="020B0503020102020204" pitchFamily="34" charset="0"/>
                <a:ea typeface="宋体" panose="02010600030101010101" pitchFamily="2" charset="-122"/>
              </a:rPr>
              <a:t>decoder</a:t>
            </a:r>
          </a:p>
        </p:txBody>
      </p:sp>
      <p:sp>
        <p:nvSpPr>
          <p:cNvPr id="71688" name="Line 6"/>
          <p:cNvSpPr>
            <a:spLocks noChangeShapeType="1"/>
          </p:cNvSpPr>
          <p:nvPr/>
        </p:nvSpPr>
        <p:spPr bwMode="auto">
          <a:xfrm flipV="1">
            <a:off x="1785938" y="5562600"/>
            <a:ext cx="152400" cy="304800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89" name="Text Box 7"/>
          <p:cNvSpPr txBox="1">
            <a:spLocks noChangeArrowheads="1"/>
          </p:cNvSpPr>
          <p:nvPr/>
        </p:nvSpPr>
        <p:spPr bwMode="auto">
          <a:xfrm>
            <a:off x="2770188" y="1143000"/>
            <a:ext cx="1450975" cy="376238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aseline="0">
                <a:solidFill>
                  <a:srgbClr val="CE0000"/>
                </a:solidFill>
                <a:latin typeface="Franklin Gothic Book" panose="020B0503020102020204" pitchFamily="34" charset="0"/>
                <a:ea typeface="宋体" panose="02010600030101010101" pitchFamily="2" charset="-122"/>
              </a:rPr>
              <a:t>word select</a:t>
            </a:r>
          </a:p>
        </p:txBody>
      </p:sp>
      <p:sp>
        <p:nvSpPr>
          <p:cNvPr id="71690" name="Line 8"/>
          <p:cNvSpPr>
            <a:spLocks noChangeShapeType="1"/>
          </p:cNvSpPr>
          <p:nvPr/>
        </p:nvSpPr>
        <p:spPr bwMode="auto">
          <a:xfrm flipH="1">
            <a:off x="4675188" y="1447800"/>
            <a:ext cx="252412" cy="557213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91" name="Text Box 9"/>
          <p:cNvSpPr txBox="1">
            <a:spLocks noChangeArrowheads="1"/>
          </p:cNvSpPr>
          <p:nvPr/>
        </p:nvSpPr>
        <p:spPr bwMode="auto">
          <a:xfrm>
            <a:off x="4435475" y="1066800"/>
            <a:ext cx="1171575" cy="376238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aseline="0">
                <a:solidFill>
                  <a:srgbClr val="CE0000"/>
                </a:solidFill>
                <a:latin typeface="Franklin Gothic Book" panose="020B0503020102020204" pitchFamily="34" charset="0"/>
                <a:ea typeface="宋体" panose="02010600030101010101" pitchFamily="2" charset="-122"/>
              </a:rPr>
              <a:t>word WE</a:t>
            </a:r>
          </a:p>
        </p:txBody>
      </p:sp>
      <p:sp>
        <p:nvSpPr>
          <p:cNvPr id="71692" name="Line 10"/>
          <p:cNvSpPr>
            <a:spLocks noChangeShapeType="1"/>
          </p:cNvSpPr>
          <p:nvPr/>
        </p:nvSpPr>
        <p:spPr bwMode="auto">
          <a:xfrm flipH="1">
            <a:off x="3111500" y="1447800"/>
            <a:ext cx="198438" cy="407988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93" name="Text Box 11"/>
          <p:cNvSpPr txBox="1">
            <a:spLocks noChangeArrowheads="1"/>
          </p:cNvSpPr>
          <p:nvPr/>
        </p:nvSpPr>
        <p:spPr bwMode="auto">
          <a:xfrm>
            <a:off x="436563" y="1295400"/>
            <a:ext cx="1069975" cy="376238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aseline="0">
                <a:solidFill>
                  <a:srgbClr val="CE0000"/>
                </a:solidFill>
                <a:latin typeface="Franklin Gothic Book" panose="020B0503020102020204" pitchFamily="34" charset="0"/>
                <a:ea typeface="宋体" panose="02010600030101010101" pitchFamily="2" charset="-122"/>
              </a:rPr>
              <a:t>address</a:t>
            </a:r>
          </a:p>
        </p:txBody>
      </p:sp>
      <p:sp>
        <p:nvSpPr>
          <p:cNvPr id="71694" name="Text Box 12"/>
          <p:cNvSpPr txBox="1">
            <a:spLocks noChangeArrowheads="1"/>
          </p:cNvSpPr>
          <p:nvPr/>
        </p:nvSpPr>
        <p:spPr bwMode="auto">
          <a:xfrm>
            <a:off x="376238" y="1905000"/>
            <a:ext cx="917575" cy="650875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aseline="0">
                <a:solidFill>
                  <a:srgbClr val="CE0000"/>
                </a:solidFill>
                <a:latin typeface="Franklin Gothic Book" panose="020B0503020102020204" pitchFamily="34" charset="0"/>
                <a:ea typeface="宋体" panose="02010600030101010101" pitchFamily="2" charset="-122"/>
              </a:rPr>
              <a:t>write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aseline="0">
                <a:solidFill>
                  <a:srgbClr val="CE0000"/>
                </a:solidFill>
                <a:latin typeface="Franklin Gothic Book" panose="020B0503020102020204" pitchFamily="34" charset="0"/>
                <a:ea typeface="宋体" panose="02010600030101010101" pitchFamily="2" charset="-122"/>
              </a:rPr>
              <a:t>enable</a:t>
            </a:r>
          </a:p>
        </p:txBody>
      </p:sp>
      <p:sp>
        <p:nvSpPr>
          <p:cNvPr id="71695" name="Text Box 13"/>
          <p:cNvSpPr txBox="1">
            <a:spLocks noChangeArrowheads="1"/>
          </p:cNvSpPr>
          <p:nvPr/>
        </p:nvSpPr>
        <p:spPr bwMode="auto">
          <a:xfrm>
            <a:off x="6586538" y="1181100"/>
            <a:ext cx="1084262" cy="650875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aseline="0">
                <a:solidFill>
                  <a:srgbClr val="CE0000"/>
                </a:solidFill>
                <a:latin typeface="Franklin Gothic Book" panose="020B0503020102020204" pitchFamily="34" charset="0"/>
                <a:ea typeface="宋体" panose="02010600030101010101" pitchFamily="2" charset="-122"/>
              </a:rPr>
              <a:t>input bits</a:t>
            </a:r>
          </a:p>
        </p:txBody>
      </p:sp>
      <p:sp>
        <p:nvSpPr>
          <p:cNvPr id="71696" name="Text Box 14"/>
          <p:cNvSpPr txBox="1">
            <a:spLocks noChangeArrowheads="1"/>
          </p:cNvSpPr>
          <p:nvPr/>
        </p:nvSpPr>
        <p:spPr bwMode="auto">
          <a:xfrm>
            <a:off x="2319338" y="6324600"/>
            <a:ext cx="1374775" cy="376238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aseline="0">
                <a:solidFill>
                  <a:srgbClr val="CE0000"/>
                </a:solidFill>
                <a:latin typeface="Franklin Gothic Book" panose="020B0503020102020204" pitchFamily="34" charset="0"/>
                <a:ea typeface="宋体" panose="02010600030101010101" pitchFamily="2" charset="-122"/>
              </a:rPr>
              <a:t>output bits</a:t>
            </a:r>
          </a:p>
        </p:txBody>
      </p:sp>
      <p:sp>
        <p:nvSpPr>
          <p:cNvPr id="71697" name="Line 15"/>
          <p:cNvSpPr>
            <a:spLocks noChangeShapeType="1"/>
          </p:cNvSpPr>
          <p:nvPr/>
        </p:nvSpPr>
        <p:spPr bwMode="auto">
          <a:xfrm>
            <a:off x="1481138" y="1447800"/>
            <a:ext cx="381000" cy="0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98" name="Line 16"/>
          <p:cNvSpPr>
            <a:spLocks noChangeShapeType="1"/>
          </p:cNvSpPr>
          <p:nvPr/>
        </p:nvSpPr>
        <p:spPr bwMode="auto">
          <a:xfrm flipV="1">
            <a:off x="1176338" y="1803400"/>
            <a:ext cx="584200" cy="406400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99" name="Line 17"/>
          <p:cNvSpPr>
            <a:spLocks noChangeShapeType="1"/>
          </p:cNvSpPr>
          <p:nvPr/>
        </p:nvSpPr>
        <p:spPr bwMode="auto">
          <a:xfrm flipH="1">
            <a:off x="6053138" y="1447800"/>
            <a:ext cx="533400" cy="0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00" name="Line 18"/>
          <p:cNvSpPr>
            <a:spLocks noChangeShapeType="1"/>
          </p:cNvSpPr>
          <p:nvPr/>
        </p:nvSpPr>
        <p:spPr bwMode="auto">
          <a:xfrm flipV="1">
            <a:off x="3614738" y="6477000"/>
            <a:ext cx="457200" cy="0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452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216B22-2E9A-4AEB-8051-0C1E5A242844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2023/10/7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373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23E17C-57B1-4790-95FA-A0FD2EFD48C1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More Memory Details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This is a not the way actual memory is implemented.</a:t>
            </a:r>
          </a:p>
          <a:p>
            <a:pPr lvl="1"/>
            <a:r>
              <a:rPr lang="en-US" altLang="zh-CN" dirty="0"/>
              <a:t>fewer transistors, much more dense, </a:t>
            </a:r>
            <a:br>
              <a:rPr lang="en-US" altLang="zh-CN" dirty="0"/>
            </a:br>
            <a:r>
              <a:rPr lang="en-US" altLang="zh-CN" dirty="0"/>
              <a:t>relies on electrical properties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But the logical structure is very similar.</a:t>
            </a:r>
          </a:p>
          <a:p>
            <a:pPr lvl="1"/>
            <a:r>
              <a:rPr lang="en-US" altLang="zh-CN" dirty="0"/>
              <a:t>address decoder</a:t>
            </a:r>
          </a:p>
          <a:p>
            <a:pPr lvl="1"/>
            <a:r>
              <a:rPr lang="en-US" altLang="zh-CN" dirty="0"/>
              <a:t>word select line</a:t>
            </a:r>
          </a:p>
          <a:p>
            <a:pPr lvl="1"/>
            <a:r>
              <a:rPr lang="en-US" altLang="zh-CN" dirty="0"/>
              <a:t>word write enable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Two basic kinds  of </a:t>
            </a: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RAM</a:t>
            </a:r>
            <a:r>
              <a:rPr lang="en-US" altLang="zh-CN" dirty="0">
                <a:ea typeface="宋体" panose="02010600030101010101" pitchFamily="2" charset="-122"/>
              </a:rPr>
              <a:t> (Random Access Memory)</a:t>
            </a:r>
          </a:p>
          <a:p>
            <a:pPr lvl="1"/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Static RAM</a:t>
            </a:r>
            <a:r>
              <a:rPr lang="en-US" altLang="zh-CN" dirty="0">
                <a:ea typeface="宋体" panose="02010600030101010101" pitchFamily="2" charset="-122"/>
              </a:rPr>
              <a:t> (SRAM)</a:t>
            </a:r>
          </a:p>
          <a:p>
            <a:pPr lvl="2"/>
            <a:r>
              <a:rPr lang="en-US" altLang="zh-CN" dirty="0"/>
              <a:t>fast, not very dense (</a:t>
            </a:r>
            <a:r>
              <a:rPr lang="en-US" altLang="zh-CN" dirty="0" err="1"/>
              <a:t>bitcell</a:t>
            </a:r>
            <a:r>
              <a:rPr lang="en-US" altLang="zh-CN" dirty="0"/>
              <a:t> is a latch)</a:t>
            </a:r>
          </a:p>
          <a:p>
            <a:pPr lvl="1"/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Dynamic RAM</a:t>
            </a:r>
            <a:r>
              <a:rPr lang="en-US" altLang="zh-CN" dirty="0">
                <a:ea typeface="宋体" panose="02010600030101010101" pitchFamily="2" charset="-122"/>
              </a:rPr>
              <a:t> (DRAM)</a:t>
            </a:r>
          </a:p>
          <a:p>
            <a:pPr lvl="2"/>
            <a:r>
              <a:rPr lang="en-US" altLang="zh-CN" dirty="0"/>
              <a:t>slower but denser, bit storage must be periodically refreshed</a:t>
            </a:r>
          </a:p>
          <a:p>
            <a:pPr lvl="2"/>
            <a:r>
              <a:rPr lang="en-US" altLang="zh-CN" dirty="0"/>
              <a:t>each </a:t>
            </a:r>
            <a:r>
              <a:rPr lang="en-US" altLang="zh-CN" dirty="0" err="1"/>
              <a:t>bitcell</a:t>
            </a:r>
            <a:r>
              <a:rPr lang="en-US" altLang="zh-CN" dirty="0"/>
              <a:t> is a capacitor (like a leaky bucket) that decays</a:t>
            </a:r>
            <a:endParaRPr lang="zh-CN" altLang="en-US" dirty="0"/>
          </a:p>
        </p:txBody>
      </p:sp>
      <p:sp>
        <p:nvSpPr>
          <p:cNvPr id="73734" name="Text Box 4"/>
          <p:cNvSpPr txBox="1">
            <a:spLocks noChangeArrowheads="1"/>
          </p:cNvSpPr>
          <p:nvPr/>
        </p:nvSpPr>
        <p:spPr bwMode="auto">
          <a:xfrm>
            <a:off x="2684720" y="6419056"/>
            <a:ext cx="54387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i="1" baseline="0">
                <a:ea typeface="宋体" panose="02010600030101010101" pitchFamily="2" charset="-122"/>
              </a:rPr>
              <a:t>Also, non-volatile memories: ROM, PROM, flash, …</a:t>
            </a:r>
          </a:p>
        </p:txBody>
      </p:sp>
    </p:spTree>
    <p:extLst>
      <p:ext uri="{BB962C8B-B14F-4D97-AF65-F5344CB8AC3E}">
        <p14:creationId xmlns:p14="http://schemas.microsoft.com/office/powerpoint/2010/main" val="1337376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8EFADE-718F-44DF-9E83-55D1B4284DB0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2023/10/7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475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5B8B3A-575E-4FF1-84BE-01FB5B350273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475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SRAM Memory</a:t>
            </a:r>
          </a:p>
        </p:txBody>
      </p:sp>
      <p:sp>
        <p:nvSpPr>
          <p:cNvPr id="74758" name="TextBox 213"/>
          <p:cNvSpPr txBox="1">
            <a:spLocks noChangeArrowheads="1"/>
          </p:cNvSpPr>
          <p:nvPr/>
        </p:nvSpPr>
        <p:spPr bwMode="auto">
          <a:xfrm>
            <a:off x="6373813" y="286861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000" b="0" baseline="0"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74759" name="Rectangle 19"/>
          <p:cNvSpPr>
            <a:spLocks noChangeArrowheads="1"/>
          </p:cNvSpPr>
          <p:nvPr/>
        </p:nvSpPr>
        <p:spPr bwMode="auto">
          <a:xfrm>
            <a:off x="2743200" y="1828800"/>
            <a:ext cx="3048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 baseline="0">
                <a:solidFill>
                  <a:schemeClr val="bg1"/>
                </a:solidFill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74760" name="Rectangle 20"/>
          <p:cNvSpPr>
            <a:spLocks noChangeArrowheads="1"/>
          </p:cNvSpPr>
          <p:nvPr/>
        </p:nvSpPr>
        <p:spPr bwMode="auto">
          <a:xfrm>
            <a:off x="3810000" y="1828800"/>
            <a:ext cx="3048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 baseline="0">
                <a:solidFill>
                  <a:schemeClr val="bg1"/>
                </a:solidFill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74761" name="Rectangle 21"/>
          <p:cNvSpPr>
            <a:spLocks noChangeArrowheads="1"/>
          </p:cNvSpPr>
          <p:nvPr/>
        </p:nvSpPr>
        <p:spPr bwMode="auto">
          <a:xfrm>
            <a:off x="5334000" y="1828800"/>
            <a:ext cx="3048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 baseline="0">
                <a:solidFill>
                  <a:schemeClr val="bg1"/>
                </a:solidFill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74762" name="TextBox 22"/>
          <p:cNvSpPr txBox="1">
            <a:spLocks noChangeArrowheads="1"/>
          </p:cNvSpPr>
          <p:nvPr/>
        </p:nvSpPr>
        <p:spPr bwMode="auto">
          <a:xfrm>
            <a:off x="4419600" y="16764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 baseline="0">
                <a:ea typeface="宋体" panose="02010600030101010101" pitchFamily="2" charset="-122"/>
              </a:rPr>
              <a:t>. . .</a:t>
            </a:r>
          </a:p>
        </p:txBody>
      </p:sp>
      <p:cxnSp>
        <p:nvCxnSpPr>
          <p:cNvPr id="74763" name="Straight Connector 24"/>
          <p:cNvCxnSpPr>
            <a:cxnSpLocks noChangeShapeType="1"/>
          </p:cNvCxnSpPr>
          <p:nvPr/>
        </p:nvCxnSpPr>
        <p:spPr bwMode="auto">
          <a:xfrm>
            <a:off x="3124200" y="1676400"/>
            <a:ext cx="2895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64" name="Straight Connector 27"/>
          <p:cNvCxnSpPr>
            <a:cxnSpLocks noChangeShapeType="1"/>
          </p:cNvCxnSpPr>
          <p:nvPr/>
        </p:nvCxnSpPr>
        <p:spPr bwMode="auto">
          <a:xfrm>
            <a:off x="2362200" y="2360613"/>
            <a:ext cx="2819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4765" name="Group 36"/>
          <p:cNvGrpSpPr>
            <a:grpSpLocks/>
          </p:cNvGrpSpPr>
          <p:nvPr/>
        </p:nvGrpSpPr>
        <p:grpSpPr bwMode="auto">
          <a:xfrm>
            <a:off x="5180013" y="2133600"/>
            <a:ext cx="153987" cy="230188"/>
            <a:chOff x="4418806" y="2819400"/>
            <a:chExt cx="153194" cy="229394"/>
          </a:xfrm>
        </p:grpSpPr>
        <p:cxnSp>
          <p:nvCxnSpPr>
            <p:cNvPr id="74938" name="Straight Connector 32"/>
            <p:cNvCxnSpPr>
              <a:cxnSpLocks noChangeShapeType="1"/>
            </p:cNvCxnSpPr>
            <p:nvPr/>
          </p:nvCxnSpPr>
          <p:spPr bwMode="auto">
            <a:xfrm rot="5400000" flipH="1" flipV="1">
              <a:off x="4305300" y="2933700"/>
              <a:ext cx="2286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939" name="Straight Connector 34"/>
            <p:cNvCxnSpPr>
              <a:cxnSpLocks noChangeShapeType="1"/>
            </p:cNvCxnSpPr>
            <p:nvPr/>
          </p:nvCxnSpPr>
          <p:spPr bwMode="auto">
            <a:xfrm>
              <a:off x="4419600" y="2819400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4766" name="Group 37"/>
          <p:cNvGrpSpPr>
            <a:grpSpLocks/>
          </p:cNvGrpSpPr>
          <p:nvPr/>
        </p:nvGrpSpPr>
        <p:grpSpPr bwMode="auto">
          <a:xfrm>
            <a:off x="3656013" y="2133600"/>
            <a:ext cx="153987" cy="230188"/>
            <a:chOff x="4418806" y="2819400"/>
            <a:chExt cx="153194" cy="229394"/>
          </a:xfrm>
        </p:grpSpPr>
        <p:cxnSp>
          <p:nvCxnSpPr>
            <p:cNvPr id="74936" name="Straight Connector 38"/>
            <p:cNvCxnSpPr>
              <a:cxnSpLocks noChangeShapeType="1"/>
            </p:cNvCxnSpPr>
            <p:nvPr/>
          </p:nvCxnSpPr>
          <p:spPr bwMode="auto">
            <a:xfrm rot="5400000" flipH="1" flipV="1">
              <a:off x="4305300" y="2933700"/>
              <a:ext cx="2286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937" name="Straight Connector 39"/>
            <p:cNvCxnSpPr>
              <a:cxnSpLocks noChangeShapeType="1"/>
            </p:cNvCxnSpPr>
            <p:nvPr/>
          </p:nvCxnSpPr>
          <p:spPr bwMode="auto">
            <a:xfrm>
              <a:off x="4419600" y="2819400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4767" name="Group 40"/>
          <p:cNvGrpSpPr>
            <a:grpSpLocks/>
          </p:cNvGrpSpPr>
          <p:nvPr/>
        </p:nvGrpSpPr>
        <p:grpSpPr bwMode="auto">
          <a:xfrm>
            <a:off x="2590800" y="2132013"/>
            <a:ext cx="153988" cy="230187"/>
            <a:chOff x="4418806" y="2819400"/>
            <a:chExt cx="153194" cy="229394"/>
          </a:xfrm>
        </p:grpSpPr>
        <p:cxnSp>
          <p:nvCxnSpPr>
            <p:cNvPr id="74934" name="Straight Connector 41"/>
            <p:cNvCxnSpPr>
              <a:cxnSpLocks noChangeShapeType="1"/>
            </p:cNvCxnSpPr>
            <p:nvPr/>
          </p:nvCxnSpPr>
          <p:spPr bwMode="auto">
            <a:xfrm rot="5400000" flipH="1" flipV="1">
              <a:off x="4305300" y="2933700"/>
              <a:ext cx="2286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935" name="Straight Connector 42"/>
            <p:cNvCxnSpPr>
              <a:cxnSpLocks noChangeShapeType="1"/>
            </p:cNvCxnSpPr>
            <p:nvPr/>
          </p:nvCxnSpPr>
          <p:spPr bwMode="auto">
            <a:xfrm>
              <a:off x="4419600" y="2819400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4768" name="Group 60"/>
          <p:cNvGrpSpPr>
            <a:grpSpLocks/>
          </p:cNvGrpSpPr>
          <p:nvPr/>
        </p:nvGrpSpPr>
        <p:grpSpPr bwMode="auto">
          <a:xfrm>
            <a:off x="3048000" y="1905000"/>
            <a:ext cx="152400" cy="76200"/>
            <a:chOff x="3657600" y="4114800"/>
            <a:chExt cx="609600" cy="230188"/>
          </a:xfrm>
        </p:grpSpPr>
        <p:cxnSp>
          <p:nvCxnSpPr>
            <p:cNvPr id="74928" name="Straight Connector 61"/>
            <p:cNvCxnSpPr>
              <a:cxnSpLocks noChangeShapeType="1"/>
            </p:cNvCxnSpPr>
            <p:nvPr/>
          </p:nvCxnSpPr>
          <p:spPr bwMode="auto">
            <a:xfrm>
              <a:off x="3657600" y="4343400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929" name="Straight Connector 62"/>
            <p:cNvCxnSpPr>
              <a:cxnSpLocks noChangeShapeType="1"/>
            </p:cNvCxnSpPr>
            <p:nvPr/>
          </p:nvCxnSpPr>
          <p:spPr bwMode="auto">
            <a:xfrm rot="5400000" flipH="1" flipV="1">
              <a:off x="3733800" y="4267200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930" name="Straight Connector 63"/>
            <p:cNvCxnSpPr>
              <a:cxnSpLocks noChangeShapeType="1"/>
            </p:cNvCxnSpPr>
            <p:nvPr/>
          </p:nvCxnSpPr>
          <p:spPr bwMode="auto">
            <a:xfrm>
              <a:off x="3810000" y="4189412"/>
              <a:ext cx="3048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931" name="Straight Connector 64"/>
            <p:cNvCxnSpPr>
              <a:cxnSpLocks noChangeShapeType="1"/>
            </p:cNvCxnSpPr>
            <p:nvPr/>
          </p:nvCxnSpPr>
          <p:spPr bwMode="auto">
            <a:xfrm rot="5400000" flipH="1" flipV="1">
              <a:off x="4038600" y="4266406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932" name="Straight Connector 65"/>
            <p:cNvCxnSpPr>
              <a:cxnSpLocks noChangeShapeType="1"/>
            </p:cNvCxnSpPr>
            <p:nvPr/>
          </p:nvCxnSpPr>
          <p:spPr bwMode="auto">
            <a:xfrm>
              <a:off x="4114800" y="4343400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933" name="Straight Connector 66"/>
            <p:cNvCxnSpPr>
              <a:cxnSpLocks noChangeShapeType="1"/>
            </p:cNvCxnSpPr>
            <p:nvPr/>
          </p:nvCxnSpPr>
          <p:spPr bwMode="auto">
            <a:xfrm>
              <a:off x="3810000" y="4114800"/>
              <a:ext cx="3048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4769" name="Group 67"/>
          <p:cNvGrpSpPr>
            <a:grpSpLocks/>
          </p:cNvGrpSpPr>
          <p:nvPr/>
        </p:nvGrpSpPr>
        <p:grpSpPr bwMode="auto">
          <a:xfrm>
            <a:off x="4114800" y="1905000"/>
            <a:ext cx="152400" cy="76200"/>
            <a:chOff x="3657600" y="4114800"/>
            <a:chExt cx="609600" cy="230188"/>
          </a:xfrm>
        </p:grpSpPr>
        <p:cxnSp>
          <p:nvCxnSpPr>
            <p:cNvPr id="74922" name="Straight Connector 68"/>
            <p:cNvCxnSpPr>
              <a:cxnSpLocks noChangeShapeType="1"/>
            </p:cNvCxnSpPr>
            <p:nvPr/>
          </p:nvCxnSpPr>
          <p:spPr bwMode="auto">
            <a:xfrm>
              <a:off x="3657600" y="4343400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923" name="Straight Connector 69"/>
            <p:cNvCxnSpPr>
              <a:cxnSpLocks noChangeShapeType="1"/>
            </p:cNvCxnSpPr>
            <p:nvPr/>
          </p:nvCxnSpPr>
          <p:spPr bwMode="auto">
            <a:xfrm rot="5400000" flipH="1" flipV="1">
              <a:off x="3733800" y="4267200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924" name="Straight Connector 70"/>
            <p:cNvCxnSpPr>
              <a:cxnSpLocks noChangeShapeType="1"/>
            </p:cNvCxnSpPr>
            <p:nvPr/>
          </p:nvCxnSpPr>
          <p:spPr bwMode="auto">
            <a:xfrm>
              <a:off x="3810000" y="4189412"/>
              <a:ext cx="3048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925" name="Straight Connector 71"/>
            <p:cNvCxnSpPr>
              <a:cxnSpLocks noChangeShapeType="1"/>
            </p:cNvCxnSpPr>
            <p:nvPr/>
          </p:nvCxnSpPr>
          <p:spPr bwMode="auto">
            <a:xfrm rot="5400000" flipH="1" flipV="1">
              <a:off x="4038600" y="4266406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926" name="Straight Connector 72"/>
            <p:cNvCxnSpPr>
              <a:cxnSpLocks noChangeShapeType="1"/>
            </p:cNvCxnSpPr>
            <p:nvPr/>
          </p:nvCxnSpPr>
          <p:spPr bwMode="auto">
            <a:xfrm>
              <a:off x="4114800" y="4343400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927" name="Straight Connector 73"/>
            <p:cNvCxnSpPr>
              <a:cxnSpLocks noChangeShapeType="1"/>
            </p:cNvCxnSpPr>
            <p:nvPr/>
          </p:nvCxnSpPr>
          <p:spPr bwMode="auto">
            <a:xfrm>
              <a:off x="3810000" y="4114800"/>
              <a:ext cx="3048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4770" name="Group 74"/>
          <p:cNvGrpSpPr>
            <a:grpSpLocks/>
          </p:cNvGrpSpPr>
          <p:nvPr/>
        </p:nvGrpSpPr>
        <p:grpSpPr bwMode="auto">
          <a:xfrm>
            <a:off x="5638800" y="1905000"/>
            <a:ext cx="152400" cy="76200"/>
            <a:chOff x="3657600" y="4114800"/>
            <a:chExt cx="609600" cy="230188"/>
          </a:xfrm>
        </p:grpSpPr>
        <p:cxnSp>
          <p:nvCxnSpPr>
            <p:cNvPr id="74916" name="Straight Connector 75"/>
            <p:cNvCxnSpPr>
              <a:cxnSpLocks noChangeShapeType="1"/>
            </p:cNvCxnSpPr>
            <p:nvPr/>
          </p:nvCxnSpPr>
          <p:spPr bwMode="auto">
            <a:xfrm>
              <a:off x="3657600" y="4343400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917" name="Straight Connector 76"/>
            <p:cNvCxnSpPr>
              <a:cxnSpLocks noChangeShapeType="1"/>
            </p:cNvCxnSpPr>
            <p:nvPr/>
          </p:nvCxnSpPr>
          <p:spPr bwMode="auto">
            <a:xfrm rot="5400000" flipH="1" flipV="1">
              <a:off x="3733800" y="4267200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918" name="Straight Connector 77"/>
            <p:cNvCxnSpPr>
              <a:cxnSpLocks noChangeShapeType="1"/>
            </p:cNvCxnSpPr>
            <p:nvPr/>
          </p:nvCxnSpPr>
          <p:spPr bwMode="auto">
            <a:xfrm>
              <a:off x="3810000" y="4189412"/>
              <a:ext cx="3048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919" name="Straight Connector 78"/>
            <p:cNvCxnSpPr>
              <a:cxnSpLocks noChangeShapeType="1"/>
            </p:cNvCxnSpPr>
            <p:nvPr/>
          </p:nvCxnSpPr>
          <p:spPr bwMode="auto">
            <a:xfrm rot="5400000" flipH="1" flipV="1">
              <a:off x="4038600" y="4266406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920" name="Straight Connector 79"/>
            <p:cNvCxnSpPr>
              <a:cxnSpLocks noChangeShapeType="1"/>
            </p:cNvCxnSpPr>
            <p:nvPr/>
          </p:nvCxnSpPr>
          <p:spPr bwMode="auto">
            <a:xfrm>
              <a:off x="4114800" y="4343400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921" name="Straight Connector 80"/>
            <p:cNvCxnSpPr>
              <a:cxnSpLocks noChangeShapeType="1"/>
            </p:cNvCxnSpPr>
            <p:nvPr/>
          </p:nvCxnSpPr>
          <p:spPr bwMode="auto">
            <a:xfrm>
              <a:off x="3810000" y="4114800"/>
              <a:ext cx="3048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74771" name="Straight Connector 85"/>
          <p:cNvCxnSpPr>
            <a:cxnSpLocks noChangeShapeType="1"/>
          </p:cNvCxnSpPr>
          <p:nvPr/>
        </p:nvCxnSpPr>
        <p:spPr bwMode="auto">
          <a:xfrm rot="5400000">
            <a:off x="3009901" y="1790700"/>
            <a:ext cx="2286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72" name="Straight Connector 87"/>
          <p:cNvCxnSpPr>
            <a:cxnSpLocks noChangeShapeType="1"/>
          </p:cNvCxnSpPr>
          <p:nvPr/>
        </p:nvCxnSpPr>
        <p:spPr bwMode="auto">
          <a:xfrm rot="5400000">
            <a:off x="4077494" y="1789906"/>
            <a:ext cx="228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73" name="Straight Connector 88"/>
          <p:cNvCxnSpPr>
            <a:cxnSpLocks noChangeShapeType="1"/>
          </p:cNvCxnSpPr>
          <p:nvPr/>
        </p:nvCxnSpPr>
        <p:spPr bwMode="auto">
          <a:xfrm rot="5400000">
            <a:off x="5599907" y="1789906"/>
            <a:ext cx="2286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774" name="Rectangle 89"/>
          <p:cNvSpPr>
            <a:spLocks noChangeArrowheads="1"/>
          </p:cNvSpPr>
          <p:nvPr/>
        </p:nvSpPr>
        <p:spPr bwMode="auto">
          <a:xfrm>
            <a:off x="2743200" y="2741613"/>
            <a:ext cx="3048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 baseline="0">
                <a:solidFill>
                  <a:schemeClr val="bg1"/>
                </a:solidFill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74775" name="Rectangle 90"/>
          <p:cNvSpPr>
            <a:spLocks noChangeArrowheads="1"/>
          </p:cNvSpPr>
          <p:nvPr/>
        </p:nvSpPr>
        <p:spPr bwMode="auto">
          <a:xfrm>
            <a:off x="3810000" y="2741613"/>
            <a:ext cx="3048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 baseline="0" dirty="0">
                <a:solidFill>
                  <a:schemeClr val="bg1"/>
                </a:solidFill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74776" name="Rectangle 91"/>
          <p:cNvSpPr>
            <a:spLocks noChangeArrowheads="1"/>
          </p:cNvSpPr>
          <p:nvPr/>
        </p:nvSpPr>
        <p:spPr bwMode="auto">
          <a:xfrm>
            <a:off x="5334000" y="2741613"/>
            <a:ext cx="3048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 baseline="0">
                <a:solidFill>
                  <a:schemeClr val="bg1"/>
                </a:solidFill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74777" name="TextBox 92"/>
          <p:cNvSpPr txBox="1">
            <a:spLocks noChangeArrowheads="1"/>
          </p:cNvSpPr>
          <p:nvPr/>
        </p:nvSpPr>
        <p:spPr bwMode="auto">
          <a:xfrm>
            <a:off x="4419600" y="2589213"/>
            <a:ext cx="609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 baseline="0">
                <a:ea typeface="宋体" panose="02010600030101010101" pitchFamily="2" charset="-122"/>
              </a:rPr>
              <a:t>. . .</a:t>
            </a:r>
          </a:p>
        </p:txBody>
      </p:sp>
      <p:cxnSp>
        <p:nvCxnSpPr>
          <p:cNvPr id="74778" name="Straight Connector 93"/>
          <p:cNvCxnSpPr>
            <a:cxnSpLocks noChangeShapeType="1"/>
          </p:cNvCxnSpPr>
          <p:nvPr/>
        </p:nvCxnSpPr>
        <p:spPr bwMode="auto">
          <a:xfrm>
            <a:off x="3124200" y="2589213"/>
            <a:ext cx="28956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79" name="Straight Connector 94"/>
          <p:cNvCxnSpPr>
            <a:cxnSpLocks noChangeShapeType="1"/>
          </p:cNvCxnSpPr>
          <p:nvPr/>
        </p:nvCxnSpPr>
        <p:spPr bwMode="auto">
          <a:xfrm>
            <a:off x="2362200" y="3273425"/>
            <a:ext cx="2819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4780" name="Group 95"/>
          <p:cNvGrpSpPr>
            <a:grpSpLocks/>
          </p:cNvGrpSpPr>
          <p:nvPr/>
        </p:nvGrpSpPr>
        <p:grpSpPr bwMode="auto">
          <a:xfrm>
            <a:off x="5180013" y="3046413"/>
            <a:ext cx="153987" cy="230187"/>
            <a:chOff x="4418806" y="2819400"/>
            <a:chExt cx="153194" cy="229394"/>
          </a:xfrm>
        </p:grpSpPr>
        <p:cxnSp>
          <p:nvCxnSpPr>
            <p:cNvPr id="74914" name="Straight Connector 96"/>
            <p:cNvCxnSpPr>
              <a:cxnSpLocks noChangeShapeType="1"/>
            </p:cNvCxnSpPr>
            <p:nvPr/>
          </p:nvCxnSpPr>
          <p:spPr bwMode="auto">
            <a:xfrm rot="5400000" flipH="1" flipV="1">
              <a:off x="4305300" y="2933700"/>
              <a:ext cx="2286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915" name="Straight Connector 97"/>
            <p:cNvCxnSpPr>
              <a:cxnSpLocks noChangeShapeType="1"/>
            </p:cNvCxnSpPr>
            <p:nvPr/>
          </p:nvCxnSpPr>
          <p:spPr bwMode="auto">
            <a:xfrm>
              <a:off x="4419600" y="2819400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4781" name="Group 98"/>
          <p:cNvGrpSpPr>
            <a:grpSpLocks/>
          </p:cNvGrpSpPr>
          <p:nvPr/>
        </p:nvGrpSpPr>
        <p:grpSpPr bwMode="auto">
          <a:xfrm>
            <a:off x="3656013" y="3046413"/>
            <a:ext cx="153987" cy="230187"/>
            <a:chOff x="4418806" y="2819400"/>
            <a:chExt cx="153194" cy="229394"/>
          </a:xfrm>
        </p:grpSpPr>
        <p:cxnSp>
          <p:nvCxnSpPr>
            <p:cNvPr id="74912" name="Straight Connector 99"/>
            <p:cNvCxnSpPr>
              <a:cxnSpLocks noChangeShapeType="1"/>
            </p:cNvCxnSpPr>
            <p:nvPr/>
          </p:nvCxnSpPr>
          <p:spPr bwMode="auto">
            <a:xfrm rot="5400000" flipH="1" flipV="1">
              <a:off x="4305300" y="2933700"/>
              <a:ext cx="2286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913" name="Straight Connector 100"/>
            <p:cNvCxnSpPr>
              <a:cxnSpLocks noChangeShapeType="1"/>
            </p:cNvCxnSpPr>
            <p:nvPr/>
          </p:nvCxnSpPr>
          <p:spPr bwMode="auto">
            <a:xfrm>
              <a:off x="4419600" y="2819400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4782" name="Group 101"/>
          <p:cNvGrpSpPr>
            <a:grpSpLocks/>
          </p:cNvGrpSpPr>
          <p:nvPr/>
        </p:nvGrpSpPr>
        <p:grpSpPr bwMode="auto">
          <a:xfrm>
            <a:off x="2590800" y="3046413"/>
            <a:ext cx="153988" cy="228600"/>
            <a:chOff x="4418806" y="2819400"/>
            <a:chExt cx="153194" cy="229394"/>
          </a:xfrm>
        </p:grpSpPr>
        <p:cxnSp>
          <p:nvCxnSpPr>
            <p:cNvPr id="74910" name="Straight Connector 102"/>
            <p:cNvCxnSpPr>
              <a:cxnSpLocks noChangeShapeType="1"/>
            </p:cNvCxnSpPr>
            <p:nvPr/>
          </p:nvCxnSpPr>
          <p:spPr bwMode="auto">
            <a:xfrm rot="5400000" flipH="1" flipV="1">
              <a:off x="4305300" y="2933700"/>
              <a:ext cx="2286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911" name="Straight Connector 103"/>
            <p:cNvCxnSpPr>
              <a:cxnSpLocks noChangeShapeType="1"/>
            </p:cNvCxnSpPr>
            <p:nvPr/>
          </p:nvCxnSpPr>
          <p:spPr bwMode="auto">
            <a:xfrm>
              <a:off x="4419600" y="2819400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4783" name="Group 104"/>
          <p:cNvGrpSpPr>
            <a:grpSpLocks/>
          </p:cNvGrpSpPr>
          <p:nvPr/>
        </p:nvGrpSpPr>
        <p:grpSpPr bwMode="auto">
          <a:xfrm>
            <a:off x="3048000" y="2817813"/>
            <a:ext cx="152400" cy="76200"/>
            <a:chOff x="3657600" y="4114800"/>
            <a:chExt cx="609600" cy="230188"/>
          </a:xfrm>
        </p:grpSpPr>
        <p:cxnSp>
          <p:nvCxnSpPr>
            <p:cNvPr id="74904" name="Straight Connector 105"/>
            <p:cNvCxnSpPr>
              <a:cxnSpLocks noChangeShapeType="1"/>
            </p:cNvCxnSpPr>
            <p:nvPr/>
          </p:nvCxnSpPr>
          <p:spPr bwMode="auto">
            <a:xfrm>
              <a:off x="3657600" y="4343400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905" name="Straight Connector 106"/>
            <p:cNvCxnSpPr>
              <a:cxnSpLocks noChangeShapeType="1"/>
            </p:cNvCxnSpPr>
            <p:nvPr/>
          </p:nvCxnSpPr>
          <p:spPr bwMode="auto">
            <a:xfrm rot="5400000" flipH="1" flipV="1">
              <a:off x="3733800" y="4267200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906" name="Straight Connector 107"/>
            <p:cNvCxnSpPr>
              <a:cxnSpLocks noChangeShapeType="1"/>
            </p:cNvCxnSpPr>
            <p:nvPr/>
          </p:nvCxnSpPr>
          <p:spPr bwMode="auto">
            <a:xfrm>
              <a:off x="3810000" y="4189412"/>
              <a:ext cx="3048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907" name="Straight Connector 108"/>
            <p:cNvCxnSpPr>
              <a:cxnSpLocks noChangeShapeType="1"/>
            </p:cNvCxnSpPr>
            <p:nvPr/>
          </p:nvCxnSpPr>
          <p:spPr bwMode="auto">
            <a:xfrm rot="5400000" flipH="1" flipV="1">
              <a:off x="4038600" y="4266406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908" name="Straight Connector 109"/>
            <p:cNvCxnSpPr>
              <a:cxnSpLocks noChangeShapeType="1"/>
            </p:cNvCxnSpPr>
            <p:nvPr/>
          </p:nvCxnSpPr>
          <p:spPr bwMode="auto">
            <a:xfrm>
              <a:off x="4114800" y="4343400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909" name="Straight Connector 110"/>
            <p:cNvCxnSpPr>
              <a:cxnSpLocks noChangeShapeType="1"/>
            </p:cNvCxnSpPr>
            <p:nvPr/>
          </p:nvCxnSpPr>
          <p:spPr bwMode="auto">
            <a:xfrm>
              <a:off x="3810000" y="4114800"/>
              <a:ext cx="3048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4784" name="Group 111"/>
          <p:cNvGrpSpPr>
            <a:grpSpLocks/>
          </p:cNvGrpSpPr>
          <p:nvPr/>
        </p:nvGrpSpPr>
        <p:grpSpPr bwMode="auto">
          <a:xfrm>
            <a:off x="4114800" y="2817813"/>
            <a:ext cx="152400" cy="76200"/>
            <a:chOff x="3657600" y="4114800"/>
            <a:chExt cx="609600" cy="230188"/>
          </a:xfrm>
        </p:grpSpPr>
        <p:cxnSp>
          <p:nvCxnSpPr>
            <p:cNvPr id="74898" name="Straight Connector 112"/>
            <p:cNvCxnSpPr>
              <a:cxnSpLocks noChangeShapeType="1"/>
            </p:cNvCxnSpPr>
            <p:nvPr/>
          </p:nvCxnSpPr>
          <p:spPr bwMode="auto">
            <a:xfrm>
              <a:off x="3657600" y="4343400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899" name="Straight Connector 113"/>
            <p:cNvCxnSpPr>
              <a:cxnSpLocks noChangeShapeType="1"/>
            </p:cNvCxnSpPr>
            <p:nvPr/>
          </p:nvCxnSpPr>
          <p:spPr bwMode="auto">
            <a:xfrm rot="5400000" flipH="1" flipV="1">
              <a:off x="3733800" y="4267200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900" name="Straight Connector 114"/>
            <p:cNvCxnSpPr>
              <a:cxnSpLocks noChangeShapeType="1"/>
            </p:cNvCxnSpPr>
            <p:nvPr/>
          </p:nvCxnSpPr>
          <p:spPr bwMode="auto">
            <a:xfrm>
              <a:off x="3810000" y="4189412"/>
              <a:ext cx="3048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901" name="Straight Connector 115"/>
            <p:cNvCxnSpPr>
              <a:cxnSpLocks noChangeShapeType="1"/>
            </p:cNvCxnSpPr>
            <p:nvPr/>
          </p:nvCxnSpPr>
          <p:spPr bwMode="auto">
            <a:xfrm rot="5400000" flipH="1" flipV="1">
              <a:off x="4038600" y="4266406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902" name="Straight Connector 116"/>
            <p:cNvCxnSpPr>
              <a:cxnSpLocks noChangeShapeType="1"/>
            </p:cNvCxnSpPr>
            <p:nvPr/>
          </p:nvCxnSpPr>
          <p:spPr bwMode="auto">
            <a:xfrm>
              <a:off x="4114800" y="4343400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903" name="Straight Connector 117"/>
            <p:cNvCxnSpPr>
              <a:cxnSpLocks noChangeShapeType="1"/>
            </p:cNvCxnSpPr>
            <p:nvPr/>
          </p:nvCxnSpPr>
          <p:spPr bwMode="auto">
            <a:xfrm>
              <a:off x="3810000" y="4114800"/>
              <a:ext cx="3048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4785" name="Group 118"/>
          <p:cNvGrpSpPr>
            <a:grpSpLocks/>
          </p:cNvGrpSpPr>
          <p:nvPr/>
        </p:nvGrpSpPr>
        <p:grpSpPr bwMode="auto">
          <a:xfrm>
            <a:off x="5638800" y="2817813"/>
            <a:ext cx="152400" cy="76200"/>
            <a:chOff x="3657600" y="4114800"/>
            <a:chExt cx="609600" cy="230188"/>
          </a:xfrm>
        </p:grpSpPr>
        <p:cxnSp>
          <p:nvCxnSpPr>
            <p:cNvPr id="74892" name="Straight Connector 119"/>
            <p:cNvCxnSpPr>
              <a:cxnSpLocks noChangeShapeType="1"/>
            </p:cNvCxnSpPr>
            <p:nvPr/>
          </p:nvCxnSpPr>
          <p:spPr bwMode="auto">
            <a:xfrm>
              <a:off x="3657600" y="4343400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893" name="Straight Connector 120"/>
            <p:cNvCxnSpPr>
              <a:cxnSpLocks noChangeShapeType="1"/>
            </p:cNvCxnSpPr>
            <p:nvPr/>
          </p:nvCxnSpPr>
          <p:spPr bwMode="auto">
            <a:xfrm rot="5400000" flipH="1" flipV="1">
              <a:off x="3733800" y="4267200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894" name="Straight Connector 121"/>
            <p:cNvCxnSpPr>
              <a:cxnSpLocks noChangeShapeType="1"/>
            </p:cNvCxnSpPr>
            <p:nvPr/>
          </p:nvCxnSpPr>
          <p:spPr bwMode="auto">
            <a:xfrm>
              <a:off x="3810000" y="4189412"/>
              <a:ext cx="3048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895" name="Straight Connector 122"/>
            <p:cNvCxnSpPr>
              <a:cxnSpLocks noChangeShapeType="1"/>
            </p:cNvCxnSpPr>
            <p:nvPr/>
          </p:nvCxnSpPr>
          <p:spPr bwMode="auto">
            <a:xfrm rot="5400000" flipH="1" flipV="1">
              <a:off x="4038600" y="4266406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896" name="Straight Connector 123"/>
            <p:cNvCxnSpPr>
              <a:cxnSpLocks noChangeShapeType="1"/>
            </p:cNvCxnSpPr>
            <p:nvPr/>
          </p:nvCxnSpPr>
          <p:spPr bwMode="auto">
            <a:xfrm>
              <a:off x="4114800" y="4343400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897" name="Straight Connector 124"/>
            <p:cNvCxnSpPr>
              <a:cxnSpLocks noChangeShapeType="1"/>
            </p:cNvCxnSpPr>
            <p:nvPr/>
          </p:nvCxnSpPr>
          <p:spPr bwMode="auto">
            <a:xfrm>
              <a:off x="3810000" y="4114800"/>
              <a:ext cx="3048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74786" name="Straight Connector 125"/>
          <p:cNvCxnSpPr>
            <a:cxnSpLocks noChangeShapeType="1"/>
          </p:cNvCxnSpPr>
          <p:nvPr/>
        </p:nvCxnSpPr>
        <p:spPr bwMode="auto">
          <a:xfrm rot="5400000">
            <a:off x="3009901" y="2703512"/>
            <a:ext cx="2286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87" name="Straight Connector 126"/>
          <p:cNvCxnSpPr>
            <a:cxnSpLocks noChangeShapeType="1"/>
          </p:cNvCxnSpPr>
          <p:nvPr/>
        </p:nvCxnSpPr>
        <p:spPr bwMode="auto">
          <a:xfrm rot="5400000">
            <a:off x="4077494" y="2702719"/>
            <a:ext cx="228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88" name="Straight Connector 127"/>
          <p:cNvCxnSpPr>
            <a:cxnSpLocks noChangeShapeType="1"/>
          </p:cNvCxnSpPr>
          <p:nvPr/>
        </p:nvCxnSpPr>
        <p:spPr bwMode="auto">
          <a:xfrm rot="5400000">
            <a:off x="5599907" y="2702719"/>
            <a:ext cx="2286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789" name="Rectangle 128"/>
          <p:cNvSpPr>
            <a:spLocks noChangeArrowheads="1"/>
          </p:cNvSpPr>
          <p:nvPr/>
        </p:nvSpPr>
        <p:spPr bwMode="auto">
          <a:xfrm>
            <a:off x="2743200" y="4267200"/>
            <a:ext cx="3048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 baseline="0">
                <a:solidFill>
                  <a:schemeClr val="bg1"/>
                </a:solidFill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74790" name="Rectangle 129"/>
          <p:cNvSpPr>
            <a:spLocks noChangeArrowheads="1"/>
          </p:cNvSpPr>
          <p:nvPr/>
        </p:nvSpPr>
        <p:spPr bwMode="auto">
          <a:xfrm>
            <a:off x="3810000" y="4267200"/>
            <a:ext cx="3048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 baseline="0">
                <a:solidFill>
                  <a:schemeClr val="bg1"/>
                </a:solidFill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74791" name="Rectangle 130"/>
          <p:cNvSpPr>
            <a:spLocks noChangeArrowheads="1"/>
          </p:cNvSpPr>
          <p:nvPr/>
        </p:nvSpPr>
        <p:spPr bwMode="auto">
          <a:xfrm>
            <a:off x="5334000" y="4267200"/>
            <a:ext cx="3048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 baseline="0">
                <a:solidFill>
                  <a:schemeClr val="bg1"/>
                </a:solidFill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74792" name="TextBox 131"/>
          <p:cNvSpPr txBox="1">
            <a:spLocks noChangeArrowheads="1"/>
          </p:cNvSpPr>
          <p:nvPr/>
        </p:nvSpPr>
        <p:spPr bwMode="auto">
          <a:xfrm>
            <a:off x="4419600" y="41148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 baseline="0">
                <a:ea typeface="宋体" panose="02010600030101010101" pitchFamily="2" charset="-122"/>
              </a:rPr>
              <a:t>. . .</a:t>
            </a:r>
          </a:p>
        </p:txBody>
      </p:sp>
      <p:cxnSp>
        <p:nvCxnSpPr>
          <p:cNvPr id="74793" name="Straight Connector 132"/>
          <p:cNvCxnSpPr>
            <a:cxnSpLocks noChangeShapeType="1"/>
          </p:cNvCxnSpPr>
          <p:nvPr/>
        </p:nvCxnSpPr>
        <p:spPr bwMode="auto">
          <a:xfrm>
            <a:off x="3124200" y="4114800"/>
            <a:ext cx="2895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94" name="Straight Connector 133"/>
          <p:cNvCxnSpPr>
            <a:cxnSpLocks noChangeShapeType="1"/>
          </p:cNvCxnSpPr>
          <p:nvPr/>
        </p:nvCxnSpPr>
        <p:spPr bwMode="auto">
          <a:xfrm>
            <a:off x="2362200" y="4799013"/>
            <a:ext cx="2819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4795" name="Group 134"/>
          <p:cNvGrpSpPr>
            <a:grpSpLocks/>
          </p:cNvGrpSpPr>
          <p:nvPr/>
        </p:nvGrpSpPr>
        <p:grpSpPr bwMode="auto">
          <a:xfrm>
            <a:off x="5180013" y="4572000"/>
            <a:ext cx="153987" cy="230188"/>
            <a:chOff x="4418806" y="2819400"/>
            <a:chExt cx="153194" cy="229394"/>
          </a:xfrm>
        </p:grpSpPr>
        <p:cxnSp>
          <p:nvCxnSpPr>
            <p:cNvPr id="74890" name="Straight Connector 135"/>
            <p:cNvCxnSpPr>
              <a:cxnSpLocks noChangeShapeType="1"/>
            </p:cNvCxnSpPr>
            <p:nvPr/>
          </p:nvCxnSpPr>
          <p:spPr bwMode="auto">
            <a:xfrm rot="5400000" flipH="1" flipV="1">
              <a:off x="4305300" y="2933700"/>
              <a:ext cx="2286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891" name="Straight Connector 136"/>
            <p:cNvCxnSpPr>
              <a:cxnSpLocks noChangeShapeType="1"/>
            </p:cNvCxnSpPr>
            <p:nvPr/>
          </p:nvCxnSpPr>
          <p:spPr bwMode="auto">
            <a:xfrm>
              <a:off x="4419600" y="2819400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4796" name="Group 137"/>
          <p:cNvGrpSpPr>
            <a:grpSpLocks/>
          </p:cNvGrpSpPr>
          <p:nvPr/>
        </p:nvGrpSpPr>
        <p:grpSpPr bwMode="auto">
          <a:xfrm>
            <a:off x="3656013" y="4572000"/>
            <a:ext cx="153987" cy="230188"/>
            <a:chOff x="4418806" y="2819400"/>
            <a:chExt cx="153194" cy="229394"/>
          </a:xfrm>
        </p:grpSpPr>
        <p:cxnSp>
          <p:nvCxnSpPr>
            <p:cNvPr id="74888" name="Straight Connector 138"/>
            <p:cNvCxnSpPr>
              <a:cxnSpLocks noChangeShapeType="1"/>
            </p:cNvCxnSpPr>
            <p:nvPr/>
          </p:nvCxnSpPr>
          <p:spPr bwMode="auto">
            <a:xfrm rot="5400000" flipH="1" flipV="1">
              <a:off x="4305300" y="2933700"/>
              <a:ext cx="2286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889" name="Straight Connector 139"/>
            <p:cNvCxnSpPr>
              <a:cxnSpLocks noChangeShapeType="1"/>
            </p:cNvCxnSpPr>
            <p:nvPr/>
          </p:nvCxnSpPr>
          <p:spPr bwMode="auto">
            <a:xfrm>
              <a:off x="4419600" y="2819400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4797" name="Group 140"/>
          <p:cNvGrpSpPr>
            <a:grpSpLocks/>
          </p:cNvGrpSpPr>
          <p:nvPr/>
        </p:nvGrpSpPr>
        <p:grpSpPr bwMode="auto">
          <a:xfrm>
            <a:off x="2590800" y="4570413"/>
            <a:ext cx="153988" cy="230187"/>
            <a:chOff x="4418806" y="2819400"/>
            <a:chExt cx="153194" cy="229394"/>
          </a:xfrm>
        </p:grpSpPr>
        <p:cxnSp>
          <p:nvCxnSpPr>
            <p:cNvPr id="74886" name="Straight Connector 141"/>
            <p:cNvCxnSpPr>
              <a:cxnSpLocks noChangeShapeType="1"/>
            </p:cNvCxnSpPr>
            <p:nvPr/>
          </p:nvCxnSpPr>
          <p:spPr bwMode="auto">
            <a:xfrm rot="5400000" flipH="1" flipV="1">
              <a:off x="4305300" y="2933700"/>
              <a:ext cx="2286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887" name="Straight Connector 142"/>
            <p:cNvCxnSpPr>
              <a:cxnSpLocks noChangeShapeType="1"/>
            </p:cNvCxnSpPr>
            <p:nvPr/>
          </p:nvCxnSpPr>
          <p:spPr bwMode="auto">
            <a:xfrm>
              <a:off x="4419600" y="2819400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4798" name="Group 143"/>
          <p:cNvGrpSpPr>
            <a:grpSpLocks/>
          </p:cNvGrpSpPr>
          <p:nvPr/>
        </p:nvGrpSpPr>
        <p:grpSpPr bwMode="auto">
          <a:xfrm>
            <a:off x="3048000" y="4343400"/>
            <a:ext cx="152400" cy="76200"/>
            <a:chOff x="3657600" y="4114800"/>
            <a:chExt cx="609600" cy="230188"/>
          </a:xfrm>
        </p:grpSpPr>
        <p:cxnSp>
          <p:nvCxnSpPr>
            <p:cNvPr id="74880" name="Straight Connector 144"/>
            <p:cNvCxnSpPr>
              <a:cxnSpLocks noChangeShapeType="1"/>
            </p:cNvCxnSpPr>
            <p:nvPr/>
          </p:nvCxnSpPr>
          <p:spPr bwMode="auto">
            <a:xfrm>
              <a:off x="3657600" y="4343400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881" name="Straight Connector 145"/>
            <p:cNvCxnSpPr>
              <a:cxnSpLocks noChangeShapeType="1"/>
            </p:cNvCxnSpPr>
            <p:nvPr/>
          </p:nvCxnSpPr>
          <p:spPr bwMode="auto">
            <a:xfrm rot="5400000" flipH="1" flipV="1">
              <a:off x="3733800" y="4267200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882" name="Straight Connector 146"/>
            <p:cNvCxnSpPr>
              <a:cxnSpLocks noChangeShapeType="1"/>
            </p:cNvCxnSpPr>
            <p:nvPr/>
          </p:nvCxnSpPr>
          <p:spPr bwMode="auto">
            <a:xfrm>
              <a:off x="3810000" y="4189412"/>
              <a:ext cx="3048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883" name="Straight Connector 147"/>
            <p:cNvCxnSpPr>
              <a:cxnSpLocks noChangeShapeType="1"/>
            </p:cNvCxnSpPr>
            <p:nvPr/>
          </p:nvCxnSpPr>
          <p:spPr bwMode="auto">
            <a:xfrm rot="5400000" flipH="1" flipV="1">
              <a:off x="4038600" y="4266406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884" name="Straight Connector 148"/>
            <p:cNvCxnSpPr>
              <a:cxnSpLocks noChangeShapeType="1"/>
            </p:cNvCxnSpPr>
            <p:nvPr/>
          </p:nvCxnSpPr>
          <p:spPr bwMode="auto">
            <a:xfrm>
              <a:off x="4114800" y="4343400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885" name="Straight Connector 149"/>
            <p:cNvCxnSpPr>
              <a:cxnSpLocks noChangeShapeType="1"/>
            </p:cNvCxnSpPr>
            <p:nvPr/>
          </p:nvCxnSpPr>
          <p:spPr bwMode="auto">
            <a:xfrm>
              <a:off x="3810000" y="4114800"/>
              <a:ext cx="3048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4799" name="Group 150"/>
          <p:cNvGrpSpPr>
            <a:grpSpLocks/>
          </p:cNvGrpSpPr>
          <p:nvPr/>
        </p:nvGrpSpPr>
        <p:grpSpPr bwMode="auto">
          <a:xfrm>
            <a:off x="4114800" y="4343400"/>
            <a:ext cx="152400" cy="76200"/>
            <a:chOff x="3657600" y="4114800"/>
            <a:chExt cx="609600" cy="230188"/>
          </a:xfrm>
        </p:grpSpPr>
        <p:cxnSp>
          <p:nvCxnSpPr>
            <p:cNvPr id="74874" name="Straight Connector 151"/>
            <p:cNvCxnSpPr>
              <a:cxnSpLocks noChangeShapeType="1"/>
            </p:cNvCxnSpPr>
            <p:nvPr/>
          </p:nvCxnSpPr>
          <p:spPr bwMode="auto">
            <a:xfrm>
              <a:off x="3657600" y="4343400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875" name="Straight Connector 152"/>
            <p:cNvCxnSpPr>
              <a:cxnSpLocks noChangeShapeType="1"/>
            </p:cNvCxnSpPr>
            <p:nvPr/>
          </p:nvCxnSpPr>
          <p:spPr bwMode="auto">
            <a:xfrm rot="5400000" flipH="1" flipV="1">
              <a:off x="3733800" y="4267200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876" name="Straight Connector 153"/>
            <p:cNvCxnSpPr>
              <a:cxnSpLocks noChangeShapeType="1"/>
            </p:cNvCxnSpPr>
            <p:nvPr/>
          </p:nvCxnSpPr>
          <p:spPr bwMode="auto">
            <a:xfrm>
              <a:off x="3810000" y="4189412"/>
              <a:ext cx="3048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877" name="Straight Connector 154"/>
            <p:cNvCxnSpPr>
              <a:cxnSpLocks noChangeShapeType="1"/>
            </p:cNvCxnSpPr>
            <p:nvPr/>
          </p:nvCxnSpPr>
          <p:spPr bwMode="auto">
            <a:xfrm rot="5400000" flipH="1" flipV="1">
              <a:off x="4038600" y="4266406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878" name="Straight Connector 155"/>
            <p:cNvCxnSpPr>
              <a:cxnSpLocks noChangeShapeType="1"/>
            </p:cNvCxnSpPr>
            <p:nvPr/>
          </p:nvCxnSpPr>
          <p:spPr bwMode="auto">
            <a:xfrm>
              <a:off x="4114800" y="4343400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879" name="Straight Connector 156"/>
            <p:cNvCxnSpPr>
              <a:cxnSpLocks noChangeShapeType="1"/>
            </p:cNvCxnSpPr>
            <p:nvPr/>
          </p:nvCxnSpPr>
          <p:spPr bwMode="auto">
            <a:xfrm>
              <a:off x="3810000" y="4114800"/>
              <a:ext cx="3048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4800" name="Group 157"/>
          <p:cNvGrpSpPr>
            <a:grpSpLocks/>
          </p:cNvGrpSpPr>
          <p:nvPr/>
        </p:nvGrpSpPr>
        <p:grpSpPr bwMode="auto">
          <a:xfrm>
            <a:off x="5638800" y="4343400"/>
            <a:ext cx="152400" cy="76200"/>
            <a:chOff x="3657600" y="4114800"/>
            <a:chExt cx="609600" cy="230188"/>
          </a:xfrm>
        </p:grpSpPr>
        <p:cxnSp>
          <p:nvCxnSpPr>
            <p:cNvPr id="74868" name="Straight Connector 158"/>
            <p:cNvCxnSpPr>
              <a:cxnSpLocks noChangeShapeType="1"/>
            </p:cNvCxnSpPr>
            <p:nvPr/>
          </p:nvCxnSpPr>
          <p:spPr bwMode="auto">
            <a:xfrm>
              <a:off x="3657600" y="4343400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869" name="Straight Connector 159"/>
            <p:cNvCxnSpPr>
              <a:cxnSpLocks noChangeShapeType="1"/>
            </p:cNvCxnSpPr>
            <p:nvPr/>
          </p:nvCxnSpPr>
          <p:spPr bwMode="auto">
            <a:xfrm rot="5400000" flipH="1" flipV="1">
              <a:off x="3733800" y="4267200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870" name="Straight Connector 160"/>
            <p:cNvCxnSpPr>
              <a:cxnSpLocks noChangeShapeType="1"/>
            </p:cNvCxnSpPr>
            <p:nvPr/>
          </p:nvCxnSpPr>
          <p:spPr bwMode="auto">
            <a:xfrm>
              <a:off x="3810000" y="4189412"/>
              <a:ext cx="3048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871" name="Straight Connector 161"/>
            <p:cNvCxnSpPr>
              <a:cxnSpLocks noChangeShapeType="1"/>
            </p:cNvCxnSpPr>
            <p:nvPr/>
          </p:nvCxnSpPr>
          <p:spPr bwMode="auto">
            <a:xfrm rot="5400000" flipH="1" flipV="1">
              <a:off x="4038600" y="4266406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872" name="Straight Connector 162"/>
            <p:cNvCxnSpPr>
              <a:cxnSpLocks noChangeShapeType="1"/>
            </p:cNvCxnSpPr>
            <p:nvPr/>
          </p:nvCxnSpPr>
          <p:spPr bwMode="auto">
            <a:xfrm>
              <a:off x="4114800" y="4343400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873" name="Straight Connector 163"/>
            <p:cNvCxnSpPr>
              <a:cxnSpLocks noChangeShapeType="1"/>
            </p:cNvCxnSpPr>
            <p:nvPr/>
          </p:nvCxnSpPr>
          <p:spPr bwMode="auto">
            <a:xfrm>
              <a:off x="3810000" y="4114800"/>
              <a:ext cx="3048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74801" name="Straight Connector 164"/>
          <p:cNvCxnSpPr>
            <a:cxnSpLocks noChangeShapeType="1"/>
          </p:cNvCxnSpPr>
          <p:nvPr/>
        </p:nvCxnSpPr>
        <p:spPr bwMode="auto">
          <a:xfrm rot="5400000">
            <a:off x="3009901" y="4229100"/>
            <a:ext cx="2286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02" name="Straight Connector 165"/>
          <p:cNvCxnSpPr>
            <a:cxnSpLocks noChangeShapeType="1"/>
          </p:cNvCxnSpPr>
          <p:nvPr/>
        </p:nvCxnSpPr>
        <p:spPr bwMode="auto">
          <a:xfrm rot="5400000">
            <a:off x="4077494" y="4228306"/>
            <a:ext cx="228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03" name="Straight Connector 166"/>
          <p:cNvCxnSpPr>
            <a:cxnSpLocks noChangeShapeType="1"/>
          </p:cNvCxnSpPr>
          <p:nvPr/>
        </p:nvCxnSpPr>
        <p:spPr bwMode="auto">
          <a:xfrm rot="5400000">
            <a:off x="5599907" y="4228306"/>
            <a:ext cx="2286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804" name="TextBox 167"/>
          <p:cNvSpPr txBox="1">
            <a:spLocks noChangeArrowheads="1"/>
          </p:cNvSpPr>
          <p:nvPr/>
        </p:nvSpPr>
        <p:spPr bwMode="auto">
          <a:xfrm rot="16200000">
            <a:off x="3562351" y="3429000"/>
            <a:ext cx="609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 baseline="0">
                <a:ea typeface="宋体" panose="02010600030101010101" pitchFamily="2" charset="-122"/>
              </a:rPr>
              <a:t>. . .</a:t>
            </a:r>
          </a:p>
        </p:txBody>
      </p:sp>
      <p:cxnSp>
        <p:nvCxnSpPr>
          <p:cNvPr id="74805" name="Straight Connector 169"/>
          <p:cNvCxnSpPr>
            <a:cxnSpLocks noChangeShapeType="1"/>
          </p:cNvCxnSpPr>
          <p:nvPr/>
        </p:nvCxnSpPr>
        <p:spPr bwMode="auto">
          <a:xfrm rot="5400000">
            <a:off x="1535906" y="3658394"/>
            <a:ext cx="335438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06" name="Straight Connector 172"/>
          <p:cNvCxnSpPr>
            <a:cxnSpLocks noChangeShapeType="1"/>
          </p:cNvCxnSpPr>
          <p:nvPr/>
        </p:nvCxnSpPr>
        <p:spPr bwMode="auto">
          <a:xfrm rot="5400000">
            <a:off x="2589213" y="3657600"/>
            <a:ext cx="33543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07" name="Straight Connector 173"/>
          <p:cNvCxnSpPr>
            <a:cxnSpLocks noChangeShapeType="1"/>
          </p:cNvCxnSpPr>
          <p:nvPr/>
        </p:nvCxnSpPr>
        <p:spPr bwMode="auto">
          <a:xfrm rot="5400000">
            <a:off x="4113213" y="3657600"/>
            <a:ext cx="33543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08" name="Straight Connector 175"/>
          <p:cNvCxnSpPr>
            <a:cxnSpLocks noChangeShapeType="1"/>
          </p:cNvCxnSpPr>
          <p:nvPr/>
        </p:nvCxnSpPr>
        <p:spPr bwMode="auto">
          <a:xfrm>
            <a:off x="3200400" y="5334000"/>
            <a:ext cx="25908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09" name="Straight Connector 177"/>
          <p:cNvCxnSpPr>
            <a:cxnSpLocks noChangeShapeType="1"/>
          </p:cNvCxnSpPr>
          <p:nvPr/>
        </p:nvCxnSpPr>
        <p:spPr bwMode="auto">
          <a:xfrm rot="5400000">
            <a:off x="4457701" y="5448300"/>
            <a:ext cx="2286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10" name="Straight Connector 179"/>
          <p:cNvCxnSpPr>
            <a:cxnSpLocks noChangeShapeType="1"/>
          </p:cNvCxnSpPr>
          <p:nvPr/>
        </p:nvCxnSpPr>
        <p:spPr bwMode="auto">
          <a:xfrm rot="5400000" flipH="1" flipV="1">
            <a:off x="4533900" y="5410200"/>
            <a:ext cx="762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811" name="TextBox 180"/>
          <p:cNvSpPr txBox="1">
            <a:spLocks noChangeArrowheads="1"/>
          </p:cNvSpPr>
          <p:nvPr/>
        </p:nvSpPr>
        <p:spPr bwMode="auto">
          <a:xfrm>
            <a:off x="4508500" y="5334000"/>
            <a:ext cx="2921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000" b="0" baseline="0"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74812" name="Rectangle 181"/>
          <p:cNvSpPr>
            <a:spLocks noChangeArrowheads="1"/>
          </p:cNvSpPr>
          <p:nvPr/>
        </p:nvSpPr>
        <p:spPr bwMode="auto">
          <a:xfrm>
            <a:off x="3810000" y="5562600"/>
            <a:ext cx="14478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100" baseline="0">
                <a:solidFill>
                  <a:schemeClr val="bg1"/>
                </a:solidFill>
                <a:ea typeface="宋体" panose="02010600030101010101" pitchFamily="2" charset="-122"/>
              </a:rPr>
              <a:t>Memory Data Out</a:t>
            </a:r>
          </a:p>
        </p:txBody>
      </p:sp>
      <p:cxnSp>
        <p:nvCxnSpPr>
          <p:cNvPr id="74813" name="Straight Connector 183"/>
          <p:cNvCxnSpPr>
            <a:cxnSpLocks noChangeShapeType="1"/>
          </p:cNvCxnSpPr>
          <p:nvPr/>
        </p:nvCxnSpPr>
        <p:spPr bwMode="auto">
          <a:xfrm>
            <a:off x="2514600" y="1905000"/>
            <a:ext cx="228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14" name="Straight Connector 185"/>
          <p:cNvCxnSpPr>
            <a:cxnSpLocks noChangeShapeType="1"/>
          </p:cNvCxnSpPr>
          <p:nvPr/>
        </p:nvCxnSpPr>
        <p:spPr bwMode="auto">
          <a:xfrm>
            <a:off x="3581400" y="1905000"/>
            <a:ext cx="228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15" name="Straight Connector 186"/>
          <p:cNvCxnSpPr>
            <a:cxnSpLocks noChangeShapeType="1"/>
          </p:cNvCxnSpPr>
          <p:nvPr/>
        </p:nvCxnSpPr>
        <p:spPr bwMode="auto">
          <a:xfrm>
            <a:off x="5105400" y="1905000"/>
            <a:ext cx="228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16" name="Straight Connector 187"/>
          <p:cNvCxnSpPr>
            <a:cxnSpLocks noChangeShapeType="1"/>
          </p:cNvCxnSpPr>
          <p:nvPr/>
        </p:nvCxnSpPr>
        <p:spPr bwMode="auto">
          <a:xfrm>
            <a:off x="2514600" y="2819400"/>
            <a:ext cx="228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17" name="Straight Connector 188"/>
          <p:cNvCxnSpPr>
            <a:cxnSpLocks noChangeShapeType="1"/>
          </p:cNvCxnSpPr>
          <p:nvPr/>
        </p:nvCxnSpPr>
        <p:spPr bwMode="auto">
          <a:xfrm>
            <a:off x="3581400" y="2819400"/>
            <a:ext cx="228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18" name="Straight Connector 189"/>
          <p:cNvCxnSpPr>
            <a:cxnSpLocks noChangeShapeType="1"/>
          </p:cNvCxnSpPr>
          <p:nvPr/>
        </p:nvCxnSpPr>
        <p:spPr bwMode="auto">
          <a:xfrm>
            <a:off x="5105400" y="2819400"/>
            <a:ext cx="228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19" name="Straight Connector 190"/>
          <p:cNvCxnSpPr>
            <a:cxnSpLocks noChangeShapeType="1"/>
          </p:cNvCxnSpPr>
          <p:nvPr/>
        </p:nvCxnSpPr>
        <p:spPr bwMode="auto">
          <a:xfrm>
            <a:off x="2514600" y="4343400"/>
            <a:ext cx="228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20" name="Straight Connector 191"/>
          <p:cNvCxnSpPr>
            <a:cxnSpLocks noChangeShapeType="1"/>
          </p:cNvCxnSpPr>
          <p:nvPr/>
        </p:nvCxnSpPr>
        <p:spPr bwMode="auto">
          <a:xfrm>
            <a:off x="3581400" y="4343400"/>
            <a:ext cx="228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21" name="Straight Connector 192"/>
          <p:cNvCxnSpPr>
            <a:cxnSpLocks noChangeShapeType="1"/>
          </p:cNvCxnSpPr>
          <p:nvPr/>
        </p:nvCxnSpPr>
        <p:spPr bwMode="auto">
          <a:xfrm>
            <a:off x="5105400" y="4343400"/>
            <a:ext cx="228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22" name="Straight Connector 194"/>
          <p:cNvCxnSpPr>
            <a:cxnSpLocks noChangeShapeType="1"/>
          </p:cNvCxnSpPr>
          <p:nvPr/>
        </p:nvCxnSpPr>
        <p:spPr bwMode="auto">
          <a:xfrm rot="5400000">
            <a:off x="1066801" y="2895600"/>
            <a:ext cx="28956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23" name="Straight Connector 195"/>
          <p:cNvCxnSpPr>
            <a:cxnSpLocks noChangeShapeType="1"/>
          </p:cNvCxnSpPr>
          <p:nvPr/>
        </p:nvCxnSpPr>
        <p:spPr bwMode="auto">
          <a:xfrm rot="5400000">
            <a:off x="2134394" y="2894806"/>
            <a:ext cx="2895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24" name="Straight Connector 196"/>
          <p:cNvCxnSpPr>
            <a:cxnSpLocks noChangeShapeType="1"/>
          </p:cNvCxnSpPr>
          <p:nvPr/>
        </p:nvCxnSpPr>
        <p:spPr bwMode="auto">
          <a:xfrm rot="5400000">
            <a:off x="3656807" y="2894806"/>
            <a:ext cx="28956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25" name="Straight Connector 198"/>
          <p:cNvCxnSpPr>
            <a:cxnSpLocks noChangeShapeType="1"/>
          </p:cNvCxnSpPr>
          <p:nvPr/>
        </p:nvCxnSpPr>
        <p:spPr bwMode="auto">
          <a:xfrm>
            <a:off x="2514600" y="1447800"/>
            <a:ext cx="25908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26" name="Straight Connector 199"/>
          <p:cNvCxnSpPr>
            <a:cxnSpLocks noChangeShapeType="1"/>
          </p:cNvCxnSpPr>
          <p:nvPr/>
        </p:nvCxnSpPr>
        <p:spPr bwMode="auto">
          <a:xfrm rot="5400000">
            <a:off x="4457701" y="1333500"/>
            <a:ext cx="2286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27" name="Straight Connector 200"/>
          <p:cNvCxnSpPr>
            <a:cxnSpLocks noChangeShapeType="1"/>
          </p:cNvCxnSpPr>
          <p:nvPr/>
        </p:nvCxnSpPr>
        <p:spPr bwMode="auto">
          <a:xfrm rot="5400000" flipH="1" flipV="1">
            <a:off x="4533900" y="1295400"/>
            <a:ext cx="762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828" name="TextBox 201"/>
          <p:cNvSpPr txBox="1">
            <a:spLocks noChangeArrowheads="1"/>
          </p:cNvSpPr>
          <p:nvPr/>
        </p:nvSpPr>
        <p:spPr bwMode="auto">
          <a:xfrm>
            <a:off x="4508500" y="1219200"/>
            <a:ext cx="2921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000" b="0" baseline="0"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74829" name="Rectangle 202"/>
          <p:cNvSpPr>
            <a:spLocks noChangeArrowheads="1"/>
          </p:cNvSpPr>
          <p:nvPr/>
        </p:nvSpPr>
        <p:spPr bwMode="auto">
          <a:xfrm>
            <a:off x="3810000" y="990600"/>
            <a:ext cx="14478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100" baseline="0">
                <a:solidFill>
                  <a:schemeClr val="bg1"/>
                </a:solidFill>
                <a:ea typeface="宋体" panose="02010600030101010101" pitchFamily="2" charset="-122"/>
              </a:rPr>
              <a:t>Memory Data In</a:t>
            </a:r>
          </a:p>
        </p:txBody>
      </p:sp>
      <p:sp>
        <p:nvSpPr>
          <p:cNvPr id="205" name="Rectangle 204"/>
          <p:cNvSpPr/>
          <p:nvPr/>
        </p:nvSpPr>
        <p:spPr bwMode="auto">
          <a:xfrm>
            <a:off x="6019800" y="1524000"/>
            <a:ext cx="304800" cy="2743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/>
          <a:lstStyle/>
          <a:p>
            <a:pPr algn="ctr">
              <a:defRPr/>
            </a:pPr>
            <a:r>
              <a:rPr lang="en-US" sz="1100" b="1" baseline="0" dirty="0">
                <a:solidFill>
                  <a:schemeClr val="bg1"/>
                </a:solidFill>
                <a:latin typeface="Arial" charset="0"/>
                <a:ea typeface="+mn-ea"/>
              </a:rPr>
              <a:t>Read Address Decoder</a:t>
            </a:r>
          </a:p>
        </p:txBody>
      </p:sp>
      <p:sp>
        <p:nvSpPr>
          <p:cNvPr id="207" name="Rectangle 206"/>
          <p:cNvSpPr/>
          <p:nvPr/>
        </p:nvSpPr>
        <p:spPr bwMode="auto">
          <a:xfrm>
            <a:off x="6629400" y="2057400"/>
            <a:ext cx="304800" cy="167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/>
          <a:lstStyle/>
          <a:p>
            <a:pPr algn="ctr">
              <a:defRPr/>
            </a:pPr>
            <a:r>
              <a:rPr lang="en-US" sz="1100" b="1" baseline="0" dirty="0">
                <a:solidFill>
                  <a:schemeClr val="bg1"/>
                </a:solidFill>
                <a:latin typeface="Arial" charset="0"/>
                <a:ea typeface="+mn-ea"/>
              </a:rPr>
              <a:t>Memory Read Address</a:t>
            </a:r>
          </a:p>
        </p:txBody>
      </p:sp>
      <p:cxnSp>
        <p:nvCxnSpPr>
          <p:cNvPr id="74832" name="Straight Connector 208"/>
          <p:cNvCxnSpPr>
            <a:cxnSpLocks noChangeShapeType="1"/>
            <a:stCxn id="205" idx="3"/>
            <a:endCxn id="207" idx="1"/>
          </p:cNvCxnSpPr>
          <p:nvPr/>
        </p:nvCxnSpPr>
        <p:spPr bwMode="auto">
          <a:xfrm>
            <a:off x="6324600" y="2895600"/>
            <a:ext cx="3048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33" name="Straight Connector 212"/>
          <p:cNvCxnSpPr>
            <a:cxnSpLocks noChangeShapeType="1"/>
          </p:cNvCxnSpPr>
          <p:nvPr/>
        </p:nvCxnSpPr>
        <p:spPr bwMode="auto">
          <a:xfrm rot="5400000" flipH="1" flipV="1">
            <a:off x="6437313" y="2868613"/>
            <a:ext cx="762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4834" name="Group 219"/>
          <p:cNvGrpSpPr>
            <a:grpSpLocks/>
          </p:cNvGrpSpPr>
          <p:nvPr/>
        </p:nvGrpSpPr>
        <p:grpSpPr bwMode="auto">
          <a:xfrm flipH="1">
            <a:off x="1066800" y="2209800"/>
            <a:ext cx="914400" cy="2743200"/>
            <a:chOff x="990600" y="2133600"/>
            <a:chExt cx="914400" cy="2743200"/>
          </a:xfrm>
        </p:grpSpPr>
        <p:sp>
          <p:nvSpPr>
            <p:cNvPr id="74863" name="TextBox 214"/>
            <p:cNvSpPr txBox="1">
              <a:spLocks noChangeArrowheads="1"/>
            </p:cNvSpPr>
            <p:nvPr/>
          </p:nvSpPr>
          <p:spPr bwMode="auto">
            <a:xfrm>
              <a:off x="1345001" y="3478054"/>
              <a:ext cx="25519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000" b="0" baseline="0"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990600" y="2133600"/>
              <a:ext cx="304800" cy="2743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/>
            <a:lstStyle/>
            <a:p>
              <a:pPr algn="ctr">
                <a:defRPr/>
              </a:pPr>
              <a:r>
                <a:rPr lang="en-US" sz="1100" b="1" baseline="0" dirty="0">
                  <a:solidFill>
                    <a:schemeClr val="bg1"/>
                  </a:solidFill>
                  <a:latin typeface="Arial" charset="0"/>
                  <a:ea typeface="+mn-ea"/>
                </a:rPr>
                <a:t>Write Address Decoder</a:t>
              </a: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1600200" y="2667000"/>
              <a:ext cx="304800" cy="1676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/>
            <a:lstStyle/>
            <a:p>
              <a:pPr algn="ctr">
                <a:defRPr/>
              </a:pPr>
              <a:r>
                <a:rPr lang="en-US" sz="1100" b="1" baseline="0" dirty="0">
                  <a:solidFill>
                    <a:schemeClr val="bg1"/>
                  </a:solidFill>
                  <a:latin typeface="Arial" charset="0"/>
                  <a:ea typeface="+mn-ea"/>
                </a:rPr>
                <a:t>Memory </a:t>
              </a:r>
              <a:r>
                <a:rPr lang="en-US" sz="1100" b="1" baseline="0" dirty="0" err="1">
                  <a:solidFill>
                    <a:schemeClr val="bg1"/>
                  </a:solidFill>
                  <a:latin typeface="Arial" charset="0"/>
                  <a:ea typeface="+mn-ea"/>
                </a:rPr>
                <a:t>WriteAddress</a:t>
              </a:r>
              <a:endParaRPr lang="en-US" sz="1100" b="1" baseline="0" dirty="0">
                <a:solidFill>
                  <a:schemeClr val="bg1"/>
                </a:solidFill>
                <a:latin typeface="Arial" charset="0"/>
                <a:ea typeface="+mn-ea"/>
              </a:endParaRPr>
            </a:p>
          </p:txBody>
        </p:sp>
        <p:cxnSp>
          <p:nvCxnSpPr>
            <p:cNvPr id="74866" name="Straight Connector 217"/>
            <p:cNvCxnSpPr>
              <a:cxnSpLocks noChangeShapeType="1"/>
              <a:stCxn id="216" idx="3"/>
              <a:endCxn id="217" idx="1"/>
            </p:cNvCxnSpPr>
            <p:nvPr/>
          </p:nvCxnSpPr>
          <p:spPr bwMode="auto">
            <a:xfrm>
              <a:off x="1295400" y="3505200"/>
              <a:ext cx="3048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867" name="Straight Connector 218"/>
            <p:cNvCxnSpPr>
              <a:cxnSpLocks noChangeShapeType="1"/>
            </p:cNvCxnSpPr>
            <p:nvPr/>
          </p:nvCxnSpPr>
          <p:spPr bwMode="auto">
            <a:xfrm rot="5400000" flipH="1" flipV="1">
              <a:off x="1408468" y="3478054"/>
              <a:ext cx="76200" cy="762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4835" name="Oval 220"/>
          <p:cNvSpPr>
            <a:spLocks noChangeArrowheads="1"/>
          </p:cNvSpPr>
          <p:nvPr/>
        </p:nvSpPr>
        <p:spPr bwMode="auto">
          <a:xfrm>
            <a:off x="3676650" y="2667000"/>
            <a:ext cx="533400" cy="533400"/>
          </a:xfrm>
          <a:prstGeom prst="ellipse">
            <a:avLst/>
          </a:prstGeom>
          <a:solidFill>
            <a:schemeClr val="accent1">
              <a:alpha val="14902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baseline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4836" name="Oval 221"/>
          <p:cNvSpPr>
            <a:spLocks noChangeArrowheads="1"/>
          </p:cNvSpPr>
          <p:nvPr/>
        </p:nvSpPr>
        <p:spPr bwMode="auto">
          <a:xfrm>
            <a:off x="6781800" y="4114800"/>
            <a:ext cx="1371600" cy="1447800"/>
          </a:xfrm>
          <a:prstGeom prst="ellipse">
            <a:avLst/>
          </a:prstGeom>
          <a:solidFill>
            <a:schemeClr val="accent1">
              <a:alpha val="14902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b="0" baseline="0">
              <a:ea typeface="宋体" panose="02010600030101010101" pitchFamily="2" charset="-122"/>
            </a:endParaRPr>
          </a:p>
        </p:txBody>
      </p:sp>
      <p:cxnSp>
        <p:nvCxnSpPr>
          <p:cNvPr id="74837" name="Straight Connector 223"/>
          <p:cNvCxnSpPr>
            <a:cxnSpLocks noChangeShapeType="1"/>
            <a:stCxn id="74835" idx="7"/>
            <a:endCxn id="74836" idx="0"/>
          </p:cNvCxnSpPr>
          <p:nvPr/>
        </p:nvCxnSpPr>
        <p:spPr bwMode="auto">
          <a:xfrm>
            <a:off x="4131935" y="2745115"/>
            <a:ext cx="3335665" cy="136968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38" name="Straight Connector 225"/>
          <p:cNvCxnSpPr>
            <a:cxnSpLocks noChangeShapeType="1"/>
            <a:stCxn id="74835" idx="3"/>
            <a:endCxn id="74836" idx="3"/>
          </p:cNvCxnSpPr>
          <p:nvPr/>
        </p:nvCxnSpPr>
        <p:spPr bwMode="auto">
          <a:xfrm>
            <a:off x="3754765" y="3122285"/>
            <a:ext cx="3227901" cy="222829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839" name="Rectangle 226"/>
          <p:cNvSpPr>
            <a:spLocks noChangeArrowheads="1"/>
          </p:cNvSpPr>
          <p:nvPr/>
        </p:nvSpPr>
        <p:spPr bwMode="auto">
          <a:xfrm>
            <a:off x="7086600" y="4343400"/>
            <a:ext cx="762000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200" baseline="0">
                <a:solidFill>
                  <a:schemeClr val="bg1"/>
                </a:solidFill>
                <a:ea typeface="宋体" panose="02010600030101010101" pitchFamily="2" charset="-122"/>
              </a:rPr>
              <a:t>Gated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200" baseline="0">
                <a:solidFill>
                  <a:schemeClr val="bg1"/>
                </a:solidFill>
                <a:ea typeface="宋体" panose="02010600030101010101" pitchFamily="2" charset="-122"/>
              </a:rPr>
              <a:t>D-latch</a:t>
            </a:r>
            <a:endParaRPr lang="en-US" altLang="zh-CN" sz="1600" baseline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74840" name="Straight Connector 228"/>
          <p:cNvCxnSpPr>
            <a:cxnSpLocks noChangeShapeType="1"/>
          </p:cNvCxnSpPr>
          <p:nvPr/>
        </p:nvCxnSpPr>
        <p:spPr bwMode="auto">
          <a:xfrm>
            <a:off x="6858000" y="4570413"/>
            <a:ext cx="2286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41" name="Straight Connector 230"/>
          <p:cNvCxnSpPr>
            <a:cxnSpLocks noChangeShapeType="1"/>
          </p:cNvCxnSpPr>
          <p:nvPr/>
        </p:nvCxnSpPr>
        <p:spPr bwMode="auto">
          <a:xfrm>
            <a:off x="6858000" y="5105400"/>
            <a:ext cx="228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42" name="Straight Connector 231"/>
          <p:cNvCxnSpPr>
            <a:cxnSpLocks noChangeShapeType="1"/>
          </p:cNvCxnSpPr>
          <p:nvPr/>
        </p:nvCxnSpPr>
        <p:spPr bwMode="auto">
          <a:xfrm>
            <a:off x="7848600" y="4570413"/>
            <a:ext cx="2286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843" name="TextBox 232"/>
          <p:cNvSpPr txBox="1">
            <a:spLocks noChangeArrowheads="1"/>
          </p:cNvSpPr>
          <p:nvPr/>
        </p:nvSpPr>
        <p:spPr bwMode="auto">
          <a:xfrm>
            <a:off x="7027863" y="4462463"/>
            <a:ext cx="2873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100" baseline="0">
                <a:solidFill>
                  <a:schemeClr val="bg1"/>
                </a:solidFill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74844" name="TextBox 233"/>
          <p:cNvSpPr txBox="1">
            <a:spLocks noChangeArrowheads="1"/>
          </p:cNvSpPr>
          <p:nvPr/>
        </p:nvSpPr>
        <p:spPr bwMode="auto">
          <a:xfrm>
            <a:off x="7620000" y="4462463"/>
            <a:ext cx="2936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100" baseline="0">
                <a:solidFill>
                  <a:schemeClr val="bg1"/>
                </a:solidFill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74845" name="TextBox 234"/>
          <p:cNvSpPr txBox="1">
            <a:spLocks noChangeArrowheads="1"/>
          </p:cNvSpPr>
          <p:nvPr/>
        </p:nvSpPr>
        <p:spPr bwMode="auto">
          <a:xfrm>
            <a:off x="7027863" y="4995863"/>
            <a:ext cx="4127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100" baseline="0">
                <a:solidFill>
                  <a:schemeClr val="bg1"/>
                </a:solidFill>
                <a:ea typeface="宋体" panose="02010600030101010101" pitchFamily="2" charset="-122"/>
              </a:rPr>
              <a:t>WE</a:t>
            </a:r>
          </a:p>
        </p:txBody>
      </p:sp>
      <p:sp>
        <p:nvSpPr>
          <p:cNvPr id="74846" name="TextBox 235"/>
          <p:cNvSpPr txBox="1">
            <a:spLocks noChangeArrowheads="1"/>
          </p:cNvSpPr>
          <p:nvPr/>
        </p:nvSpPr>
        <p:spPr bwMode="auto">
          <a:xfrm>
            <a:off x="3124200" y="5105400"/>
            <a:ext cx="8509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900" b="0" baseline="0">
                <a:ea typeface="宋体" panose="02010600030101010101" pitchFamily="2" charset="-122"/>
              </a:rPr>
              <a:t>Read bitlines</a:t>
            </a:r>
          </a:p>
        </p:txBody>
      </p:sp>
      <p:sp>
        <p:nvSpPr>
          <p:cNvPr id="74847" name="TextBox 236"/>
          <p:cNvSpPr txBox="1">
            <a:spLocks noChangeArrowheads="1"/>
          </p:cNvSpPr>
          <p:nvPr/>
        </p:nvSpPr>
        <p:spPr bwMode="auto">
          <a:xfrm>
            <a:off x="2438400" y="1219200"/>
            <a:ext cx="844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900" b="0" baseline="0">
                <a:ea typeface="宋体" panose="02010600030101010101" pitchFamily="2" charset="-122"/>
              </a:rPr>
              <a:t>Write bitlines</a:t>
            </a:r>
          </a:p>
        </p:txBody>
      </p:sp>
      <p:sp>
        <p:nvSpPr>
          <p:cNvPr id="74848" name="TextBox 237"/>
          <p:cNvSpPr txBox="1">
            <a:spLocks noChangeArrowheads="1"/>
          </p:cNvSpPr>
          <p:nvPr/>
        </p:nvSpPr>
        <p:spPr bwMode="auto">
          <a:xfrm>
            <a:off x="4191000" y="3251200"/>
            <a:ext cx="9477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900" b="0" baseline="0">
                <a:ea typeface="宋体" panose="02010600030101010101" pitchFamily="2" charset="-122"/>
              </a:rPr>
              <a:t>Write word line</a:t>
            </a:r>
          </a:p>
        </p:txBody>
      </p:sp>
      <p:sp>
        <p:nvSpPr>
          <p:cNvPr id="74849" name="TextBox 238"/>
          <p:cNvSpPr txBox="1">
            <a:spLocks noChangeArrowheads="1"/>
          </p:cNvSpPr>
          <p:nvPr/>
        </p:nvSpPr>
        <p:spPr bwMode="auto">
          <a:xfrm>
            <a:off x="4233863" y="2570163"/>
            <a:ext cx="9540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900" b="0" baseline="0">
                <a:ea typeface="宋体" panose="02010600030101010101" pitchFamily="2" charset="-122"/>
              </a:rPr>
              <a:t>Read word line</a:t>
            </a:r>
          </a:p>
        </p:txBody>
      </p:sp>
      <p:sp>
        <p:nvSpPr>
          <p:cNvPr id="74850" name="TextBox 239"/>
          <p:cNvSpPr txBox="1">
            <a:spLocks noChangeArrowheads="1"/>
          </p:cNvSpPr>
          <p:nvPr/>
        </p:nvSpPr>
        <p:spPr bwMode="auto">
          <a:xfrm rot="16200000">
            <a:off x="5484019" y="3121819"/>
            <a:ext cx="609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 baseline="0">
                <a:ea typeface="宋体" panose="02010600030101010101" pitchFamily="2" charset="-122"/>
              </a:rPr>
              <a:t>. . .</a:t>
            </a:r>
          </a:p>
        </p:txBody>
      </p:sp>
      <p:sp>
        <p:nvSpPr>
          <p:cNvPr id="74851" name="TextBox 240"/>
          <p:cNvSpPr txBox="1">
            <a:spLocks noChangeArrowheads="1"/>
          </p:cNvSpPr>
          <p:nvPr/>
        </p:nvSpPr>
        <p:spPr bwMode="auto">
          <a:xfrm rot="16200000">
            <a:off x="2055019" y="3731419"/>
            <a:ext cx="609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 baseline="0">
                <a:ea typeface="宋体" panose="02010600030101010101" pitchFamily="2" charset="-122"/>
              </a:rPr>
              <a:t>. . .</a:t>
            </a:r>
          </a:p>
        </p:txBody>
      </p:sp>
      <p:sp>
        <p:nvSpPr>
          <p:cNvPr id="74852" name="Flowchart: Delay 241"/>
          <p:cNvSpPr>
            <a:spLocks noChangeArrowheads="1"/>
          </p:cNvSpPr>
          <p:nvPr/>
        </p:nvSpPr>
        <p:spPr bwMode="auto">
          <a:xfrm>
            <a:off x="2209800" y="3200400"/>
            <a:ext cx="152400" cy="152400"/>
          </a:xfrm>
          <a:prstGeom prst="flowChartDelay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b="0" baseline="0">
              <a:ea typeface="宋体" panose="02010600030101010101" pitchFamily="2" charset="-122"/>
            </a:endParaRPr>
          </a:p>
        </p:txBody>
      </p:sp>
      <p:cxnSp>
        <p:nvCxnSpPr>
          <p:cNvPr id="74853" name="Straight Connector 243"/>
          <p:cNvCxnSpPr>
            <a:cxnSpLocks noChangeShapeType="1"/>
          </p:cNvCxnSpPr>
          <p:nvPr/>
        </p:nvCxnSpPr>
        <p:spPr bwMode="auto">
          <a:xfrm>
            <a:off x="1981200" y="3305175"/>
            <a:ext cx="228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54" name="Straight Connector 245"/>
          <p:cNvCxnSpPr>
            <a:cxnSpLocks noChangeShapeType="1"/>
          </p:cNvCxnSpPr>
          <p:nvPr/>
        </p:nvCxnSpPr>
        <p:spPr bwMode="auto">
          <a:xfrm rot="10800000">
            <a:off x="2133600" y="3246438"/>
            <a:ext cx="76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855" name="Flowchart: Delay 246"/>
          <p:cNvSpPr>
            <a:spLocks noChangeArrowheads="1"/>
          </p:cNvSpPr>
          <p:nvPr/>
        </p:nvSpPr>
        <p:spPr bwMode="auto">
          <a:xfrm>
            <a:off x="2209800" y="2286000"/>
            <a:ext cx="152400" cy="152400"/>
          </a:xfrm>
          <a:prstGeom prst="flowChartDelay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b="0" baseline="0">
              <a:ea typeface="宋体" panose="02010600030101010101" pitchFamily="2" charset="-122"/>
            </a:endParaRPr>
          </a:p>
        </p:txBody>
      </p:sp>
      <p:cxnSp>
        <p:nvCxnSpPr>
          <p:cNvPr id="74856" name="Straight Connector 247"/>
          <p:cNvCxnSpPr>
            <a:cxnSpLocks noChangeShapeType="1"/>
          </p:cNvCxnSpPr>
          <p:nvPr/>
        </p:nvCxnSpPr>
        <p:spPr bwMode="auto">
          <a:xfrm>
            <a:off x="1981200" y="2390775"/>
            <a:ext cx="228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57" name="Straight Connector 248"/>
          <p:cNvCxnSpPr>
            <a:cxnSpLocks noChangeShapeType="1"/>
          </p:cNvCxnSpPr>
          <p:nvPr/>
        </p:nvCxnSpPr>
        <p:spPr bwMode="auto">
          <a:xfrm rot="10800000">
            <a:off x="2133600" y="2332038"/>
            <a:ext cx="76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858" name="Flowchart: Delay 249"/>
          <p:cNvSpPr>
            <a:spLocks noChangeArrowheads="1"/>
          </p:cNvSpPr>
          <p:nvPr/>
        </p:nvSpPr>
        <p:spPr bwMode="auto">
          <a:xfrm>
            <a:off x="2209800" y="4724400"/>
            <a:ext cx="152400" cy="152400"/>
          </a:xfrm>
          <a:prstGeom prst="flowChartDelay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b="0" baseline="0">
              <a:ea typeface="宋体" panose="02010600030101010101" pitchFamily="2" charset="-122"/>
            </a:endParaRPr>
          </a:p>
        </p:txBody>
      </p:sp>
      <p:cxnSp>
        <p:nvCxnSpPr>
          <p:cNvPr id="74859" name="Straight Connector 250"/>
          <p:cNvCxnSpPr>
            <a:cxnSpLocks noChangeShapeType="1"/>
          </p:cNvCxnSpPr>
          <p:nvPr/>
        </p:nvCxnSpPr>
        <p:spPr bwMode="auto">
          <a:xfrm>
            <a:off x="1981200" y="4829175"/>
            <a:ext cx="228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60" name="Straight Connector 251"/>
          <p:cNvCxnSpPr>
            <a:cxnSpLocks noChangeShapeType="1"/>
          </p:cNvCxnSpPr>
          <p:nvPr/>
        </p:nvCxnSpPr>
        <p:spPr bwMode="auto">
          <a:xfrm rot="10800000">
            <a:off x="2133600" y="4770438"/>
            <a:ext cx="76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61" name="Straight Connector 253"/>
          <p:cNvCxnSpPr>
            <a:cxnSpLocks noChangeShapeType="1"/>
          </p:cNvCxnSpPr>
          <p:nvPr/>
        </p:nvCxnSpPr>
        <p:spPr bwMode="auto">
          <a:xfrm rot="5400000">
            <a:off x="725488" y="3362325"/>
            <a:ext cx="2817812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862" name="TextBox 254"/>
          <p:cNvSpPr txBox="1">
            <a:spLocks noChangeArrowheads="1"/>
          </p:cNvSpPr>
          <p:nvPr/>
        </p:nvSpPr>
        <p:spPr bwMode="auto">
          <a:xfrm>
            <a:off x="1963738" y="1760538"/>
            <a:ext cx="3698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900" b="0" baseline="0">
                <a:ea typeface="宋体" panose="02010600030101010101" pitchFamily="2" charset="-122"/>
              </a:rPr>
              <a:t>WE</a:t>
            </a:r>
          </a:p>
        </p:txBody>
      </p:sp>
    </p:spTree>
    <p:extLst>
      <p:ext uri="{BB962C8B-B14F-4D97-AF65-F5344CB8AC3E}">
        <p14:creationId xmlns:p14="http://schemas.microsoft.com/office/powerpoint/2010/main" val="1036809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Others_2">
            <a:extLst>
              <a:ext uri="{FF2B5EF4-FFF2-40B4-BE49-F238E27FC236}">
                <a16:creationId xmlns:a16="http://schemas.microsoft.com/office/drawing/2014/main" id="{9056126C-8529-435C-A5C5-25B6DCFEAC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7798" y="224843"/>
            <a:ext cx="2023020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Outline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FBFB4F98-A1B6-4B54-9432-9B1BAD84A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912" y="1861642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10064102-F5B2-40A8-A097-05F8C082B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768676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93F16C4-A290-47B9-BA72-08B73E244C4D}"/>
              </a:ext>
            </a:extLst>
          </p:cNvPr>
          <p:cNvCxnSpPr/>
          <p:nvPr/>
        </p:nvCxnSpPr>
        <p:spPr>
          <a:xfrm>
            <a:off x="474181" y="2415697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7">
            <a:extLst>
              <a:ext uri="{FF2B5EF4-FFF2-40B4-BE49-F238E27FC236}">
                <a16:creationId xmlns:a16="http://schemas.microsoft.com/office/drawing/2014/main" id="{EF1DEE29-9275-45CA-A1C1-B2DD20A33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351456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33" name="矩形 17">
            <a:extLst>
              <a:ext uri="{FF2B5EF4-FFF2-40B4-BE49-F238E27FC236}">
                <a16:creationId xmlns:a16="http://schemas.microsoft.com/office/drawing/2014/main" id="{8D3CB30D-E9CE-4AAA-8189-C4674F81A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44442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Basic Storage Elements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80CF5E8-68AF-4F8B-B510-DB9A7B9CCB03}"/>
              </a:ext>
            </a:extLst>
          </p:cNvPr>
          <p:cNvCxnSpPr/>
          <p:nvPr/>
        </p:nvCxnSpPr>
        <p:spPr>
          <a:xfrm>
            <a:off x="438669" y="400506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>
            <a:extLst>
              <a:ext uri="{FF2B5EF4-FFF2-40B4-BE49-F238E27FC236}">
                <a16:creationId xmlns:a16="http://schemas.microsoft.com/office/drawing/2014/main" id="{CE5C1212-F8ED-4FB6-A797-C6AFBC179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2554177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21" name="矩形 17">
            <a:extLst>
              <a:ext uri="{FF2B5EF4-FFF2-40B4-BE49-F238E27FC236}">
                <a16:creationId xmlns:a16="http://schemas.microsoft.com/office/drawing/2014/main" id="{71D289C4-D39F-4710-BBD5-91958FB29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647143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Combinational Logic Circuits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27503D4-1039-4406-BA5B-9D61A87E45D7}"/>
              </a:ext>
            </a:extLst>
          </p:cNvPr>
          <p:cNvCxnSpPr/>
          <p:nvPr/>
        </p:nvCxnSpPr>
        <p:spPr>
          <a:xfrm>
            <a:off x="438669" y="320778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0B97DD4-DFAF-460E-BBC2-FAD7477409F4}"/>
              </a:ext>
            </a:extLst>
          </p:cNvPr>
          <p:cNvCxnSpPr/>
          <p:nvPr/>
        </p:nvCxnSpPr>
        <p:spPr>
          <a:xfrm>
            <a:off x="474181" y="3212976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17">
            <a:extLst>
              <a:ext uri="{FF2B5EF4-FFF2-40B4-BE49-F238E27FC236}">
                <a16:creationId xmlns:a16="http://schemas.microsoft.com/office/drawing/2014/main" id="{F2A6EB95-A217-45C7-8DA1-F9D56EBAD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4143544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</a:p>
        </p:txBody>
      </p:sp>
      <p:sp>
        <p:nvSpPr>
          <p:cNvPr id="38" name="矩形 17">
            <a:extLst>
              <a:ext uri="{FF2B5EF4-FFF2-40B4-BE49-F238E27FC236}">
                <a16:creationId xmlns:a16="http://schemas.microsoft.com/office/drawing/2014/main" id="{F662604F-4382-4FEE-B5E3-B873FB9B4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23651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Summary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A20B8CD-2A08-41F9-9C3E-98C5A0BC9771}"/>
              </a:ext>
            </a:extLst>
          </p:cNvPr>
          <p:cNvCxnSpPr/>
          <p:nvPr/>
        </p:nvCxnSpPr>
        <p:spPr>
          <a:xfrm>
            <a:off x="438669" y="479715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3085009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Logical Structure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F88401-22E9-4153-B0F5-3C3505E5B3D2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2023/10/7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3AA37B-31F2-46EE-90A4-68D9AA6A438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" name="Picture 6" descr="ch03-decod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14" y="1134839"/>
            <a:ext cx="1607995" cy="1362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ch03-mu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398" y="1220495"/>
            <a:ext cx="2510333" cy="11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1" descr="ch03-fullad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576" y="1063729"/>
            <a:ext cx="2160590" cy="1285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 descr="ch03-4bitadd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14" y="2790549"/>
            <a:ext cx="4343400" cy="151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 descr="ch03-dlatch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913" y="2673224"/>
            <a:ext cx="2537917" cy="931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 descr="ch03-registe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61" y="4780753"/>
            <a:ext cx="3383632" cy="1280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9" descr="ch03-memory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731" y="3890110"/>
            <a:ext cx="2990974" cy="2769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6716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31461-FF8B-4716-8C7B-738DAE3A277F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2023/10/7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7FAA7E-55F0-4500-A088-4DC807F4F41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Review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/>
            <a:r>
              <a:rPr lang="en-US" altLang="zh-CN" dirty="0">
                <a:ea typeface="宋体" panose="02010600030101010101" pitchFamily="2" charset="-122"/>
              </a:rPr>
              <a:t>Transistor: Building Block of Computers</a:t>
            </a:r>
          </a:p>
          <a:p>
            <a:pPr marL="576263" lvl="1" indent="-234950"/>
            <a:r>
              <a:rPr lang="en-US" altLang="zh-CN" dirty="0">
                <a:latin typeface="Courier"/>
                <a:ea typeface="宋体" panose="02010600030101010101" pitchFamily="2" charset="-122"/>
              </a:rPr>
              <a:t>Logically, each transistor acts as a switch</a:t>
            </a:r>
          </a:p>
          <a:p>
            <a:pPr marL="0" indent="0"/>
            <a:r>
              <a:rPr lang="en-US" altLang="zh-CN" dirty="0">
                <a:ea typeface="宋体" panose="02010600030101010101" pitchFamily="2" charset="-122"/>
              </a:rPr>
              <a:t>Combined to implement logic functions </a:t>
            </a:r>
          </a:p>
          <a:p>
            <a:pPr marL="576263" lvl="1" indent="-234950"/>
            <a:r>
              <a:rPr lang="en-US" altLang="zh-CN" dirty="0">
                <a:latin typeface="Courier"/>
              </a:rPr>
              <a:t>AND, OR, NOT</a:t>
            </a:r>
          </a:p>
        </p:txBody>
      </p:sp>
    </p:spTree>
    <p:extLst>
      <p:ext uri="{BB962C8B-B14F-4D97-AF65-F5344CB8AC3E}">
        <p14:creationId xmlns:p14="http://schemas.microsoft.com/office/powerpoint/2010/main" val="275147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C1E819-BEFA-4A14-BBB8-5DE87E0DACC0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2023/10/7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AEEA88-DB7C-4693-A2B1-DAF74563227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N-type MOS Transistor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/>
            <a:r>
              <a:rPr lang="en-US" altLang="zh-CN" dirty="0">
                <a:ea typeface="宋体" panose="02010600030101010101" pitchFamily="2" charset="-122"/>
              </a:rPr>
              <a:t>MOS = Metal Oxide Semiconductor</a:t>
            </a:r>
          </a:p>
          <a:p>
            <a:pPr marL="576263" lvl="1" indent="-234950"/>
            <a:r>
              <a:rPr lang="en-US" altLang="zh-CN" dirty="0">
                <a:latin typeface="Courier"/>
              </a:rPr>
              <a:t>two types: N-type and P-type</a:t>
            </a:r>
          </a:p>
          <a:p>
            <a:pPr marL="0" indent="0"/>
            <a:r>
              <a:rPr lang="en-US" altLang="zh-CN" dirty="0">
                <a:solidFill>
                  <a:srgbClr val="FF3300"/>
                </a:solidFill>
                <a:ea typeface="宋体" panose="02010600030101010101" pitchFamily="2" charset="-122"/>
              </a:rPr>
              <a:t>N-type</a:t>
            </a:r>
          </a:p>
          <a:p>
            <a:pPr marL="576263" lvl="1" indent="-234950"/>
            <a:r>
              <a:rPr lang="en-US" altLang="zh-CN" dirty="0">
                <a:latin typeface="Courier"/>
              </a:rPr>
              <a:t>when Gate has </a:t>
            </a:r>
            <a:r>
              <a:rPr lang="en-US" altLang="zh-CN" u="sng" dirty="0">
                <a:solidFill>
                  <a:srgbClr val="009900"/>
                </a:solidFill>
                <a:latin typeface="Courier"/>
              </a:rPr>
              <a:t>positive</a:t>
            </a:r>
            <a:r>
              <a:rPr lang="en-US" altLang="zh-CN" dirty="0">
                <a:latin typeface="Courier"/>
              </a:rPr>
              <a:t> voltage,</a:t>
            </a:r>
            <a:br>
              <a:rPr lang="en-US" altLang="zh-CN" dirty="0">
                <a:latin typeface="Courier"/>
              </a:rPr>
            </a:br>
            <a:r>
              <a:rPr lang="en-US" altLang="zh-CN" dirty="0">
                <a:latin typeface="Courier"/>
              </a:rPr>
              <a:t>short circuit between #1 and #2</a:t>
            </a:r>
            <a:br>
              <a:rPr lang="en-US" altLang="zh-CN" dirty="0">
                <a:latin typeface="Courier"/>
              </a:rPr>
            </a:br>
            <a:r>
              <a:rPr lang="en-US" altLang="zh-CN" dirty="0">
                <a:latin typeface="Courier"/>
              </a:rPr>
              <a:t>(switch </a:t>
            </a:r>
            <a:r>
              <a:rPr lang="en-US" altLang="zh-CN" u="sng" dirty="0">
                <a:solidFill>
                  <a:srgbClr val="009900"/>
                </a:solidFill>
                <a:latin typeface="Courier"/>
              </a:rPr>
              <a:t>closed</a:t>
            </a:r>
            <a:r>
              <a:rPr lang="en-US" altLang="zh-CN" dirty="0">
                <a:latin typeface="Courier"/>
              </a:rPr>
              <a:t>)</a:t>
            </a:r>
          </a:p>
          <a:p>
            <a:pPr marL="576263" lvl="1" indent="-234950"/>
            <a:r>
              <a:rPr lang="en-US" altLang="zh-CN" dirty="0">
                <a:latin typeface="Courier"/>
              </a:rPr>
              <a:t>when Gate has </a:t>
            </a:r>
            <a:r>
              <a:rPr lang="en-US" altLang="zh-CN" u="sng" dirty="0">
                <a:solidFill>
                  <a:srgbClr val="CE0000"/>
                </a:solidFill>
                <a:latin typeface="Courier"/>
              </a:rPr>
              <a:t>zero</a:t>
            </a:r>
            <a:r>
              <a:rPr lang="en-US" altLang="zh-CN" dirty="0">
                <a:latin typeface="Courier"/>
              </a:rPr>
              <a:t> voltage,</a:t>
            </a:r>
            <a:br>
              <a:rPr lang="en-US" altLang="zh-CN" dirty="0">
                <a:latin typeface="Courier"/>
              </a:rPr>
            </a:br>
            <a:r>
              <a:rPr lang="en-US" altLang="zh-CN" dirty="0">
                <a:latin typeface="Courier"/>
              </a:rPr>
              <a:t>open circuit between #1 and #2</a:t>
            </a:r>
            <a:br>
              <a:rPr lang="en-US" altLang="zh-CN" dirty="0">
                <a:latin typeface="Courier"/>
              </a:rPr>
            </a:br>
            <a:r>
              <a:rPr lang="en-US" altLang="zh-CN" dirty="0">
                <a:latin typeface="Courier"/>
              </a:rPr>
              <a:t>(switch </a:t>
            </a:r>
            <a:r>
              <a:rPr lang="en-US" altLang="zh-CN" u="sng" dirty="0">
                <a:solidFill>
                  <a:srgbClr val="CE0000"/>
                </a:solidFill>
                <a:latin typeface="Courier"/>
              </a:rPr>
              <a:t>open</a:t>
            </a:r>
            <a:r>
              <a:rPr lang="en-US" altLang="zh-CN" dirty="0">
                <a:latin typeface="Courier"/>
              </a:rPr>
              <a:t>)</a:t>
            </a:r>
          </a:p>
        </p:txBody>
      </p:sp>
      <p:sp>
        <p:nvSpPr>
          <p:cNvPr id="16390" name="Oval 9"/>
          <p:cNvSpPr>
            <a:spLocks noChangeArrowheads="1"/>
          </p:cNvSpPr>
          <p:nvPr/>
        </p:nvSpPr>
        <p:spPr bwMode="auto">
          <a:xfrm>
            <a:off x="7391400" y="1981200"/>
            <a:ext cx="990600" cy="1752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1" name="Oval 11"/>
          <p:cNvSpPr>
            <a:spLocks noChangeArrowheads="1"/>
          </p:cNvSpPr>
          <p:nvPr/>
        </p:nvSpPr>
        <p:spPr bwMode="auto">
          <a:xfrm>
            <a:off x="7391400" y="4267200"/>
            <a:ext cx="990600" cy="1752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2" name="Line 16"/>
          <p:cNvSpPr>
            <a:spLocks noChangeShapeType="1"/>
          </p:cNvSpPr>
          <p:nvPr/>
        </p:nvSpPr>
        <p:spPr bwMode="auto">
          <a:xfrm flipV="1">
            <a:off x="5334000" y="3200400"/>
            <a:ext cx="2057400" cy="13716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3" name="Text Box 14"/>
          <p:cNvSpPr txBox="1">
            <a:spLocks noChangeArrowheads="1"/>
          </p:cNvSpPr>
          <p:nvPr/>
        </p:nvSpPr>
        <p:spPr bwMode="auto">
          <a:xfrm>
            <a:off x="5556250" y="3733800"/>
            <a:ext cx="131921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宋体" panose="02010600030101010101" pitchFamily="2" charset="-122"/>
                <a:cs typeface="+mn-cs"/>
              </a:rPr>
              <a:t>Gate = 1</a:t>
            </a:r>
          </a:p>
        </p:txBody>
      </p:sp>
      <p:sp>
        <p:nvSpPr>
          <p:cNvPr id="16394" name="Line 17"/>
          <p:cNvSpPr>
            <a:spLocks noChangeShapeType="1"/>
          </p:cNvSpPr>
          <p:nvPr/>
        </p:nvSpPr>
        <p:spPr bwMode="auto">
          <a:xfrm>
            <a:off x="5638800" y="5029200"/>
            <a:ext cx="1752600" cy="1524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5" name="Text Box 18"/>
          <p:cNvSpPr txBox="1">
            <a:spLocks noChangeArrowheads="1"/>
          </p:cNvSpPr>
          <p:nvPr/>
        </p:nvSpPr>
        <p:spPr bwMode="auto">
          <a:xfrm>
            <a:off x="5867400" y="5334000"/>
            <a:ext cx="131921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宋体" panose="02010600030101010101" pitchFamily="2" charset="-122"/>
                <a:cs typeface="+mn-cs"/>
              </a:rPr>
              <a:t>Gate = 0</a:t>
            </a:r>
          </a:p>
        </p:txBody>
      </p:sp>
      <p:pic>
        <p:nvPicPr>
          <p:cNvPr id="16396" name="Picture 20" descr="ch03-nm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495800"/>
            <a:ext cx="1987550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7" name="Oval 8"/>
          <p:cNvSpPr>
            <a:spLocks noChangeArrowheads="1"/>
          </p:cNvSpPr>
          <p:nvPr/>
        </p:nvSpPr>
        <p:spPr bwMode="auto">
          <a:xfrm>
            <a:off x="2743200" y="4267200"/>
            <a:ext cx="28956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6398" name="Picture 22" descr="ch03-op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343400"/>
            <a:ext cx="338138" cy="152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9" name="Picture 23" descr="ch03-clos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057400"/>
            <a:ext cx="219075" cy="156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00" name="Text Box 24"/>
          <p:cNvSpPr txBox="1">
            <a:spLocks noChangeArrowheads="1"/>
          </p:cNvSpPr>
          <p:nvPr/>
        </p:nvSpPr>
        <p:spPr bwMode="auto">
          <a:xfrm>
            <a:off x="500641" y="5757863"/>
            <a:ext cx="276229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Terminal #2 must be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connected to GND (0V).</a:t>
            </a:r>
          </a:p>
        </p:txBody>
      </p:sp>
    </p:spTree>
    <p:extLst>
      <p:ext uri="{BB962C8B-B14F-4D97-AF65-F5344CB8AC3E}">
        <p14:creationId xmlns:p14="http://schemas.microsoft.com/office/powerpoint/2010/main" val="3536408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CBCAF9-3EDA-45EC-8E72-592759A28CFF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2023/10/7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69D237-EFDC-4987-9169-4BC656B7D86F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6" name="Rectangle 307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P-type MOS Transistor</a:t>
            </a:r>
          </a:p>
        </p:txBody>
      </p:sp>
      <p:sp>
        <p:nvSpPr>
          <p:cNvPr id="18437" name="Rectangle 3075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/>
            <a:r>
              <a:rPr lang="en-US" altLang="zh-CN">
                <a:solidFill>
                  <a:srgbClr val="FF3300"/>
                </a:solidFill>
                <a:ea typeface="宋体" panose="02010600030101010101" pitchFamily="2" charset="-122"/>
              </a:rPr>
              <a:t>P-type </a:t>
            </a:r>
            <a:r>
              <a:rPr lang="en-US" altLang="zh-CN">
                <a:ea typeface="宋体" panose="02010600030101010101" pitchFamily="2" charset="-122"/>
              </a:rPr>
              <a:t>is </a:t>
            </a:r>
            <a:r>
              <a:rPr lang="en-US" altLang="zh-CN" i="1">
                <a:ea typeface="宋体" panose="02010600030101010101" pitchFamily="2" charset="-122"/>
              </a:rPr>
              <a:t>complementary</a:t>
            </a:r>
            <a:r>
              <a:rPr lang="en-US" altLang="zh-CN">
                <a:ea typeface="宋体" panose="02010600030101010101" pitchFamily="2" charset="-122"/>
              </a:rPr>
              <a:t> to N-type</a:t>
            </a:r>
          </a:p>
          <a:p>
            <a:pPr marL="576263" lvl="1" indent="-234950"/>
            <a:r>
              <a:rPr lang="en-US" altLang="zh-CN"/>
              <a:t>when Gate has </a:t>
            </a:r>
            <a:r>
              <a:rPr lang="en-US" altLang="zh-CN" u="sng">
                <a:solidFill>
                  <a:srgbClr val="009900"/>
                </a:solidFill>
              </a:rPr>
              <a:t>positive</a:t>
            </a:r>
            <a:r>
              <a:rPr lang="en-US" altLang="zh-CN"/>
              <a:t> voltage,</a:t>
            </a:r>
            <a:br>
              <a:rPr lang="en-US" altLang="zh-CN"/>
            </a:br>
            <a:r>
              <a:rPr lang="en-US" altLang="zh-CN"/>
              <a:t>open circuit between #1 and #2</a:t>
            </a:r>
            <a:br>
              <a:rPr lang="en-US" altLang="zh-CN"/>
            </a:br>
            <a:r>
              <a:rPr lang="en-US" altLang="zh-CN"/>
              <a:t>(switch </a:t>
            </a:r>
            <a:r>
              <a:rPr lang="en-US" altLang="zh-CN" u="sng">
                <a:solidFill>
                  <a:srgbClr val="009900"/>
                </a:solidFill>
              </a:rPr>
              <a:t>open</a:t>
            </a:r>
            <a:r>
              <a:rPr lang="en-US" altLang="zh-CN"/>
              <a:t>)</a:t>
            </a:r>
          </a:p>
          <a:p>
            <a:pPr marL="576263" lvl="1" indent="-234950"/>
            <a:r>
              <a:rPr lang="en-US" altLang="zh-CN"/>
              <a:t>when Gate has </a:t>
            </a:r>
            <a:r>
              <a:rPr lang="en-US" altLang="zh-CN" u="sng">
                <a:solidFill>
                  <a:srgbClr val="CE0000"/>
                </a:solidFill>
              </a:rPr>
              <a:t>zero</a:t>
            </a:r>
            <a:r>
              <a:rPr lang="en-US" altLang="zh-CN"/>
              <a:t> voltage,</a:t>
            </a:r>
            <a:br>
              <a:rPr lang="en-US" altLang="zh-CN"/>
            </a:br>
            <a:r>
              <a:rPr lang="en-US" altLang="zh-CN"/>
              <a:t>short circuit between #1 and #2</a:t>
            </a:r>
            <a:br>
              <a:rPr lang="en-US" altLang="zh-CN"/>
            </a:br>
            <a:r>
              <a:rPr lang="en-US" altLang="zh-CN"/>
              <a:t>(switch </a:t>
            </a:r>
            <a:r>
              <a:rPr lang="en-US" altLang="zh-CN" u="sng">
                <a:solidFill>
                  <a:srgbClr val="CE0000"/>
                </a:solidFill>
              </a:rPr>
              <a:t>closed</a:t>
            </a:r>
            <a:r>
              <a:rPr lang="en-US" altLang="zh-CN"/>
              <a:t>)</a:t>
            </a:r>
          </a:p>
        </p:txBody>
      </p:sp>
      <p:sp>
        <p:nvSpPr>
          <p:cNvPr id="18438" name="Oval 3076"/>
          <p:cNvSpPr>
            <a:spLocks noChangeArrowheads="1"/>
          </p:cNvSpPr>
          <p:nvPr/>
        </p:nvSpPr>
        <p:spPr bwMode="auto">
          <a:xfrm>
            <a:off x="7391400" y="1981200"/>
            <a:ext cx="990600" cy="1752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9" name="Line 3078"/>
          <p:cNvSpPr>
            <a:spLocks noChangeShapeType="1"/>
          </p:cNvSpPr>
          <p:nvPr/>
        </p:nvSpPr>
        <p:spPr bwMode="auto">
          <a:xfrm flipV="1">
            <a:off x="5334000" y="3200400"/>
            <a:ext cx="2057400" cy="13716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40" name="Text Box 3079"/>
          <p:cNvSpPr txBox="1">
            <a:spLocks noChangeArrowheads="1"/>
          </p:cNvSpPr>
          <p:nvPr/>
        </p:nvSpPr>
        <p:spPr bwMode="auto">
          <a:xfrm>
            <a:off x="5556250" y="3733800"/>
            <a:ext cx="131921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宋体" panose="02010600030101010101" pitchFamily="2" charset="-122"/>
                <a:cs typeface="+mn-cs"/>
              </a:rPr>
              <a:t>Gate = 1</a:t>
            </a:r>
          </a:p>
        </p:txBody>
      </p:sp>
      <p:sp>
        <p:nvSpPr>
          <p:cNvPr id="18441" name="Line 3080"/>
          <p:cNvSpPr>
            <a:spLocks noChangeShapeType="1"/>
          </p:cNvSpPr>
          <p:nvPr/>
        </p:nvSpPr>
        <p:spPr bwMode="auto">
          <a:xfrm>
            <a:off x="5638800" y="5029200"/>
            <a:ext cx="1752600" cy="1524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42" name="Text Box 3081"/>
          <p:cNvSpPr txBox="1">
            <a:spLocks noChangeArrowheads="1"/>
          </p:cNvSpPr>
          <p:nvPr/>
        </p:nvSpPr>
        <p:spPr bwMode="auto">
          <a:xfrm>
            <a:off x="5867400" y="5334000"/>
            <a:ext cx="131921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宋体" panose="02010600030101010101" pitchFamily="2" charset="-122"/>
                <a:cs typeface="+mn-cs"/>
              </a:rPr>
              <a:t>Gate = 0</a:t>
            </a:r>
          </a:p>
        </p:txBody>
      </p:sp>
      <p:sp>
        <p:nvSpPr>
          <p:cNvPr id="18443" name="Oval 3077"/>
          <p:cNvSpPr>
            <a:spLocks noChangeArrowheads="1"/>
          </p:cNvSpPr>
          <p:nvPr/>
        </p:nvSpPr>
        <p:spPr bwMode="auto">
          <a:xfrm>
            <a:off x="7391400" y="4267200"/>
            <a:ext cx="990600" cy="1752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8444" name="Picture 3084" descr="ch03-op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057400"/>
            <a:ext cx="338138" cy="152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5" name="Picture 3085" descr="ch03-clos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343400"/>
            <a:ext cx="219075" cy="156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6" name="Text Box 3086"/>
          <p:cNvSpPr txBox="1">
            <a:spLocks noChangeArrowheads="1"/>
          </p:cNvSpPr>
          <p:nvPr/>
        </p:nvSpPr>
        <p:spPr bwMode="auto">
          <a:xfrm>
            <a:off x="811870" y="4036537"/>
            <a:ext cx="23989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Terminal #1 must be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connected to +2.9V.</a:t>
            </a:r>
          </a:p>
        </p:txBody>
      </p:sp>
      <p:pic>
        <p:nvPicPr>
          <p:cNvPr id="18447" name="Picture 3088" descr="ch03-pmo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419600"/>
            <a:ext cx="1884363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8" name="Oval 3083"/>
          <p:cNvSpPr>
            <a:spLocks noChangeArrowheads="1"/>
          </p:cNvSpPr>
          <p:nvPr/>
        </p:nvSpPr>
        <p:spPr bwMode="auto">
          <a:xfrm>
            <a:off x="2743200" y="4267200"/>
            <a:ext cx="28956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92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Gates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F88401-22E9-4153-B0F5-3C3505E5B3D2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2023/10/7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2819400" y="6553200"/>
            <a:ext cx="3200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Lecture 1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3AA37B-31F2-46EE-90A4-68D9AA6A438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Picture 20" descr="ch03-nm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7" y="1119160"/>
            <a:ext cx="1987550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088" descr="ch03-pm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060" y="1089305"/>
            <a:ext cx="1884363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0" descr="ch03-no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119277"/>
            <a:ext cx="1996902" cy="2020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9" descr="ch03-n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31" y="2984445"/>
            <a:ext cx="1721270" cy="1956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h03-o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272" y="3034272"/>
            <a:ext cx="2589761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1" descr="ch03-nand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701" y="4558140"/>
            <a:ext cx="1686577" cy="1888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7" descr="ch03-and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027" y="4558140"/>
            <a:ext cx="2449146" cy="199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1" descr="ch03-gate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8" y="1032616"/>
            <a:ext cx="8512784" cy="546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255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BB3466-A986-4C27-8B3C-8D917E798A08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2023/10/7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4915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1877F9-53C6-41E3-86EE-2B964B434F10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Today: Building Functions from Logic Gates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We've already seen how to implement truth tables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using AND, OR, and NOT -- an example of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i="1" dirty="0">
                <a:ea typeface="宋体" panose="02010600030101010101" pitchFamily="2" charset="-122"/>
              </a:rPr>
              <a:t>combinational logic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Combinational Logic Circuit</a:t>
            </a:r>
          </a:p>
          <a:p>
            <a:pPr lvl="1"/>
            <a:r>
              <a:rPr lang="en-US" altLang="zh-CN" dirty="0"/>
              <a:t>output depends only on the current inputs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stateless</a:t>
            </a:r>
          </a:p>
          <a:p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Sequential Logic Circuit</a:t>
            </a:r>
          </a:p>
          <a:p>
            <a:pPr lvl="1"/>
            <a:r>
              <a:rPr lang="en-US" altLang="zh-CN" dirty="0"/>
              <a:t>output depends on the sequence of inputs (past and present)</a:t>
            </a:r>
          </a:p>
          <a:p>
            <a:pPr lvl="1"/>
            <a:r>
              <a:rPr lang="en-US" altLang="zh-CN" dirty="0"/>
              <a:t>stores information (</a:t>
            </a:r>
            <a:r>
              <a:rPr lang="en-US" altLang="zh-CN" dirty="0">
                <a:solidFill>
                  <a:srgbClr val="0070C0"/>
                </a:solidFill>
              </a:rPr>
              <a:t>state</a:t>
            </a:r>
            <a:r>
              <a:rPr lang="en-US" altLang="zh-CN" dirty="0"/>
              <a:t>) from past inputs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We'll first look at some useful combinational circuits,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then show how to use sequential circuits to store information.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3510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E0AE0-6E15-4512-8F3E-F8BF2832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Approach: Bottom Up 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3BF6F2-CAF4-4101-9F03-A0E4074FA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F88401-22E9-4153-B0F5-3C3505E5B3D2}" type="datetime1">
              <a:rPr kumimoji="0" lang="zh-CN" altLang="en-US" sz="1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2023/10/7</a:t>
            </a:fld>
            <a:endParaRPr kumimoji="0" 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D36BFC-1E3D-4EEA-9BB0-DB44D187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3AA37B-31F2-46EE-90A4-68D9AA6A4383}" type="slidenum">
              <a:rPr kumimoji="0" lang="en-US" altLang="zh-CN" sz="1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4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8689" name="组合 28688">
            <a:extLst>
              <a:ext uri="{FF2B5EF4-FFF2-40B4-BE49-F238E27FC236}">
                <a16:creationId xmlns:a16="http://schemas.microsoft.com/office/drawing/2014/main" id="{2E3255AD-BBDB-492C-AC13-4F0814C0ABB0}"/>
              </a:ext>
            </a:extLst>
          </p:cNvPr>
          <p:cNvGrpSpPr/>
          <p:nvPr/>
        </p:nvGrpSpPr>
        <p:grpSpPr>
          <a:xfrm>
            <a:off x="300199" y="3659112"/>
            <a:ext cx="1917962" cy="1930128"/>
            <a:chOff x="488355" y="2599051"/>
            <a:chExt cx="1917962" cy="1930128"/>
          </a:xfrm>
        </p:grpSpPr>
        <p:pic>
          <p:nvPicPr>
            <p:cNvPr id="28686" name="Picture 14" descr="ç¸å³å¾ç">
              <a:extLst>
                <a:ext uri="{FF2B5EF4-FFF2-40B4-BE49-F238E27FC236}">
                  <a16:creationId xmlns:a16="http://schemas.microsoft.com/office/drawing/2014/main" id="{AF3F7E64-1ED3-4FE9-B8AC-957B7D1CC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170" y="2599051"/>
              <a:ext cx="1318332" cy="757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8687" name="组合 28686">
              <a:extLst>
                <a:ext uri="{FF2B5EF4-FFF2-40B4-BE49-F238E27FC236}">
                  <a16:creationId xmlns:a16="http://schemas.microsoft.com/office/drawing/2014/main" id="{C032CF2D-6F45-4C5E-9E16-048834F3C9C0}"/>
                </a:ext>
              </a:extLst>
            </p:cNvPr>
            <p:cNvGrpSpPr/>
            <p:nvPr/>
          </p:nvGrpSpPr>
          <p:grpSpPr>
            <a:xfrm>
              <a:off x="690235" y="3450921"/>
              <a:ext cx="1514203" cy="650731"/>
              <a:chOff x="721745" y="3450921"/>
              <a:chExt cx="1514203" cy="650731"/>
            </a:xfrm>
          </p:grpSpPr>
          <p:pic>
            <p:nvPicPr>
              <p:cNvPr id="12" name="Picture 20" descr="ch03-nmos">
                <a:extLst>
                  <a:ext uri="{FF2B5EF4-FFF2-40B4-BE49-F238E27FC236}">
                    <a16:creationId xmlns:a16="http://schemas.microsoft.com/office/drawing/2014/main" id="{64B52324-BF31-4A8B-B9D5-63EFB4E05C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3492815"/>
                <a:ext cx="711948" cy="5669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3088" descr="ch03-pmos">
                <a:extLst>
                  <a:ext uri="{FF2B5EF4-FFF2-40B4-BE49-F238E27FC236}">
                    <a16:creationId xmlns:a16="http://schemas.microsoft.com/office/drawing/2014/main" id="{5D4E990F-EB54-455D-A7D2-43D4CC63B7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1745" y="3450921"/>
                <a:ext cx="724595" cy="6507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E91816CF-5363-43BE-90FC-8ACB1FC4BD8D}"/>
                </a:ext>
              </a:extLst>
            </p:cNvPr>
            <p:cNvSpPr txBox="1"/>
            <p:nvPr/>
          </p:nvSpPr>
          <p:spPr>
            <a:xfrm>
              <a:off x="488355" y="4255977"/>
              <a:ext cx="1917962" cy="27320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tIns="0" bIns="108000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Transistor Physical Layout</a:t>
              </a:r>
              <a:endParaRPr kumimoji="0" lang="zh-CN" alt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28678" name="Picture 6">
            <a:extLst>
              <a:ext uri="{FF2B5EF4-FFF2-40B4-BE49-F238E27FC236}">
                <a16:creationId xmlns:a16="http://schemas.microsoft.com/office/drawing/2014/main" id="{ABCBB3B8-C2E6-46AB-B6DD-3149989D92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5" t="32923" r="5703" b="38188"/>
          <a:stretch/>
        </p:blipFill>
        <p:spPr bwMode="auto">
          <a:xfrm>
            <a:off x="307680" y="5832350"/>
            <a:ext cx="1908000" cy="33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文本框 76">
            <a:extLst>
              <a:ext uri="{FF2B5EF4-FFF2-40B4-BE49-F238E27FC236}">
                <a16:creationId xmlns:a16="http://schemas.microsoft.com/office/drawing/2014/main" id="{C4E12225-568D-4CCD-88AF-9E5ACC6149D0}"/>
              </a:ext>
            </a:extLst>
          </p:cNvPr>
          <p:cNvSpPr txBox="1"/>
          <p:nvPr/>
        </p:nvSpPr>
        <p:spPr>
          <a:xfrm>
            <a:off x="251520" y="6237312"/>
            <a:ext cx="1979133" cy="28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tIns="0" bIns="10800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Scheme for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Representing Information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B75AD12C-E275-4C17-819D-1A6AAAD5383C}"/>
              </a:ext>
            </a:extLst>
          </p:cNvPr>
          <p:cNvSpPr txBox="1"/>
          <p:nvPr/>
        </p:nvSpPr>
        <p:spPr>
          <a:xfrm>
            <a:off x="4095613" y="2583088"/>
            <a:ext cx="4207900" cy="54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tIns="0" bIns="10800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Register Transfer Level (RTL) Design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1K~10K Cells/Module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(100K Devices)</a:t>
            </a:r>
          </a:p>
        </p:txBody>
      </p:sp>
      <p:pic>
        <p:nvPicPr>
          <p:cNvPr id="89" name="Picture 20" descr="âcpu core layoutâçå¾çæç´¢ç»æ">
            <a:extLst>
              <a:ext uri="{FF2B5EF4-FFF2-40B4-BE49-F238E27FC236}">
                <a16:creationId xmlns:a16="http://schemas.microsoft.com/office/drawing/2014/main" id="{C76279EA-BE46-4052-989C-01443A00BB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37" t="59668" r="42913" b="2090"/>
          <a:stretch/>
        </p:blipFill>
        <p:spPr bwMode="auto">
          <a:xfrm>
            <a:off x="4089811" y="1070841"/>
            <a:ext cx="852821" cy="143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7" name="Picture 17" descr="ç¸å³å¾ç">
            <a:extLst>
              <a:ext uri="{FF2B5EF4-FFF2-40B4-BE49-F238E27FC236}">
                <a16:creationId xmlns:a16="http://schemas.microsoft.com/office/drawing/2014/main" id="{B9F6A65A-79E0-4065-BA90-A608F04B3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190" y="1078673"/>
            <a:ext cx="905340" cy="144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703" name="文本框 28702">
            <a:extLst>
              <a:ext uri="{FF2B5EF4-FFF2-40B4-BE49-F238E27FC236}">
                <a16:creationId xmlns:a16="http://schemas.microsoft.com/office/drawing/2014/main" id="{4A8DB1A2-1FE8-4D95-A50D-C6897E41880D}"/>
              </a:ext>
            </a:extLst>
          </p:cNvPr>
          <p:cNvSpPr txBox="1"/>
          <p:nvPr/>
        </p:nvSpPr>
        <p:spPr>
          <a:xfrm>
            <a:off x="5151782" y="1643062"/>
            <a:ext cx="644354" cy="315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ALU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721" name="组合 30720">
            <a:extLst>
              <a:ext uri="{FF2B5EF4-FFF2-40B4-BE49-F238E27FC236}">
                <a16:creationId xmlns:a16="http://schemas.microsoft.com/office/drawing/2014/main" id="{97369F70-FA61-442C-A584-C789800CFE1A}"/>
              </a:ext>
            </a:extLst>
          </p:cNvPr>
          <p:cNvGrpSpPr/>
          <p:nvPr/>
        </p:nvGrpSpPr>
        <p:grpSpPr>
          <a:xfrm>
            <a:off x="6236569" y="1135020"/>
            <a:ext cx="2075556" cy="1367414"/>
            <a:chOff x="3724328" y="978855"/>
            <a:chExt cx="2061812" cy="1304412"/>
          </a:xfrm>
        </p:grpSpPr>
        <p:pic>
          <p:nvPicPr>
            <p:cNvPr id="30739" name="Picture 19" descr="ç¸å³å¾ç">
              <a:extLst>
                <a:ext uri="{FF2B5EF4-FFF2-40B4-BE49-F238E27FC236}">
                  <a16:creationId xmlns:a16="http://schemas.microsoft.com/office/drawing/2014/main" id="{36C84B25-930E-4CB8-9144-C7D9C6363B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4328" y="978855"/>
              <a:ext cx="2061812" cy="1304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A4EE0CA1-2070-40FB-9271-A8079E800040}"/>
                </a:ext>
              </a:extLst>
            </p:cNvPr>
            <p:cNvSpPr txBox="1"/>
            <p:nvPr/>
          </p:nvSpPr>
          <p:spPr>
            <a:xfrm>
              <a:off x="4096528" y="1446395"/>
              <a:ext cx="131741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808080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Full Adder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CD1D2FF8-D457-4F26-B31B-8FCD7FB7F020}"/>
              </a:ext>
            </a:extLst>
          </p:cNvPr>
          <p:cNvSpPr txBox="1"/>
          <p:nvPr/>
        </p:nvSpPr>
        <p:spPr>
          <a:xfrm>
            <a:off x="2880492" y="4941168"/>
            <a:ext cx="2592000" cy="2732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tIns="0" bIns="10800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 Level Design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DD094E4-C6EE-4843-A555-6AACF95E8333}"/>
              </a:ext>
            </a:extLst>
          </p:cNvPr>
          <p:cNvSpPr txBox="1"/>
          <p:nvPr/>
        </p:nvSpPr>
        <p:spPr>
          <a:xfrm>
            <a:off x="2880492" y="6173150"/>
            <a:ext cx="2592000" cy="54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tIns="0" bIns="10800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Circuit Level Design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16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Transistor Level Design</a:t>
            </a:r>
            <a:r>
              <a:rPr kumimoji="0" lang="zh-CN" altLang="en-US" sz="16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</a:t>
            </a:r>
            <a:endParaRPr kumimoji="0" lang="en-US" altLang="zh-CN" sz="16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(2~8 Devices/Gate)</a:t>
            </a:r>
          </a:p>
        </p:txBody>
      </p:sp>
      <p:grpSp>
        <p:nvGrpSpPr>
          <p:cNvPr id="28700" name="组合 28699">
            <a:extLst>
              <a:ext uri="{FF2B5EF4-FFF2-40B4-BE49-F238E27FC236}">
                <a16:creationId xmlns:a16="http://schemas.microsoft.com/office/drawing/2014/main" id="{0FA2D72D-A44D-4753-A5C9-C68BB9DCF96E}"/>
              </a:ext>
            </a:extLst>
          </p:cNvPr>
          <p:cNvGrpSpPr/>
          <p:nvPr/>
        </p:nvGrpSpPr>
        <p:grpSpPr>
          <a:xfrm>
            <a:off x="3344642" y="5301208"/>
            <a:ext cx="1663701" cy="790910"/>
            <a:chOff x="3412355" y="3212976"/>
            <a:chExt cx="1663701" cy="790910"/>
          </a:xfrm>
        </p:grpSpPr>
        <p:pic>
          <p:nvPicPr>
            <p:cNvPr id="14" name="Picture 37" descr="ch03-and">
              <a:extLst>
                <a:ext uri="{FF2B5EF4-FFF2-40B4-BE49-F238E27FC236}">
                  <a16:creationId xmlns:a16="http://schemas.microsoft.com/office/drawing/2014/main" id="{8C27336D-EE3C-43C1-8B12-C594103FF4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2355" y="3212976"/>
              <a:ext cx="969513" cy="790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21" descr="ch03-gates">
              <a:extLst>
                <a:ext uri="{FF2B5EF4-FFF2-40B4-BE49-F238E27FC236}">
                  <a16:creationId xmlns:a16="http://schemas.microsoft.com/office/drawing/2014/main" id="{90063FB4-DE80-42E5-9349-1FCCA0FF5E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834" r="57343"/>
            <a:stretch/>
          </p:blipFill>
          <p:spPr bwMode="auto">
            <a:xfrm>
              <a:off x="4439546" y="3410414"/>
              <a:ext cx="636510" cy="396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724" name="组合 30723">
            <a:extLst>
              <a:ext uri="{FF2B5EF4-FFF2-40B4-BE49-F238E27FC236}">
                <a16:creationId xmlns:a16="http://schemas.microsoft.com/office/drawing/2014/main" id="{6C56BEE5-AF4F-45F1-9C28-C1D0910E4463}"/>
              </a:ext>
            </a:extLst>
          </p:cNvPr>
          <p:cNvGrpSpPr/>
          <p:nvPr/>
        </p:nvGrpSpPr>
        <p:grpSpPr>
          <a:xfrm>
            <a:off x="2754103" y="3645160"/>
            <a:ext cx="2844779" cy="1224000"/>
            <a:chOff x="3203848" y="3284984"/>
            <a:chExt cx="2844779" cy="1224000"/>
          </a:xfrm>
        </p:grpSpPr>
        <p:pic>
          <p:nvPicPr>
            <p:cNvPr id="121" name="Picture 18" descr="ç¸å³å¾ç">
              <a:extLst>
                <a:ext uri="{FF2B5EF4-FFF2-40B4-BE49-F238E27FC236}">
                  <a16:creationId xmlns:a16="http://schemas.microsoft.com/office/drawing/2014/main" id="{5F57DD6A-1AAB-4663-B7B5-EAE432A04D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40" r="5838" b="6539"/>
            <a:stretch/>
          </p:blipFill>
          <p:spPr bwMode="auto">
            <a:xfrm>
              <a:off x="3203848" y="3284984"/>
              <a:ext cx="848130" cy="12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20" descr="ç¸å³å¾ç">
              <a:extLst>
                <a:ext uri="{FF2B5EF4-FFF2-40B4-BE49-F238E27FC236}">
                  <a16:creationId xmlns:a16="http://schemas.microsoft.com/office/drawing/2014/main" id="{F1935799-5384-4941-84CE-6AF70AC241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23" r="3952"/>
            <a:stretch/>
          </p:blipFill>
          <p:spPr bwMode="auto">
            <a:xfrm>
              <a:off x="5274957" y="3284984"/>
              <a:ext cx="773670" cy="12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22" descr="ç¸å³å¾ç">
              <a:extLst>
                <a:ext uri="{FF2B5EF4-FFF2-40B4-BE49-F238E27FC236}">
                  <a16:creationId xmlns:a16="http://schemas.microsoft.com/office/drawing/2014/main" id="{A5C13EF5-9E6A-4B9B-9AA2-F22FE8EB2E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3377" y="3284984"/>
              <a:ext cx="840072" cy="12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8" name="椭圆 127">
            <a:extLst>
              <a:ext uri="{FF2B5EF4-FFF2-40B4-BE49-F238E27FC236}">
                <a16:creationId xmlns:a16="http://schemas.microsoft.com/office/drawing/2014/main" id="{D3E553A1-AB88-4F73-A904-4EDDE41A1A1E}"/>
              </a:ext>
            </a:extLst>
          </p:cNvPr>
          <p:cNvSpPr/>
          <p:nvPr/>
        </p:nvSpPr>
        <p:spPr bwMode="auto">
          <a:xfrm flipH="1">
            <a:off x="3042683" y="3788815"/>
            <a:ext cx="425570" cy="288257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CFCB0274-2C74-4CAA-9C4E-EE4AE2959ADE}"/>
              </a:ext>
            </a:extLst>
          </p:cNvPr>
          <p:cNvCxnSpPr>
            <a:cxnSpLocks/>
            <a:stCxn id="28686" idx="0"/>
            <a:endCxn id="128" idx="0"/>
          </p:cNvCxnSpPr>
          <p:nvPr/>
        </p:nvCxnSpPr>
        <p:spPr bwMode="auto">
          <a:xfrm>
            <a:off x="1259180" y="3659112"/>
            <a:ext cx="1996288" cy="12970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68FFB435-0139-4E96-8B1B-D31073540399}"/>
              </a:ext>
            </a:extLst>
          </p:cNvPr>
          <p:cNvCxnSpPr>
            <a:cxnSpLocks/>
            <a:endCxn id="28686" idx="2"/>
          </p:cNvCxnSpPr>
          <p:nvPr/>
        </p:nvCxnSpPr>
        <p:spPr bwMode="auto">
          <a:xfrm flipH="1">
            <a:off x="1259180" y="4105989"/>
            <a:ext cx="1919083" cy="3110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1785280-D973-40CA-BF76-B2BFCFA285D9}"/>
              </a:ext>
            </a:extLst>
          </p:cNvPr>
          <p:cNvSpPr txBox="1"/>
          <p:nvPr/>
        </p:nvSpPr>
        <p:spPr>
          <a:xfrm>
            <a:off x="5822429" y="6165304"/>
            <a:ext cx="2600977" cy="54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tIns="0" bIns="10800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Register Transfer Level (RTL) Design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2~16 Gates/Cell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(16~64 Devices) </a:t>
            </a:r>
          </a:p>
        </p:txBody>
      </p:sp>
      <p:pic>
        <p:nvPicPr>
          <p:cNvPr id="21" name="Picture 71" descr="ch03-fulladder">
            <a:extLst>
              <a:ext uri="{FF2B5EF4-FFF2-40B4-BE49-F238E27FC236}">
                <a16:creationId xmlns:a16="http://schemas.microsoft.com/office/drawing/2014/main" id="{2E0623D1-40C3-45D4-8561-B127FD8EA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100730"/>
            <a:ext cx="1667630" cy="992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B09545F0-C96A-4861-99E9-58B1179DE0D0}"/>
              </a:ext>
            </a:extLst>
          </p:cNvPr>
          <p:cNvGrpSpPr/>
          <p:nvPr/>
        </p:nvGrpSpPr>
        <p:grpSpPr>
          <a:xfrm>
            <a:off x="7244442" y="4797152"/>
            <a:ext cx="1657458" cy="1466452"/>
            <a:chOff x="7224440" y="4632910"/>
            <a:chExt cx="1657458" cy="1466452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B9C1A86-9015-4167-9EA4-8153EC004926}"/>
                </a:ext>
              </a:extLst>
            </p:cNvPr>
            <p:cNvSpPr txBox="1"/>
            <p:nvPr/>
          </p:nvSpPr>
          <p:spPr>
            <a:xfrm>
              <a:off x="7224440" y="5524543"/>
              <a:ext cx="423057" cy="276186"/>
            </a:xfrm>
            <a:prstGeom prst="rect">
              <a:avLst/>
            </a:prstGeom>
            <a:noFill/>
            <a:ln w="952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tIns="0" bIns="108000" rtlCol="0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Clk</a:t>
              </a:r>
              <a:endPara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469E66A-D8C2-4562-83E6-B7B1969E1F1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50386" y="5578267"/>
              <a:ext cx="26977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68ACBA1-9F83-4F75-B5EA-F85535CB3CA5}"/>
                </a:ext>
              </a:extLst>
            </p:cNvPr>
            <p:cNvSpPr txBox="1"/>
            <p:nvPr/>
          </p:nvSpPr>
          <p:spPr>
            <a:xfrm>
              <a:off x="8336158" y="5512589"/>
              <a:ext cx="545740" cy="216776"/>
            </a:xfrm>
            <a:prstGeom prst="rect">
              <a:avLst/>
            </a:prstGeom>
            <a:noFill/>
            <a:ln w="952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tIns="0" bIns="108000" rtlCol="0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Register</a:t>
              </a:r>
              <a:endPara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CCB3772-C4A0-4C12-9BF6-19D54D949D37}"/>
                </a:ext>
              </a:extLst>
            </p:cNvPr>
            <p:cNvSpPr/>
            <p:nvPr/>
          </p:nvSpPr>
          <p:spPr bwMode="auto">
            <a:xfrm>
              <a:off x="7810721" y="5027485"/>
              <a:ext cx="589917" cy="26188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+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9E1E4878-6A40-40A0-868D-72E859C63E68}"/>
                </a:ext>
              </a:extLst>
            </p:cNvPr>
            <p:cNvCxnSpPr/>
            <p:nvPr/>
          </p:nvCxnSpPr>
          <p:spPr bwMode="auto">
            <a:xfrm>
              <a:off x="8105679" y="5295613"/>
              <a:ext cx="0" cy="1743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5AE370B4-168B-4DA2-8AF1-66C3BADF80F4}"/>
                </a:ext>
              </a:extLst>
            </p:cNvPr>
            <p:cNvGrpSpPr/>
            <p:nvPr/>
          </p:nvGrpSpPr>
          <p:grpSpPr>
            <a:xfrm>
              <a:off x="7807952" y="5485705"/>
              <a:ext cx="595454" cy="174364"/>
              <a:chOff x="6087097" y="5481248"/>
              <a:chExt cx="642212" cy="18000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00B3EB7-DE28-4C5E-B7C0-5ABEBAE662E1}"/>
                  </a:ext>
                </a:extLst>
              </p:cNvPr>
              <p:cNvSpPr/>
              <p:nvPr/>
            </p:nvSpPr>
            <p:spPr bwMode="auto">
              <a:xfrm>
                <a:off x="6093071" y="5481248"/>
                <a:ext cx="636238" cy="1800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5" name="流程图: 摘录 14">
                <a:extLst>
                  <a:ext uri="{FF2B5EF4-FFF2-40B4-BE49-F238E27FC236}">
                    <a16:creationId xmlns:a16="http://schemas.microsoft.com/office/drawing/2014/main" id="{4FC078D9-A2BC-45A1-8966-C96B05E8062E}"/>
                  </a:ext>
                </a:extLst>
              </p:cNvPr>
              <p:cNvSpPr/>
              <p:nvPr/>
            </p:nvSpPr>
            <p:spPr bwMode="auto">
              <a:xfrm rot="5400000">
                <a:off x="6055988" y="5515291"/>
                <a:ext cx="174134" cy="111915"/>
              </a:xfrm>
              <a:prstGeom prst="flowChartExtra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DF9BD20-AF10-436A-8D06-8188AF3F5827}"/>
                </a:ext>
              </a:extLst>
            </p:cNvPr>
            <p:cNvSpPr txBox="1"/>
            <p:nvPr/>
          </p:nvSpPr>
          <p:spPr>
            <a:xfrm>
              <a:off x="7783785" y="5823176"/>
              <a:ext cx="429918" cy="2761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tIns="0" bIns="10800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C</a:t>
              </a:r>
              <a:r>
                <a:rPr kumimoji="0" lang="en-US" altLang="zh-CN" sz="7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out</a:t>
              </a:r>
              <a:endPara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2AC83EB-D6E3-44D5-B3B9-80662263447B}"/>
                </a:ext>
              </a:extLst>
            </p:cNvPr>
            <p:cNvSpPr txBox="1"/>
            <p:nvPr/>
          </p:nvSpPr>
          <p:spPr>
            <a:xfrm>
              <a:off x="8099178" y="5823176"/>
              <a:ext cx="266344" cy="1613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tIns="0" bIns="10800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endPara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D32841DA-0C5B-4A4A-8299-55F47C74CD71}"/>
                </a:ext>
              </a:extLst>
            </p:cNvPr>
            <p:cNvGrpSpPr/>
            <p:nvPr/>
          </p:nvGrpSpPr>
          <p:grpSpPr>
            <a:xfrm>
              <a:off x="7955372" y="5651653"/>
              <a:ext cx="300616" cy="174364"/>
              <a:chOff x="6264000" y="4761168"/>
              <a:chExt cx="324224" cy="179999"/>
            </a:xfrm>
          </p:grpSpPr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0C1664BA-7DFC-47B4-96C3-620A41E16E2E}"/>
                  </a:ext>
                </a:extLst>
              </p:cNvPr>
              <p:cNvCxnSpPr/>
              <p:nvPr/>
            </p:nvCxnSpPr>
            <p:spPr bwMode="auto">
              <a:xfrm>
                <a:off x="6588224" y="4761168"/>
                <a:ext cx="0" cy="17999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7A8F8699-6098-498F-B229-1793C4D751A7}"/>
                  </a:ext>
                </a:extLst>
              </p:cNvPr>
              <p:cNvCxnSpPr/>
              <p:nvPr/>
            </p:nvCxnSpPr>
            <p:spPr bwMode="auto">
              <a:xfrm>
                <a:off x="6264000" y="4761168"/>
                <a:ext cx="0" cy="17999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28680" name="组合 28679">
              <a:extLst>
                <a:ext uri="{FF2B5EF4-FFF2-40B4-BE49-F238E27FC236}">
                  <a16:creationId xmlns:a16="http://schemas.microsoft.com/office/drawing/2014/main" id="{0A70416D-222F-40E1-AAE5-89F9EA458EDD}"/>
                </a:ext>
              </a:extLst>
            </p:cNvPr>
            <p:cNvGrpSpPr/>
            <p:nvPr/>
          </p:nvGrpSpPr>
          <p:grpSpPr>
            <a:xfrm>
              <a:off x="7775244" y="4632910"/>
              <a:ext cx="266344" cy="342135"/>
              <a:chOff x="6912674" y="2249706"/>
              <a:chExt cx="205769" cy="268539"/>
            </a:xfrm>
          </p:grpSpPr>
          <p:cxnSp>
            <p:nvCxnSpPr>
              <p:cNvPr id="59" name="直接箭头连接符 58">
                <a:extLst>
                  <a:ext uri="{FF2B5EF4-FFF2-40B4-BE49-F238E27FC236}">
                    <a16:creationId xmlns:a16="http://schemas.microsoft.com/office/drawing/2014/main" id="{F01EA2C1-EEA5-4699-AB9A-D6A07A15C901}"/>
                  </a:ext>
                </a:extLst>
              </p:cNvPr>
              <p:cNvCxnSpPr/>
              <p:nvPr/>
            </p:nvCxnSpPr>
            <p:spPr bwMode="auto">
              <a:xfrm>
                <a:off x="7015558" y="2381388"/>
                <a:ext cx="0" cy="13685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D09C25F9-5503-4C2F-B977-8301D2528596}"/>
                  </a:ext>
                </a:extLst>
              </p:cNvPr>
              <p:cNvSpPr txBox="1"/>
              <p:nvPr/>
            </p:nvSpPr>
            <p:spPr>
              <a:xfrm>
                <a:off x="6912674" y="2249706"/>
                <a:ext cx="205769" cy="2167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tIns="0" bIns="108000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A</a:t>
                </a:r>
                <a:endParaRPr kumimoji="0" lang="zh-CN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C3515C60-5DF3-4193-BBE2-9E1403F805D8}"/>
                </a:ext>
              </a:extLst>
            </p:cNvPr>
            <p:cNvGrpSpPr/>
            <p:nvPr/>
          </p:nvGrpSpPr>
          <p:grpSpPr>
            <a:xfrm>
              <a:off x="7972508" y="4632910"/>
              <a:ext cx="266344" cy="342135"/>
              <a:chOff x="6912674" y="2249706"/>
              <a:chExt cx="205769" cy="268539"/>
            </a:xfrm>
          </p:grpSpPr>
          <p:cxnSp>
            <p:nvCxnSpPr>
              <p:cNvPr id="64" name="直接箭头连接符 63">
                <a:extLst>
                  <a:ext uri="{FF2B5EF4-FFF2-40B4-BE49-F238E27FC236}">
                    <a16:creationId xmlns:a16="http://schemas.microsoft.com/office/drawing/2014/main" id="{EF47247A-3D33-4CBE-A88C-F27F44EFA8E7}"/>
                  </a:ext>
                </a:extLst>
              </p:cNvPr>
              <p:cNvCxnSpPr/>
              <p:nvPr/>
            </p:nvCxnSpPr>
            <p:spPr bwMode="auto">
              <a:xfrm>
                <a:off x="7015558" y="2381388"/>
                <a:ext cx="0" cy="13685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D49E183-02D2-4066-BF04-EF6A45657067}"/>
                  </a:ext>
                </a:extLst>
              </p:cNvPr>
              <p:cNvSpPr txBox="1"/>
              <p:nvPr/>
            </p:nvSpPr>
            <p:spPr>
              <a:xfrm>
                <a:off x="6912674" y="2249706"/>
                <a:ext cx="205769" cy="2167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tIns="0" bIns="108000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B</a:t>
                </a:r>
                <a:endParaRPr kumimoji="0" lang="zh-CN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3C5519FE-680A-403C-835C-BF84CF8DC1F7}"/>
                </a:ext>
              </a:extLst>
            </p:cNvPr>
            <p:cNvCxnSpPr/>
            <p:nvPr/>
          </p:nvCxnSpPr>
          <p:spPr bwMode="auto">
            <a:xfrm>
              <a:off x="8302943" y="4800681"/>
              <a:ext cx="0" cy="1743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C7455075-7475-4145-8A08-1044270A6890}"/>
                </a:ext>
              </a:extLst>
            </p:cNvPr>
            <p:cNvSpPr txBox="1"/>
            <p:nvPr/>
          </p:nvSpPr>
          <p:spPr>
            <a:xfrm>
              <a:off x="8169772" y="4632910"/>
              <a:ext cx="428119" cy="2761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tIns="0" bIns="10800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C</a:t>
              </a:r>
              <a:r>
                <a:rPr kumimoji="0" lang="en-US" altLang="zh-CN" sz="7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in</a:t>
              </a:r>
              <a:endPara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30725" name="Picture 5" descr="âIntegrated circuit  cell layoutâçå¾çæç´¢ç»æ&quot;">
            <a:extLst>
              <a:ext uri="{FF2B5EF4-FFF2-40B4-BE49-F238E27FC236}">
                <a16:creationId xmlns:a16="http://schemas.microsoft.com/office/drawing/2014/main" id="{1C5B49AE-953B-4074-918E-97E698FDD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587" y="3528474"/>
            <a:ext cx="2224176" cy="119667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椭圆 134">
            <a:extLst>
              <a:ext uri="{FF2B5EF4-FFF2-40B4-BE49-F238E27FC236}">
                <a16:creationId xmlns:a16="http://schemas.microsoft.com/office/drawing/2014/main" id="{29BFEA06-6A2E-41D8-8CAC-46796CF26BEE}"/>
              </a:ext>
            </a:extLst>
          </p:cNvPr>
          <p:cNvSpPr/>
          <p:nvPr/>
        </p:nvSpPr>
        <p:spPr bwMode="auto">
          <a:xfrm flipH="1">
            <a:off x="6239892" y="3616782"/>
            <a:ext cx="425570" cy="1091241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6545001E-1871-4195-8A91-D8755E1B5B7C}"/>
              </a:ext>
            </a:extLst>
          </p:cNvPr>
          <p:cNvCxnSpPr>
            <a:cxnSpLocks/>
            <a:stCxn id="122" idx="0"/>
            <a:endCxn id="135" idx="0"/>
          </p:cNvCxnSpPr>
          <p:nvPr/>
        </p:nvCxnSpPr>
        <p:spPr bwMode="auto">
          <a:xfrm flipV="1">
            <a:off x="5212047" y="3616782"/>
            <a:ext cx="1240630" cy="2837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CED23129-7DEF-4AF0-9189-12917367C5A6}"/>
              </a:ext>
            </a:extLst>
          </p:cNvPr>
          <p:cNvCxnSpPr>
            <a:cxnSpLocks/>
            <a:stCxn id="135" idx="4"/>
            <a:endCxn id="122" idx="2"/>
          </p:cNvCxnSpPr>
          <p:nvPr/>
        </p:nvCxnSpPr>
        <p:spPr bwMode="auto">
          <a:xfrm flipH="1">
            <a:off x="5212047" y="4708023"/>
            <a:ext cx="1240630" cy="1611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箭头: 右弧形 69">
            <a:extLst>
              <a:ext uri="{FF2B5EF4-FFF2-40B4-BE49-F238E27FC236}">
                <a16:creationId xmlns:a16="http://schemas.microsoft.com/office/drawing/2014/main" id="{E9F3A30C-EECC-4076-9782-8C5398E37557}"/>
              </a:ext>
            </a:extLst>
          </p:cNvPr>
          <p:cNvSpPr/>
          <p:nvPr/>
        </p:nvSpPr>
        <p:spPr bwMode="auto">
          <a:xfrm flipV="1">
            <a:off x="8391639" y="1856657"/>
            <a:ext cx="545740" cy="1985839"/>
          </a:xfrm>
          <a:prstGeom prst="curvedLeftArrow">
            <a:avLst>
              <a:gd name="adj1" fmla="val 36137"/>
              <a:gd name="adj2" fmla="val 50000"/>
              <a:gd name="adj3" fmla="val 3165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666CCD1E-66BD-4050-A2AA-BF0E807CB430}"/>
              </a:ext>
            </a:extLst>
          </p:cNvPr>
          <p:cNvSpPr txBox="1"/>
          <p:nvPr/>
        </p:nvSpPr>
        <p:spPr>
          <a:xfrm>
            <a:off x="600014" y="2600968"/>
            <a:ext cx="2693356" cy="54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tIns="0" bIns="10800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Integrated Circuit Design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100 Modules/ IC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0.25M~20G Devices</a:t>
            </a:r>
          </a:p>
        </p:txBody>
      </p:sp>
      <p:pic>
        <p:nvPicPr>
          <p:cNvPr id="163" name="Picture 18" descr="âCPU  layoutâçå¾çæç´¢ç»æ">
            <a:extLst>
              <a:ext uri="{FF2B5EF4-FFF2-40B4-BE49-F238E27FC236}">
                <a16:creationId xmlns:a16="http://schemas.microsoft.com/office/drawing/2014/main" id="{4B1E35E8-8D16-4EB8-AEE2-EC73B96F2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77" y="979243"/>
            <a:ext cx="2158806" cy="147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" name="椭圆 170">
            <a:extLst>
              <a:ext uri="{FF2B5EF4-FFF2-40B4-BE49-F238E27FC236}">
                <a16:creationId xmlns:a16="http://schemas.microsoft.com/office/drawing/2014/main" id="{EBAD1721-1F6D-43E1-AFFA-B311BDA8D5D7}"/>
              </a:ext>
            </a:extLst>
          </p:cNvPr>
          <p:cNvSpPr/>
          <p:nvPr/>
        </p:nvSpPr>
        <p:spPr bwMode="auto">
          <a:xfrm flipH="1">
            <a:off x="4324887" y="1200426"/>
            <a:ext cx="424595" cy="295441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EF3863BB-EB3E-4DA3-A5D1-1A6C54A597E2}"/>
              </a:ext>
            </a:extLst>
          </p:cNvPr>
          <p:cNvCxnSpPr>
            <a:cxnSpLocks/>
            <a:stCxn id="171" idx="0"/>
          </p:cNvCxnSpPr>
          <p:nvPr/>
        </p:nvCxnSpPr>
        <p:spPr bwMode="auto">
          <a:xfrm flipV="1">
            <a:off x="4537184" y="1108448"/>
            <a:ext cx="639512" cy="9197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AE6924CD-ACDA-4D64-98F9-B160722B6327}"/>
              </a:ext>
            </a:extLst>
          </p:cNvPr>
          <p:cNvCxnSpPr>
            <a:cxnSpLocks/>
            <a:stCxn id="171" idx="3"/>
          </p:cNvCxnSpPr>
          <p:nvPr/>
        </p:nvCxnSpPr>
        <p:spPr bwMode="auto">
          <a:xfrm>
            <a:off x="4687302" y="1452601"/>
            <a:ext cx="449241" cy="10202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1" name="椭圆 180">
            <a:extLst>
              <a:ext uri="{FF2B5EF4-FFF2-40B4-BE49-F238E27FC236}">
                <a16:creationId xmlns:a16="http://schemas.microsoft.com/office/drawing/2014/main" id="{B1EED4BB-9BA3-4597-9023-2B29C29F3336}"/>
              </a:ext>
            </a:extLst>
          </p:cNvPr>
          <p:cNvSpPr/>
          <p:nvPr/>
        </p:nvSpPr>
        <p:spPr bwMode="auto">
          <a:xfrm>
            <a:off x="2248747" y="1915194"/>
            <a:ext cx="307029" cy="4736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0F649C6A-4C13-4384-AAA5-71ACD003B8D2}"/>
              </a:ext>
            </a:extLst>
          </p:cNvPr>
          <p:cNvCxnSpPr>
            <a:cxnSpLocks/>
            <a:endCxn id="181" idx="0"/>
          </p:cNvCxnSpPr>
          <p:nvPr/>
        </p:nvCxnSpPr>
        <p:spPr bwMode="auto">
          <a:xfrm flipH="1">
            <a:off x="2402262" y="1056889"/>
            <a:ext cx="1687549" cy="85830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D333698A-C08F-4837-9DE8-64ACD515FA7E}"/>
              </a:ext>
            </a:extLst>
          </p:cNvPr>
          <p:cNvCxnSpPr>
            <a:cxnSpLocks/>
            <a:stCxn id="181" idx="4"/>
          </p:cNvCxnSpPr>
          <p:nvPr/>
        </p:nvCxnSpPr>
        <p:spPr bwMode="auto">
          <a:xfrm>
            <a:off x="2402262" y="2388794"/>
            <a:ext cx="1727306" cy="653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5" name="椭圆 204">
            <a:extLst>
              <a:ext uri="{FF2B5EF4-FFF2-40B4-BE49-F238E27FC236}">
                <a16:creationId xmlns:a16="http://schemas.microsoft.com/office/drawing/2014/main" id="{8F37CA5B-02EB-4D74-9A3B-098C427B0B32}"/>
              </a:ext>
            </a:extLst>
          </p:cNvPr>
          <p:cNvSpPr/>
          <p:nvPr/>
        </p:nvSpPr>
        <p:spPr bwMode="auto">
          <a:xfrm flipH="1">
            <a:off x="5714406" y="1102935"/>
            <a:ext cx="272116" cy="1395436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AF4D9AA6-08AA-475F-A8D8-8F1981F62253}"/>
              </a:ext>
            </a:extLst>
          </p:cNvPr>
          <p:cNvCxnSpPr>
            <a:cxnSpLocks/>
          </p:cNvCxnSpPr>
          <p:nvPr/>
        </p:nvCxnSpPr>
        <p:spPr bwMode="auto">
          <a:xfrm>
            <a:off x="5818954" y="1120083"/>
            <a:ext cx="417615" cy="707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1CBA4459-27E0-49B1-BA9C-8F8CCAF1B5C9}"/>
              </a:ext>
            </a:extLst>
          </p:cNvPr>
          <p:cNvCxnSpPr>
            <a:cxnSpLocks/>
            <a:stCxn id="205" idx="4"/>
          </p:cNvCxnSpPr>
          <p:nvPr/>
        </p:nvCxnSpPr>
        <p:spPr bwMode="auto">
          <a:xfrm flipV="1">
            <a:off x="5850464" y="2474153"/>
            <a:ext cx="386105" cy="2421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AutoShape 5">
            <a:extLst>
              <a:ext uri="{FF2B5EF4-FFF2-40B4-BE49-F238E27FC236}">
                <a16:creationId xmlns:a16="http://schemas.microsoft.com/office/drawing/2014/main" id="{ECEEAC25-9319-4B9F-8833-04BAD9151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492" y="326296"/>
            <a:ext cx="2160588" cy="360363"/>
          </a:xfrm>
          <a:prstGeom prst="wedgeRoundRectCallout">
            <a:avLst>
              <a:gd name="adj1" fmla="val 52228"/>
              <a:gd name="adj2" fmla="val 34703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FFC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Now, You are Here.</a:t>
            </a:r>
          </a:p>
        </p:txBody>
      </p:sp>
      <p:sp>
        <p:nvSpPr>
          <p:cNvPr id="73" name="AutoShape 5">
            <a:extLst>
              <a:ext uri="{FF2B5EF4-FFF2-40B4-BE49-F238E27FC236}">
                <a16:creationId xmlns:a16="http://schemas.microsoft.com/office/drawing/2014/main" id="{57F2960F-7BD4-41B9-B183-E11A80988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956" y="2803444"/>
            <a:ext cx="2160588" cy="360363"/>
          </a:xfrm>
          <a:prstGeom prst="wedgeRoundRectCallout">
            <a:avLst>
              <a:gd name="adj1" fmla="val 52228"/>
              <a:gd name="adj2" fmla="val 34703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FFC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aseline="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Here.</a:t>
            </a:r>
          </a:p>
        </p:txBody>
      </p:sp>
    </p:spTree>
    <p:extLst>
      <p:ext uri="{BB962C8B-B14F-4D97-AF65-F5344CB8AC3E}">
        <p14:creationId xmlns:p14="http://schemas.microsoft.com/office/powerpoint/2010/main" val="33863672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科大蓝色模板" id="{7E8D1F99-3530-4A82-9E3D-77E2AF246E2B}" vid="{86B9B503-2F19-4690-9F30-5A7A0621D455}"/>
    </a:ext>
  </a:extLst>
</a:theme>
</file>

<file path=ppt/theme/theme2.xml><?xml version="1.0" encoding="utf-8"?>
<a:theme xmlns:a="http://schemas.openxmlformats.org/drawingml/2006/main" name="1_学术交流模板3-中文">
  <a:themeElements>
    <a:clrScheme name="学术交流模板3-中文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学术交流模板3-中文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学术交流模板3-中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CS17-Ch 1Course Introduction.Id_400384" id="{1E5A2080-B47E-4B7F-A81A-CF725B3E27F9}" vid="{403FED12-708E-4AE7-9E4F-F7D8D23A0490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科大蓝色模板" id="{7E8D1F99-3530-4A82-9E3D-77E2AF246E2B}" vid="{86B9B503-2F19-4690-9F30-5A7A0621D455}"/>
    </a:ext>
  </a:extLst>
</a:theme>
</file>

<file path=ppt/theme/theme4.xml><?xml version="1.0" encoding="utf-8"?>
<a:theme xmlns:a="http://schemas.openxmlformats.org/drawingml/2006/main" name="学术交流模板3-中文">
  <a:themeElements>
    <a:clrScheme name="学术交流模板3-中文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学术交流模板3-中文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学术交流模板3-中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CS17-Ch 1Course Introduction.Id_400384" id="{1E5A2080-B47E-4B7F-A81A-CF725B3E27F9}" vid="{403FED12-708E-4AE7-9E4F-F7D8D23A0490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4265</TotalTime>
  <Pages>0</Pages>
  <Words>2119</Words>
  <Characters>0</Characters>
  <Application>Microsoft Office PowerPoint</Application>
  <DocSecurity>0</DocSecurity>
  <PresentationFormat>全屏显示(4:3)</PresentationFormat>
  <Lines>0</Lines>
  <Paragraphs>555</Paragraphs>
  <Slides>36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36</vt:i4>
      </vt:variant>
    </vt:vector>
  </HeadingPairs>
  <TitlesOfParts>
    <vt:vector size="59" baseType="lpstr">
      <vt:lpstr>Courier</vt:lpstr>
      <vt:lpstr>CourierPS</vt:lpstr>
      <vt:lpstr>Gungsuh</vt:lpstr>
      <vt:lpstr>仿宋</vt:lpstr>
      <vt:lpstr>黑体</vt:lpstr>
      <vt:lpstr>华文新魏</vt:lpstr>
      <vt:lpstr>楷体</vt:lpstr>
      <vt:lpstr>微软雅黑</vt:lpstr>
      <vt:lpstr>Arial</vt:lpstr>
      <vt:lpstr>Calibri</vt:lpstr>
      <vt:lpstr>Corbel</vt:lpstr>
      <vt:lpstr>Franklin Gothic Book</vt:lpstr>
      <vt:lpstr>Franklin Gothic Demi</vt:lpstr>
      <vt:lpstr>Garamond</vt:lpstr>
      <vt:lpstr>Tahoma</vt:lpstr>
      <vt:lpstr>Times New Roman</vt:lpstr>
      <vt:lpstr>Verdana</vt:lpstr>
      <vt:lpstr>Wingdings</vt:lpstr>
      <vt:lpstr>Wingdings 3</vt:lpstr>
      <vt:lpstr>1_Office 主题​​</vt:lpstr>
      <vt:lpstr>1_学术交流模板3-中文</vt:lpstr>
      <vt:lpstr>2_Office 主题​​</vt:lpstr>
      <vt:lpstr>学术交流模板3-中文</vt:lpstr>
      <vt:lpstr>Chapter 3-2   Combinational Logic Circuits &amp;  Basic Storage Elements</vt:lpstr>
      <vt:lpstr>PowerPoint 演示文稿</vt:lpstr>
      <vt:lpstr>PowerPoint 演示文稿</vt:lpstr>
      <vt:lpstr>Review</vt:lpstr>
      <vt:lpstr>N-type MOS Transistor</vt:lpstr>
      <vt:lpstr>P-type MOS Transistor</vt:lpstr>
      <vt:lpstr>Gates</vt:lpstr>
      <vt:lpstr>Today: Building Functions from Logic Gates</vt:lpstr>
      <vt:lpstr>Approach: Bottom Up </vt:lpstr>
      <vt:lpstr>Great Idea #3: Abstraction Helps Us Manage Complexity</vt:lpstr>
      <vt:lpstr>Great Idea #4: Software and Hardware Co-design </vt:lpstr>
      <vt:lpstr>PowerPoint 演示文稿</vt:lpstr>
      <vt:lpstr>Decoder</vt:lpstr>
      <vt:lpstr>Decoder</vt:lpstr>
      <vt:lpstr>Multiplexer (MUX)</vt:lpstr>
      <vt:lpstr>Full Adder</vt:lpstr>
      <vt:lpstr>Four-bit Adder</vt:lpstr>
      <vt:lpstr>Adder/Subtracter - Approach #1</vt:lpstr>
      <vt:lpstr>Adder/Subtracter - Approach #2</vt:lpstr>
      <vt:lpstr>Incrementor</vt:lpstr>
      <vt:lpstr>One-bit Incrementor</vt:lpstr>
      <vt:lpstr>PowerPoint 演示文稿</vt:lpstr>
      <vt:lpstr>Combinational vs. Sequential</vt:lpstr>
      <vt:lpstr>R-S Latch: Simple Storage Element</vt:lpstr>
      <vt:lpstr>Clearing the R-S latch</vt:lpstr>
      <vt:lpstr>Setting the R-S Latch</vt:lpstr>
      <vt:lpstr>R-S Latch Summary</vt:lpstr>
      <vt:lpstr>Gated D-Latch</vt:lpstr>
      <vt:lpstr>Register</vt:lpstr>
      <vt:lpstr>Representing Multi-bit Values</vt:lpstr>
      <vt:lpstr>Memory</vt:lpstr>
      <vt:lpstr>22 x 3 Memory</vt:lpstr>
      <vt:lpstr>More Memory Details</vt:lpstr>
      <vt:lpstr>SRAM Memory</vt:lpstr>
      <vt:lpstr>PowerPoint 演示文稿</vt:lpstr>
      <vt:lpstr>Basic Logical Structure</vt:lpstr>
    </vt:vector>
  </TitlesOfParts>
  <Manager/>
  <Company>USTC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   An Hong han@ustc.edu.cn</dc:title>
  <dc:subject/>
  <dc:creator>hanhwt</dc:creator>
  <cp:keywords/>
  <dc:description/>
  <cp:lastModifiedBy>zhang hui</cp:lastModifiedBy>
  <cp:revision>650</cp:revision>
  <cp:lastPrinted>2020-01-03T04:17:52Z</cp:lastPrinted>
  <dcterms:created xsi:type="dcterms:W3CDTF">2012-09-03T16:09:03Z</dcterms:created>
  <dcterms:modified xsi:type="dcterms:W3CDTF">2023-10-07T14:37:06Z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2052-8.1.0.2998</vt:lpwstr>
  </property>
</Properties>
</file>