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706" r:id="rId3"/>
    <p:sldId id="707" r:id="rId4"/>
    <p:sldId id="702" r:id="rId5"/>
    <p:sldId id="701" r:id="rId6"/>
    <p:sldId id="709" r:id="rId7"/>
    <p:sldId id="708" r:id="rId8"/>
    <p:sldId id="705" r:id="rId9"/>
    <p:sldId id="703" r:id="rId10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89D444"/>
    <a:srgbClr val="FB33F1"/>
    <a:srgbClr val="FC6CF5"/>
    <a:srgbClr val="B2E385"/>
    <a:srgbClr val="FF3300"/>
    <a:srgbClr val="5F9F25"/>
    <a:srgbClr val="896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8889" autoAdjust="0"/>
  </p:normalViewPr>
  <p:slideViewPr>
    <p:cSldViewPr>
      <p:cViewPr varScale="1">
        <p:scale>
          <a:sx n="97" d="100"/>
          <a:sy n="97" d="100"/>
        </p:scale>
        <p:origin x="158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hiyuan" userId="7a83a87b-0344-4836-b3c2-550fc7cb978c" providerId="ADAL" clId="{0BD92B26-8756-41B6-852C-3289D3061311}"/>
    <pc:docChg chg="delSld modSld">
      <pc:chgData name="MaZhiyuan" userId="7a83a87b-0344-4836-b3c2-550fc7cb978c" providerId="ADAL" clId="{0BD92B26-8756-41B6-852C-3289D3061311}" dt="2024-04-01T12:33:11.079" v="15" actId="20577"/>
      <pc:docMkLst>
        <pc:docMk/>
      </pc:docMkLst>
      <pc:sldChg chg="modSp mod">
        <pc:chgData name="MaZhiyuan" userId="7a83a87b-0344-4836-b3c2-550fc7cb978c" providerId="ADAL" clId="{0BD92B26-8756-41B6-852C-3289D3061311}" dt="2024-04-01T12:30:03.442" v="12" actId="20577"/>
        <pc:sldMkLst>
          <pc:docMk/>
          <pc:sldMk cId="0" sldId="701"/>
        </pc:sldMkLst>
        <pc:spChg chg="mod">
          <ac:chgData name="MaZhiyuan" userId="7a83a87b-0344-4836-b3c2-550fc7cb978c" providerId="ADAL" clId="{0BD92B26-8756-41B6-852C-3289D3061311}" dt="2024-04-01T12:30:03.442" v="12" actId="20577"/>
          <ac:spMkLst>
            <pc:docMk/>
            <pc:sldMk cId="0" sldId="701"/>
            <ac:spMk id="3" creationId="{00000000-0000-0000-0000-000000000000}"/>
          </ac:spMkLst>
        </pc:spChg>
      </pc:sldChg>
      <pc:sldChg chg="modSp mod">
        <pc:chgData name="MaZhiyuan" userId="7a83a87b-0344-4836-b3c2-550fc7cb978c" providerId="ADAL" clId="{0BD92B26-8756-41B6-852C-3289D3061311}" dt="2024-04-01T12:33:11.079" v="15" actId="20577"/>
        <pc:sldMkLst>
          <pc:docMk/>
          <pc:sldMk cId="4219746531" sldId="709"/>
        </pc:sldMkLst>
        <pc:spChg chg="mod">
          <ac:chgData name="MaZhiyuan" userId="7a83a87b-0344-4836-b3c2-550fc7cb978c" providerId="ADAL" clId="{0BD92B26-8756-41B6-852C-3289D3061311}" dt="2024-04-01T12:33:11.079" v="15" actId="20577"/>
          <ac:spMkLst>
            <pc:docMk/>
            <pc:sldMk cId="4219746531" sldId="709"/>
            <ac:spMk id="6" creationId="{00000000-0000-0000-0000-000000000000}"/>
          </ac:spMkLst>
        </pc:spChg>
      </pc:sldChg>
      <pc:sldChg chg="del">
        <pc:chgData name="MaZhiyuan" userId="7a83a87b-0344-4836-b3c2-550fc7cb978c" providerId="ADAL" clId="{0BD92B26-8756-41B6-852C-3289D3061311}" dt="2024-04-01T12:32:40.901" v="13" actId="2696"/>
        <pc:sldMkLst>
          <pc:docMk/>
          <pc:sldMk cId="1561050592" sldId="7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eaLnBrk="1" hangingPunct="1"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/>
          <a:lstStyle>
            <a:lvl1pPr algn="r" eaLnBrk="1" hangingPunct="1">
              <a:buFont typeface="Arial" panose="020B0604020202090204" pitchFamily="34" charset="0"/>
              <a:buNone/>
              <a:defRPr sz="1300" noProof="1"/>
            </a:lvl1pPr>
          </a:lstStyle>
          <a:p>
            <a:pPr>
              <a:defRPr/>
            </a:pPr>
            <a:r>
              <a:rPr lang="zh-CN" altLang="zh-CN"/>
              <a:t>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eaLnBrk="1" hangingPunct="1"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/>
          <a:lstStyle>
            <a:lvl1pPr algn="r" eaLnBrk="1" hangingPunct="1">
              <a:buFont typeface="Arial" panose="020B0604020202090204" pitchFamily="34" charset="0"/>
              <a:buNone/>
              <a:defRPr sz="1300" noProof="1">
                <a:cs typeface="+mn-ea"/>
              </a:defRPr>
            </a:lvl1pPr>
          </a:lstStyle>
          <a:p>
            <a:pPr>
              <a:defRPr/>
            </a:pPr>
            <a:fld id="{7E5675E8-1817-49B5-B80F-CD8BDB5BC9DA}" type="slidenum">
              <a:rPr lang="en-US" altLang="zh-CN"/>
              <a:t>‹#›</a:t>
            </a:fld>
            <a:endParaRPr lang="en-US" alt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l" eaLnBrk="1" hangingPunct="1">
              <a:buFontTx/>
              <a:buNone/>
              <a:defRPr kumimoji="1"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r" eaLnBrk="1" hangingPunct="1">
              <a:buFont typeface="Arial" panose="020B0604020202090204" pitchFamily="34" charset="0"/>
              <a:buNone/>
              <a:defRPr sz="1300" b="0" noProof="1"/>
            </a:lvl1pPr>
          </a:lstStyle>
          <a:p>
            <a:pPr>
              <a:defRPr/>
            </a:pPr>
            <a:r>
              <a:rPr lang="zh-CN" altLang="zh-CN"/>
              <a:t>1</a:t>
            </a: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8587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l" eaLnBrk="1" hangingPunct="1">
              <a:buFontTx/>
              <a:buNone/>
              <a:defRPr kumimoji="1"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r" eaLnBrk="1" hangingPunct="1">
              <a:buFont typeface="Arial" panose="020B0604020202090204" pitchFamily="34" charset="0"/>
              <a:buNone/>
              <a:defRPr sz="1300" b="0" noProof="1">
                <a:cs typeface="+mn-ea"/>
              </a:defRPr>
            </a:lvl1pPr>
          </a:lstStyle>
          <a:p>
            <a:pPr>
              <a:defRPr/>
            </a:pPr>
            <a:fld id="{D2424691-8602-4517-8453-856708CC4337}" type="slidenum">
              <a:rPr lang="en-US" altLang="zh-CN"/>
              <a:t>‹#›</a:t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MySQL Workbench</a:t>
            </a:r>
            <a:r>
              <a:rPr lang="zh-CN" altLang="en-US"/>
              <a:t>是一款专为</a:t>
            </a:r>
            <a:r>
              <a:rPr lang="en-US" altLang="zh-CN"/>
              <a:t>MySQL</a:t>
            </a:r>
            <a:r>
              <a:rPr lang="zh-CN" altLang="en-US"/>
              <a:t>设计的</a:t>
            </a:r>
            <a:r>
              <a:rPr lang="en-US" altLang="zh-CN"/>
              <a:t>ER/</a:t>
            </a:r>
            <a:r>
              <a:rPr lang="zh-CN" altLang="en-US"/>
              <a:t>数据库建模工具。它是著名的数据库设计工具</a:t>
            </a:r>
            <a:r>
              <a:rPr lang="en-US" altLang="zh-CN"/>
              <a:t>DBDesigner4</a:t>
            </a:r>
            <a:r>
              <a:rPr lang="zh-CN" altLang="en-US"/>
              <a:t>的继任者。你可以用</a:t>
            </a:r>
            <a:r>
              <a:rPr lang="en-US" altLang="zh-CN"/>
              <a:t>MySQL Workbench</a:t>
            </a:r>
            <a:r>
              <a:rPr lang="zh-CN" altLang="en-US"/>
              <a:t>设计和创建新的数据库图示，建立数据库文档，以及进行复杂的</a:t>
            </a:r>
            <a:r>
              <a:rPr lang="en-US" altLang="zh-CN"/>
              <a:t>MySQL </a:t>
            </a:r>
            <a:r>
              <a:rPr lang="zh-CN" altLang="en-US"/>
              <a:t>迁移。</a:t>
            </a:r>
            <a:r>
              <a:rPr lang="en-US" altLang="zh-CN"/>
              <a:t>MySQL Workbench</a:t>
            </a:r>
            <a:r>
              <a:rPr lang="zh-CN" altLang="en-US"/>
              <a:t>是下一代的可视化数据库设计、管理的工具，它同时有开源和商业化的两个版本。该软件支持</a:t>
            </a:r>
            <a:r>
              <a:rPr lang="en-US" altLang="zh-CN"/>
              <a:t>Windows</a:t>
            </a:r>
            <a:r>
              <a:rPr lang="zh-CN" altLang="en-US"/>
              <a:t>和</a:t>
            </a:r>
            <a:r>
              <a:rPr lang="en-US" altLang="zh-CN"/>
              <a:t>Linux</a:t>
            </a:r>
            <a:r>
              <a:rPr lang="zh-CN" altLang="en-US"/>
              <a:t>系统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首先要使用</a:t>
            </a:r>
            <a:r>
              <a:rPr lang="en-US" altLang="zh-CN"/>
              <a:t>Workbench</a:t>
            </a:r>
            <a:r>
              <a:rPr lang="zh-CN" altLang="en-US"/>
              <a:t>这个工具的前提是要安装好</a:t>
            </a:r>
            <a:r>
              <a:rPr lang="en-US" altLang="zh-CN"/>
              <a:t>MySQL Server</a:t>
            </a:r>
            <a:r>
              <a:rPr lang="zh-CN" altLang="en-US"/>
              <a:t>和</a:t>
            </a:r>
            <a:r>
              <a:rPr lang="en-US" altLang="zh-CN"/>
              <a:t>Workbench.</a:t>
            </a:r>
            <a:r>
              <a:rPr lang="zh-CN" altLang="en-US"/>
              <a:t>完成安装之后，点击如下图所示的图标。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5180" indent="-30988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3BC463-45AF-4636-8E74-D4D288337A20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7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MySQL Workbench</a:t>
            </a:r>
            <a:r>
              <a:rPr lang="zh-CN" altLang="en-US"/>
              <a:t>是一款专为</a:t>
            </a:r>
            <a:r>
              <a:rPr lang="en-US" altLang="zh-CN"/>
              <a:t>MySQL</a:t>
            </a:r>
            <a:r>
              <a:rPr lang="zh-CN" altLang="en-US"/>
              <a:t>设计的</a:t>
            </a:r>
            <a:r>
              <a:rPr lang="en-US" altLang="zh-CN"/>
              <a:t>ER/</a:t>
            </a:r>
            <a:r>
              <a:rPr lang="zh-CN" altLang="en-US"/>
              <a:t>数据库建模工具。它是著名的数据库设计工具</a:t>
            </a:r>
            <a:r>
              <a:rPr lang="en-US" altLang="zh-CN"/>
              <a:t>DBDesigner4</a:t>
            </a:r>
            <a:r>
              <a:rPr lang="zh-CN" altLang="en-US"/>
              <a:t>的继任者。你可以用</a:t>
            </a:r>
            <a:r>
              <a:rPr lang="en-US" altLang="zh-CN"/>
              <a:t>MySQL Workbench</a:t>
            </a:r>
            <a:r>
              <a:rPr lang="zh-CN" altLang="en-US"/>
              <a:t>设计和创建新的数据库图示，建立数据库文档，以及进行复杂的</a:t>
            </a:r>
            <a:r>
              <a:rPr lang="en-US" altLang="zh-CN"/>
              <a:t>MySQL </a:t>
            </a:r>
            <a:r>
              <a:rPr lang="zh-CN" altLang="en-US"/>
              <a:t>迁移。</a:t>
            </a:r>
            <a:r>
              <a:rPr lang="en-US" altLang="zh-CN"/>
              <a:t>MySQL Workbench</a:t>
            </a:r>
            <a:r>
              <a:rPr lang="zh-CN" altLang="en-US"/>
              <a:t>是下一代的可视化数据库设计、管理的工具，它同时有开源和商业化的两个版本。该软件支持</a:t>
            </a:r>
            <a:r>
              <a:rPr lang="en-US" altLang="zh-CN"/>
              <a:t>Windows</a:t>
            </a:r>
            <a:r>
              <a:rPr lang="zh-CN" altLang="en-US"/>
              <a:t>和</a:t>
            </a:r>
            <a:r>
              <a:rPr lang="en-US" altLang="zh-CN"/>
              <a:t>Linux</a:t>
            </a:r>
            <a:r>
              <a:rPr lang="zh-CN" altLang="en-US"/>
              <a:t>系统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首先要使用</a:t>
            </a:r>
            <a:r>
              <a:rPr lang="en-US" altLang="zh-CN"/>
              <a:t>Workbench</a:t>
            </a:r>
            <a:r>
              <a:rPr lang="zh-CN" altLang="en-US"/>
              <a:t>这个工具的前提是要安装好</a:t>
            </a:r>
            <a:r>
              <a:rPr lang="en-US" altLang="zh-CN"/>
              <a:t>MySQL Server</a:t>
            </a:r>
            <a:r>
              <a:rPr lang="zh-CN" altLang="en-US"/>
              <a:t>和</a:t>
            </a:r>
            <a:r>
              <a:rPr lang="en-US" altLang="zh-CN"/>
              <a:t>Workbench.</a:t>
            </a:r>
            <a:r>
              <a:rPr lang="zh-CN" altLang="en-US"/>
              <a:t>完成安装之后，点击如下图所示的图标。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5180" indent="-30988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3BC463-45AF-4636-8E74-D4D288337A20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77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7AFA-4CB5-4F87-AEEB-4DA92AC90C3C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8012E-351A-48BF-8652-0C57DF3267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A964C-44F6-4C9F-89B1-C598E68FD154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45A08-B385-4310-9989-95815D11CB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F4464-CC39-446D-82BA-25514D45B9FF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79C13-95FC-48C8-B1D4-76EC224B6A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EF33-2832-4EC1-97BE-0679DBAC7DC3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E12B7-DAEE-4CCA-BA22-D19F0E42C0D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105400" cy="990600"/>
          </a:xfrm>
        </p:spPr>
        <p:txBody>
          <a:bodyPr/>
          <a:lstStyle>
            <a:lvl1pPr>
              <a:defRPr sz="3600" baseline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 baseline="0">
                <a:latin typeface="Palatino Linotype" panose="02040502050505030304" pitchFamily="18" charset="0"/>
              </a:defRPr>
            </a:lvl1pPr>
            <a:lvl2pPr>
              <a:defRPr baseline="0">
                <a:latin typeface="Palatino Linotype" panose="02040502050505030304" pitchFamily="18" charset="0"/>
              </a:defRPr>
            </a:lvl2pPr>
            <a:lvl3pPr>
              <a:defRPr baseline="0">
                <a:latin typeface="Palatino Linotype" panose="02040502050505030304" pitchFamily="18" charset="0"/>
              </a:defRPr>
            </a:lvl3pPr>
            <a:lvl4pPr>
              <a:defRPr baseline="0">
                <a:latin typeface="Palatino Linotype" panose="02040502050505030304" pitchFamily="18" charset="0"/>
              </a:defRPr>
            </a:lvl4pPr>
            <a:lvl5pPr>
              <a:defRPr baseline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795BE-961E-4346-9F12-1B4E824DD5FF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CD74-CA7A-4720-8168-AF9988A34C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88" y="228600"/>
            <a:ext cx="6024562" cy="990600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23954-AB9B-4C74-A11C-F5A4B26ABDD5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609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31F07-4FE3-4FC2-91E3-862CEA022B1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908D1-DB7A-4C48-AB02-E33A00808033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57718-1FDA-44AB-91D4-0193D711901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490A4-C39A-4272-9370-912440399DFB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7AD9-24B1-4965-8ACB-069DFFDE73A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8C7A5-3113-488F-B81E-6E30F62FA792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FCF6E-01A2-41D0-A547-31940D5ED01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E93A8-5E8D-412D-9754-BBF52288AF96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BA2FF-77D8-4FB2-BA47-EB0F8B0C947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C77BF-95BD-4701-B34A-163D4EAACCF2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898F6-2044-4844-8CB6-B39BC90B20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77789-EEC3-498C-BD80-FC9438B6027F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977A5-0DAD-46D2-9839-061BDADF8AE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3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9" name="Group 7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12" name="Group 10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15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876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108" name="Rectangle 20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92B712FD-2A98-4968-9A13-E5495945278F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364163" y="6381750"/>
            <a:ext cx="3529012" cy="287338"/>
          </a:xfrm>
          <a:ln>
            <a:miter lim="800000"/>
          </a:ln>
        </p:spPr>
        <p:txBody>
          <a:bodyPr anchor="t"/>
          <a:lstStyle>
            <a:lvl1pPr>
              <a:defRPr b="1">
                <a:solidFill>
                  <a:srgbClr val="FF33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389688"/>
            <a:ext cx="2057400" cy="365125"/>
          </a:xfrm>
        </p:spPr>
        <p:txBody>
          <a:bodyPr/>
          <a:lstStyle>
            <a:lvl1pPr algn="r">
              <a:defRPr sz="1200" noProof="1">
                <a:solidFill>
                  <a:srgbClr val="898989"/>
                </a:solidFill>
                <a:latin typeface="Times New Roman" panose="02020603050405020304" pitchFamily="18" charset="0"/>
                <a:cs typeface="+mn-ea"/>
              </a:defRPr>
            </a:lvl1pPr>
          </a:lstStyle>
          <a:p>
            <a:pPr>
              <a:defRPr/>
            </a:pPr>
            <a:fld id="{DFDF92A6-DAF4-41B9-9E08-B6A7CE3C422D}" type="slidenum">
              <a:rPr lang="zh-CN" altLang="en-US"/>
              <a:t>‹#›</a:t>
            </a:fld>
            <a:endParaRPr lang="zh-CN" altLang="en-US">
              <a:latin typeface="Tw Cen MT" panose="020B0602020104020603" pitchFamily="34" charset="0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E9AD2-E725-4F15-B94C-18D4DDD9CA67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91993-E180-484C-9F55-0BD4CF15C2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850E8-9595-4C86-8D25-D5019022C468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D2CF6-C901-4F5C-A18D-E81156F4A9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E3645-8180-43ED-8F78-5F7E274D2C1C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46353-E1F3-4640-978A-E1E70EA5D85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4B606-C182-40EF-8CA9-B72EDDB57808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69F1A-4823-40AA-AF89-3E1A2057F5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7DFFF-CE6C-4994-9A84-05D90E73035F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B1746-49F0-4089-B08E-DFB6DE86B6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3D07A-8DDD-4F25-9AE0-097D19A7DBB8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644C1-71A6-4595-8578-E0BD56EFDC0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58CF5-5834-4F04-8BF8-F78B81FA4203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1B42E-34E3-42F1-99CE-3DB546D1E7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77ED6D-C170-4D15-93D4-0397A0063F3B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90204" pitchFamily="34" charset="0"/>
              <a:buNone/>
              <a:defRPr sz="1200" noProof="1">
                <a:solidFill>
                  <a:srgbClr val="898989"/>
                </a:solidFill>
                <a:cs typeface="+mn-ea"/>
              </a:defRPr>
            </a:lvl1pPr>
          </a:lstStyle>
          <a:p>
            <a:pPr>
              <a:defRPr/>
            </a:pPr>
            <a:fld id="{F6970827-F5A1-4004-BF3C-0D739A85673B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60488" y="228600"/>
            <a:ext cx="6024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Text Placeholder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81000" y="16764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400" b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AB2E7751-81C8-406C-92D8-973AC9E1C341}" type="datetime1">
              <a:rPr lang="en-US" altLang="zh-CN"/>
              <a:t>4/1/2024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400" b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96988"/>
            <a:ext cx="533400" cy="2111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76200" y="1296988"/>
            <a:ext cx="66675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90204" pitchFamily="34" charset="0"/>
              <a:buNone/>
              <a:defRPr sz="1400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2A8800B2-9839-4FFE-BC68-124E3E8FD55F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8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6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angzhy@ustc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F760B-5570-4DC6-80C6-420F0E78E718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1844824"/>
            <a:ext cx="8353300" cy="299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4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数据库系统概论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Database Systems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实验一：</a:t>
            </a:r>
            <a:r>
              <a:rPr lang="en-US" altLang="zh-CN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0668" y="5788398"/>
            <a:ext cx="4578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黄振亚，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  <a:hlinkClick r:id="rId3"/>
              </a:rPr>
              <a:t>huangzhy@ustc.edu.cn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75656" y="5006527"/>
            <a:ext cx="6068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中国科学技术大学  大数据学院</a:t>
            </a:r>
          </a:p>
        </p:txBody>
      </p:sp>
      <p:sp>
        <p:nvSpPr>
          <p:cNvPr id="9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zh-CN" sz="3600" kern="0" dirty="0">
                <a:solidFill>
                  <a:srgbClr val="B95B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2024</a:t>
            </a:r>
            <a:r>
              <a:rPr lang="zh-CN" altLang="en-US" sz="3600" kern="0" dirty="0">
                <a:solidFill>
                  <a:srgbClr val="B95B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年春季学期</a:t>
            </a:r>
            <a:endParaRPr lang="en-US" altLang="zh-CN" sz="3600" kern="0" dirty="0">
              <a:solidFill>
                <a:srgbClr val="B95B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5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81000" y="1660525"/>
            <a:ext cx="8382000" cy="4144739"/>
          </a:xfrm>
        </p:spPr>
        <p:txBody>
          <a:bodyPr/>
          <a:lstStyle/>
          <a:p>
            <a:r>
              <a:rPr lang="zh-CN" altLang="en-US" dirty="0"/>
              <a:t>实验内容包括：</a:t>
            </a:r>
            <a:endParaRPr lang="en-US" altLang="zh-CN" dirty="0"/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安装配置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SQL</a:t>
            </a:r>
            <a:r>
              <a:rPr lang="zh-CN" altLang="en-US" sz="2400" dirty="0">
                <a:ea typeface="宋体" panose="02010600030101010101" pitchFamily="2" charset="-122"/>
              </a:rPr>
              <a:t>操作（第三章）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增删改查，视图等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安全性（第四章）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授权等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完整性（第五章）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zh-CN" altLang="en-US" sz="2100" dirty="0">
                <a:ea typeface="宋体" panose="02010600030101010101" pitchFamily="2" charset="-122"/>
              </a:rPr>
              <a:t>触发器等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marL="685800" lvl="2" indent="0">
              <a:buNone/>
            </a:pPr>
            <a:endParaRPr lang="zh-CN" altLang="en-US" dirty="0"/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652864" cy="990600"/>
          </a:xfrm>
        </p:spPr>
        <p:txBody>
          <a:bodyPr/>
          <a:lstStyle/>
          <a:p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实验一：</a:t>
            </a:r>
            <a:r>
              <a:rPr lang="en-US" altLang="zh-CN" dirty="0">
                <a:solidFill>
                  <a:srgbClr val="B95B22"/>
                </a:solidFill>
                <a:ea typeface="宋体" panose="02010600030101010101" pitchFamily="2" charset="-122"/>
              </a:rPr>
              <a:t>SQL</a:t>
            </a:r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F760B-5570-4DC6-80C6-420F0E78E718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16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4/1/2024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3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实验数据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四份数据文件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一份实验题目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367030" lvl="1" indent="0">
              <a:buNone/>
            </a:pP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298846"/>
            <a:ext cx="5806681" cy="28820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4/1/2024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4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5904" y="1520602"/>
            <a:ext cx="850692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设有如下关系模式：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tudent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NAME , GENDER, BIRTHDAY, DEPART) 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为学生学号，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DEPART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为系号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eacher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TNO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NAME, GENDER, BIRTHDAY, POSITION,      DEPART)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TNO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为教师工号，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POSITION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为职称，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DEPART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为系别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ourse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NAME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TYE, TNO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为课程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编号，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为课程类型，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表示必修课，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表示选修课</a:t>
            </a:r>
            <a:r>
              <a:rPr lang="zh-CN" altLang="en-US"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TNO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为教师工号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DEGREE)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为学号，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为课程号，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DEGREE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为成绩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PS: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加下划线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”_”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的表示该字段为主键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4/1/2024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5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520" y="1700808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任务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一：</a:t>
            </a:r>
            <a:r>
              <a:rPr lang="zh-CN" altLang="zh-CN" sz="2400" dirty="0"/>
              <a:t>根据所给</a:t>
            </a:r>
            <a:r>
              <a:rPr lang="en-US" altLang="zh-CN" sz="2400" dirty="0"/>
              <a:t> Student.csv</a:t>
            </a:r>
            <a:r>
              <a:rPr lang="zh-CN" altLang="zh-CN" sz="2400" dirty="0"/>
              <a:t>、</a:t>
            </a:r>
            <a:r>
              <a:rPr lang="en-US" altLang="zh-CN" sz="2400" dirty="0"/>
              <a:t>Teacher.csv</a:t>
            </a:r>
            <a:r>
              <a:rPr lang="zh-CN" altLang="zh-CN" sz="2400" dirty="0"/>
              <a:t>、</a:t>
            </a:r>
            <a:r>
              <a:rPr lang="en-US" altLang="zh-CN" sz="2400" dirty="0"/>
              <a:t>Course.csv</a:t>
            </a:r>
            <a:r>
              <a:rPr lang="zh-CN" altLang="zh-CN" sz="2400" dirty="0"/>
              <a:t>、</a:t>
            </a:r>
            <a:r>
              <a:rPr lang="en-US" altLang="zh-CN" sz="2400" dirty="0"/>
              <a:t>Score.csv</a:t>
            </a:r>
            <a:r>
              <a:rPr lang="zh-CN" altLang="zh-CN" sz="2400" dirty="0"/>
              <a:t>表中的数据信息，在数据库中创建对应的关系表并将数据录入到数据库中。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任务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二：</a:t>
            </a:r>
            <a:r>
              <a:rPr lang="zh-CN" altLang="zh-CN" sz="2400" dirty="0"/>
              <a:t>依顺序写出实现以下各题功能的</a:t>
            </a:r>
            <a:r>
              <a:rPr lang="en-US" altLang="zh-CN" sz="2400" dirty="0"/>
              <a:t> SQL </a:t>
            </a:r>
            <a:r>
              <a:rPr lang="zh-CN" altLang="zh-CN" sz="2400" dirty="0"/>
              <a:t>语句</a:t>
            </a:r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共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53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题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。详见“实验题目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.pdf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1. </a:t>
            </a:r>
            <a:r>
              <a:rPr lang="zh-CN" altLang="zh-CN" sz="2400" dirty="0"/>
              <a:t>修改基本表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2. </a:t>
            </a:r>
            <a:r>
              <a:rPr lang="en-US" altLang="zh-CN" sz="2400" dirty="0" err="1"/>
              <a:t>索引</a:t>
            </a:r>
            <a:endParaRPr lang="zh-CN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3. </a:t>
            </a:r>
            <a:r>
              <a:rPr lang="zh-CN" altLang="en-US" sz="2400" dirty="0"/>
              <a:t>查询（限制用一条</a:t>
            </a:r>
            <a:r>
              <a:rPr lang="en-US" altLang="zh-CN" sz="2400" dirty="0"/>
              <a:t>SQL</a:t>
            </a:r>
            <a:r>
              <a:rPr lang="zh-CN" altLang="en-US" sz="2400" dirty="0"/>
              <a:t>语句完成，鼓励写多解）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4. </a:t>
            </a:r>
            <a:r>
              <a:rPr lang="zh-CN" altLang="en-US" sz="2400" dirty="0"/>
              <a:t>视图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5. </a:t>
            </a:r>
            <a:r>
              <a:rPr lang="zh-CN" altLang="en-US" sz="2400" dirty="0"/>
              <a:t>触发器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6. </a:t>
            </a:r>
            <a:r>
              <a:rPr lang="zh-CN" altLang="en-US" sz="2400" dirty="0"/>
              <a:t>空值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7. </a:t>
            </a:r>
            <a:r>
              <a:rPr lang="zh-CN" altLang="en-US" sz="2400" dirty="0"/>
              <a:t>开放题（</a:t>
            </a:r>
            <a:r>
              <a:rPr lang="zh-CN" altLang="zh-CN" sz="2400" dirty="0"/>
              <a:t>自己设计题目</a:t>
            </a:r>
            <a:r>
              <a:rPr lang="zh-CN" altLang="en-US" sz="2400" dirty="0"/>
              <a:t>并实现）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zh-CN" sz="2400" dirty="0">
              <a:solidFill>
                <a:srgbClr val="0000FF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4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4/1/2024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6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  <a:p>
            <a:pPr lvl="1"/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根据“实验题目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.pdf</a:t>
            </a:r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”里的题目完成相应数据库的建立和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SQL</a:t>
            </a:r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的查询，提交内容应包括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:</a:t>
            </a:r>
          </a:p>
          <a:p>
            <a:pPr lvl="2"/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姓名，学号</a:t>
            </a:r>
            <a:endParaRPr lang="en-US" altLang="zh-CN" sz="2600" dirty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lvl="2"/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数据库的安装和配置结果</a:t>
            </a:r>
            <a:endParaRPr lang="en-US" altLang="zh-CN" sz="2600" dirty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lvl="2"/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每个题目对应的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SQL</a:t>
            </a:r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语句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可截图，保持清晰可见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)</a:t>
            </a:r>
          </a:p>
          <a:p>
            <a:pPr lvl="2"/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表的结果截图或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SQL</a:t>
            </a:r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语句执行结果的截图</a:t>
            </a:r>
            <a:endParaRPr lang="zh-CN" altLang="en-US" dirty="0"/>
          </a:p>
          <a:p>
            <a:pPr marL="367030" lvl="1" indent="0">
              <a:buNone/>
            </a:pP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716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4/1/2024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7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实验报告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例如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: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(1)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 xxx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表的建立、插入、更新或删除数据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SQL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语句：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create table …</a:t>
            </a:r>
            <a:endParaRPr lang="en-US" altLang="zh-CN" sz="23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你需要展示一下建立后表的属性、表中数据的情况截图</a:t>
            </a:r>
          </a:p>
          <a:p>
            <a:pPr marL="685800" lvl="2" indent="0">
              <a:buNone/>
            </a:pPr>
            <a:r>
              <a:rPr lang="en-US" sz="23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(2)</a:t>
            </a:r>
            <a:r>
              <a:rPr lang="en-US" altLang="zh-CN" sz="23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3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查找表中的某些数据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SQL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语句：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select xxx from …</a:t>
            </a:r>
            <a:endParaRPr lang="en-US" altLang="zh-CN" sz="23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你需要展示查找的结果截图</a:t>
            </a: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476500"/>
            <a:ext cx="2494915" cy="1060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70" y="4596130"/>
            <a:ext cx="1624330" cy="1319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ea typeface="宋体" panose="02010600030101010101" pitchFamily="2" charset="-122"/>
              </a:rPr>
              <a:t>实验提交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4/1/2024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8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以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pdf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格式提交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报告：命名为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‘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学号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姓名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实验一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.pdf’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代码：命名为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‘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学号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姓名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sql.sql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’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邮件主题：“学号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姓名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实验一”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发送到课程邮箱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</a:t>
            </a:r>
          </a:p>
          <a:p>
            <a:pPr lvl="2"/>
            <a:r>
              <a:rPr lang="zh-CN" altLang="en-US" sz="2400" dirty="0"/>
              <a:t>黄弈骁，马志远，董艳民：</a:t>
            </a:r>
            <a:r>
              <a:rPr lang="en-US" altLang="zh-CN" sz="2400" dirty="0"/>
              <a:t>ustcdb_2024@163.com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截止日期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4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Rutgers">
  <a:themeElements>
    <a:clrScheme name="Rutgers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Rutgers">
      <a:majorFont>
        <a:latin typeface="Palatino Linotype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tgers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799</Words>
  <Application>Microsoft Office PowerPoint</Application>
  <PresentationFormat>全屏显示(4:3)</PresentationFormat>
  <Paragraphs>103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华文新魏</vt:lpstr>
      <vt:lpstr>宋体</vt:lpstr>
      <vt:lpstr>Arial</vt:lpstr>
      <vt:lpstr>Calibri</vt:lpstr>
      <vt:lpstr>Calibri Light</vt:lpstr>
      <vt:lpstr>Palatino Linotype</vt:lpstr>
      <vt:lpstr>Times New Roman</vt:lpstr>
      <vt:lpstr>Tw Cen MT</vt:lpstr>
      <vt:lpstr>Wingdings</vt:lpstr>
      <vt:lpstr>自定义设计方案</vt:lpstr>
      <vt:lpstr>4_Rutgers</vt:lpstr>
      <vt:lpstr>2024年春季学期</vt:lpstr>
      <vt:lpstr>实验一：SQL实验</vt:lpstr>
      <vt:lpstr>实验要求</vt:lpstr>
      <vt:lpstr>实验要求</vt:lpstr>
      <vt:lpstr>实验要求</vt:lpstr>
      <vt:lpstr>实验要求</vt:lpstr>
      <vt:lpstr>实验要求</vt:lpstr>
      <vt:lpstr>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  An Introduction to Database Systems</dc:title>
  <dc:creator>Zhenya Huang</dc:creator>
  <cp:lastModifiedBy>MaZhiyuan</cp:lastModifiedBy>
  <cp:revision>313</cp:revision>
  <cp:lastPrinted>2022-03-18T09:39:51Z</cp:lastPrinted>
  <dcterms:created xsi:type="dcterms:W3CDTF">2022-03-18T09:39:51Z</dcterms:created>
  <dcterms:modified xsi:type="dcterms:W3CDTF">2024-04-01T12:33:17Z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