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0" r:id="rId2"/>
    <p:sldMasterId id="2147483682" r:id="rId3"/>
  </p:sldMasterIdLst>
  <p:notesMasterIdLst>
    <p:notesMasterId r:id="rId15"/>
  </p:notesMasterIdLst>
  <p:sldIdLst>
    <p:sldId id="256" r:id="rId4"/>
    <p:sldId id="352" r:id="rId5"/>
    <p:sldId id="413" r:id="rId6"/>
    <p:sldId id="414" r:id="rId7"/>
    <p:sldId id="415" r:id="rId8"/>
    <p:sldId id="416" r:id="rId9"/>
    <p:sldId id="411" r:id="rId10"/>
    <p:sldId id="412" r:id="rId11"/>
    <p:sldId id="417" r:id="rId12"/>
    <p:sldId id="339" r:id="rId13"/>
    <p:sldId id="371" r:id="rId14"/>
  </p:sldIdLst>
  <p:sldSz cx="9144000" cy="6858000" type="screen4x3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55" userDrawn="1">
          <p15:clr>
            <a:srgbClr val="A4A3A4"/>
          </p15:clr>
        </p15:guide>
        <p15:guide id="2" pos="299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kun" initials="z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5106" autoAdjust="0"/>
  </p:normalViewPr>
  <p:slideViewPr>
    <p:cSldViewPr showGuides="1">
      <p:cViewPr varScale="1">
        <p:scale>
          <a:sx n="96" d="100"/>
          <a:sy n="96" d="100"/>
        </p:scale>
        <p:origin x="1340" y="52"/>
      </p:cViewPr>
      <p:guideLst>
        <p:guide orient="horz" pos="2055"/>
        <p:guide pos="29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6B1759-D738-4E05-AB4B-13CECE9C6580}" type="datetimeFigureOut">
              <a:rPr lang="zh-CN" altLang="en-US" smtClean="0"/>
              <a:t>2024/6/19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B279D7-15C8-49E7-8BD4-EF3435ABA0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279D7-15C8-49E7-8BD4-EF3435ABA0B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9525" y="6477000"/>
            <a:ext cx="2249488" cy="28892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59025" y="6477000"/>
            <a:ext cx="6784975" cy="2809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59632" y="2132856"/>
            <a:ext cx="6477000" cy="1828800"/>
          </a:xfrm>
        </p:spPr>
        <p:txBody>
          <a:bodyPr anchor="b"/>
          <a:lstStyle>
            <a:lvl1pPr>
              <a:defRPr cap="none" baseline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115616" y="4437112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 baseline="0">
                <a:solidFill>
                  <a:schemeClr val="bg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pic>
        <p:nvPicPr>
          <p:cNvPr id="7" name="Picture 10" descr="471c1ade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496" y="44624"/>
            <a:ext cx="2016224" cy="1992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9E1078-FF25-438C-9881-15516216CFEB}" type="datetime1">
              <a:rPr lang="en-US" altLang="zh-CN" smtClean="0"/>
              <a:t>6/19/2024</a:t>
            </a:fld>
            <a:endParaRPr lang="en-US" altLang="zh-C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Personalized travel package recommendation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DB0206-68C1-44A4-8C2C-F18C08A089A8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 algn="l">
              <a:defRPr>
                <a:latin typeface="Tw Cen MT" pitchFamily="34" charset="0"/>
              </a:defRPr>
            </a:lvl1pPr>
          </a:lstStyle>
          <a:p>
            <a:pPr>
              <a:defRPr/>
            </a:pPr>
            <a:fld id="{CAAC5CD7-E80B-43FF-ADB9-7222DA6C8EA8}" type="datetime1">
              <a:rPr lang="en-US" altLang="zh-CN" smtClean="0"/>
              <a:t>6/19/2024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 algn="r">
              <a:defRPr>
                <a:latin typeface="Tw Cen MT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Personalized travel package recommendation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C1A48E6-510A-4956-8C1E-7B4EF81485B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228600"/>
            <a:ext cx="6326187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81000" y="1295400"/>
            <a:ext cx="4114800" cy="5105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 hasCustomPrompt="1"/>
          </p:nvPr>
        </p:nvSpPr>
        <p:spPr>
          <a:xfrm>
            <a:off x="4648200" y="1295400"/>
            <a:ext cx="41148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 hasCustomPrompt="1"/>
          </p:nvPr>
        </p:nvSpPr>
        <p:spPr>
          <a:xfrm>
            <a:off x="4648200" y="3924300"/>
            <a:ext cx="41148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D9C4EE-22AF-4022-B6AF-3FAF1BD5A6FF}" type="datetime1">
              <a:rPr lang="en-US" altLang="zh-CN" smtClean="0"/>
              <a:t>6/19/2024</a:t>
            </a:fld>
            <a:endParaRPr lang="en-US" altLang="zh-CN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Personalized travel package recommendation</a:t>
            </a:r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793D-EE6A-4D7D-B448-E30976B0D4D9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228600"/>
            <a:ext cx="6326187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381000" y="1295400"/>
            <a:ext cx="4114800" cy="5105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295400"/>
            <a:ext cx="4114800" cy="5105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07F34-1726-4DA4-AA0E-89A3D91D09EB}" type="datetime1">
              <a:rPr lang="en-US" altLang="zh-CN" smtClean="0"/>
              <a:t>6/19/2024</a:t>
            </a:fld>
            <a:endParaRPr lang="en-US" altLang="zh-CN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Personalized travel package recommendation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FC482A-60CC-424E-8675-7CE69254BBB9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228600"/>
            <a:ext cx="6326187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81000" y="1295400"/>
            <a:ext cx="41148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295400"/>
            <a:ext cx="41148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CAC3AA-A72B-4C76-8615-9F103426C062}" type="datetime1">
              <a:rPr lang="en-US" altLang="zh-CN" smtClean="0"/>
              <a:t>6/19/2024</a:t>
            </a:fld>
            <a:endParaRPr lang="en-US" altLang="zh-CN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Personalized travel package recommendation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096919-6F0D-4646-92A9-E5A641AD6D06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228600"/>
            <a:ext cx="6326187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381000" y="1295400"/>
            <a:ext cx="83820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81000" y="3924300"/>
            <a:ext cx="83820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D9B209-C6C4-40FB-A5BF-05C558260034}" type="datetime1">
              <a:rPr lang="en-US" altLang="zh-CN" smtClean="0"/>
              <a:t>6/19/2024</a:t>
            </a:fld>
            <a:endParaRPr lang="en-US" altLang="zh-CN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Personalized travel package recommendation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507504-3B4E-428B-8F68-FDABFC7C3C9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228600"/>
            <a:ext cx="6326187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381000" y="1295400"/>
            <a:ext cx="4114800" cy="5105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 hasCustomPrompt="1"/>
          </p:nvPr>
        </p:nvSpPr>
        <p:spPr>
          <a:xfrm>
            <a:off x="4648200" y="1295400"/>
            <a:ext cx="41148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 hasCustomPrompt="1"/>
          </p:nvPr>
        </p:nvSpPr>
        <p:spPr>
          <a:xfrm>
            <a:off x="4648200" y="3924300"/>
            <a:ext cx="41148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C5F355-8CDB-4894-97F8-B8897CA74840}" type="datetime1">
              <a:rPr lang="en-US" altLang="zh-CN" smtClean="0"/>
              <a:t>6/19/2024</a:t>
            </a:fld>
            <a:endParaRPr lang="en-US" altLang="zh-CN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Personalized travel package recommendation</a:t>
            </a:r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2D83F-E833-456E-858E-9FA388BFC997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项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228600"/>
            <a:ext cx="6326187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 hasCustomPrompt="1"/>
          </p:nvPr>
        </p:nvSpPr>
        <p:spPr>
          <a:xfrm>
            <a:off x="381000" y="1295400"/>
            <a:ext cx="41148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 hasCustomPrompt="1"/>
          </p:nvPr>
        </p:nvSpPr>
        <p:spPr>
          <a:xfrm>
            <a:off x="4648200" y="1295400"/>
            <a:ext cx="41148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 hasCustomPrompt="1"/>
          </p:nvPr>
        </p:nvSpPr>
        <p:spPr>
          <a:xfrm>
            <a:off x="381000" y="3924300"/>
            <a:ext cx="83820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3A2FD1-F389-43B5-A7E8-3A50D16C197C}" type="datetime1">
              <a:rPr lang="en-US" altLang="zh-CN" smtClean="0"/>
              <a:t>6/19/2024</a:t>
            </a:fld>
            <a:endParaRPr lang="en-US" altLang="zh-CN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Personalized travel package recommendation</a:t>
            </a:r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5ACA83-B6F9-4D10-BC91-0EE1F2AF8298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227013" y="228600"/>
            <a:ext cx="6326187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 hasCustomPrompt="1"/>
          </p:nvPr>
        </p:nvSpPr>
        <p:spPr>
          <a:xfrm>
            <a:off x="381000" y="1295400"/>
            <a:ext cx="41148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 hasCustomPrompt="1"/>
          </p:nvPr>
        </p:nvSpPr>
        <p:spPr>
          <a:xfrm>
            <a:off x="4648200" y="1295400"/>
            <a:ext cx="41148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 hasCustomPrompt="1"/>
          </p:nvPr>
        </p:nvSpPr>
        <p:spPr>
          <a:xfrm>
            <a:off x="381000" y="3924300"/>
            <a:ext cx="41148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8200" y="3924300"/>
            <a:ext cx="41148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BFD2B4-48D7-408C-A897-FC1C85EE503A}" type="datetime1">
              <a:rPr lang="en-US" altLang="zh-CN" smtClean="0"/>
              <a:t>6/19/2024</a:t>
            </a:fld>
            <a:endParaRPr lang="en-US" altLang="zh-CN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Personalized travel package recommendation</a:t>
            </a: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603B26-A023-4209-9A72-EC9BF033798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228600"/>
            <a:ext cx="6326187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81000" y="1295400"/>
            <a:ext cx="83820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3924300"/>
            <a:ext cx="83820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6C8653-3241-4082-B0A9-D6CD72292263}" type="datetime1">
              <a:rPr lang="en-US" altLang="zh-CN" smtClean="0"/>
              <a:t>6/19/2024</a:t>
            </a:fld>
            <a:endParaRPr lang="en-US" altLang="zh-CN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Personalized travel package recommendation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B2353B-A913-4B82-B175-E158D56AF1D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6327648" cy="612648"/>
          </a:xfrm>
        </p:spPr>
        <p:txBody>
          <a:bodyPr/>
          <a:lstStyle>
            <a:lvl1pPr>
              <a:defRPr sz="3200" b="1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 hasCustomPrompt="1"/>
          </p:nvPr>
        </p:nvSpPr>
        <p:spPr>
          <a:xfrm>
            <a:off x="179512" y="1268760"/>
            <a:ext cx="8640960" cy="4968552"/>
          </a:xfrm>
        </p:spPr>
        <p:txBody>
          <a:bodyPr/>
          <a:lstStyle>
            <a:lvl1pPr>
              <a:defRPr baseline="0">
                <a:latin typeface="Palatino Linotype" panose="02040502050505030304" pitchFamily="18" charset="0"/>
                <a:cs typeface="Calibri" panose="020F0502020204030204" pitchFamily="34" charset="0"/>
              </a:defRPr>
            </a:lvl1pPr>
            <a:lvl2pPr>
              <a:defRPr baseline="0">
                <a:latin typeface="Palatino Linotype" panose="02040502050505030304" pitchFamily="18" charset="0"/>
                <a:cs typeface="Calibri" panose="020F0502020204030204" pitchFamily="34" charset="0"/>
              </a:defRPr>
            </a:lvl2pPr>
            <a:lvl3pPr>
              <a:defRPr baseline="0">
                <a:latin typeface="Palatino Linotype" panose="02040502050505030304" pitchFamily="18" charset="0"/>
                <a:cs typeface="Calibri" panose="020F0502020204030204" pitchFamily="34" charset="0"/>
              </a:defRPr>
            </a:lvl3pPr>
            <a:lvl4pPr>
              <a:defRPr baseline="0">
                <a:latin typeface="Palatino Linotype" panose="02040502050505030304" pitchFamily="18" charset="0"/>
                <a:cs typeface="Calibri" panose="020F0502020204030204" pitchFamily="34" charset="0"/>
              </a:defRPr>
            </a:lvl4pPr>
            <a:lvl5pPr>
              <a:defRPr baseline="0">
                <a:latin typeface="Palatino Linotype" panose="02040502050505030304" pitchFamily="18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F4171-88A7-4181-A250-18509DA386A1}" type="datetime1">
              <a:rPr lang="en-US" altLang="zh-CN" smtClean="0"/>
              <a:t>6/19/2024</a:t>
            </a:fld>
            <a:endParaRPr lang="en-US" altLang="zh-C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Personalized travel package recommendation</a:t>
            </a:r>
            <a:endParaRPr lang="en-US" altLang="zh-CN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B031F1-5063-4188-8D59-5595F3E5442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F4789B-62FE-4037-BE32-74FF303AAB69}" type="datetime1">
              <a:rPr lang="en-US" altLang="zh-CN" smtClean="0"/>
              <a:t>6/19/2024</a:t>
            </a:fld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Personalized travel package recommendation</a:t>
            </a: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ADD4DA-7551-4349-BBC3-3338B4604FC4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228600"/>
            <a:ext cx="6326187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 hasCustomPrompt="1"/>
          </p:nvPr>
        </p:nvSpPr>
        <p:spPr>
          <a:xfrm>
            <a:off x="381000" y="1295400"/>
            <a:ext cx="8382000" cy="510540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  <a:endParaRPr lang="en-US" noProof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6CBE2-471C-4939-A0A6-CCD3247F2BA4}" type="datetime1">
              <a:rPr lang="en-US" altLang="zh-CN" smtClean="0"/>
              <a:t>6/19/2024</a:t>
            </a:fld>
            <a:endParaRPr lang="en-US" altLang="zh-C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Personalized travel package recommendation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8699C0-D733-40B7-854C-6F1FD8B05479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6FAD0-AB50-4F50-BC6F-C9672B5F2298}" type="datetime1">
              <a:rPr lang="en-US" altLang="zh-CN" smtClean="0"/>
              <a:t>6/19/2024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Personalized travel package recommendation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CFCC-2322-4661-A781-A94D85AF95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C894-04B7-4854-8B7E-6763149704E5}" type="datetime1">
              <a:rPr lang="en-US" altLang="zh-CN" smtClean="0"/>
              <a:t>6/19/2024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Personalized travel package recommendation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CFCC-2322-4661-A781-A94D85AF95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2FDB-0A30-47E4-BED2-466EEA20FF40}" type="datetime1">
              <a:rPr lang="en-US" altLang="zh-CN" smtClean="0"/>
              <a:t>6/19/2024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Personalized travel package recommendation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CFCC-2322-4661-A781-A94D85AF95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A5C9C-98DF-45DC-8CAF-BE2B30222C89}" type="datetime1">
              <a:rPr lang="en-US" altLang="zh-CN" smtClean="0"/>
              <a:t>6/19/2024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Personalized travel package recommendation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CFCC-2322-4661-A781-A94D85AF95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C157-75BB-410B-A481-14F88B4C5BAA}" type="datetime1">
              <a:rPr lang="en-US" altLang="zh-CN" smtClean="0"/>
              <a:t>6/19/2024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Personalized travel package recommendation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CFCC-2322-4661-A781-A94D85AF95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0B929-9B37-4E97-A581-85AB6C11B694}" type="datetime1">
              <a:rPr lang="en-US" altLang="zh-CN" smtClean="0"/>
              <a:t>6/19/2024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Personalized travel package recommendation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CFCC-2322-4661-A781-A94D85AF95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0042-3E89-4752-8057-09DB6D60339B}" type="datetime1">
              <a:rPr lang="en-US" altLang="zh-CN" smtClean="0"/>
              <a:t>6/19/2024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Personalized travel package recommendation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CFCC-2322-4661-A781-A94D85AF95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455AA-5D3A-429E-A681-6C510C45727F}" type="datetime1">
              <a:rPr lang="en-US" altLang="zh-CN" smtClean="0"/>
              <a:t>6/19/2024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Personalized travel package recommendation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CFCC-2322-4661-A781-A94D85AF95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</p:spPr>
        <p:txBody>
          <a:bodyPr/>
          <a:lstStyle>
            <a:lvl1pPr algn="l">
              <a:defRPr>
                <a:latin typeface="Tw Cen MT" pitchFamily="34" charset="0"/>
              </a:defRPr>
            </a:lvl1pPr>
          </a:lstStyle>
          <a:p>
            <a:pPr>
              <a:defRPr/>
            </a:pPr>
            <a:fld id="{606E37E2-9BEB-4B3E-AAD5-42B324756813}" type="datetime1">
              <a:rPr lang="en-US" altLang="zh-CN" smtClean="0"/>
              <a:t>6/19/2024</a:t>
            </a:fld>
            <a:endParaRPr lang="en-US" altLang="zh-CN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301CB58-858A-416C-B34A-B73A3D1FEF1C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5421313" cy="365125"/>
          </a:xfrm>
        </p:spPr>
        <p:txBody>
          <a:bodyPr/>
          <a:lstStyle>
            <a:lvl1pPr algn="r">
              <a:defRPr>
                <a:latin typeface="Tw Cen MT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Personalized travel package recommendation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8BD5-B274-412B-95BA-3F5C913D06DE}" type="datetime1">
              <a:rPr lang="en-US" altLang="zh-CN" smtClean="0"/>
              <a:t>6/19/2024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Personalized travel package recommendation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CFCC-2322-4661-A781-A94D85AF95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E67F0-0E71-4C82-B2F2-0AD58E18D994}" type="datetime1">
              <a:rPr lang="en-US" altLang="zh-CN" smtClean="0"/>
              <a:t>6/19/2024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Personalized travel package recommendation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CFCC-2322-4661-A781-A94D85AF95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2932-435A-4321-B08C-A657B9CA5FD4}" type="datetime1">
              <a:rPr lang="en-US" altLang="zh-CN" smtClean="0"/>
              <a:t>6/19/2024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Personalized travel package recommendation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CFCC-2322-4661-A781-A94D85AF95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504F7-7788-4A89-A5B9-A8D24CB84EA1}" type="datetime1">
              <a:rPr lang="en-US" altLang="zh-CN" smtClean="0"/>
              <a:t>6/19/2024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Personalized travel package recommendation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833BE-36F1-4DD0-9B99-7DC6D7A1AAC3}" type="datetime1">
              <a:rPr lang="en-US" altLang="zh-CN" smtClean="0"/>
              <a:t>6/19/2024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Personalized travel package recommendation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9A88D-C455-4ED2-A84A-8400716F016A}" type="datetime1">
              <a:rPr lang="en-US" altLang="zh-CN" smtClean="0"/>
              <a:t>6/19/2024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Personalized travel package recommendation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B5221-2585-48F1-AA69-71457F75FD11}" type="datetime1">
              <a:rPr lang="en-US" altLang="zh-CN" smtClean="0"/>
              <a:t>6/19/2024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Personalized travel package recommendation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AF98F-93F7-43DE-B9F0-90337D5FF121}" type="datetime1">
              <a:rPr lang="en-US" altLang="zh-CN" smtClean="0"/>
              <a:t>6/19/2024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Personalized travel package recommendation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464D6-336F-4091-B48C-9D1E6CB34146}" type="datetime1">
              <a:rPr lang="en-US" altLang="zh-CN" smtClean="0"/>
              <a:t>6/19/2024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Personalized travel package recommendation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BEC13-E8B0-43D3-9F11-1F8F5BE14AE8}" type="datetime1">
              <a:rPr lang="en-US" altLang="zh-CN" smtClean="0"/>
              <a:t>6/19/2024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Personalized travel package recommendation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 hasCustomPrompt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 hasCustomPrompt="1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</p:spPr>
        <p:txBody>
          <a:bodyPr/>
          <a:lstStyle>
            <a:lvl1pPr algn="l">
              <a:defRPr>
                <a:latin typeface="Tw Cen MT" pitchFamily="34" charset="0"/>
              </a:defRPr>
            </a:lvl1pPr>
          </a:lstStyle>
          <a:p>
            <a:pPr>
              <a:defRPr/>
            </a:pPr>
            <a:fld id="{F414EF72-8ABE-4EFD-AEF7-277CCB484C57}" type="datetime1">
              <a:rPr lang="en-US" altLang="zh-CN" smtClean="0"/>
              <a:t>6/19/2024</a:t>
            </a:fld>
            <a:endParaRPr lang="en-US" altLang="zh-C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0" y="1271588"/>
            <a:ext cx="533400" cy="24447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389A99C-6236-4545-BD23-431F323BE439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5421313" cy="365125"/>
          </a:xfrm>
        </p:spPr>
        <p:txBody>
          <a:bodyPr/>
          <a:lstStyle>
            <a:lvl1pPr algn="r">
              <a:defRPr>
                <a:latin typeface="Tw Cen MT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Personalized travel package recommendation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1FA92-170B-462D-8295-3E3A9334C58A}" type="datetime1">
              <a:rPr lang="en-US" altLang="zh-CN" smtClean="0"/>
              <a:t>6/19/2024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Personalized travel package recommendation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40029-F8CC-4326-A11B-55D460C00DFE}" type="datetime1">
              <a:rPr lang="en-US" altLang="zh-CN" smtClean="0"/>
              <a:t>6/19/2024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Personalized travel package recommendation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FFE3-4EFC-4EFF-801A-5360FE18F400}" type="datetime1">
              <a:rPr lang="en-US" altLang="zh-CN" smtClean="0"/>
              <a:t>6/19/2024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Personalized travel package recommendation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ACA01-8C86-4529-81C3-9D3AEA3F9ACB}" type="datetime1">
              <a:rPr lang="en-US" altLang="zh-CN" smtClean="0"/>
              <a:t>6/19/2024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Personalized travel package recommendation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 hasCustomPrompt="1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 hasCustomPrompt="1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 hasCustomPrompt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 hasCustomPrompt="1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</p:spPr>
        <p:txBody>
          <a:bodyPr/>
          <a:lstStyle>
            <a:lvl1pPr algn="l">
              <a:defRPr>
                <a:latin typeface="Tw Cen MT" pitchFamily="34" charset="0"/>
              </a:defRPr>
            </a:lvl1pPr>
          </a:lstStyle>
          <a:p>
            <a:pPr>
              <a:defRPr/>
            </a:pPr>
            <a:fld id="{5B098D11-110E-490E-9DE7-1AFE67F55BC3}" type="datetime1">
              <a:rPr lang="en-US" altLang="zh-CN" smtClean="0"/>
              <a:t>6/19/2024</a:t>
            </a:fld>
            <a:endParaRPr lang="en-US" altLang="zh-C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>
          <a:xfrm>
            <a:off x="0" y="1271588"/>
            <a:ext cx="533400" cy="24447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E4AB2F9-F169-4A34-A5CD-3F184725DF04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5421313" cy="365125"/>
          </a:xfrm>
        </p:spPr>
        <p:txBody>
          <a:bodyPr/>
          <a:lstStyle>
            <a:lvl1pPr algn="r">
              <a:defRPr>
                <a:latin typeface="Tw Cen MT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Personalized travel package recommendation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CD5453-2171-48C6-BC35-65E2F3A72391}" type="datetime1">
              <a:rPr lang="en-US" altLang="zh-CN" smtClean="0"/>
              <a:t>6/19/2024</a:t>
            </a:fld>
            <a:endParaRPr lang="en-US" altLang="zh-CN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Personalized travel package recommendation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AB57F-F47D-4FFF-AD86-77605CB1AC10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</p:spPr>
        <p:txBody>
          <a:bodyPr/>
          <a:lstStyle>
            <a:lvl1pPr algn="l">
              <a:defRPr>
                <a:latin typeface="Tw Cen MT" pitchFamily="34" charset="0"/>
              </a:defRPr>
            </a:lvl1pPr>
          </a:lstStyle>
          <a:p>
            <a:pPr>
              <a:defRPr/>
            </a:pPr>
            <a:fld id="{1A957342-8D8D-48CD-B9A7-FF197BF1226C}" type="datetime1">
              <a:rPr lang="en-US" altLang="zh-CN" smtClean="0"/>
              <a:t>6/19/2024</a:t>
            </a:fld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5421313" cy="365125"/>
          </a:xfrm>
        </p:spPr>
        <p:txBody>
          <a:bodyPr/>
          <a:lstStyle>
            <a:lvl1pPr algn="r">
              <a:defRPr>
                <a:latin typeface="Tw Cen MT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Personalized travel package recommendation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7575A84-FAFF-4CA9-96B5-1956E9548C4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 hasCustomPrompt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EB8ED7-EDA5-4926-B399-BAF51A97A569}" type="datetime1">
              <a:rPr lang="en-US" altLang="zh-CN" smtClean="0"/>
              <a:t>6/19/2024</a:t>
            </a:fld>
            <a:endParaRPr lang="en-US" altLang="zh-CN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Personalized travel package recommendation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1D7F59-3D83-4C55-A296-FA5A8BD28D1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/>
          <a:lstStyle>
            <a:lvl1pPr algn="l">
              <a:defRPr>
                <a:latin typeface="Tw Cen MT" pitchFamily="34" charset="0"/>
              </a:defRPr>
            </a:lvl1pPr>
          </a:lstStyle>
          <a:p>
            <a:pPr>
              <a:defRPr/>
            </a:pPr>
            <a:fld id="{AFACFFA4-4A46-4A54-8965-FE763BCBDC86}" type="datetime1">
              <a:rPr lang="en-US" altLang="zh-CN" smtClean="0"/>
              <a:t>6/19/2024</a:t>
            </a:fld>
            <a:endParaRPr lang="en-US" altLang="zh-CN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2C5B853-42E2-4499-9BD2-5AC1CD9920C4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/>
          <a:lstStyle>
            <a:lvl1pPr algn="r">
              <a:defRPr>
                <a:latin typeface="Tw Cen MT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Personalized travel package recommendation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227013" y="228600"/>
            <a:ext cx="63261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81000" y="1295400"/>
            <a:ext cx="8382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400800"/>
            <a:ext cx="2667000" cy="2127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400">
                <a:solidFill>
                  <a:schemeClr val="tx2"/>
                </a:solidFill>
                <a:ea typeface="SimSun" panose="02010600030101010101" pitchFamily="2" charset="-122"/>
              </a:defRPr>
            </a:lvl1pPr>
          </a:lstStyle>
          <a:p>
            <a:pPr>
              <a:defRPr/>
            </a:pPr>
            <a:fld id="{6C6F2DE1-95A4-426B-9443-5B1FAE559994}" type="datetime1">
              <a:rPr lang="en-US" altLang="zh-CN" smtClean="0"/>
              <a:t>6/19/2024</a:t>
            </a:fld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81000" y="6400800"/>
            <a:ext cx="5421313" cy="2127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400">
                <a:solidFill>
                  <a:schemeClr val="tx2"/>
                </a:solidFill>
                <a:ea typeface="SimSun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Personalized travel package recommendation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990600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91440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50" y="91440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914400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ctr">
              <a:defRPr sz="1400" b="1">
                <a:solidFill>
                  <a:schemeClr val="bg1"/>
                </a:solidFill>
                <a:latin typeface="Tw Cen MT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fld id="{757FCECE-B8F0-4E41-8C68-B5EF7873DDC8}" type="slidenum">
              <a:rPr lang="zh-CN" altLang="en-US"/>
              <a:t>‹#›</a:t>
            </a:fld>
            <a:endParaRPr lang="en-US" altLang="zh-CN"/>
          </a:p>
        </p:txBody>
      </p:sp>
      <p:pic>
        <p:nvPicPr>
          <p:cNvPr id="11" name="Picture 10" descr="471c1ade"/>
          <p:cNvPicPr>
            <a:picLocks noChangeAspect="1" noChangeArrowheads="1"/>
          </p:cNvPicPr>
          <p:nvPr userDrawn="1"/>
        </p:nvPicPr>
        <p:blipFill>
          <a:blip r:embed="rId2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172400" y="0"/>
            <a:ext cx="971600" cy="960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Palatino Linotype" panose="02040502050505030304" pitchFamily="18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Palatino Linotype" panose="02040502050505030304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Palatino Linotype" panose="02040502050505030304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Palatino Linotype" panose="02040502050505030304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Palatino Linotype" panose="02040502050505030304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405" indent="-319405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800" kern="1200" baseline="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640080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o"/>
        <a:defRPr sz="2200" kern="1200" baseline="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000" kern="1200" baseline="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anose="05000000000000000000" pitchFamily="2" charset="2"/>
        <a:buChar char=""/>
        <a:defRPr kern="1200" baseline="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1600" kern="1200" baseline="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ACB1D-6DFB-44AE-9E35-1CA29ECE194F}" type="datetime1">
              <a:rPr lang="en-US" altLang="zh-CN" smtClean="0"/>
              <a:t>6/19/2024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Personalized travel package recommendation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ACFCC-2322-4661-A781-A94D85AF95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4D8C4-CB2C-4455-9B12-2805ED83BDA4}" type="datetime1">
              <a:rPr lang="en-US" altLang="zh-CN" smtClean="0"/>
              <a:t>6/19/2024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Personalized travel package recommendation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836712"/>
            <a:ext cx="8496944" cy="3528392"/>
          </a:xfrm>
        </p:spPr>
        <p:txBody>
          <a:bodyPr/>
          <a:lstStyle/>
          <a:p>
            <a:pPr lvl="0" indent="0" algn="ctr"/>
            <a:r>
              <a:rPr lang="zh-CN" altLang="en-US" sz="6000" dirty="0">
                <a:latin typeface="Arial Black" panose="020B0A04020102020204" pitchFamily="34" charset="0"/>
                <a:ea typeface="隶书" panose="02010509060101010101" pitchFamily="49" charset="-122"/>
              </a:rPr>
              <a:t>数据库系统概论</a:t>
            </a:r>
            <a:br>
              <a:rPr lang="zh-CN" altLang="en-US" sz="6000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sz="4400" dirty="0">
                <a:latin typeface="Times New Roman" panose="02020603050405020304" pitchFamily="18" charset="0"/>
                <a:ea typeface="SimSun" panose="02010600030101010101" pitchFamily="2" charset="-122"/>
              </a:rPr>
              <a:t>An Introduction to Database System</a:t>
            </a:r>
            <a:br>
              <a:rPr lang="en-US" altLang="zh-CN" sz="4400" dirty="0">
                <a:latin typeface="Times New Roman" panose="02020603050405020304" pitchFamily="18" charset="0"/>
                <a:ea typeface="SimSun" panose="02010600030101010101" pitchFamily="2" charset="-122"/>
              </a:rPr>
            </a:br>
            <a:br>
              <a:rPr lang="en-US" altLang="zh-CN" sz="5400" dirty="0">
                <a:latin typeface="Times New Roman" panose="02020603050405020304" pitchFamily="18" charset="0"/>
                <a:ea typeface="SimSun" panose="02010600030101010101" pitchFamily="2" charset="-122"/>
              </a:rPr>
            </a:br>
            <a:r>
              <a:rPr lang="zh-CN" altLang="en-US" sz="48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课程实验与习题课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35696" y="4869160"/>
            <a:ext cx="5472608" cy="1152128"/>
          </a:xfrm>
        </p:spPr>
        <p:txBody>
          <a:bodyPr>
            <a:normAutofit/>
          </a:bodyPr>
          <a:lstStyle/>
          <a:p>
            <a:pPr algn="ctr"/>
            <a:r>
              <a:rPr lang="zh-CN" altLang="en-US" sz="2000" dirty="0"/>
              <a:t>助教：</a:t>
            </a:r>
            <a:r>
              <a:rPr lang="zh-CN" altLang="en-US" sz="2100" dirty="0"/>
              <a:t>黄弈骁</a:t>
            </a:r>
            <a:r>
              <a:rPr lang="zh-CN" sz="2100" dirty="0"/>
              <a:t>、</a:t>
            </a:r>
            <a:r>
              <a:rPr lang="zh-CN" altLang="en-US" sz="2000" dirty="0"/>
              <a:t>董艳民、马志远</a:t>
            </a:r>
            <a:r>
              <a:rPr lang="en-US" altLang="zh-CN" sz="2100" dirty="0"/>
              <a:t> </a:t>
            </a:r>
            <a:endParaRPr lang="zh-CN" altLang="en-US" sz="21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常见错误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7500" lnSpcReduction="20000"/>
          </a:bodyPr>
          <a:lstStyle/>
          <a:p>
            <a:pPr>
              <a:defRPr/>
            </a:pPr>
            <a:fld id="{4FB031F1-5063-4188-8D59-5595F3E5442B}" type="slidenum">
              <a:rPr lang="zh-CN" altLang="en-US" smtClean="0"/>
              <a:t>10</a:t>
            </a:fld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533400" y="1158875"/>
            <a:ext cx="7457440" cy="28623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16</a:t>
            </a:r>
            <a:r>
              <a:rPr lang="zh-CN" altLang="en-US"/>
              <a:t>、</a:t>
            </a:r>
            <a:r>
              <a:rPr lang="zh-CN" altLang="en-US" dirty="0"/>
              <a:t>查询和你属于同一个系的学生学号和姓名</a:t>
            </a:r>
            <a:r>
              <a:rPr lang="en-US" altLang="zh-CN" dirty="0"/>
              <a:t>(</a:t>
            </a:r>
            <a:r>
              <a:rPr lang="zh-CN" altLang="en-US" dirty="0"/>
              <a:t>包括你本人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  <a:p>
            <a:endParaRPr lang="zh-CN" altLang="en-US" dirty="0"/>
          </a:p>
          <a:p>
            <a:r>
              <a:rPr lang="zh-CN" altLang="en-US" dirty="0"/>
              <a:t>有的同学直接默认已经知道自己的系别，这是对语句不够理解的。应该先找到自己的系别。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找自己应该用学号，即主码。而不是姓名！姓名不唯一。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/>
              <a:t>类似的题</a:t>
            </a:r>
            <a:r>
              <a:rPr lang="zh-CN" altLang="en-US" b="1" dirty="0"/>
              <a:t>都有这样的问题。</a:t>
            </a:r>
            <a:endParaRPr lang="en-US" altLang="zh-CN" b="1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常见错误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7500" lnSpcReduction="20000"/>
          </a:bodyPr>
          <a:lstStyle/>
          <a:p>
            <a:pPr>
              <a:defRPr/>
            </a:pPr>
            <a:fld id="{4FB031F1-5063-4188-8D59-5595F3E5442B}" type="slidenum">
              <a:rPr lang="zh-CN" altLang="en-US" smtClean="0"/>
              <a:t>11</a:t>
            </a:fld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395536" y="1126568"/>
            <a:ext cx="7457440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36</a:t>
            </a:r>
            <a:r>
              <a:rPr lang="zh-CN" altLang="en-US"/>
              <a:t>、</a:t>
            </a:r>
            <a:r>
              <a:rPr lang="zh-CN" altLang="en-US" dirty="0"/>
              <a:t>查询每个系的学生人数和每个系的平均分，其中每行包含系号、系的人数和平均成绩。 这里平均成绩是指每个学生的所有课程的平均成绩计算后，与同一个系的其他同学再次计算平均值。</a:t>
            </a:r>
          </a:p>
          <a:p>
            <a:endParaRPr lang="zh-CN" altLang="en-US" dirty="0"/>
          </a:p>
          <a:p>
            <a:r>
              <a:rPr lang="zh-CN" altLang="en-US" b="1" dirty="0"/>
              <a:t>系的人数应该包括没选课的同学，系平均成绩应该不包含没选课的同学</a:t>
            </a:r>
          </a:p>
          <a:p>
            <a:endParaRPr lang="zh-CN" altLang="en-US" dirty="0"/>
          </a:p>
          <a:p>
            <a:r>
              <a:rPr lang="zh-CN" altLang="en-US" dirty="0"/>
              <a:t>很多同学都没有实现这个功能！</a:t>
            </a: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4BEF235-15DD-DF1D-FAA8-1E9370D72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3442068"/>
            <a:ext cx="7940728" cy="181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439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习题课</a:t>
            </a:r>
            <a:r>
              <a:rPr lang="en-US" altLang="zh-CN" dirty="0"/>
              <a:t>—</a:t>
            </a:r>
            <a:r>
              <a:rPr lang="zh-CN" altLang="en-US" dirty="0"/>
              <a:t>作业情况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4FB031F1-5063-4188-8D59-5595F3E5442B}" type="slidenum">
              <a:rPr lang="zh-CN" altLang="en-US" smtClean="0"/>
              <a:t>2</a:t>
            </a:fld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533400" y="1586230"/>
            <a:ext cx="632714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sz="2400" dirty="0"/>
              <a:t>作业情况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198120" y="2348865"/>
          <a:ext cx="8517761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5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2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2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26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26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26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26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3262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第四章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>
                          <a:sym typeface="+mn-ea"/>
                        </a:rPr>
                        <a:t>第五章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>
                          <a:sym typeface="+mn-ea"/>
                        </a:rPr>
                        <a:t>第六章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>
                          <a:sym typeface="+mn-ea"/>
                        </a:rPr>
                        <a:t>第七章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>
                          <a:sym typeface="+mn-ea"/>
                        </a:rPr>
                        <a:t>第九章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>
                          <a:sym typeface="+mn-ea"/>
                        </a:rPr>
                        <a:t>第十章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十一章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实验一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平均分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 dirty="0"/>
                        <a:t>9.73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 dirty="0"/>
                        <a:t>9.69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0" dirty="0"/>
                        <a:t>9.87</a:t>
                      </a: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0" dirty="0"/>
                        <a:t>9.31</a:t>
                      </a: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0" dirty="0"/>
                        <a:t>9.74</a:t>
                      </a: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0" dirty="0"/>
                        <a:t>9.82</a:t>
                      </a: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0" dirty="0"/>
                        <a:t>9.64</a:t>
                      </a: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0" dirty="0"/>
                        <a:t>89.3</a:t>
                      </a: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提交人数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0" dirty="0"/>
                        <a:t>46</a:t>
                      </a: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0" dirty="0"/>
                        <a:t>47</a:t>
                      </a: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0" dirty="0"/>
                        <a:t>44</a:t>
                      </a: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0" dirty="0"/>
                        <a:t>44</a:t>
                      </a: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0" dirty="0"/>
                        <a:t>43</a:t>
                      </a: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0" dirty="0"/>
                        <a:t>45</a:t>
                      </a: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611505" y="3861435"/>
            <a:ext cx="7620000" cy="14230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b="1"/>
              <a:t>希望未交作业的同学尽快补交齐作业！</a:t>
            </a:r>
          </a:p>
          <a:p>
            <a:r>
              <a:rPr lang="zh-CN" altLang="en-US" sz="2400" b="1"/>
              <a:t>稍后会将作业提交情况发至群里，请大家查看是否缺漏！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第六章</a:t>
            </a:r>
            <a:r>
              <a:rPr lang="zh-CN" altLang="en-US" dirty="0"/>
              <a:t>作业</a:t>
            </a:r>
            <a:r>
              <a:rPr lang="en-US" altLang="zh-CN" dirty="0"/>
              <a:t>—</a:t>
            </a:r>
            <a:r>
              <a:rPr lang="zh-CN" altLang="en-US" dirty="0"/>
              <a:t>重点！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4FB031F1-5063-4188-8D59-5595F3E5442B}" type="slidenum">
              <a:rPr lang="zh-CN" altLang="en-US" smtClean="0"/>
              <a:t>3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99E0CDE-1716-BB8C-BD1B-AB1BF56C6093}"/>
              </a:ext>
            </a:extLst>
          </p:cNvPr>
          <p:cNvSpPr txBox="1"/>
          <p:nvPr/>
        </p:nvSpPr>
        <p:spPr>
          <a:xfrm>
            <a:off x="533400" y="1412776"/>
            <a:ext cx="8143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华文仿宋" panose="02010600040101010101" pitchFamily="2" charset="-122"/>
                <a:cs typeface="+mn-cs"/>
              </a:rPr>
              <a:t>PPT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华文仿宋" panose="02010600040101010101" pitchFamily="2" charset="-122"/>
                <a:cs typeface="+mn-cs"/>
              </a:rPr>
              <a:t>补充题：</a:t>
            </a:r>
            <a:r>
              <a:rPr lang="zh-CN" altLang="en-US" b="1">
                <a:solidFill>
                  <a:srgbClr val="C00000"/>
                </a:solidFill>
                <a:latin typeface="Tw Cen MT"/>
                <a:ea typeface="华文仿宋" panose="02010600040101010101" pitchFamily="2" charset="-122"/>
              </a:rPr>
              <a:t>按照算法</a:t>
            </a:r>
            <a:r>
              <a:rPr lang="en-US" altLang="zh-CN" b="1">
                <a:solidFill>
                  <a:srgbClr val="C00000"/>
                </a:solidFill>
                <a:latin typeface="Tw Cen MT"/>
                <a:ea typeface="华文仿宋" panose="02010600040101010101" pitchFamily="2" charset="-122"/>
              </a:rPr>
              <a:t>6.1</a:t>
            </a:r>
            <a:r>
              <a:rPr lang="zh-CN" altLang="en-US" b="1">
                <a:solidFill>
                  <a:srgbClr val="C00000"/>
                </a:solidFill>
                <a:latin typeface="Tw Cen MT"/>
                <a:ea typeface="华文仿宋" panose="02010600040101010101" pitchFamily="2" charset="-122"/>
              </a:rPr>
              <a:t>计算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w Cen MT"/>
              <a:ea typeface="华文仿宋" panose="02010600040101010101" pitchFamily="2" charset="-122"/>
              <a:cs typeface="+mn-cs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0BF72FE-D495-D5FE-2509-9008C87E5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036009"/>
            <a:ext cx="5900564" cy="115912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F6E1F51-C639-84EF-4415-937E5F37F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284984"/>
            <a:ext cx="6371414" cy="344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512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第六章</a:t>
            </a:r>
            <a:r>
              <a:rPr lang="zh-CN" altLang="en-US" dirty="0"/>
              <a:t>作业</a:t>
            </a:r>
            <a:r>
              <a:rPr lang="en-US" altLang="zh-CN" dirty="0"/>
              <a:t>—</a:t>
            </a:r>
            <a:r>
              <a:rPr lang="zh-CN" altLang="en-US" dirty="0"/>
              <a:t>重点！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4FB031F1-5063-4188-8D59-5595F3E5442B}" type="slidenum">
              <a:rPr lang="zh-CN" altLang="en-US" smtClean="0"/>
              <a:t>4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99E0CDE-1716-BB8C-BD1B-AB1BF56C6093}"/>
              </a:ext>
            </a:extLst>
          </p:cNvPr>
          <p:cNvSpPr txBox="1"/>
          <p:nvPr/>
        </p:nvSpPr>
        <p:spPr>
          <a:xfrm>
            <a:off x="533400" y="1412776"/>
            <a:ext cx="8143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华文仿宋" panose="02010600040101010101" pitchFamily="2" charset="-122"/>
                <a:cs typeface="+mn-cs"/>
              </a:rPr>
              <a:t>PPT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华文仿宋" panose="02010600040101010101" pitchFamily="2" charset="-122"/>
                <a:cs typeface="+mn-cs"/>
              </a:rPr>
              <a:t>补充题：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w Cen MT"/>
                <a:ea typeface="华文仿宋" panose="02010600040101010101" pitchFamily="2" charset="-122"/>
                <a:cs typeface="+mn-cs"/>
              </a:rPr>
              <a:t>跟着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w Cen MT"/>
                <a:ea typeface="华文仿宋" panose="02010600040101010101" pitchFamily="2" charset="-122"/>
                <a:cs typeface="+mn-cs"/>
              </a:rPr>
              <a:t>PPT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w Cen MT"/>
                <a:ea typeface="华文仿宋" panose="02010600040101010101" pitchFamily="2" charset="-122"/>
                <a:cs typeface="+mn-cs"/>
              </a:rPr>
              <a:t>里面的步骤来，答案等于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w Cen MT"/>
                <a:ea typeface="华文仿宋" panose="02010600040101010101" pitchFamily="2" charset="-122"/>
                <a:cs typeface="+mn-cs"/>
              </a:rPr>
              <a:t>F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w Cen MT"/>
                <a:ea typeface="华文仿宋" panose="02010600040101010101" pitchFamily="2" charset="-122"/>
                <a:cs typeface="+mn-cs"/>
              </a:rPr>
              <a:t>本身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w Cen MT"/>
              <a:ea typeface="华文仿宋" panose="02010600040101010101" pitchFamily="2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3DF0EE1-9F94-A1BA-47FC-0E03ACB3E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6009"/>
            <a:ext cx="5190728" cy="140804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1912489-8C22-8D03-7868-7677C6595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2072733"/>
            <a:ext cx="3916288" cy="13346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0C126AB-BC73-CEDA-249C-2924965B41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312" y="4275765"/>
            <a:ext cx="7194920" cy="127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552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第六章</a:t>
            </a:r>
            <a:r>
              <a:rPr lang="zh-CN" altLang="en-US" dirty="0"/>
              <a:t>作业</a:t>
            </a:r>
            <a:r>
              <a:rPr lang="en-US" altLang="zh-CN" dirty="0"/>
              <a:t>—</a:t>
            </a:r>
            <a:r>
              <a:rPr lang="zh-CN" altLang="en-US" dirty="0"/>
              <a:t>重点！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4FB031F1-5063-4188-8D59-5595F3E5442B}" type="slidenum">
              <a:rPr lang="zh-CN" altLang="en-US" smtClean="0"/>
              <a:t>5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99E0CDE-1716-BB8C-BD1B-AB1BF56C6093}"/>
              </a:ext>
            </a:extLst>
          </p:cNvPr>
          <p:cNvSpPr txBox="1"/>
          <p:nvPr/>
        </p:nvSpPr>
        <p:spPr>
          <a:xfrm>
            <a:off x="533400" y="1412776"/>
            <a:ext cx="8143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华文仿宋" panose="02010600040101010101" pitchFamily="2" charset="-122"/>
                <a:cs typeface="+mn-cs"/>
              </a:rPr>
              <a:t>PPT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华文仿宋" panose="02010600040101010101" pitchFamily="2" charset="-122"/>
                <a:cs typeface="+mn-cs"/>
              </a:rPr>
              <a:t>补充题：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w Cen MT"/>
                <a:ea typeface="华文仿宋" panose="02010600040101010101" pitchFamily="2" charset="-122"/>
                <a:cs typeface="+mn-cs"/>
              </a:rPr>
              <a:t>跟着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w Cen MT"/>
                <a:ea typeface="华文仿宋" panose="02010600040101010101" pitchFamily="2" charset="-122"/>
                <a:cs typeface="+mn-cs"/>
              </a:rPr>
              <a:t>PPT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w Cen MT"/>
                <a:ea typeface="华文仿宋" panose="02010600040101010101" pitchFamily="2" charset="-122"/>
                <a:cs typeface="+mn-cs"/>
              </a:rPr>
              <a:t>里面的步骤来，答案等于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w Cen MT"/>
                <a:ea typeface="华文仿宋" panose="02010600040101010101" pitchFamily="2" charset="-122"/>
                <a:cs typeface="+mn-cs"/>
              </a:rPr>
              <a:t>F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w Cen MT"/>
                <a:ea typeface="华文仿宋" panose="02010600040101010101" pitchFamily="2" charset="-122"/>
                <a:cs typeface="+mn-cs"/>
              </a:rPr>
              <a:t>本身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w Cen MT"/>
              <a:ea typeface="华文仿宋" panose="02010600040101010101" pitchFamily="2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3DF0EE1-9F94-A1BA-47FC-0E03ACB3E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6009"/>
            <a:ext cx="5190728" cy="140804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1912489-8C22-8D03-7868-7677C6595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2072733"/>
            <a:ext cx="3916288" cy="13346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CA117A2-077C-5683-72F3-A5CC613565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3551439"/>
            <a:ext cx="6114913" cy="329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639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第六章</a:t>
            </a:r>
            <a:r>
              <a:rPr lang="zh-CN" altLang="en-US" dirty="0"/>
              <a:t>作业</a:t>
            </a:r>
            <a:r>
              <a:rPr lang="en-US" altLang="zh-CN" dirty="0"/>
              <a:t>—</a:t>
            </a:r>
            <a:r>
              <a:rPr lang="zh-CN" altLang="en-US" dirty="0"/>
              <a:t>重点！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4FB031F1-5063-4188-8D59-5595F3E5442B}" type="slidenum">
              <a:rPr lang="zh-CN" altLang="en-US" smtClean="0"/>
              <a:t>6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99E0CDE-1716-BB8C-BD1B-AB1BF56C6093}"/>
              </a:ext>
            </a:extLst>
          </p:cNvPr>
          <p:cNvSpPr txBox="1"/>
          <p:nvPr/>
        </p:nvSpPr>
        <p:spPr>
          <a:xfrm>
            <a:off x="533400" y="1412776"/>
            <a:ext cx="8143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华文仿宋" panose="02010600040101010101" pitchFamily="2" charset="-122"/>
                <a:cs typeface="+mn-cs"/>
              </a:rPr>
              <a:t>PPT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华文仿宋" panose="02010600040101010101" pitchFamily="2" charset="-122"/>
                <a:cs typeface="+mn-cs"/>
              </a:rPr>
              <a:t>补充题：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w Cen MT"/>
                <a:ea typeface="华文仿宋" panose="02010600040101010101" pitchFamily="2" charset="-122"/>
                <a:cs typeface="+mn-cs"/>
              </a:rPr>
              <a:t>跟着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w Cen MT"/>
                <a:ea typeface="华文仿宋" panose="02010600040101010101" pitchFamily="2" charset="-122"/>
                <a:cs typeface="+mn-cs"/>
              </a:rPr>
              <a:t>PPT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w Cen MT"/>
                <a:ea typeface="华文仿宋" panose="02010600040101010101" pitchFamily="2" charset="-122"/>
                <a:cs typeface="+mn-cs"/>
              </a:rPr>
              <a:t>里面的步骤来，答案等于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w Cen MT"/>
                <a:ea typeface="华文仿宋" panose="02010600040101010101" pitchFamily="2" charset="-122"/>
                <a:cs typeface="+mn-cs"/>
              </a:rPr>
              <a:t>F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w Cen MT"/>
                <a:ea typeface="华文仿宋" panose="02010600040101010101" pitchFamily="2" charset="-122"/>
                <a:cs typeface="+mn-cs"/>
              </a:rPr>
              <a:t>本身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w Cen MT"/>
              <a:ea typeface="华文仿宋" panose="02010600040101010101" pitchFamily="2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3DF0EE1-9F94-A1BA-47FC-0E03ACB3E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6009"/>
            <a:ext cx="5190728" cy="140804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1912489-8C22-8D03-7868-7677C6595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2072733"/>
            <a:ext cx="3916288" cy="13346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DC8E8ED-CC21-67CF-5E66-FA6D6D14E0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372" y="3789040"/>
            <a:ext cx="7017111" cy="211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110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第七章作业</a:t>
            </a:r>
            <a:r>
              <a:rPr lang="en-US" altLang="zh-CN" dirty="0"/>
              <a:t>—</a:t>
            </a:r>
            <a:r>
              <a:rPr lang="zh-CN" altLang="en-US" dirty="0"/>
              <a:t>重点！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4FB031F1-5063-4188-8D59-5595F3E5442B}" type="slidenum">
              <a:rPr lang="zh-CN" altLang="en-US" smtClean="0"/>
              <a:t>7</a:t>
            </a:fld>
            <a:endParaRPr lang="en-US" altLang="zh-CN"/>
          </a:p>
        </p:txBody>
      </p:sp>
      <p:pic>
        <p:nvPicPr>
          <p:cNvPr id="7" name="图片 6" descr="IMG_1706"/>
          <p:cNvPicPr>
            <a:picLocks noChangeAspect="1"/>
          </p:cNvPicPr>
          <p:nvPr/>
        </p:nvPicPr>
        <p:blipFill>
          <a:blip r:embed="rId2"/>
          <a:srcRect l="2069" t="35069" r="1861" b="49061"/>
          <a:stretch>
            <a:fillRect/>
          </a:stretch>
        </p:blipFill>
        <p:spPr>
          <a:xfrm>
            <a:off x="179705" y="1341120"/>
            <a:ext cx="8784590" cy="1008380"/>
          </a:xfrm>
          <a:prstGeom prst="rect">
            <a:avLst/>
          </a:prstGeom>
        </p:spPr>
      </p:pic>
      <p:pic>
        <p:nvPicPr>
          <p:cNvPr id="8" name="图片 7" descr="E2000EC6D6C36B18700B2D1390EDC288"/>
          <p:cNvPicPr>
            <a:picLocks noChangeAspect="1"/>
          </p:cNvPicPr>
          <p:nvPr/>
        </p:nvPicPr>
        <p:blipFill>
          <a:blip r:embed="rId3"/>
          <a:srcRect b="34127"/>
          <a:stretch>
            <a:fillRect/>
          </a:stretch>
        </p:blipFill>
        <p:spPr>
          <a:xfrm>
            <a:off x="827405" y="2277110"/>
            <a:ext cx="7082155" cy="2985135"/>
          </a:xfrm>
          <a:prstGeom prst="rect">
            <a:avLst/>
          </a:prstGeom>
        </p:spPr>
      </p:pic>
      <p:pic>
        <p:nvPicPr>
          <p:cNvPr id="9" name="图片 8" descr="IMG_1704"/>
          <p:cNvPicPr>
            <a:picLocks noChangeAspect="1"/>
          </p:cNvPicPr>
          <p:nvPr/>
        </p:nvPicPr>
        <p:blipFill>
          <a:blip r:embed="rId4"/>
          <a:srcRect l="26410" t="54287" r="41306" b="23046"/>
          <a:stretch>
            <a:fillRect/>
          </a:stretch>
        </p:blipFill>
        <p:spPr>
          <a:xfrm>
            <a:off x="5147945" y="4619625"/>
            <a:ext cx="3815715" cy="18618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第九章作业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4FB031F1-5063-4188-8D59-5595F3E5442B}" type="slidenum">
              <a:rPr lang="zh-CN" altLang="en-US" smtClean="0"/>
              <a:t>8</a:t>
            </a:fld>
            <a:endParaRPr lang="en-US" altLang="zh-CN"/>
          </a:p>
        </p:txBody>
      </p:sp>
      <p:pic>
        <p:nvPicPr>
          <p:cNvPr id="3" name="图片 2" descr="IMG_1707"/>
          <p:cNvPicPr>
            <a:picLocks noChangeAspect="1"/>
          </p:cNvPicPr>
          <p:nvPr/>
        </p:nvPicPr>
        <p:blipFill>
          <a:blip r:embed="rId2"/>
          <a:srcRect l="16715" t="20378" r="15562" b="30891"/>
          <a:stretch>
            <a:fillRect/>
          </a:stretch>
        </p:blipFill>
        <p:spPr>
          <a:xfrm>
            <a:off x="533400" y="1341120"/>
            <a:ext cx="8154670" cy="4077970"/>
          </a:xfrm>
          <a:prstGeom prst="rect">
            <a:avLst/>
          </a:prstGeom>
        </p:spPr>
      </p:pic>
      <p:pic>
        <p:nvPicPr>
          <p:cNvPr id="5" name="图片 4" descr="IMG_1707"/>
          <p:cNvPicPr>
            <a:picLocks noChangeAspect="1"/>
          </p:cNvPicPr>
          <p:nvPr/>
        </p:nvPicPr>
        <p:blipFill>
          <a:blip r:embed="rId2"/>
          <a:srcRect l="15743" t="92235" r="33868" b="3668"/>
          <a:stretch>
            <a:fillRect/>
          </a:stretch>
        </p:blipFill>
        <p:spPr>
          <a:xfrm>
            <a:off x="612140" y="5373370"/>
            <a:ext cx="7712710" cy="43561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068445" y="4734560"/>
            <a:ext cx="688975" cy="249555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390265" y="5373370"/>
            <a:ext cx="167005" cy="409575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436235" y="5373370"/>
            <a:ext cx="167005" cy="409575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SQL</a:t>
            </a:r>
            <a:r>
              <a:rPr lang="zh-CN" altLang="en-US"/>
              <a:t>实验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4FB031F1-5063-4188-8D59-5595F3E5442B}" type="slidenum">
              <a:rPr lang="zh-CN" altLang="en-US" smtClean="0"/>
              <a:t>9</a:t>
            </a:fld>
            <a:endParaRPr lang="en-US" altLang="zh-CN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D826FE3-96F3-9773-4238-2722B3D1595C}"/>
              </a:ext>
            </a:extLst>
          </p:cNvPr>
          <p:cNvSpPr txBox="1"/>
          <p:nvPr/>
        </p:nvSpPr>
        <p:spPr>
          <a:xfrm>
            <a:off x="533400" y="1700808"/>
            <a:ext cx="8610600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整体情况良好，多数只错一个到两个</a:t>
            </a:r>
          </a:p>
          <a:p>
            <a:endParaRPr lang="zh-CN" altLang="en-US" sz="2400"/>
          </a:p>
          <a:p>
            <a:pPr marL="285750" indent="-285750">
              <a:buFont typeface="Wingdings" panose="05000000000000000000" charset="0"/>
              <a:buChar char=""/>
            </a:pPr>
            <a:r>
              <a:rPr lang="zh-CN" altLang="en-US"/>
              <a:t>平均分</a:t>
            </a:r>
            <a:r>
              <a:rPr lang="en-US" altLang="zh-CN"/>
              <a:t>: 89.32(</a:t>
            </a:r>
            <a:r>
              <a:rPr lang="zh-CN" altLang="en-US"/>
              <a:t>满分</a:t>
            </a:r>
            <a:r>
              <a:rPr lang="en-US" altLang="zh-CN"/>
              <a:t>100)</a:t>
            </a:r>
          </a:p>
          <a:p>
            <a:pPr marL="285750" indent="-285750">
              <a:buFont typeface="Wingdings" panose="05000000000000000000" charset="0"/>
              <a:buChar char=""/>
            </a:pPr>
            <a:r>
              <a:rPr lang="zh-CN" altLang="en-US"/>
              <a:t>提交情况 </a:t>
            </a:r>
            <a:r>
              <a:rPr lang="en-US" altLang="zh-CN"/>
              <a:t>(46/54)</a:t>
            </a:r>
          </a:p>
          <a:p>
            <a:pPr marL="285750" indent="-285750">
              <a:buFont typeface="Wingdings" panose="05000000000000000000" charset="0"/>
              <a:buChar char=""/>
            </a:pPr>
            <a:r>
              <a:rPr lang="zh-CN" altLang="en-US"/>
              <a:t>大部分错误是</a:t>
            </a:r>
            <a:r>
              <a:rPr lang="zh-CN" altLang="en-US" b="1">
                <a:solidFill>
                  <a:srgbClr val="C00000"/>
                </a:solidFill>
              </a:rPr>
              <a:t>粗心</a:t>
            </a:r>
            <a:r>
              <a:rPr lang="zh-CN" altLang="en-US"/>
              <a:t>的问题</a:t>
            </a:r>
            <a:endParaRPr lang="en-US" altLang="zh-CN"/>
          </a:p>
          <a:p>
            <a:pPr marL="285750" indent="-285750">
              <a:buFont typeface="Wingdings" panose="05000000000000000000" charset="0"/>
              <a:buChar char=""/>
            </a:pPr>
            <a:r>
              <a:rPr lang="zh-CN" altLang="en-US"/>
              <a:t>很多同学截图截了语句成功执行的图，这是没用的。部分题目应该截取表的图</a:t>
            </a:r>
          </a:p>
          <a:p>
            <a:pPr marL="285750" indent="-285750">
              <a:buFont typeface="Wingdings" panose="05000000000000000000" charset="0"/>
              <a:buChar char=""/>
            </a:pPr>
            <a:r>
              <a:rPr lang="zh-CN" altLang="en-US"/>
              <a:t>有些同学代码是对的，但截图结果有问题</a:t>
            </a:r>
          </a:p>
        </p:txBody>
      </p:sp>
    </p:spTree>
    <p:extLst>
      <p:ext uri="{BB962C8B-B14F-4D97-AF65-F5344CB8AC3E}">
        <p14:creationId xmlns:p14="http://schemas.microsoft.com/office/powerpoint/2010/main" val="39856616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5c736e03-f633-4205-8025-5da2307a4f16"/>
  <p:tag name="COMMONDATA" val="eyJoZGlkIjoiMDYwZTJjNzUyYmI4MDVlNmU3YzBjOWNiNmZiNzQ4ZjI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549b9d86-d911-447c-8fa1-b3b691e6bc50}"/>
  <p:tag name="TABLE_ENDDRAG_ORIGIN_RECT" val="660*110"/>
  <p:tag name="TABLE_ENDDRAG_RECT" val="8*238*660*110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性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lab502</Template>
  <TotalTime>86</TotalTime>
  <Words>429</Words>
  <Application>Microsoft Office PowerPoint</Application>
  <PresentationFormat>全屏显示(4:3)</PresentationFormat>
  <Paragraphs>75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楷体_GB2312</vt:lpstr>
      <vt:lpstr>SimSun</vt:lpstr>
      <vt:lpstr>Arial</vt:lpstr>
      <vt:lpstr>Arial Black</vt:lpstr>
      <vt:lpstr>Calibri</vt:lpstr>
      <vt:lpstr>Palatino Linotype</vt:lpstr>
      <vt:lpstr>Times New Roman</vt:lpstr>
      <vt:lpstr>Tw Cen MT</vt:lpstr>
      <vt:lpstr>Wingdings</vt:lpstr>
      <vt:lpstr>中性</vt:lpstr>
      <vt:lpstr>自定义设计方案</vt:lpstr>
      <vt:lpstr>Office 主题</vt:lpstr>
      <vt:lpstr>数据库系统概论 An Introduction to Database System  课程实验与习题课</vt:lpstr>
      <vt:lpstr>习题课—作业情况</vt:lpstr>
      <vt:lpstr>第六章作业—重点！</vt:lpstr>
      <vt:lpstr>第六章作业—重点！</vt:lpstr>
      <vt:lpstr>第六章作业—重点！</vt:lpstr>
      <vt:lpstr>第六章作业—重点！</vt:lpstr>
      <vt:lpstr>第七章作业—重点！</vt:lpstr>
      <vt:lpstr>第九章作业</vt:lpstr>
      <vt:lpstr>SQL实验</vt:lpstr>
      <vt:lpstr>常见错误</vt:lpstr>
      <vt:lpstr>常见错误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数据库系统概论 An Introduction to Database System  课程实验</dc:title>
  <dc:creator>金斌斌</dc:creator>
  <cp:lastModifiedBy>MaZhiyuan</cp:lastModifiedBy>
  <cp:revision>335</cp:revision>
  <dcterms:created xsi:type="dcterms:W3CDTF">2022-04-27T13:55:00Z</dcterms:created>
  <dcterms:modified xsi:type="dcterms:W3CDTF">2024-06-19T04:42:16Z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2052-12.1.0.16929</vt:lpwstr>
  </property>
  <property fmtid="{D5CDD505-2E9C-101B-9397-08002B2CF9AE}" pid="3" name="ICV">
    <vt:lpwstr>694198CB60F046F1AE7F7868DA1EF943_13</vt:lpwstr>
  </property>
</Properties>
</file>