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3534-F1F6-4C0A-B508-BF17F9CCD4A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34FD-AD02-4BEE-BCC0-01FEAE3A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000" dirty="0" smtClean="0"/>
              <a:t>ΕΡΓΑΣΙΑ ΔΙΑΧΕΙΡΙΣΗΣ ΔΙΚΤΥΩΝ 2017 </a:t>
            </a:r>
            <a:r>
              <a:rPr lang="en-US" sz="4000" dirty="0" smtClean="0"/>
              <a:t>2</a:t>
            </a:r>
            <a:r>
              <a:rPr lang="el-GR" sz="4000" baseline="30000" dirty="0" smtClean="0"/>
              <a:t>Ο</a:t>
            </a:r>
            <a:r>
              <a:rPr lang="el-GR" sz="4000" dirty="0" smtClean="0"/>
              <a:t> ΜΕΡΟΣ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334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Phase </a:t>
            </a:r>
            <a:r>
              <a:rPr lang="en-US" sz="3200" dirty="0" smtClean="0"/>
              <a:t>1</a:t>
            </a:r>
            <a:r>
              <a:rPr lang="el-GR" sz="3200" dirty="0" smtClean="0"/>
              <a:t> – </a:t>
            </a:r>
            <a:r>
              <a:rPr lang="en-US" sz="3200" dirty="0" err="1" smtClean="0"/>
              <a:t>Bicasting</a:t>
            </a:r>
            <a:r>
              <a:rPr lang="en-US" sz="3200" dirty="0" smtClean="0"/>
              <a:t> rsu1 and eNodeB2 example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2" t="18484" r="33803" b="17293"/>
          <a:stretch/>
        </p:blipFill>
        <p:spPr bwMode="auto">
          <a:xfrm>
            <a:off x="609600" y="1066800"/>
            <a:ext cx="7620000" cy="559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Phase </a:t>
            </a:r>
            <a:r>
              <a:rPr lang="en-US" sz="3200" dirty="0" smtClean="0"/>
              <a:t>2 – Connection only to eNodeB2 example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4" t="18250" r="35110" b="20735"/>
          <a:stretch/>
        </p:blipFill>
        <p:spPr bwMode="auto">
          <a:xfrm>
            <a:off x="685800" y="1066800"/>
            <a:ext cx="7391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4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Βαθμολογία Εργασίας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l-GR" baseline="30000" dirty="0" smtClean="0"/>
              <a:t>ο</a:t>
            </a:r>
            <a:r>
              <a:rPr lang="el-GR" dirty="0" smtClean="0"/>
              <a:t> μέρος: 15%</a:t>
            </a:r>
          </a:p>
          <a:p>
            <a:r>
              <a:rPr lang="el-GR" dirty="0" smtClean="0"/>
              <a:t>2</a:t>
            </a:r>
            <a:r>
              <a:rPr lang="el-GR" baseline="30000" dirty="0" smtClean="0"/>
              <a:t>ο</a:t>
            </a:r>
            <a:r>
              <a:rPr lang="el-GR" dirty="0" smtClean="0"/>
              <a:t> μέρος: 85%</a:t>
            </a:r>
          </a:p>
          <a:p>
            <a:endParaRPr lang="el-GR" dirty="0"/>
          </a:p>
          <a:p>
            <a:r>
              <a:rPr lang="el-GR" dirty="0" smtClean="0"/>
              <a:t>Προφορική εξέταση με επίδειξη των πειραμάτων και των αποτελεσμάτων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Εργασία – </a:t>
            </a:r>
            <a:r>
              <a:rPr lang="en-US" dirty="0" smtClean="0"/>
              <a:t>2</a:t>
            </a:r>
            <a:r>
              <a:rPr lang="el-GR" baseline="30000" dirty="0" smtClean="0"/>
              <a:t>ο</a:t>
            </a:r>
            <a:r>
              <a:rPr lang="el-GR" dirty="0" smtClean="0"/>
              <a:t> μερος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 smtClean="0"/>
              <a:t>Δημιουργείτε ομάδες των </a:t>
            </a:r>
            <a:r>
              <a:rPr lang="en-US" dirty="0" smtClean="0"/>
              <a:t>2-4</a:t>
            </a:r>
            <a:r>
              <a:rPr lang="el-GR" dirty="0" smtClean="0"/>
              <a:t> ατόμων </a:t>
            </a:r>
            <a:endParaRPr lang="en-US" dirty="0" smtClean="0"/>
          </a:p>
          <a:p>
            <a:r>
              <a:rPr lang="el-GR" dirty="0" smtClean="0"/>
              <a:t>Αναπαράγετε το πείραμα 1 στο </a:t>
            </a:r>
            <a:r>
              <a:rPr lang="en-US" dirty="0" err="1" smtClean="0"/>
              <a:t>Mininet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l-GR" dirty="0" smtClean="0"/>
              <a:t>οπως περιγρ</a:t>
            </a:r>
            <a:r>
              <a:rPr lang="el-GR" dirty="0"/>
              <a:t>ά</a:t>
            </a:r>
            <a:r>
              <a:rPr lang="el-GR" dirty="0" smtClean="0"/>
              <a:t>φεται στο αντιστοιχο </a:t>
            </a:r>
            <a:r>
              <a:rPr lang="en-US" dirty="0" smtClean="0"/>
              <a:t>paper.</a:t>
            </a:r>
            <a:endParaRPr lang="el-GR" dirty="0" smtClean="0"/>
          </a:p>
          <a:p>
            <a:pPr lvl="1"/>
            <a:r>
              <a:rPr lang="el-GR" dirty="0" smtClean="0"/>
              <a:t>Τρεχετε το πειραμα και καταγραφετε τις μετρησεις για </a:t>
            </a:r>
            <a:r>
              <a:rPr lang="en-US" b="1" dirty="0" smtClean="0"/>
              <a:t>throughput</a:t>
            </a:r>
            <a:r>
              <a:rPr lang="en-US" dirty="0" smtClean="0"/>
              <a:t>, </a:t>
            </a:r>
            <a:r>
              <a:rPr lang="en-US" b="1" dirty="0" smtClean="0"/>
              <a:t>packet loss</a:t>
            </a:r>
            <a:r>
              <a:rPr lang="en-US" dirty="0" smtClean="0"/>
              <a:t>, </a:t>
            </a:r>
            <a:r>
              <a:rPr lang="en-US" b="1" dirty="0" smtClean="0"/>
              <a:t>jitter</a:t>
            </a:r>
            <a:r>
              <a:rPr lang="en-US" dirty="0" smtClean="0"/>
              <a:t>, </a:t>
            </a:r>
            <a:r>
              <a:rPr lang="en-US" b="1" dirty="0" smtClean="0"/>
              <a:t>latency</a:t>
            </a:r>
            <a:r>
              <a:rPr lang="en-US" dirty="0" smtClean="0"/>
              <a:t>, delay, packet error rate, bandwidth</a:t>
            </a:r>
            <a:r>
              <a:rPr lang="el-GR" dirty="0" smtClean="0"/>
              <a:t>, </a:t>
            </a:r>
            <a:r>
              <a:rPr lang="en-US" dirty="0" smtClean="0"/>
              <a:t>RSSI, channel etc.</a:t>
            </a:r>
          </a:p>
          <a:p>
            <a:r>
              <a:rPr lang="en-US" dirty="0" smtClean="0"/>
              <a:t>A</a:t>
            </a:r>
            <a:r>
              <a:rPr lang="el-GR" dirty="0" smtClean="0"/>
              <a:t>πο το πειραμα 2 εστιαζετε στο </a:t>
            </a:r>
            <a:r>
              <a:rPr lang="en-US" dirty="0" smtClean="0"/>
              <a:t>wireless </a:t>
            </a:r>
            <a:r>
              <a:rPr lang="en-US" dirty="0" err="1" smtClean="0"/>
              <a:t>bicasting</a:t>
            </a:r>
            <a:r>
              <a:rPr lang="el-GR" dirty="0" smtClean="0"/>
              <a:t>.</a:t>
            </a:r>
          </a:p>
          <a:p>
            <a:pPr lvl="1"/>
            <a:r>
              <a:rPr lang="el-GR" dirty="0" smtClean="0"/>
              <a:t>Επεκτεινετε/τροποποιήστε το πειραμα 1 ωστε το κινουμενο οχημα που μεταδιδει το </a:t>
            </a:r>
            <a:r>
              <a:rPr lang="en-US" dirty="0" smtClean="0"/>
              <a:t>video</a:t>
            </a:r>
            <a:r>
              <a:rPr lang="el-GR" dirty="0" smtClean="0"/>
              <a:t> να εχει συνεχως διπλη ασύρματη σύνδεση για την μετάδοση του </a:t>
            </a:r>
            <a:r>
              <a:rPr lang="en-US" dirty="0" smtClean="0"/>
              <a:t>video</a:t>
            </a:r>
            <a:r>
              <a:rPr lang="el-GR" dirty="0" smtClean="0"/>
              <a:t> οταν κινειται. Δηλ. το οχημα αρχικα μεταδίδει το </a:t>
            </a:r>
            <a:r>
              <a:rPr lang="en-US" dirty="0" smtClean="0"/>
              <a:t>video</a:t>
            </a:r>
            <a:r>
              <a:rPr lang="el-GR" dirty="0" smtClean="0"/>
              <a:t> με </a:t>
            </a:r>
            <a:r>
              <a:rPr lang="en-US" dirty="0" err="1" smtClean="0"/>
              <a:t>bicasting</a:t>
            </a:r>
            <a:r>
              <a:rPr lang="en-US" dirty="0" smtClean="0"/>
              <a:t> </a:t>
            </a:r>
            <a:r>
              <a:rPr lang="el-GR" dirty="0" smtClean="0"/>
              <a:t>στις κεραίες </a:t>
            </a:r>
            <a:r>
              <a:rPr lang="en-US" dirty="0" smtClean="0"/>
              <a:t>eNodeB1 </a:t>
            </a:r>
            <a:r>
              <a:rPr lang="el-GR" dirty="0" smtClean="0"/>
              <a:t>και </a:t>
            </a:r>
            <a:r>
              <a:rPr lang="en-US" dirty="0" smtClean="0"/>
              <a:t>RSU1 </a:t>
            </a:r>
            <a:r>
              <a:rPr lang="el-GR" dirty="0" smtClean="0"/>
              <a:t>και στη συνέχεια στις κεραίες </a:t>
            </a:r>
            <a:r>
              <a:rPr lang="en-US" dirty="0" smtClean="0"/>
              <a:t>RSU1</a:t>
            </a:r>
            <a:r>
              <a:rPr lang="el-GR" dirty="0"/>
              <a:t> και</a:t>
            </a:r>
            <a:r>
              <a:rPr lang="en-US" dirty="0" smtClean="0"/>
              <a:t> </a:t>
            </a:r>
            <a:r>
              <a:rPr lang="en-US" dirty="0" smtClean="0"/>
              <a:t>eNodeB2</a:t>
            </a:r>
          </a:p>
          <a:p>
            <a:pPr lvl="1"/>
            <a:r>
              <a:rPr lang="el-GR" dirty="0" smtClean="0"/>
              <a:t>Τέλος για να δείτε την διαφορά το όχημα μεταδίδει μόνο μέσω του </a:t>
            </a:r>
            <a:r>
              <a:rPr lang="en-US" dirty="0" smtClean="0"/>
              <a:t>eNodeB2</a:t>
            </a:r>
            <a:endParaRPr lang="el-GR" dirty="0" smtClean="0"/>
          </a:p>
          <a:p>
            <a:pPr lvl="1"/>
            <a:r>
              <a:rPr lang="el-GR" dirty="0"/>
              <a:t>Τρεχετε το πειραμα και καταγραφετε τις μετρησεις για </a:t>
            </a:r>
            <a:r>
              <a:rPr lang="en-US" b="1" dirty="0"/>
              <a:t>throughput</a:t>
            </a:r>
            <a:r>
              <a:rPr lang="en-US" dirty="0"/>
              <a:t>, </a:t>
            </a:r>
            <a:r>
              <a:rPr lang="en-US" b="1" dirty="0"/>
              <a:t>packet loss</a:t>
            </a:r>
            <a:r>
              <a:rPr lang="en-US" dirty="0"/>
              <a:t>, </a:t>
            </a:r>
            <a:r>
              <a:rPr lang="en-US" b="1" dirty="0"/>
              <a:t>jitter</a:t>
            </a:r>
            <a:r>
              <a:rPr lang="en-US" dirty="0"/>
              <a:t>, </a:t>
            </a:r>
            <a:r>
              <a:rPr lang="en-US" b="1" dirty="0"/>
              <a:t>latency</a:t>
            </a:r>
            <a:r>
              <a:rPr lang="en-US" dirty="0"/>
              <a:t>, delay</a:t>
            </a:r>
            <a:r>
              <a:rPr lang="en-US" dirty="0"/>
              <a:t>, packet error rate, </a:t>
            </a:r>
            <a:r>
              <a:rPr lang="en-US" dirty="0" smtClean="0"/>
              <a:t>bandwidth, </a:t>
            </a:r>
            <a:r>
              <a:rPr lang="en-US" dirty="0"/>
              <a:t>RSSI, channel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2"/>
            <a:r>
              <a:rPr lang="el-GR" dirty="0" smtClean="0"/>
              <a:t>Για κάθε περίπτωση (</a:t>
            </a:r>
            <a:r>
              <a:rPr lang="en-US" dirty="0" err="1" smtClean="0"/>
              <a:t>bicasting</a:t>
            </a:r>
            <a:r>
              <a:rPr lang="en-US" dirty="0" smtClean="0"/>
              <a:t> eNodeB1-rsu1, </a:t>
            </a:r>
            <a:r>
              <a:rPr lang="en-US" dirty="0" err="1" smtClean="0"/>
              <a:t>bicasting</a:t>
            </a:r>
            <a:r>
              <a:rPr lang="en-US" dirty="0" smtClean="0"/>
              <a:t> rsu1-eNodeB2, only eNodeB2)</a:t>
            </a:r>
            <a:endParaRPr lang="en-US" dirty="0" smtClean="0"/>
          </a:p>
          <a:p>
            <a:pPr lvl="1"/>
            <a:r>
              <a:rPr lang="el-GR" dirty="0" smtClean="0"/>
              <a:t>Τα </a:t>
            </a:r>
            <a:r>
              <a:rPr lang="en-US" dirty="0" smtClean="0"/>
              <a:t>car1 </a:t>
            </a:r>
            <a:r>
              <a:rPr lang="el-GR" dirty="0" smtClean="0"/>
              <a:t>ως και </a:t>
            </a:r>
            <a:r>
              <a:rPr lang="en-US" dirty="0" smtClean="0"/>
              <a:t>car3 </a:t>
            </a:r>
            <a:r>
              <a:rPr lang="el-GR" dirty="0" smtClean="0"/>
              <a:t>μπορούν να παραληφθούν από την τοπολογία</a:t>
            </a:r>
            <a:endParaRPr lang="en-US" dirty="0"/>
          </a:p>
          <a:p>
            <a:pPr lvl="1"/>
            <a:endParaRPr lang="en-US" dirty="0" smtClean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Εργασία – </a:t>
            </a:r>
            <a:r>
              <a:rPr lang="en-US" dirty="0"/>
              <a:t>2</a:t>
            </a:r>
            <a:r>
              <a:rPr lang="el-GR" baseline="30000" dirty="0"/>
              <a:t>ο</a:t>
            </a:r>
            <a:r>
              <a:rPr lang="el-GR" dirty="0"/>
              <a:t> μερος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Παραδοτέα:</a:t>
            </a:r>
          </a:p>
          <a:p>
            <a:pPr lvl="1"/>
            <a:r>
              <a:rPr lang="el-GR" dirty="0" smtClean="0"/>
              <a:t>Πείραμα 1:</a:t>
            </a:r>
          </a:p>
          <a:p>
            <a:pPr lvl="2"/>
            <a:r>
              <a:rPr lang="el-GR" dirty="0" smtClean="0"/>
              <a:t>Τα τμήματα κώδικα για εγκατάσταση και τρέξιμο του πειραματος 1</a:t>
            </a:r>
          </a:p>
          <a:p>
            <a:pPr lvl="2"/>
            <a:r>
              <a:rPr lang="el-GR" dirty="0" smtClean="0"/>
              <a:t>Τις μετρήσεις των παραμέτρων</a:t>
            </a:r>
          </a:p>
          <a:p>
            <a:pPr lvl="1"/>
            <a:r>
              <a:rPr lang="el-GR" dirty="0" smtClean="0"/>
              <a:t>Πείραμα </a:t>
            </a:r>
            <a:r>
              <a:rPr lang="en-US" dirty="0" smtClean="0"/>
              <a:t>1+bicasting</a:t>
            </a:r>
            <a:r>
              <a:rPr lang="el-GR" dirty="0" smtClean="0"/>
              <a:t>:</a:t>
            </a:r>
          </a:p>
          <a:p>
            <a:pPr lvl="2"/>
            <a:r>
              <a:rPr lang="el-GR" dirty="0"/>
              <a:t>Τα </a:t>
            </a:r>
            <a:r>
              <a:rPr lang="el-GR" dirty="0" smtClean="0"/>
              <a:t>τμήματα </a:t>
            </a:r>
            <a:r>
              <a:rPr lang="el-GR" dirty="0"/>
              <a:t>κώδικα για </a:t>
            </a:r>
            <a:r>
              <a:rPr lang="el-GR" dirty="0" smtClean="0"/>
              <a:t>εγκατάσταση </a:t>
            </a:r>
            <a:r>
              <a:rPr lang="el-GR" dirty="0"/>
              <a:t>και </a:t>
            </a:r>
            <a:r>
              <a:rPr lang="el-GR" dirty="0" smtClean="0"/>
              <a:t>τρέξιμο </a:t>
            </a:r>
            <a:r>
              <a:rPr lang="el-GR" dirty="0"/>
              <a:t>του πειραματος </a:t>
            </a:r>
            <a:r>
              <a:rPr lang="el-GR" dirty="0" smtClean="0"/>
              <a:t>1+</a:t>
            </a:r>
            <a:r>
              <a:rPr lang="en-US" dirty="0" err="1" smtClean="0"/>
              <a:t>bicasting</a:t>
            </a:r>
            <a:endParaRPr lang="el-GR" dirty="0"/>
          </a:p>
          <a:p>
            <a:pPr lvl="2"/>
            <a:r>
              <a:rPr lang="el-GR" dirty="0"/>
              <a:t>Τις μετρήσεις των </a:t>
            </a:r>
            <a:r>
              <a:rPr lang="el-GR" dirty="0" smtClean="0"/>
              <a:t>παραμέτρων</a:t>
            </a:r>
            <a:endParaRPr lang="en-US" dirty="0" smtClean="0"/>
          </a:p>
          <a:p>
            <a:pPr lvl="1"/>
            <a:r>
              <a:rPr lang="el-GR" dirty="0" smtClean="0"/>
              <a:t>Σύγκριση των μετρήσεων μεταξύ των 2 εναλλακτικών</a:t>
            </a:r>
            <a:endParaRPr lang="el-G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ΠΕΙΡΑΜΑ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7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 t="17036" r="31750" b="7813"/>
          <a:stretch/>
        </p:blipFill>
        <p:spPr bwMode="auto">
          <a:xfrm>
            <a:off x="1101986" y="533400"/>
            <a:ext cx="712761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32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2" t="17609" r="33803" b="11693"/>
          <a:stretch/>
        </p:blipFill>
        <p:spPr bwMode="auto">
          <a:xfrm>
            <a:off x="600075" y="533400"/>
            <a:ext cx="7620000" cy="615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37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3" t="16532" r="27115" b="14718"/>
          <a:stretch/>
        </p:blipFill>
        <p:spPr bwMode="auto">
          <a:xfrm>
            <a:off x="263013" y="533400"/>
            <a:ext cx="8652387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3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ΠΕΙΡΑΜΑ 1+</a:t>
            </a:r>
            <a:r>
              <a:rPr lang="en-US" dirty="0" smtClean="0"/>
              <a:t>BICASTING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ΕΡΓΑΣΙΑ ΔΙΑΧΕΙΡΙΣΗΣ ΔΙΚΤΥΩΝ 2017 2Ο ΜΕΡΟΣ</vt:lpstr>
      <vt:lpstr>Βαθμολογία Εργασίας</vt:lpstr>
      <vt:lpstr>Εργασία – 2ο μερος</vt:lpstr>
      <vt:lpstr>Εργασία – 2ο μερος</vt:lpstr>
      <vt:lpstr>ΠΕΙΡΑΜΑ 1</vt:lpstr>
      <vt:lpstr>PowerPoint Presentation</vt:lpstr>
      <vt:lpstr>PowerPoint Presentation</vt:lpstr>
      <vt:lpstr>PowerPoint Presentation</vt:lpstr>
      <vt:lpstr>ΠΕΙΡΑΜΑ 1+BICASTING</vt:lpstr>
      <vt:lpstr>Phase 1 – Bicasting rsu1 and eNodeB2 example</vt:lpstr>
      <vt:lpstr>Phase 2 – Connection only to eNodeB2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ΔΙΑΧΕΙΡΙΣΗΣ ΔΙΚΤΥΩΝ 2017 1Ο ΜΕΡΟΣ</dc:title>
  <dc:creator>NKUA</dc:creator>
  <cp:lastModifiedBy>Panagiotis Kontopoulos (UoA)</cp:lastModifiedBy>
  <cp:revision>19</cp:revision>
  <dcterms:created xsi:type="dcterms:W3CDTF">2017-02-28T09:10:59Z</dcterms:created>
  <dcterms:modified xsi:type="dcterms:W3CDTF">2017-05-29T10:55:29Z</dcterms:modified>
</cp:coreProperties>
</file>