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Karl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Karla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862f67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862f67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5d03c6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5d03c6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5edc60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5edc60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5d03c6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5d03c6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5edc602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5edc602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5edc602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5edc602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edc602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edc602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f370e5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f370e5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bc6cec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bc6cec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c6ceca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bc6ceca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03b3692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03b3692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a1ba01a6_8_53:notes"/>
          <p:cNvSpPr txBox="1"/>
          <p:nvPr>
            <p:ph idx="1" type="body"/>
          </p:nvPr>
        </p:nvSpPr>
        <p:spPr>
          <a:xfrm>
            <a:off x="685787" y="4343386"/>
            <a:ext cx="5486294" cy="4114909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  <p:sp>
        <p:nvSpPr>
          <p:cNvPr id="61" name="Google Shape;61;g4ba1ba01a6_8_53:notes"/>
          <p:cNvSpPr/>
          <p:nvPr>
            <p:ph idx="2" type="sldImg"/>
          </p:nvPr>
        </p:nvSpPr>
        <p:spPr>
          <a:xfrm>
            <a:off x="1143066" y="685795"/>
            <a:ext cx="4572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c6ceca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c6ceca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03b3692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03b3692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03b369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03b369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Doesn’t really need a introduction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03b3692d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03b3692d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03b3692d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03b3692d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11d840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11d840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11d840b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11d840b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11d840b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11d840b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bc6ceca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bc6ceca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take in the picture.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bc6ceca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bc6ceca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take in the picture.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ae9f6636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Let them read the page a bit and introduce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just about XR like a whole bunch of things!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join Collabora? :D</a:t>
            </a:r>
            <a:endParaRPr/>
          </a:p>
        </p:txBody>
      </p:sp>
      <p:sp>
        <p:nvSpPr>
          <p:cNvPr id="68" name="Google Shape;68;g4bae9f6636_0_0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bc6ceca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bc6ceca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take in the picture.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f73e9d57a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f73e9d57a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72befcf0_1_6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  <p:sp>
        <p:nvSpPr>
          <p:cNvPr id="272" name="Google Shape;272;g7072befcf0_1_69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5edc602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5edc602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All Perfetto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4780b9a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4780b9a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All Perfetto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5edc602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5edc602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All Perfetto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5edc602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5edc602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5edc602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5edc602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c3a495a38_0_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4c3a495a38_0_4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f73e9d57a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f73e9d57a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a1ba01a6_8_11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This is what we going to talk about it.</a:t>
            </a:r>
            <a:endParaRPr/>
          </a:p>
        </p:txBody>
      </p:sp>
      <p:sp>
        <p:nvSpPr>
          <p:cNvPr id="75" name="Google Shape;75;g4ba1ba01a6_8_114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73e9d57a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73e9d57a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72befcf0_1_8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7072befcf0_1_82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5d03c6b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5d03c6b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73e9d57a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73e9d57a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1c016ce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1c016ce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1c016ce82_1_10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Of course there are other things included in the full stack.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Graphics drivers, Kernel, etc…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141c016ce82_1_101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1c016ce82_1_4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Pause, let them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will focus on Monado.</a:t>
            </a:r>
            <a:endParaRPr/>
          </a:p>
        </p:txBody>
      </p:sp>
      <p:sp>
        <p:nvSpPr>
          <p:cNvPr id="108" name="Google Shape;108;g141c016ce82_1_48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300"/>
              <a:buFont typeface="Karla"/>
              <a:buChar char="●"/>
              <a:defRPr i="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2400"/>
              <a:buFont typeface="Karla"/>
              <a:buChar char="━"/>
              <a:defRPr i="0" sz="24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●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○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●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○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600"/>
              <a:buFont typeface="Karla"/>
              <a:buNone/>
              <a:defRPr b="1" i="0" sz="3600" u="none" cap="none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, Logo, Content">
  <p:cSld name="OBJECT_1_1">
    <p:bg>
      <p:bgPr>
        <a:solidFill>
          <a:srgbClr val="5C3DC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 b="1" i="0" sz="4200" u="none" cap="none" strike="noStrike">
                <a:solidFill>
                  <a:schemeClr val="lt1"/>
                </a:solidFill>
              </a:defRPr>
            </a:lvl1pPr>
            <a:lvl2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━"/>
              <a:defRPr b="1" i="0" sz="3600" u="none" cap="none" strike="noStrike">
                <a:solidFill>
                  <a:schemeClr val="lt1"/>
                </a:solidFill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b="1" i="0" sz="2400" u="none" cap="none" strike="noStrike">
                <a:solidFill>
                  <a:schemeClr val="lt1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 i="0" sz="1600" u="none" cap="none" strike="noStrike">
                <a:solidFill>
                  <a:schemeClr val="lt1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 i="0" sz="1600" u="none" cap="none" strike="noStrike">
                <a:solidFill>
                  <a:schemeClr val="lt1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 i="0" sz="1600" u="none" cap="none" strike="noStrike">
                <a:solidFill>
                  <a:schemeClr val="lt1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 i="0" sz="1600" u="none" cap="none" strike="noStrike">
                <a:solidFill>
                  <a:schemeClr val="lt1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 i="0" sz="1600" u="none" cap="none" strike="noStrike">
                <a:solidFill>
                  <a:schemeClr val="lt1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 i="0" sz="16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331" y="260979"/>
            <a:ext cx="2285770" cy="37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lank Slide">
  <p:cSld name="BLANK_1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764" y="260979"/>
            <a:ext cx="2285770" cy="37562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/>
        </p:nvSpPr>
        <p:spPr>
          <a:xfrm>
            <a:off x="63375" y="4624500"/>
            <a:ext cx="145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Open First</a:t>
            </a:r>
            <a:endParaRPr b="1" sz="18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" name="Google Shape;42;p12"/>
          <p:cNvSpPr txBox="1"/>
          <p:nvPr/>
        </p:nvSpPr>
        <p:spPr>
          <a:xfrm>
            <a:off x="6962426" y="4795875"/>
            <a:ext cx="2073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‹#›</a:t>
            </a:fld>
            <a:endParaRPr b="0" sz="2200" strike="noStrike">
              <a:solidFill>
                <a:srgbClr val="3C3C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er Blank Slide">
  <p:cSld name="BLANK_1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/>
        </p:nvSpPr>
        <p:spPr>
          <a:xfrm>
            <a:off x="6962426" y="4795875"/>
            <a:ext cx="2073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‹#›</a:t>
            </a:fld>
            <a:endParaRPr b="0" sz="2200" strike="noStrike">
              <a:solidFill>
                <a:srgbClr val="3C3C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228658" y="885499"/>
            <a:ext cx="42420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marR="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  <a:defRPr b="0" i="0" u="none" cap="none" strike="noStrike"/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━"/>
              <a:defRPr b="0" i="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6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6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6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6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4682913" y="885499"/>
            <a:ext cx="42420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marR="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  <a:defRPr b="0" i="0" u="none" cap="none" strike="noStrike"/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━"/>
              <a:defRPr b="0" i="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6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6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6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6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6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600"/>
              <a:buFont typeface="Karla"/>
              <a:buNone/>
              <a:defRPr b="1" i="0" sz="3600" u="none" cap="none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600"/>
              <a:buFont typeface="Karla"/>
              <a:buNone/>
              <a:defRPr b="1" i="0" sz="3600" u="none" cap="none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ONLY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461562" y="1106629"/>
            <a:ext cx="2452849" cy="2453006"/>
          </a:xfrm>
          <a:custGeom>
            <a:rect b="b" l="l" r="r" t="t"/>
            <a:pathLst>
              <a:path extrusionOk="0" h="6983" w="6983">
                <a:moveTo>
                  <a:pt x="3491" y="0"/>
                </a:moveTo>
                <a:cubicBezTo>
                  <a:pt x="1565" y="0"/>
                  <a:pt x="0" y="1566"/>
                  <a:pt x="0" y="3491"/>
                </a:cubicBezTo>
                <a:cubicBezTo>
                  <a:pt x="0" y="5416"/>
                  <a:pt x="1565" y="6982"/>
                  <a:pt x="3491" y="6982"/>
                </a:cubicBezTo>
                <a:cubicBezTo>
                  <a:pt x="5415" y="6982"/>
                  <a:pt x="6982" y="5416"/>
                  <a:pt x="6982" y="3491"/>
                </a:cubicBezTo>
                <a:cubicBezTo>
                  <a:pt x="6982" y="1566"/>
                  <a:pt x="5415" y="0"/>
                  <a:pt x="3491" y="0"/>
                </a:cubicBezTo>
              </a:path>
              <a:path extrusionOk="0" h="6983" w="6983">
                <a:moveTo>
                  <a:pt x="3491" y="6982"/>
                </a:moveTo>
                <a:cubicBezTo>
                  <a:pt x="1565" y="6982"/>
                  <a:pt x="0" y="5415"/>
                  <a:pt x="0" y="3492"/>
                </a:cubicBezTo>
                <a:cubicBezTo>
                  <a:pt x="0" y="1565"/>
                  <a:pt x="1565" y="0"/>
                  <a:pt x="3491" y="0"/>
                </a:cubicBezTo>
                <a:cubicBezTo>
                  <a:pt x="5416" y="0"/>
                  <a:pt x="6982" y="1565"/>
                  <a:pt x="6982" y="3492"/>
                </a:cubicBezTo>
                <a:cubicBezTo>
                  <a:pt x="6982" y="5415"/>
                  <a:pt x="5416" y="6982"/>
                  <a:pt x="3491" y="6982"/>
                </a:cubicBezTo>
              </a:path>
            </a:pathLst>
          </a:custGeom>
          <a:noFill/>
          <a:ln cap="flat" cmpd="sng" w="76200">
            <a:solidFill>
              <a:srgbClr val="43C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50" lIns="82950" spcFirstLastPara="1" rIns="82950" wrap="square" tIns="82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6"/>
          <p:cNvSpPr txBox="1"/>
          <p:nvPr>
            <p:ph type="title"/>
          </p:nvPr>
        </p:nvSpPr>
        <p:spPr>
          <a:xfrm>
            <a:off x="424300" y="1106548"/>
            <a:ext cx="2537100" cy="24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3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ar">
  <p:cSld name="OBJECT_1_1_1_1">
    <p:bg>
      <p:bgPr>
        <a:solidFill>
          <a:srgbClr val="5C3DC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 flipH="1">
            <a:off x="125" y="25"/>
            <a:ext cx="7390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7518850" y="4554225"/>
            <a:ext cx="145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Open First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ar, Title">
  <p:cSld name="OBJECT_1_1_1_1_1">
    <p:bg>
      <p:bgPr>
        <a:solidFill>
          <a:srgbClr val="5C3DC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 flipH="1">
            <a:off x="125" y="25"/>
            <a:ext cx="7390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7518850" y="4554225"/>
            <a:ext cx="145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Open First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600"/>
              <a:buFont typeface="Karla"/>
              <a:buNone/>
              <a:defRPr b="1" i="0" sz="3600" u="none" cap="none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, Logo">
  <p:cSld name="OBJECT_1_1_1">
    <p:bg>
      <p:bgPr>
        <a:solidFill>
          <a:srgbClr val="5C3DCC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331" y="260979"/>
            <a:ext cx="2285770" cy="37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, Logo, Title">
  <p:cSld name="OBJECT_1_1_1_2">
    <p:bg>
      <p:bgPr>
        <a:solidFill>
          <a:srgbClr val="5C3DC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331" y="260979"/>
            <a:ext cx="2285770" cy="37562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600"/>
              <a:buFont typeface="Karla"/>
              <a:buNone/>
              <a:defRPr b="1" i="0" sz="3600" u="none" cap="none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9674840" y="3740915"/>
            <a:ext cx="95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6962426" y="4795875"/>
            <a:ext cx="2073600" cy="28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‹#›</a:t>
            </a:fld>
            <a:endParaRPr b="0" sz="2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3300"/>
              <a:buFont typeface="Karla"/>
              <a:buChar char="●"/>
              <a:defRPr i="0" sz="33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2400"/>
              <a:buFont typeface="Karla"/>
              <a:buChar char="━"/>
              <a:defRPr i="0" sz="24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●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○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●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○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C200"/>
              </a:buClr>
              <a:buSzPts val="1400"/>
              <a:buFont typeface="Karla"/>
              <a:buChar char="■"/>
              <a:defRPr i="0" sz="1600" u="none" cap="none" strike="noStrike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https://gitlab.freedesktop.org/wallbraker" TargetMode="External"/><Relationship Id="rId5" Type="http://schemas.openxmlformats.org/officeDocument/2006/relationships/hyperlink" Target="https://github.com/Wallbraker" TargetMode="External"/><Relationship Id="rId6" Type="http://schemas.openxmlformats.org/officeDocument/2006/relationships/hyperlink" Target="https://twitter.com/wallbraker" TargetMode="External"/><Relationship Id="rId7" Type="http://schemas.openxmlformats.org/officeDocument/2006/relationships/hyperlink" Target="mailto:jakob@collabora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volt-lang.org/" TargetMode="External"/><Relationship Id="rId4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ollabora.com/careers.html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onado.freedesktop.org/" TargetMode="External"/><Relationship Id="rId4" Type="http://schemas.openxmlformats.org/officeDocument/2006/relationships/hyperlink" Target="https://perfetto.dev" TargetMode="External"/><Relationship Id="rId5" Type="http://schemas.openxmlformats.org/officeDocument/2006/relationships/hyperlink" Target="https://ui.perfetto.dev" TargetMode="External"/><Relationship Id="rId6" Type="http://schemas.openxmlformats.org/officeDocument/2006/relationships/hyperlink" Target="https://gitlab.freedesktop.org/monado/utilities/metrics" TargetMode="External"/><Relationship Id="rId7" Type="http://schemas.openxmlformats.org/officeDocument/2006/relationships/hyperlink" Target="https://www.collabora.com/careers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/>
        </p:nvSpPr>
        <p:spPr>
          <a:xfrm>
            <a:off x="311700" y="2757925"/>
            <a:ext cx="8520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Where we are going we don’t need roads.</a:t>
            </a:r>
            <a:endParaRPr sz="18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descr="Collabora_Logo.svg.png" id="53" name="Google Shape;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69" y="206950"/>
            <a:ext cx="3108161" cy="5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/>
          <p:nvPr/>
        </p:nvSpPr>
        <p:spPr>
          <a:xfrm>
            <a:off x="75" y="3531025"/>
            <a:ext cx="9144000" cy="1612500"/>
          </a:xfrm>
          <a:prstGeom prst="rect">
            <a:avLst/>
          </a:prstGeom>
          <a:solidFill>
            <a:srgbClr val="5C3D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450" y="3898632"/>
            <a:ext cx="1457100" cy="87728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/>
        </p:nvSpPr>
        <p:spPr>
          <a:xfrm>
            <a:off x="211625" y="4558825"/>
            <a:ext cx="2332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Jakob Bornecrantz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7518850" y="4554225"/>
            <a:ext cx="145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Open First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260100" y="985871"/>
            <a:ext cx="8623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3ECA25"/>
                </a:solidFill>
                <a:latin typeface="Karla"/>
                <a:ea typeface="Karla"/>
                <a:cs typeface="Karla"/>
                <a:sym typeface="Karla"/>
              </a:rPr>
              <a:t>Frame Timing and Pacing in XR</a:t>
            </a:r>
            <a:endParaRPr b="1" sz="5800">
              <a:solidFill>
                <a:srgbClr val="3ECA25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Monado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XR Runtime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Implements the OpenXR API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Open Source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Drivers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Tracking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Made by Khronos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OpenGL, Vulkan and many more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Lets you write portable XR applications</a:t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OpenXR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75" y="868037"/>
            <a:ext cx="4658626" cy="34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675" y="844950"/>
            <a:ext cx="4721699" cy="34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space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😠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Frame misses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Bad controller/hand </a:t>
            </a:r>
            <a:r>
              <a:rPr lang="en"/>
              <a:t>tracking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🤢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Very bad frame misses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Low Hz tracking compensation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Bad distortion correction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Beat Saber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song is about 2-5 minutes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Missing one frame every song is not acceptable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One missed frame per 10 minutes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 end 144Hz -&gt; ~6.94ms frame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10 * 60 * 144 = 86400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Hit 99.9988426%</a:t>
            </a:r>
            <a:endParaRPr/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misses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</a:t>
            </a:r>
            <a:r>
              <a:rPr lang="en"/>
              <a:t> of a frame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CPU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Logic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Drawing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GPU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line</a:t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167400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575070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7" name="Google Shape;167;p31"/>
          <p:cNvCxnSpPr>
            <a:stCxn id="165" idx="3"/>
            <a:endCxn id="164" idx="1"/>
          </p:cNvCxnSpPr>
          <p:nvPr/>
        </p:nvCxnSpPr>
        <p:spPr>
          <a:xfrm>
            <a:off x="3393300" y="2571750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8" name="Google Shape;168;p31"/>
          <p:cNvCxnSpPr>
            <a:stCxn id="164" idx="3"/>
            <a:endCxn id="166" idx="1"/>
          </p:cNvCxnSpPr>
          <p:nvPr/>
        </p:nvCxnSpPr>
        <p:spPr>
          <a:xfrm>
            <a:off x="5431650" y="2571750"/>
            <a:ext cx="319200" cy="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1674000" y="13647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5750700" y="31979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77" name="Google Shape;177;p32"/>
          <p:cNvCxnSpPr/>
          <p:nvPr/>
        </p:nvCxnSpPr>
        <p:spPr>
          <a:xfrm>
            <a:off x="3409950" y="1952625"/>
            <a:ext cx="285900" cy="3336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8" name="Google Shape;178;p32"/>
          <p:cNvCxnSpPr/>
          <p:nvPr/>
        </p:nvCxnSpPr>
        <p:spPr>
          <a:xfrm>
            <a:off x="5448000" y="2848150"/>
            <a:ext cx="305100" cy="3426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1674000" y="13647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5750700" y="31979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>
            <a:off x="3409950" y="1952625"/>
            <a:ext cx="285900" cy="3336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8" name="Google Shape;188;p33"/>
          <p:cNvCxnSpPr/>
          <p:nvPr/>
        </p:nvCxnSpPr>
        <p:spPr>
          <a:xfrm>
            <a:off x="5448000" y="2848150"/>
            <a:ext cx="305100" cy="3426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9" name="Google Shape;189;p33"/>
          <p:cNvCxnSpPr/>
          <p:nvPr/>
        </p:nvCxnSpPr>
        <p:spPr>
          <a:xfrm>
            <a:off x="438525" y="3019450"/>
            <a:ext cx="8122800" cy="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0" name="Google Shape;190;p33"/>
          <p:cNvSpPr txBox="1"/>
          <p:nvPr/>
        </p:nvSpPr>
        <p:spPr>
          <a:xfrm>
            <a:off x="216275" y="1455050"/>
            <a:ext cx="1267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Thread 1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216275" y="2371638"/>
            <a:ext cx="1267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Thread 2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16275" y="3326838"/>
            <a:ext cx="1267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GPU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>
            <a:off x="432425" y="2124050"/>
            <a:ext cx="8122800" cy="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53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/>
        </p:nvSpPr>
        <p:spPr>
          <a:xfrm>
            <a:off x="228331" y="1221603"/>
            <a:ext cx="4305028" cy="1242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rPr>
              <a:t>Jakob Bornecrantz</a:t>
            </a:r>
            <a:endParaRPr b="1" sz="4200" strike="noStrike">
              <a:solidFill>
                <a:srgbClr val="43C2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228331" y="2809688"/>
            <a:ext cx="3733384" cy="1357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C8C8A"/>
                </a:solidFill>
                <a:latin typeface="Karla"/>
                <a:ea typeface="Karla"/>
                <a:cs typeface="Karla"/>
                <a:sym typeface="Karla"/>
              </a:rPr>
              <a:t>XR Architect @ Collabora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b="1" lang="en" sz="2500" u="sng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FDO</a:t>
            </a:r>
            <a:r>
              <a:rPr lang="en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2500" u="sng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GH</a:t>
            </a:r>
            <a:r>
              <a:rPr b="1" lang="en" sz="2500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2500" u="sng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@Wallbraker</a:t>
            </a:r>
            <a:r>
              <a:rPr b="1" lang="en" sz="2500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2500" strike="noStrike">
              <a:solidFill>
                <a:schemeClr val="accent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jakob@collabora.com</a:t>
            </a:r>
            <a:endParaRPr b="1" sz="25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3712350" y="1364750"/>
            <a:ext cx="17193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3712350" y="3197950"/>
            <a:ext cx="17193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674000" y="13647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5750700" y="31979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674000" y="2281350"/>
            <a:ext cx="17193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5750700" y="2281350"/>
            <a:ext cx="17193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Draw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-364350" y="1364750"/>
            <a:ext cx="17193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CPU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7789050" y="3197950"/>
            <a:ext cx="17193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GPU</a:t>
            </a:r>
            <a:endParaRPr>
              <a:solidFill>
                <a:srgbClr val="3C3C3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75" y="556940"/>
            <a:ext cx="5754843" cy="40296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Dump data from Monado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Protobuf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Process in Python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Visualise using Bokeh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grown scripts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Perfetto graphs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Monado trace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Graphics composition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 composition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Pretty graphs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Compare to perfetto trace</a:t>
            </a:r>
            <a:endParaRPr/>
          </a:p>
        </p:txBody>
      </p:sp>
      <p:sp>
        <p:nvSpPr>
          <p:cNvPr id="242" name="Google Shape;242;p40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Monado Metrics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for offline viewing</a:t>
            </a:r>
            <a:endParaRPr/>
          </a:p>
        </p:txBody>
      </p:sp>
      <p:sp>
        <p:nvSpPr>
          <p:cNvPr id="248" name="Google Shape;248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pictures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914390"/>
            <a:ext cx="74961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914400"/>
            <a:ext cx="74961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4294967295" type="subTitle"/>
          </p:nvPr>
        </p:nvSpPr>
        <p:spPr>
          <a:xfrm>
            <a:off x="228325" y="1858950"/>
            <a:ext cx="68235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CA25"/>
              </a:buClr>
              <a:buSzPts val="1800"/>
              <a:buFont typeface="Karla"/>
              <a:buChar char="●"/>
            </a:pPr>
            <a:r>
              <a:rPr lang="en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XR, VR &amp; 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CA25"/>
              </a:buClr>
              <a:buSzPts val="1800"/>
              <a:buFont typeface="Karla"/>
              <a:buChar char="●"/>
            </a:pPr>
            <a:r>
              <a:rPr lang="en" sz="1800" u="sng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Volt Programming Language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CA25"/>
              </a:buClr>
              <a:buSzPts val="1800"/>
              <a:buFont typeface="Karla"/>
              <a:buChar char="●"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Voxel/SVO rendering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CA25"/>
              </a:buClr>
              <a:buSzPts val="1800"/>
              <a:buFont typeface="Karla"/>
              <a:buChar char="●"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FOSS &amp; Society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CA25"/>
              </a:buClr>
              <a:buSzPts val="1800"/>
              <a:buFont typeface="Karla"/>
              <a:buChar char="●"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Joining Collabora!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153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28331" y="524178"/>
            <a:ext cx="4305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rPr>
              <a:t>Talk to me about</a:t>
            </a:r>
            <a:endParaRPr b="1" sz="3600" strike="noStrike">
              <a:solidFill>
                <a:srgbClr val="43C20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13" y="414338"/>
            <a:ext cx="5367975" cy="431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and </a:t>
            </a:r>
            <a:r>
              <a:rPr lang="en"/>
              <a:t>Wishlist</a:t>
            </a:r>
            <a:endParaRPr/>
          </a:p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please…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thoughts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Noto Sans Symbols"/>
              <a:buChar char="●"/>
            </a:pPr>
            <a:r>
              <a:rPr lang="en"/>
              <a:t>Perfetto limitations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Overlapping calls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Noto Sans Symbols"/>
              <a:buChar char="●"/>
            </a:pPr>
            <a:r>
              <a:rPr lang="en"/>
              <a:t>I’m not a python programmer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have no idea what am I doing?!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I may just have missed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Features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C API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Packaged in distros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Monado is packaged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Packaged in “Android”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to use AAR</a:t>
            </a:r>
            <a:endParaRPr/>
          </a:p>
        </p:txBody>
      </p:sp>
      <p:sp>
        <p:nvSpPr>
          <p:cNvPr id="281" name="Google Shape;281;p47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ishlist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GPU tracing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Just as nice as CPU process tracing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Tools </a:t>
            </a:r>
            <a:r>
              <a:rPr lang="en"/>
              <a:t>available</a:t>
            </a:r>
            <a:r>
              <a:rPr lang="en"/>
              <a:t> for Linux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Being able to group/relate bars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Group steps of a frame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CPU tracing dims unrelated bars when hovering</a:t>
            </a:r>
            <a:endParaRPr/>
          </a:p>
        </p:txBody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</a:t>
            </a: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Hard to do with CPU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GPU is work/</a:t>
            </a:r>
            <a:r>
              <a:rPr lang="en"/>
              <a:t>tasked based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Save scheduled time</a:t>
            </a:r>
            <a:endParaRPr/>
          </a:p>
        </p:txBody>
      </p:sp>
      <p:sp>
        <p:nvSpPr>
          <p:cNvPr id="293" name="Google Shape;293;p49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latency visualising?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latency visualising?</a:t>
            </a:r>
            <a:endParaRPr/>
          </a:p>
        </p:txBody>
      </p:sp>
      <p:sp>
        <p:nvSpPr>
          <p:cNvPr id="299" name="Google Shape;299;p50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Proc 2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0" name="Google Shape;300;p50"/>
          <p:cNvSpPr/>
          <p:nvPr/>
        </p:nvSpPr>
        <p:spPr>
          <a:xfrm>
            <a:off x="1870475" y="2281350"/>
            <a:ext cx="17193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Proc 1</a:t>
            </a:r>
            <a:endParaRPr sz="2400">
              <a:solidFill>
                <a:srgbClr val="3C3C3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5554225" y="2281350"/>
            <a:ext cx="17193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Proc 3</a:t>
            </a:r>
            <a:endParaRPr sz="2400">
              <a:solidFill>
                <a:srgbClr val="3C3C3E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latency visualising?</a:t>
            </a:r>
            <a:endParaRPr/>
          </a:p>
        </p:txBody>
      </p:sp>
      <p:sp>
        <p:nvSpPr>
          <p:cNvPr id="307" name="Google Shape;307;p51"/>
          <p:cNvSpPr/>
          <p:nvPr/>
        </p:nvSpPr>
        <p:spPr>
          <a:xfrm>
            <a:off x="3712350" y="2281350"/>
            <a:ext cx="17193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Proc 2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8" name="Google Shape;308;p51"/>
          <p:cNvSpPr/>
          <p:nvPr/>
        </p:nvSpPr>
        <p:spPr>
          <a:xfrm>
            <a:off x="1870475" y="2281350"/>
            <a:ext cx="1719300" cy="1119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3C3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9" name="Google Shape;309;p51"/>
          <p:cNvSpPr/>
          <p:nvPr/>
        </p:nvSpPr>
        <p:spPr>
          <a:xfrm>
            <a:off x="5554225" y="2281350"/>
            <a:ext cx="17193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Proc 3</a:t>
            </a:r>
            <a:endParaRPr sz="2400">
              <a:solidFill>
                <a:srgbClr val="3C3C3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0" name="Google Shape;310;p51"/>
          <p:cNvSpPr/>
          <p:nvPr/>
        </p:nvSpPr>
        <p:spPr>
          <a:xfrm rot="-8100806">
            <a:off x="4572735" y="2490588"/>
            <a:ext cx="905167" cy="6979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51"/>
          <p:cNvCxnSpPr>
            <a:stCxn id="307" idx="1"/>
          </p:cNvCxnSpPr>
          <p:nvPr/>
        </p:nvCxnSpPr>
        <p:spPr>
          <a:xfrm rot="10800000">
            <a:off x="1649250" y="2571750"/>
            <a:ext cx="2063100" cy="0"/>
          </a:xfrm>
          <a:prstGeom prst="straightConnector1">
            <a:avLst/>
          </a:prstGeom>
          <a:noFill/>
          <a:ln cap="flat" cmpd="sng" w="28575">
            <a:solidFill>
              <a:srgbClr val="3C3C3E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2" name="Google Shape;312;p51"/>
          <p:cNvSpPr txBox="1"/>
          <p:nvPr/>
        </p:nvSpPr>
        <p:spPr>
          <a:xfrm>
            <a:off x="2407950" y="2493150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0.4ms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/>
        </p:nvSpPr>
        <p:spPr>
          <a:xfrm>
            <a:off x="228658" y="2877083"/>
            <a:ext cx="869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 sz="4400" strike="noStrike">
              <a:solidFill>
                <a:srgbClr val="43C2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50" y="1016642"/>
            <a:ext cx="2990496" cy="1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424300" y="1106548"/>
            <a:ext cx="2537100" cy="24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hiring!</a:t>
            </a:r>
            <a:endParaRPr/>
          </a:p>
        </p:txBody>
      </p:sp>
      <p:pic>
        <p:nvPicPr>
          <p:cNvPr id="324" name="Google Shape;324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525" y="312588"/>
            <a:ext cx="5030925" cy="40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Introduction to XR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Frame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Tools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Examples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Thoughts and wishlist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https://monado.freedesktop.org/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https://perfetto.dev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https://ui.perfetto.dev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https://gitlab.freedesktop.org/monado/utilities/metrics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https://www.collabora.com/careers.html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0" name="Google Shape;330;p54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/>
        </p:nvSpPr>
        <p:spPr>
          <a:xfrm>
            <a:off x="228658" y="2877083"/>
            <a:ext cx="869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strike="noStrike">
                <a:solidFill>
                  <a:srgbClr val="43C200"/>
                </a:solidFill>
                <a:latin typeface="Karla"/>
                <a:ea typeface="Karla"/>
                <a:cs typeface="Karla"/>
                <a:sym typeface="Karla"/>
              </a:rPr>
              <a:t>Thank you!</a:t>
            </a:r>
            <a:endParaRPr b="1" sz="4400" strike="noStrike">
              <a:solidFill>
                <a:srgbClr val="43C2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50" y="1016642"/>
            <a:ext cx="2990496" cy="1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Already learned some new things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New user </a:t>
            </a:r>
            <a:r>
              <a:rPr lang="en"/>
              <a:t>perspective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may just have missed features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Desktop Linux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used on Android usage</a:t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XR</a:t>
            </a:r>
            <a:endParaRPr/>
          </a:p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225608" y="885499"/>
            <a:ext cx="86928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Also known as XR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X = A | V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Not eXtended Reality</a:t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 &amp; VR?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3306450" y="1061700"/>
            <a:ext cx="25311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Program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3306450" y="1978300"/>
            <a:ext cx="25311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Platform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22"/>
          <p:cNvSpPr/>
          <p:nvPr/>
        </p:nvSpPr>
        <p:spPr>
          <a:xfrm>
            <a:off x="3306450" y="2894900"/>
            <a:ext cx="25311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Hardware</a:t>
            </a:r>
            <a:endParaRPr>
              <a:solidFill>
                <a:srgbClr val="3C3C3E"/>
              </a:solidFill>
            </a:endParaRPr>
          </a:p>
        </p:txBody>
      </p:sp>
      <p:cxnSp>
        <p:nvCxnSpPr>
          <p:cNvPr id="103" name="Google Shape;103;p22"/>
          <p:cNvCxnSpPr>
            <a:stCxn id="100" idx="2"/>
            <a:endCxn id="101" idx="0"/>
          </p:cNvCxnSpPr>
          <p:nvPr/>
        </p:nvCxnSpPr>
        <p:spPr>
          <a:xfrm>
            <a:off x="4572000" y="1642500"/>
            <a:ext cx="0" cy="3357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4" name="Google Shape;104;p22"/>
          <p:cNvCxnSpPr/>
          <p:nvPr/>
        </p:nvCxnSpPr>
        <p:spPr>
          <a:xfrm>
            <a:off x="4572000" y="2559100"/>
            <a:ext cx="0" cy="3357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05" name="Google Shape;105;p22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How do we XR?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3306450" y="1061650"/>
            <a:ext cx="2531100" cy="580800"/>
          </a:xfrm>
          <a:prstGeom prst="rect">
            <a:avLst/>
          </a:prstGeom>
          <a:solidFill>
            <a:srgbClr val="3ECA25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Program</a:t>
            </a:r>
            <a:endParaRPr>
              <a:solidFill>
                <a:srgbClr val="3C3C3E"/>
              </a:solidFill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3306450" y="1978250"/>
            <a:ext cx="2531100" cy="580800"/>
          </a:xfrm>
          <a:prstGeom prst="rect">
            <a:avLst/>
          </a:prstGeom>
          <a:solidFill>
            <a:srgbClr val="5C3DCC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Monado</a:t>
            </a:r>
            <a:endParaRPr sz="24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3306450" y="2894850"/>
            <a:ext cx="2531100" cy="580800"/>
          </a:xfrm>
          <a:prstGeom prst="rect">
            <a:avLst/>
          </a:prstGeom>
          <a:solidFill>
            <a:srgbClr val="8C8C8A"/>
          </a:solidFill>
          <a:ln cap="flat" cmpd="sng" w="9525">
            <a:solidFill>
              <a:srgbClr val="3C3C3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3C3E"/>
                </a:solidFill>
                <a:latin typeface="Karla"/>
                <a:ea typeface="Karla"/>
                <a:cs typeface="Karla"/>
                <a:sym typeface="Karla"/>
              </a:rPr>
              <a:t>Hardware</a:t>
            </a:r>
            <a:endParaRPr>
              <a:solidFill>
                <a:srgbClr val="3C3C3E"/>
              </a:solidFill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>
            <a:off x="4572000" y="1642500"/>
            <a:ext cx="0" cy="3357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4" name="Google Shape;114;p23"/>
          <p:cNvCxnSpPr/>
          <p:nvPr/>
        </p:nvCxnSpPr>
        <p:spPr>
          <a:xfrm>
            <a:off x="4572000" y="2559050"/>
            <a:ext cx="0" cy="335700"/>
          </a:xfrm>
          <a:prstGeom prst="straightConnector1">
            <a:avLst/>
          </a:prstGeom>
          <a:noFill/>
          <a:ln cap="flat" cmpd="sng" w="19050">
            <a:solidFill>
              <a:srgbClr val="3C3C3E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223802" y="158090"/>
            <a:ext cx="8696400" cy="6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Monado fit 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3113850" y="1816850"/>
            <a:ext cx="2916300" cy="90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kob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