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1ad89e7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1ad89e7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1ad89e7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1ad89e7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1ad89e7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1ad89e7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1ad89e70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1ad89e70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1ad89e70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1ad89e70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1ad89e70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1ad89e70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1ad89e70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1ad89e70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eBPF Cross-layer Tracing of </a:t>
            </a:r>
            <a:endParaRPr b="1" sz="3600">
              <a:solidFill>
                <a:srgbClr val="40404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4040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Multiplexed RPC Transports</a:t>
            </a:r>
            <a:endParaRPr sz="6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Summit 2022 (London)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Wenbo Zhu (web@google.com)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 a lightweight client-side monitoring and diagnostics solution for the RPC transport of </a:t>
            </a:r>
            <a:r>
              <a:rPr i="1"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cloud.google.com/apis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(Google Cloud APIs).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48125" y="2990400"/>
            <a:ext cx="1862400" cy="293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H2 + TLS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548125" y="2038350"/>
            <a:ext cx="1862400" cy="35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application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548125" y="3295200"/>
            <a:ext cx="1862400" cy="293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Language runtime</a:t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548125" y="3588300"/>
            <a:ext cx="1862400" cy="293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Guest OS (TCP)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548125" y="3954450"/>
            <a:ext cx="1862400" cy="49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L3 networking</a:t>
            </a:r>
            <a:endParaRPr sz="1200"/>
          </a:p>
        </p:txBody>
      </p:sp>
      <p:cxnSp>
        <p:nvCxnSpPr>
          <p:cNvPr id="67" name="Google Shape;67;p14"/>
          <p:cNvCxnSpPr/>
          <p:nvPr/>
        </p:nvCxnSpPr>
        <p:spPr>
          <a:xfrm>
            <a:off x="2410525" y="4149750"/>
            <a:ext cx="16284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4"/>
          <p:cNvSpPr/>
          <p:nvPr/>
        </p:nvSpPr>
        <p:spPr>
          <a:xfrm>
            <a:off x="4038925" y="3959100"/>
            <a:ext cx="1290000" cy="39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Proxy</a:t>
            </a:r>
            <a:endParaRPr sz="1200"/>
          </a:p>
        </p:txBody>
      </p:sp>
      <p:sp>
        <p:nvSpPr>
          <p:cNvPr id="69" name="Google Shape;69;p14"/>
          <p:cNvSpPr txBox="1"/>
          <p:nvPr/>
        </p:nvSpPr>
        <p:spPr>
          <a:xfrm>
            <a:off x="2745475" y="3792750"/>
            <a:ext cx="11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HTTP2/TLS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576325" y="3789000"/>
            <a:ext cx="1862400" cy="68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Google Cloud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SaaS APIs</a:t>
            </a:r>
            <a:endParaRPr sz="1200"/>
          </a:p>
        </p:txBody>
      </p:sp>
      <p:cxnSp>
        <p:nvCxnSpPr>
          <p:cNvPr id="71" name="Google Shape;71;p14"/>
          <p:cNvCxnSpPr/>
          <p:nvPr/>
        </p:nvCxnSpPr>
        <p:spPr>
          <a:xfrm flipH="1" rot="10800000">
            <a:off x="5306125" y="4135050"/>
            <a:ext cx="1256400" cy="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" name="Google Shape;72;p14"/>
          <p:cNvSpPr txBox="1"/>
          <p:nvPr/>
        </p:nvSpPr>
        <p:spPr>
          <a:xfrm>
            <a:off x="3888475" y="2725950"/>
            <a:ext cx="8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48125" y="2685600"/>
            <a:ext cx="1862400" cy="293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gRPC</a:t>
            </a:r>
            <a:endParaRPr sz="1200"/>
          </a:p>
        </p:txBody>
      </p:sp>
      <p:sp>
        <p:nvSpPr>
          <p:cNvPr id="74" name="Google Shape;74;p14"/>
          <p:cNvSpPr/>
          <p:nvPr/>
        </p:nvSpPr>
        <p:spPr>
          <a:xfrm>
            <a:off x="548125" y="2380800"/>
            <a:ext cx="1862400" cy="293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SDK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distributed RPC tracing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Internally at Google, distributed RPC tracing is widely used via Dapper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AutoNum type="arabicPeriod"/>
            </a:pPr>
            <a:r>
              <a:rPr lang="en" sz="1600"/>
              <a:t>Traces, a tree of spans that denote an e2e datapath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AutoNum type="arabicPeriod"/>
            </a:pPr>
            <a:r>
              <a:rPr lang="en" sz="1600"/>
              <a:t>Spans, started/ended from the same process on the datapath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AutoNum type="arabicPeriod"/>
            </a:pPr>
            <a:r>
              <a:rPr lang="en" sz="1600"/>
              <a:t>Annotations, vent timestamps that can be attached to a span anywhere on the datapath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Integrated with Stubby, HTTP and RPC frameworks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</a:t>
            </a:r>
            <a:r>
              <a:rPr lang="en" sz="1600"/>
              <a:t>lso available via e2e tracing from external clients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kernel events: sendmsg() -&gt; SCHEDULED/SENT/ACKED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OSS: gRPC, OpenCensus, OpenTelemetry on CNCF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eBPF client-side monitoring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33300" y="1143700"/>
            <a:ext cx="87390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TCP, </a:t>
            </a:r>
            <a:r>
              <a:rPr lang="en" sz="1600"/>
              <a:t>TLS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TCP, TLS handshake from kernel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Unencrypted payload from userspace (uprobe)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HTTP/2</a:t>
            </a:r>
            <a:r>
              <a:rPr lang="en" sz="1600"/>
              <a:t>  (in the case of gRPC)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Parsing H2, a multiplexed transport</a:t>
            </a:r>
            <a:endParaRPr sz="1600"/>
          </a:p>
        </p:txBody>
      </p:sp>
      <p:sp>
        <p:nvSpPr>
          <p:cNvPr id="87" name="Google Shape;87;p16"/>
          <p:cNvSpPr/>
          <p:nvPr/>
        </p:nvSpPr>
        <p:spPr>
          <a:xfrm>
            <a:off x="5334325" y="2952750"/>
            <a:ext cx="1725300" cy="29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 (H2, H1)</a:t>
            </a:r>
            <a:endParaRPr sz="1200"/>
          </a:p>
        </p:txBody>
      </p:sp>
      <p:sp>
        <p:nvSpPr>
          <p:cNvPr id="88" name="Google Shape;88;p16"/>
          <p:cNvSpPr/>
          <p:nvPr/>
        </p:nvSpPr>
        <p:spPr>
          <a:xfrm>
            <a:off x="5334325" y="3257550"/>
            <a:ext cx="1725300" cy="2931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TLS</a:t>
            </a:r>
            <a:endParaRPr sz="1200"/>
          </a:p>
        </p:txBody>
      </p:sp>
      <p:sp>
        <p:nvSpPr>
          <p:cNvPr id="89" name="Google Shape;89;p16"/>
          <p:cNvSpPr/>
          <p:nvPr/>
        </p:nvSpPr>
        <p:spPr>
          <a:xfrm>
            <a:off x="5334325" y="3562350"/>
            <a:ext cx="1725300" cy="293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TCP</a:t>
            </a:r>
            <a:endParaRPr sz="1200"/>
          </a:p>
        </p:txBody>
      </p:sp>
      <p:sp>
        <p:nvSpPr>
          <p:cNvPr id="90" name="Google Shape;90;p16"/>
          <p:cNvSpPr/>
          <p:nvPr/>
        </p:nvSpPr>
        <p:spPr>
          <a:xfrm>
            <a:off x="5334325" y="2647950"/>
            <a:ext cx="1725300" cy="2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RPC (gRPC …)</a:t>
            </a:r>
            <a:endParaRPr sz="1200"/>
          </a:p>
        </p:txBody>
      </p:sp>
      <p:sp>
        <p:nvSpPr>
          <p:cNvPr id="91" name="Google Shape;91;p16"/>
          <p:cNvSpPr/>
          <p:nvPr/>
        </p:nvSpPr>
        <p:spPr>
          <a:xfrm>
            <a:off x="5334325" y="2343150"/>
            <a:ext cx="1725300" cy="29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 </a:t>
            </a:r>
            <a:r>
              <a:rPr lang="en" sz="1200"/>
              <a:t>SDK</a:t>
            </a:r>
            <a:endParaRPr sz="1200"/>
          </a:p>
        </p:txBody>
      </p:sp>
      <p:cxnSp>
        <p:nvCxnSpPr>
          <p:cNvPr id="92" name="Google Shape;92;p16"/>
          <p:cNvCxnSpPr/>
          <p:nvPr/>
        </p:nvCxnSpPr>
        <p:spPr>
          <a:xfrm flipH="1" rot="10800000">
            <a:off x="7059625" y="2790900"/>
            <a:ext cx="421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 flipH="1" rot="10800000">
            <a:off x="7059625" y="3857700"/>
            <a:ext cx="421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 flipH="1" rot="10800000">
            <a:off x="7059625" y="3400500"/>
            <a:ext cx="421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7093975" y="3453900"/>
            <a:ext cx="10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guest kernel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093975" y="2920500"/>
            <a:ext cx="10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user space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334325" y="3867150"/>
            <a:ext cx="1725300" cy="29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L3 (virtual networking)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33300" y="1143700"/>
            <a:ext cx="87390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Visibilities to TCP/TLS or H2 are limited due to language runtimes or use of 3P libraries.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Cloud workload involves 10+ languages, so it is a challenge to implement all the necessary instrumentations consistently and correctly.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L3 failures, e.g. packet losses, are manifested via TCP events in different ways in H2 and RPC layers, e.g. flow-control, keepalive. At the L7 and RPC layer, it’s hard to distinguish between a slower server/proxy and a slower or lossy network.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Incorrect “transport” implementations, e.g. H2, QUIC/H3.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hallenges as a transparent solution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33300" y="1143700"/>
            <a:ext cx="53358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TLS encrypted traffic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lang-specific I/O functions to access unencrypted payload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HTTP/2, a multiplexed RPC transport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Implement stateful parsing, e.g. compressed headers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Kernel (TCP) and userspace (H2) event correlation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Enable tracing of opened connections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Language support (TLS)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GO,  C based runtimes, VMs (Java) 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container workload, eBPF is installed in the host kernel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6172525" y="2190750"/>
            <a:ext cx="1725300" cy="29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 (H2, H1)</a:t>
            </a:r>
            <a:endParaRPr sz="1200"/>
          </a:p>
        </p:txBody>
      </p:sp>
      <p:sp>
        <p:nvSpPr>
          <p:cNvPr id="111" name="Google Shape;111;p18"/>
          <p:cNvSpPr/>
          <p:nvPr/>
        </p:nvSpPr>
        <p:spPr>
          <a:xfrm>
            <a:off x="6172525" y="2495550"/>
            <a:ext cx="1725300" cy="2931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TLS</a:t>
            </a:r>
            <a:endParaRPr sz="1200"/>
          </a:p>
        </p:txBody>
      </p:sp>
      <p:sp>
        <p:nvSpPr>
          <p:cNvPr id="112" name="Google Shape;112;p18"/>
          <p:cNvSpPr/>
          <p:nvPr/>
        </p:nvSpPr>
        <p:spPr>
          <a:xfrm>
            <a:off x="6172525" y="2800350"/>
            <a:ext cx="1725300" cy="293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TCP</a:t>
            </a:r>
            <a:endParaRPr sz="1200"/>
          </a:p>
        </p:txBody>
      </p:sp>
      <p:sp>
        <p:nvSpPr>
          <p:cNvPr id="113" name="Google Shape;113;p18"/>
          <p:cNvSpPr/>
          <p:nvPr/>
        </p:nvSpPr>
        <p:spPr>
          <a:xfrm>
            <a:off x="6172525" y="1885950"/>
            <a:ext cx="1725300" cy="2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RPC (gRPC …)</a:t>
            </a:r>
            <a:endParaRPr sz="1200"/>
          </a:p>
        </p:txBody>
      </p:sp>
      <p:sp>
        <p:nvSpPr>
          <p:cNvPr id="114" name="Google Shape;114;p18"/>
          <p:cNvSpPr/>
          <p:nvPr/>
        </p:nvSpPr>
        <p:spPr>
          <a:xfrm>
            <a:off x="6172525" y="1581150"/>
            <a:ext cx="1725300" cy="29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SDK</a:t>
            </a:r>
            <a:endParaRPr sz="1200"/>
          </a:p>
        </p:txBody>
      </p:sp>
      <p:cxnSp>
        <p:nvCxnSpPr>
          <p:cNvPr id="115" name="Google Shape;115;p18"/>
          <p:cNvCxnSpPr/>
          <p:nvPr/>
        </p:nvCxnSpPr>
        <p:spPr>
          <a:xfrm flipH="1" rot="10800000">
            <a:off x="7897825" y="2028900"/>
            <a:ext cx="421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 flipH="1" rot="10800000">
            <a:off x="7897825" y="3095700"/>
            <a:ext cx="421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 flipH="1" rot="10800000">
            <a:off x="7897825" y="2638500"/>
            <a:ext cx="421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7932175" y="2691900"/>
            <a:ext cx="10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guest kernel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932175" y="2158500"/>
            <a:ext cx="10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user space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6172525" y="3105150"/>
            <a:ext cx="1725300" cy="29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L3 (virtual networking)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In-band data reporting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33300" y="1143700"/>
            <a:ext cx="87390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Have eBPF stream events to the server directly without relying on any out-of-band process.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Impossible to have 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eBPF initiate a new HTTP request on an open TCP connection.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Current proof-of-concept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 the SDK initiate a long-lived HTTP request (POST) with a streamed body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Encode events via versioned and fixed-size c-struct types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 eBPF flush buffer events via streamed chunks, i.e. preallocated buffers on a TLS payload stream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Implications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post processing on the client-side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Event buffering during the chunk intervals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Feedback, questions …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33300" y="1143700"/>
            <a:ext cx="87390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Interests in collaboration, e.g. e</a:t>
            </a:r>
            <a:r>
              <a:rPr lang="en" sz="1600"/>
              <a:t>vent encoding formats and definitions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Outside k8s ecosystems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QUIC, qlogs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r>
              <a:rPr lang="en" sz="1600"/>
              <a:t>orrelation</a:t>
            </a:r>
            <a:r>
              <a:rPr lang="en" sz="1600"/>
              <a:t> with L3 networking traces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RPC tracing: e.g. clock skews and one-way messages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Benchmark (GO) and emulation-based modeling tools to quantify how L3 failures affect RPCs </a:t>
            </a:r>
            <a:r>
              <a:rPr lang="en" sz="1600"/>
              <a:t>multiplexed </a:t>
            </a:r>
            <a:r>
              <a:rPr lang="en" sz="1600"/>
              <a:t>over H2/H3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