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46634400"/>
  <p:notesSz cx="9928225" cy="6669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09588" indent="-523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20763" indent="-106363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530350" indent="-15875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41525" indent="-212725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A4A3A4"/>
          </p15:clr>
        </p15:guide>
        <p15:guide id="2" orient="horz" pos="3031">
          <p15:clr>
            <a:srgbClr val="A4A3A4"/>
          </p15:clr>
        </p15:guide>
        <p15:guide id="3" orient="horz" pos="4843">
          <p15:clr>
            <a:srgbClr val="A4A3A4"/>
          </p15:clr>
        </p15:guide>
        <p15:guide id="4" orient="horz" pos="28852">
          <p15:clr>
            <a:srgbClr val="A4A3A4"/>
          </p15:clr>
        </p15:guide>
        <p15:guide id="5" pos="19781">
          <p15:clr>
            <a:srgbClr val="A4A3A4"/>
          </p15:clr>
        </p15:guide>
        <p15:guide id="6" pos="4986">
          <p15:clr>
            <a:srgbClr val="A4A3A4"/>
          </p15:clr>
        </p15:guide>
        <p15:guide id="7" pos="5311">
          <p15:clr>
            <a:srgbClr val="A4A3A4"/>
          </p15:clr>
        </p15:guide>
        <p15:guide id="8" pos="9917">
          <p15:clr>
            <a:srgbClr val="A4A3A4"/>
          </p15:clr>
        </p15:guide>
        <p15:guide id="9" pos="10261">
          <p15:clr>
            <a:srgbClr val="A4A3A4"/>
          </p15:clr>
        </p15:guide>
        <p15:guide id="10" pos="14849">
          <p15:clr>
            <a:srgbClr val="A4A3A4"/>
          </p15:clr>
        </p15:guide>
        <p15:guide id="11" pos="15181">
          <p15:clr>
            <a:srgbClr val="A4A3A4"/>
          </p15:clr>
        </p15:guide>
        <p15:guide id="12" pos="3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B32"/>
    <a:srgbClr val="969696"/>
    <a:srgbClr val="850935"/>
    <a:srgbClr val="860808"/>
    <a:srgbClr val="8D0108"/>
    <a:srgbClr val="71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>
        <p:scale>
          <a:sx n="10" d="100"/>
          <a:sy n="10" d="100"/>
        </p:scale>
        <p:origin x="2436" y="414"/>
      </p:cViewPr>
      <p:guideLst>
        <p:guide orient="horz" pos="524"/>
        <p:guide orient="horz" pos="3031"/>
        <p:guide orient="horz" pos="4843"/>
        <p:guide orient="horz" pos="28852"/>
        <p:guide pos="19781"/>
        <p:guide pos="4986"/>
        <p:guide pos="5311"/>
        <p:guide pos="9917"/>
        <p:guide pos="10261"/>
        <p:guide pos="14849"/>
        <p:guide pos="15181"/>
        <p:guide pos="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36" cy="33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9" tIns="48050" rIns="96099" bIns="4805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589" y="0"/>
            <a:ext cx="4302636" cy="33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9" tIns="48050" rIns="96099" bIns="4805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5874"/>
            <a:ext cx="4302636" cy="33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9" tIns="48050" rIns="96099" bIns="4805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589" y="6335874"/>
            <a:ext cx="4302636" cy="33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9" tIns="48050" rIns="96099" bIns="480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9BA0D2B-CB94-4356-BD38-54E4A6825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9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36" cy="333215"/>
          </a:xfrm>
          <a:prstGeom prst="rect">
            <a:avLst/>
          </a:prstGeom>
        </p:spPr>
        <p:txBody>
          <a:bodyPr vert="horz" lIns="96099" tIns="48050" rIns="96099" bIns="48050" rtlCol="0"/>
          <a:lstStyle>
            <a:lvl1pPr algn="l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073" y="0"/>
            <a:ext cx="4303055" cy="333215"/>
          </a:xfrm>
          <a:prstGeom prst="rect">
            <a:avLst/>
          </a:prstGeom>
        </p:spPr>
        <p:txBody>
          <a:bodyPr vert="horz" lIns="96099" tIns="48050" rIns="96099" bIns="48050" rtlCol="0"/>
          <a:lstStyle>
            <a:lvl1pPr algn="r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45C28B42-898E-45B8-B3CB-E07FFB17F6C0}" type="datetimeFigureOut">
              <a:rPr lang="en-US"/>
              <a:pPr>
                <a:defRPr/>
              </a:pPr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05275" y="500063"/>
            <a:ext cx="1717675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99" tIns="48050" rIns="96099" bIns="4805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11" y="3167373"/>
            <a:ext cx="7944006" cy="3001188"/>
          </a:xfrm>
          <a:prstGeom prst="rect">
            <a:avLst/>
          </a:prstGeom>
        </p:spPr>
        <p:txBody>
          <a:bodyPr vert="horz" lIns="96099" tIns="48050" rIns="96099" bIns="4805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34747"/>
            <a:ext cx="4302636" cy="333215"/>
          </a:xfrm>
          <a:prstGeom prst="rect">
            <a:avLst/>
          </a:prstGeom>
        </p:spPr>
        <p:txBody>
          <a:bodyPr vert="horz" lIns="96099" tIns="48050" rIns="96099" bIns="48050" rtlCol="0" anchor="b"/>
          <a:lstStyle>
            <a:lvl1pPr algn="l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073" y="6334747"/>
            <a:ext cx="4303055" cy="333215"/>
          </a:xfrm>
          <a:prstGeom prst="rect">
            <a:avLst/>
          </a:prstGeom>
        </p:spPr>
        <p:txBody>
          <a:bodyPr vert="horz" wrap="square" lIns="96099" tIns="48050" rIns="96099" bIns="480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7B55B04-9F93-4137-B897-BB0698441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130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5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07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03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1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2978" algn="l" defTabSz="10211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63574" algn="l" defTabSz="10211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74170" algn="l" defTabSz="10211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84765" algn="l" defTabSz="10211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67164" indent="-64294" eaLnBrk="0" hangingPunct="0">
              <a:spcBef>
                <a:spcPct val="30000"/>
              </a:spcBef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257175" indent="-51435" eaLnBrk="0" hangingPunct="0">
              <a:spcBef>
                <a:spcPct val="30000"/>
              </a:spcBef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360045" indent="-51435" eaLnBrk="0" hangingPunct="0">
              <a:spcBef>
                <a:spcPct val="30000"/>
              </a:spcBef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462915" indent="-51435" eaLnBrk="0" hangingPunct="0">
              <a:spcBef>
                <a:spcPct val="30000"/>
              </a:spcBef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565785" indent="-51435" eaLnBrk="0" fontAlgn="base" hangingPunct="0">
              <a:spcBef>
                <a:spcPct val="3000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68655" indent="-51435" eaLnBrk="0" fontAlgn="base" hangingPunct="0">
              <a:spcBef>
                <a:spcPct val="3000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771525" indent="-51435" eaLnBrk="0" fontAlgn="base" hangingPunct="0">
              <a:spcBef>
                <a:spcPct val="3000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874395" indent="-51435" eaLnBrk="0" fontAlgn="base" hangingPunct="0">
              <a:spcBef>
                <a:spcPct val="30000"/>
              </a:spcBef>
              <a:spcAft>
                <a:spcPct val="0"/>
              </a:spcAft>
              <a:defRPr sz="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299FE9-FDFB-43A5-86E5-349CA73E12D2}" type="slidenum">
              <a:rPr lang="en-US" altLang="en-US" sz="13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2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104" y="14487789"/>
            <a:ext cx="27203796" cy="9994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04" y="26425262"/>
            <a:ext cx="22403595" cy="11919479"/>
          </a:xfrm>
        </p:spPr>
        <p:txBody>
          <a:bodyPr/>
          <a:lstStyle>
            <a:lvl1pPr marL="0" indent="0" algn="ctr">
              <a:buNone/>
              <a:defRPr/>
            </a:lvl1pPr>
            <a:lvl2pPr marL="510595" indent="0" algn="ctr">
              <a:buNone/>
              <a:defRPr/>
            </a:lvl2pPr>
            <a:lvl3pPr marL="1021192" indent="0" algn="ctr">
              <a:buNone/>
              <a:defRPr/>
            </a:lvl3pPr>
            <a:lvl4pPr marL="1531787" indent="0" algn="ctr">
              <a:buNone/>
              <a:defRPr/>
            </a:lvl4pPr>
            <a:lvl5pPr marL="2042382" indent="0" algn="ctr">
              <a:buNone/>
              <a:defRPr/>
            </a:lvl5pPr>
            <a:lvl6pPr marL="2552978" indent="0" algn="ctr">
              <a:buNone/>
              <a:defRPr/>
            </a:lvl6pPr>
            <a:lvl7pPr marL="3063574" indent="0" algn="ctr">
              <a:buNone/>
              <a:defRPr/>
            </a:lvl7pPr>
            <a:lvl8pPr marL="3574170" indent="0" algn="ctr">
              <a:buNone/>
              <a:defRPr/>
            </a:lvl8pPr>
            <a:lvl9pPr marL="40847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F17C4-3375-49A3-A67A-BA0FD21B70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6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C5D2E-B72D-4DF8-BFDF-B8B2DB074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5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03447" y="4144834"/>
            <a:ext cx="6800454" cy="373079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105" y="4144834"/>
            <a:ext cx="20308094" cy="373079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E522E-CF97-4AFF-8974-4C4564CBAD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0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A732-2C4D-4A34-9FCF-C99AC13D3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9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6" y="29967375"/>
            <a:ext cx="27203796" cy="926120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6" y="19766096"/>
            <a:ext cx="27203796" cy="10201275"/>
          </a:xfrm>
        </p:spPr>
        <p:txBody>
          <a:bodyPr anchor="b"/>
          <a:lstStyle>
            <a:lvl1pPr marL="0" indent="0">
              <a:buNone/>
              <a:defRPr sz="2200"/>
            </a:lvl1pPr>
            <a:lvl2pPr marL="510595" indent="0">
              <a:buNone/>
              <a:defRPr sz="2000"/>
            </a:lvl2pPr>
            <a:lvl3pPr marL="1021192" indent="0">
              <a:buNone/>
              <a:defRPr sz="1800"/>
            </a:lvl3pPr>
            <a:lvl4pPr marL="1531787" indent="0">
              <a:buNone/>
              <a:defRPr sz="1500"/>
            </a:lvl4pPr>
            <a:lvl5pPr marL="2042382" indent="0">
              <a:buNone/>
              <a:defRPr sz="1500"/>
            </a:lvl5pPr>
            <a:lvl6pPr marL="2552978" indent="0">
              <a:buNone/>
              <a:defRPr sz="1500"/>
            </a:lvl6pPr>
            <a:lvl7pPr marL="3063574" indent="0">
              <a:buNone/>
              <a:defRPr sz="1500"/>
            </a:lvl7pPr>
            <a:lvl8pPr marL="3574170" indent="0">
              <a:buNone/>
              <a:defRPr sz="1500"/>
            </a:lvl8pPr>
            <a:lvl9pPr marL="408476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0D739-1640-4467-A45E-10253E93C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54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105" y="13471263"/>
            <a:ext cx="13554273" cy="2798154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9627" y="13471263"/>
            <a:ext cx="13554274" cy="2798154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8A8C6-BAF9-4B70-8679-D602C7C4E4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7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400" y="1866636"/>
            <a:ext cx="28803204" cy="777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400" y="10439672"/>
            <a:ext cx="14140656" cy="434948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0595" indent="0">
              <a:buNone/>
              <a:defRPr sz="2200" b="1"/>
            </a:lvl2pPr>
            <a:lvl3pPr marL="1021192" indent="0">
              <a:buNone/>
              <a:defRPr sz="2000" b="1"/>
            </a:lvl3pPr>
            <a:lvl4pPr marL="1531787" indent="0">
              <a:buNone/>
              <a:defRPr sz="1800" b="1"/>
            </a:lvl4pPr>
            <a:lvl5pPr marL="2042382" indent="0">
              <a:buNone/>
              <a:defRPr sz="1800" b="1"/>
            </a:lvl5pPr>
            <a:lvl6pPr marL="2552978" indent="0">
              <a:buNone/>
              <a:defRPr sz="1800" b="1"/>
            </a:lvl6pPr>
            <a:lvl7pPr marL="3063574" indent="0">
              <a:buNone/>
              <a:defRPr sz="1800" b="1"/>
            </a:lvl7pPr>
            <a:lvl8pPr marL="3574170" indent="0">
              <a:buNone/>
              <a:defRPr sz="1800" b="1"/>
            </a:lvl8pPr>
            <a:lvl9pPr marL="408476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400" y="14789151"/>
            <a:ext cx="14140656" cy="2686830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986" y="10439672"/>
            <a:ext cx="14145618" cy="434948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0595" indent="0">
              <a:buNone/>
              <a:defRPr sz="2200" b="1"/>
            </a:lvl2pPr>
            <a:lvl3pPr marL="1021192" indent="0">
              <a:buNone/>
              <a:defRPr sz="2000" b="1"/>
            </a:lvl3pPr>
            <a:lvl4pPr marL="1531787" indent="0">
              <a:buNone/>
              <a:defRPr sz="1800" b="1"/>
            </a:lvl4pPr>
            <a:lvl5pPr marL="2042382" indent="0">
              <a:buNone/>
              <a:defRPr sz="1800" b="1"/>
            </a:lvl5pPr>
            <a:lvl6pPr marL="2552978" indent="0">
              <a:buNone/>
              <a:defRPr sz="1800" b="1"/>
            </a:lvl6pPr>
            <a:lvl7pPr marL="3063574" indent="0">
              <a:buNone/>
              <a:defRPr sz="1800" b="1"/>
            </a:lvl7pPr>
            <a:lvl8pPr marL="3574170" indent="0">
              <a:buNone/>
              <a:defRPr sz="1800" b="1"/>
            </a:lvl8pPr>
            <a:lvl9pPr marL="408476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986" y="14789151"/>
            <a:ext cx="14145618" cy="2686830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4B8F4-7D36-4A70-9F0A-BCFEE341F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0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76032-9843-4E4B-B386-FBDE1A36F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1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90AA7-512D-4499-B59B-F7981D9688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10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401" y="1857642"/>
            <a:ext cx="10529094" cy="790059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479" y="1857645"/>
            <a:ext cx="17891125" cy="39799816"/>
          </a:xfrm>
        </p:spPr>
        <p:txBody>
          <a:bodyPr/>
          <a:lstStyle>
            <a:lvl1pPr>
              <a:defRPr sz="35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401" y="9758231"/>
            <a:ext cx="10529094" cy="31899225"/>
          </a:xfrm>
        </p:spPr>
        <p:txBody>
          <a:bodyPr/>
          <a:lstStyle>
            <a:lvl1pPr marL="0" indent="0">
              <a:buNone/>
              <a:defRPr sz="1500"/>
            </a:lvl1pPr>
            <a:lvl2pPr marL="510595" indent="0">
              <a:buNone/>
              <a:defRPr sz="1300"/>
            </a:lvl2pPr>
            <a:lvl3pPr marL="1021192" indent="0">
              <a:buNone/>
              <a:defRPr sz="1100"/>
            </a:lvl3pPr>
            <a:lvl4pPr marL="1531787" indent="0">
              <a:buNone/>
              <a:defRPr sz="1100"/>
            </a:lvl4pPr>
            <a:lvl5pPr marL="2042382" indent="0">
              <a:buNone/>
              <a:defRPr sz="1100"/>
            </a:lvl5pPr>
            <a:lvl6pPr marL="2552978" indent="0">
              <a:buNone/>
              <a:defRPr sz="1100"/>
            </a:lvl6pPr>
            <a:lvl7pPr marL="3063574" indent="0">
              <a:buNone/>
              <a:defRPr sz="1100"/>
            </a:lvl7pPr>
            <a:lvl8pPr marL="3574170" indent="0">
              <a:buNone/>
              <a:defRPr sz="1100"/>
            </a:lvl8pPr>
            <a:lvl9pPr marL="408476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E022F-FE9B-4AE5-8884-8B3DBD219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611" y="32643635"/>
            <a:ext cx="19202796" cy="38547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611" y="4167322"/>
            <a:ext cx="19202796" cy="27979290"/>
          </a:xfrm>
        </p:spPr>
        <p:txBody>
          <a:bodyPr/>
          <a:lstStyle>
            <a:lvl1pPr marL="0" indent="0">
              <a:buNone/>
              <a:defRPr sz="3500"/>
            </a:lvl1pPr>
            <a:lvl2pPr marL="510595" indent="0">
              <a:buNone/>
              <a:defRPr sz="3200"/>
            </a:lvl2pPr>
            <a:lvl3pPr marL="1021192" indent="0">
              <a:buNone/>
              <a:defRPr sz="2700"/>
            </a:lvl3pPr>
            <a:lvl4pPr marL="1531787" indent="0">
              <a:buNone/>
              <a:defRPr sz="2200"/>
            </a:lvl4pPr>
            <a:lvl5pPr marL="2042382" indent="0">
              <a:buNone/>
              <a:defRPr sz="2200"/>
            </a:lvl5pPr>
            <a:lvl6pPr marL="2552978" indent="0">
              <a:buNone/>
              <a:defRPr sz="2200"/>
            </a:lvl6pPr>
            <a:lvl7pPr marL="3063574" indent="0">
              <a:buNone/>
              <a:defRPr sz="2200"/>
            </a:lvl7pPr>
            <a:lvl8pPr marL="3574170" indent="0">
              <a:buNone/>
              <a:defRPr sz="2200"/>
            </a:lvl8pPr>
            <a:lvl9pPr marL="408476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2611" y="36498346"/>
            <a:ext cx="19202796" cy="5471715"/>
          </a:xfrm>
        </p:spPr>
        <p:txBody>
          <a:bodyPr/>
          <a:lstStyle>
            <a:lvl1pPr marL="0" indent="0">
              <a:buNone/>
              <a:defRPr sz="1500"/>
            </a:lvl1pPr>
            <a:lvl2pPr marL="510595" indent="0">
              <a:buNone/>
              <a:defRPr sz="1300"/>
            </a:lvl2pPr>
            <a:lvl3pPr marL="1021192" indent="0">
              <a:buNone/>
              <a:defRPr sz="1100"/>
            </a:lvl3pPr>
            <a:lvl4pPr marL="1531787" indent="0">
              <a:buNone/>
              <a:defRPr sz="1100"/>
            </a:lvl4pPr>
            <a:lvl5pPr marL="2042382" indent="0">
              <a:buNone/>
              <a:defRPr sz="1100"/>
            </a:lvl5pPr>
            <a:lvl6pPr marL="2552978" indent="0">
              <a:buNone/>
              <a:defRPr sz="1100"/>
            </a:lvl6pPr>
            <a:lvl7pPr marL="3063574" indent="0">
              <a:buNone/>
              <a:defRPr sz="1100"/>
            </a:lvl7pPr>
            <a:lvl8pPr marL="3574170" indent="0">
              <a:buNone/>
              <a:defRPr sz="1100"/>
            </a:lvl8pPr>
            <a:lvl9pPr marL="408476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F366A-AA7E-4C79-A8BA-5D440EF67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34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00300" y="4144963"/>
            <a:ext cx="272034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36851" tIns="268426" rIns="536851" bIns="2684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00300" y="13471525"/>
            <a:ext cx="27203400" cy="279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36851" tIns="268426" rIns="536851" bIns="268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0300" y="42489438"/>
            <a:ext cx="66675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6851" tIns="268426" rIns="536851" bIns="268426" numCol="1" anchor="t" anchorCtr="0" compatLnSpc="1">
            <a:prstTxWarp prst="textNoShape">
              <a:avLst/>
            </a:prstTxWarp>
          </a:bodyPr>
          <a:lstStyle>
            <a:lvl1pPr>
              <a:defRPr sz="8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34700" y="42489438"/>
            <a:ext cx="10134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6851" tIns="268426" rIns="536851" bIns="268426" numCol="1" anchor="t" anchorCtr="0" compatLnSpc="1">
            <a:prstTxWarp prst="textNoShape">
              <a:avLst/>
            </a:prstTxWarp>
          </a:bodyPr>
          <a:lstStyle>
            <a:lvl1pPr algn="ctr">
              <a:defRPr sz="8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42489438"/>
            <a:ext cx="66675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6851" tIns="268426" rIns="536851" bIns="268426" numCol="1" anchor="t" anchorCtr="0" compatLnSpc="1">
            <a:prstTxWarp prst="textNoShape">
              <a:avLst/>
            </a:prstTxWarp>
          </a:bodyPr>
          <a:lstStyle>
            <a:lvl1pPr algn="r">
              <a:defRPr sz="8200"/>
            </a:lvl1pPr>
          </a:lstStyle>
          <a:p>
            <a:fld id="{09B28732-10AB-4EC7-8C02-0A9D4DEBE6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67338" rtl="0" eaLnBrk="0" fontAlgn="base" hangingPunct="0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367338" rtl="0" eaLnBrk="0" fontAlgn="base" hangingPunct="0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2pPr>
      <a:lvl3pPr algn="ctr" defTabSz="5367338" rtl="0" eaLnBrk="0" fontAlgn="base" hangingPunct="0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3pPr>
      <a:lvl4pPr algn="ctr" defTabSz="5367338" rtl="0" eaLnBrk="0" fontAlgn="base" hangingPunct="0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4pPr>
      <a:lvl5pPr algn="ctr" defTabSz="5367338" rtl="0" eaLnBrk="0" fontAlgn="base" hangingPunct="0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5pPr>
      <a:lvl6pPr marL="510595" algn="ctr" defTabSz="5368346" rtl="0" fontAlgn="base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6pPr>
      <a:lvl7pPr marL="1021192" algn="ctr" defTabSz="5368346" rtl="0" fontAlgn="base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7pPr>
      <a:lvl8pPr marL="1531787" algn="ctr" defTabSz="5368346" rtl="0" fontAlgn="base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8pPr>
      <a:lvl9pPr marL="2042382" algn="ctr" defTabSz="5368346" rtl="0" fontAlgn="base">
        <a:spcBef>
          <a:spcPct val="0"/>
        </a:spcBef>
        <a:spcAft>
          <a:spcPct val="0"/>
        </a:spcAft>
        <a:defRPr sz="25800">
          <a:solidFill>
            <a:schemeClr val="tx2"/>
          </a:solidFill>
          <a:latin typeface="Times New Roman" charset="0"/>
        </a:defRPr>
      </a:lvl9pPr>
    </p:titleStyle>
    <p:bodyStyle>
      <a:lvl1pPr marL="2012950" indent="-2012950" algn="l" defTabSz="5367338" rtl="0" eaLnBrk="0" fontAlgn="base" hangingPunct="0">
        <a:spcBef>
          <a:spcPct val="20000"/>
        </a:spcBef>
        <a:spcAft>
          <a:spcPct val="0"/>
        </a:spcAft>
        <a:buChar char="•"/>
        <a:defRPr sz="18700">
          <a:solidFill>
            <a:schemeClr val="tx1"/>
          </a:solidFill>
          <a:latin typeface="+mn-lt"/>
          <a:ea typeface="+mn-ea"/>
          <a:cs typeface="+mn-cs"/>
        </a:defRPr>
      </a:lvl1pPr>
      <a:lvl2pPr marL="4360863" indent="-1676400" algn="l" defTabSz="5367338" rtl="0" eaLnBrk="0" fontAlgn="base" hangingPunct="0">
        <a:spcBef>
          <a:spcPct val="20000"/>
        </a:spcBef>
        <a:spcAft>
          <a:spcPct val="0"/>
        </a:spcAft>
        <a:buChar char="–"/>
        <a:defRPr sz="16400">
          <a:solidFill>
            <a:schemeClr val="tx1"/>
          </a:solidFill>
          <a:latin typeface="+mn-lt"/>
        </a:defRPr>
      </a:lvl2pPr>
      <a:lvl3pPr marL="6710363" indent="-1341438" algn="l" defTabSz="5367338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</a:defRPr>
      </a:lvl3pPr>
      <a:lvl4pPr marL="9393238" indent="-1341438" algn="l" defTabSz="5367338" rtl="0" eaLnBrk="0" fontAlgn="base" hangingPunct="0">
        <a:spcBef>
          <a:spcPct val="20000"/>
        </a:spcBef>
        <a:spcAft>
          <a:spcPct val="0"/>
        </a:spcAft>
        <a:buChar char="–"/>
        <a:defRPr sz="11800">
          <a:solidFill>
            <a:schemeClr val="tx1"/>
          </a:solidFill>
          <a:latin typeface="+mn-lt"/>
        </a:defRPr>
      </a:lvl4pPr>
      <a:lvl5pPr marL="12077700" indent="-1341438" algn="l" defTabSz="5367338" rtl="0" eaLnBrk="0" fontAlgn="base" hangingPunct="0">
        <a:spcBef>
          <a:spcPct val="20000"/>
        </a:spcBef>
        <a:spcAft>
          <a:spcPct val="0"/>
        </a:spcAft>
        <a:buChar char="»"/>
        <a:defRPr sz="11800">
          <a:solidFill>
            <a:schemeClr val="tx1"/>
          </a:solidFill>
          <a:latin typeface="+mn-lt"/>
        </a:defRPr>
      </a:lvl5pPr>
      <a:lvl6pPr marL="12589375" indent="-1342087" algn="l" defTabSz="5368346" rtl="0" fontAlgn="base">
        <a:spcBef>
          <a:spcPct val="20000"/>
        </a:spcBef>
        <a:spcAft>
          <a:spcPct val="0"/>
        </a:spcAft>
        <a:buChar char="»"/>
        <a:defRPr sz="11800">
          <a:solidFill>
            <a:schemeClr val="tx1"/>
          </a:solidFill>
          <a:latin typeface="+mn-lt"/>
        </a:defRPr>
      </a:lvl6pPr>
      <a:lvl7pPr marL="13099970" indent="-1342087" algn="l" defTabSz="5368346" rtl="0" fontAlgn="base">
        <a:spcBef>
          <a:spcPct val="20000"/>
        </a:spcBef>
        <a:spcAft>
          <a:spcPct val="0"/>
        </a:spcAft>
        <a:buChar char="»"/>
        <a:defRPr sz="11800">
          <a:solidFill>
            <a:schemeClr val="tx1"/>
          </a:solidFill>
          <a:latin typeface="+mn-lt"/>
        </a:defRPr>
      </a:lvl7pPr>
      <a:lvl8pPr marL="13610566" indent="-1342087" algn="l" defTabSz="5368346" rtl="0" fontAlgn="base">
        <a:spcBef>
          <a:spcPct val="20000"/>
        </a:spcBef>
        <a:spcAft>
          <a:spcPct val="0"/>
        </a:spcAft>
        <a:buChar char="»"/>
        <a:defRPr sz="11800">
          <a:solidFill>
            <a:schemeClr val="tx1"/>
          </a:solidFill>
          <a:latin typeface="+mn-lt"/>
        </a:defRPr>
      </a:lvl8pPr>
      <a:lvl9pPr marL="14121162" indent="-1342087" algn="l" defTabSz="5368346" rtl="0" fontAlgn="base">
        <a:spcBef>
          <a:spcPct val="20000"/>
        </a:spcBef>
        <a:spcAft>
          <a:spcPct val="0"/>
        </a:spcAft>
        <a:buChar char="»"/>
        <a:defRPr sz="1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595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192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1787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382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2978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3574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4170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4765" algn="l" defTabSz="10211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Text Box 79"/>
          <p:cNvSpPr txBox="1">
            <a:spLocks noChangeArrowheads="1"/>
          </p:cNvSpPr>
          <p:nvPr/>
        </p:nvSpPr>
        <p:spPr bwMode="auto">
          <a:xfrm>
            <a:off x="2925763" y="5058852"/>
            <a:ext cx="25992137" cy="2443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9079" tIns="112897" rIns="219079" bIns="112897">
            <a:spAutoFit/>
          </a:bodyPr>
          <a:lstStyle/>
          <a:p>
            <a:pPr algn="ctr"/>
            <a:r>
              <a:rPr lang="en-NZ" sz="4800" dirty="0" smtClean="0"/>
              <a:t>Solomon Mensah</a:t>
            </a:r>
            <a:r>
              <a:rPr lang="en-NZ" sz="4800" baseline="30000" dirty="0" smtClean="0"/>
              <a:t>1*</a:t>
            </a:r>
            <a:r>
              <a:rPr lang="en-NZ" sz="4800" dirty="0" smtClean="0"/>
              <a:t>, Jacky Keung</a:t>
            </a:r>
            <a:r>
              <a:rPr lang="en-NZ" sz="4800" baseline="30000" dirty="0" smtClean="0"/>
              <a:t>2</a:t>
            </a:r>
            <a:r>
              <a:rPr lang="en-NZ" sz="4800" dirty="0" smtClean="0"/>
              <a:t>, Stephen MacDonell</a:t>
            </a:r>
            <a:r>
              <a:rPr lang="en-NZ" sz="4800" baseline="30000" dirty="0" smtClean="0"/>
              <a:t>3</a:t>
            </a:r>
            <a:r>
              <a:rPr lang="en-NZ" sz="4800" dirty="0" smtClean="0"/>
              <a:t>, Michael Bosu</a:t>
            </a:r>
            <a:r>
              <a:rPr lang="en-NZ" sz="4800" baseline="30000" dirty="0" smtClean="0"/>
              <a:t>4</a:t>
            </a:r>
            <a:r>
              <a:rPr lang="en-NZ" sz="4800" dirty="0" smtClean="0"/>
              <a:t>, &amp; </a:t>
            </a:r>
            <a:r>
              <a:rPr lang="en-NZ" sz="4800" dirty="0" err="1" smtClean="0"/>
              <a:t>Kwabena</a:t>
            </a:r>
            <a:r>
              <a:rPr lang="en-NZ" sz="4800" dirty="0" smtClean="0"/>
              <a:t> Bennin</a:t>
            </a:r>
            <a:r>
              <a:rPr lang="en-NZ" sz="4800" baseline="30000" dirty="0" smtClean="0"/>
              <a:t>2</a:t>
            </a:r>
            <a:endParaRPr lang="en-NZ" sz="4800" dirty="0" smtClean="0"/>
          </a:p>
          <a:p>
            <a:pPr algn="ctr"/>
            <a:r>
              <a:rPr lang="en-NZ" sz="3200" baseline="30000" dirty="0" smtClean="0"/>
              <a:t>1</a:t>
            </a:r>
            <a:r>
              <a:rPr lang="en-NZ" sz="3200" dirty="0" smtClean="0"/>
              <a:t>Department </a:t>
            </a:r>
            <a:r>
              <a:rPr lang="en-NZ" sz="3200" dirty="0"/>
              <a:t>of Computer Science, </a:t>
            </a:r>
            <a:r>
              <a:rPr lang="en-NZ" sz="3200" dirty="0" smtClean="0"/>
              <a:t>University </a:t>
            </a:r>
            <a:r>
              <a:rPr lang="en-NZ" sz="3200" dirty="0"/>
              <a:t>of </a:t>
            </a:r>
            <a:r>
              <a:rPr lang="en-NZ" sz="3200" dirty="0" smtClean="0"/>
              <a:t>Ghana, </a:t>
            </a:r>
            <a:r>
              <a:rPr lang="en-NZ" sz="3200" baseline="30000" dirty="0" smtClean="0"/>
              <a:t>2</a:t>
            </a:r>
            <a:r>
              <a:rPr lang="en-NZ" sz="3200" dirty="0" smtClean="0"/>
              <a:t>Department of Computer Science, City University of Hong Kong, </a:t>
            </a:r>
          </a:p>
          <a:p>
            <a:pPr algn="ctr"/>
            <a:r>
              <a:rPr lang="en-NZ" sz="3200" baseline="30000" dirty="0" smtClean="0"/>
              <a:t>3</a:t>
            </a:r>
            <a:r>
              <a:rPr lang="en-NZ" sz="3200" dirty="0" smtClean="0"/>
              <a:t>Department </a:t>
            </a:r>
            <a:r>
              <a:rPr lang="en-NZ" sz="3200" dirty="0"/>
              <a:t>of </a:t>
            </a:r>
            <a:r>
              <a:rPr lang="en-NZ" sz="3200" dirty="0" smtClean="0"/>
              <a:t>Information Science, University </a:t>
            </a:r>
            <a:r>
              <a:rPr lang="en-NZ" sz="3200" dirty="0"/>
              <a:t>of </a:t>
            </a:r>
            <a:r>
              <a:rPr lang="en-NZ" sz="3200" dirty="0" smtClean="0"/>
              <a:t>Otago, New Zealand, </a:t>
            </a:r>
            <a:r>
              <a:rPr lang="en-NZ" sz="3200" baseline="30000" dirty="0" smtClean="0"/>
              <a:t>4</a:t>
            </a:r>
            <a:r>
              <a:rPr lang="en-NZ" sz="3200" dirty="0" smtClean="0"/>
              <a:t>Centre for Business, IT &amp; Enterprise, Wintec, New Zealand </a:t>
            </a:r>
            <a:endParaRPr lang="en-US" sz="3200" dirty="0" smtClean="0"/>
          </a:p>
          <a:p>
            <a:pPr algn="ctr"/>
            <a:r>
              <a:rPr lang="en-NZ" sz="3200" dirty="0" smtClean="0"/>
              <a:t>*smensah03@ug.edu.gh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100513" y="925513"/>
            <a:ext cx="23774400" cy="34258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US" sz="6400" dirty="0" smtClean="0">
                <a:latin typeface="Arial" charset="0"/>
                <a:cs typeface="Arial" charset="0"/>
              </a:rPr>
              <a:t>Investigating the Significance of the Bellwether Effect to improve Software Effort Prediction: Further Empirical Study</a:t>
            </a:r>
            <a:endParaRPr lang="en-US" sz="6400" dirty="0"/>
          </a:p>
        </p:txBody>
      </p:sp>
      <p:sp>
        <p:nvSpPr>
          <p:cNvPr id="26" name="Rounded Rectangle 25"/>
          <p:cNvSpPr/>
          <p:nvPr/>
        </p:nvSpPr>
        <p:spPr>
          <a:xfrm>
            <a:off x="663575" y="7731125"/>
            <a:ext cx="7239000" cy="1108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CA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Introduction</a:t>
            </a:r>
            <a:endParaRPr lang="en-US" sz="4500" dirty="0"/>
          </a:p>
        </p:txBody>
      </p:sp>
      <p:sp>
        <p:nvSpPr>
          <p:cNvPr id="31" name="Rounded Rectangle 30"/>
          <p:cNvSpPr/>
          <p:nvPr/>
        </p:nvSpPr>
        <p:spPr>
          <a:xfrm>
            <a:off x="8305006" y="7772400"/>
            <a:ext cx="22632194" cy="11096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General Overview of the proposed Bellwether Framework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24570075" y="40346242"/>
            <a:ext cx="7239000" cy="11096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CA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References</a:t>
            </a:r>
            <a:endParaRPr lang="en-US" sz="1300" dirty="0"/>
          </a:p>
        </p:txBody>
      </p:sp>
      <p:sp>
        <p:nvSpPr>
          <p:cNvPr id="2059" name="TextBox 1"/>
          <p:cNvSpPr txBox="1">
            <a:spLocks noChangeArrowheads="1"/>
          </p:cNvSpPr>
          <p:nvPr/>
        </p:nvSpPr>
        <p:spPr bwMode="auto">
          <a:xfrm>
            <a:off x="747713" y="9144000"/>
            <a:ext cx="7192962" cy="2050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119" tIns="51060" rIns="102119" bIns="5106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8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en-US" sz="3600" b="1" i="1" dirty="0"/>
              <a:t>Context</a:t>
            </a:r>
            <a:r>
              <a:rPr lang="en-US" altLang="en-US" sz="3600" b="1" dirty="0"/>
              <a:t>: </a:t>
            </a:r>
            <a:r>
              <a:rPr lang="en-US" sz="3600" i="1" dirty="0"/>
              <a:t>Bellwether effect </a:t>
            </a:r>
            <a:r>
              <a:rPr lang="en-US" sz="3600" dirty="0"/>
              <a:t>refers to the existence of exemplary projects </a:t>
            </a:r>
            <a:r>
              <a:rPr lang="en-US" sz="3600" dirty="0" smtClean="0"/>
              <a:t>(</a:t>
            </a:r>
            <a:r>
              <a:rPr lang="en-US" sz="3600" i="1" dirty="0" smtClean="0"/>
              <a:t>Bellwether</a:t>
            </a:r>
            <a:r>
              <a:rPr lang="en-US" sz="3600" dirty="0"/>
              <a:t>) within a historical </a:t>
            </a:r>
            <a:r>
              <a:rPr lang="en-US" sz="3600" dirty="0" smtClean="0"/>
              <a:t>dataset that yields improved prediction accuracy. 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en-US" sz="3600" b="1" i="1" dirty="0" smtClean="0"/>
              <a:t>Objective</a:t>
            </a:r>
            <a:r>
              <a:rPr lang="en-US" altLang="en-US" sz="3600" b="1" dirty="0"/>
              <a:t>: </a:t>
            </a:r>
            <a:r>
              <a:rPr lang="en-US" sz="3600" dirty="0"/>
              <a:t>The study aims at </a:t>
            </a:r>
            <a:r>
              <a:rPr lang="en-US" sz="3600" dirty="0" smtClean="0"/>
              <a:t>investigating </a:t>
            </a:r>
            <a:r>
              <a:rPr lang="en-US" sz="3600" dirty="0"/>
              <a:t>the </a:t>
            </a:r>
            <a:r>
              <a:rPr lang="en-US" sz="3600" i="1" dirty="0"/>
              <a:t>Bellwether effect </a:t>
            </a:r>
            <a:r>
              <a:rPr lang="en-US" sz="3600" dirty="0"/>
              <a:t>on software effort </a:t>
            </a:r>
            <a:r>
              <a:rPr lang="en-US" sz="3600" dirty="0" smtClean="0"/>
              <a:t>prediction (SEP) accuracy</a:t>
            </a:r>
            <a:r>
              <a:rPr lang="en-US" altLang="en-US" sz="3600" dirty="0" smtClean="0"/>
              <a:t>. 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en-US" sz="3600" b="1" i="1" dirty="0" smtClean="0"/>
              <a:t>Methodology</a:t>
            </a:r>
            <a:r>
              <a:rPr lang="en-US" altLang="en-US" sz="3600" b="1" dirty="0"/>
              <a:t>: </a:t>
            </a:r>
            <a:r>
              <a:rPr lang="en-US" sz="3600" dirty="0"/>
              <a:t>The existence of </a:t>
            </a:r>
            <a:r>
              <a:rPr lang="en-US" sz="3600" i="1" dirty="0" smtClean="0"/>
              <a:t>Bellwethers</a:t>
            </a:r>
            <a:r>
              <a:rPr lang="en-US" sz="3600" dirty="0" smtClean="0"/>
              <a:t> </a:t>
            </a:r>
            <a:r>
              <a:rPr lang="en-US" sz="3600" dirty="0"/>
              <a:t>was empirically proven based on </a:t>
            </a:r>
            <a:r>
              <a:rPr lang="en-US" sz="3600" dirty="0" smtClean="0"/>
              <a:t>two main theories:</a:t>
            </a:r>
          </a:p>
          <a:p>
            <a:pPr marL="742950" indent="-742950" algn="just" eaLnBrk="1" hangingPunct="1">
              <a:spcBef>
                <a:spcPts val="1200"/>
              </a:spcBef>
              <a:buFontTx/>
              <a:buAutoNum type="arabicParenR"/>
            </a:pPr>
            <a:r>
              <a:rPr lang="en-US" altLang="en-US" sz="3600" dirty="0" smtClean="0">
                <a:solidFill>
                  <a:srgbClr val="000000"/>
                </a:solidFill>
              </a:rPr>
              <a:t>the </a:t>
            </a:r>
            <a:r>
              <a:rPr lang="en-US" altLang="en-US" sz="3600" dirty="0">
                <a:solidFill>
                  <a:srgbClr val="000000"/>
                </a:solidFill>
              </a:rPr>
              <a:t>prediction of a future event depends on previous event (based on Markov chains</a:t>
            </a:r>
            <a:r>
              <a:rPr lang="en-US" altLang="en-US" sz="3600" dirty="0" smtClean="0">
                <a:solidFill>
                  <a:srgbClr val="000000"/>
                </a:solidFill>
              </a:rPr>
              <a:t>), and </a:t>
            </a:r>
          </a:p>
          <a:p>
            <a:pPr marL="742950" indent="-742950" algn="just" eaLnBrk="1" hangingPunct="1">
              <a:spcBef>
                <a:spcPts val="1200"/>
              </a:spcBef>
              <a:buFontTx/>
              <a:buAutoNum type="arabicParenR"/>
            </a:pPr>
            <a:r>
              <a:rPr lang="en-US" altLang="en-US" sz="3600" dirty="0" smtClean="0">
                <a:solidFill>
                  <a:srgbClr val="000000"/>
                </a:solidFill>
              </a:rPr>
              <a:t>recently </a:t>
            </a:r>
            <a:r>
              <a:rPr lang="en-US" altLang="en-US" sz="3600" dirty="0">
                <a:solidFill>
                  <a:srgbClr val="000000"/>
                </a:solidFill>
              </a:rPr>
              <a:t>completed projects </a:t>
            </a:r>
            <a:r>
              <a:rPr lang="en-US" altLang="en-US" sz="3600" i="1" dirty="0">
                <a:solidFill>
                  <a:srgbClr val="000000"/>
                </a:solidFill>
              </a:rPr>
              <a:t>(moving window</a:t>
            </a:r>
            <a:r>
              <a:rPr lang="en-US" altLang="en-US" sz="3600" dirty="0">
                <a:solidFill>
                  <a:srgbClr val="000000"/>
                </a:solidFill>
              </a:rPr>
              <a:t>) share similar characteristics with </a:t>
            </a:r>
            <a:r>
              <a:rPr lang="en-US" altLang="en-US" sz="3600" i="1" dirty="0">
                <a:solidFill>
                  <a:srgbClr val="000000"/>
                </a:solidFill>
              </a:rPr>
              <a:t>new </a:t>
            </a:r>
            <a:r>
              <a:rPr lang="en-US" altLang="en-US" sz="3600" dirty="0" smtClean="0">
                <a:solidFill>
                  <a:srgbClr val="000000"/>
                </a:solidFill>
              </a:rPr>
              <a:t>projects.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sz="3600" dirty="0" smtClean="0"/>
              <a:t>Three sampling methods, namely </a:t>
            </a:r>
            <a:r>
              <a:rPr lang="en-US" sz="3600" i="1" dirty="0" smtClean="0"/>
              <a:t>SSPM, </a:t>
            </a:r>
            <a:r>
              <a:rPr lang="en-US" sz="3600" i="1" dirty="0" err="1" smtClean="0"/>
              <a:t>SysSam</a:t>
            </a:r>
            <a:r>
              <a:rPr lang="en-US" sz="3600" i="1" dirty="0" smtClean="0"/>
              <a:t> </a:t>
            </a:r>
            <a:r>
              <a:rPr lang="en-US" sz="3600" dirty="0" smtClean="0"/>
              <a:t>and </a:t>
            </a:r>
            <a:r>
              <a:rPr lang="en-US" sz="3600" i="1" dirty="0" err="1" smtClean="0"/>
              <a:t>RandSam</a:t>
            </a:r>
            <a:r>
              <a:rPr lang="en-US" sz="3600" dirty="0" smtClean="0"/>
              <a:t> were proposed to </a:t>
            </a:r>
            <a:r>
              <a:rPr lang="en-US" sz="3600" dirty="0"/>
              <a:t>sample a </a:t>
            </a:r>
            <a:r>
              <a:rPr lang="en-US" sz="3600" dirty="0" smtClean="0"/>
              <a:t>feasible </a:t>
            </a:r>
            <a:r>
              <a:rPr lang="en-US" sz="3600" dirty="0"/>
              <a:t>subset of exemplary and recently completed projects </a:t>
            </a:r>
            <a:r>
              <a:rPr lang="en-US" sz="3600" dirty="0" smtClean="0"/>
              <a:t>constituting the </a:t>
            </a:r>
            <a:r>
              <a:rPr lang="en-US" sz="3600" i="1" dirty="0"/>
              <a:t>Bellwether moving </a:t>
            </a:r>
            <a:r>
              <a:rPr lang="en-US" sz="3600" i="1" dirty="0" smtClean="0"/>
              <a:t>window </a:t>
            </a:r>
            <a:r>
              <a:rPr lang="en-US" sz="3600" dirty="0" smtClean="0"/>
              <a:t>(BMW). </a:t>
            </a:r>
          </a:p>
          <a:p>
            <a:pPr algn="just" eaLnBrk="1" hangingPunct="1">
              <a:spcBef>
                <a:spcPts val="1200"/>
              </a:spcBef>
              <a:buFontTx/>
              <a:buNone/>
            </a:pPr>
            <a:r>
              <a:rPr lang="en-US" altLang="en-US" sz="3600" b="1" i="1" dirty="0" smtClean="0">
                <a:solidFill>
                  <a:srgbClr val="000000"/>
                </a:solidFill>
              </a:rPr>
              <a:t>Results</a:t>
            </a:r>
            <a:r>
              <a:rPr lang="en-US" altLang="en-US" sz="3600" b="1" dirty="0" smtClean="0">
                <a:solidFill>
                  <a:srgbClr val="000000"/>
                </a:solidFill>
              </a:rPr>
              <a:t>: </a:t>
            </a:r>
            <a:r>
              <a:rPr lang="en-US" sz="3600" dirty="0"/>
              <a:t>Empirical results show that </a:t>
            </a:r>
            <a:r>
              <a:rPr lang="en-US" sz="3600" dirty="0" smtClean="0"/>
              <a:t>1) </a:t>
            </a:r>
            <a:r>
              <a:rPr lang="en-US" sz="3600" i="1" dirty="0" smtClean="0"/>
              <a:t>Bellwether </a:t>
            </a:r>
            <a:r>
              <a:rPr lang="en-US" sz="3600" i="1" dirty="0"/>
              <a:t>effect </a:t>
            </a:r>
            <a:r>
              <a:rPr lang="en-US" sz="3600" dirty="0" smtClean="0"/>
              <a:t>exists </a:t>
            </a:r>
            <a:r>
              <a:rPr lang="en-US" sz="3600" dirty="0"/>
              <a:t>in </a:t>
            </a:r>
            <a:r>
              <a:rPr lang="en-US" sz="3600" dirty="0" smtClean="0"/>
              <a:t>studied </a:t>
            </a:r>
            <a:r>
              <a:rPr lang="en-US" sz="3600" dirty="0"/>
              <a:t>datasets (ISBSG, </a:t>
            </a:r>
            <a:r>
              <a:rPr lang="en-US" sz="3600" dirty="0" err="1"/>
              <a:t>Desharnais</a:t>
            </a:r>
            <a:r>
              <a:rPr lang="en-US" sz="3600" dirty="0"/>
              <a:t> and </a:t>
            </a:r>
            <a:r>
              <a:rPr lang="en-US" sz="3600" dirty="0" err="1"/>
              <a:t>Kitchenham</a:t>
            </a:r>
            <a:r>
              <a:rPr lang="en-US" sz="3600" dirty="0"/>
              <a:t> datasets</a:t>
            </a:r>
            <a:r>
              <a:rPr lang="en-US" sz="3600" dirty="0" smtClean="0"/>
              <a:t>), and </a:t>
            </a:r>
            <a:endParaRPr lang="en-GB" sz="3600" dirty="0" smtClean="0"/>
          </a:p>
          <a:p>
            <a:pPr algn="just">
              <a:spcBef>
                <a:spcPct val="0"/>
              </a:spcBef>
              <a:spcAft>
                <a:spcPts val="675"/>
              </a:spcAft>
              <a:buFontTx/>
              <a:buNone/>
            </a:pPr>
            <a:r>
              <a:rPr lang="en-GB" sz="3600" dirty="0" smtClean="0"/>
              <a:t>2)</a:t>
            </a:r>
            <a:r>
              <a:rPr lang="en-US" sz="3600" dirty="0" smtClean="0"/>
              <a:t> </a:t>
            </a:r>
            <a:r>
              <a:rPr lang="en-US" sz="3600" dirty="0"/>
              <a:t>the use of </a:t>
            </a:r>
            <a:r>
              <a:rPr lang="en-US" sz="3600" dirty="0" smtClean="0"/>
              <a:t>BMW</a:t>
            </a:r>
            <a:r>
              <a:rPr lang="en-US" sz="3600" i="1" dirty="0" smtClean="0"/>
              <a:t> </a:t>
            </a:r>
            <a:r>
              <a:rPr lang="en-US" sz="3600" dirty="0"/>
              <a:t>with the </a:t>
            </a:r>
            <a:r>
              <a:rPr lang="en-US" sz="3600" dirty="0" err="1" smtClean="0"/>
              <a:t>Triweight</a:t>
            </a:r>
            <a:r>
              <a:rPr lang="en-US" sz="3600" dirty="0" smtClean="0"/>
              <a:t> </a:t>
            </a:r>
            <a:r>
              <a:rPr lang="en-US" sz="3600" dirty="0"/>
              <a:t>function</a:t>
            </a:r>
            <a:r>
              <a:rPr lang="en-US" sz="3600" i="1" dirty="0"/>
              <a:t> </a:t>
            </a:r>
            <a:r>
              <a:rPr lang="en-US" sz="3600" dirty="0"/>
              <a:t>significantly </a:t>
            </a:r>
            <a:r>
              <a:rPr lang="en-US" sz="3600" dirty="0" smtClean="0"/>
              <a:t>improved prediction accuracy</a:t>
            </a:r>
            <a:r>
              <a:rPr lang="en-US" sz="3600" dirty="0" smtClean="0">
                <a:solidFill>
                  <a:srgbClr val="000000"/>
                </a:solidFill>
              </a:rPr>
              <a:t>. </a:t>
            </a:r>
          </a:p>
          <a:p>
            <a:pPr algn="just">
              <a:spcBef>
                <a:spcPct val="0"/>
              </a:spcBef>
              <a:spcAft>
                <a:spcPts val="675"/>
              </a:spcAft>
              <a:buFontTx/>
              <a:buNone/>
            </a:pPr>
            <a:r>
              <a:rPr lang="en-US" sz="3600" b="1" i="1" dirty="0" smtClean="0">
                <a:solidFill>
                  <a:srgbClr val="000000"/>
                </a:solidFill>
              </a:rPr>
              <a:t>Conclusion</a:t>
            </a:r>
            <a:r>
              <a:rPr lang="en-US" sz="3600" b="1" dirty="0" smtClean="0">
                <a:solidFill>
                  <a:srgbClr val="000000"/>
                </a:solidFill>
              </a:rPr>
              <a:t>: </a:t>
            </a:r>
            <a:r>
              <a:rPr lang="en-US" sz="3600" dirty="0">
                <a:solidFill>
                  <a:srgbClr val="000000"/>
                </a:solidFill>
              </a:rPr>
              <a:t>W</a:t>
            </a:r>
            <a:r>
              <a:rPr lang="en-US" sz="3600" dirty="0" smtClean="0"/>
              <a:t>e </a:t>
            </a:r>
            <a:r>
              <a:rPr lang="en-US" sz="3600" dirty="0"/>
              <a:t>recommend the </a:t>
            </a:r>
            <a:r>
              <a:rPr lang="en-US" sz="3600" dirty="0" smtClean="0"/>
              <a:t>use of BMW </a:t>
            </a:r>
            <a:r>
              <a:rPr lang="en-US" sz="3600" i="1" dirty="0" smtClean="0"/>
              <a:t>Bellwether</a:t>
            </a:r>
            <a:r>
              <a:rPr lang="en-US" sz="3600" dirty="0" smtClean="0"/>
              <a:t> </a:t>
            </a:r>
            <a:r>
              <a:rPr lang="en-US" sz="3600" dirty="0"/>
              <a:t>projects to be considered for the </a:t>
            </a:r>
            <a:r>
              <a:rPr lang="en-US" sz="3600" dirty="0" smtClean="0"/>
              <a:t>setting up effective SEP models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055" name="TextBox 2054"/>
          <p:cNvSpPr txBox="1"/>
          <p:nvPr/>
        </p:nvSpPr>
        <p:spPr>
          <a:xfrm>
            <a:off x="24714200" y="41776097"/>
            <a:ext cx="6832600" cy="4627433"/>
          </a:xfrm>
          <a:prstGeom prst="rect">
            <a:avLst/>
          </a:prstGeom>
          <a:noFill/>
        </p:spPr>
        <p:txBody>
          <a:bodyPr lIns="102119" tIns="51060" rIns="102119" bIns="5106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B. </a:t>
            </a:r>
            <a:r>
              <a:rPr lang="en-US" sz="2100" dirty="0" err="1"/>
              <a:t>Kitchenham</a:t>
            </a:r>
            <a:r>
              <a:rPr lang="en-US" sz="2100" dirty="0"/>
              <a:t>, L. </a:t>
            </a:r>
            <a:r>
              <a:rPr lang="en-US" sz="2100" dirty="0" err="1"/>
              <a:t>Madeyski</a:t>
            </a:r>
            <a:r>
              <a:rPr lang="en-US" sz="2100" dirty="0"/>
              <a:t>, D. </a:t>
            </a:r>
            <a:r>
              <a:rPr lang="en-US" sz="2100" dirty="0" err="1"/>
              <a:t>Budgen</a:t>
            </a:r>
            <a:r>
              <a:rPr lang="en-US" sz="2100" dirty="0"/>
              <a:t>, J. Keung, P. Brereton, et al. "Robust statistical methods for empirical software engineering." </a:t>
            </a:r>
            <a:r>
              <a:rPr lang="en-US" sz="2100" i="1" dirty="0"/>
              <a:t>Empirical Software Engineering</a:t>
            </a:r>
            <a:r>
              <a:rPr lang="en-US" sz="2100" dirty="0"/>
              <a:t>, vol. 22, no. 2, pp. 579–630, 2017</a:t>
            </a:r>
            <a:r>
              <a:rPr lang="en-US" sz="21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/>
              <a:t>S</a:t>
            </a:r>
            <a:r>
              <a:rPr lang="en-US" sz="2100" dirty="0"/>
              <a:t>. Mensah, J. Keung, S. G. </a:t>
            </a:r>
            <a:r>
              <a:rPr lang="en-US" sz="2100" dirty="0" err="1"/>
              <a:t>Macdonell</a:t>
            </a:r>
            <a:r>
              <a:rPr lang="en-US" sz="2100" dirty="0"/>
              <a:t>, M. F. </a:t>
            </a:r>
            <a:r>
              <a:rPr lang="en-US" sz="2100" dirty="0" err="1"/>
              <a:t>Bosu</a:t>
            </a:r>
            <a:r>
              <a:rPr lang="en-US" sz="2100" dirty="0"/>
              <a:t>, and K. E. </a:t>
            </a:r>
            <a:r>
              <a:rPr lang="en-US" sz="2100" dirty="0" err="1"/>
              <a:t>Bennin</a:t>
            </a:r>
            <a:r>
              <a:rPr lang="en-US" sz="2100" dirty="0"/>
              <a:t>, “Investigating the Significance of Bellwether Effect to improve Software Effort Estimation,” in </a:t>
            </a:r>
            <a:r>
              <a:rPr lang="en-US" sz="2100" i="1" dirty="0"/>
              <a:t>2017 IEEE International Conference on Software Quality, Reliability and Security (QRS)</a:t>
            </a:r>
            <a:r>
              <a:rPr lang="en-US" sz="2100" dirty="0"/>
              <a:t>, 2017, pp. 340–351</a:t>
            </a:r>
            <a:r>
              <a:rPr lang="en-US" sz="21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100" dirty="0"/>
              <a:t>S. Mensah, J. Keung, S. G. </a:t>
            </a:r>
            <a:r>
              <a:rPr lang="en-GB" sz="2100" dirty="0" err="1"/>
              <a:t>MacDonell</a:t>
            </a:r>
            <a:r>
              <a:rPr lang="en-GB" sz="2100" dirty="0"/>
              <a:t>, M. F. </a:t>
            </a:r>
            <a:r>
              <a:rPr lang="en-GB" sz="2100" dirty="0" err="1"/>
              <a:t>Bosu</a:t>
            </a:r>
            <a:r>
              <a:rPr lang="en-GB" sz="2100" dirty="0"/>
              <a:t>, and K. E. </a:t>
            </a:r>
            <a:r>
              <a:rPr lang="en-GB" sz="2100" dirty="0" err="1"/>
              <a:t>Bennin</a:t>
            </a:r>
            <a:r>
              <a:rPr lang="en-GB" sz="2100" dirty="0"/>
              <a:t>, “Investigating the Significance of the Bellwether Effect to Improve Software Effort Prediction: Further Empirical Study,” </a:t>
            </a:r>
            <a:r>
              <a:rPr lang="en-GB" sz="2100" i="1" dirty="0"/>
              <a:t>IEEE Transactions on Reliability</a:t>
            </a:r>
            <a:r>
              <a:rPr lang="en-GB" sz="2100" dirty="0"/>
              <a:t>, 2018, pp. 1–23</a:t>
            </a:r>
            <a:r>
              <a:rPr lang="en-GB" sz="2100" dirty="0" smtClean="0"/>
              <a:t>.</a:t>
            </a:r>
            <a:endParaRPr lang="en-US" sz="2100" dirty="0"/>
          </a:p>
        </p:txBody>
      </p:sp>
      <p:sp>
        <p:nvSpPr>
          <p:cNvPr id="93" name="Rounded Rectangle 92"/>
          <p:cNvSpPr/>
          <p:nvPr/>
        </p:nvSpPr>
        <p:spPr>
          <a:xfrm>
            <a:off x="24442153" y="29612206"/>
            <a:ext cx="7239000" cy="11096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Guideline for BMW</a:t>
            </a:r>
            <a:endParaRPr lang="en-US" sz="1200" dirty="0"/>
          </a:p>
        </p:txBody>
      </p:sp>
      <p:sp>
        <p:nvSpPr>
          <p:cNvPr id="2066" name="TextBox 93"/>
          <p:cNvSpPr txBox="1">
            <a:spLocks noChangeArrowheads="1"/>
          </p:cNvSpPr>
          <p:nvPr/>
        </p:nvSpPr>
        <p:spPr bwMode="auto">
          <a:xfrm>
            <a:off x="24570075" y="31076925"/>
            <a:ext cx="6913562" cy="896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119" tIns="51060" rIns="102119" bIns="51060">
            <a:spAutoFit/>
          </a:bodyPr>
          <a:lstStyle>
            <a:lvl1pPr marL="509588" indent="-509588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3600" dirty="0"/>
              <a:t>Projects which share similar characteristics (</a:t>
            </a:r>
            <a:r>
              <a:rPr lang="en-GB" sz="3600" i="1" dirty="0"/>
              <a:t>e.g. </a:t>
            </a:r>
            <a:r>
              <a:rPr lang="en-GB" sz="3600" dirty="0"/>
              <a:t>number of features, development and testing procedures</a:t>
            </a:r>
            <a:r>
              <a:rPr lang="en-US" sz="3600" dirty="0"/>
              <a:t>) with the </a:t>
            </a:r>
            <a:r>
              <a:rPr lang="en-US" sz="3600" i="1" dirty="0"/>
              <a:t>new</a:t>
            </a:r>
            <a:r>
              <a:rPr lang="en-US" sz="3600" dirty="0"/>
              <a:t> projects are recommended.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600" dirty="0"/>
              <a:t>The feature set, </a:t>
            </a:r>
            <a:r>
              <a:rPr lang="en-US" sz="3600" i="1" dirty="0" err="1"/>
              <a:t>f</a:t>
            </a:r>
            <a:r>
              <a:rPr lang="en-US" sz="3600" i="1" baseline="-25000" dirty="0" err="1"/>
              <a:t>new</a:t>
            </a:r>
            <a:r>
              <a:rPr lang="en-US" sz="3600" i="1" dirty="0"/>
              <a:t> </a:t>
            </a:r>
            <a:r>
              <a:rPr lang="en-US" sz="3600" dirty="0"/>
              <a:t>of the </a:t>
            </a:r>
            <a:r>
              <a:rPr lang="en-US" sz="3600" i="1" dirty="0"/>
              <a:t>new </a:t>
            </a:r>
            <a:r>
              <a:rPr lang="en-US" sz="3600" dirty="0"/>
              <a:t>or</a:t>
            </a:r>
            <a:r>
              <a:rPr lang="en-US" sz="3600" i="1" dirty="0"/>
              <a:t> hold-out </a:t>
            </a:r>
            <a:r>
              <a:rPr lang="en-US" sz="3600" dirty="0"/>
              <a:t>project should be a subset of the feature set, </a:t>
            </a:r>
            <a:r>
              <a:rPr lang="en-US" sz="3600" i="1" dirty="0" err="1"/>
              <a:t>f</a:t>
            </a:r>
            <a:r>
              <a:rPr lang="en-US" sz="3600" i="1" baseline="-25000" dirty="0" err="1"/>
              <a:t>bell</a:t>
            </a:r>
            <a:r>
              <a:rPr lang="en-US" sz="3600" dirty="0"/>
              <a:t> of the BMW.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600" i="1" dirty="0"/>
              <a:t>Posterior</a:t>
            </a:r>
            <a:r>
              <a:rPr lang="en-US" sz="3600" dirty="0"/>
              <a:t> features </a:t>
            </a:r>
            <a:r>
              <a:rPr lang="en-US" sz="3600" i="1" dirty="0"/>
              <a:t>(e.g. LOC, duration)</a:t>
            </a:r>
            <a:r>
              <a:rPr lang="en-US" sz="3600" dirty="0"/>
              <a:t> are not considered for sampling the BMW.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600" dirty="0"/>
              <a:t>We recommend </a:t>
            </a:r>
            <a:r>
              <a:rPr lang="en-US" sz="3600" i="1" dirty="0"/>
              <a:t>trimming + log transformation </a:t>
            </a:r>
            <a:r>
              <a:rPr lang="en-US" sz="3600" dirty="0"/>
              <a:t>as an effective data preprocessing method for obtaining the BMW.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8031655" y="38404800"/>
            <a:ext cx="7397750" cy="13509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Results</a:t>
            </a:r>
            <a:endParaRPr lang="en-US" sz="1200" dirty="0"/>
          </a:p>
        </p:txBody>
      </p:sp>
      <p:sp>
        <p:nvSpPr>
          <p:cNvPr id="2072" name="Rectangle 332"/>
          <p:cNvSpPr>
            <a:spLocks noChangeArrowheads="1"/>
          </p:cNvSpPr>
          <p:nvPr/>
        </p:nvSpPr>
        <p:spPr bwMode="auto">
          <a:xfrm>
            <a:off x="0" y="-258763"/>
            <a:ext cx="206375" cy="51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119" tIns="51060" rIns="102119" bIns="51060" anchor="ctr">
            <a:spAutoFit/>
          </a:bodyPr>
          <a:lstStyle>
            <a:lvl1pPr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TextBox 11"/>
          <p:cNvSpPr txBox="1">
            <a:spLocks noChangeArrowheads="1"/>
          </p:cNvSpPr>
          <p:nvPr/>
        </p:nvSpPr>
        <p:spPr bwMode="auto">
          <a:xfrm>
            <a:off x="16701853" y="40464905"/>
            <a:ext cx="7430377" cy="586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119" tIns="51060" rIns="102119" bIns="5106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8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The BMW yielded improved accuracy against the </a:t>
            </a:r>
            <a:r>
              <a:rPr lang="en-US" sz="3600" i="1" dirty="0" smtClean="0"/>
              <a:t>growing portfolio </a:t>
            </a:r>
            <a:r>
              <a:rPr lang="en-US" sz="3600" dirty="0" smtClean="0"/>
              <a:t>benchmark</a:t>
            </a:r>
            <a:r>
              <a:rPr lang="en-US" sz="3600" i="1" dirty="0" smtClean="0"/>
              <a:t>.</a:t>
            </a:r>
            <a:endParaRPr lang="en-US" sz="3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The </a:t>
            </a:r>
            <a:r>
              <a:rPr lang="en-US" sz="3600" dirty="0" err="1" smtClean="0"/>
              <a:t>Triweight</a:t>
            </a:r>
            <a:r>
              <a:rPr lang="en-US" sz="3600" dirty="0" smtClean="0"/>
              <a:t> function applied on BMW yielded superior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In using the BMW</a:t>
            </a:r>
            <a:r>
              <a:rPr lang="en-US" sz="3600" i="1" dirty="0" smtClean="0"/>
              <a:t> </a:t>
            </a:r>
            <a:r>
              <a:rPr lang="en-US" sz="3600" dirty="0" smtClean="0"/>
              <a:t>to make prediction on the </a:t>
            </a:r>
            <a:r>
              <a:rPr lang="en-US" sz="3600" i="1" dirty="0" smtClean="0"/>
              <a:t>new </a:t>
            </a:r>
            <a:r>
              <a:rPr lang="en-US" sz="3600" dirty="0" smtClean="0"/>
              <a:t>projects (hold-out), we realized that Deep Neural Networks (DNN) yielded superior accuracy (Fig. 3-4).</a:t>
            </a:r>
            <a:endParaRPr lang="en-US" sz="3600" dirty="0"/>
          </a:p>
        </p:txBody>
      </p:sp>
      <p:sp>
        <p:nvSpPr>
          <p:cNvPr id="41" name="Rounded Rectangle 40"/>
          <p:cNvSpPr/>
          <p:nvPr/>
        </p:nvSpPr>
        <p:spPr>
          <a:xfrm>
            <a:off x="342366" y="29660850"/>
            <a:ext cx="7240588" cy="13525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Research Contribution</a:t>
            </a:r>
            <a:endParaRPr lang="en-US" sz="1200" dirty="0"/>
          </a:p>
        </p:txBody>
      </p:sp>
      <p:sp>
        <p:nvSpPr>
          <p:cNvPr id="42" name="TextBox 2049"/>
          <p:cNvSpPr txBox="1">
            <a:spLocks noChangeArrowheads="1"/>
          </p:cNvSpPr>
          <p:nvPr/>
        </p:nvSpPr>
        <p:spPr bwMode="auto">
          <a:xfrm>
            <a:off x="446456" y="31245110"/>
            <a:ext cx="7136498" cy="708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119" tIns="51060" rIns="102119" bIns="5106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8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None/>
            </a:pPr>
            <a:r>
              <a:rPr lang="en-GB" sz="3600" dirty="0" smtClean="0"/>
              <a:t>To </a:t>
            </a:r>
            <a:r>
              <a:rPr lang="en-GB" sz="3600" dirty="0"/>
              <a:t>the best of our knowledge, this is the first study to </a:t>
            </a:r>
            <a:endParaRPr lang="en-US" sz="3600" dirty="0"/>
          </a:p>
          <a:p>
            <a:pPr marL="514350" lvl="0" indent="-514350" algn="just">
              <a:buAutoNum type="arabicParenR"/>
            </a:pPr>
            <a:r>
              <a:rPr lang="en-GB" sz="3600" dirty="0" smtClean="0"/>
              <a:t>theoretically </a:t>
            </a:r>
            <a:r>
              <a:rPr lang="en-GB" sz="3600" dirty="0"/>
              <a:t>and empirically demonstrate the existence of </a:t>
            </a:r>
            <a:r>
              <a:rPr lang="en-GB" sz="3600" i="1" dirty="0" smtClean="0"/>
              <a:t>Bellwethers</a:t>
            </a:r>
            <a:r>
              <a:rPr lang="en-GB" sz="3600" dirty="0" smtClean="0"/>
              <a:t> with </a:t>
            </a:r>
            <a:r>
              <a:rPr lang="en-GB" sz="3600" dirty="0"/>
              <a:t>defined window size and </a:t>
            </a:r>
            <a:r>
              <a:rPr lang="en-GB" sz="3600" dirty="0" smtClean="0"/>
              <a:t>age for SEP,</a:t>
            </a:r>
          </a:p>
          <a:p>
            <a:pPr marL="514350" lvl="0" indent="-514350" algn="just">
              <a:buAutoNum type="arabicParenR"/>
            </a:pPr>
            <a:r>
              <a:rPr lang="en-GB" sz="3600" dirty="0" smtClean="0"/>
              <a:t>introduce three </a:t>
            </a:r>
            <a:r>
              <a:rPr lang="en-GB" sz="3600" i="1" dirty="0" smtClean="0"/>
              <a:t>Bellwether methods </a:t>
            </a:r>
            <a:r>
              <a:rPr lang="en-GB" sz="3600" dirty="0" smtClean="0"/>
              <a:t>for sampling </a:t>
            </a:r>
            <a:r>
              <a:rPr lang="en-GB" sz="3600" i="1" dirty="0" smtClean="0"/>
              <a:t>Bellwethers</a:t>
            </a:r>
            <a:r>
              <a:rPr lang="en-GB" sz="3600" dirty="0" smtClean="0"/>
              <a:t> for </a:t>
            </a:r>
            <a:r>
              <a:rPr lang="en-GB" sz="3600" dirty="0"/>
              <a:t>improved prediction </a:t>
            </a:r>
            <a:r>
              <a:rPr lang="en-GB" sz="3600" dirty="0" smtClean="0"/>
              <a:t>accuracy,</a:t>
            </a:r>
          </a:p>
          <a:p>
            <a:pPr marL="514350" lvl="0" indent="-514350" algn="just">
              <a:buAutoNum type="arabicParenR"/>
            </a:pPr>
            <a:r>
              <a:rPr lang="en-GB" sz="3600" dirty="0" smtClean="0"/>
              <a:t>provide </a:t>
            </a:r>
            <a:r>
              <a:rPr lang="en-GB" sz="3600" dirty="0"/>
              <a:t>a guideline for </a:t>
            </a:r>
            <a:r>
              <a:rPr lang="en-GB" sz="3600" dirty="0" smtClean="0"/>
              <a:t>sampling </a:t>
            </a:r>
            <a:r>
              <a:rPr lang="en-GB" sz="3600" i="1" dirty="0" smtClean="0"/>
              <a:t>Bellwethers</a:t>
            </a:r>
            <a:r>
              <a:rPr lang="en-GB" sz="3600" dirty="0" smtClean="0"/>
              <a:t> for its practical </a:t>
            </a:r>
            <a:r>
              <a:rPr lang="en-GB" sz="3600" dirty="0"/>
              <a:t>use in prediction </a:t>
            </a:r>
            <a:r>
              <a:rPr lang="en-GB" sz="3600" dirty="0" smtClean="0"/>
              <a:t>modelling.</a:t>
            </a:r>
            <a:endParaRPr lang="en-US" sz="3600" dirty="0"/>
          </a:p>
        </p:txBody>
      </p:sp>
      <p:sp>
        <p:nvSpPr>
          <p:cNvPr id="43" name="Rounded Rectangle 42"/>
          <p:cNvSpPr/>
          <p:nvPr/>
        </p:nvSpPr>
        <p:spPr>
          <a:xfrm>
            <a:off x="69850" y="38557200"/>
            <a:ext cx="7397750" cy="13509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Problem Definition</a:t>
            </a:r>
            <a:endParaRPr 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15462" y="26977401"/>
            <a:ext cx="3200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3200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019727" y="28177659"/>
            <a:ext cx="14497982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442153" y="22936200"/>
            <a:ext cx="7239000" cy="11096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Conclusion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4228259" y="24231600"/>
            <a:ext cx="73185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3600" i="1" dirty="0" smtClean="0"/>
              <a:t> Bellwethers </a:t>
            </a:r>
            <a:r>
              <a:rPr lang="en-US" sz="3600" dirty="0" smtClean="0"/>
              <a:t>(BMW) are not rare and are recommended for predictive analysis.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3600" dirty="0" smtClean="0"/>
              <a:t>The BMW yielded </a:t>
            </a:r>
            <a:r>
              <a:rPr lang="en-GB" sz="3600" dirty="0"/>
              <a:t>improved prediction accuracy </a:t>
            </a:r>
            <a:r>
              <a:rPr lang="en-GB" sz="3600" dirty="0" smtClean="0"/>
              <a:t>when weighted with the </a:t>
            </a:r>
            <a:r>
              <a:rPr lang="en-GB" sz="3600" dirty="0" err="1" smtClean="0"/>
              <a:t>Triweight</a:t>
            </a:r>
            <a:r>
              <a:rPr lang="en-GB" sz="3600" dirty="0" smtClean="0"/>
              <a:t> function</a:t>
            </a:r>
            <a:r>
              <a:rPr lang="en-GB" sz="3600" i="1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3600" dirty="0"/>
              <a:t>The study’s results add further weight to the recommended use of </a:t>
            </a:r>
            <a:r>
              <a:rPr lang="en-US" sz="3600" dirty="0" smtClean="0"/>
              <a:t>BMW for </a:t>
            </a:r>
            <a:r>
              <a:rPr lang="en-US" sz="3600" dirty="0"/>
              <a:t>improved </a:t>
            </a:r>
            <a:r>
              <a:rPr lang="en-US" sz="3600" dirty="0" smtClean="0"/>
              <a:t>SEP accuracy.</a:t>
            </a:r>
            <a:endParaRPr lang="en-GB" sz="3600" i="1" dirty="0" smtClean="0"/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152577" y="40311891"/>
            <a:ext cx="7430377" cy="592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119" tIns="51060" rIns="102119" bIns="5106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18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6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None/>
            </a:pPr>
            <a:r>
              <a:rPr lang="en-US" altLang="en-US" sz="3500" dirty="0">
                <a:cs typeface="Arial" panose="020B0604020202020204" pitchFamily="34" charset="0"/>
              </a:rPr>
              <a:t>Given </a:t>
            </a:r>
            <a:r>
              <a:rPr lang="en-US" altLang="en-US" sz="3500" i="1" dirty="0">
                <a:cs typeface="Arial" panose="020B0604020202020204" pitchFamily="34" charset="0"/>
              </a:rPr>
              <a:t>N </a:t>
            </a:r>
            <a:r>
              <a:rPr lang="en-US" altLang="en-US" sz="3500" dirty="0">
                <a:cs typeface="Arial" panose="020B0604020202020204" pitchFamily="34" charset="0"/>
              </a:rPr>
              <a:t>chronological projects, the prediction accuracy is affected by the </a:t>
            </a:r>
            <a:r>
              <a:rPr lang="en-US" altLang="en-US" sz="3500" dirty="0" smtClean="0">
                <a:cs typeface="Arial" panose="020B0604020202020204" pitchFamily="34" charset="0"/>
              </a:rPr>
              <a:t>following</a:t>
            </a:r>
            <a:r>
              <a:rPr lang="en-US" altLang="en-US" sz="3500" i="1" dirty="0" smtClean="0">
                <a:cs typeface="Arial" panose="020B0604020202020204" pitchFamily="34" charset="0"/>
              </a:rPr>
              <a:t> </a:t>
            </a:r>
            <a:r>
              <a:rPr lang="en-US" altLang="en-US" sz="3500" dirty="0" smtClean="0">
                <a:cs typeface="Arial" panose="020B0604020202020204" pitchFamily="34" charset="0"/>
              </a:rPr>
              <a:t>challenges:</a:t>
            </a:r>
          </a:p>
          <a:p>
            <a:pPr lvl="1" algn="just"/>
            <a:r>
              <a:rPr lang="en-US" altLang="en-US" sz="3500" dirty="0" smtClean="0">
                <a:cs typeface="Arial" panose="020B0604020202020204" pitchFamily="34" charset="0"/>
              </a:rPr>
              <a:t>Different training and validation sets</a:t>
            </a:r>
          </a:p>
          <a:p>
            <a:pPr lvl="1" algn="just"/>
            <a:r>
              <a:rPr lang="en-US" altLang="en-US" sz="3500" dirty="0">
                <a:cs typeface="Arial" panose="020B0604020202020204" pitchFamily="34" charset="0"/>
              </a:rPr>
              <a:t>Different window </a:t>
            </a:r>
            <a:r>
              <a:rPr lang="en-US" altLang="en-US" sz="3500" dirty="0" smtClean="0">
                <a:cs typeface="Arial" panose="020B0604020202020204" pitchFamily="34" charset="0"/>
              </a:rPr>
              <a:t>sizes and ages</a:t>
            </a:r>
            <a:endParaRPr lang="en-US" altLang="en-US" sz="3500" dirty="0">
              <a:cs typeface="Arial" panose="020B0604020202020204" pitchFamily="34" charset="0"/>
            </a:endParaRPr>
          </a:p>
          <a:p>
            <a:pPr lvl="1" algn="just"/>
            <a:r>
              <a:rPr lang="en-US" altLang="en-US" sz="3500" dirty="0" smtClean="0">
                <a:cs typeface="Arial" panose="020B0604020202020204" pitchFamily="34" charset="0"/>
              </a:rPr>
              <a:t>Different </a:t>
            </a:r>
            <a:r>
              <a:rPr lang="en-US" altLang="en-US" sz="3500" dirty="0">
                <a:cs typeface="Arial" panose="020B0604020202020204" pitchFamily="34" charset="0"/>
              </a:rPr>
              <a:t>weighting </a:t>
            </a:r>
            <a:r>
              <a:rPr lang="en-US" altLang="en-US" sz="3500" dirty="0" smtClean="0">
                <a:cs typeface="Arial" panose="020B0604020202020204" pitchFamily="34" charset="0"/>
              </a:rPr>
              <a:t>functions.</a:t>
            </a:r>
          </a:p>
          <a:p>
            <a:pPr marL="0" lvl="1" indent="0">
              <a:buNone/>
            </a:pPr>
            <a:r>
              <a:rPr lang="en-US" altLang="en-US" sz="3500" dirty="0" smtClean="0">
                <a:cs typeface="Arial" panose="020B0604020202020204" pitchFamily="34" charset="0"/>
              </a:rPr>
              <a:t>The challenge is how to sample BMW with defined window size and age from a given search space for improving SEP.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984931" y="23317200"/>
            <a:ext cx="7239000" cy="17165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dist="165100" dir="6000000" sx="101000" sy="101000" algn="t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19" tIns="51060" rIns="102119" bIns="51060" anchor="ctr"/>
          <a:lstStyle/>
          <a:p>
            <a:pPr algn="ctr">
              <a:defRPr/>
            </a:pPr>
            <a:r>
              <a:rPr lang="en-CA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CA" sz="4500" b="1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SSPM: </a:t>
            </a:r>
            <a:r>
              <a:rPr lang="en-CA" sz="45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Bellwether Method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248015" y="25374600"/>
            <a:ext cx="6965030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/>
              <a:t>Given a </a:t>
            </a:r>
            <a:r>
              <a:rPr lang="en-GB" sz="3600" i="1" dirty="0"/>
              <a:t>new </a:t>
            </a:r>
            <a:r>
              <a:rPr lang="en-GB" sz="3600" dirty="0"/>
              <a:t>project with an unknown software effort, select relevant projects to be used as the </a:t>
            </a:r>
            <a:r>
              <a:rPr lang="en-GB" sz="3600" i="1" dirty="0"/>
              <a:t>Bellwether </a:t>
            </a:r>
            <a:r>
              <a:rPr lang="en-GB" sz="3600" dirty="0" smtClean="0"/>
              <a:t>using </a:t>
            </a:r>
            <a:r>
              <a:rPr lang="en-GB" sz="3600" dirty="0"/>
              <a:t>the following three main operators (</a:t>
            </a:r>
            <a:r>
              <a:rPr lang="en-GB" sz="3600" i="1" dirty="0"/>
              <a:t>SORT+CLUSTER, GENERATE TPM </a:t>
            </a:r>
            <a:r>
              <a:rPr lang="en-GB" sz="3600" dirty="0"/>
              <a:t>and </a:t>
            </a:r>
            <a:r>
              <a:rPr lang="en-GB" sz="3600" i="1" dirty="0"/>
              <a:t>APPLY</a:t>
            </a:r>
            <a:r>
              <a:rPr lang="en-GB" sz="3600" dirty="0"/>
              <a:t>): </a:t>
            </a:r>
            <a:endParaRPr lang="en-GB" sz="3600" dirty="0" smtClean="0"/>
          </a:p>
          <a:p>
            <a:pPr algn="just"/>
            <a:r>
              <a:rPr lang="en-GB" sz="3600" b="1" i="1" dirty="0"/>
              <a:t>SORT + CLUSTER</a:t>
            </a:r>
            <a:endParaRPr lang="en-US" sz="3600" b="1" i="1" dirty="0"/>
          </a:p>
          <a:p>
            <a:pPr algn="just"/>
            <a:r>
              <a:rPr lang="en-GB" sz="3600" i="1" dirty="0"/>
              <a:t>Given a set of N historical and completed </a:t>
            </a:r>
            <a:r>
              <a:rPr lang="en-GB" sz="3600" i="1" dirty="0" smtClean="0"/>
              <a:t>projects, </a:t>
            </a:r>
            <a:r>
              <a:rPr lang="en-GB" sz="3600" i="1" dirty="0"/>
              <a:t>sort based on the project completion dates and stratify the data into q </a:t>
            </a:r>
            <a:r>
              <a:rPr lang="en-GB" sz="3600" i="1" dirty="0" smtClean="0"/>
              <a:t>partitions.</a:t>
            </a:r>
          </a:p>
          <a:p>
            <a:pPr algn="just"/>
            <a:r>
              <a:rPr lang="en-GB" sz="3600" b="1" i="1" dirty="0"/>
              <a:t>GENERATE TPM</a:t>
            </a:r>
            <a:endParaRPr lang="en-US" sz="3600" b="1" i="1" dirty="0"/>
          </a:p>
          <a:p>
            <a:pPr algn="just"/>
            <a:r>
              <a:rPr lang="en-GB" sz="3600" i="1" dirty="0"/>
              <a:t>Generate the transition probability matrix </a:t>
            </a:r>
            <a:r>
              <a:rPr lang="en-GB" sz="3600" i="1" dirty="0" smtClean="0"/>
              <a:t>(TPM) </a:t>
            </a:r>
            <a:r>
              <a:rPr lang="en-GB" sz="3600" i="1" dirty="0"/>
              <a:t>for the resulting weighted moving window and find the respective </a:t>
            </a:r>
            <a:r>
              <a:rPr lang="en-GB" sz="3600" i="1" dirty="0" smtClean="0"/>
              <a:t>EMC. Refer to weighting functions in Fig. 2</a:t>
            </a:r>
            <a:endParaRPr lang="en-US" sz="3600" dirty="0"/>
          </a:p>
          <a:p>
            <a:pPr algn="just"/>
            <a:r>
              <a:rPr lang="en-GB" sz="3600" b="1" i="1" dirty="0"/>
              <a:t>APPLY</a:t>
            </a:r>
            <a:endParaRPr lang="en-US" sz="3600" b="1" i="1" dirty="0"/>
          </a:p>
          <a:p>
            <a:pPr algn="just"/>
            <a:r>
              <a:rPr lang="en-GB" sz="3600" i="1" dirty="0"/>
              <a:t>Apply the </a:t>
            </a:r>
            <a:r>
              <a:rPr lang="en-GB" sz="3600" i="1" dirty="0" smtClean="0"/>
              <a:t>BMW, </a:t>
            </a:r>
            <a:r>
              <a:rPr lang="en-GB" sz="3600" i="1" dirty="0" err="1"/>
              <a:t>w</a:t>
            </a:r>
            <a:r>
              <a:rPr lang="en-GB" sz="3600" i="1" baseline="-25000" dirty="0" err="1"/>
              <a:t>q</a:t>
            </a:r>
            <a:r>
              <a:rPr lang="en-GB" sz="3600" i="1" dirty="0"/>
              <a:t>* to the new project data (set as a hold-out) whose software effort is to be estimated</a:t>
            </a:r>
            <a:r>
              <a:rPr lang="en-GB" sz="3600" i="1" dirty="0" smtClean="0"/>
              <a:t>.</a:t>
            </a:r>
          </a:p>
          <a:p>
            <a:pPr algn="just"/>
            <a:r>
              <a:rPr lang="en-GB" sz="3600" i="1" dirty="0" smtClean="0"/>
              <a:t>Refer to framework in Fig. 1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506473" y="39338071"/>
            <a:ext cx="696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Fig. </a:t>
            </a:r>
            <a:r>
              <a:rPr lang="en-US" sz="2400" b="1" dirty="0" smtClean="0"/>
              <a:t>4</a:t>
            </a:r>
            <a:r>
              <a:rPr lang="en-US" sz="2400" dirty="0"/>
              <a:t>	Prediction of the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hold-out projects by the </a:t>
            </a:r>
            <a:r>
              <a:rPr lang="en-US" sz="2400" i="1" dirty="0"/>
              <a:t>Bellwether </a:t>
            </a:r>
            <a:r>
              <a:rPr lang="en-US" sz="2400" dirty="0"/>
              <a:t>(BMW) and the </a:t>
            </a:r>
            <a:r>
              <a:rPr lang="en-US" sz="2400" i="1" dirty="0"/>
              <a:t>growing portfolio </a:t>
            </a:r>
            <a:r>
              <a:rPr lang="en-US" sz="2400" dirty="0"/>
              <a:t>(GP) in the ISBSG </a:t>
            </a:r>
            <a:r>
              <a:rPr lang="en-US" sz="2400" dirty="0" smtClean="0"/>
              <a:t>dataset</a:t>
            </a:r>
            <a:endParaRPr lang="en-GB" sz="2400" dirty="0"/>
          </a:p>
        </p:txBody>
      </p:sp>
      <p:pic>
        <p:nvPicPr>
          <p:cNvPr id="2" name="Picture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23" y="1270452"/>
            <a:ext cx="3024000" cy="3636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022972" y="42637860"/>
            <a:ext cx="8283828" cy="310854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dirty="0"/>
              <a:t>Weighting </a:t>
            </a:r>
            <a:r>
              <a:rPr lang="en-US" sz="2800" b="1" i="1" dirty="0" smtClean="0"/>
              <a:t>function	Formula</a:t>
            </a:r>
            <a:endParaRPr lang="en-US" sz="2800" dirty="0"/>
          </a:p>
          <a:p>
            <a:r>
              <a:rPr lang="en-US" sz="2800" i="1" dirty="0"/>
              <a:t>Rectangular 		</a:t>
            </a:r>
            <a:r>
              <a:rPr lang="en-US" sz="2800" i="1" dirty="0" smtClean="0"/>
              <a:t>w(x) = 1, |x|&lt;1</a:t>
            </a:r>
            <a:endParaRPr lang="en-US" sz="2800" dirty="0"/>
          </a:p>
          <a:p>
            <a:r>
              <a:rPr lang="en-US" sz="2800" i="1" dirty="0"/>
              <a:t>Triangular			</a:t>
            </a:r>
            <a:r>
              <a:rPr lang="en-US" sz="2800" i="1" dirty="0" smtClean="0"/>
              <a:t>w(x</a:t>
            </a:r>
            <a:r>
              <a:rPr lang="en-US" sz="2800" i="1" dirty="0"/>
              <a:t>) = 1 - |x|, |x|&lt;1</a:t>
            </a:r>
            <a:endParaRPr lang="en-US" sz="2800" dirty="0"/>
          </a:p>
          <a:p>
            <a:r>
              <a:rPr lang="en-US" sz="2800" i="1" dirty="0" err="1"/>
              <a:t>Epanechnikov</a:t>
            </a:r>
            <a:r>
              <a:rPr lang="en-US" sz="2800" i="1" dirty="0"/>
              <a:t>		</a:t>
            </a:r>
            <a:r>
              <a:rPr lang="en-US" sz="2800" i="1" dirty="0" smtClean="0"/>
              <a:t>w(x</a:t>
            </a:r>
            <a:r>
              <a:rPr lang="en-US" sz="2800" i="1" dirty="0"/>
              <a:t>) = 1 - x</a:t>
            </a:r>
            <a:r>
              <a:rPr lang="en-US" sz="2800" i="1" baseline="30000" dirty="0"/>
              <a:t>2</a:t>
            </a:r>
            <a:r>
              <a:rPr lang="en-US" sz="2800" i="1" dirty="0"/>
              <a:t>, |x|&lt;1</a:t>
            </a:r>
            <a:endParaRPr lang="en-US" sz="2800" dirty="0"/>
          </a:p>
          <a:p>
            <a:r>
              <a:rPr lang="en-US" sz="2800" i="1" dirty="0"/>
              <a:t>Gaussian 		 	</a:t>
            </a:r>
            <a:r>
              <a:rPr lang="en-US" sz="2800" i="1" dirty="0" smtClean="0"/>
              <a:t>w(x</a:t>
            </a:r>
            <a:r>
              <a:rPr lang="en-US" sz="2800" i="1" dirty="0"/>
              <a:t>) = </a:t>
            </a:r>
            <a:r>
              <a:rPr lang="en-US" sz="2800" i="1" dirty="0" err="1"/>
              <a:t>exp</a:t>
            </a:r>
            <a:r>
              <a:rPr lang="en-US" sz="2800" i="1" dirty="0"/>
              <a:t>(-2.5(x)</a:t>
            </a:r>
            <a:r>
              <a:rPr lang="en-US" sz="2800" i="1" baseline="30000" dirty="0"/>
              <a:t>2</a:t>
            </a:r>
            <a:r>
              <a:rPr lang="en-US" sz="2800" i="1" dirty="0"/>
              <a:t>/2), |x</a:t>
            </a:r>
            <a:r>
              <a:rPr lang="en-US" sz="2800" i="1" dirty="0" smtClean="0"/>
              <a:t>|&lt;</a:t>
            </a:r>
            <a:r>
              <a:rPr lang="en-US" sz="2800" i="1" dirty="0">
                <a:latin typeface="Cambria" panose="02040503050406030204" pitchFamily="18" charset="0"/>
              </a:rPr>
              <a:t>∞</a:t>
            </a:r>
            <a:endParaRPr lang="en-US" sz="2800" i="1" dirty="0" smtClean="0"/>
          </a:p>
          <a:p>
            <a:r>
              <a:rPr lang="en-US" sz="2800" i="1" dirty="0" err="1" smtClean="0"/>
              <a:t>Biweight</a:t>
            </a:r>
            <a:r>
              <a:rPr lang="en-US" sz="2800" i="1" dirty="0"/>
              <a:t>		 	</a:t>
            </a:r>
            <a:r>
              <a:rPr lang="en-US" sz="2800" i="1" dirty="0" smtClean="0"/>
              <a:t>w(x</a:t>
            </a:r>
            <a:r>
              <a:rPr lang="en-US" sz="2800" i="1" dirty="0"/>
              <a:t>) = </a:t>
            </a:r>
            <a:r>
              <a:rPr lang="en-US" sz="2800" i="1" dirty="0" smtClean="0"/>
              <a:t>15/16(1-x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)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, </a:t>
            </a:r>
            <a:r>
              <a:rPr lang="en-US" sz="2800" i="1" dirty="0"/>
              <a:t>|</a:t>
            </a:r>
            <a:r>
              <a:rPr lang="en-US" sz="2800" i="1" dirty="0" smtClean="0"/>
              <a:t>x|≤1</a:t>
            </a:r>
            <a:endParaRPr lang="en-US" sz="2800" i="1" dirty="0"/>
          </a:p>
          <a:p>
            <a:r>
              <a:rPr lang="en-US" sz="2800" i="1" dirty="0" err="1" smtClean="0"/>
              <a:t>Triweight</a:t>
            </a:r>
            <a:r>
              <a:rPr lang="en-US" sz="2800" i="1" dirty="0"/>
              <a:t>		 	</a:t>
            </a:r>
            <a:r>
              <a:rPr lang="en-US" sz="2800" i="1" dirty="0" smtClean="0"/>
              <a:t>w(x</a:t>
            </a:r>
            <a:r>
              <a:rPr lang="en-US" sz="2800" i="1" dirty="0"/>
              <a:t>) = </a:t>
            </a:r>
            <a:r>
              <a:rPr lang="en-US" sz="2800" i="1" dirty="0" smtClean="0"/>
              <a:t>35/32(1-x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)</a:t>
            </a:r>
            <a:r>
              <a:rPr lang="en-US" sz="2800" i="1" baseline="30000" dirty="0" smtClean="0"/>
              <a:t>3</a:t>
            </a:r>
            <a:r>
              <a:rPr lang="en-US" sz="2800" i="1" dirty="0" smtClean="0"/>
              <a:t>, </a:t>
            </a:r>
            <a:r>
              <a:rPr lang="en-US" sz="2800" i="1" dirty="0"/>
              <a:t>|x|≤1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13045" y="21409178"/>
            <a:ext cx="13704855" cy="59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66" y="9220199"/>
            <a:ext cx="22700034" cy="137998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478000" y="22326600"/>
            <a:ext cx="15011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Fig. </a:t>
            </a:r>
            <a:r>
              <a:rPr lang="en-GB" b="1" dirty="0" smtClean="0"/>
              <a:t>1 </a:t>
            </a:r>
            <a:r>
              <a:rPr lang="en-GB" dirty="0"/>
              <a:t>General Overview of the Bellwether Method for sampling </a:t>
            </a:r>
            <a:r>
              <a:rPr lang="en-GB" i="1" dirty="0"/>
              <a:t>Bellwether </a:t>
            </a:r>
            <a:r>
              <a:rPr lang="en-GB" i="1" dirty="0" smtClean="0"/>
              <a:t>moving windows (BMW)</a:t>
            </a:r>
            <a:endParaRPr lang="en-GB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9062548" y="45796200"/>
            <a:ext cx="5720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Fig. 2. </a:t>
            </a:r>
            <a:r>
              <a:rPr lang="en-GB" dirty="0" smtClean="0"/>
              <a:t>Weighting functions for BMW</a:t>
            </a:r>
            <a:endParaRPr lang="en-GB" dirty="0"/>
          </a:p>
        </p:txBody>
      </p:sp>
      <p:pic>
        <p:nvPicPr>
          <p:cNvPr id="44" name="Picture 43" descr="C:\Users\smensah2\Dropbox\My Research\Research Area\Window Sizing and Aging\QRS\IEEE tran on Reliability\data\ISBSG_description\figures\holdout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675" y="32886504"/>
            <a:ext cx="8766045" cy="65088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7826829" y="40081200"/>
            <a:ext cx="82513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Results from this study</a:t>
            </a:r>
            <a:r>
              <a:rPr lang="en-US" sz="2800" i="1" dirty="0"/>
              <a:t> </a:t>
            </a:r>
            <a:r>
              <a:rPr lang="en-US" sz="2800" dirty="0"/>
              <a:t>have shown that </a:t>
            </a:r>
            <a:r>
              <a:rPr lang="en-GB" sz="2800" dirty="0"/>
              <a:t>the </a:t>
            </a:r>
            <a:r>
              <a:rPr lang="en-GB" sz="2800" dirty="0" err="1" smtClean="0"/>
              <a:t>the</a:t>
            </a:r>
            <a:r>
              <a:rPr lang="en-GB" sz="2800" dirty="0" smtClean="0"/>
              <a:t> </a:t>
            </a:r>
            <a:r>
              <a:rPr lang="en-GB" sz="2800" i="1" dirty="0" smtClean="0"/>
              <a:t>Bellwether moving window </a:t>
            </a:r>
            <a:r>
              <a:rPr lang="en-GB" sz="2800" dirty="0" smtClean="0"/>
              <a:t>(BMW)</a:t>
            </a:r>
            <a:r>
              <a:rPr lang="en-GB" sz="2800" i="1" dirty="0" smtClean="0"/>
              <a:t> </a:t>
            </a:r>
            <a:r>
              <a:rPr lang="en-GB" sz="2800" dirty="0" smtClean="0"/>
              <a:t>should </a:t>
            </a:r>
            <a:r>
              <a:rPr lang="en-GB" sz="2800" dirty="0"/>
              <a:t>have an approximate window size of 50 to 80 projects and should not be older than 2 years old relative to the </a:t>
            </a:r>
            <a:r>
              <a:rPr lang="en-GB" sz="2800" i="1" dirty="0"/>
              <a:t>new</a:t>
            </a:r>
            <a:r>
              <a:rPr lang="en-GB" sz="2800" dirty="0"/>
              <a:t> projects</a:t>
            </a:r>
            <a:r>
              <a:rPr lang="en-GB" sz="2800" i="1" dirty="0"/>
              <a:t>.</a:t>
            </a:r>
          </a:p>
        </p:txBody>
      </p:sp>
      <p:pic>
        <p:nvPicPr>
          <p:cNvPr id="50" name="Picture 49" descr="C:\Users\smensah2\Dropbox\My Research\Research Area\Window Sizing and Aging\QRS\IEEE tran on Reliability\data\Desharnaise\figures\holdout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" b="-1"/>
          <a:stretch/>
        </p:blipFill>
        <p:spPr bwMode="auto">
          <a:xfrm>
            <a:off x="15571809" y="23144322"/>
            <a:ext cx="8667336" cy="71369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952809" y="30256877"/>
            <a:ext cx="8202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Fig. </a:t>
            </a:r>
            <a:r>
              <a:rPr lang="en-US" b="1" dirty="0" smtClean="0"/>
              <a:t>3 </a:t>
            </a:r>
            <a:r>
              <a:rPr lang="en-US" dirty="0"/>
              <a:t>	Prediction of the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hold-out projects by the </a:t>
            </a:r>
            <a:r>
              <a:rPr lang="en-US" dirty="0" smtClean="0"/>
              <a:t>BMW </a:t>
            </a:r>
            <a:r>
              <a:rPr lang="en-US" dirty="0"/>
              <a:t>and the </a:t>
            </a:r>
            <a:r>
              <a:rPr lang="en-US" i="1" dirty="0"/>
              <a:t>growing portfolio </a:t>
            </a:r>
            <a:r>
              <a:rPr lang="en-US" dirty="0"/>
              <a:t>(GP) in the </a:t>
            </a:r>
            <a:r>
              <a:rPr lang="en-US" dirty="0" err="1"/>
              <a:t>Desharnais</a:t>
            </a:r>
            <a:r>
              <a:rPr lang="en-US" dirty="0"/>
              <a:t> dataset. The diamond shape denotes the </a:t>
            </a:r>
            <a:r>
              <a:rPr lang="en-US" i="1" dirty="0"/>
              <a:t>actual effort </a:t>
            </a:r>
            <a:r>
              <a:rPr lang="en-US" dirty="0"/>
              <a:t>of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as recorded in the dataset.</a:t>
            </a:r>
            <a:r>
              <a:rPr lang="en-US" i="1" dirty="0"/>
              <a:t> </a:t>
            </a:r>
            <a:r>
              <a:rPr lang="en-US" dirty="0"/>
              <a:t>The circular shape denotes the predicted effort of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by the </a:t>
            </a:r>
            <a:r>
              <a:rPr lang="en-US" dirty="0" smtClean="0"/>
              <a:t>BMW </a:t>
            </a:r>
            <a:r>
              <a:rPr lang="en-US" dirty="0"/>
              <a:t>and the square shape denotes the predicted effort of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by the </a:t>
            </a:r>
            <a:r>
              <a:rPr lang="en-US" dirty="0" smtClean="0"/>
              <a:t>GP.</a:t>
            </a:r>
            <a:endParaRPr lang="en-GB" dirty="0"/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375" y="661432"/>
            <a:ext cx="3814425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17164</TotalTime>
  <Words>802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Verdana</vt:lpstr>
      <vt:lpstr>Wingdings</vt:lpstr>
      <vt:lpstr>Default Design</vt:lpstr>
      <vt:lpstr>PowerPoint Presentation</vt:lpstr>
    </vt:vector>
  </TitlesOfParts>
  <Company>The New England College of Optometry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subject>Poster Template</dc:subject>
  <dc:creator>Solomon Mensah</dc:creator>
  <cp:lastModifiedBy>Cyprian Ampong-Boateng</cp:lastModifiedBy>
  <cp:revision>271</cp:revision>
  <cp:lastPrinted>2018-10-15T14:35:24Z</cp:lastPrinted>
  <dcterms:created xsi:type="dcterms:W3CDTF">2001-10-18T16:42:36Z</dcterms:created>
  <dcterms:modified xsi:type="dcterms:W3CDTF">2019-05-09T19:26:24Z</dcterms:modified>
</cp:coreProperties>
</file>