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72" r:id="rId6"/>
    <p:sldId id="265" r:id="rId7"/>
    <p:sldId id="273" r:id="rId8"/>
    <p:sldId id="266" r:id="rId9"/>
    <p:sldId id="267" r:id="rId10"/>
    <p:sldId id="269" r:id="rId11"/>
    <p:sldId id="274" r:id="rId12"/>
    <p:sldId id="276" r:id="rId13"/>
    <p:sldId id="275" r:id="rId14"/>
    <p:sldId id="277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88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2267D31-A492-4C73-8A6D-B3E9ABB835E7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D91E8DD-555E-494B-95F2-6632806F0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997CCE-A168-498E-BAD0-D204EE37E68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9456738" y="1728788"/>
            <a:ext cx="29019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873630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520" y="3515412"/>
            <a:ext cx="8534400" cy="60486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CF3CF-FD19-4829-B3D2-410B6ED634DF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7E4B9-9038-4B78-B09B-4EEC2F3BD8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7CE00-81E1-439F-80FE-CA7B12B1FBE2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71C52-1953-45FA-BE2C-32AF5062C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1EE0A-7DA1-4AD7-A2CC-AA25E0F54DF7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3A32D-4BA6-4DE3-9834-DA5E4C9285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95941"/>
            <a:ext cx="53848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95941"/>
            <a:ext cx="53848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6F221-EDAF-498E-B2BA-1395063809A4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3477D-90C8-46AC-A939-0A67FD137D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242" y="109594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7217"/>
            <a:ext cx="5386917" cy="43389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016" y="109594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1787217"/>
            <a:ext cx="5389033" cy="43389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D9EBD-75E2-405C-A936-0AA3397EB242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FC756-B783-49A9-9831-ED50673FB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8049" y="836712"/>
            <a:ext cx="1075455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408" y="1315161"/>
            <a:ext cx="10754553" cy="7776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718048" y="2172865"/>
            <a:ext cx="1075455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719406" y="2651314"/>
            <a:ext cx="10754553" cy="7776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719408" y="3515410"/>
            <a:ext cx="3623937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6"/>
          </p:nvPr>
        </p:nvSpPr>
        <p:spPr>
          <a:xfrm>
            <a:off x="720766" y="3993857"/>
            <a:ext cx="3623937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7"/>
          </p:nvPr>
        </p:nvSpPr>
        <p:spPr>
          <a:xfrm>
            <a:off x="4458984" y="3515410"/>
            <a:ext cx="34471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8"/>
          </p:nvPr>
        </p:nvSpPr>
        <p:spPr>
          <a:xfrm>
            <a:off x="4460343" y="3993857"/>
            <a:ext cx="3447160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9"/>
          </p:nvPr>
        </p:nvSpPr>
        <p:spPr>
          <a:xfrm>
            <a:off x="8028913" y="3515410"/>
            <a:ext cx="34471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0"/>
          </p:nvPr>
        </p:nvSpPr>
        <p:spPr>
          <a:xfrm>
            <a:off x="8030272" y="3993857"/>
            <a:ext cx="3447160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CEBA7-2B67-4B33-B9D7-9060A3229601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22" name="页脚占位符 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9DD09-9C53-4A04-9D24-AAF404C508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965B0-5777-4546-B2EF-1550CECF5256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5DC4B-827F-4A9B-9387-56646EC29B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9691C-8CD2-4579-BB9F-56641F2398AE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0EEB4-1012-475F-BC15-DC642AD2A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4963" y="146050"/>
            <a:ext cx="10561637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4963" y="922338"/>
            <a:ext cx="115220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616700"/>
            <a:ext cx="2844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9CD53F11-913E-474B-8BA3-D9313434AC5C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616700"/>
            <a:ext cx="3860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616700"/>
            <a:ext cx="2844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D994EBA8-AAC6-497E-9B90-81FB862210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1225" y="1873250"/>
            <a:ext cx="103632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dirty="0" smtClean="0"/>
              <a:t>通过两阶段提交协议完成数据上传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71813" y="3328988"/>
            <a:ext cx="5976937" cy="604837"/>
          </a:xfrm>
        </p:spPr>
        <p:txBody>
          <a:bodyPr>
            <a:normAutofit/>
          </a:bodyPr>
          <a:lstStyle/>
          <a:p>
            <a:r>
              <a:rPr lang="zh-CN" altLang="en-US" smtClean="0"/>
              <a:t>冯骁  阿里云事业群</a:t>
            </a:r>
            <a:r>
              <a:rPr lang="en-US" altLang="zh-CN" smtClean="0"/>
              <a:t>-</a:t>
            </a:r>
            <a:r>
              <a:rPr lang="zh-CN" altLang="en-US" smtClean="0"/>
              <a:t>数据事业部</a:t>
            </a:r>
            <a:r>
              <a:rPr lang="en-US" altLang="zh-CN" smtClean="0"/>
              <a:t>-</a:t>
            </a:r>
            <a:r>
              <a:rPr lang="zh-CN" altLang="en-US" smtClean="0"/>
              <a:t>计算平台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一致性算法总结</a:t>
            </a:r>
            <a:endParaRPr lang="zh-CN" altLang="en-US" dirty="0"/>
          </a:p>
        </p:txBody>
      </p:sp>
      <p:sp>
        <p:nvSpPr>
          <p:cNvPr id="21506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CAP</a:t>
            </a:r>
            <a:r>
              <a:rPr lang="zh-CN" altLang="en-US" smtClean="0"/>
              <a:t>理论</a:t>
            </a:r>
            <a:endParaRPr lang="en-US" altLang="zh-CN" smtClean="0"/>
          </a:p>
          <a:p>
            <a:pPr lvl="1"/>
            <a:r>
              <a:rPr lang="zh-CN" altLang="en-US" smtClean="0"/>
              <a:t>一致性，可用性，分区容错性只能满足两个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38250" y="2143125"/>
          <a:ext cx="9572625" cy="36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449"/>
                <a:gridCol w="1595449"/>
                <a:gridCol w="1595449"/>
                <a:gridCol w="1595449"/>
                <a:gridCol w="1595449"/>
                <a:gridCol w="1595449"/>
              </a:tblGrid>
              <a:tr h="52047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Backups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Paxos</a:t>
                      </a:r>
                      <a:endParaRPr lang="zh-CN" altLang="en-US" dirty="0"/>
                    </a:p>
                  </a:txBody>
                  <a:tcPr/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Consistency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Weak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Eventual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Strong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Transaction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Full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Local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Full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Latency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Low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Throughput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Low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Medium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Lots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Some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Failover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Down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Read only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Read/write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实践一内容</a:t>
            </a:r>
            <a:endParaRPr lang="zh-CN" altLang="en-US" dirty="0"/>
          </a:p>
        </p:txBody>
      </p:sp>
      <p:sp>
        <p:nvSpPr>
          <p:cNvPr id="22530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使用两阶段提交实现数据上传</a:t>
            </a:r>
            <a:endParaRPr lang="en-US" altLang="zh-CN" smtClean="0"/>
          </a:p>
          <a:p>
            <a:r>
              <a:rPr lang="zh-CN" altLang="en-US" smtClean="0"/>
              <a:t>实践一系统介绍</a:t>
            </a: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2952750" y="4500563"/>
            <a:ext cx="185737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10188" y="4500563"/>
            <a:ext cx="185737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67625" y="4500563"/>
            <a:ext cx="185737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10188" y="2428875"/>
            <a:ext cx="185737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24063" y="2357438"/>
            <a:ext cx="1785937" cy="1285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Application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12" idx="6"/>
            <a:endCxn id="11" idx="1"/>
          </p:cNvCxnSpPr>
          <p:nvPr/>
        </p:nvCxnSpPr>
        <p:spPr>
          <a:xfrm>
            <a:off x="3810000" y="3000375"/>
            <a:ext cx="1500188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2"/>
            <a:endCxn id="6" idx="0"/>
          </p:cNvCxnSpPr>
          <p:nvPr/>
        </p:nvCxnSpPr>
        <p:spPr>
          <a:xfrm rot="5400000">
            <a:off x="4595813" y="2857500"/>
            <a:ext cx="928688" cy="2357437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2"/>
            <a:endCxn id="7" idx="0"/>
          </p:cNvCxnSpPr>
          <p:nvPr/>
        </p:nvCxnSpPr>
        <p:spPr>
          <a:xfrm>
            <a:off x="6238875" y="3571875"/>
            <a:ext cx="0" cy="9286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  <a:endCxn id="8" idx="0"/>
          </p:cNvCxnSpPr>
          <p:nvPr/>
        </p:nvCxnSpPr>
        <p:spPr>
          <a:xfrm rot="16200000" flipH="1">
            <a:off x="6953250" y="2857500"/>
            <a:ext cx="928688" cy="2357438"/>
          </a:xfrm>
          <a:prstGeom prst="bentConnector3">
            <a:avLst>
              <a:gd name="adj1" fmla="val 50000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0" name="TextBox 50"/>
          <p:cNvSpPr txBox="1">
            <a:spLocks noChangeArrowheads="1"/>
          </p:cNvSpPr>
          <p:nvPr/>
        </p:nvSpPr>
        <p:spPr bwMode="auto">
          <a:xfrm>
            <a:off x="5381625" y="3643313"/>
            <a:ext cx="87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Update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实践一系统介绍</a:t>
            </a:r>
            <a:endParaRPr lang="zh-CN" altLang="en-US" dirty="0"/>
          </a:p>
        </p:txBody>
      </p:sp>
      <p:sp>
        <p:nvSpPr>
          <p:cNvPr id="23554" name="内容占位符 4"/>
          <p:cNvSpPr>
            <a:spLocks noGrp="1"/>
          </p:cNvSpPr>
          <p:nvPr>
            <p:ph idx="1"/>
          </p:nvPr>
        </p:nvSpPr>
        <p:spPr>
          <a:xfrm>
            <a:off x="768350" y="1079500"/>
            <a:ext cx="10656888" cy="5445125"/>
          </a:xfrm>
        </p:spPr>
        <p:txBody>
          <a:bodyPr/>
          <a:lstStyle/>
          <a:p>
            <a:r>
              <a:rPr lang="zh-CN" altLang="zh-CN" b="1" smtClean="0">
                <a:solidFill>
                  <a:srgbClr val="0088EE"/>
                </a:solidFill>
              </a:rPr>
              <a:t>一个简单的分布式存储系统，由一个</a:t>
            </a:r>
            <a:r>
              <a:rPr lang="en-US" altLang="zh-CN" b="1" smtClean="0">
                <a:solidFill>
                  <a:srgbClr val="0088EE"/>
                </a:solidFill>
              </a:rPr>
              <a:t>Server</a:t>
            </a:r>
            <a:r>
              <a:rPr lang="zh-CN" altLang="zh-CN" b="1" smtClean="0">
                <a:solidFill>
                  <a:srgbClr val="0088EE"/>
                </a:solidFill>
              </a:rPr>
              <a:t>和多个</a:t>
            </a:r>
            <a:r>
              <a:rPr lang="en-US" altLang="zh-CN" b="1" smtClean="0">
                <a:solidFill>
                  <a:srgbClr val="0088EE"/>
                </a:solidFill>
              </a:rPr>
              <a:t>Worker</a:t>
            </a:r>
            <a:r>
              <a:rPr lang="zh-CN" altLang="zh-CN" b="1" smtClean="0">
                <a:solidFill>
                  <a:srgbClr val="0088EE"/>
                </a:solidFill>
              </a:rPr>
              <a:t>组成，其存储的内容为</a:t>
            </a:r>
            <a:r>
              <a:rPr lang="en-US" altLang="zh-CN" b="1" smtClean="0">
                <a:solidFill>
                  <a:srgbClr val="0088EE"/>
                </a:solidFill>
              </a:rPr>
              <a:t>Table</a:t>
            </a:r>
          </a:p>
          <a:p>
            <a:r>
              <a:rPr lang="zh-CN" altLang="zh-CN" b="1" smtClean="0">
                <a:solidFill>
                  <a:srgbClr val="0088EE"/>
                </a:solidFill>
              </a:rPr>
              <a:t>每个</a:t>
            </a:r>
            <a:r>
              <a:rPr lang="en-US" altLang="zh-CN" b="1" smtClean="0">
                <a:solidFill>
                  <a:srgbClr val="0088EE"/>
                </a:solidFill>
              </a:rPr>
              <a:t>Table</a:t>
            </a:r>
            <a:r>
              <a:rPr lang="zh-CN" altLang="zh-CN" b="1" smtClean="0">
                <a:solidFill>
                  <a:srgbClr val="0088EE"/>
                </a:solidFill>
              </a:rPr>
              <a:t>的内容会被拷贝多份，存放在各个</a:t>
            </a:r>
            <a:r>
              <a:rPr lang="en-US" altLang="zh-CN" b="1" smtClean="0">
                <a:solidFill>
                  <a:srgbClr val="0088EE"/>
                </a:solidFill>
              </a:rPr>
              <a:t>Worker</a:t>
            </a:r>
            <a:r>
              <a:rPr lang="zh-CN" altLang="zh-CN" b="1" smtClean="0">
                <a:solidFill>
                  <a:srgbClr val="0088EE"/>
                </a:solidFill>
              </a:rPr>
              <a:t>上</a:t>
            </a:r>
            <a:endParaRPr lang="en-US" altLang="zh-CN" b="1" smtClean="0">
              <a:solidFill>
                <a:srgbClr val="0088EE"/>
              </a:solidFill>
            </a:endParaRPr>
          </a:p>
          <a:p>
            <a:r>
              <a:rPr lang="en-US" altLang="zh-CN" b="1" smtClean="0">
                <a:solidFill>
                  <a:srgbClr val="0088EE"/>
                </a:solidFill>
              </a:rPr>
              <a:t>Server</a:t>
            </a:r>
            <a:r>
              <a:rPr lang="zh-CN" altLang="zh-CN" b="1" smtClean="0">
                <a:solidFill>
                  <a:srgbClr val="0088EE"/>
                </a:solidFill>
              </a:rPr>
              <a:t>中存放着</a:t>
            </a:r>
            <a:r>
              <a:rPr lang="en-US" altLang="zh-CN" b="1" smtClean="0">
                <a:solidFill>
                  <a:srgbClr val="0088EE"/>
                </a:solidFill>
              </a:rPr>
              <a:t>Table</a:t>
            </a:r>
            <a:r>
              <a:rPr lang="zh-CN" altLang="zh-CN" b="1" smtClean="0">
                <a:solidFill>
                  <a:srgbClr val="0088EE"/>
                </a:solidFill>
              </a:rPr>
              <a:t>的</a:t>
            </a:r>
            <a:r>
              <a:rPr lang="en-US" altLang="zh-CN" b="1" smtClean="0">
                <a:solidFill>
                  <a:srgbClr val="0088EE"/>
                </a:solidFill>
              </a:rPr>
              <a:t>meta</a:t>
            </a:r>
            <a:r>
              <a:rPr lang="zh-CN" altLang="zh-CN" b="1" smtClean="0">
                <a:solidFill>
                  <a:srgbClr val="0088EE"/>
                </a:solidFill>
              </a:rPr>
              <a:t>，包括</a:t>
            </a:r>
            <a:r>
              <a:rPr lang="en-US" altLang="zh-CN" b="1" smtClean="0">
                <a:solidFill>
                  <a:srgbClr val="0088EE"/>
                </a:solidFill>
              </a:rPr>
              <a:t>Table</a:t>
            </a:r>
            <a:r>
              <a:rPr lang="zh-CN" altLang="zh-CN" b="1" smtClean="0">
                <a:solidFill>
                  <a:srgbClr val="0088EE"/>
                </a:solidFill>
              </a:rPr>
              <a:t>名和其拷贝所在</a:t>
            </a:r>
            <a:r>
              <a:rPr lang="en-US" altLang="zh-CN" b="1" smtClean="0">
                <a:solidFill>
                  <a:srgbClr val="0088EE"/>
                </a:solidFill>
              </a:rPr>
              <a:t>Worker</a:t>
            </a:r>
            <a:r>
              <a:rPr lang="zh-CN" altLang="zh-CN" b="1" smtClean="0">
                <a:solidFill>
                  <a:srgbClr val="0088EE"/>
                </a:solidFill>
              </a:rPr>
              <a:t>的</a:t>
            </a:r>
            <a:r>
              <a:rPr lang="en-US" altLang="zh-CN" b="1" smtClean="0">
                <a:solidFill>
                  <a:srgbClr val="0088EE"/>
                </a:solidFill>
              </a:rPr>
              <a:t> list</a:t>
            </a:r>
            <a:endParaRPr lang="zh-CN" altLang="zh-CN" b="1" smtClean="0">
              <a:solidFill>
                <a:srgbClr val="0088EE"/>
              </a:solidFill>
            </a:endParaRPr>
          </a:p>
          <a:p>
            <a:pPr lvl="1"/>
            <a:r>
              <a:rPr lang="en-US" altLang="zh-CN" b="1" smtClean="0">
                <a:solidFill>
                  <a:srgbClr val="FFC000"/>
                </a:solidFill>
              </a:rPr>
              <a:t>Worker</a:t>
            </a:r>
            <a:r>
              <a:rPr lang="zh-CN" altLang="zh-CN" b="1" smtClean="0">
                <a:solidFill>
                  <a:srgbClr val="FFC000"/>
                </a:solidFill>
              </a:rPr>
              <a:t>中存放着</a:t>
            </a:r>
            <a:r>
              <a:rPr lang="en-US" altLang="zh-CN" b="1" smtClean="0">
                <a:solidFill>
                  <a:srgbClr val="FFC000"/>
                </a:solidFill>
              </a:rPr>
              <a:t>Table</a:t>
            </a:r>
            <a:r>
              <a:rPr lang="zh-CN" altLang="zh-CN" b="1" smtClean="0">
                <a:solidFill>
                  <a:srgbClr val="FFC000"/>
                </a:solidFill>
              </a:rPr>
              <a:t>名到其所存储文件</a:t>
            </a:r>
            <a:r>
              <a:rPr lang="en-US" altLang="zh-CN" b="1" smtClean="0">
                <a:solidFill>
                  <a:srgbClr val="FFC000"/>
                </a:solidFill>
              </a:rPr>
              <a:t>id</a:t>
            </a:r>
            <a:r>
              <a:rPr lang="zh-CN" altLang="zh-CN" b="1" smtClean="0">
                <a:solidFill>
                  <a:srgbClr val="FFC000"/>
                </a:solidFill>
              </a:rPr>
              <a:t>的</a:t>
            </a:r>
            <a:r>
              <a:rPr lang="en-US" altLang="zh-CN" b="1" smtClean="0">
                <a:solidFill>
                  <a:srgbClr val="FFC000"/>
                </a:solidFill>
              </a:rPr>
              <a:t>list</a:t>
            </a:r>
            <a:r>
              <a:rPr lang="zh-CN" altLang="zh-CN" b="1" smtClean="0">
                <a:solidFill>
                  <a:srgbClr val="FFC000"/>
                </a:solidFill>
              </a:rPr>
              <a:t>的映射</a:t>
            </a:r>
            <a:endParaRPr lang="en-US" altLang="zh-CN" b="1" smtClean="0">
              <a:solidFill>
                <a:srgbClr val="FFC000"/>
              </a:solidFill>
            </a:endParaRPr>
          </a:p>
          <a:p>
            <a:pPr lvl="1"/>
            <a:r>
              <a:rPr lang="en-US" altLang="zh-CN" b="1" smtClean="0">
                <a:solidFill>
                  <a:srgbClr val="FFC000"/>
                </a:solidFill>
              </a:rPr>
              <a:t>Worker</a:t>
            </a:r>
            <a:r>
              <a:rPr lang="zh-CN" altLang="zh-CN" b="1" smtClean="0">
                <a:solidFill>
                  <a:srgbClr val="FFC000"/>
                </a:solidFill>
              </a:rPr>
              <a:t>支持文件的创建、删除、重命名和读写操作</a:t>
            </a:r>
          </a:p>
          <a:p>
            <a:r>
              <a:rPr lang="en-US" altLang="zh-CN" b="1" smtClean="0">
                <a:solidFill>
                  <a:srgbClr val="0088EE"/>
                </a:solidFill>
              </a:rPr>
              <a:t>Application client</a:t>
            </a:r>
            <a:r>
              <a:rPr lang="zh-CN" altLang="zh-CN" b="1" smtClean="0">
                <a:solidFill>
                  <a:srgbClr val="0088EE"/>
                </a:solidFill>
              </a:rPr>
              <a:t>向</a:t>
            </a:r>
            <a:r>
              <a:rPr lang="en-US" altLang="zh-CN" b="1" smtClean="0">
                <a:solidFill>
                  <a:srgbClr val="0088EE"/>
                </a:solidFill>
              </a:rPr>
              <a:t>Server</a:t>
            </a:r>
            <a:r>
              <a:rPr lang="zh-CN" altLang="zh-CN" b="1" smtClean="0">
                <a:solidFill>
                  <a:srgbClr val="0088EE"/>
                </a:solidFill>
              </a:rPr>
              <a:t>发起请求，上传数据并更新表的内容</a:t>
            </a:r>
          </a:p>
          <a:p>
            <a:pPr lvl="1"/>
            <a:r>
              <a:rPr lang="en-US" altLang="zh-CN" b="1" smtClean="0">
                <a:solidFill>
                  <a:srgbClr val="FFC000"/>
                </a:solidFill>
              </a:rPr>
              <a:t>Server</a:t>
            </a:r>
            <a:r>
              <a:rPr lang="zh-CN" altLang="zh-CN" b="1" smtClean="0">
                <a:solidFill>
                  <a:srgbClr val="FFC000"/>
                </a:solidFill>
              </a:rPr>
              <a:t>在接到上传请求后，需要调用每个</a:t>
            </a:r>
            <a:r>
              <a:rPr lang="en-US" altLang="zh-CN" b="1" smtClean="0">
                <a:solidFill>
                  <a:srgbClr val="FFC000"/>
                </a:solidFill>
              </a:rPr>
              <a:t>Worker</a:t>
            </a:r>
            <a:r>
              <a:rPr lang="zh-CN" altLang="zh-CN" b="1" smtClean="0">
                <a:solidFill>
                  <a:srgbClr val="FFC000"/>
                </a:solidFill>
              </a:rPr>
              <a:t>的</a:t>
            </a:r>
            <a:r>
              <a:rPr lang="en-US" altLang="zh-CN" b="1" smtClean="0">
                <a:solidFill>
                  <a:srgbClr val="FFC000"/>
                </a:solidFill>
              </a:rPr>
              <a:t>UpdateTable</a:t>
            </a:r>
            <a:r>
              <a:rPr lang="zh-CN" altLang="zh-CN" b="1" smtClean="0">
                <a:solidFill>
                  <a:srgbClr val="FFC000"/>
                </a:solidFill>
              </a:rPr>
              <a:t>方法</a:t>
            </a:r>
          </a:p>
          <a:p>
            <a:pPr lvl="1"/>
            <a:r>
              <a:rPr lang="en-US" altLang="zh-CN" b="1" smtClean="0">
                <a:solidFill>
                  <a:srgbClr val="FFC000"/>
                </a:solidFill>
              </a:rPr>
              <a:t>Worker</a:t>
            </a:r>
            <a:r>
              <a:rPr lang="zh-CN" altLang="zh-CN" b="1" smtClean="0">
                <a:solidFill>
                  <a:srgbClr val="FFC000"/>
                </a:solidFill>
              </a:rPr>
              <a:t>在接到</a:t>
            </a:r>
            <a:r>
              <a:rPr lang="en-US" altLang="zh-CN" b="1" smtClean="0">
                <a:solidFill>
                  <a:srgbClr val="FFC000"/>
                </a:solidFill>
              </a:rPr>
              <a:t>UpdateTable</a:t>
            </a:r>
            <a:r>
              <a:rPr lang="zh-CN" altLang="zh-CN" b="1" smtClean="0">
                <a:solidFill>
                  <a:srgbClr val="FFC000"/>
                </a:solidFill>
              </a:rPr>
              <a:t>调用后，需要创建新的文件，并把更新的内容写到这些文件里。之后更新</a:t>
            </a:r>
            <a:r>
              <a:rPr lang="en-US" altLang="zh-CN" b="1" smtClean="0">
                <a:solidFill>
                  <a:srgbClr val="FFC000"/>
                </a:solidFill>
              </a:rPr>
              <a:t>Table</a:t>
            </a:r>
            <a:r>
              <a:rPr lang="zh-CN" altLang="zh-CN" b="1" smtClean="0">
                <a:solidFill>
                  <a:srgbClr val="FFC000"/>
                </a:solidFill>
              </a:rPr>
              <a:t>的</a:t>
            </a:r>
            <a:r>
              <a:rPr lang="en-US" altLang="zh-CN" b="1" smtClean="0">
                <a:solidFill>
                  <a:srgbClr val="FFC000"/>
                </a:solidFill>
              </a:rPr>
              <a:t>meta</a:t>
            </a:r>
            <a:r>
              <a:rPr lang="zh-CN" altLang="zh-CN" b="1" smtClean="0">
                <a:solidFill>
                  <a:srgbClr val="FFC000"/>
                </a:solidFill>
              </a:rPr>
              <a:t>，建立新的文件到</a:t>
            </a:r>
            <a:r>
              <a:rPr lang="en-US" altLang="zh-CN" b="1" smtClean="0">
                <a:solidFill>
                  <a:srgbClr val="FFC000"/>
                </a:solidFill>
              </a:rPr>
              <a:t>Table</a:t>
            </a:r>
            <a:r>
              <a:rPr lang="zh-CN" altLang="zh-CN" b="1" smtClean="0">
                <a:solidFill>
                  <a:srgbClr val="FFC000"/>
                </a:solidFill>
              </a:rPr>
              <a:t>名的映射，并把之前表所对应文件删除</a:t>
            </a:r>
          </a:p>
          <a:p>
            <a:pPr lvl="1"/>
            <a:r>
              <a:rPr lang="zh-CN" altLang="zh-CN" b="1" smtClean="0">
                <a:solidFill>
                  <a:srgbClr val="FFC000"/>
                </a:solidFill>
              </a:rPr>
              <a:t>如果任意一个</a:t>
            </a:r>
            <a:r>
              <a:rPr lang="en-US" altLang="zh-CN" b="1" smtClean="0">
                <a:solidFill>
                  <a:srgbClr val="FFC000"/>
                </a:solidFill>
              </a:rPr>
              <a:t>Worker</a:t>
            </a:r>
            <a:r>
              <a:rPr lang="zh-CN" altLang="zh-CN" b="1" smtClean="0">
                <a:solidFill>
                  <a:srgbClr val="FFC000"/>
                </a:solidFill>
              </a:rPr>
              <a:t>更新失败，</a:t>
            </a:r>
            <a:r>
              <a:rPr lang="en-US" altLang="zh-CN" b="1" smtClean="0">
                <a:solidFill>
                  <a:srgbClr val="FFC000"/>
                </a:solidFill>
              </a:rPr>
              <a:t>Server</a:t>
            </a:r>
            <a:r>
              <a:rPr lang="zh-CN" altLang="zh-CN" b="1" smtClean="0">
                <a:solidFill>
                  <a:srgbClr val="FFC000"/>
                </a:solidFill>
              </a:rPr>
              <a:t>需要让所有</a:t>
            </a:r>
            <a:r>
              <a:rPr lang="en-US" altLang="zh-CN" b="1" smtClean="0">
                <a:solidFill>
                  <a:srgbClr val="FFC000"/>
                </a:solidFill>
              </a:rPr>
              <a:t>Worker</a:t>
            </a:r>
            <a:r>
              <a:rPr lang="zh-CN" altLang="zh-CN" b="1" smtClean="0">
                <a:solidFill>
                  <a:srgbClr val="FFC000"/>
                </a:solidFill>
              </a:rPr>
              <a:t>回滚到更新之前的状态，并返回更新失败</a:t>
            </a:r>
          </a:p>
          <a:p>
            <a:endParaRPr lang="en-US" altLang="zh-CN" b="1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77825" y="-26988"/>
            <a:ext cx="10361613" cy="8016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实践一要求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 idx="4294967295"/>
          </p:nvPr>
        </p:nvSpPr>
        <p:spPr>
          <a:xfrm>
            <a:off x="1343025" y="1412875"/>
            <a:ext cx="9864725" cy="41767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b="1" smtClean="0">
                <a:solidFill>
                  <a:srgbClr val="0088EE"/>
                </a:solidFill>
              </a:rPr>
              <a:t>要求：</a:t>
            </a:r>
            <a:endParaRPr lang="en-US" altLang="zh-CN" sz="2800" b="1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zh-CN" b="1" smtClean="0">
                <a:solidFill>
                  <a:srgbClr val="FFC000"/>
                </a:solidFill>
              </a:rPr>
              <a:t>实现</a:t>
            </a:r>
            <a:r>
              <a:rPr lang="en-US" altLang="zh-CN" b="1" smtClean="0">
                <a:solidFill>
                  <a:srgbClr val="FFC000"/>
                </a:solidFill>
              </a:rPr>
              <a:t>Server</a:t>
            </a:r>
            <a:r>
              <a:rPr lang="zh-CN" altLang="zh-CN" b="1" smtClean="0">
                <a:solidFill>
                  <a:srgbClr val="FFC000"/>
                </a:solidFill>
              </a:rPr>
              <a:t>的</a:t>
            </a:r>
            <a:r>
              <a:rPr lang="en-US" altLang="zh-CN" b="1" smtClean="0">
                <a:solidFill>
                  <a:srgbClr val="FFC000"/>
                </a:solidFill>
              </a:rPr>
              <a:t>bool UpdateTable</a:t>
            </a:r>
            <a:r>
              <a:rPr lang="zh-CN" altLang="zh-CN" b="1" smtClean="0">
                <a:solidFill>
                  <a:srgbClr val="FFC000"/>
                </a:solidFill>
              </a:rPr>
              <a:t>函数 和</a:t>
            </a:r>
            <a:r>
              <a:rPr lang="en-US" altLang="zh-CN" b="1" smtClean="0">
                <a:solidFill>
                  <a:srgbClr val="FFC000"/>
                </a:solidFill>
              </a:rPr>
              <a:t>Worker</a:t>
            </a:r>
            <a:r>
              <a:rPr lang="zh-CN" altLang="zh-CN" b="1" smtClean="0">
                <a:solidFill>
                  <a:srgbClr val="FFC000"/>
                </a:solidFill>
              </a:rPr>
              <a:t>的</a:t>
            </a:r>
            <a:r>
              <a:rPr lang="en-US" altLang="zh-CN" b="1" smtClean="0">
                <a:solidFill>
                  <a:srgbClr val="FFC000"/>
                </a:solidFill>
              </a:rPr>
              <a:t>bool UpdateTable</a:t>
            </a:r>
            <a:r>
              <a:rPr lang="zh-CN" altLang="zh-CN" b="1" smtClean="0">
                <a:solidFill>
                  <a:srgbClr val="FFC000"/>
                </a:solidFill>
              </a:rPr>
              <a:t>函数，实现数据上传功能</a:t>
            </a:r>
            <a:endParaRPr lang="en-US" altLang="zh-CN" b="1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zh-CN" b="1" smtClean="0">
                <a:solidFill>
                  <a:srgbClr val="FFC000"/>
                </a:solidFill>
              </a:rPr>
              <a:t>可以在</a:t>
            </a:r>
            <a:r>
              <a:rPr lang="en-US" altLang="zh-CN" b="1" smtClean="0">
                <a:solidFill>
                  <a:srgbClr val="FFC000"/>
                </a:solidFill>
              </a:rPr>
              <a:t>Server</a:t>
            </a:r>
            <a:r>
              <a:rPr lang="zh-CN" altLang="zh-CN" b="1" smtClean="0">
                <a:solidFill>
                  <a:srgbClr val="FFC000"/>
                </a:solidFill>
              </a:rPr>
              <a:t>和</a:t>
            </a:r>
            <a:r>
              <a:rPr lang="en-US" altLang="zh-CN" b="1" smtClean="0">
                <a:solidFill>
                  <a:srgbClr val="FFC000"/>
                </a:solidFill>
              </a:rPr>
              <a:t>Worker</a:t>
            </a:r>
            <a:r>
              <a:rPr lang="zh-CN" altLang="zh-CN" b="1" smtClean="0">
                <a:solidFill>
                  <a:srgbClr val="FFC000"/>
                </a:solidFill>
              </a:rPr>
              <a:t>类中添加方法或成员，但不能修改已有逻辑</a:t>
            </a:r>
            <a:endParaRPr lang="en-US" altLang="zh-CN" b="1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800" b="1" smtClean="0">
                <a:solidFill>
                  <a:srgbClr val="0088EE"/>
                </a:solidFill>
              </a:rPr>
              <a:t>提示：</a:t>
            </a:r>
            <a:r>
              <a:rPr lang="en-US" altLang="zh-CN" smtClean="0">
                <a:solidFill>
                  <a:srgbClr val="FFC000"/>
                </a:solidFill>
              </a:rPr>
              <a:t>Worker</a:t>
            </a:r>
            <a:r>
              <a:rPr lang="zh-CN" altLang="zh-CN" smtClean="0">
                <a:solidFill>
                  <a:srgbClr val="FFC000"/>
                </a:solidFill>
              </a:rPr>
              <a:t>的每个操作都有执行失败的可能，需要设计在操作之前如何保存当时的状态，在操作失败的情况下如何回滚。</a:t>
            </a:r>
          </a:p>
          <a:p>
            <a:pPr lvl="1">
              <a:lnSpc>
                <a:spcPct val="150000"/>
              </a:lnSpc>
            </a:pPr>
            <a:endParaRPr lang="zh-CN" altLang="zh-CN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-198438"/>
            <a:ext cx="236538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7226" tIns="58613" rIns="117226" bIns="58613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159375" y="2349500"/>
            <a:ext cx="25923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5400" b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谢 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13314" name="内容占位符 4"/>
          <p:cNvSpPr>
            <a:spLocks noGrp="1"/>
          </p:cNvSpPr>
          <p:nvPr>
            <p:ph idx="1"/>
          </p:nvPr>
        </p:nvSpPr>
        <p:spPr>
          <a:xfrm>
            <a:off x="3863975" y="2420938"/>
            <a:ext cx="3816350" cy="2262187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 sz="2800" b="1" smtClean="0">
              <a:solidFill>
                <a:srgbClr val="0088EE"/>
              </a:solidFill>
            </a:endParaRPr>
          </a:p>
          <a:p>
            <a:pPr lvl="1"/>
            <a:r>
              <a:rPr lang="en-US" altLang="zh-CN" sz="2800" b="1" smtClean="0">
                <a:solidFill>
                  <a:srgbClr val="FFC000"/>
                </a:solidFill>
              </a:rPr>
              <a:t>Master-Slave</a:t>
            </a:r>
          </a:p>
          <a:p>
            <a:pPr lvl="1"/>
            <a:r>
              <a:rPr lang="en-US" altLang="zh-CN" sz="2800" b="1" smtClean="0">
                <a:solidFill>
                  <a:srgbClr val="FFC000"/>
                </a:solidFill>
              </a:rPr>
              <a:t>Master-Master</a:t>
            </a:r>
          </a:p>
          <a:p>
            <a:pPr lvl="1"/>
            <a:r>
              <a:rPr lang="zh-CN" altLang="en-US" sz="2800" b="1" smtClean="0">
                <a:solidFill>
                  <a:srgbClr val="FFC000"/>
                </a:solidFill>
              </a:rPr>
              <a:t>两阶段提交</a:t>
            </a:r>
            <a:endParaRPr lang="en-US" altLang="zh-CN" sz="2800" b="1" smtClean="0">
              <a:solidFill>
                <a:srgbClr val="FFC000"/>
              </a:solidFill>
            </a:endParaRPr>
          </a:p>
          <a:p>
            <a:pPr lvl="1"/>
            <a:r>
              <a:rPr lang="zh-CN" altLang="en-US" sz="2800" b="1" smtClean="0">
                <a:solidFill>
                  <a:srgbClr val="FFC000"/>
                </a:solidFill>
              </a:rPr>
              <a:t>三阶段提交</a:t>
            </a:r>
            <a:endParaRPr lang="zh-CN" altLang="en-US" sz="2800" b="1" smtClean="0">
              <a:solidFill>
                <a:srgbClr val="0088EE"/>
              </a:solidFill>
            </a:endParaRPr>
          </a:p>
        </p:txBody>
      </p:sp>
      <p:sp>
        <p:nvSpPr>
          <p:cNvPr id="13316" name="内容占位符 4"/>
          <p:cNvSpPr>
            <a:spLocks/>
          </p:cNvSpPr>
          <p:nvPr/>
        </p:nvSpPr>
        <p:spPr bwMode="auto">
          <a:xfrm>
            <a:off x="3287713" y="1628775"/>
            <a:ext cx="3816350" cy="322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分布式事务</a:t>
            </a:r>
            <a:endParaRPr lang="en-US" altLang="zh-CN" sz="3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分布式一致性算法</a:t>
            </a:r>
            <a:endParaRPr lang="en-US" altLang="zh-CN" sz="3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US" altLang="zh-CN" sz="3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US" altLang="zh-CN" sz="3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US" altLang="zh-CN" sz="3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US" altLang="zh-CN" sz="3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3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实践一介绍</a:t>
            </a:r>
            <a:endParaRPr lang="en-US" altLang="zh-CN" sz="3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zh-CN" altLang="en-US" sz="3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14338" name="内容占位符 4"/>
          <p:cNvSpPr>
            <a:spLocks noGrp="1"/>
          </p:cNvSpPr>
          <p:nvPr>
            <p:ph idx="1"/>
          </p:nvPr>
        </p:nvSpPr>
        <p:spPr>
          <a:xfrm>
            <a:off x="4511675" y="1439863"/>
            <a:ext cx="4105275" cy="5445125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 sz="2800" b="1" smtClean="0">
              <a:solidFill>
                <a:srgbClr val="0088EE"/>
              </a:solidFill>
            </a:endParaRPr>
          </a:p>
          <a:p>
            <a:pPr lvl="1"/>
            <a:r>
              <a:rPr lang="zh-CN" altLang="en-US" smtClean="0">
                <a:solidFill>
                  <a:srgbClr val="FFC000"/>
                </a:solidFill>
              </a:rPr>
              <a:t>事务的</a:t>
            </a:r>
            <a:r>
              <a:rPr lang="en-US" altLang="zh-CN" smtClean="0">
                <a:solidFill>
                  <a:srgbClr val="FFC000"/>
                </a:solidFill>
              </a:rPr>
              <a:t>ACID</a:t>
            </a:r>
          </a:p>
          <a:p>
            <a:pPr lvl="1"/>
            <a:r>
              <a:rPr lang="zh-CN" altLang="en-US" smtClean="0">
                <a:solidFill>
                  <a:srgbClr val="FFC000"/>
                </a:solidFill>
              </a:rPr>
              <a:t>经典</a:t>
            </a:r>
            <a:r>
              <a:rPr lang="en-US" altLang="zh-CN" smtClean="0">
                <a:solidFill>
                  <a:srgbClr val="FFC000"/>
                </a:solidFill>
              </a:rPr>
              <a:t>case</a:t>
            </a:r>
            <a:r>
              <a:rPr lang="zh-CN" altLang="en-US" smtClean="0">
                <a:solidFill>
                  <a:srgbClr val="FFC000"/>
                </a:solidFill>
              </a:rPr>
              <a:t>：银行汇款</a:t>
            </a:r>
            <a:endParaRPr lang="en-US" altLang="zh-CN" smtClean="0">
              <a:solidFill>
                <a:srgbClr val="FFC000"/>
              </a:solidFill>
            </a:endParaRPr>
          </a:p>
          <a:p>
            <a:pPr>
              <a:buFont typeface="Arial" charset="0"/>
              <a:buNone/>
            </a:pPr>
            <a:endParaRPr lang="en-US" altLang="zh-CN" sz="2800" b="1" smtClean="0">
              <a:solidFill>
                <a:srgbClr val="0088EE"/>
              </a:solidFill>
            </a:endParaRPr>
          </a:p>
          <a:p>
            <a:pPr lvl="1"/>
            <a:r>
              <a:rPr lang="zh-CN" altLang="en-US" smtClean="0">
                <a:solidFill>
                  <a:srgbClr val="FFC000"/>
                </a:solidFill>
              </a:rPr>
              <a:t>为什么使用分布式模型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>
                <a:solidFill>
                  <a:srgbClr val="FFC000"/>
                </a:solidFill>
              </a:rPr>
              <a:t>分布式事务的挑战</a:t>
            </a:r>
            <a:endParaRPr lang="en-US" altLang="zh-CN" smtClean="0">
              <a:solidFill>
                <a:srgbClr val="FFC000"/>
              </a:solidFill>
            </a:endParaRPr>
          </a:p>
          <a:p>
            <a:pPr>
              <a:buFont typeface="Arial" charset="0"/>
              <a:buNone/>
            </a:pPr>
            <a:endParaRPr lang="en-US" altLang="zh-CN" sz="2800" b="1" smtClean="0">
              <a:solidFill>
                <a:srgbClr val="0088EE"/>
              </a:solidFill>
            </a:endParaRPr>
          </a:p>
          <a:p>
            <a:pPr lvl="1"/>
            <a:r>
              <a:rPr lang="zh-CN" altLang="en-US" smtClean="0">
                <a:solidFill>
                  <a:srgbClr val="FFC000"/>
                </a:solidFill>
              </a:rPr>
              <a:t>弱一致性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>
                <a:solidFill>
                  <a:srgbClr val="FFC000"/>
                </a:solidFill>
              </a:rPr>
              <a:t>最终一致性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>
                <a:solidFill>
                  <a:srgbClr val="FFC000"/>
                </a:solidFill>
              </a:rPr>
              <a:t>强一致性</a:t>
            </a:r>
            <a:endParaRPr lang="en-US" altLang="zh-CN" smtClean="0">
              <a:solidFill>
                <a:srgbClr val="FFC000"/>
              </a:solidFill>
            </a:endParaRPr>
          </a:p>
          <a:p>
            <a:pPr>
              <a:buFont typeface="Arial" charset="0"/>
              <a:buChar char="–"/>
            </a:pPr>
            <a:endParaRPr lang="zh-CN" altLang="en-US" sz="2000" smtClean="0">
              <a:solidFill>
                <a:srgbClr val="FFC000"/>
              </a:solidFill>
            </a:endParaRPr>
          </a:p>
        </p:txBody>
      </p:sp>
      <p:sp>
        <p:nvSpPr>
          <p:cNvPr id="14341" name="内容占位符 4"/>
          <p:cNvSpPr>
            <a:spLocks/>
          </p:cNvSpPr>
          <p:nvPr/>
        </p:nvSpPr>
        <p:spPr bwMode="auto">
          <a:xfrm>
            <a:off x="3359150" y="1412875"/>
            <a:ext cx="410527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什么是事务</a:t>
            </a:r>
            <a:endParaRPr lang="en-US" altLang="zh-CN" sz="28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分布式事务</a:t>
            </a:r>
            <a:endParaRPr lang="en-US" altLang="zh-CN" sz="28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一致性模型</a:t>
            </a:r>
            <a:endParaRPr lang="en-US" altLang="zh-CN" sz="28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分布式一致性算法</a:t>
            </a:r>
            <a:endParaRPr lang="zh-CN" altLang="en-US" dirty="0"/>
          </a:p>
        </p:txBody>
      </p:sp>
      <p:sp>
        <p:nvSpPr>
          <p:cNvPr id="15362" name="内容占位符 4"/>
          <p:cNvSpPr>
            <a:spLocks noGrp="1"/>
          </p:cNvSpPr>
          <p:nvPr>
            <p:ph idx="1"/>
          </p:nvPr>
        </p:nvSpPr>
        <p:spPr>
          <a:xfrm>
            <a:off x="4008438" y="1268413"/>
            <a:ext cx="4681537" cy="5445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88EE"/>
                </a:solidFill>
              </a:rPr>
              <a:t>Master-Slave</a:t>
            </a:r>
          </a:p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88EE"/>
                </a:solidFill>
              </a:rPr>
              <a:t>Master-Master</a:t>
            </a: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88EE"/>
                </a:solidFill>
              </a:rPr>
              <a:t>两阶段提交</a:t>
            </a:r>
            <a:endParaRPr lang="en-US" altLang="zh-CN" sz="3200" b="1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88EE"/>
                </a:solidFill>
              </a:rPr>
              <a:t>三阶段提交</a:t>
            </a:r>
            <a:endParaRPr lang="en-US" altLang="zh-CN" sz="3200" b="1" smtClean="0">
              <a:solidFill>
                <a:srgbClr val="0088E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Master-Slave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Master-Master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  <p:sp>
        <p:nvSpPr>
          <p:cNvPr id="16386" name="内容占位符 4"/>
          <p:cNvSpPr>
            <a:spLocks noGrp="1"/>
          </p:cNvSpPr>
          <p:nvPr>
            <p:ph idx="1"/>
          </p:nvPr>
        </p:nvSpPr>
        <p:spPr>
          <a:xfrm>
            <a:off x="2855913" y="1079500"/>
            <a:ext cx="6553200" cy="5445125"/>
          </a:xfrm>
        </p:spPr>
        <p:txBody>
          <a:bodyPr/>
          <a:lstStyle/>
          <a:p>
            <a:r>
              <a:rPr lang="en-US" altLang="zh-CN" sz="2800" b="1" smtClean="0">
                <a:solidFill>
                  <a:srgbClr val="0088EE"/>
                </a:solidFill>
              </a:rPr>
              <a:t>Master-Slave</a:t>
            </a:r>
          </a:p>
          <a:p>
            <a:pPr lvl="1"/>
            <a:r>
              <a:rPr lang="zh-CN" altLang="en-US" sz="2400" b="1" smtClean="0">
                <a:solidFill>
                  <a:srgbClr val="FFC000"/>
                </a:solidFill>
              </a:rPr>
              <a:t>读写请求都由</a:t>
            </a:r>
            <a:r>
              <a:rPr lang="en-US" altLang="zh-CN" sz="2400" b="1" smtClean="0">
                <a:solidFill>
                  <a:srgbClr val="FFC000"/>
                </a:solidFill>
              </a:rPr>
              <a:t>master</a:t>
            </a:r>
            <a:r>
              <a:rPr lang="zh-CN" altLang="en-US" sz="2400" b="1" smtClean="0">
                <a:solidFill>
                  <a:srgbClr val="FFC000"/>
                </a:solidFill>
              </a:rPr>
              <a:t>负责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lvl="1"/>
            <a:r>
              <a:rPr lang="en-US" altLang="zh-CN" sz="2400" b="1" smtClean="0">
                <a:solidFill>
                  <a:srgbClr val="FFC000"/>
                </a:solidFill>
              </a:rPr>
              <a:t>master</a:t>
            </a:r>
            <a:r>
              <a:rPr lang="zh-CN" altLang="en-US" sz="2400" b="1" smtClean="0">
                <a:solidFill>
                  <a:srgbClr val="FFC000"/>
                </a:solidFill>
              </a:rPr>
              <a:t>将信息同步到</a:t>
            </a:r>
            <a:r>
              <a:rPr lang="en-US" altLang="zh-CN" sz="2400" b="1" smtClean="0">
                <a:solidFill>
                  <a:srgbClr val="FFC000"/>
                </a:solidFill>
              </a:rPr>
              <a:t>slave</a:t>
            </a:r>
            <a:r>
              <a:rPr lang="zh-CN" altLang="en-US" sz="2400" b="1" smtClean="0">
                <a:solidFill>
                  <a:srgbClr val="FFC000"/>
                </a:solidFill>
              </a:rPr>
              <a:t>上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b="1" smtClean="0">
                <a:solidFill>
                  <a:srgbClr val="FFC000"/>
                </a:solidFill>
              </a:rPr>
              <a:t>最终一致性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b="1" smtClean="0">
                <a:solidFill>
                  <a:srgbClr val="FFC000"/>
                </a:solidFill>
              </a:rPr>
              <a:t>缺点：可能丢数据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r>
              <a:rPr lang="en-US" altLang="zh-CN" sz="2800" b="1" smtClean="0">
                <a:solidFill>
                  <a:srgbClr val="0088EE"/>
                </a:solidFill>
              </a:rPr>
              <a:t>Master-Master</a:t>
            </a:r>
          </a:p>
          <a:p>
            <a:pPr lvl="1"/>
            <a:r>
              <a:rPr lang="zh-CN" altLang="en-US" sz="2400" b="1" smtClean="0">
                <a:solidFill>
                  <a:srgbClr val="FFC000"/>
                </a:solidFill>
              </a:rPr>
              <a:t>多</a:t>
            </a:r>
            <a:r>
              <a:rPr lang="en-US" altLang="zh-CN" sz="2400" b="1" smtClean="0">
                <a:solidFill>
                  <a:srgbClr val="FFC000"/>
                </a:solidFill>
              </a:rPr>
              <a:t>master</a:t>
            </a:r>
            <a:r>
              <a:rPr lang="zh-CN" altLang="en-US" sz="2400" b="1" smtClean="0">
                <a:solidFill>
                  <a:srgbClr val="FFC000"/>
                </a:solidFill>
              </a:rPr>
              <a:t>，都可以提供读写服务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b="1" smtClean="0">
                <a:solidFill>
                  <a:srgbClr val="FFC000"/>
                </a:solidFill>
              </a:rPr>
              <a:t>最终一致性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b="1" smtClean="0">
                <a:solidFill>
                  <a:srgbClr val="FFC000"/>
                </a:solidFill>
              </a:rPr>
              <a:t>同步复杂</a:t>
            </a:r>
            <a:endParaRPr lang="en-US" altLang="zh-CN" sz="2400" b="1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两阶段提交</a:t>
            </a:r>
            <a:endParaRPr lang="zh-CN" altLang="en-US" dirty="0"/>
          </a:p>
        </p:txBody>
      </p:sp>
      <p:sp>
        <p:nvSpPr>
          <p:cNvPr id="17410" name="内容占位符 4"/>
          <p:cNvSpPr>
            <a:spLocks noGrp="1"/>
          </p:cNvSpPr>
          <p:nvPr>
            <p:ph idx="1"/>
          </p:nvPr>
        </p:nvSpPr>
        <p:spPr>
          <a:xfrm>
            <a:off x="1055688" y="908050"/>
            <a:ext cx="10009187" cy="5445125"/>
          </a:xfrm>
        </p:spPr>
        <p:txBody>
          <a:bodyPr/>
          <a:lstStyle/>
          <a:p>
            <a:r>
              <a:rPr lang="zh-CN" altLang="en-US" sz="3200" b="1" smtClean="0">
                <a:solidFill>
                  <a:srgbClr val="0088EE"/>
                </a:solidFill>
              </a:rPr>
              <a:t>第一阶段：</a:t>
            </a:r>
          </a:p>
          <a:p>
            <a:pPr lvl="1"/>
            <a:r>
              <a:rPr lang="zh-CN" altLang="en-US" b="1" smtClean="0">
                <a:solidFill>
                  <a:srgbClr val="FFC000"/>
                </a:solidFill>
              </a:rPr>
              <a:t>协调者会问参与者是否可以执行提交操作。</a:t>
            </a:r>
          </a:p>
          <a:p>
            <a:pPr lvl="1"/>
            <a:r>
              <a:rPr lang="zh-CN" altLang="en-US" b="1" smtClean="0">
                <a:solidFill>
                  <a:srgbClr val="FFC000"/>
                </a:solidFill>
              </a:rPr>
              <a:t>各个参与者开始事务执行的准备工作</a:t>
            </a:r>
            <a:endParaRPr lang="en-US" altLang="zh-CN" b="1" smtClean="0">
              <a:solidFill>
                <a:srgbClr val="FFC000"/>
              </a:solidFill>
            </a:endParaRPr>
          </a:p>
          <a:p>
            <a:pPr lvl="1"/>
            <a:r>
              <a:rPr lang="zh-CN" altLang="en-US" b="1" smtClean="0">
                <a:solidFill>
                  <a:srgbClr val="FFC000"/>
                </a:solidFill>
              </a:rPr>
              <a:t>参与者响应协调者，如果事务的准备工作成功，则回应“可以提交”，否则回应“拒绝提交”。</a:t>
            </a:r>
          </a:p>
          <a:p>
            <a:r>
              <a:rPr lang="zh-CN" altLang="en-US" sz="3200" b="1" smtClean="0">
                <a:solidFill>
                  <a:srgbClr val="0088EE"/>
                </a:solidFill>
              </a:rPr>
              <a:t>第二阶段：</a:t>
            </a:r>
          </a:p>
          <a:p>
            <a:pPr lvl="1"/>
            <a:r>
              <a:rPr lang="zh-CN" altLang="en-US" b="1" smtClean="0">
                <a:solidFill>
                  <a:srgbClr val="FFC000"/>
                </a:solidFill>
              </a:rPr>
              <a:t>如果所有的参与者都回应“可以提交”，那么，协调者会发送“正式提交”的命令。</a:t>
            </a:r>
          </a:p>
          <a:p>
            <a:pPr lvl="1"/>
            <a:r>
              <a:rPr lang="zh-CN" altLang="en-US" b="1" smtClean="0">
                <a:solidFill>
                  <a:srgbClr val="FFC000"/>
                </a:solidFill>
              </a:rPr>
              <a:t>如果有一个参与者回应“拒绝提交”，那么，协调者向所有的参与者发送“回滚操作”。</a:t>
            </a:r>
            <a:endParaRPr lang="en-US" altLang="zh-CN" b="1" smtClean="0">
              <a:solidFill>
                <a:srgbClr val="FFC000"/>
              </a:solidFill>
            </a:endParaRPr>
          </a:p>
          <a:p>
            <a:r>
              <a:rPr lang="zh-CN" altLang="en-US" sz="3200" b="1" smtClean="0">
                <a:solidFill>
                  <a:srgbClr val="0088EE"/>
                </a:solidFill>
              </a:rPr>
              <a:t>强一致性</a:t>
            </a:r>
            <a:endParaRPr lang="en-US" altLang="zh-CN" sz="3200" b="1" smtClean="0">
              <a:solidFill>
                <a:srgbClr val="0088EE"/>
              </a:solidFill>
            </a:endParaRPr>
          </a:p>
          <a:p>
            <a:pPr>
              <a:buFont typeface="Arial" charset="0"/>
              <a:buNone/>
            </a:pPr>
            <a:endParaRPr lang="en-US" altLang="zh-CN" sz="3200" b="1" smtClean="0">
              <a:solidFill>
                <a:srgbClr val="0088EE"/>
              </a:solidFill>
            </a:endParaRPr>
          </a:p>
        </p:txBody>
      </p:sp>
      <p:sp>
        <p:nvSpPr>
          <p:cNvPr id="17411" name="内容占位符 4"/>
          <p:cNvSpPr txBox="1">
            <a:spLocks/>
          </p:cNvSpPr>
          <p:nvPr/>
        </p:nvSpPr>
        <p:spPr bwMode="auto">
          <a:xfrm>
            <a:off x="671513" y="908050"/>
            <a:ext cx="1152048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内容占位符 4"/>
          <p:cNvSpPr txBox="1">
            <a:spLocks/>
          </p:cNvSpPr>
          <p:nvPr/>
        </p:nvSpPr>
        <p:spPr bwMode="auto">
          <a:xfrm>
            <a:off x="4549775" y="922338"/>
            <a:ext cx="115220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两阶段提交</a:t>
            </a:r>
            <a:endParaRPr lang="zh-CN" altLang="en-US" dirty="0"/>
          </a:p>
        </p:txBody>
      </p:sp>
      <p:sp>
        <p:nvSpPr>
          <p:cNvPr id="18434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6" name="流程图: 联系 5"/>
          <p:cNvSpPr/>
          <p:nvPr/>
        </p:nvSpPr>
        <p:spPr>
          <a:xfrm>
            <a:off x="5167313" y="2143125"/>
            <a:ext cx="714375" cy="714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3595688" y="4286250"/>
            <a:ext cx="714375" cy="714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4810125" y="4286250"/>
            <a:ext cx="714375" cy="714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438" name="TextBox 22"/>
          <p:cNvSpPr txBox="1">
            <a:spLocks noChangeArrowheads="1"/>
          </p:cNvSpPr>
          <p:nvPr/>
        </p:nvSpPr>
        <p:spPr bwMode="auto">
          <a:xfrm>
            <a:off x="6024563" y="4357688"/>
            <a:ext cx="107156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>
                <a:latin typeface="Calibri" pitchFamily="34" charset="0"/>
              </a:rPr>
              <a:t>……</a:t>
            </a:r>
            <a:endParaRPr lang="zh-CN" altLang="en-US" sz="3000">
              <a:latin typeface="Calibri" pitchFamily="34" charset="0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310438" y="4286250"/>
            <a:ext cx="714375" cy="714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18440" name="内容占位符 4"/>
          <p:cNvSpPr txBox="1">
            <a:spLocks/>
          </p:cNvSpPr>
          <p:nvPr/>
        </p:nvSpPr>
        <p:spPr bwMode="auto">
          <a:xfrm>
            <a:off x="671513" y="922338"/>
            <a:ext cx="1152048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38750" y="5214938"/>
            <a:ext cx="1285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>
                <a:latin typeface="Calibri" pitchFamily="34" charset="0"/>
              </a:rPr>
              <a:t>阶段</a:t>
            </a:r>
            <a:r>
              <a:rPr lang="en-US" altLang="zh-CN" sz="3000">
                <a:latin typeface="Calibri" pitchFamily="34" charset="0"/>
              </a:rPr>
              <a:t>1</a:t>
            </a:r>
            <a:endParaRPr lang="zh-CN" altLang="en-US" sz="3000">
              <a:latin typeface="Calibri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095750" y="2752725"/>
            <a:ext cx="1176338" cy="1533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0"/>
            <a:endCxn id="6" idx="4"/>
          </p:cNvCxnSpPr>
          <p:nvPr/>
        </p:nvCxnSpPr>
        <p:spPr>
          <a:xfrm flipV="1">
            <a:off x="5167313" y="2857500"/>
            <a:ext cx="357187" cy="1428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6" idx="0"/>
            <a:endCxn id="6" idx="5"/>
          </p:cNvCxnSpPr>
          <p:nvPr/>
        </p:nvCxnSpPr>
        <p:spPr>
          <a:xfrm flipH="1" flipV="1">
            <a:off x="5776913" y="2752725"/>
            <a:ext cx="1890712" cy="1533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881438" y="3357563"/>
            <a:ext cx="969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vote1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595813" y="3643313"/>
            <a:ext cx="969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vote2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738938" y="3214688"/>
            <a:ext cx="969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vote n-1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238750" y="5214938"/>
            <a:ext cx="1285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>
                <a:latin typeface="Calibri" pitchFamily="34" charset="0"/>
              </a:rPr>
              <a:t>阶段</a:t>
            </a:r>
            <a:r>
              <a:rPr lang="en-US" altLang="zh-CN" sz="3000">
                <a:latin typeface="Calibri" pitchFamily="34" charset="0"/>
              </a:rPr>
              <a:t>2</a:t>
            </a:r>
            <a:endParaRPr lang="zh-CN" altLang="en-US" sz="3000">
              <a:latin typeface="Calibri" pitchFamily="34" charset="0"/>
            </a:endParaRPr>
          </a:p>
        </p:txBody>
      </p:sp>
      <p:sp>
        <p:nvSpPr>
          <p:cNvPr id="18449" name="内容占位符 4"/>
          <p:cNvSpPr txBox="1">
            <a:spLocks/>
          </p:cNvSpPr>
          <p:nvPr/>
        </p:nvSpPr>
        <p:spPr bwMode="auto">
          <a:xfrm>
            <a:off x="4549775" y="922338"/>
            <a:ext cx="115220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4095750" y="2786063"/>
            <a:ext cx="1176338" cy="1533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5167313" y="2857500"/>
            <a:ext cx="357187" cy="1428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667500" y="3214688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decision n-1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524250" y="3357563"/>
            <a:ext cx="1071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decision1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268913" y="3643313"/>
            <a:ext cx="118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decision2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5881686" y="2857496"/>
            <a:ext cx="1890569" cy="1533378"/>
          </a:xfrm>
          <a:prstGeom prst="straightConnector1">
            <a:avLst/>
          </a:prstGeom>
          <a:ln w="25400">
            <a:tailEnd type="arrow"/>
          </a:ln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27" grpId="1"/>
      <p:bldP spid="29" grpId="0"/>
      <p:bldP spid="29" grpId="1"/>
      <p:bldP spid="33" grpId="0"/>
      <p:bldP spid="33" grpId="1"/>
      <p:bldP spid="36" grpId="0"/>
      <p:bldP spid="94" grpId="0"/>
      <p:bldP spid="95" grpId="0"/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三阶段提交</a:t>
            </a:r>
            <a:endParaRPr lang="zh-CN" altLang="en-US" dirty="0"/>
          </a:p>
        </p:txBody>
      </p:sp>
      <p:sp>
        <p:nvSpPr>
          <p:cNvPr id="1945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三阶段提交算法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zh-CN" altLang="en-US" smtClean="0"/>
          </a:p>
        </p:txBody>
      </p:sp>
      <p:sp>
        <p:nvSpPr>
          <p:cNvPr id="9" name="矩形 8"/>
          <p:cNvSpPr/>
          <p:nvPr/>
        </p:nvSpPr>
        <p:spPr>
          <a:xfrm>
            <a:off x="2314575" y="1571625"/>
            <a:ext cx="2071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Coordinator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6386513" y="1571625"/>
            <a:ext cx="2071687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Cohorts</a:t>
            </a:r>
            <a:endParaRPr lang="zh-CN" altLang="en-US" b="1" dirty="0"/>
          </a:p>
        </p:txBody>
      </p:sp>
      <p:cxnSp>
        <p:nvCxnSpPr>
          <p:cNvPr id="14" name="直接连接符 13"/>
          <p:cNvCxnSpPr>
            <a:stCxn id="9" idx="2"/>
          </p:cNvCxnSpPr>
          <p:nvPr/>
        </p:nvCxnSpPr>
        <p:spPr>
          <a:xfrm>
            <a:off x="3349625" y="1857375"/>
            <a:ext cx="36513" cy="45005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458075" y="1857375"/>
            <a:ext cx="34925" cy="45005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TextBox 15"/>
          <p:cNvSpPr txBox="1">
            <a:spLocks noChangeArrowheads="1"/>
          </p:cNvSpPr>
          <p:nvPr/>
        </p:nvSpPr>
        <p:spPr bwMode="auto">
          <a:xfrm>
            <a:off x="1190625" y="1487488"/>
            <a:ext cx="77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Status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6013" y="2143125"/>
            <a:ext cx="6000750" cy="1071563"/>
          </a:xfrm>
          <a:prstGeom prst="rect">
            <a:avLst/>
          </a:prstGeom>
          <a:solidFill>
            <a:schemeClr val="tx2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86013" y="3643313"/>
            <a:ext cx="6000750" cy="1071562"/>
          </a:xfrm>
          <a:prstGeom prst="rect">
            <a:avLst/>
          </a:prstGeom>
          <a:solidFill>
            <a:schemeClr val="accent2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86013" y="5143500"/>
            <a:ext cx="6000750" cy="1071563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7" name="TextBox 23"/>
          <p:cNvSpPr txBox="1">
            <a:spLocks noChangeArrowheads="1"/>
          </p:cNvSpPr>
          <p:nvPr/>
        </p:nvSpPr>
        <p:spPr bwMode="auto">
          <a:xfrm>
            <a:off x="8672513" y="1487488"/>
            <a:ext cx="77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Status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2438" y="2416175"/>
            <a:ext cx="175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Soliciting votes…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386138" y="2500313"/>
            <a:ext cx="40719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814888" y="2143125"/>
            <a:ext cx="1416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Can commit?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313954" y="2882900"/>
            <a:ext cx="407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172075" y="2630488"/>
            <a:ext cx="484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Yes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9473" name="TextBox 32"/>
          <p:cNvSpPr txBox="1">
            <a:spLocks noChangeArrowheads="1"/>
          </p:cNvSpPr>
          <p:nvPr/>
        </p:nvSpPr>
        <p:spPr bwMode="auto">
          <a:xfrm>
            <a:off x="7599363" y="2916238"/>
            <a:ext cx="858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Phase1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9474" name="TextBox 33"/>
          <p:cNvSpPr txBox="1">
            <a:spLocks noChangeArrowheads="1"/>
          </p:cNvSpPr>
          <p:nvPr/>
        </p:nvSpPr>
        <p:spPr bwMode="auto">
          <a:xfrm>
            <a:off x="7600950" y="442912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Phase2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9475" name="TextBox 34"/>
          <p:cNvSpPr txBox="1">
            <a:spLocks noChangeArrowheads="1"/>
          </p:cNvSpPr>
          <p:nvPr/>
        </p:nvSpPr>
        <p:spPr bwMode="auto">
          <a:xfrm>
            <a:off x="7600950" y="5929313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Phase3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386138" y="4000500"/>
            <a:ext cx="40719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814888" y="3643313"/>
            <a:ext cx="1263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Pre commit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313954" y="4395788"/>
            <a:ext cx="407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72075" y="4143375"/>
            <a:ext cx="55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ACK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386138" y="5572125"/>
            <a:ext cx="40719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881563" y="5214938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Do commit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313954" y="5967413"/>
            <a:ext cx="407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654550" y="5715000"/>
            <a:ext cx="1731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Have committed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66688" y="3786188"/>
            <a:ext cx="2209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Commit authorized</a:t>
            </a:r>
          </a:p>
          <a:p>
            <a:pPr algn="ctr"/>
            <a:r>
              <a:rPr lang="en-US" altLang="zh-CN">
                <a:latin typeface="Calibri" pitchFamily="34" charset="0"/>
              </a:rPr>
              <a:t>Timeout causes abort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66688" y="5357813"/>
            <a:ext cx="2209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Finalizing commit</a:t>
            </a:r>
          </a:p>
          <a:p>
            <a:pPr algn="ctr"/>
            <a:r>
              <a:rPr lang="en-US" altLang="zh-CN">
                <a:latin typeface="Calibri" pitchFamily="34" charset="0"/>
              </a:rPr>
              <a:t>Timeout causes abort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8529638" y="2357438"/>
            <a:ext cx="2209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Uncertain</a:t>
            </a:r>
          </a:p>
          <a:p>
            <a:pPr algn="ctr"/>
            <a:r>
              <a:rPr lang="en-US" altLang="zh-CN">
                <a:latin typeface="Calibri" pitchFamily="34" charset="0"/>
              </a:rPr>
              <a:t>Timeout causes abort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8524875" y="3857625"/>
            <a:ext cx="220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Prepared to commit</a:t>
            </a:r>
          </a:p>
          <a:p>
            <a:pPr algn="ctr"/>
            <a:r>
              <a:rPr lang="en-US" altLang="zh-CN">
                <a:latin typeface="Calibri" pitchFamily="34" charset="0"/>
              </a:rPr>
              <a:t>Timeout causes abort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9012238" y="5500688"/>
            <a:ext cx="1236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Committed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2" grpId="0"/>
      <p:bldP spid="37" grpId="0"/>
      <p:bldP spid="42" grpId="0"/>
      <p:bldP spid="45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三阶段提交状态转移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ln w="19050">
            <a:noFill/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marL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953125" y="1643063"/>
            <a:ext cx="0" cy="4500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95563" y="1428750"/>
            <a:ext cx="714375" cy="714375"/>
          </a:xfrm>
          <a:prstGeom prst="ellipse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q1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95563" y="2928938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w1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000" y="4143375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595688" y="4143375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p1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95688" y="5786438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2" idx="7"/>
          </p:cNvCxnSpPr>
          <p:nvPr/>
        </p:nvCxnSpPr>
        <p:spPr>
          <a:xfrm flipH="1">
            <a:off x="2133600" y="3538538"/>
            <a:ext cx="566738" cy="709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5"/>
            <a:endCxn id="15" idx="1"/>
          </p:cNvCxnSpPr>
          <p:nvPr/>
        </p:nvCxnSpPr>
        <p:spPr>
          <a:xfrm>
            <a:off x="3205163" y="3538538"/>
            <a:ext cx="495300" cy="709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1" idx="3"/>
            <a:endCxn id="12" idx="7"/>
          </p:cNvCxnSpPr>
          <p:nvPr/>
        </p:nvCxnSpPr>
        <p:spPr>
          <a:xfrm rot="5400000">
            <a:off x="2062163" y="3609975"/>
            <a:ext cx="709612" cy="566738"/>
          </a:xfrm>
          <a:prstGeom prst="curvedConnector3">
            <a:avLst>
              <a:gd name="adj1" fmla="val 96277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595563" y="3786188"/>
            <a:ext cx="422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F,T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45" name="直接箭头连接符 44"/>
          <p:cNvCxnSpPr>
            <a:stCxn id="10" idx="3"/>
            <a:endCxn id="12" idx="7"/>
          </p:cNvCxnSpPr>
          <p:nvPr/>
        </p:nvCxnSpPr>
        <p:spPr>
          <a:xfrm flipH="1">
            <a:off x="2133600" y="2038350"/>
            <a:ext cx="566738" cy="22098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101850" y="228600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F,T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595438" y="4214813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a1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10" idx="4"/>
            <a:endCxn id="11" idx="0"/>
          </p:cNvCxnSpPr>
          <p:nvPr/>
        </p:nvCxnSpPr>
        <p:spPr>
          <a:xfrm>
            <a:off x="2952750" y="2143125"/>
            <a:ext cx="0" cy="7858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086100" y="2273300"/>
            <a:ext cx="2009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Commit_Request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Sent to all cohorts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524250" y="3143250"/>
            <a:ext cx="1697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All cohorts agreed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52813" y="3500438"/>
            <a:ext cx="1785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30600" y="3487738"/>
            <a:ext cx="16843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Send Prepare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to all cohorts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72" name="直接箭头连接符 71"/>
          <p:cNvCxnSpPr>
            <a:stCxn id="15" idx="4"/>
            <a:endCxn id="16" idx="0"/>
          </p:cNvCxnSpPr>
          <p:nvPr/>
        </p:nvCxnSpPr>
        <p:spPr>
          <a:xfrm>
            <a:off x="3952875" y="4857750"/>
            <a:ext cx="0" cy="9286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229100" y="4643438"/>
            <a:ext cx="12874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All cohorts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Sent Ack msg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3952875" y="5214938"/>
            <a:ext cx="17859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024313" y="5214938"/>
            <a:ext cx="166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Send Commit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msg to all cohorts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80" name="直接箭头连接符 79"/>
          <p:cNvCxnSpPr>
            <a:stCxn id="15" idx="2"/>
            <a:endCxn id="12" idx="6"/>
          </p:cNvCxnSpPr>
          <p:nvPr/>
        </p:nvCxnSpPr>
        <p:spPr>
          <a:xfrm flipH="1">
            <a:off x="2238375" y="4500563"/>
            <a:ext cx="1357313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3667125" y="5857875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3387725" y="514350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F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8" name="任意多边形 117"/>
          <p:cNvSpPr/>
          <p:nvPr/>
        </p:nvSpPr>
        <p:spPr>
          <a:xfrm>
            <a:off x="3606800" y="4852988"/>
            <a:ext cx="355600" cy="974725"/>
          </a:xfrm>
          <a:custGeom>
            <a:avLst/>
            <a:gdLst>
              <a:gd name="connsiteX0" fmla="*/ 332154 w 355600"/>
              <a:gd name="connsiteY0" fmla="*/ 0 h 974969"/>
              <a:gd name="connsiteX1" fmla="*/ 3908 w 355600"/>
              <a:gd name="connsiteY1" fmla="*/ 480646 h 974969"/>
              <a:gd name="connsiteX2" fmla="*/ 355600 w 355600"/>
              <a:gd name="connsiteY2" fmla="*/ 937846 h 97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974969">
                <a:moveTo>
                  <a:pt x="332154" y="0"/>
                </a:moveTo>
                <a:cubicBezTo>
                  <a:pt x="166077" y="162169"/>
                  <a:pt x="0" y="324338"/>
                  <a:pt x="3908" y="480646"/>
                </a:cubicBezTo>
                <a:cubicBezTo>
                  <a:pt x="7816" y="636954"/>
                  <a:pt x="207108" y="974969"/>
                  <a:pt x="355600" y="937846"/>
                </a:cubicBezTo>
              </a:path>
            </a:pathLst>
          </a:cu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2809875" y="4202113"/>
            <a:ext cx="296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2449513" y="4456113"/>
            <a:ext cx="10747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Abort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Sent to 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All cohorts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346075" y="2571750"/>
            <a:ext cx="2052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One or more cohort(s)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Replied abort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46113" y="3130550"/>
            <a:ext cx="1450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Abort msg sent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To all cohorts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>
            <a:off x="523875" y="3143250"/>
            <a:ext cx="17859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238375" y="1000125"/>
            <a:ext cx="1462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Coordinator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7656513" y="1000125"/>
            <a:ext cx="2154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Cohort i (i=2,3,…n)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304213" y="1500188"/>
            <a:ext cx="714375" cy="714375"/>
          </a:xfrm>
          <a:prstGeom prst="ellipse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qi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9382125" y="2714625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0" name="直接箭头连接符 139"/>
          <p:cNvCxnSpPr>
            <a:stCxn id="134" idx="5"/>
            <a:endCxn id="136" idx="1"/>
          </p:cNvCxnSpPr>
          <p:nvPr/>
        </p:nvCxnSpPr>
        <p:spPr>
          <a:xfrm>
            <a:off x="8913813" y="2109788"/>
            <a:ext cx="573087" cy="709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8524875" y="228600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F,T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9453563" y="2786063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ai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6" name="直接箭头连接符 145"/>
          <p:cNvCxnSpPr>
            <a:stCxn id="134" idx="3"/>
            <a:endCxn id="175" idx="0"/>
          </p:cNvCxnSpPr>
          <p:nvPr/>
        </p:nvCxnSpPr>
        <p:spPr>
          <a:xfrm flipH="1">
            <a:off x="7739063" y="2109788"/>
            <a:ext cx="669925" cy="604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8794750" y="3916363"/>
            <a:ext cx="1801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Abort msg received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from Coordinator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6438900" y="1544638"/>
            <a:ext cx="16224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Commit_Request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msg received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6464300" y="2058988"/>
            <a:ext cx="1571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Agreed msg sent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To Coordinator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6310313" y="2130425"/>
            <a:ext cx="1785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7381875" y="2714625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wi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3" name="任意多边形 182"/>
          <p:cNvSpPr/>
          <p:nvPr/>
        </p:nvSpPr>
        <p:spPr>
          <a:xfrm>
            <a:off x="8872538" y="2122488"/>
            <a:ext cx="587375" cy="788987"/>
          </a:xfrm>
          <a:custGeom>
            <a:avLst/>
            <a:gdLst>
              <a:gd name="connsiteX0" fmla="*/ 13676 w 588107"/>
              <a:gd name="connsiteY0" fmla="*/ 0 h 789354"/>
              <a:gd name="connsiteX1" fmla="*/ 95738 w 588107"/>
              <a:gd name="connsiteY1" fmla="*/ 457200 h 789354"/>
              <a:gd name="connsiteX2" fmla="*/ 588107 w 588107"/>
              <a:gd name="connsiteY2" fmla="*/ 715108 h 78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107" h="789354">
                <a:moveTo>
                  <a:pt x="13676" y="0"/>
                </a:moveTo>
                <a:cubicBezTo>
                  <a:pt x="6838" y="169007"/>
                  <a:pt x="0" y="338015"/>
                  <a:pt x="95738" y="457200"/>
                </a:cubicBezTo>
                <a:cubicBezTo>
                  <a:pt x="191477" y="576385"/>
                  <a:pt x="404446" y="789354"/>
                  <a:pt x="588107" y="715108"/>
                </a:cubicBezTo>
              </a:path>
            </a:pathLst>
          </a:cu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TextBox 187"/>
          <p:cNvSpPr txBox="1">
            <a:spLocks noChangeArrowheads="1"/>
          </p:cNvSpPr>
          <p:nvPr/>
        </p:nvSpPr>
        <p:spPr bwMode="auto">
          <a:xfrm>
            <a:off x="9188450" y="1571625"/>
            <a:ext cx="1622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Commit_Request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msg received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189" name="TextBox 188"/>
          <p:cNvSpPr txBox="1">
            <a:spLocks noChangeArrowheads="1"/>
          </p:cNvSpPr>
          <p:nvPr/>
        </p:nvSpPr>
        <p:spPr bwMode="auto">
          <a:xfrm>
            <a:off x="9274175" y="2084388"/>
            <a:ext cx="14509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Abort msg sent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To Coordinator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>
            <a:off x="9096375" y="2155825"/>
            <a:ext cx="17859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175" idx="6"/>
            <a:endCxn id="136" idx="2"/>
          </p:cNvCxnSpPr>
          <p:nvPr/>
        </p:nvCxnSpPr>
        <p:spPr>
          <a:xfrm>
            <a:off x="8096250" y="3071813"/>
            <a:ext cx="12858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>
            <a:spLocks noChangeArrowheads="1"/>
          </p:cNvSpPr>
          <p:nvPr/>
        </p:nvSpPr>
        <p:spPr bwMode="auto">
          <a:xfrm>
            <a:off x="8382000" y="257175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F,T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00" name="任意多边形 199"/>
          <p:cNvSpPr/>
          <p:nvPr/>
        </p:nvSpPr>
        <p:spPr>
          <a:xfrm>
            <a:off x="8101013" y="2928938"/>
            <a:ext cx="1277937" cy="214312"/>
          </a:xfrm>
          <a:custGeom>
            <a:avLst/>
            <a:gdLst>
              <a:gd name="connsiteX0" fmla="*/ 0 w 1277816"/>
              <a:gd name="connsiteY0" fmla="*/ 224692 h 296984"/>
              <a:gd name="connsiteX1" fmla="*/ 597877 w 1277816"/>
              <a:gd name="connsiteY1" fmla="*/ 1954 h 296984"/>
              <a:gd name="connsiteX2" fmla="*/ 1277816 w 1277816"/>
              <a:gd name="connsiteY2" fmla="*/ 236415 h 29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816" h="296984">
                <a:moveTo>
                  <a:pt x="0" y="224692"/>
                </a:moveTo>
                <a:cubicBezTo>
                  <a:pt x="192454" y="112346"/>
                  <a:pt x="384908" y="0"/>
                  <a:pt x="597877" y="1954"/>
                </a:cubicBezTo>
                <a:cubicBezTo>
                  <a:pt x="810846" y="3908"/>
                  <a:pt x="976924" y="296984"/>
                  <a:pt x="1277816" y="236415"/>
                </a:cubicBezTo>
              </a:path>
            </a:pathLst>
          </a:cu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>
            <a:off x="8024813" y="3170238"/>
            <a:ext cx="13430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Abort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received from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Coordinator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7381875" y="4429125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pi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07" name="直接箭头连接符 206"/>
          <p:cNvCxnSpPr>
            <a:stCxn id="175" idx="4"/>
            <a:endCxn id="204" idx="0"/>
          </p:cNvCxnSpPr>
          <p:nvPr/>
        </p:nvCxnSpPr>
        <p:spPr>
          <a:xfrm>
            <a:off x="7739063" y="3429000"/>
            <a:ext cx="0" cy="1000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6223000" y="3357563"/>
            <a:ext cx="1225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Prepare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received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211" name="TextBox 210"/>
          <p:cNvSpPr txBox="1">
            <a:spLocks noChangeArrowheads="1"/>
          </p:cNvSpPr>
          <p:nvPr/>
        </p:nvSpPr>
        <p:spPr bwMode="auto">
          <a:xfrm>
            <a:off x="6124575" y="3857625"/>
            <a:ext cx="142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Send Ack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To Coordinator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212" name="直接连接符 211"/>
          <p:cNvCxnSpPr/>
          <p:nvPr/>
        </p:nvCxnSpPr>
        <p:spPr>
          <a:xfrm>
            <a:off x="5895975" y="3916363"/>
            <a:ext cx="17859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04" idx="7"/>
            <a:endCxn id="136" idx="4"/>
          </p:cNvCxnSpPr>
          <p:nvPr/>
        </p:nvCxnSpPr>
        <p:spPr>
          <a:xfrm flipV="1">
            <a:off x="7991475" y="3429000"/>
            <a:ext cx="1747838" cy="1104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381875" y="5786438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7453313" y="5857875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2" name="直接箭头连接符 221"/>
          <p:cNvCxnSpPr>
            <a:stCxn id="204" idx="4"/>
            <a:endCxn id="220" idx="0"/>
          </p:cNvCxnSpPr>
          <p:nvPr/>
        </p:nvCxnSpPr>
        <p:spPr>
          <a:xfrm>
            <a:off x="7739063" y="5143500"/>
            <a:ext cx="0" cy="642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>
            <a:spLocks noChangeArrowheads="1"/>
          </p:cNvSpPr>
          <p:nvPr/>
        </p:nvSpPr>
        <p:spPr bwMode="auto">
          <a:xfrm>
            <a:off x="7667625" y="5143500"/>
            <a:ext cx="19859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Commit msg received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from Coordinator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226" name="任意多边形 225"/>
          <p:cNvSpPr/>
          <p:nvPr/>
        </p:nvSpPr>
        <p:spPr>
          <a:xfrm>
            <a:off x="7453313" y="5133975"/>
            <a:ext cx="271462" cy="674688"/>
          </a:xfrm>
          <a:custGeom>
            <a:avLst/>
            <a:gdLst>
              <a:gd name="connsiteX0" fmla="*/ 375139 w 375139"/>
              <a:gd name="connsiteY0" fmla="*/ 0 h 674077"/>
              <a:gd name="connsiteX1" fmla="*/ 0 w 375139"/>
              <a:gd name="connsiteY1" fmla="*/ 363415 h 674077"/>
              <a:gd name="connsiteX2" fmla="*/ 375139 w 375139"/>
              <a:gd name="connsiteY2" fmla="*/ 644769 h 67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139" h="674077">
                <a:moveTo>
                  <a:pt x="375139" y="0"/>
                </a:moveTo>
                <a:cubicBezTo>
                  <a:pt x="187569" y="127977"/>
                  <a:pt x="0" y="255954"/>
                  <a:pt x="0" y="363415"/>
                </a:cubicBezTo>
                <a:cubicBezTo>
                  <a:pt x="0" y="470876"/>
                  <a:pt x="230554" y="674077"/>
                  <a:pt x="375139" y="644769"/>
                </a:cubicBezTo>
              </a:path>
            </a:pathLst>
          </a:cu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7" name="TextBox 226"/>
          <p:cNvSpPr txBox="1">
            <a:spLocks noChangeArrowheads="1"/>
          </p:cNvSpPr>
          <p:nvPr/>
        </p:nvSpPr>
        <p:spPr bwMode="auto">
          <a:xfrm>
            <a:off x="7024688" y="5286375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F,T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43" grpId="0"/>
      <p:bldP spid="46" grpId="0"/>
      <p:bldP spid="62" grpId="0"/>
      <p:bldP spid="63" grpId="0"/>
      <p:bldP spid="68" grpId="0"/>
      <p:bldP spid="75" grpId="0"/>
      <p:bldP spid="77" grpId="0"/>
      <p:bldP spid="89" grpId="0" animBg="1"/>
      <p:bldP spid="106" grpId="0"/>
      <p:bldP spid="119" grpId="0"/>
      <p:bldP spid="121" grpId="0"/>
      <p:bldP spid="128" grpId="0"/>
      <p:bldP spid="129" grpId="0"/>
      <p:bldP spid="134" grpId="0" animBg="1"/>
      <p:bldP spid="136" grpId="0" animBg="1"/>
      <p:bldP spid="142" grpId="0"/>
      <p:bldP spid="145" grpId="0" animBg="1"/>
      <p:bldP spid="160" grpId="0"/>
      <p:bldP spid="161" grpId="0"/>
      <p:bldP spid="162" grpId="0"/>
      <p:bldP spid="175" grpId="0" animBg="1"/>
      <p:bldP spid="188" grpId="0"/>
      <p:bldP spid="189" grpId="0"/>
      <p:bldP spid="199" grpId="0"/>
      <p:bldP spid="201" grpId="0"/>
      <p:bldP spid="204" grpId="0" animBg="1"/>
      <p:bldP spid="210" grpId="0"/>
      <p:bldP spid="211" grpId="0"/>
      <p:bldP spid="220" grpId="0" animBg="1"/>
      <p:bldP spid="221" grpId="0" animBg="1"/>
      <p:bldP spid="225" grpId="0"/>
      <p:bldP spid="227" grpId="0"/>
    </p:bldLst>
  </p:timing>
</p:sld>
</file>

<file path=ppt/theme/theme1.xml><?xml version="1.0" encoding="utf-8"?>
<a:theme xmlns:a="http://schemas.openxmlformats.org/drawingml/2006/main" name="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a1</Template>
  <TotalTime>435</TotalTime>
  <Words>984</Words>
  <Application>Microsoft Office PowerPoint</Application>
  <PresentationFormat>自定义</PresentationFormat>
  <Paragraphs>211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10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Calibri</vt:lpstr>
      <vt:lpstr>宋体</vt:lpstr>
      <vt:lpstr>Arial</vt:lpstr>
      <vt:lpstr>微软雅黑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通过两阶段提交协议完成数据上传</vt:lpstr>
      <vt:lpstr>大纲</vt:lpstr>
      <vt:lpstr>分布式事务</vt:lpstr>
      <vt:lpstr>分布式一致性算法</vt:lpstr>
      <vt:lpstr>Master-Slave和Master-Master算法</vt:lpstr>
      <vt:lpstr>两阶段提交</vt:lpstr>
      <vt:lpstr>两阶段提交</vt:lpstr>
      <vt:lpstr>三阶段提交</vt:lpstr>
      <vt:lpstr>三阶段提交状态转移</vt:lpstr>
      <vt:lpstr>一致性算法总结</vt:lpstr>
      <vt:lpstr>实践一内容</vt:lpstr>
      <vt:lpstr>实践一系统介绍</vt:lpstr>
      <vt:lpstr>实践一要求</vt:lpstr>
      <vt:lpstr>幻灯片 14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冯骁</dc:creator>
  <cp:lastModifiedBy>刘鹏</cp:lastModifiedBy>
  <cp:revision>48</cp:revision>
  <dcterms:created xsi:type="dcterms:W3CDTF">2015-04-21T08:20:19Z</dcterms:created>
  <dcterms:modified xsi:type="dcterms:W3CDTF">2015-08-10T09:32:53Z</dcterms:modified>
</cp:coreProperties>
</file>