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79" r:id="rId2"/>
    <p:sldId id="383" r:id="rId3"/>
    <p:sldId id="398" r:id="rId4"/>
    <p:sldId id="386" r:id="rId5"/>
    <p:sldId id="401" r:id="rId6"/>
    <p:sldId id="399" r:id="rId7"/>
    <p:sldId id="404" r:id="rId8"/>
    <p:sldId id="400" r:id="rId9"/>
    <p:sldId id="388" r:id="rId10"/>
    <p:sldId id="389" r:id="rId11"/>
    <p:sldId id="392" r:id="rId12"/>
    <p:sldId id="405" r:id="rId13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88EE"/>
    <a:srgbClr val="FF5B5B"/>
    <a:srgbClr val="0000FF"/>
    <a:srgbClr val="E1FCFF"/>
    <a:srgbClr val="FFC000"/>
    <a:srgbClr val="558ED5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9" autoAdjust="0"/>
    <p:restoredTop sz="91124" autoAdjust="0"/>
  </p:normalViewPr>
  <p:slideViewPr>
    <p:cSldViewPr>
      <p:cViewPr>
        <p:scale>
          <a:sx n="69" d="100"/>
          <a:sy n="69" d="100"/>
        </p:scale>
        <p:origin x="-2274" y="-822"/>
      </p:cViewPr>
      <p:guideLst>
        <p:guide orient="horz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4825A4E-D66C-48E8-9470-936E2A5C8F6D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DC926A-BF5E-4E64-B4C6-58D8115B9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5313873-0229-4C92-B371-9F0DD287339E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03B9059-05F9-4E8A-8FD1-7518F03AB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99E9E6-7D42-4D1A-B6E6-74D789102F1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654E84-5DB9-4A6E-8756-C0CEFC84A2F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这个实践会用到这里列的前续课程，分布式编程模型，和</a:t>
            </a:r>
            <a:r>
              <a:rPr lang="en-US" altLang="zh-CN" smtClean="0"/>
              <a:t>SQL</a:t>
            </a:r>
            <a:r>
              <a:rPr lang="zh-CN" altLang="en-US" smtClean="0"/>
              <a:t>引擎设计与实现，和这个实现模切相关。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E6E10-1271-4C38-8763-7393D2CE51D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DE48EB-F09E-4B7E-85EE-295E1FE9E70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212FFD-C2E4-4091-B40A-2A0D99ECC3B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Split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可能读取一个大文件的一段，也可以读取几个小文件；但是不会跨</a:t>
            </a:r>
            <a:r>
              <a:rPr lang="en-US" altLang="zh-CN" dirty="0" smtClean="0"/>
              <a:t>Table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Map</a:t>
            </a:r>
            <a:r>
              <a:rPr lang="zh-CN" altLang="en-US" dirty="0" smtClean="0"/>
              <a:t>：对左表打</a:t>
            </a:r>
            <a:r>
              <a:rPr lang="en-US" altLang="zh-CN" dirty="0" smtClean="0"/>
              <a:t>tag 0</a:t>
            </a:r>
            <a:r>
              <a:rPr lang="zh-CN" altLang="en-US" dirty="0" smtClean="0"/>
              <a:t>，对右表打</a:t>
            </a:r>
            <a:r>
              <a:rPr lang="en-US" altLang="zh-CN" dirty="0" smtClean="0"/>
              <a:t>tag 1</a:t>
            </a:r>
            <a:br>
              <a:rPr lang="en-US" altLang="zh-CN" dirty="0" smtClean="0"/>
            </a:br>
            <a:r>
              <a:rPr lang="en-US" altLang="zh-CN" dirty="0" smtClean="0"/>
              <a:t>Sort/Shuffle/Merge</a:t>
            </a:r>
            <a:r>
              <a:rPr lang="zh-CN" altLang="en-US" dirty="0" smtClean="0"/>
              <a:t>：保证相同的</a:t>
            </a:r>
            <a:r>
              <a:rPr lang="en-US" altLang="zh-CN" dirty="0" err="1" smtClean="0"/>
              <a:t>customer_id</a:t>
            </a:r>
            <a:r>
              <a:rPr lang="zh-CN" altLang="en-US" dirty="0" smtClean="0"/>
              <a:t>落在同一个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，并按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customer_id</a:t>
            </a:r>
            <a:r>
              <a:rPr lang="en-US" altLang="zh-CN" dirty="0" smtClean="0"/>
              <a:t>, tag)</a:t>
            </a:r>
            <a:r>
              <a:rPr lang="zh-CN" altLang="en-US" dirty="0" smtClean="0"/>
              <a:t>有序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Reduce</a:t>
            </a:r>
            <a:r>
              <a:rPr lang="zh-CN" altLang="en-US" dirty="0" smtClean="0"/>
              <a:t>：对于同一</a:t>
            </a:r>
            <a:r>
              <a:rPr lang="en-US" altLang="zh-CN" dirty="0" smtClean="0"/>
              <a:t>Grouping</a:t>
            </a:r>
            <a:r>
              <a:rPr lang="zh-CN" altLang="en-US" dirty="0" smtClean="0"/>
              <a:t>（相同的</a:t>
            </a:r>
            <a:r>
              <a:rPr lang="en-US" altLang="zh-CN" dirty="0" err="1" smtClean="0"/>
              <a:t>customer_id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Record add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orderIds</a:t>
            </a:r>
            <a:r>
              <a:rPr lang="zh-CN" altLang="en-US" dirty="0" smtClean="0"/>
              <a:t>，遇到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的，输出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数据流：实线为走网络（读写</a:t>
            </a:r>
            <a:r>
              <a:rPr lang="en-US" altLang="zh-CN" dirty="0" err="1" smtClean="0"/>
              <a:t>Pangu</a:t>
            </a:r>
            <a:r>
              <a:rPr lang="zh-CN" altLang="en-US" dirty="0" smtClean="0"/>
              <a:t>），虚线为本地读写或内存操作</a:t>
            </a:r>
            <a:endParaRPr lang="en-US" altLang="zh-CN" dirty="0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5E4630-683C-4870-A58C-C07C20583BE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err="1" smtClean="0"/>
              <a:t>JoinMapper</a:t>
            </a:r>
            <a:r>
              <a:rPr lang="en-US" altLang="zh-CN" dirty="0" smtClean="0"/>
              <a:t>::setup</a:t>
            </a:r>
            <a:r>
              <a:rPr lang="zh-CN" altLang="en-US" dirty="0" smtClean="0"/>
              <a:t>，初始化输出的</a:t>
            </a:r>
            <a:r>
              <a:rPr lang="en-US" altLang="zh-CN" dirty="0" err="1" smtClean="0"/>
              <a:t>mapKey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mapValue</a:t>
            </a:r>
            <a:r>
              <a:rPr lang="en-US" altLang="zh-CN" dirty="0" smtClean="0"/>
              <a:t> Record</a:t>
            </a:r>
            <a:r>
              <a:rPr lang="zh-CN" altLang="en-US" dirty="0" smtClean="0"/>
              <a:t>，同时通过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得到当前的数据来自哪个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JoinMapper</a:t>
            </a:r>
            <a:r>
              <a:rPr lang="en-US" altLang="zh-CN" dirty="0" smtClean="0"/>
              <a:t>::map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的每行数据都会调用一次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函数，根据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选择输出的</a:t>
            </a:r>
            <a:r>
              <a:rPr lang="en-US" altLang="zh-CN" dirty="0" err="1" smtClean="0"/>
              <a:t>mapKey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mapValue</a:t>
            </a:r>
            <a:r>
              <a:rPr lang="zh-CN" altLang="en-US" dirty="0" smtClean="0"/>
              <a:t>来自源表的哪些列。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JoinReducer</a:t>
            </a:r>
            <a:r>
              <a:rPr lang="en-US" altLang="zh-CN" dirty="0" smtClean="0"/>
              <a:t>::setup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result Record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JoinReducer</a:t>
            </a:r>
            <a:r>
              <a:rPr lang="en-US" altLang="zh-CN" dirty="0" smtClean="0"/>
              <a:t>::reduce</a:t>
            </a:r>
            <a:r>
              <a:rPr lang="zh-CN" altLang="en-US" dirty="0" smtClean="0"/>
              <a:t>，相同的</a:t>
            </a:r>
            <a:r>
              <a:rPr lang="en-US" altLang="zh-CN" dirty="0" smtClean="0"/>
              <a:t>Grouping</a:t>
            </a:r>
            <a:r>
              <a:rPr lang="zh-CN" altLang="en-US" dirty="0" smtClean="0"/>
              <a:t>，调用一次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函数。根据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区分左右表数据，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左表数据，遇到右表数据，输出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1C4D16-4B67-4269-B75A-37CCB4087E0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9455150" y="1728788"/>
            <a:ext cx="2901950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9455150" y="1728788"/>
            <a:ext cx="2901950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306" y="1874066"/>
            <a:ext cx="10361851" cy="1470366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290" y="3516226"/>
            <a:ext cx="8533289" cy="60500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E9417-36FA-405B-A2A6-CE52C20F2A0F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B06A1-5406-4F5B-9159-FA9B087D49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7952" y="836905"/>
            <a:ext cx="10753153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311" y="1315465"/>
            <a:ext cx="10753153" cy="7778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7951" y="2173368"/>
            <a:ext cx="10753153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310" y="2651928"/>
            <a:ext cx="10753153" cy="7778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309" y="3516223"/>
            <a:ext cx="3623466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668" y="3994783"/>
            <a:ext cx="3623466" cy="24600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405" y="3516223"/>
            <a:ext cx="3446711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59763" y="3994783"/>
            <a:ext cx="3446711" cy="24600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7869" y="3516223"/>
            <a:ext cx="3446711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29228" y="3994783"/>
            <a:ext cx="3446711" cy="24600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748F-D58E-4390-A756-6076932DA7B0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22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9A88F-7405-45E8-B07B-ABBCA7EEE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34BBC-A6D8-48DD-9BF0-A37C210103A9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01799-8E68-4397-9C1E-A55085D10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31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E02BD-7E1C-428A-9002-2F2501432D04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8EEF-6790-4D47-A565-FEBFF89814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096194"/>
            <a:ext cx="5384099" cy="518577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096194"/>
            <a:ext cx="5384099" cy="518577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6BEFC-3CCD-4C8B-B1DC-CF8DD18188B5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8C5DA-968B-4F6A-B278-90EDA6FD3C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164" y="1096197"/>
            <a:ext cx="5386216" cy="6399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1787632"/>
            <a:ext cx="5386216" cy="433995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11" y="1096197"/>
            <a:ext cx="5388332" cy="6399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1787632"/>
            <a:ext cx="5388332" cy="433995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B6E06-0398-4234-AAEF-B548F77A70CD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E6E06-7327-49B3-85D4-504D7DFDC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7958" y="836905"/>
            <a:ext cx="10753153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316" y="1315465"/>
            <a:ext cx="10753153" cy="7778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7956" y="2173368"/>
            <a:ext cx="10753153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315" y="2651928"/>
            <a:ext cx="10753153" cy="7778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315" y="3516223"/>
            <a:ext cx="3623466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673" y="3994783"/>
            <a:ext cx="3623466" cy="24600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405" y="3516223"/>
            <a:ext cx="3446711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59763" y="3994783"/>
            <a:ext cx="3446711" cy="24600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7869" y="3516223"/>
            <a:ext cx="3446711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29228" y="3994783"/>
            <a:ext cx="3446711" cy="24600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F3F71-0228-455D-AB22-FE1572C419FE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23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164D1-0BA8-41CF-BB7D-29B05B1F5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52469-4DC7-4464-B5A4-99A7F743E15E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63C2-CCC7-443B-9EFE-AB1ACCB3D2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530B-FD9F-4FF2-B016-938EA0084B83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F379A-64D3-4DC9-8CBA-13A3F22832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4963" y="146050"/>
            <a:ext cx="10560050" cy="561975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963" y="923925"/>
            <a:ext cx="1152048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618288"/>
            <a:ext cx="2844800" cy="24130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D4B10892-CDFD-4533-996A-592533213DCB}" type="datetimeFigureOut">
              <a:rPr lang="zh-CN" altLang="en-US"/>
              <a:pPr>
                <a:defRPr/>
              </a:pPr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618288"/>
            <a:ext cx="3859213" cy="24130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618288"/>
            <a:ext cx="2844800" cy="24130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6EC2211C-0DE4-4E1D-8C3C-55D45DB29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txStyles>
    <p:titleStyle>
      <a:lvl1pPr algn="l" defTabSz="712788" rtl="0" fontAlgn="base">
        <a:spcBef>
          <a:spcPct val="0"/>
        </a:spcBef>
        <a:spcAft>
          <a:spcPct val="0"/>
        </a:spcAft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66700" indent="-266700" algn="l" defTabSz="712788" rtl="0" fontAlgn="base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79438" indent="-222250" algn="l" defTabSz="712788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890588" indent="-177800" algn="l" defTabSz="712788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47775" indent="-177800" algn="l" defTabSz="712788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603375" indent="-177800" algn="l" defTabSz="712788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961388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95325" y="1917700"/>
            <a:ext cx="8640763" cy="1471613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zh-CN" altLang="zh-CN" sz="3600" dirty="0" smtClean="0"/>
              <a:t>实践</a:t>
            </a:r>
            <a:r>
              <a:rPr lang="en-US" altLang="zh-CN" sz="3600" dirty="0" smtClean="0"/>
              <a:t>2</a:t>
            </a:r>
            <a:r>
              <a:rPr lang="zh-CN" altLang="zh-CN" sz="3600" dirty="0" smtClean="0"/>
              <a:t>：编写</a:t>
            </a:r>
            <a:r>
              <a:rPr lang="en-US" altLang="zh-CN" sz="3600" dirty="0" smtClean="0"/>
              <a:t>MR</a:t>
            </a:r>
            <a:r>
              <a:rPr lang="zh-CN" altLang="zh-CN" sz="3600" dirty="0" smtClean="0"/>
              <a:t>完成</a:t>
            </a:r>
            <a:r>
              <a:rPr lang="en-US" altLang="zh-CN" sz="3600" dirty="0" smtClean="0"/>
              <a:t>Group </a:t>
            </a:r>
            <a:r>
              <a:rPr lang="en-US" altLang="zh-CN" sz="3600" dirty="0" err="1" smtClean="0"/>
              <a:t>By+Join</a:t>
            </a:r>
            <a:r>
              <a:rPr lang="zh-CN" altLang="zh-CN" sz="3600" dirty="0" smtClean="0"/>
              <a:t>操作</a:t>
            </a:r>
            <a:endParaRPr lang="en-US" altLang="zh-CN" sz="3600" dirty="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35413" y="3332163"/>
            <a:ext cx="6264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itchFamily="34" charset="-122"/>
              </a:rPr>
              <a:t>谢</a:t>
            </a:r>
            <a:r>
              <a:rPr lang="zh-CN" altLang="en-US" sz="2400" dirty="0" smtClean="0">
                <a:ea typeface="微软雅黑" pitchFamily="34" charset="-122"/>
              </a:rPr>
              <a:t>德军 阿里云</a:t>
            </a:r>
            <a:r>
              <a:rPr lang="en-US" altLang="zh-CN" sz="2400" dirty="0" smtClean="0">
                <a:ea typeface="微软雅黑" pitchFamily="34" charset="-122"/>
              </a:rPr>
              <a:t>-</a:t>
            </a:r>
            <a:r>
              <a:rPr lang="zh-CN" altLang="en-US" sz="2400" dirty="0" smtClean="0">
                <a:ea typeface="微软雅黑" pitchFamily="34" charset="-122"/>
              </a:rPr>
              <a:t>数据事业部</a:t>
            </a:r>
            <a:r>
              <a:rPr lang="en-US" altLang="zh-CN" sz="2400" dirty="0" smtClean="0">
                <a:ea typeface="微软雅黑" pitchFamily="34" charset="-122"/>
              </a:rPr>
              <a:t>-</a:t>
            </a:r>
            <a:r>
              <a:rPr lang="zh-CN" altLang="en-US" sz="2400" dirty="0" smtClean="0">
                <a:ea typeface="微软雅黑" pitchFamily="34" charset="-122"/>
              </a:rPr>
              <a:t>计算平台</a:t>
            </a:r>
            <a:r>
              <a:rPr lang="en-US" altLang="zh-CN" sz="2400" dirty="0" smtClean="0">
                <a:ea typeface="微软雅黑" pitchFamily="34" charset="-122"/>
              </a:rPr>
              <a:t>-ODPS</a:t>
            </a:r>
            <a:endParaRPr lang="zh-CN" altLang="en-US" sz="2400" dirty="0">
              <a:ea typeface="微软雅黑" pitchFamily="34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42900" y="131763"/>
            <a:ext cx="10360025" cy="561975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JOIN MapReduce</a:t>
            </a:r>
            <a:r>
              <a:rPr lang="zh-CN" altLang="en-US" sz="2800" dirty="0" smtClean="0"/>
              <a:t>实现（续）</a:t>
            </a:r>
            <a:endParaRPr lang="zh-CN" altLang="en-US" sz="2800" dirty="0"/>
          </a:p>
        </p:txBody>
      </p:sp>
      <p:sp>
        <p:nvSpPr>
          <p:cNvPr id="30723" name="TextBox 7"/>
          <p:cNvSpPr txBox="1">
            <a:spLocks noChangeArrowheads="1"/>
          </p:cNvSpPr>
          <p:nvPr/>
        </p:nvSpPr>
        <p:spPr bwMode="auto">
          <a:xfrm>
            <a:off x="95250" y="1100138"/>
            <a:ext cx="8207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Calibri" pitchFamily="34" charset="0"/>
              </a:rPr>
              <a:t>Table</a:t>
            </a:r>
          </a:p>
          <a:p>
            <a:r>
              <a:rPr lang="en-US" altLang="zh-CN" sz="1200">
                <a:latin typeface="Calibri" pitchFamily="34" charset="0"/>
              </a:rPr>
              <a:t>Meta</a:t>
            </a:r>
          </a:p>
          <a:p>
            <a:r>
              <a:rPr lang="en-US" altLang="zh-CN" sz="1200">
                <a:latin typeface="Calibri" pitchFamily="34" charset="0"/>
              </a:rPr>
              <a:t>Pangu File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750" y="1100138"/>
            <a:ext cx="104775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Split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split.size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81250" y="1100138"/>
            <a:ext cx="1428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alibri" pitchFamily="34" charset="0"/>
              </a:rPr>
              <a:t>Map</a:t>
            </a:r>
          </a:p>
          <a:p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(k,v)-&gt;list(k,v)</a:t>
            </a:r>
          </a:p>
          <a:p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k: cid, tag</a:t>
            </a:r>
          </a:p>
          <a:p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v: oid, cname</a:t>
            </a:r>
            <a:endParaRPr lang="zh-CN" altLang="en-US" sz="120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95263" y="4718050"/>
          <a:ext cx="982005" cy="855161"/>
        </p:xfrm>
        <a:graphic>
          <a:graphicData uri="http://schemas.openxmlformats.org/drawingml/2006/table">
            <a:tbl>
              <a:tblPr/>
              <a:tblGrid>
                <a:gridCol w="406347"/>
                <a:gridCol w="575658"/>
              </a:tblGrid>
              <a:tr h="212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cid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cname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72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12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Bob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33950" y="1100138"/>
            <a:ext cx="15446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 err="1" smtClean="0">
                <a:solidFill>
                  <a:srgbClr val="00B050"/>
                </a:solidFill>
                <a:latin typeface="Calibri" pitchFamily="34" charset="0"/>
              </a:rPr>
              <a:t>Partition&amp;Sort</a:t>
            </a:r>
            <a:endParaRPr lang="en-US" altLang="zh-CN" sz="1800" dirty="0" smtClean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Calibri" pitchFamily="34" charset="0"/>
              </a:rPr>
              <a:t>partition by cid</a:t>
            </a:r>
            <a:endParaRPr lang="en-US" altLang="zh-CN" sz="1200" dirty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en-US" altLang="zh-CN" sz="1200" dirty="0">
                <a:solidFill>
                  <a:srgbClr val="00B050"/>
                </a:solidFill>
                <a:latin typeface="Calibri" pitchFamily="34" charset="0"/>
              </a:rPr>
              <a:t>sort by cid, tag</a:t>
            </a:r>
            <a:endParaRPr lang="zh-CN" altLang="en-US" sz="120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934200" y="1100138"/>
            <a:ext cx="1446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Copy</a:t>
            </a:r>
            <a:endParaRPr lang="en-US" altLang="zh-CN" sz="1800" dirty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Calibri" pitchFamily="34" charset="0"/>
              </a:rPr>
              <a:t>partition</a:t>
            </a:r>
            <a:r>
              <a:rPr lang="en-US" altLang="zh-CN" sz="12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latin typeface="Calibri" pitchFamily="34" charset="0"/>
              </a:rPr>
              <a:t>by cid</a:t>
            </a:r>
            <a:endParaRPr lang="zh-CN" altLang="en-US" sz="120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8547100" y="1100138"/>
            <a:ext cx="11017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B050"/>
                </a:solidFill>
                <a:latin typeface="Calibri" pitchFamily="34" charset="0"/>
              </a:rPr>
              <a:t>Merge</a:t>
            </a:r>
          </a:p>
          <a:p>
            <a:r>
              <a:rPr lang="en-US" altLang="zh-CN" sz="1200">
                <a:solidFill>
                  <a:srgbClr val="00B050"/>
                </a:solidFill>
                <a:latin typeface="Calibri" pitchFamily="34" charset="0"/>
              </a:rPr>
              <a:t>sort by cid, tag</a:t>
            </a:r>
            <a:endParaRPr lang="zh-CN" altLang="en-US" sz="1200">
              <a:solidFill>
                <a:srgbClr val="00B050"/>
              </a:solidFill>
              <a:latin typeface="Calibri" pitchFamily="34" charset="0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95263" y="2559050"/>
          <a:ext cx="1015867" cy="1385634"/>
        </p:xfrm>
        <a:graphic>
          <a:graphicData uri="http://schemas.openxmlformats.org/drawingml/2006/table">
            <a:tbl>
              <a:tblPr/>
              <a:tblGrid>
                <a:gridCol w="442598"/>
                <a:gridCol w="573269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latin typeface="宋体"/>
                        </a:rPr>
                        <a:t>oid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cid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619250" y="2400300"/>
          <a:ext cx="491003" cy="692817"/>
        </p:xfrm>
        <a:graphic>
          <a:graphicData uri="http://schemas.openxmlformats.org/drawingml/2006/table">
            <a:tbl>
              <a:tblPr/>
              <a:tblGrid>
                <a:gridCol w="203174"/>
                <a:gridCol w="287829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619250" y="3687763"/>
          <a:ext cx="491003" cy="461878"/>
        </p:xfrm>
        <a:graphic>
          <a:graphicData uri="http://schemas.openxmlformats.org/drawingml/2006/table">
            <a:tbl>
              <a:tblPr/>
              <a:tblGrid>
                <a:gridCol w="203174"/>
                <a:gridCol w="287829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524000" y="4814888"/>
          <a:ext cx="660314" cy="692817"/>
        </p:xfrm>
        <a:graphic>
          <a:graphicData uri="http://schemas.openxmlformats.org/drawingml/2006/table">
            <a:tbl>
              <a:tblPr/>
              <a:tblGrid>
                <a:gridCol w="287829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3505200" y="2400300"/>
          <a:ext cx="1066662" cy="692817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3505200" y="3687763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505200" y="4814888"/>
          <a:ext cx="1066662" cy="692817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5029200" y="2366963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029200" y="2914650"/>
          <a:ext cx="1066662" cy="230939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5029200" y="3687763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5029200" y="4802188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029200" y="5341938"/>
          <a:ext cx="1066662" cy="230939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7124700" y="2625725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7124700" y="3171825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7124700" y="3740150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7124700" y="4630738"/>
          <a:ext cx="1066662" cy="230939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7124700" y="4999038"/>
          <a:ext cx="1066662" cy="230939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8647113" y="2743200"/>
          <a:ext cx="1066662" cy="1385634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8647113" y="4683125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9999663" y="1100138"/>
            <a:ext cx="121193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alibri" pitchFamily="34" charset="0"/>
              </a:rPr>
              <a:t>Reduce</a:t>
            </a:r>
          </a:p>
          <a:p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</a:rPr>
              <a:t>k,list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(v)-&gt;list(</a:t>
            </a:r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</a:rPr>
              <a:t>k,v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k: cid, tag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  <a:latin typeface="Calibri" pitchFamily="34" charset="0"/>
              </a:rPr>
              <a:t>v: </a:t>
            </a:r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</a:rPr>
              <a:t>oid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altLang="zh-CN" sz="1200" dirty="0" err="1" smtClean="0">
                <a:solidFill>
                  <a:srgbClr val="FF0000"/>
                </a:solidFill>
                <a:latin typeface="Calibri" pitchFamily="34" charset="0"/>
              </a:rPr>
              <a:t>cname</a:t>
            </a:r>
            <a:endParaRPr lang="en-US" altLang="zh-CN" sz="12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Calibri" pitchFamily="34" charset="0"/>
              </a:rPr>
              <a:t>grouping: cid</a:t>
            </a:r>
            <a:endParaRPr lang="zh-CN" altLang="en-US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11142663" y="2979738"/>
          <a:ext cx="575659" cy="923756"/>
        </p:xfrm>
        <a:graphic>
          <a:graphicData uri="http://schemas.openxmlformats.org/drawingml/2006/table">
            <a:tbl>
              <a:tblPr/>
              <a:tblGrid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1142663" y="4802188"/>
          <a:ext cx="575659" cy="230939"/>
        </p:xfrm>
        <a:graphic>
          <a:graphicData uri="http://schemas.openxmlformats.org/drawingml/2006/table">
            <a:tbl>
              <a:tblPr/>
              <a:tblGrid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2476500" y="2524125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map()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2465388" y="3695700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map()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2476500" y="4937125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map()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10085388" y="3205163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red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10085388" y="4705350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red()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cxnSp>
        <p:nvCxnSpPr>
          <p:cNvPr id="88" name="直接箭头连接符 87"/>
          <p:cNvCxnSpPr/>
          <p:nvPr/>
        </p:nvCxnSpPr>
        <p:spPr>
          <a:xfrm>
            <a:off x="2095500" y="2746375"/>
            <a:ext cx="381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2095500" y="3916363"/>
            <a:ext cx="381000" cy="3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2190750" y="5159375"/>
            <a:ext cx="28575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3143250" y="2749550"/>
            <a:ext cx="381000" cy="3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3143250" y="3922713"/>
            <a:ext cx="381000" cy="15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143250" y="5145088"/>
            <a:ext cx="381000" cy="3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4572000" y="2571750"/>
            <a:ext cx="476250" cy="1714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4572000" y="2743200"/>
            <a:ext cx="476250" cy="3429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4572000" y="3922713"/>
            <a:ext cx="476250" cy="15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4572000" y="5059363"/>
            <a:ext cx="476250" cy="857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4572000" y="5145088"/>
            <a:ext cx="476250" cy="3429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6096000" y="2605088"/>
            <a:ext cx="1046163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rot="16200000" flipH="1">
            <a:off x="5700713" y="3394075"/>
            <a:ext cx="1797050" cy="1009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6096000" y="3430588"/>
            <a:ext cx="1046163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rot="5400000" flipH="1" flipV="1">
            <a:off x="6104732" y="3936206"/>
            <a:ext cx="1028700" cy="1046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6096000" y="5059363"/>
            <a:ext cx="1046163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16200000" flipH="1">
            <a:off x="8170069" y="2934494"/>
            <a:ext cx="515938" cy="47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8189913" y="3430588"/>
            <a:ext cx="4762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5400000" flipH="1" flipV="1">
            <a:off x="8170863" y="3449638"/>
            <a:ext cx="514350" cy="47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8189913" y="4716463"/>
            <a:ext cx="476250" cy="17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8189913" y="4887913"/>
            <a:ext cx="476250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9713913" y="3430588"/>
            <a:ext cx="381000" cy="15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9713913" y="4887913"/>
            <a:ext cx="381000" cy="15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10761663" y="3430588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10761663" y="4910138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0" name="TextBox 189"/>
          <p:cNvSpPr txBox="1">
            <a:spLocks noChangeArrowheads="1"/>
          </p:cNvSpPr>
          <p:nvPr/>
        </p:nvSpPr>
        <p:spPr bwMode="auto">
          <a:xfrm>
            <a:off x="2286000" y="5745163"/>
            <a:ext cx="2476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Submit  </a:t>
            </a:r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</a:rPr>
              <a:t>Fuxi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 Job, 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Map worker starts, 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and </a:t>
            </a:r>
            <a:r>
              <a:rPr lang="en-US" altLang="zh-CN" sz="1200" dirty="0" smtClean="0">
                <a:solidFill>
                  <a:srgbClr val="FF0000"/>
                </a:solidFill>
                <a:latin typeface="Calibri" pitchFamily="34" charset="0"/>
              </a:rPr>
              <a:t>map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() has been called</a:t>
            </a:r>
            <a:endParaRPr lang="zh-CN" altLang="en-US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2" name="TextBox 191"/>
          <p:cNvSpPr txBox="1">
            <a:spLocks noChangeArrowheads="1"/>
          </p:cNvSpPr>
          <p:nvPr/>
        </p:nvSpPr>
        <p:spPr bwMode="auto">
          <a:xfrm>
            <a:off x="9912350" y="5734050"/>
            <a:ext cx="1873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Reduce worker starts, 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and  </a:t>
            </a:r>
            <a:r>
              <a:rPr lang="en-US" altLang="zh-CN" sz="1200" dirty="0" smtClean="0">
                <a:solidFill>
                  <a:srgbClr val="FF0000"/>
                </a:solidFill>
                <a:latin typeface="Calibri" pitchFamily="34" charset="0"/>
              </a:rPr>
              <a:t>reduce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() has been called</a:t>
            </a:r>
            <a:endParaRPr lang="zh-CN" altLang="en-US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78063" y="2278063"/>
            <a:ext cx="2520950" cy="935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9" name="矩形 78"/>
          <p:cNvSpPr/>
          <p:nvPr/>
        </p:nvSpPr>
        <p:spPr>
          <a:xfrm>
            <a:off x="2278063" y="3502025"/>
            <a:ext cx="2520950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0" name="矩形 79"/>
          <p:cNvSpPr/>
          <p:nvPr/>
        </p:nvSpPr>
        <p:spPr>
          <a:xfrm>
            <a:off x="2278063" y="4725988"/>
            <a:ext cx="2520950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1" name="矩形 80"/>
          <p:cNvSpPr/>
          <p:nvPr/>
        </p:nvSpPr>
        <p:spPr>
          <a:xfrm>
            <a:off x="9912350" y="2997200"/>
            <a:ext cx="1008063" cy="86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7" name="矩形 86"/>
          <p:cNvSpPr/>
          <p:nvPr/>
        </p:nvSpPr>
        <p:spPr>
          <a:xfrm>
            <a:off x="9912350" y="4510088"/>
            <a:ext cx="1008063" cy="86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5" grpId="0"/>
      <p:bldP spid="46" grpId="0"/>
      <p:bldP spid="52" grpId="0"/>
      <p:bldP spid="190" grpId="0"/>
      <p:bldP spid="192" grpId="0"/>
      <p:bldP spid="73" grpId="0" animBg="1"/>
      <p:bldP spid="79" grpId="0" animBg="1"/>
      <p:bldP spid="80" grpId="0" animBg="1"/>
      <p:bldP spid="81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44488" y="131763"/>
            <a:ext cx="10358437" cy="561975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JOIN MapReduce</a:t>
            </a:r>
            <a:r>
              <a:rPr lang="zh-CN" altLang="en-US" sz="2800" dirty="0" smtClean="0"/>
              <a:t>实现（续）</a:t>
            </a:r>
            <a:endParaRPr lang="zh-CN" altLang="en-US" sz="2800" dirty="0"/>
          </a:p>
        </p:txBody>
      </p:sp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>
          <a:xfrm>
            <a:off x="334963" y="923925"/>
            <a:ext cx="5111750" cy="5443538"/>
          </a:xfrm>
        </p:spPr>
        <p:txBody>
          <a:bodyPr/>
          <a:lstStyle/>
          <a:p>
            <a:r>
              <a:rPr lang="en-US" altLang="zh-CN" sz="2400" smtClean="0"/>
              <a:t>map()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894" y="1269554"/>
            <a:ext cx="3168351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543" y="1341562"/>
            <a:ext cx="3024336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内容占位符 2"/>
          <p:cNvSpPr txBox="1">
            <a:spLocks/>
          </p:cNvSpPr>
          <p:nvPr/>
        </p:nvSpPr>
        <p:spPr bwMode="auto">
          <a:xfrm>
            <a:off x="6022975" y="909638"/>
            <a:ext cx="5113338" cy="54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reduce()</a:t>
            </a:r>
          </a:p>
          <a:p>
            <a:pPr marL="266700" indent="-266700" defTabSz="712788">
              <a:spcBef>
                <a:spcPct val="20000"/>
              </a:spcBef>
              <a:buFont typeface="Arial" charset="0"/>
              <a:buChar char="•"/>
            </a:pP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spcBef>
                <a:spcPct val="20000"/>
              </a:spcBef>
              <a:buFont typeface="Arial" charset="0"/>
              <a:buChar char="•"/>
            </a:pP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9302" y="837506"/>
            <a:ext cx="472246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8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654550" y="2205038"/>
            <a:ext cx="27352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谢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zh-CN" altLang="en-US" sz="2800" dirty="0" smtClean="0"/>
              <a:t>大纲</a:t>
            </a:r>
            <a:endParaRPr lang="zh-CN" altLang="en-US" sz="2800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717925" y="1196975"/>
            <a:ext cx="5113338" cy="4679950"/>
          </a:xfrm>
        </p:spPr>
        <p:txBody>
          <a:bodyPr/>
          <a:lstStyle/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88EE"/>
                </a:solidFill>
              </a:rPr>
              <a:t>实践</a:t>
            </a:r>
            <a:r>
              <a:rPr lang="en-US" altLang="zh-CN" sz="3200" b="1" dirty="0" smtClean="0">
                <a:solidFill>
                  <a:srgbClr val="0088EE"/>
                </a:solidFill>
              </a:rPr>
              <a:t>2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内容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88EE"/>
                </a:solidFill>
              </a:rPr>
              <a:t>前序课程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en-US" altLang="zh-CN" sz="3200" b="1" dirty="0" smtClean="0">
                <a:solidFill>
                  <a:srgbClr val="0088EE"/>
                </a:solidFill>
              </a:rPr>
              <a:t>ODPS </a:t>
            </a:r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en-US" altLang="zh-CN" sz="3200" b="1" dirty="0" smtClean="0">
                <a:solidFill>
                  <a:srgbClr val="0088EE"/>
                </a:solidFill>
              </a:rPr>
              <a:t>JOIN </a:t>
            </a:r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实现</a:t>
            </a:r>
            <a:endParaRPr lang="en-US" altLang="zh-CN" sz="3200" b="1" dirty="0" smtClean="0">
              <a:solidFill>
                <a:srgbClr val="0088E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7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zh-CN" altLang="en-US" sz="2800" dirty="0" smtClean="0"/>
              <a:t>实践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内容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126654" y="909514"/>
            <a:ext cx="9529737" cy="54451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编写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MR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完成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SQL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Group </a:t>
            </a:r>
            <a:r>
              <a:rPr lang="en-US" altLang="zh-CN" sz="2800" b="1" dirty="0" err="1" smtClean="0">
                <a:solidFill>
                  <a:srgbClr val="FFC000"/>
                </a:solidFill>
              </a:rPr>
              <a:t>By+Left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 Outer Join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操作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AF5F00"/>
                </a:solidFill>
              </a:rPr>
              <a:t>INSERT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b="1" dirty="0" smtClean="0">
                <a:solidFill>
                  <a:srgbClr val="AF5F00"/>
                </a:solidFill>
              </a:rPr>
              <a:t>OVERWRITE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TABLE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gby_out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AF5F00"/>
                </a:solidFill>
              </a:rPr>
              <a:t>SELECT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customer_id</a:t>
            </a:r>
            <a:r>
              <a:rPr lang="en-US" altLang="zh-CN" sz="2400" dirty="0" smtClean="0"/>
              <a:t>, count(*) </a:t>
            </a:r>
            <a:r>
              <a:rPr lang="en-US" altLang="zh-CN" sz="2400" dirty="0" err="1" smtClean="0"/>
              <a:t>cnt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BF00BF"/>
                </a:solidFill>
              </a:rPr>
              <a:t>FROM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smtClean="0"/>
              <a:t>orders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0088EE"/>
                </a:solidFill>
              </a:rPr>
              <a:t>GROUP BY </a:t>
            </a:r>
            <a:r>
              <a:rPr lang="en-US" altLang="zh-CN" sz="2400" dirty="0" err="1" smtClean="0"/>
              <a:t>customer_id</a:t>
            </a:r>
            <a:r>
              <a:rPr lang="en-US" altLang="zh-CN" sz="2400" dirty="0" smtClean="0"/>
              <a:t> </a:t>
            </a:r>
            <a:r>
              <a:rPr lang="en-US" altLang="zh-CN" sz="2400" b="1" smtClean="0">
                <a:solidFill>
                  <a:srgbClr val="BF00BF"/>
                </a:solidFill>
              </a:rPr>
              <a:t>HAVING</a:t>
            </a:r>
            <a:r>
              <a:rPr lang="en-US" altLang="zh-CN" sz="2400" b="1" smtClean="0">
                <a:solidFill>
                  <a:srgbClr val="0088EE"/>
                </a:solidFill>
              </a:rPr>
              <a:t> </a:t>
            </a:r>
            <a:r>
              <a:rPr lang="en-US" altLang="zh-CN" sz="2400" smtClean="0"/>
              <a:t>count(*) </a:t>
            </a:r>
            <a:r>
              <a:rPr lang="en-US" altLang="zh-CN" sz="2400" dirty="0" smtClean="0"/>
              <a:t>&gt;= </a:t>
            </a:r>
            <a:r>
              <a:rPr lang="en-US" altLang="zh-CN" sz="2400" b="1" dirty="0" smtClean="0">
                <a:solidFill>
                  <a:srgbClr val="BF0000"/>
                </a:solidFill>
              </a:rPr>
              <a:t>3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;</a:t>
            </a:r>
          </a:p>
          <a:p>
            <a:pPr lvl="1">
              <a:buNone/>
            </a:pPr>
            <a:endParaRPr lang="en-US" altLang="zh-CN" sz="2400" b="1" dirty="0" smtClean="0">
              <a:solidFill>
                <a:srgbClr val="0088EE"/>
              </a:solidFill>
            </a:endParaRP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AF5F00"/>
                </a:solidFill>
              </a:rPr>
              <a:t>INSERT OVERWRITE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TABLE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join_out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AF5F00"/>
                </a:solidFill>
              </a:rPr>
              <a:t>SELECT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c.customer_name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o.order_id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BF00BF"/>
                </a:solidFill>
              </a:rPr>
              <a:t>FROM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smtClean="0"/>
              <a:t>customers c 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0088EE"/>
                </a:solidFill>
              </a:rPr>
              <a:t>  LEFT OUTER JOIN </a:t>
            </a:r>
            <a:r>
              <a:rPr lang="en-US" altLang="zh-CN" sz="2400" dirty="0" smtClean="0"/>
              <a:t>orders o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0088EE"/>
                </a:solidFill>
              </a:rPr>
              <a:t>   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ON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c.customer_id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o.customer_id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AF5F00"/>
                </a:solidFill>
              </a:rPr>
              <a:t>AND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c.country</a:t>
            </a:r>
            <a:r>
              <a:rPr lang="en-US" altLang="zh-CN" sz="2400" dirty="0" smtClean="0"/>
              <a:t> = </a:t>
            </a:r>
            <a:r>
              <a:rPr lang="en-US" altLang="zh-CN" sz="2400" b="1" dirty="0" smtClean="0">
                <a:solidFill>
                  <a:srgbClr val="BF0000"/>
                </a:solidFill>
              </a:rPr>
              <a:t>'UK'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zh-CN" altLang="en-US" sz="2800" dirty="0" smtClean="0"/>
              <a:t>前序课程</a:t>
            </a:r>
            <a:endParaRPr lang="zh-CN" altLang="en-US" sz="2800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2206774" y="909514"/>
            <a:ext cx="6192838" cy="5445125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MapReduce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编程模型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MapReduce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编程接⼝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MapReduce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例⼦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- </a:t>
            </a:r>
            <a:r>
              <a:rPr lang="en-US" altLang="zh-CN" sz="2400" b="1" dirty="0" err="1" smtClean="0">
                <a:solidFill>
                  <a:srgbClr val="FFC000"/>
                </a:solidFill>
              </a:rPr>
              <a:t>WordCount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>
              <a:buFont typeface="Arial" charset="0"/>
              <a:buNone/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buFont typeface="Arial" charset="0"/>
              <a:buNone/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关系型计算基本原理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分布式环境中的连接计算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分布式环境中的聚合计算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endParaRPr lang="en-US" altLang="zh-CN" sz="2400" dirty="0" smtClean="0">
              <a:solidFill>
                <a:srgbClr val="FFC000"/>
              </a:solidFill>
            </a:endParaRPr>
          </a:p>
        </p:txBody>
      </p:sp>
      <p:sp>
        <p:nvSpPr>
          <p:cNvPr id="19460" name="内容占位符 2"/>
          <p:cNvSpPr>
            <a:spLocks/>
          </p:cNvSpPr>
          <p:nvPr/>
        </p:nvSpPr>
        <p:spPr bwMode="auto">
          <a:xfrm>
            <a:off x="1341438" y="981075"/>
            <a:ext cx="61928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1" dirty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分布式编程模型的设计与演化</a:t>
            </a:r>
            <a:endParaRPr lang="en-US" altLang="zh-CN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1" dirty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en-US" altLang="zh-CN" sz="2800" b="1" dirty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b="1" dirty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引擎的设计与实现</a:t>
            </a:r>
            <a:endParaRPr lang="en-US" altLang="zh-CN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9438" lvl="1" indent="-222250" defTabSz="712788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err="1" smtClean="0"/>
              <a:t>MapReduce</a:t>
            </a:r>
            <a:endParaRPr lang="zh-CN" altLang="en-US" sz="2800" dirty="0" smtClean="0"/>
          </a:p>
        </p:txBody>
      </p:sp>
      <p:sp>
        <p:nvSpPr>
          <p:cNvPr id="12" name="圓角矩形 15"/>
          <p:cNvSpPr>
            <a:spLocks noChangeArrowheads="1"/>
          </p:cNvSpPr>
          <p:nvPr/>
        </p:nvSpPr>
        <p:spPr bwMode="auto">
          <a:xfrm>
            <a:off x="694606" y="936997"/>
            <a:ext cx="11088688" cy="2151062"/>
          </a:xfrm>
          <a:prstGeom prst="roundRect">
            <a:avLst>
              <a:gd name="adj" fmla="val 6866"/>
            </a:avLst>
          </a:prstGeom>
          <a:solidFill>
            <a:srgbClr val="D9D9D9">
              <a:alpha val="54901"/>
            </a:srgb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endParaRPr lang="zh-CN" altLang="zh-CN" sz="1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766614" y="1009005"/>
            <a:ext cx="10656888" cy="5445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b="1" dirty="0" err="1" smtClean="0">
                <a:solidFill>
                  <a:srgbClr val="0088EE"/>
                </a:solidFill>
              </a:rPr>
              <a:t>MapReduce</a:t>
            </a:r>
            <a:r>
              <a:rPr lang="zh-CN" altLang="en-US" sz="2400" dirty="0" smtClean="0">
                <a:solidFill>
                  <a:srgbClr val="0088EE"/>
                </a:solidFill>
              </a:rPr>
              <a:t>是</a:t>
            </a:r>
            <a:r>
              <a:rPr lang="en-US" altLang="zh-CN" sz="2400" dirty="0" smtClean="0">
                <a:solidFill>
                  <a:srgbClr val="0088EE"/>
                </a:solidFill>
              </a:rPr>
              <a:t>Google</a:t>
            </a:r>
            <a:r>
              <a:rPr lang="zh-CN" altLang="en-US" sz="2400" dirty="0" smtClean="0">
                <a:solidFill>
                  <a:srgbClr val="0088EE"/>
                </a:solidFill>
              </a:rPr>
              <a:t>提出的一个软件架构，用于</a:t>
            </a:r>
            <a:r>
              <a:rPr lang="zh-CN" altLang="en-US" sz="2400" dirty="0" smtClean="0">
                <a:solidFill>
                  <a:srgbClr val="FF0000"/>
                </a:solidFill>
              </a:rPr>
              <a:t>大规模数据集</a:t>
            </a:r>
            <a:r>
              <a:rPr lang="zh-CN" altLang="en-US" sz="2400" dirty="0" smtClean="0">
                <a:solidFill>
                  <a:srgbClr val="0088EE"/>
                </a:solidFill>
              </a:rPr>
              <a:t>（大于</a:t>
            </a:r>
            <a:r>
              <a:rPr lang="en-US" altLang="zh-CN" sz="2400" dirty="0" smtClean="0">
                <a:solidFill>
                  <a:srgbClr val="0088EE"/>
                </a:solidFill>
              </a:rPr>
              <a:t>1TB</a:t>
            </a:r>
            <a:r>
              <a:rPr lang="zh-CN" altLang="en-US" sz="2400" dirty="0" smtClean="0">
                <a:solidFill>
                  <a:srgbClr val="0088EE"/>
                </a:solidFill>
              </a:rPr>
              <a:t>）的并行运算。概念“</a:t>
            </a: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>
                <a:solidFill>
                  <a:srgbClr val="FF0000"/>
                </a:solidFill>
              </a:rPr>
              <a:t>（映射</a:t>
            </a:r>
            <a:r>
              <a:rPr lang="zh-CN" altLang="en-US" sz="2400" dirty="0" smtClean="0">
                <a:solidFill>
                  <a:srgbClr val="0088EE"/>
                </a:solidFill>
              </a:rPr>
              <a:t>）”和“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（归纳</a:t>
            </a:r>
            <a:r>
              <a:rPr lang="zh-CN" altLang="en-US" sz="2400" dirty="0" smtClean="0">
                <a:solidFill>
                  <a:srgbClr val="0088EE"/>
                </a:solidFill>
              </a:rPr>
              <a:t>）”，及他们的主要思想，都是从函数式编程语言借来的，还有从矢量编程语言借来的特性。</a:t>
            </a:r>
            <a:r>
              <a:rPr lang="en-US" altLang="zh-CN" sz="2400" dirty="0" smtClean="0">
                <a:solidFill>
                  <a:srgbClr val="FFC000"/>
                </a:solidFill>
              </a:rPr>
              <a:t>【</a:t>
            </a:r>
            <a:r>
              <a:rPr lang="zh-CN" altLang="en-US" sz="2400" dirty="0" smtClean="0">
                <a:solidFill>
                  <a:srgbClr val="FFC000"/>
                </a:solidFill>
              </a:rPr>
              <a:t>维基百科</a:t>
            </a:r>
            <a:r>
              <a:rPr lang="en-US" altLang="zh-CN" sz="2400" dirty="0" smtClean="0">
                <a:solidFill>
                  <a:srgbClr val="FFC000"/>
                </a:solidFill>
              </a:rPr>
              <a:t>】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详细过程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en-US" altLang="zh-CN" sz="2400" dirty="0" smtClean="0">
                <a:solidFill>
                  <a:srgbClr val="FFC000"/>
                </a:solidFill>
              </a:rPr>
              <a:t>/Shuffle(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Partition&amp;Sort</a:t>
            </a:r>
            <a:r>
              <a:rPr lang="en-US" altLang="zh-CN" sz="2400" dirty="0" smtClean="0">
                <a:solidFill>
                  <a:srgbClr val="FFC000"/>
                </a:solidFill>
              </a:rPr>
              <a:t>/Copy/Merge)/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典型应用场景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C000"/>
                </a:solidFill>
              </a:rPr>
              <a:t>日志分析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C000"/>
                </a:solidFill>
              </a:rPr>
              <a:t>数据查询（离线分布式关系型计算）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C000"/>
                </a:solidFill>
              </a:rPr>
              <a:t>数据仓库</a:t>
            </a:r>
            <a:r>
              <a:rPr lang="en-US" altLang="zh-CN" sz="2400" dirty="0" smtClean="0">
                <a:solidFill>
                  <a:srgbClr val="FFC000"/>
                </a:solidFill>
              </a:rPr>
              <a:t>ETL</a:t>
            </a:r>
            <a:r>
              <a:rPr lang="zh-CN" altLang="en-US" sz="2400" dirty="0" smtClean="0">
                <a:solidFill>
                  <a:srgbClr val="FFC000"/>
                </a:solidFill>
              </a:rPr>
              <a:t>过程（</a:t>
            </a:r>
            <a:r>
              <a:rPr lang="en-US" altLang="zh-CN" sz="2400" dirty="0" smtClean="0">
                <a:solidFill>
                  <a:srgbClr val="FFC000"/>
                </a:solidFill>
              </a:rPr>
              <a:t>Extract-Transform-Load</a:t>
            </a:r>
            <a:r>
              <a:rPr lang="zh-CN" altLang="en-US" sz="2400" dirty="0" smtClean="0">
                <a:solidFill>
                  <a:srgbClr val="FFC000"/>
                </a:solidFill>
              </a:rPr>
              <a:t>）等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（续）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34963" y="923925"/>
            <a:ext cx="11592891" cy="5445125"/>
          </a:xfrm>
        </p:spPr>
        <p:txBody>
          <a:bodyPr/>
          <a:lstStyle/>
          <a:p>
            <a:r>
              <a:rPr lang="zh-CN" altLang="en-US" sz="2400" dirty="0" smtClean="0"/>
              <a:t>一个通俗的例子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MapReduce</a:t>
            </a:r>
            <a:r>
              <a:rPr lang="en-US" altLang="zh-CN" sz="2400" dirty="0" smtClean="0"/>
              <a:t> explained in 41 words</a:t>
            </a:r>
          </a:p>
          <a:p>
            <a:pPr lvl="1"/>
            <a:r>
              <a:rPr lang="en-US" altLang="zh-CN" sz="2000" dirty="0" smtClean="0"/>
              <a:t>Goal: count the number of books in the library.</a:t>
            </a:r>
          </a:p>
          <a:p>
            <a:pPr lvl="1"/>
            <a:r>
              <a:rPr lang="en-US" altLang="zh-CN" sz="2000" dirty="0" smtClean="0"/>
              <a:t>Map: You count up shelf #1, I count up shelf #2.</a:t>
            </a:r>
          </a:p>
          <a:p>
            <a:pPr lvl="1"/>
            <a:r>
              <a:rPr lang="en-US" altLang="zh-CN" sz="2000" dirty="0" smtClean="0"/>
              <a:t>(The more people we get, the faster this part goes. )</a:t>
            </a:r>
          </a:p>
          <a:p>
            <a:pPr lvl="1"/>
            <a:r>
              <a:rPr lang="en-US" altLang="zh-CN" sz="2000" dirty="0" smtClean="0"/>
              <a:t>Reduce: We all get together and add up our individual counts.</a:t>
            </a:r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（续）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334963" y="923925"/>
            <a:ext cx="5759450" cy="544512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88EE"/>
                </a:solidFill>
              </a:rPr>
              <a:t>设计要点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中间结果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数据以何种方式聚集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0088EE"/>
              </a:solidFill>
            </a:endParaRPr>
          </a:p>
          <a:p>
            <a:r>
              <a:rPr lang="en-US" altLang="zh-CN" sz="2800" b="1" dirty="0" err="1" smtClean="0">
                <a:solidFill>
                  <a:srgbClr val="0088EE"/>
                </a:solidFill>
              </a:rPr>
              <a:t>WordCount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伪代码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来自</a:t>
            </a:r>
            <a:r>
              <a:rPr lang="en-US" altLang="zh-CN" sz="2400" dirty="0" smtClean="0">
                <a:solidFill>
                  <a:srgbClr val="FFC000"/>
                </a:solidFill>
              </a:rPr>
              <a:t>《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MapReduce</a:t>
            </a:r>
            <a:r>
              <a:rPr lang="en-US" altLang="zh-CN" sz="2400" dirty="0" smtClean="0">
                <a:solidFill>
                  <a:srgbClr val="FFC000"/>
                </a:solidFill>
              </a:rPr>
              <a:t>:</a:t>
            </a:r>
            <a:r>
              <a:rPr lang="zh-CN" altLang="en-US" sz="2400" dirty="0" smtClean="0">
                <a:solidFill>
                  <a:srgbClr val="FFC000"/>
                </a:solidFill>
              </a:rPr>
              <a:t>大规模集群上的简单数据处理方式</a:t>
            </a:r>
            <a:r>
              <a:rPr lang="en-US" altLang="zh-CN" sz="2400" dirty="0" smtClean="0">
                <a:solidFill>
                  <a:srgbClr val="FFC000"/>
                </a:solidFill>
              </a:rPr>
              <a:t>》</a:t>
            </a: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框架负责分布式执行、</a:t>
            </a:r>
            <a:r>
              <a:rPr lang="en-US" altLang="zh-CN" sz="2400" dirty="0" smtClean="0">
                <a:solidFill>
                  <a:srgbClr val="FFC000"/>
                </a:solidFill>
              </a:rPr>
              <a:t>Shuffle</a:t>
            </a:r>
          </a:p>
          <a:p>
            <a:pPr lvl="1">
              <a:buNone/>
            </a:pP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endParaRPr lang="en-US" altLang="zh-CN" sz="2400" b="1" dirty="0" smtClean="0">
              <a:solidFill>
                <a:srgbClr val="FFC000"/>
              </a:solidFill>
            </a:endParaRPr>
          </a:p>
          <a:p>
            <a:endParaRPr lang="en-US" altLang="zh-CN" sz="2400" dirty="0" smtClean="0"/>
          </a:p>
          <a:p>
            <a:pPr lvl="1"/>
            <a:endParaRPr lang="en-US" altLang="zh-CN" sz="2100" dirty="0" smtClean="0"/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3338" y="1629594"/>
            <a:ext cx="5314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ODPS 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 API</a:t>
            </a:r>
            <a:endParaRPr lang="zh-CN" altLang="en-US" sz="2800" dirty="0" smtClean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1054100" y="981075"/>
            <a:ext cx="10009188" cy="5445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0088EE"/>
                </a:solidFill>
              </a:rPr>
              <a:t>MapperBase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（映射）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void map(long key, Record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record</a:t>
            </a:r>
            <a:r>
              <a:rPr lang="en-US" altLang="zh-CN" sz="2400" dirty="0" smtClean="0">
                <a:solidFill>
                  <a:srgbClr val="FFC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TaskContext</a:t>
            </a:r>
            <a:r>
              <a:rPr lang="en-US" altLang="zh-CN" sz="2400" dirty="0" smtClean="0">
                <a:solidFill>
                  <a:srgbClr val="FFC000"/>
                </a:solidFill>
              </a:rPr>
              <a:t> context) 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(key1, value1) -&gt; list (key2, value2)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0088EE"/>
                </a:solidFill>
              </a:rPr>
              <a:t>ReducerBase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（归纳）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void reduce(Record key,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Iterator</a:t>
            </a:r>
            <a:r>
              <a:rPr lang="en-US" altLang="zh-CN" sz="2400" dirty="0" smtClean="0">
                <a:solidFill>
                  <a:srgbClr val="FFC000"/>
                </a:solidFill>
              </a:rPr>
              <a:t>&lt;Record&gt; values,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TaskContext</a:t>
            </a:r>
            <a:r>
              <a:rPr lang="en-US" altLang="zh-CN" sz="2400" dirty="0" smtClean="0">
                <a:solidFill>
                  <a:srgbClr val="FFC000"/>
                </a:solidFill>
              </a:rPr>
              <a:t> context) 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(key2, &lt;list value2&gt;) -&gt; list (key3, value3)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88EE"/>
                </a:solidFill>
              </a:rPr>
              <a:t>Partition(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分片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)/Sorting(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排序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)/Grouping(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分组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) columns</a:t>
            </a: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0088E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44488" y="131763"/>
            <a:ext cx="10358437" cy="561975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JOIN MapReduce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sp>
        <p:nvSpPr>
          <p:cNvPr id="26626" name="内容占位符 2"/>
          <p:cNvSpPr>
            <a:spLocks noGrp="1"/>
          </p:cNvSpPr>
          <p:nvPr>
            <p:ph idx="4294967295"/>
          </p:nvPr>
        </p:nvSpPr>
        <p:spPr>
          <a:xfrm>
            <a:off x="334963" y="923925"/>
            <a:ext cx="11187112" cy="5443538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AF5F00"/>
                </a:solidFill>
              </a:rPr>
              <a:t>INSERT OVERWRITE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TABLE</a:t>
            </a:r>
            <a:r>
              <a:rPr lang="en-US" altLang="zh-CN" sz="2400" b="1" dirty="0" smtClean="0"/>
              <a:t> </a:t>
            </a:r>
            <a:r>
              <a:rPr lang="en-US" altLang="zh-CN" sz="2400" dirty="0" err="1" smtClean="0"/>
              <a:t>join_example_out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b="1" dirty="0" smtClean="0">
                <a:solidFill>
                  <a:srgbClr val="AF5F00"/>
                </a:solidFill>
              </a:rPr>
              <a:t>SELECT</a:t>
            </a:r>
            <a:r>
              <a:rPr lang="en-US" altLang="zh-CN" sz="2400" b="1" dirty="0" smtClean="0"/>
              <a:t> </a:t>
            </a:r>
            <a:r>
              <a:rPr lang="en-US" altLang="zh-CN" sz="2400" dirty="0" err="1" smtClean="0"/>
              <a:t>o.order_id</a:t>
            </a:r>
            <a:endParaRPr lang="en-US" altLang="zh-CN" sz="2400" dirty="0" smtClean="0"/>
          </a:p>
          <a:p>
            <a:r>
              <a:rPr lang="en-US" altLang="zh-CN" sz="2400" dirty="0" smtClean="0"/>
              <a:t>  , </a:t>
            </a:r>
            <a:r>
              <a:rPr lang="en-US" altLang="zh-CN" sz="2400" dirty="0" err="1" smtClean="0"/>
              <a:t>c.customer_name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b="1" dirty="0" smtClean="0">
                <a:solidFill>
                  <a:srgbClr val="BF00BF"/>
                </a:solidFill>
              </a:rPr>
              <a:t>FROM </a:t>
            </a:r>
            <a:r>
              <a:rPr lang="en-US" altLang="zh-CN" sz="2400" dirty="0" smtClean="0"/>
              <a:t>orders o </a:t>
            </a:r>
          </a:p>
          <a:p>
            <a:r>
              <a:rPr lang="en-US" altLang="zh-CN" sz="2400" b="1" dirty="0" smtClean="0"/>
              <a:t>  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JOIN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customers c </a:t>
            </a:r>
          </a:p>
          <a:p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ON </a:t>
            </a:r>
            <a:r>
              <a:rPr lang="en-US" altLang="zh-CN" sz="2400" dirty="0" err="1" smtClean="0"/>
              <a:t>o.customer_id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c.customer_id</a:t>
            </a:r>
            <a:r>
              <a:rPr lang="en-US" altLang="zh-CN" sz="2400" dirty="0" smtClean="0"/>
              <a:t>;</a:t>
            </a:r>
          </a:p>
          <a:p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75200" y="4459288"/>
          <a:ext cx="2952750" cy="1623078"/>
        </p:xfrm>
        <a:graphic>
          <a:graphicData uri="http://schemas.openxmlformats.org/drawingml/2006/table">
            <a:tbl>
              <a:tblPr/>
              <a:tblGrid>
                <a:gridCol w="1106488"/>
                <a:gridCol w="1846262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order_id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customer_name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Bob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Ivy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Bob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971800" y="4802188"/>
            <a:ext cx="17145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Calibri" pitchFamily="34" charset="0"/>
              </a:rPr>
              <a:t>⋈</a:t>
            </a:r>
            <a:endParaRPr lang="en-US" altLang="zh-CN" sz="2400" b="1">
              <a:latin typeface="Calibri" pitchFamily="34" charset="0"/>
            </a:endParaRPr>
          </a:p>
          <a:p>
            <a:pPr algn="ctr"/>
            <a:r>
              <a:rPr lang="en-US" altLang="zh-CN" sz="1800">
                <a:latin typeface="Calibri" pitchFamily="34" charset="0"/>
              </a:rPr>
              <a:t>o.cid = c.cid</a:t>
            </a: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98475" y="3773488"/>
          <a:ext cx="2471945" cy="1385634"/>
        </p:xfrm>
        <a:graphic>
          <a:graphicData uri="http://schemas.openxmlformats.org/drawingml/2006/table">
            <a:tbl>
              <a:tblPr/>
              <a:tblGrid>
                <a:gridCol w="1083592"/>
                <a:gridCol w="1388353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order_id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customer_id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39713" y="5487988"/>
          <a:ext cx="2725912" cy="923756"/>
        </p:xfrm>
        <a:graphic>
          <a:graphicData uri="http://schemas.openxmlformats.org/drawingml/2006/table">
            <a:tbl>
              <a:tblPr/>
              <a:tblGrid>
                <a:gridCol w="1252904"/>
                <a:gridCol w="1473008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customer_id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customer_name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c3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7375" y="750888"/>
            <a:ext cx="2533650" cy="58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36275" y="766763"/>
            <a:ext cx="13065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清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11064</TotalTime>
  <Words>928</Words>
  <Application>Microsoft Office PowerPoint</Application>
  <PresentationFormat>自定义</PresentationFormat>
  <Paragraphs>337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清华</vt:lpstr>
      <vt:lpstr>实践2：编写MR完成Group By+Join操作</vt:lpstr>
      <vt:lpstr>大纲</vt:lpstr>
      <vt:lpstr>实践2内容</vt:lpstr>
      <vt:lpstr>前序课程</vt:lpstr>
      <vt:lpstr>MapReduce</vt:lpstr>
      <vt:lpstr>MapReduce（续）</vt:lpstr>
      <vt:lpstr>MapReduce（续）</vt:lpstr>
      <vt:lpstr>ODPS MapReduce API</vt:lpstr>
      <vt:lpstr>JOIN MapReduce实现</vt:lpstr>
      <vt:lpstr>JOIN MapReduce实现（续）</vt:lpstr>
      <vt:lpstr>JOIN MapReduce实现（续）</vt:lpstr>
      <vt:lpstr>幻灯片 12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阿里云计算</dc:title>
  <dc:creator>kehong.liu</dc:creator>
  <cp:lastModifiedBy>xiedejun</cp:lastModifiedBy>
  <cp:revision>1272</cp:revision>
  <dcterms:created xsi:type="dcterms:W3CDTF">2011-12-18T12:40:33Z</dcterms:created>
  <dcterms:modified xsi:type="dcterms:W3CDTF">2015-07-31T04:19:35Z</dcterms:modified>
</cp:coreProperties>
</file>