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-122"/>
        <a:cs typeface="Helvetica" pitchFamily="34" charset="0"/>
        <a:sym typeface="Helvetica" pitchFamily="34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-122"/>
        <a:cs typeface="Helvetica" pitchFamily="34" charset="0"/>
        <a:sym typeface="Helvetica" pitchFamily="34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-122"/>
        <a:cs typeface="Helvetica" pitchFamily="34" charset="0"/>
        <a:sym typeface="Helvetica" pitchFamily="34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-122"/>
        <a:cs typeface="Helvetica" pitchFamily="34" charset="0"/>
        <a:sym typeface="Helvetica" pitchFamily="34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-122"/>
        <a:cs typeface="Helvetica" pitchFamily="34" charset="0"/>
        <a:sym typeface="Helvetica" pitchFamily="34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charset="-122"/>
        <a:cs typeface="Helvetica" pitchFamily="34" charset="0"/>
        <a:sym typeface="Helvetica" pitchFamily="34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charset="-122"/>
        <a:cs typeface="Helvetica" pitchFamily="34" charset="0"/>
        <a:sym typeface="Helvetica" pitchFamily="34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charset="-122"/>
        <a:cs typeface="Helvetica" pitchFamily="34" charset="0"/>
        <a:sym typeface="Helvetica" pitchFamily="34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charset="-122"/>
        <a:cs typeface="Helvetica" pitchFamily="34" charset="0"/>
        <a:sym typeface="Helvetica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FFC000"/>
    <a:srgbClr val="0088EE"/>
    <a:srgbClr val="008AEC"/>
  </p:clrMru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582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n-lt"/>
        <a:ea typeface="+mn-ea"/>
        <a:cs typeface="+mn-cs"/>
        <a:sym typeface="Helvetica Neue"/>
      </a:defRPr>
    </a:lvl1pPr>
    <a:lvl2pPr marL="742950" indent="-28575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n-lt"/>
        <a:ea typeface="+mn-ea"/>
        <a:cs typeface="+mn-cs"/>
        <a:sym typeface="Helvetica Neue"/>
      </a:defRPr>
    </a:lvl2pPr>
    <a:lvl3pPr marL="11430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n-lt"/>
        <a:ea typeface="+mn-ea"/>
        <a:cs typeface="+mn-cs"/>
        <a:sym typeface="Helvetica Neue"/>
      </a:defRPr>
    </a:lvl3pPr>
    <a:lvl4pPr marL="16002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n-lt"/>
        <a:ea typeface="+mn-ea"/>
        <a:cs typeface="+mn-cs"/>
        <a:sym typeface="Helvetica Neue"/>
      </a:defRPr>
    </a:lvl4pPr>
    <a:lvl5pPr marL="20574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 descr="C:\Users\kehong.liu\AppData\Local\Microsoft\Windows\Temporary Internet Files\Content.Outlook\BRT1G19T\云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56738" y="1728788"/>
            <a:ext cx="2901950" cy="24193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911424" y="1701872"/>
            <a:ext cx="10363201" cy="181354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/>
            <a:r>
              <a:rPr/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775517" y="3515412"/>
            <a:ext cx="8534404" cy="231937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5" name="Shape 9"/>
          <p:cNvSpPr>
            <a:spLocks noGrp="1"/>
          </p:cNvSpPr>
          <p:nvPr>
            <p:ph type="sldNum" sz="quarter" idx="10"/>
          </p:nvPr>
        </p:nvSpPr>
        <p:spPr bwMode="auto">
          <a:xfrm>
            <a:off x="8737600" y="6615113"/>
            <a:ext cx="2844800" cy="244475"/>
          </a:xfrm>
          <a:prstGeom prst="rect">
            <a:avLst/>
          </a:prstGeom>
          <a:ln w="12700">
            <a:miter lim="400000"/>
            <a:headEnd/>
            <a:tailEnd/>
          </a:ln>
        </p:spPr>
        <p:txBody>
          <a:bodyPr vert="horz" wrap="square" lIns="45718" tIns="45718" rIns="45718" bIns="45718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defRPr>
            </a:lvl1pPr>
          </a:lstStyle>
          <a:p>
            <a:pPr>
              <a:defRPr/>
            </a:pPr>
            <a:fld id="{3290B464-ACF9-4C1B-8F94-CAC08D61A2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1" cy="2451102"/>
          </a:xfrm>
          <a:prstGeom prst="rect">
            <a:avLst/>
          </a:prstGeom>
        </p:spPr>
        <p:txBody>
          <a:bodyPr anchor="t"/>
          <a:lstStyle>
            <a:lvl1pPr>
              <a:defRPr sz="4000" b="1" cap="all">
                <a:solidFill>
                  <a:srgbClr val="000000"/>
                </a:solidFill>
              </a:defRPr>
            </a:lvl1pPr>
          </a:lstStyle>
          <a:p>
            <a:pPr lvl="0"/>
            <a:r>
              <a:rPr/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963084" y="0"/>
            <a:ext cx="10363201" cy="440690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609600" y="1095939"/>
            <a:ext cx="5384800" cy="576206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35360" y="99928"/>
            <a:ext cx="10561174" cy="653093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608241" y="753017"/>
            <a:ext cx="5386919" cy="98268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/>
            </a:lvl1pPr>
            <a:lvl2pPr marL="0" indent="0">
              <a:buSzTx/>
              <a:buFontTx/>
              <a:buNone/>
              <a:defRPr b="1"/>
            </a:lvl2pPr>
            <a:lvl3pPr marL="0" indent="0">
              <a:buSzTx/>
              <a:buFontTx/>
              <a:buNone/>
              <a:defRPr b="1"/>
            </a:lvl3pPr>
            <a:lvl4pPr marL="0" indent="0">
              <a:buSzTx/>
              <a:buFontTx/>
              <a:buNone/>
              <a:defRPr b="1"/>
            </a:lvl4pPr>
            <a:lvl5pPr marL="0" indent="0">
              <a:buSzTx/>
              <a:buFontTx/>
              <a:buNone/>
              <a:defRPr b="1"/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决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335360" y="126302"/>
            <a:ext cx="10561174" cy="600344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718049" y="726643"/>
            <a:ext cx="10754553" cy="58989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1800" b="1"/>
            </a:lvl1pPr>
            <a:lvl2pPr marL="0" indent="0">
              <a:spcBef>
                <a:spcPts val="400"/>
              </a:spcBef>
              <a:buSzTx/>
              <a:buFontTx/>
              <a:buNone/>
              <a:defRPr sz="1800" b="1"/>
            </a:lvl2pPr>
            <a:lvl3pPr marL="0" indent="0">
              <a:spcBef>
                <a:spcPts val="400"/>
              </a:spcBef>
              <a:buSzTx/>
              <a:buFontTx/>
              <a:buNone/>
              <a:defRPr sz="1800" b="1"/>
            </a:lvl3pPr>
            <a:lvl4pPr marL="0" indent="0">
              <a:spcBef>
                <a:spcPts val="400"/>
              </a:spcBef>
              <a:buSzTx/>
              <a:buFontTx/>
              <a:buNone/>
              <a:defRPr sz="1800" b="1"/>
            </a:lvl4pPr>
            <a:lvl5pPr marL="0" indent="0">
              <a:spcBef>
                <a:spcPts val="400"/>
              </a:spcBef>
              <a:buSzTx/>
              <a:buFontTx/>
              <a:buNone/>
              <a:defRPr sz="1800" b="1"/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334963" y="0"/>
            <a:ext cx="10561637" cy="852488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lIns="45718" tIns="45718" rIns="45718" bIns="45718" anchor="ctr">
            <a:normAutofit/>
          </a:bodyPr>
          <a:lstStyle/>
          <a:p>
            <a:pPr lvl="0"/>
            <a:r>
              <a:rPr/>
              <a:t>Title Text</a:t>
            </a:r>
          </a:p>
        </p:txBody>
      </p:sp>
      <p:sp>
        <p:nvSpPr>
          <p:cNvPr id="1027" name="Shape 4"/>
          <p:cNvSpPr>
            <a:spLocks noGrp="1"/>
          </p:cNvSpPr>
          <p:nvPr>
            <p:ph type="body" idx="1"/>
          </p:nvPr>
        </p:nvSpPr>
        <p:spPr bwMode="auto">
          <a:xfrm>
            <a:off x="334963" y="922338"/>
            <a:ext cx="11522075" cy="593566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8" tIns="45718" rIns="45718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微软雅黑" pitchFamily="34" charset="-122"/>
              </a:rPr>
              <a:t>Body Level One</a:t>
            </a:r>
          </a:p>
          <a:p>
            <a:pPr lvl="1"/>
            <a:r>
              <a:rPr lang="en-US" altLang="zh-CN" smtClean="0">
                <a:sym typeface="微软雅黑" pitchFamily="34" charset="-122"/>
              </a:rPr>
              <a:t>Body Level Two</a:t>
            </a:r>
          </a:p>
          <a:p>
            <a:pPr lvl="2"/>
            <a:r>
              <a:rPr lang="en-US" altLang="zh-CN" smtClean="0">
                <a:sym typeface="微软雅黑" pitchFamily="34" charset="-122"/>
              </a:rPr>
              <a:t>Body Level Three</a:t>
            </a:r>
          </a:p>
          <a:p>
            <a:pPr lvl="3"/>
            <a:r>
              <a:rPr lang="en-US" altLang="zh-CN" smtClean="0">
                <a:sym typeface="微软雅黑" pitchFamily="34" charset="-122"/>
              </a:rPr>
              <a:t>Body Level Four</a:t>
            </a:r>
          </a:p>
          <a:p>
            <a:pPr lvl="4"/>
            <a:r>
              <a:rPr lang="en-US" altLang="zh-CN" smtClean="0">
                <a:sym typeface="微软雅黑" pitchFamily="34" charset="-122"/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6" r:id="rId3"/>
    <p:sldLayoutId id="2147483655" r:id="rId4"/>
    <p:sldLayoutId id="2147483654" r:id="rId5"/>
    <p:sldLayoutId id="2147483653" r:id="rId6"/>
    <p:sldLayoutId id="2147483652" r:id="rId7"/>
    <p:sldLayoutId id="2147483651" r:id="rId8"/>
    <p:sldLayoutId id="2147483659" r:id="rId9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latin typeface="微软雅黑"/>
          <a:ea typeface="微软雅黑"/>
          <a:cs typeface="微软雅黑"/>
          <a:sym typeface="微软雅黑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latin typeface="微软雅黑"/>
          <a:ea typeface="微软雅黑"/>
          <a:cs typeface="微软雅黑"/>
          <a:sym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latin typeface="微软雅黑"/>
          <a:ea typeface="微软雅黑"/>
          <a:cs typeface="微软雅黑"/>
          <a:sym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latin typeface="微软雅黑"/>
          <a:ea typeface="微软雅黑"/>
          <a:cs typeface="微软雅黑"/>
          <a:sym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latin typeface="微软雅黑"/>
          <a:ea typeface="微软雅黑"/>
          <a:cs typeface="微软雅黑"/>
          <a:sym typeface="微软雅黑" pitchFamily="34" charset="-122"/>
        </a:defRPr>
      </a:lvl5pPr>
      <a:lvl6pPr>
        <a:defRPr sz="280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latin typeface="微软雅黑"/>
          <a:ea typeface="微软雅黑"/>
          <a:cs typeface="微软雅黑"/>
          <a:sym typeface="微软雅黑"/>
        </a:defRPr>
      </a:lvl6pPr>
      <a:lvl7pPr>
        <a:defRPr sz="280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latin typeface="微软雅黑"/>
          <a:ea typeface="微软雅黑"/>
          <a:cs typeface="微软雅黑"/>
          <a:sym typeface="微软雅黑"/>
        </a:defRPr>
      </a:lvl7pPr>
      <a:lvl8pPr>
        <a:defRPr sz="280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latin typeface="微软雅黑"/>
          <a:ea typeface="微软雅黑"/>
          <a:cs typeface="微软雅黑"/>
          <a:sym typeface="微软雅黑"/>
        </a:defRPr>
      </a:lvl8pPr>
      <a:lvl9pPr>
        <a:defRPr sz="280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latin typeface="微软雅黑"/>
          <a:ea typeface="微软雅黑"/>
          <a:cs typeface="微软雅黑"/>
          <a:sym typeface="微软雅黑"/>
        </a:defRPr>
      </a:lvl9pPr>
    </p:titleStyle>
    <p:bodyStyle>
      <a:lvl1pPr marL="342900" indent="-3429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•"/>
        <a:defRPr sz="2400">
          <a:solidFill>
            <a:schemeClr val="tx1"/>
          </a:solidFill>
          <a:latin typeface="微软雅黑"/>
          <a:ea typeface="微软雅黑"/>
          <a:cs typeface="微软雅黑"/>
          <a:sym typeface="微软雅黑" pitchFamily="34" charset="-122"/>
        </a:defRPr>
      </a:lvl1pPr>
      <a:lvl2pPr marL="800100" indent="-3429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–"/>
        <a:defRPr sz="2400">
          <a:solidFill>
            <a:schemeClr val="tx1"/>
          </a:solidFill>
          <a:latin typeface="微软雅黑"/>
          <a:ea typeface="微软雅黑"/>
          <a:cs typeface="微软雅黑"/>
          <a:sym typeface="微软雅黑" pitchFamily="34" charset="-122"/>
        </a:defRPr>
      </a:lvl2pPr>
      <a:lvl3pPr marL="1219200" indent="-3048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•"/>
        <a:defRPr sz="2400">
          <a:solidFill>
            <a:schemeClr val="tx1"/>
          </a:solidFill>
          <a:latin typeface="微软雅黑"/>
          <a:ea typeface="微软雅黑"/>
          <a:cs typeface="微软雅黑"/>
          <a:sym typeface="微软雅黑" pitchFamily="34" charset="-122"/>
        </a:defRPr>
      </a:lvl3pPr>
      <a:lvl4pPr marL="1714500" indent="-3429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–"/>
        <a:defRPr sz="2400">
          <a:solidFill>
            <a:schemeClr val="tx1"/>
          </a:solidFill>
          <a:latin typeface="微软雅黑"/>
          <a:ea typeface="微软雅黑"/>
          <a:cs typeface="微软雅黑"/>
          <a:sym typeface="微软雅黑" pitchFamily="34" charset="-122"/>
        </a:defRPr>
      </a:lvl4pPr>
      <a:lvl5pPr marL="2171700" indent="-3429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»"/>
        <a:defRPr sz="2400">
          <a:solidFill>
            <a:schemeClr val="tx1"/>
          </a:solidFill>
          <a:latin typeface="微软雅黑"/>
          <a:ea typeface="微软雅黑"/>
          <a:cs typeface="微软雅黑"/>
          <a:sym typeface="微软雅黑" pitchFamily="34" charset="-122"/>
        </a:defRPr>
      </a:lvl5pPr>
      <a:lvl6pPr marL="2560320" indent="-274320">
        <a:spcBef>
          <a:spcPts val="500"/>
        </a:spcBef>
        <a:buSzPct val="100000"/>
        <a:buFont typeface="Arial"/>
        <a:buChar char="•"/>
        <a:defRPr sz="2400">
          <a:latin typeface="微软雅黑"/>
          <a:ea typeface="微软雅黑"/>
          <a:cs typeface="微软雅黑"/>
          <a:sym typeface="微软雅黑"/>
        </a:defRPr>
      </a:lvl6pPr>
      <a:lvl7pPr marL="3017520" indent="-274320">
        <a:spcBef>
          <a:spcPts val="500"/>
        </a:spcBef>
        <a:buSzPct val="100000"/>
        <a:buFont typeface="Arial"/>
        <a:buChar char="•"/>
        <a:defRPr sz="2400">
          <a:latin typeface="微软雅黑"/>
          <a:ea typeface="微软雅黑"/>
          <a:cs typeface="微软雅黑"/>
          <a:sym typeface="微软雅黑"/>
        </a:defRPr>
      </a:lvl7pPr>
      <a:lvl8pPr marL="3474720" indent="-274320">
        <a:spcBef>
          <a:spcPts val="500"/>
        </a:spcBef>
        <a:buSzPct val="100000"/>
        <a:buFont typeface="Arial"/>
        <a:buChar char="•"/>
        <a:defRPr sz="2400">
          <a:latin typeface="微软雅黑"/>
          <a:ea typeface="微软雅黑"/>
          <a:cs typeface="微软雅黑"/>
          <a:sym typeface="微软雅黑"/>
        </a:defRPr>
      </a:lvl8pPr>
      <a:lvl9pPr marL="3931920" indent="-274320">
        <a:spcBef>
          <a:spcPts val="500"/>
        </a:spcBef>
        <a:buSzPct val="100000"/>
        <a:buFont typeface="Arial"/>
        <a:buChar char="•"/>
        <a:defRPr sz="2400">
          <a:latin typeface="微软雅黑"/>
          <a:ea typeface="微软雅黑"/>
          <a:cs typeface="微软雅黑"/>
          <a:sym typeface="微软雅黑"/>
        </a:defRPr>
      </a:lvl9pPr>
    </p:bodyStyle>
    <p:otherStyle>
      <a:lvl1pPr algn="r">
        <a:defRPr sz="1000">
          <a:solidFill>
            <a:schemeClr val="tx1"/>
          </a:solidFill>
          <a:latin typeface="+mn-lt"/>
          <a:ea typeface="+mn-ea"/>
          <a:cs typeface="+mn-cs"/>
          <a:sym typeface="微软雅黑"/>
        </a:defRPr>
      </a:lvl1pPr>
      <a:lvl2pPr algn="r">
        <a:defRPr sz="1000">
          <a:solidFill>
            <a:schemeClr val="tx1"/>
          </a:solidFill>
          <a:latin typeface="+mn-lt"/>
          <a:ea typeface="+mn-ea"/>
          <a:cs typeface="+mn-cs"/>
          <a:sym typeface="微软雅黑"/>
        </a:defRPr>
      </a:lvl2pPr>
      <a:lvl3pPr algn="r">
        <a:defRPr sz="1000">
          <a:solidFill>
            <a:schemeClr val="tx1"/>
          </a:solidFill>
          <a:latin typeface="+mn-lt"/>
          <a:ea typeface="+mn-ea"/>
          <a:cs typeface="+mn-cs"/>
          <a:sym typeface="微软雅黑"/>
        </a:defRPr>
      </a:lvl3pPr>
      <a:lvl4pPr algn="r">
        <a:defRPr sz="1000">
          <a:solidFill>
            <a:schemeClr val="tx1"/>
          </a:solidFill>
          <a:latin typeface="+mn-lt"/>
          <a:ea typeface="+mn-ea"/>
          <a:cs typeface="+mn-cs"/>
          <a:sym typeface="微软雅黑"/>
        </a:defRPr>
      </a:lvl4pPr>
      <a:lvl5pPr algn="r">
        <a:defRPr sz="1000">
          <a:solidFill>
            <a:schemeClr val="tx1"/>
          </a:solidFill>
          <a:latin typeface="+mn-lt"/>
          <a:ea typeface="+mn-ea"/>
          <a:cs typeface="+mn-cs"/>
          <a:sym typeface="微软雅黑"/>
        </a:defRPr>
      </a:lvl5pPr>
      <a:lvl6pPr algn="r">
        <a:defRPr sz="1000">
          <a:solidFill>
            <a:schemeClr val="tx1"/>
          </a:solidFill>
          <a:latin typeface="+mn-lt"/>
          <a:ea typeface="+mn-ea"/>
          <a:cs typeface="+mn-cs"/>
          <a:sym typeface="微软雅黑"/>
        </a:defRPr>
      </a:lvl6pPr>
      <a:lvl7pPr algn="r">
        <a:defRPr sz="1000">
          <a:solidFill>
            <a:schemeClr val="tx1"/>
          </a:solidFill>
          <a:latin typeface="+mn-lt"/>
          <a:ea typeface="+mn-ea"/>
          <a:cs typeface="+mn-cs"/>
          <a:sym typeface="微软雅黑"/>
        </a:defRPr>
      </a:lvl7pPr>
      <a:lvl8pPr algn="r">
        <a:defRPr sz="1000">
          <a:solidFill>
            <a:schemeClr val="tx1"/>
          </a:solidFill>
          <a:latin typeface="+mn-lt"/>
          <a:ea typeface="+mn-ea"/>
          <a:cs typeface="+mn-cs"/>
          <a:sym typeface="微软雅黑"/>
        </a:defRPr>
      </a:lvl8pPr>
      <a:lvl9pPr algn="r">
        <a:defRPr sz="1000">
          <a:solidFill>
            <a:schemeClr val="tx1"/>
          </a:solidFill>
          <a:latin typeface="+mn-lt"/>
          <a:ea typeface="+mn-ea"/>
          <a:cs typeface="+mn-cs"/>
          <a:sym typeface="微软雅黑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tatic.googleusercontent.com/media/research.google.com/en/us/people/jeff/stanford-295-talk.pdf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shaojie@alibaba-inc.co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basecolumn.com/2008/01/mapreduce-a-major-step-back.html" TargetMode="External"/><Relationship Id="rId2" Type="http://schemas.openxmlformats.org/officeDocument/2006/relationships/hyperlink" Target="http://static.googleusercontent.com/media/research.google.com/en/archive/mapreduce-osdi04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tic.googleusercontent.com/media/research.google.com/en/archive/spanner-osdi2012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119063" y="2133600"/>
            <a:ext cx="7777162" cy="2030413"/>
          </a:xfrm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defTabSz="396875" eaLnBrk="1" hangingPunct="1">
              <a:spcBef>
                <a:spcPts val="1500"/>
              </a:spcBef>
              <a:defRPr/>
            </a:pPr>
            <a:r>
              <a:rPr lang="en-US" altLang="zh-CN" sz="3600" cap="none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MAPREDUCE</a:t>
            </a:r>
            <a:r>
              <a:rPr lang="zh-CN" altLang="en-US" sz="3600" cap="none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编程框架</a:t>
            </a:r>
          </a:p>
        </p:txBody>
      </p:sp>
      <p:pic>
        <p:nvPicPr>
          <p:cNvPr id="12292" name="Picture 2" descr="C:\Users\kehong.liu\AppData\Local\Microsoft\Windows\Temporary Internet Files\Content.Outlook\BRT1G19T\云LOGO.png"/>
          <p:cNvPicPr>
            <a:picLocks noChangeAspect="1" noChangeArrowheads="1"/>
          </p:cNvPicPr>
          <p:nvPr/>
        </p:nvPicPr>
        <p:blipFill>
          <a:blip r:embed="rId3">
            <a:lum bright="30000"/>
          </a:blip>
          <a:srcRect/>
          <a:stretch>
            <a:fillRect/>
          </a:stretch>
        </p:blipFill>
        <p:spPr bwMode="auto">
          <a:xfrm>
            <a:off x="9336088" y="1700213"/>
            <a:ext cx="29019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151313" y="3200400"/>
            <a:ext cx="434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徐冬 数据事业部 计算平台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hape 113"/>
          <p:cNvSpPr>
            <a:spLocks noGrp="1"/>
          </p:cNvSpPr>
          <p:nvPr>
            <p:ph type="title"/>
          </p:nvPr>
        </p:nvSpPr>
        <p:spPr bwMode="auto"/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Locality</a:t>
            </a: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和数据存放策略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1200150" y="1354138"/>
            <a:ext cx="9864725" cy="4306887"/>
          </a:xfrm>
        </p:spPr>
        <p:txBody>
          <a:bodyPr/>
          <a:lstStyle/>
          <a:p>
            <a:pPr marL="1112838" indent="-1112838" eaLnBrk="1" hangingPunct="1">
              <a:lnSpc>
                <a:spcPct val="150000"/>
              </a:lnSpc>
            </a:pPr>
            <a:r>
              <a:rPr lang="en-US" altLang="zh-CN" b="1" smtClean="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Hadoop MapReduce locality</a:t>
            </a:r>
            <a:r>
              <a:rPr lang="zh-CN" altLang="en-US" b="1" smtClean="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</a:p>
          <a:p>
            <a:pPr marL="1112838" indent="-1112838" eaLnBrk="1" hangingPunct="1">
              <a:lnSpc>
                <a:spcPct val="150000"/>
              </a:lnSpc>
            </a:pPr>
            <a:r>
              <a:rPr lang="en-US" altLang="zh-CN" b="1" smtClean="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Data placement policies</a:t>
            </a:r>
          </a:p>
          <a:p>
            <a:pPr marL="1570038" lvl="1" indent="-1112838" eaLnBrk="1" hangingPunct="1">
              <a:lnSpc>
                <a:spcPct val="150000"/>
              </a:lnSpc>
            </a:pPr>
            <a:r>
              <a:rPr lang="en-US" altLang="zh-CN" sz="20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HDFS block placement policy</a:t>
            </a:r>
          </a:p>
          <a:p>
            <a:pPr marL="1570038" lvl="1" indent="-1112838" eaLnBrk="1" hangingPunct="1">
              <a:lnSpc>
                <a:spcPct val="150000"/>
              </a:lnSpc>
            </a:pPr>
            <a:r>
              <a:rPr lang="en-US" altLang="zh-CN" sz="20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HBase region placement</a:t>
            </a:r>
          </a:p>
          <a:p>
            <a:pPr marL="1570038" lvl="1" indent="-1112838" eaLnBrk="1" hangingPunct="1">
              <a:lnSpc>
                <a:spcPct val="150000"/>
              </a:lnSpc>
            </a:pPr>
            <a:r>
              <a:rPr lang="en-US" altLang="zh-CN" sz="20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Teradata partitioning &amp; join optimization (PPI)</a:t>
            </a:r>
          </a:p>
          <a:p>
            <a:pPr marL="1112838" indent="-1112838" eaLnBrk="1" hangingPunct="1">
              <a:lnSpc>
                <a:spcPct val="150000"/>
              </a:lnSpc>
            </a:pPr>
            <a:r>
              <a:rPr lang="zh-CN" altLang="en-US" b="1" smtClean="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讨论：</a:t>
            </a:r>
            <a:r>
              <a:rPr lang="en-US" altLang="zh-CN" b="1" smtClean="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Teradata partitioning  vs Hadoop ‘random’ placement policy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1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hape 117"/>
          <p:cNvSpPr>
            <a:spLocks noGrp="1"/>
          </p:cNvSpPr>
          <p:nvPr>
            <p:ph type="title"/>
          </p:nvPr>
        </p:nvSpPr>
        <p:spPr bwMode="auto"/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容灾</a:t>
            </a:r>
          </a:p>
        </p:txBody>
      </p:sp>
      <p:sp>
        <p:nvSpPr>
          <p:cNvPr id="23554" name="Shape 118"/>
          <p:cNvSpPr>
            <a:spLocks noGrp="1"/>
          </p:cNvSpPr>
          <p:nvPr>
            <p:ph type="body" idx="1"/>
          </p:nvPr>
        </p:nvSpPr>
        <p:spPr>
          <a:xfrm>
            <a:off x="2927350" y="1419225"/>
            <a:ext cx="6985000" cy="4019550"/>
          </a:xfrm>
        </p:spPr>
        <p:txBody>
          <a:bodyPr/>
          <a:lstStyle/>
          <a:p>
            <a:pPr marL="1112838" indent="-1112838" eaLnBrk="1" hangingPunct="1">
              <a:lnSpc>
                <a:spcPct val="150000"/>
              </a:lnSpc>
            </a:pPr>
            <a:r>
              <a:rPr lang="en-US" altLang="zh-CN" sz="3600" b="1" smtClean="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HDFS failover</a:t>
            </a:r>
          </a:p>
          <a:p>
            <a:pPr marL="1112838" indent="-1112838" eaLnBrk="1" hangingPunct="1">
              <a:lnSpc>
                <a:spcPct val="150000"/>
              </a:lnSpc>
            </a:pPr>
            <a:r>
              <a:rPr lang="en-US" altLang="zh-CN" sz="3600" b="1" smtClean="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HBase failover</a:t>
            </a:r>
          </a:p>
          <a:p>
            <a:pPr marL="1112838" indent="-1112838" eaLnBrk="1" hangingPunct="1">
              <a:lnSpc>
                <a:spcPct val="150000"/>
              </a:lnSpc>
            </a:pPr>
            <a:r>
              <a:rPr lang="en-US" altLang="zh-CN" sz="3600" b="1" smtClean="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Greenplum standby</a:t>
            </a:r>
          </a:p>
          <a:p>
            <a:pPr marL="1112838" indent="-1112838" eaLnBrk="1" hangingPunct="1">
              <a:lnSpc>
                <a:spcPct val="150000"/>
              </a:lnSpc>
            </a:pPr>
            <a:r>
              <a:rPr lang="zh-CN" altLang="en-US" sz="3600" b="1" smtClean="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讨论：</a:t>
            </a:r>
            <a:r>
              <a:rPr lang="en-US" altLang="zh-CN" sz="3600" b="1" smtClean="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sz="3600" b="1" smtClean="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理论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hape 121"/>
          <p:cNvSpPr>
            <a:spLocks noChangeArrowheads="1"/>
          </p:cNvSpPr>
          <p:nvPr/>
        </p:nvSpPr>
        <p:spPr bwMode="auto">
          <a:xfrm>
            <a:off x="261938" y="6142038"/>
            <a:ext cx="11472862" cy="3556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79375" indent="-79375">
              <a:buSzPct val="100000"/>
              <a:buFont typeface="Trebuchet MS" pitchFamily="34" charset="0"/>
              <a:buChar char="*"/>
            </a:pPr>
            <a:r>
              <a:rPr lang="en-US" altLang="zh-CN" sz="120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Jeff Dean, Software Engineering Advice from Building Large-Scale Distributed Systems </a:t>
            </a:r>
            <a:r>
              <a:rPr lang="en-US" altLang="zh-CN" sz="1200">
                <a:solidFill>
                  <a:srgbClr val="000000"/>
                </a:solidFill>
                <a:latin typeface="Calibri" pitchFamily="34" charset="0"/>
                <a:sym typeface="Calibri" pitchFamily="34" charset="0"/>
                <a:hlinkClick r:id="rId2"/>
              </a:rPr>
              <a:t>http://static.googleusercontent.com/media/research.google.com/en/us/people/jeff/stanford-295-talk.pdf</a:t>
            </a:r>
          </a:p>
        </p:txBody>
      </p:sp>
      <p:graphicFrame>
        <p:nvGraphicFramePr>
          <p:cNvPr id="122" name="Table 122"/>
          <p:cNvGraphicFramePr>
            <a:graphicFrameLocks noGrp="1"/>
          </p:cNvGraphicFramePr>
          <p:nvPr/>
        </p:nvGraphicFramePr>
        <p:xfrm>
          <a:off x="2500313" y="1447800"/>
          <a:ext cx="7191375" cy="3962400"/>
        </p:xfrm>
        <a:graphic>
          <a:graphicData uri="http://schemas.openxmlformats.org/drawingml/2006/table">
            <a:tbl>
              <a:tblPr/>
              <a:tblGrid>
                <a:gridCol w="3595687"/>
                <a:gridCol w="3595688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pitchFamily="34" charset="0"/>
                          <a:ea typeface="宋体" charset="-122"/>
                          <a:cs typeface="Helvetica" pitchFamily="34" charset="0"/>
                          <a:sym typeface="Helvetica" pitchFamily="34" charset="0"/>
                        </a:rPr>
                        <a:t>操作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pitchFamily="34" charset="0"/>
                          <a:ea typeface="宋体" charset="-122"/>
                          <a:cs typeface="Helvetica" pitchFamily="34" charset="0"/>
                          <a:sym typeface="Helvetica" pitchFamily="34" charset="0"/>
                        </a:rPr>
                        <a:t>耗时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pitchFamily="34" charset="0"/>
                          <a:ea typeface="宋体" charset="-122"/>
                          <a:cs typeface="Helvetica" pitchFamily="34" charset="0"/>
                          <a:sym typeface="Helvetica" pitchFamily="34" charset="0"/>
                        </a:rPr>
                        <a:t>内存引用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宋体" charset="-122"/>
                          <a:cs typeface="Helvetica" pitchFamily="34" charset="0"/>
                          <a:sym typeface="Helvetica" pitchFamily="34" charset="0"/>
                        </a:rPr>
                        <a:t>100 ns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CCE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pitchFamily="34" charset="0"/>
                          <a:ea typeface="宋体" charset="-122"/>
                          <a:cs typeface="Helvetica" pitchFamily="34" charset="0"/>
                          <a:sym typeface="Helvetica" pitchFamily="34" charset="0"/>
                        </a:rPr>
                        <a:t>内存顺序读取</a:t>
                      </a:r>
                      <a:r>
                        <a:rPr kumimoji="0" lang="en-US" altLang="zh-CN" sz="23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pitchFamily="34" charset="0"/>
                          <a:ea typeface="宋体" charset="-122"/>
                          <a:cs typeface="Helvetica" pitchFamily="34" charset="0"/>
                          <a:sym typeface="Helvetica" pitchFamily="34" charset="0"/>
                        </a:rPr>
                        <a:t>1MB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宋体" charset="-122"/>
                          <a:cs typeface="Helvetica" pitchFamily="34" charset="0"/>
                          <a:sym typeface="Helvetica" pitchFamily="34" charset="0"/>
                        </a:rPr>
                        <a:t>250,000 ns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8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pitchFamily="34" charset="0"/>
                          <a:ea typeface="宋体" charset="-122"/>
                          <a:cs typeface="Helvetica" pitchFamily="34" charset="0"/>
                          <a:sym typeface="Helvetica" pitchFamily="34" charset="0"/>
                        </a:rPr>
                        <a:t>数据中心内部网络传输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宋体" charset="-122"/>
                          <a:cs typeface="Helvetica" pitchFamily="34" charset="0"/>
                          <a:sym typeface="Helvetica" pitchFamily="34" charset="0"/>
                        </a:rPr>
                        <a:t>500,000 ns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CCE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pitchFamily="34" charset="0"/>
                          <a:ea typeface="宋体" charset="-122"/>
                          <a:cs typeface="Helvetica" pitchFamily="34" charset="0"/>
                          <a:sym typeface="Helvetica" pitchFamily="34" charset="0"/>
                        </a:rPr>
                        <a:t>磁盘寻址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宋体" charset="-122"/>
                          <a:cs typeface="Helvetica" pitchFamily="34" charset="0"/>
                          <a:sym typeface="Helvetica" pitchFamily="34" charset="0"/>
                        </a:rPr>
                        <a:t>10,000,000 ns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8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pitchFamily="34" charset="0"/>
                          <a:ea typeface="宋体" charset="-122"/>
                          <a:cs typeface="Helvetica" pitchFamily="34" charset="0"/>
                          <a:sym typeface="Helvetica" pitchFamily="34" charset="0"/>
                        </a:rPr>
                        <a:t>磁盘顺序读取</a:t>
                      </a:r>
                      <a:r>
                        <a:rPr kumimoji="0" lang="en-US" altLang="zh-CN" sz="23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pitchFamily="34" charset="0"/>
                          <a:ea typeface="宋体" charset="-122"/>
                          <a:cs typeface="Helvetica" pitchFamily="34" charset="0"/>
                          <a:sym typeface="Helvetica" pitchFamily="34" charset="0"/>
                        </a:rPr>
                        <a:t>1MB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宋体" charset="-122"/>
                          <a:cs typeface="Helvetica" pitchFamily="34" charset="0"/>
                          <a:sym typeface="Helvetica" pitchFamily="34" charset="0"/>
                        </a:rPr>
                        <a:t>20,000,000 ns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C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124"/>
          <p:cNvSpPr>
            <a:spLocks noGrp="1"/>
          </p:cNvSpPr>
          <p:nvPr>
            <p:ph type="title"/>
          </p:nvPr>
        </p:nvSpPr>
        <p:spPr bwMode="auto"/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defTabSz="368300" eaLnBrk="1" hangingPunct="1">
              <a:spcBef>
                <a:spcPts val="1400"/>
              </a:spcBef>
            </a:pPr>
            <a:r>
              <a:rPr lang="zh-CN" altLang="en-US" sz="1800" smtClean="0"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数据读写</a:t>
            </a:r>
          </a:p>
        </p:txBody>
      </p:sp>
      <p:sp>
        <p:nvSpPr>
          <p:cNvPr id="25602" name="Shape 125"/>
          <p:cNvSpPr>
            <a:spLocks noGrp="1"/>
          </p:cNvSpPr>
          <p:nvPr>
            <p:ph type="body" idx="1"/>
          </p:nvPr>
        </p:nvSpPr>
        <p:spPr>
          <a:xfrm>
            <a:off x="334963" y="920750"/>
            <a:ext cx="11522075" cy="5011738"/>
          </a:xfrm>
        </p:spPr>
        <p:txBody>
          <a:bodyPr/>
          <a:lstStyle/>
          <a:p>
            <a:pPr marL="1112838" indent="-1112838" eaLnBrk="1" hangingPunct="1"/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MapReduce shuffle</a:t>
            </a:r>
          </a:p>
          <a:p>
            <a:pPr marL="1112838" indent="-1112838" eaLnBrk="1" hangingPunct="1"/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讨论：</a:t>
            </a: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shuffle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工程实践</a:t>
            </a:r>
          </a:p>
          <a:p>
            <a:pPr marL="1570038" lvl="1" indent="-1112838" eaLnBrk="1" hangingPunct="1">
              <a:buFont typeface="Arial" charset="0"/>
              <a:buChar char="•"/>
            </a:pP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数据量</a:t>
            </a:r>
          </a:p>
        </p:txBody>
      </p:sp>
      <p:sp>
        <p:nvSpPr>
          <p:cNvPr id="127" name="Shape 127"/>
          <p:cNvSpPr/>
          <p:nvPr/>
        </p:nvSpPr>
        <p:spPr>
          <a:xfrm>
            <a:off x="6489700" y="2044700"/>
            <a:ext cx="2098675" cy="219075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/>
            </a:pPr>
            <a:endParaRPr lang="zh-CN" altLang="en-US" sz="180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6088063" y="2044700"/>
            <a:ext cx="401637" cy="219075"/>
          </a:xfrm>
          <a:prstGeom prst="rect">
            <a:avLst/>
          </a:prstGeom>
          <a:solidFill>
            <a:srgbClr val="929292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 sz="80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6489700" y="2425700"/>
            <a:ext cx="2098675" cy="219075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/>
            </a:pPr>
            <a:endParaRPr lang="zh-CN" altLang="en-US" sz="180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6088063" y="2425700"/>
            <a:ext cx="401637" cy="219075"/>
          </a:xfrm>
          <a:prstGeom prst="rect">
            <a:avLst/>
          </a:prstGeom>
          <a:solidFill>
            <a:srgbClr val="929292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 sz="80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6489700" y="3187700"/>
            <a:ext cx="2098675" cy="219075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/>
            </a:pPr>
            <a:endParaRPr lang="zh-CN" altLang="en-US" sz="180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6088063" y="3187700"/>
            <a:ext cx="401637" cy="219075"/>
          </a:xfrm>
          <a:prstGeom prst="rect">
            <a:avLst/>
          </a:prstGeom>
          <a:solidFill>
            <a:srgbClr val="929292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 sz="80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133" name="Shape 133"/>
          <p:cNvSpPr/>
          <p:nvPr/>
        </p:nvSpPr>
        <p:spPr>
          <a:xfrm flipV="1">
            <a:off x="7226300" y="2741613"/>
            <a:ext cx="0" cy="349250"/>
          </a:xfrm>
          <a:prstGeom prst="line">
            <a:avLst/>
          </a:prstGeom>
          <a:ln w="25400" cap="rnd">
            <a:solidFill>
              <a:srgbClr val="4F81BD"/>
            </a:solidFill>
            <a:custDash>
              <a:ds d="100000" sp="200000"/>
            </a:custDash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200"/>
            </a:pPr>
            <a:endParaRPr sz="1200" kern="0">
              <a:solidFill>
                <a:sysClr val="windowText" lastClr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grpSp>
        <p:nvGrpSpPr>
          <p:cNvPr id="25611" name="Group 136"/>
          <p:cNvGrpSpPr>
            <a:grpSpLocks/>
          </p:cNvGrpSpPr>
          <p:nvPr/>
        </p:nvGrpSpPr>
        <p:grpSpPr bwMode="auto">
          <a:xfrm>
            <a:off x="4913313" y="1816100"/>
            <a:ext cx="665162" cy="676275"/>
            <a:chOff x="-8" y="-8"/>
            <a:chExt cx="665503" cy="675623"/>
          </a:xfrm>
        </p:grpSpPr>
        <p:sp>
          <p:nvSpPr>
            <p:cNvPr id="134" name="Shape 134"/>
            <p:cNvSpPr/>
            <p:nvPr/>
          </p:nvSpPr>
          <p:spPr>
            <a:xfrm>
              <a:off x="-8" y="-8"/>
              <a:ext cx="665503" cy="675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953E"/>
                </a:gs>
                <a:gs pos="100000">
                  <a:srgbClr val="FFD1BB"/>
                </a:gs>
              </a:gsLst>
              <a:lin ang="16200000" scaled="0"/>
            </a:gra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800" kern="0">
                <a:solidFill>
                  <a:sysClr val="windowText" lastClr="000000"/>
                </a:solidFill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25638" name="Shape 135"/>
            <p:cNvSpPr>
              <a:spLocks noChangeArrowheads="1"/>
            </p:cNvSpPr>
            <p:nvPr/>
          </p:nvSpPr>
          <p:spPr bwMode="auto">
            <a:xfrm>
              <a:off x="0" y="152402"/>
              <a:ext cx="665495" cy="370837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sz="1800">
                  <a:solidFill>
                    <a:srgbClr val="FFFFFF"/>
                  </a:solidFill>
                  <a:latin typeface="Helvetica" pitchFamily="34" charset="0"/>
                </a:rPr>
                <a:t>Map</a:t>
              </a:r>
            </a:p>
          </p:txBody>
        </p:sp>
      </p:grpSp>
      <p:sp>
        <p:nvSpPr>
          <p:cNvPr id="137" name="Shape 137"/>
          <p:cNvSpPr/>
          <p:nvPr/>
        </p:nvSpPr>
        <p:spPr>
          <a:xfrm>
            <a:off x="5661025" y="2154238"/>
            <a:ext cx="344488" cy="0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200"/>
            </a:pPr>
            <a:endParaRPr sz="1200" kern="0">
              <a:solidFill>
                <a:sysClr val="windowText" lastClr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5613" name="Shape 138"/>
          <p:cNvSpPr>
            <a:spLocks noChangeArrowheads="1"/>
          </p:cNvSpPr>
          <p:nvPr/>
        </p:nvSpPr>
        <p:spPr bwMode="auto">
          <a:xfrm>
            <a:off x="5956300" y="1643063"/>
            <a:ext cx="663575" cy="3714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8" tIns="45718" rIns="45718" bIns="45718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Helvetica" pitchFamily="34" charset="0"/>
              </a:rPr>
              <a:t>Index</a:t>
            </a:r>
          </a:p>
        </p:txBody>
      </p:sp>
      <p:sp>
        <p:nvSpPr>
          <p:cNvPr id="25614" name="Shape 139"/>
          <p:cNvSpPr>
            <a:spLocks noChangeArrowheads="1"/>
          </p:cNvSpPr>
          <p:nvPr/>
        </p:nvSpPr>
        <p:spPr bwMode="auto">
          <a:xfrm>
            <a:off x="6932613" y="1643063"/>
            <a:ext cx="495300" cy="2794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Helvetica" pitchFamily="34" charset="0"/>
              </a:rPr>
              <a:t>Data</a:t>
            </a:r>
          </a:p>
        </p:txBody>
      </p:sp>
      <p:sp>
        <p:nvSpPr>
          <p:cNvPr id="140" name="Shape 140"/>
          <p:cNvSpPr/>
          <p:nvPr/>
        </p:nvSpPr>
        <p:spPr>
          <a:xfrm>
            <a:off x="8734425" y="2154238"/>
            <a:ext cx="344488" cy="0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200"/>
            </a:pPr>
            <a:endParaRPr sz="1200" kern="0">
              <a:solidFill>
                <a:sysClr val="windowText" lastClr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grpSp>
        <p:nvGrpSpPr>
          <p:cNvPr id="25616" name="Group 143"/>
          <p:cNvGrpSpPr>
            <a:grpSpLocks/>
          </p:cNvGrpSpPr>
          <p:nvPr/>
        </p:nvGrpSpPr>
        <p:grpSpPr bwMode="auto">
          <a:xfrm>
            <a:off x="9226550" y="1816100"/>
            <a:ext cx="665163" cy="676275"/>
            <a:chOff x="-8" y="-8"/>
            <a:chExt cx="665503" cy="675623"/>
          </a:xfrm>
        </p:grpSpPr>
        <p:sp>
          <p:nvSpPr>
            <p:cNvPr id="141" name="Shape 141"/>
            <p:cNvSpPr/>
            <p:nvPr/>
          </p:nvSpPr>
          <p:spPr>
            <a:xfrm>
              <a:off x="-8" y="-8"/>
              <a:ext cx="665503" cy="675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8" tIns="45718" rIns="45718" bIns="4571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800" kern="0">
                <a:solidFill>
                  <a:sysClr val="windowText" lastClr="000000"/>
                </a:solidFill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25636" name="Shape 142"/>
            <p:cNvSpPr>
              <a:spLocks noChangeArrowheads="1"/>
            </p:cNvSpPr>
            <p:nvPr/>
          </p:nvSpPr>
          <p:spPr bwMode="auto">
            <a:xfrm>
              <a:off x="0" y="198120"/>
              <a:ext cx="665495" cy="27940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Helvetica" pitchFamily="34" charset="0"/>
                </a:rPr>
                <a:t>Spill</a:t>
              </a:r>
            </a:p>
          </p:txBody>
        </p:sp>
      </p:grpSp>
      <p:sp>
        <p:nvSpPr>
          <p:cNvPr id="144" name="Shape 144"/>
          <p:cNvSpPr/>
          <p:nvPr/>
        </p:nvSpPr>
        <p:spPr>
          <a:xfrm flipV="1">
            <a:off x="9558338" y="2614613"/>
            <a:ext cx="0" cy="349250"/>
          </a:xfrm>
          <a:prstGeom prst="line">
            <a:avLst/>
          </a:prstGeom>
          <a:ln w="25400" cap="rnd">
            <a:solidFill>
              <a:srgbClr val="4F81BD"/>
            </a:solidFill>
            <a:custDash>
              <a:ds d="100000" sp="200000"/>
            </a:custDash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200"/>
            </a:pPr>
            <a:endParaRPr sz="1200" kern="0">
              <a:solidFill>
                <a:sysClr val="windowText" lastClr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5618" name="Shape 145"/>
          <p:cNvSpPr>
            <a:spLocks noChangeArrowheads="1"/>
          </p:cNvSpPr>
          <p:nvPr/>
        </p:nvSpPr>
        <p:spPr bwMode="auto">
          <a:xfrm>
            <a:off x="8289925" y="1643063"/>
            <a:ext cx="1143000" cy="2794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Helvetica" pitchFamily="34" charset="0"/>
              </a:rPr>
              <a:t>(quick) sort</a:t>
            </a:r>
          </a:p>
        </p:txBody>
      </p:sp>
      <p:sp>
        <p:nvSpPr>
          <p:cNvPr id="146" name="Shape 146"/>
          <p:cNvSpPr/>
          <p:nvPr/>
        </p:nvSpPr>
        <p:spPr>
          <a:xfrm>
            <a:off x="10304463" y="2154238"/>
            <a:ext cx="344487" cy="0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200"/>
            </a:pPr>
            <a:endParaRPr sz="1200" kern="0">
              <a:solidFill>
                <a:sysClr val="windowText" lastClr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grpSp>
        <p:nvGrpSpPr>
          <p:cNvPr id="25620" name="Group 149"/>
          <p:cNvGrpSpPr>
            <a:grpSpLocks/>
          </p:cNvGrpSpPr>
          <p:nvPr/>
        </p:nvGrpSpPr>
        <p:grpSpPr bwMode="auto">
          <a:xfrm>
            <a:off x="11063288" y="1816100"/>
            <a:ext cx="665162" cy="676275"/>
            <a:chOff x="-8" y="-8"/>
            <a:chExt cx="665503" cy="675624"/>
          </a:xfrm>
        </p:grpSpPr>
        <p:sp>
          <p:nvSpPr>
            <p:cNvPr id="147" name="Shape 147"/>
            <p:cNvSpPr/>
            <p:nvPr/>
          </p:nvSpPr>
          <p:spPr>
            <a:xfrm>
              <a:off x="-8" y="-8"/>
              <a:ext cx="665503" cy="675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8" tIns="45718" rIns="45718" bIns="4571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800" kern="0">
                <a:solidFill>
                  <a:sysClr val="windowText" lastClr="000000"/>
                </a:solidFill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25634" name="Shape 148"/>
            <p:cNvSpPr>
              <a:spLocks noChangeArrowheads="1"/>
            </p:cNvSpPr>
            <p:nvPr/>
          </p:nvSpPr>
          <p:spPr bwMode="auto">
            <a:xfrm>
              <a:off x="0" y="198120"/>
              <a:ext cx="665495" cy="27940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Helvetica" pitchFamily="34" charset="0"/>
                </a:rPr>
                <a:t>Out</a:t>
              </a:r>
            </a:p>
          </p:txBody>
        </p:sp>
      </p:grpSp>
      <p:sp>
        <p:nvSpPr>
          <p:cNvPr id="25621" name="Shape 150"/>
          <p:cNvSpPr>
            <a:spLocks noChangeArrowheads="1"/>
          </p:cNvSpPr>
          <p:nvPr/>
        </p:nvSpPr>
        <p:spPr bwMode="auto">
          <a:xfrm>
            <a:off x="9783763" y="1643063"/>
            <a:ext cx="1257300" cy="2794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Helvetica" pitchFamily="34" charset="0"/>
              </a:rPr>
              <a:t>(merge) sort</a:t>
            </a:r>
          </a:p>
        </p:txBody>
      </p:sp>
      <p:grpSp>
        <p:nvGrpSpPr>
          <p:cNvPr id="25622" name="Group 153"/>
          <p:cNvGrpSpPr>
            <a:grpSpLocks/>
          </p:cNvGrpSpPr>
          <p:nvPr/>
        </p:nvGrpSpPr>
        <p:grpSpPr bwMode="auto">
          <a:xfrm>
            <a:off x="9132888" y="4078288"/>
            <a:ext cx="665162" cy="676275"/>
            <a:chOff x="-8" y="-8"/>
            <a:chExt cx="665503" cy="675624"/>
          </a:xfrm>
        </p:grpSpPr>
        <p:sp>
          <p:nvSpPr>
            <p:cNvPr id="151" name="Shape 151"/>
            <p:cNvSpPr/>
            <p:nvPr/>
          </p:nvSpPr>
          <p:spPr>
            <a:xfrm>
              <a:off x="-8" y="-8"/>
              <a:ext cx="665503" cy="675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8" tIns="45718" rIns="45718" bIns="4571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800" kern="0">
                <a:solidFill>
                  <a:sysClr val="windowText" lastClr="000000"/>
                </a:solidFill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25632" name="Shape 152"/>
            <p:cNvSpPr>
              <a:spLocks noChangeArrowheads="1"/>
            </p:cNvSpPr>
            <p:nvPr/>
          </p:nvSpPr>
          <p:spPr bwMode="auto">
            <a:xfrm>
              <a:off x="0" y="198120"/>
              <a:ext cx="665495" cy="27940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Helvetica" pitchFamily="34" charset="0"/>
                </a:rPr>
                <a:t>Part</a:t>
              </a:r>
            </a:p>
          </p:txBody>
        </p:sp>
      </p:grpSp>
      <p:sp>
        <p:nvSpPr>
          <p:cNvPr id="154" name="Shape 154"/>
          <p:cNvSpPr/>
          <p:nvPr/>
        </p:nvSpPr>
        <p:spPr>
          <a:xfrm flipV="1">
            <a:off x="9464675" y="4889500"/>
            <a:ext cx="0" cy="349250"/>
          </a:xfrm>
          <a:prstGeom prst="line">
            <a:avLst/>
          </a:prstGeom>
          <a:ln w="25400" cap="rnd">
            <a:solidFill>
              <a:srgbClr val="4F81BD"/>
            </a:solidFill>
            <a:custDash>
              <a:ds d="100000" sp="200000"/>
            </a:custDash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200"/>
            </a:pPr>
            <a:endParaRPr sz="1200" kern="0">
              <a:solidFill>
                <a:sysClr val="windowText" lastClr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10167938" y="4373563"/>
            <a:ext cx="344487" cy="0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200"/>
            </a:pPr>
            <a:endParaRPr sz="1200" kern="0">
              <a:solidFill>
                <a:sysClr val="windowText" lastClr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5625" name="Shape 156"/>
          <p:cNvSpPr>
            <a:spLocks noChangeArrowheads="1"/>
          </p:cNvSpPr>
          <p:nvPr/>
        </p:nvSpPr>
        <p:spPr bwMode="auto">
          <a:xfrm>
            <a:off x="9647238" y="3862388"/>
            <a:ext cx="1257300" cy="2794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Helvetica" pitchFamily="34" charset="0"/>
              </a:rPr>
              <a:t>(merge) sort</a:t>
            </a:r>
          </a:p>
        </p:txBody>
      </p:sp>
      <p:grpSp>
        <p:nvGrpSpPr>
          <p:cNvPr id="25626" name="Group 159"/>
          <p:cNvGrpSpPr>
            <a:grpSpLocks/>
          </p:cNvGrpSpPr>
          <p:nvPr/>
        </p:nvGrpSpPr>
        <p:grpSpPr bwMode="auto">
          <a:xfrm>
            <a:off x="11118850" y="4035425"/>
            <a:ext cx="665163" cy="676275"/>
            <a:chOff x="-8" y="-8"/>
            <a:chExt cx="665503" cy="675624"/>
          </a:xfrm>
        </p:grpSpPr>
        <p:sp>
          <p:nvSpPr>
            <p:cNvPr id="157" name="Shape 157"/>
            <p:cNvSpPr/>
            <p:nvPr/>
          </p:nvSpPr>
          <p:spPr>
            <a:xfrm>
              <a:off x="-8" y="-8"/>
              <a:ext cx="665503" cy="675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953E"/>
                </a:gs>
                <a:gs pos="100000">
                  <a:srgbClr val="FFD1BB"/>
                </a:gs>
              </a:gsLst>
              <a:lin ang="16200000" scaled="0"/>
            </a:gra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800" kern="0">
                <a:solidFill>
                  <a:sysClr val="windowText" lastClr="000000"/>
                </a:solidFill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25630" name="Shape 158"/>
            <p:cNvSpPr>
              <a:spLocks noChangeArrowheads="1"/>
            </p:cNvSpPr>
            <p:nvPr/>
          </p:nvSpPr>
          <p:spPr bwMode="auto">
            <a:xfrm>
              <a:off x="0" y="261620"/>
              <a:ext cx="665495" cy="15240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sz="1000">
                  <a:solidFill>
                    <a:srgbClr val="FFFFFF"/>
                  </a:solidFill>
                  <a:latin typeface="Helvetica" pitchFamily="34" charset="0"/>
                </a:rPr>
                <a:t>Reduce</a:t>
              </a:r>
            </a:p>
          </p:txBody>
        </p:sp>
      </p:grpSp>
      <p:sp>
        <p:nvSpPr>
          <p:cNvPr id="160" name="Shape 160"/>
          <p:cNvSpPr/>
          <p:nvPr/>
        </p:nvSpPr>
        <p:spPr>
          <a:xfrm>
            <a:off x="8307388" y="4414838"/>
            <a:ext cx="346075" cy="0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200"/>
            </a:pPr>
            <a:endParaRPr sz="1200" kern="0">
              <a:solidFill>
                <a:sysClr val="windowText" lastClr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5628" name="Shape 161"/>
          <p:cNvSpPr>
            <a:spLocks noChangeArrowheads="1"/>
          </p:cNvSpPr>
          <p:nvPr/>
        </p:nvSpPr>
        <p:spPr bwMode="auto">
          <a:xfrm>
            <a:off x="7742238" y="3937000"/>
            <a:ext cx="1384300" cy="2794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Helvetica" pitchFamily="34" charset="0"/>
              </a:rPr>
              <a:t>(network) pull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63"/>
          <p:cNvSpPr>
            <a:spLocks noGrp="1"/>
          </p:cNvSpPr>
          <p:nvPr>
            <p:ph type="title"/>
          </p:nvPr>
        </p:nvSpPr>
        <p:spPr bwMode="auto">
          <a:xfrm>
            <a:off x="2138363" y="2492375"/>
            <a:ext cx="7915275" cy="1368425"/>
          </a:xfrm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cap="none" smtClean="0">
                <a:solidFill>
                  <a:srgbClr val="0088EE"/>
                </a:solidFill>
                <a:effectLst/>
                <a:latin typeface="微软雅黑" pitchFamily="34" charset="-122"/>
                <a:ea typeface="微软雅黑" pitchFamily="34" charset="-122"/>
              </a:rPr>
              <a:t>课程设计解释</a:t>
            </a:r>
          </a:p>
        </p:txBody>
      </p:sp>
      <p:sp>
        <p:nvSpPr>
          <p:cNvPr id="26627" name="圆角矩形 9"/>
          <p:cNvSpPr>
            <a:spLocks noChangeArrowheads="1"/>
          </p:cNvSpPr>
          <p:nvPr/>
        </p:nvSpPr>
        <p:spPr bwMode="auto">
          <a:xfrm>
            <a:off x="2855913" y="1701800"/>
            <a:ext cx="6553200" cy="2519363"/>
          </a:xfrm>
          <a:prstGeom prst="roundRect">
            <a:avLst>
              <a:gd name="adj" fmla="val 9194"/>
            </a:avLst>
          </a:prstGeom>
          <a:noFill/>
          <a:ln w="25400" algn="ctr">
            <a:solidFill>
              <a:srgbClr val="0088EE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Sansation"/>
              <a:ea typeface="Helvetica Neue"/>
              <a:cs typeface="Helvetica Neue"/>
              <a:sym typeface="Calibri" pitchFamily="34" charset="0"/>
            </a:endParaRPr>
          </a:p>
        </p:txBody>
      </p:sp>
      <p:sp>
        <p:nvSpPr>
          <p:cNvPr id="26628" name="圆角矩形 9"/>
          <p:cNvSpPr>
            <a:spLocks noChangeArrowheads="1"/>
          </p:cNvSpPr>
          <p:nvPr/>
        </p:nvSpPr>
        <p:spPr bwMode="auto">
          <a:xfrm>
            <a:off x="3143250" y="1917700"/>
            <a:ext cx="6553200" cy="2519363"/>
          </a:xfrm>
          <a:prstGeom prst="roundRect">
            <a:avLst>
              <a:gd name="adj" fmla="val 9194"/>
            </a:avLst>
          </a:prstGeom>
          <a:noFill/>
          <a:ln w="25400" algn="ctr">
            <a:solidFill>
              <a:srgbClr val="0088EE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Sansation"/>
              <a:ea typeface="Helvetica Neue"/>
              <a:cs typeface="Helvetica Neue"/>
              <a:sym typeface="Calibri" pitchFamily="34" charset="0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67"/>
          <p:cNvSpPr>
            <a:spLocks noGrp="1"/>
          </p:cNvSpPr>
          <p:nvPr>
            <p:ph type="title"/>
          </p:nvPr>
        </p:nvSpPr>
        <p:spPr bwMode="auto"/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课程设计解释</a:t>
            </a:r>
          </a:p>
        </p:txBody>
      </p:sp>
      <p:sp>
        <p:nvSpPr>
          <p:cNvPr id="27650" name="Shape 168"/>
          <p:cNvSpPr>
            <a:spLocks noGrp="1"/>
          </p:cNvSpPr>
          <p:nvPr>
            <p:ph type="body" idx="1"/>
          </p:nvPr>
        </p:nvSpPr>
        <p:spPr>
          <a:xfrm>
            <a:off x="1200150" y="1309688"/>
            <a:ext cx="7200900" cy="5935662"/>
          </a:xfrm>
        </p:spPr>
        <p:txBody>
          <a:bodyPr/>
          <a:lstStyle/>
          <a:p>
            <a:pPr marL="1112838" indent="-1112838" eaLnBrk="1" hangingPunct="1">
              <a:lnSpc>
                <a:spcPct val="150000"/>
              </a:lnSpc>
            </a:pPr>
            <a:r>
              <a:rPr lang="zh-CN" altLang="en-US" sz="2800" b="1" smtClean="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  <a:p>
            <a:pPr marL="1570038" lvl="1" indent="-1112838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单机可运行的</a:t>
            </a: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MapReduce</a:t>
            </a: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</a:p>
          <a:p>
            <a:pPr marL="1570038" lvl="1" indent="-1112838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可以支持</a:t>
            </a: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WordCount</a:t>
            </a: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</a:p>
          <a:p>
            <a:pPr marL="1570038" lvl="1" indent="-1112838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实现阿里云</a:t>
            </a: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ODPS SDK</a:t>
            </a:r>
          </a:p>
          <a:p>
            <a:pPr marL="1112838" indent="-1112838" eaLnBrk="1" hangingPunct="1">
              <a:lnSpc>
                <a:spcPct val="150000"/>
              </a:lnSpc>
            </a:pPr>
            <a:r>
              <a:rPr lang="zh-CN" altLang="en-US" sz="2800" b="1" smtClean="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形式</a:t>
            </a:r>
          </a:p>
          <a:p>
            <a:pPr marL="1570038" lvl="1" indent="-1112838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四人以下的团队合作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171"/>
          <p:cNvSpPr>
            <a:spLocks noGrp="1"/>
          </p:cNvSpPr>
          <p:nvPr>
            <p:ph type="title"/>
          </p:nvPr>
        </p:nvSpPr>
        <p:spPr bwMode="auto">
          <a:xfrm>
            <a:off x="766763" y="1687513"/>
            <a:ext cx="10363200" cy="1812925"/>
          </a:xfrm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40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Thank you!</a:t>
            </a:r>
          </a:p>
        </p:txBody>
      </p:sp>
      <p:sp>
        <p:nvSpPr>
          <p:cNvPr id="28675" name="Shape 172"/>
          <p:cNvSpPr>
            <a:spLocks noGrp="1"/>
          </p:cNvSpPr>
          <p:nvPr>
            <p:ph type="body" idx="1"/>
          </p:nvPr>
        </p:nvSpPr>
        <p:spPr>
          <a:xfrm>
            <a:off x="3792538" y="3429000"/>
            <a:ext cx="8534400" cy="23193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徐冬 </a:t>
            </a: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shaojie@alibaba-inc.com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/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l" defTabSz="368300" eaLnBrk="1" hangingPunct="1">
              <a:spcBef>
                <a:spcPts val="1400"/>
              </a:spcBef>
              <a:defRPr/>
            </a:pP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工程视角</a:t>
            </a:r>
            <a:endParaRPr lang="en-US" altLang="zh-CN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4" name="Shape 45"/>
          <p:cNvSpPr>
            <a:spLocks noGrp="1"/>
          </p:cNvSpPr>
          <p:nvPr>
            <p:ph type="body" idx="1"/>
          </p:nvPr>
        </p:nvSpPr>
        <p:spPr>
          <a:xfrm>
            <a:off x="2782888" y="1628775"/>
            <a:ext cx="6048375" cy="2001838"/>
          </a:xfrm>
        </p:spPr>
        <p:txBody>
          <a:bodyPr/>
          <a:lstStyle/>
          <a:p>
            <a:pPr marL="1112838" indent="-1112838" eaLnBrk="1" hangingPunct="1">
              <a:lnSpc>
                <a:spcPct val="150000"/>
              </a:lnSpc>
              <a:buSzPct val="60000"/>
              <a:buFont typeface="Wingdings" pitchFamily="2" charset="2"/>
              <a:buChar char="Ø"/>
            </a:pPr>
            <a:r>
              <a:rPr lang="zh-CN" altLang="en-US" sz="3600" b="1" smtClean="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分布式环境下的新问题</a:t>
            </a:r>
          </a:p>
          <a:p>
            <a:pPr marL="1112838" indent="-1112838" eaLnBrk="1" hangingPunct="1">
              <a:lnSpc>
                <a:spcPct val="150000"/>
              </a:lnSpc>
              <a:buSzPct val="60000"/>
              <a:buFont typeface="Wingdings" pitchFamily="2" charset="2"/>
              <a:buChar char="Ø"/>
            </a:pPr>
            <a:r>
              <a:rPr lang="zh-CN" altLang="en-US" sz="3600" b="1" smtClean="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工程实现范例</a:t>
            </a:r>
          </a:p>
          <a:p>
            <a:pPr marL="1112838" indent="-1112838" eaLnBrk="1" hangingPunct="1">
              <a:lnSpc>
                <a:spcPct val="150000"/>
              </a:lnSpc>
              <a:buSzPct val="60000"/>
              <a:buFont typeface="Wingdings" pitchFamily="2" charset="2"/>
              <a:buChar char="Ø"/>
            </a:pPr>
            <a:r>
              <a:rPr lang="zh-CN" altLang="en-US" sz="3600" b="1" smtClean="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课程设计相关问题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914400" y="2636838"/>
            <a:ext cx="10363200" cy="2451100"/>
          </a:xfrm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cap="none" smtClean="0">
                <a:solidFill>
                  <a:srgbClr val="0088E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分布式环境下的新问题</a:t>
            </a:r>
          </a:p>
        </p:txBody>
      </p:sp>
      <p:sp>
        <p:nvSpPr>
          <p:cNvPr id="14339" name="圆角矩形 9"/>
          <p:cNvSpPr>
            <a:spLocks noChangeArrowheads="1"/>
          </p:cNvSpPr>
          <p:nvPr/>
        </p:nvSpPr>
        <p:spPr bwMode="auto">
          <a:xfrm>
            <a:off x="2819400" y="1844675"/>
            <a:ext cx="6553200" cy="2519363"/>
          </a:xfrm>
          <a:prstGeom prst="roundRect">
            <a:avLst>
              <a:gd name="adj" fmla="val 9194"/>
            </a:avLst>
          </a:prstGeom>
          <a:noFill/>
          <a:ln w="25400" algn="ctr">
            <a:solidFill>
              <a:srgbClr val="0088EE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Sansation"/>
              <a:ea typeface="Helvetica Neue"/>
              <a:cs typeface="Helvetica Neue"/>
              <a:sym typeface="Calibri" pitchFamily="34" charset="0"/>
            </a:endParaRPr>
          </a:p>
        </p:txBody>
      </p:sp>
      <p:sp>
        <p:nvSpPr>
          <p:cNvPr id="14340" name="圆角矩形 9"/>
          <p:cNvSpPr>
            <a:spLocks noChangeArrowheads="1"/>
          </p:cNvSpPr>
          <p:nvPr/>
        </p:nvSpPr>
        <p:spPr bwMode="auto">
          <a:xfrm>
            <a:off x="3000375" y="2168525"/>
            <a:ext cx="6553200" cy="2519363"/>
          </a:xfrm>
          <a:prstGeom prst="roundRect">
            <a:avLst>
              <a:gd name="adj" fmla="val 9194"/>
            </a:avLst>
          </a:prstGeom>
          <a:noFill/>
          <a:ln w="25400" algn="ctr">
            <a:solidFill>
              <a:srgbClr val="0088EE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Sansation"/>
              <a:ea typeface="Helvetica Neue"/>
              <a:cs typeface="Helvetica Neue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416050" y="4221163"/>
            <a:ext cx="2519363" cy="574675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Helvetica" pitchFamily="34" charset="0"/>
                <a:sym typeface="微软雅黑" pitchFamily="34" charset="-122"/>
              </a:rPr>
              <a:t>非结构化数据</a:t>
            </a:r>
          </a:p>
        </p:txBody>
      </p:sp>
      <p:sp>
        <p:nvSpPr>
          <p:cNvPr id="2" name="圆角矩形 2"/>
          <p:cNvSpPr/>
          <p:nvPr/>
        </p:nvSpPr>
        <p:spPr>
          <a:xfrm>
            <a:off x="1343025" y="1052513"/>
            <a:ext cx="2520950" cy="574675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Helvetica" pitchFamily="34" charset="0"/>
                <a:sym typeface="微软雅黑" pitchFamily="34" charset="-122"/>
              </a:rPr>
              <a:t>数 据 量</a:t>
            </a:r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/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l" defTabSz="368300" eaLnBrk="1" hangingPunct="1">
              <a:spcBef>
                <a:spcPts val="1400"/>
              </a:spcBef>
              <a:defRPr/>
            </a:pP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新需求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3287713" y="1484313"/>
            <a:ext cx="7632700" cy="5935662"/>
          </a:xfrm>
        </p:spPr>
        <p:txBody>
          <a:bodyPr/>
          <a:lstStyle/>
          <a:p>
            <a:pPr marL="1112838" indent="-1112838" eaLnBrk="1" hangingPunct="1">
              <a:lnSpc>
                <a:spcPct val="150000"/>
              </a:lnSpc>
              <a:buSzPct val="60000"/>
              <a:buFont typeface="Wingdings" pitchFamily="2" charset="2"/>
              <a:buChar char="l"/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扩展性</a:t>
            </a:r>
          </a:p>
          <a:p>
            <a:pPr marL="1112838" indent="-1112838" eaLnBrk="1" hangingPunct="1">
              <a:lnSpc>
                <a:spcPct val="150000"/>
              </a:lnSpc>
              <a:buSzPct val="60000"/>
              <a:buFont typeface="Wingdings" pitchFamily="2" charset="2"/>
              <a:buChar char="l"/>
            </a:pPr>
            <a:r>
              <a:rPr lang="zh-CN" altLang="en-US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可用性</a:t>
            </a:r>
          </a:p>
          <a:p>
            <a:pPr marL="1112838" indent="-1112838" eaLnBrk="1" hangingPunct="1">
              <a:lnSpc>
                <a:spcPct val="150000"/>
              </a:lnSpc>
              <a:buSzPct val="60000"/>
              <a:buFont typeface="Wingdings" pitchFamily="2" charset="2"/>
              <a:buChar char="l"/>
            </a:pPr>
            <a:r>
              <a:rPr lang="zh-CN" altLang="en-US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容错性</a:t>
            </a:r>
          </a:p>
          <a:p>
            <a:pPr marL="1570038" lvl="1" indent="-1112838" eaLnBrk="1" hangingPunct="1">
              <a:lnSpc>
                <a:spcPct val="150000"/>
              </a:lnSpc>
              <a:buSzPct val="60000"/>
              <a:buFont typeface="Wingdings" pitchFamily="2" charset="2"/>
              <a:buNone/>
            </a:pPr>
            <a:endParaRPr lang="zh-CN" altLang="en-US" b="1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570038" lvl="1" indent="-1112838" eaLnBrk="1" hangingPunct="1">
              <a:lnSpc>
                <a:spcPct val="150000"/>
              </a:lnSpc>
              <a:buSzPct val="60000"/>
              <a:buFont typeface="Wingdings" pitchFamily="2" charset="2"/>
              <a:buChar char="l"/>
            </a:pPr>
            <a:endParaRPr lang="zh-CN" altLang="en-US" b="1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12838" indent="-1112838" eaLnBrk="1" hangingPunct="1">
              <a:lnSpc>
                <a:spcPct val="150000"/>
              </a:lnSpc>
              <a:buSzPct val="60000"/>
              <a:buFont typeface="Wingdings" pitchFamily="2" charset="2"/>
              <a:buChar char="l"/>
            </a:pPr>
            <a:r>
              <a:rPr lang="zh-CN" altLang="en-US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平台化</a:t>
            </a:r>
          </a:p>
          <a:p>
            <a:pPr marL="1112838" indent="-1112838" eaLnBrk="1" hangingPunct="1">
              <a:lnSpc>
                <a:spcPct val="150000"/>
              </a:lnSpc>
              <a:buSzPct val="60000"/>
              <a:buFont typeface="Wingdings" pitchFamily="2" charset="2"/>
              <a:buChar char="l"/>
            </a:pPr>
            <a:r>
              <a:rPr lang="zh-CN" altLang="en-US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从专用系统到通用系统，可编程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 rot="13500000">
            <a:off x="6596857" y="3394869"/>
            <a:ext cx="1322387" cy="130175"/>
          </a:xfrm>
          <a:prstGeom prst="rect">
            <a:avLst/>
          </a:prstGeom>
          <a:gradFill>
            <a:gsLst>
              <a:gs pos="0">
                <a:srgbClr val="A7A7A7"/>
              </a:gs>
              <a:gs pos="100000">
                <a:srgbClr val="E6EEFF"/>
              </a:gs>
            </a:gsLst>
            <a:lin ang="16200000"/>
          </a:gra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 sz="180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57" name="Shape 57"/>
          <p:cNvSpPr/>
          <p:nvPr/>
        </p:nvSpPr>
        <p:spPr>
          <a:xfrm rot="18900000">
            <a:off x="4837113" y="2408238"/>
            <a:ext cx="1322387" cy="128587"/>
          </a:xfrm>
          <a:prstGeom prst="rect">
            <a:avLst/>
          </a:prstGeom>
          <a:gradFill>
            <a:gsLst>
              <a:gs pos="0">
                <a:srgbClr val="A7A7A7"/>
              </a:gs>
              <a:gs pos="100000">
                <a:srgbClr val="E6EEFF"/>
              </a:gs>
            </a:gsLst>
            <a:lin ang="16200000"/>
          </a:gra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 sz="180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16387" name="Shape 58"/>
          <p:cNvSpPr>
            <a:spLocks noGrp="1"/>
          </p:cNvSpPr>
          <p:nvPr>
            <p:ph type="title"/>
          </p:nvPr>
        </p:nvSpPr>
        <p:spPr bwMode="auto"/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l" defTabSz="368300" eaLnBrk="1" hangingPunct="1">
              <a:spcBef>
                <a:spcPts val="1400"/>
              </a:spcBef>
              <a:defRPr/>
            </a:pP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历史</a:t>
            </a:r>
          </a:p>
        </p:txBody>
      </p:sp>
      <p:sp>
        <p:nvSpPr>
          <p:cNvPr id="17412" name="Shape 59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840788" y="5199063"/>
            <a:ext cx="2844800" cy="139700"/>
          </a:xfrm>
          <a:prstGeom prst="rect">
            <a:avLst/>
          </a:prstGeom>
          <a:noFill/>
          <a:ln w="12700">
            <a:miter lim="4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r" defTabSz="885825"/>
            <a:fld id="{195F9A2D-AD9E-486C-8833-0FA4D0428D6C}" type="slidenum">
              <a:rPr lang="zh-CN" altLang="en-US" sz="9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pPr algn="r" defTabSz="885825"/>
              <a:t>5</a:t>
            </a:fld>
            <a:endParaRPr lang="en-US" altLang="zh-CN" sz="9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413" name="Shape 60"/>
          <p:cNvSpPr>
            <a:spLocks noChangeArrowheads="1"/>
          </p:cNvSpPr>
          <p:nvPr/>
        </p:nvSpPr>
        <p:spPr bwMode="auto">
          <a:xfrm>
            <a:off x="330200" y="5846763"/>
            <a:ext cx="7153275" cy="6969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* </a:t>
            </a:r>
            <a:r>
              <a:rPr lang="en-US" altLang="zh-CN" sz="120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Jeffrey Dean and Sanjay Ghemawat, 2004, </a:t>
            </a:r>
            <a:r>
              <a:rPr lang="en-US" altLang="zh-CN" sz="1200">
                <a:solidFill>
                  <a:srgbClr val="000000"/>
                </a:solidFill>
                <a:latin typeface="Calibri" pitchFamily="34" charset="0"/>
                <a:sym typeface="Calibri" pitchFamily="34" charset="0"/>
                <a:hlinkClick r:id="rId2"/>
              </a:rPr>
              <a:t>MapReduce: Simplified Data Processing on Large Clusters</a:t>
            </a:r>
            <a:r>
              <a:rPr lang="en-US" altLang="zh-CN" sz="120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** David J. DeWitt and Michael Stonebraker, 2009, </a:t>
            </a:r>
            <a:r>
              <a:rPr lang="en-US" altLang="zh-CN" sz="1200">
                <a:solidFill>
                  <a:srgbClr val="000000"/>
                </a:solidFill>
                <a:latin typeface="Calibri" pitchFamily="34" charset="0"/>
                <a:sym typeface="Calibri" pitchFamily="34" charset="0"/>
                <a:hlinkClick r:id="rId3"/>
              </a:rPr>
              <a:t>MapReduce: A major step backwards</a:t>
            </a:r>
            <a:r>
              <a:rPr lang="en-US" altLang="zh-CN" sz="120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*** James C. Cobett, etl, </a:t>
            </a:r>
            <a:r>
              <a:rPr lang="en-US" altLang="zh-CN" sz="1200">
                <a:solidFill>
                  <a:srgbClr val="000000"/>
                </a:solidFill>
                <a:latin typeface="Helvetica" pitchFamily="34" charset="0"/>
                <a:hlinkClick r:id="rId4"/>
              </a:rPr>
              <a:t>Spanner: Googles Globally Distributed Database, 2012</a:t>
            </a:r>
            <a:r>
              <a:rPr lang="en-US" altLang="zh-CN" sz="120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</a:t>
            </a:r>
          </a:p>
        </p:txBody>
      </p:sp>
      <p:sp>
        <p:nvSpPr>
          <p:cNvPr id="61" name="Shape 61"/>
          <p:cNvSpPr/>
          <p:nvPr/>
        </p:nvSpPr>
        <p:spPr>
          <a:xfrm>
            <a:off x="1517650" y="2927350"/>
            <a:ext cx="10001250" cy="139700"/>
          </a:xfrm>
          <a:prstGeom prst="rect">
            <a:avLst/>
          </a:prstGeom>
          <a:gradFill>
            <a:gsLst>
              <a:gs pos="0">
                <a:srgbClr val="A7A7A7"/>
              </a:gs>
              <a:gs pos="100000">
                <a:srgbClr val="E6EEFF"/>
              </a:gs>
            </a:gsLst>
            <a:lin ang="16200000"/>
          </a:gra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 sz="180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1354138" y="2819400"/>
            <a:ext cx="355600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ysClr val="windowText" lastClr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1404938" y="2863850"/>
            <a:ext cx="255587" cy="266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7964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ysClr val="windowText" lastClr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3094038" y="2819400"/>
            <a:ext cx="355600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ysClr val="windowText" lastClr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3144838" y="2863850"/>
            <a:ext cx="255587" cy="266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7964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ysClr val="windowText" lastClr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4833938" y="2819400"/>
            <a:ext cx="355600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ysClr val="windowText" lastClr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4884738" y="2863850"/>
            <a:ext cx="255587" cy="266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7964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ysClr val="windowText" lastClr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525463" y="1854200"/>
            <a:ext cx="1590675" cy="965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2" y="0"/>
                </a:moveTo>
                <a:cubicBezTo>
                  <a:pt x="386" y="0"/>
                  <a:pt x="0" y="637"/>
                  <a:pt x="0" y="1422"/>
                </a:cubicBezTo>
                <a:lnTo>
                  <a:pt x="0" y="15822"/>
                </a:lnTo>
                <a:cubicBezTo>
                  <a:pt x="0" y="16608"/>
                  <a:pt x="386" y="17244"/>
                  <a:pt x="862" y="17244"/>
                </a:cubicBezTo>
                <a:lnTo>
                  <a:pt x="12109" y="17244"/>
                </a:lnTo>
                <a:lnTo>
                  <a:pt x="13827" y="21600"/>
                </a:lnTo>
                <a:lnTo>
                  <a:pt x="15551" y="17244"/>
                </a:lnTo>
                <a:lnTo>
                  <a:pt x="20738" y="17244"/>
                </a:lnTo>
                <a:cubicBezTo>
                  <a:pt x="21214" y="17244"/>
                  <a:pt x="21600" y="16608"/>
                  <a:pt x="21600" y="15822"/>
                </a:cubicBezTo>
                <a:lnTo>
                  <a:pt x="21600" y="1422"/>
                </a:lnTo>
                <a:cubicBezTo>
                  <a:pt x="21600" y="637"/>
                  <a:pt x="21214" y="0"/>
                  <a:pt x="20738" y="0"/>
                </a:cubicBezTo>
                <a:lnTo>
                  <a:pt x="862" y="0"/>
                </a:lnTo>
                <a:close/>
              </a:path>
            </a:pathLst>
          </a:custGeom>
          <a:solidFill>
            <a:srgbClr val="DDDDDD"/>
          </a:solidFill>
          <a:ln w="38100">
            <a:solidFill>
              <a:srgbClr val="FFFFFF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 anchor="ctr"/>
          <a:lstStyle>
            <a:lvl1pPr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fontAlgn="auto">
              <a:spcAft>
                <a:spcPts val="0"/>
              </a:spcAft>
              <a:defRPr b="0"/>
            </a:pPr>
            <a:r>
              <a:rPr sz="1800" b="0" kern="0">
                <a:solidFill>
                  <a:sysClr val="windowText" lastClr="000000"/>
                </a:solidFill>
              </a:rPr>
              <a:t>MapReduce编程模型*</a:t>
            </a:r>
          </a:p>
        </p:txBody>
      </p:sp>
      <p:sp>
        <p:nvSpPr>
          <p:cNvPr id="17422" name="Shape 69"/>
          <p:cNvSpPr>
            <a:spLocks noChangeArrowheads="1"/>
          </p:cNvSpPr>
          <p:nvPr/>
        </p:nvSpPr>
        <p:spPr bwMode="auto">
          <a:xfrm>
            <a:off x="1225550" y="3273425"/>
            <a:ext cx="612775" cy="3698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8" tIns="45718" rIns="45718" bIns="45718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Helvetica" pitchFamily="34" charset="0"/>
              </a:rPr>
              <a:t>2004</a:t>
            </a:r>
          </a:p>
        </p:txBody>
      </p:sp>
      <p:sp>
        <p:nvSpPr>
          <p:cNvPr id="17423" name="Shape 70"/>
          <p:cNvSpPr>
            <a:spLocks noChangeArrowheads="1"/>
          </p:cNvSpPr>
          <p:nvPr/>
        </p:nvSpPr>
        <p:spPr bwMode="auto">
          <a:xfrm>
            <a:off x="2965450" y="3273425"/>
            <a:ext cx="612775" cy="3698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8" tIns="45718" rIns="45718" bIns="45718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Helvetica" pitchFamily="34" charset="0"/>
              </a:rPr>
              <a:t>2005</a:t>
            </a:r>
          </a:p>
        </p:txBody>
      </p:sp>
      <p:sp>
        <p:nvSpPr>
          <p:cNvPr id="71" name="Shape 71"/>
          <p:cNvSpPr/>
          <p:nvPr/>
        </p:nvSpPr>
        <p:spPr>
          <a:xfrm>
            <a:off x="2227263" y="1854200"/>
            <a:ext cx="1590675" cy="965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2" y="0"/>
                </a:moveTo>
                <a:cubicBezTo>
                  <a:pt x="386" y="0"/>
                  <a:pt x="0" y="637"/>
                  <a:pt x="0" y="1422"/>
                </a:cubicBezTo>
                <a:lnTo>
                  <a:pt x="0" y="15822"/>
                </a:lnTo>
                <a:cubicBezTo>
                  <a:pt x="0" y="16608"/>
                  <a:pt x="386" y="17244"/>
                  <a:pt x="862" y="17244"/>
                </a:cubicBezTo>
                <a:lnTo>
                  <a:pt x="12109" y="17244"/>
                </a:lnTo>
                <a:lnTo>
                  <a:pt x="13827" y="21600"/>
                </a:lnTo>
                <a:lnTo>
                  <a:pt x="15551" y="17244"/>
                </a:lnTo>
                <a:lnTo>
                  <a:pt x="20738" y="17244"/>
                </a:lnTo>
                <a:cubicBezTo>
                  <a:pt x="21214" y="17244"/>
                  <a:pt x="21600" y="16608"/>
                  <a:pt x="21600" y="15822"/>
                </a:cubicBezTo>
                <a:lnTo>
                  <a:pt x="21600" y="1422"/>
                </a:lnTo>
                <a:cubicBezTo>
                  <a:pt x="21600" y="637"/>
                  <a:pt x="21214" y="0"/>
                  <a:pt x="20738" y="0"/>
                </a:cubicBezTo>
                <a:lnTo>
                  <a:pt x="862" y="0"/>
                </a:lnTo>
                <a:close/>
              </a:path>
            </a:pathLst>
          </a:custGeom>
          <a:solidFill>
            <a:srgbClr val="DDDDDD"/>
          </a:solidFill>
          <a:ln w="38100">
            <a:solidFill>
              <a:srgbClr val="FFFFFF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 anchor="ctr"/>
          <a:lstStyle>
            <a:lvl1pPr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fontAlgn="auto">
              <a:spcAft>
                <a:spcPts val="0"/>
              </a:spcAft>
              <a:defRPr b="0"/>
            </a:pPr>
            <a:r>
              <a:rPr sz="1800" b="0" kern="0">
                <a:solidFill>
                  <a:sysClr val="windowText" lastClr="000000"/>
                </a:solidFill>
              </a:rPr>
              <a:t>Hadoop</a:t>
            </a:r>
          </a:p>
        </p:txBody>
      </p:sp>
      <p:sp>
        <p:nvSpPr>
          <p:cNvPr id="17425" name="Shape 72"/>
          <p:cNvSpPr>
            <a:spLocks noChangeArrowheads="1"/>
          </p:cNvSpPr>
          <p:nvPr/>
        </p:nvSpPr>
        <p:spPr bwMode="auto">
          <a:xfrm>
            <a:off x="4651375" y="2447925"/>
            <a:ext cx="746125" cy="3714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8" tIns="45718" rIns="45718" bIns="45718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Helvetica" pitchFamily="34" charset="0"/>
              </a:rPr>
              <a:t>~2008</a:t>
            </a:r>
          </a:p>
        </p:txBody>
      </p:sp>
      <p:sp>
        <p:nvSpPr>
          <p:cNvPr id="73" name="Shape 73"/>
          <p:cNvSpPr/>
          <p:nvPr/>
        </p:nvSpPr>
        <p:spPr>
          <a:xfrm>
            <a:off x="3840163" y="3284538"/>
            <a:ext cx="1590675" cy="942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97" y="0"/>
                </a:moveTo>
                <a:lnTo>
                  <a:pt x="14474" y="3964"/>
                </a:lnTo>
                <a:lnTo>
                  <a:pt x="862" y="3964"/>
                </a:lnTo>
                <a:cubicBezTo>
                  <a:pt x="386" y="3964"/>
                  <a:pt x="0" y="4615"/>
                  <a:pt x="0" y="5418"/>
                </a:cubicBezTo>
                <a:lnTo>
                  <a:pt x="0" y="20145"/>
                </a:lnTo>
                <a:cubicBezTo>
                  <a:pt x="0" y="20949"/>
                  <a:pt x="386" y="21600"/>
                  <a:pt x="862" y="21600"/>
                </a:cubicBezTo>
                <a:lnTo>
                  <a:pt x="20738" y="21600"/>
                </a:lnTo>
                <a:cubicBezTo>
                  <a:pt x="21214" y="21600"/>
                  <a:pt x="21600" y="20949"/>
                  <a:pt x="21600" y="20145"/>
                </a:cubicBezTo>
                <a:lnTo>
                  <a:pt x="21600" y="5418"/>
                </a:lnTo>
                <a:cubicBezTo>
                  <a:pt x="21600" y="4615"/>
                  <a:pt x="21214" y="3964"/>
                  <a:pt x="20738" y="3964"/>
                </a:cubicBezTo>
                <a:lnTo>
                  <a:pt x="17916" y="3964"/>
                </a:lnTo>
                <a:lnTo>
                  <a:pt x="16197" y="0"/>
                </a:lnTo>
                <a:close/>
              </a:path>
            </a:pathLst>
          </a:custGeom>
          <a:solidFill>
            <a:srgbClr val="DDDDDD"/>
          </a:solidFill>
          <a:ln w="38100">
            <a:solidFill>
              <a:srgbClr val="FFFFFF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 anchor="ctr"/>
          <a:lstStyle>
            <a:lvl1pPr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fontAlgn="auto">
              <a:spcAft>
                <a:spcPts val="0"/>
              </a:spcAft>
              <a:defRPr b="0"/>
            </a:pPr>
            <a:r>
              <a:rPr sz="1800" b="0" kern="0">
                <a:solidFill>
                  <a:sysClr val="windowText" lastClr="000000"/>
                </a:solidFill>
              </a:rPr>
              <a:t>Hive/Pig/…</a:t>
            </a:r>
          </a:p>
        </p:txBody>
      </p:sp>
      <p:sp>
        <p:nvSpPr>
          <p:cNvPr id="74" name="Shape 74"/>
          <p:cNvSpPr/>
          <p:nvPr/>
        </p:nvSpPr>
        <p:spPr>
          <a:xfrm>
            <a:off x="5930900" y="1916113"/>
            <a:ext cx="5622925" cy="139700"/>
          </a:xfrm>
          <a:prstGeom prst="rect">
            <a:avLst/>
          </a:prstGeom>
          <a:gradFill>
            <a:gsLst>
              <a:gs pos="0">
                <a:srgbClr val="A7A7A7"/>
              </a:gs>
              <a:gs pos="100000">
                <a:srgbClr val="E6EEFF"/>
              </a:gs>
            </a:gsLst>
            <a:lin ang="16200000"/>
          </a:gra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 sz="180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5773738" y="1808163"/>
            <a:ext cx="355600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ysClr val="windowText" lastClr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5824538" y="1851025"/>
            <a:ext cx="255587" cy="268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7964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ysClr val="windowText" lastClr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4924425" y="860425"/>
            <a:ext cx="1590675" cy="935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2" y="0"/>
                </a:moveTo>
                <a:cubicBezTo>
                  <a:pt x="386" y="0"/>
                  <a:pt x="0" y="656"/>
                  <a:pt x="0" y="1466"/>
                </a:cubicBezTo>
                <a:lnTo>
                  <a:pt x="0" y="16312"/>
                </a:lnTo>
                <a:cubicBezTo>
                  <a:pt x="0" y="17122"/>
                  <a:pt x="386" y="17779"/>
                  <a:pt x="862" y="17779"/>
                </a:cubicBezTo>
                <a:lnTo>
                  <a:pt x="12077" y="17779"/>
                </a:lnTo>
                <a:lnTo>
                  <a:pt x="13800" y="21600"/>
                </a:lnTo>
                <a:lnTo>
                  <a:pt x="15519" y="17779"/>
                </a:lnTo>
                <a:lnTo>
                  <a:pt x="20738" y="17779"/>
                </a:lnTo>
                <a:cubicBezTo>
                  <a:pt x="21214" y="17779"/>
                  <a:pt x="21600" y="17122"/>
                  <a:pt x="21600" y="16312"/>
                </a:cubicBezTo>
                <a:lnTo>
                  <a:pt x="21600" y="1466"/>
                </a:lnTo>
                <a:cubicBezTo>
                  <a:pt x="21600" y="656"/>
                  <a:pt x="21214" y="0"/>
                  <a:pt x="20738" y="0"/>
                </a:cubicBezTo>
                <a:lnTo>
                  <a:pt x="862" y="0"/>
                </a:lnTo>
                <a:close/>
              </a:path>
            </a:pathLst>
          </a:custGeom>
          <a:solidFill>
            <a:srgbClr val="DDDDDD"/>
          </a:solidFill>
          <a:ln w="38100">
            <a:solidFill>
              <a:srgbClr val="FFFFFF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 anchor="ctr"/>
          <a:lstStyle>
            <a:lvl1pPr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fontAlgn="auto">
              <a:spcAft>
                <a:spcPts val="0"/>
              </a:spcAft>
              <a:defRPr b="0"/>
            </a:pPr>
            <a:r>
              <a:rPr sz="1800" b="0" kern="0">
                <a:solidFill>
                  <a:sysClr val="windowText" lastClr="000000"/>
                </a:solidFill>
              </a:rPr>
              <a:t>HBase</a:t>
            </a:r>
          </a:p>
        </p:txBody>
      </p:sp>
      <p:sp>
        <p:nvSpPr>
          <p:cNvPr id="17431" name="Shape 78"/>
          <p:cNvSpPr>
            <a:spLocks noChangeArrowheads="1"/>
          </p:cNvSpPr>
          <p:nvPr/>
        </p:nvSpPr>
        <p:spPr bwMode="auto">
          <a:xfrm>
            <a:off x="4906963" y="1773238"/>
            <a:ext cx="854075" cy="3714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8" tIns="45718" rIns="45718" bIns="45718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Helvetica" pitchFamily="34" charset="0"/>
              </a:rPr>
              <a:t>NoSQL</a:t>
            </a:r>
          </a:p>
        </p:txBody>
      </p:sp>
      <p:sp>
        <p:nvSpPr>
          <p:cNvPr id="79" name="Shape 79"/>
          <p:cNvSpPr/>
          <p:nvPr/>
        </p:nvSpPr>
        <p:spPr>
          <a:xfrm>
            <a:off x="8351838" y="1808163"/>
            <a:ext cx="355600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ysClr val="windowText" lastClr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8402638" y="1851025"/>
            <a:ext cx="255587" cy="268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7964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ysClr val="windowText" lastClr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7489825" y="860425"/>
            <a:ext cx="1590675" cy="935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2" y="0"/>
                </a:moveTo>
                <a:cubicBezTo>
                  <a:pt x="386" y="0"/>
                  <a:pt x="0" y="656"/>
                  <a:pt x="0" y="1466"/>
                </a:cubicBezTo>
                <a:lnTo>
                  <a:pt x="0" y="16312"/>
                </a:lnTo>
                <a:cubicBezTo>
                  <a:pt x="0" y="17122"/>
                  <a:pt x="386" y="17779"/>
                  <a:pt x="862" y="17779"/>
                </a:cubicBezTo>
                <a:lnTo>
                  <a:pt x="12077" y="17779"/>
                </a:lnTo>
                <a:lnTo>
                  <a:pt x="13800" y="21600"/>
                </a:lnTo>
                <a:lnTo>
                  <a:pt x="15519" y="17779"/>
                </a:lnTo>
                <a:lnTo>
                  <a:pt x="20738" y="17779"/>
                </a:lnTo>
                <a:cubicBezTo>
                  <a:pt x="21214" y="17779"/>
                  <a:pt x="21600" y="17122"/>
                  <a:pt x="21600" y="16312"/>
                </a:cubicBezTo>
                <a:lnTo>
                  <a:pt x="21600" y="1466"/>
                </a:lnTo>
                <a:cubicBezTo>
                  <a:pt x="21600" y="656"/>
                  <a:pt x="21214" y="0"/>
                  <a:pt x="20738" y="0"/>
                </a:cubicBezTo>
                <a:lnTo>
                  <a:pt x="862" y="0"/>
                </a:lnTo>
                <a:close/>
              </a:path>
            </a:pathLst>
          </a:custGeom>
          <a:solidFill>
            <a:srgbClr val="DDDDDD"/>
          </a:solidFill>
          <a:ln w="38100">
            <a:solidFill>
              <a:srgbClr val="FFFFFF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 anchor="ctr"/>
          <a:lstStyle>
            <a:lvl1pPr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fontAlgn="auto">
              <a:spcAft>
                <a:spcPts val="0"/>
              </a:spcAft>
              <a:defRPr b="0"/>
            </a:pPr>
            <a:r>
              <a:rPr sz="1800" b="0" kern="0">
                <a:solidFill>
                  <a:sysClr val="windowText" lastClr="000000"/>
                </a:solidFill>
              </a:rPr>
              <a:t>Spanner ***</a:t>
            </a:r>
          </a:p>
        </p:txBody>
      </p:sp>
      <p:sp>
        <p:nvSpPr>
          <p:cNvPr id="17435" name="Shape 82"/>
          <p:cNvSpPr>
            <a:spLocks noChangeArrowheads="1"/>
          </p:cNvSpPr>
          <p:nvPr/>
        </p:nvSpPr>
        <p:spPr bwMode="auto">
          <a:xfrm>
            <a:off x="8105775" y="2457450"/>
            <a:ext cx="612775" cy="3698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8" tIns="45718" rIns="45718" bIns="45718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Helvetica" pitchFamily="34" charset="0"/>
              </a:rPr>
              <a:t>2012</a:t>
            </a:r>
          </a:p>
        </p:txBody>
      </p:sp>
      <p:sp>
        <p:nvSpPr>
          <p:cNvPr id="17436" name="Shape 83"/>
          <p:cNvSpPr>
            <a:spLocks noChangeArrowheads="1"/>
          </p:cNvSpPr>
          <p:nvPr/>
        </p:nvSpPr>
        <p:spPr bwMode="auto">
          <a:xfrm>
            <a:off x="6445250" y="2447925"/>
            <a:ext cx="612775" cy="3714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8" tIns="45718" rIns="45718" bIns="45718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Helvetica" pitchFamily="34" charset="0"/>
              </a:rPr>
              <a:t>2009</a:t>
            </a:r>
          </a:p>
        </p:txBody>
      </p:sp>
      <p:sp>
        <p:nvSpPr>
          <p:cNvPr id="84" name="Shape 84"/>
          <p:cNvSpPr/>
          <p:nvPr/>
        </p:nvSpPr>
        <p:spPr>
          <a:xfrm>
            <a:off x="6573838" y="2819400"/>
            <a:ext cx="355600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ysClr val="windowText" lastClr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6624638" y="2863850"/>
            <a:ext cx="255587" cy="266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7964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ysClr val="windowText" lastClr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5821363" y="3224213"/>
            <a:ext cx="1590675" cy="942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78" y="0"/>
                </a:moveTo>
                <a:lnTo>
                  <a:pt x="10655" y="3964"/>
                </a:lnTo>
                <a:lnTo>
                  <a:pt x="862" y="3964"/>
                </a:lnTo>
                <a:cubicBezTo>
                  <a:pt x="386" y="3964"/>
                  <a:pt x="0" y="4615"/>
                  <a:pt x="0" y="5418"/>
                </a:cubicBezTo>
                <a:lnTo>
                  <a:pt x="0" y="20145"/>
                </a:lnTo>
                <a:cubicBezTo>
                  <a:pt x="0" y="20949"/>
                  <a:pt x="386" y="21600"/>
                  <a:pt x="862" y="21600"/>
                </a:cubicBezTo>
                <a:lnTo>
                  <a:pt x="20738" y="21600"/>
                </a:lnTo>
                <a:cubicBezTo>
                  <a:pt x="21214" y="21600"/>
                  <a:pt x="21600" y="20949"/>
                  <a:pt x="21600" y="20145"/>
                </a:cubicBezTo>
                <a:lnTo>
                  <a:pt x="21600" y="5418"/>
                </a:lnTo>
                <a:cubicBezTo>
                  <a:pt x="21600" y="4615"/>
                  <a:pt x="21214" y="3964"/>
                  <a:pt x="20738" y="3964"/>
                </a:cubicBezTo>
                <a:lnTo>
                  <a:pt x="14102" y="3964"/>
                </a:lnTo>
                <a:lnTo>
                  <a:pt x="12378" y="0"/>
                </a:lnTo>
                <a:close/>
              </a:path>
            </a:pathLst>
          </a:custGeom>
          <a:solidFill>
            <a:srgbClr val="DDDDDD"/>
          </a:solidFill>
          <a:ln w="38100">
            <a:solidFill>
              <a:srgbClr val="FFFFFF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 anchor="ctr"/>
          <a:lstStyle>
            <a:lvl1pPr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fontAlgn="auto">
              <a:spcAft>
                <a:spcPts val="0"/>
              </a:spcAft>
              <a:defRPr b="0"/>
            </a:pPr>
            <a:r>
              <a:rPr sz="1800" b="0" kern="0">
                <a:solidFill>
                  <a:sysClr val="windowText" lastClr="000000"/>
                </a:solidFill>
              </a:rPr>
              <a:t>阿里云飞天/ODPS</a:t>
            </a:r>
          </a:p>
        </p:txBody>
      </p:sp>
      <p:sp>
        <p:nvSpPr>
          <p:cNvPr id="87" name="Shape 87"/>
          <p:cNvSpPr/>
          <p:nvPr/>
        </p:nvSpPr>
        <p:spPr>
          <a:xfrm>
            <a:off x="7789863" y="3838575"/>
            <a:ext cx="3697287" cy="144463"/>
          </a:xfrm>
          <a:prstGeom prst="rect">
            <a:avLst/>
          </a:prstGeom>
          <a:gradFill>
            <a:gsLst>
              <a:gs pos="0">
                <a:srgbClr val="A7A7A7"/>
              </a:gs>
              <a:gs pos="100000">
                <a:srgbClr val="E6EEFF"/>
              </a:gs>
            </a:gsLst>
            <a:lin ang="16200000"/>
          </a:gra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 sz="180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7551738" y="3738563"/>
            <a:ext cx="355600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ysClr val="windowText" lastClr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7602538" y="3783013"/>
            <a:ext cx="255587" cy="268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7964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ysClr val="windowText" lastClr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6799263" y="4197350"/>
            <a:ext cx="1590675" cy="765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78" y="0"/>
                </a:moveTo>
                <a:lnTo>
                  <a:pt x="10655" y="4882"/>
                </a:lnTo>
                <a:lnTo>
                  <a:pt x="862" y="4882"/>
                </a:lnTo>
                <a:cubicBezTo>
                  <a:pt x="386" y="4882"/>
                  <a:pt x="0" y="5684"/>
                  <a:pt x="0" y="6674"/>
                </a:cubicBezTo>
                <a:lnTo>
                  <a:pt x="0" y="19808"/>
                </a:lnTo>
                <a:cubicBezTo>
                  <a:pt x="0" y="20798"/>
                  <a:pt x="386" y="21600"/>
                  <a:pt x="862" y="21600"/>
                </a:cubicBezTo>
                <a:lnTo>
                  <a:pt x="20738" y="21600"/>
                </a:lnTo>
                <a:cubicBezTo>
                  <a:pt x="21214" y="21600"/>
                  <a:pt x="21600" y="20798"/>
                  <a:pt x="21600" y="19808"/>
                </a:cubicBezTo>
                <a:lnTo>
                  <a:pt x="21600" y="6674"/>
                </a:lnTo>
                <a:cubicBezTo>
                  <a:pt x="21600" y="5684"/>
                  <a:pt x="21214" y="4882"/>
                  <a:pt x="20738" y="4882"/>
                </a:cubicBezTo>
                <a:lnTo>
                  <a:pt x="14102" y="4882"/>
                </a:lnTo>
                <a:lnTo>
                  <a:pt x="12378" y="0"/>
                </a:lnTo>
                <a:close/>
              </a:path>
            </a:pathLst>
          </a:custGeom>
          <a:solidFill>
            <a:srgbClr val="DDDDDD"/>
          </a:solidFill>
          <a:ln w="38100">
            <a:solidFill>
              <a:srgbClr val="FFFFFF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 anchor="ctr"/>
          <a:lstStyle>
            <a:lvl1pPr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fontAlgn="auto">
              <a:spcAft>
                <a:spcPts val="0"/>
              </a:spcAft>
              <a:defRPr b="0"/>
            </a:pPr>
            <a:r>
              <a:rPr sz="1800" b="0" kern="0">
                <a:solidFill>
                  <a:sysClr val="windowText" lastClr="000000"/>
                </a:solidFill>
              </a:rPr>
              <a:t>Spark</a:t>
            </a:r>
          </a:p>
        </p:txBody>
      </p:sp>
      <p:sp>
        <p:nvSpPr>
          <p:cNvPr id="17444" name="Shape 91"/>
          <p:cNvSpPr>
            <a:spLocks noChangeArrowheads="1"/>
          </p:cNvSpPr>
          <p:nvPr/>
        </p:nvSpPr>
        <p:spPr bwMode="auto">
          <a:xfrm>
            <a:off x="7780338" y="3441700"/>
            <a:ext cx="1019175" cy="3270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8" tIns="45718" rIns="45718" bIns="45718">
            <a:spAutoFit/>
          </a:bodyPr>
          <a:lstStyle/>
          <a:p>
            <a:r>
              <a:rPr lang="zh-CN" altLang="en-US" sz="1800">
                <a:solidFill>
                  <a:srgbClr val="000000"/>
                </a:solidFill>
                <a:latin typeface="Helvetica" pitchFamily="34" charset="0"/>
              </a:rPr>
              <a:t>内存计算</a:t>
            </a:r>
          </a:p>
        </p:txBody>
      </p:sp>
      <p:sp>
        <p:nvSpPr>
          <p:cNvPr id="92" name="Shape 92"/>
          <p:cNvSpPr/>
          <p:nvPr/>
        </p:nvSpPr>
        <p:spPr>
          <a:xfrm>
            <a:off x="8364538" y="2814638"/>
            <a:ext cx="355600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ysClr val="windowText" lastClr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8413750" y="2859088"/>
            <a:ext cx="255588" cy="266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7964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ysClr val="windowText" lastClr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8691563" y="2339975"/>
            <a:ext cx="1743075" cy="498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57" y="0"/>
                </a:moveTo>
                <a:cubicBezTo>
                  <a:pt x="2222" y="0"/>
                  <a:pt x="1870" y="1232"/>
                  <a:pt x="1870" y="2752"/>
                </a:cubicBezTo>
                <a:lnTo>
                  <a:pt x="1870" y="13139"/>
                </a:lnTo>
                <a:lnTo>
                  <a:pt x="0" y="21600"/>
                </a:lnTo>
                <a:lnTo>
                  <a:pt x="8955" y="19364"/>
                </a:lnTo>
                <a:lnTo>
                  <a:pt x="20813" y="19364"/>
                </a:lnTo>
                <a:cubicBezTo>
                  <a:pt x="21248" y="19364"/>
                  <a:pt x="21600" y="18132"/>
                  <a:pt x="21600" y="16613"/>
                </a:cubicBezTo>
                <a:lnTo>
                  <a:pt x="21600" y="2752"/>
                </a:lnTo>
                <a:cubicBezTo>
                  <a:pt x="21600" y="1232"/>
                  <a:pt x="21248" y="0"/>
                  <a:pt x="20813" y="0"/>
                </a:cubicBezTo>
                <a:lnTo>
                  <a:pt x="2657" y="0"/>
                </a:lnTo>
                <a:close/>
              </a:path>
            </a:pathLst>
          </a:custGeom>
          <a:solidFill>
            <a:srgbClr val="DDDDDD"/>
          </a:solidFill>
          <a:ln w="38100">
            <a:solidFill>
              <a:srgbClr val="FFFFFF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 anchor="ctr"/>
          <a:lstStyle>
            <a:lvl1pPr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fontAlgn="auto">
              <a:spcAft>
                <a:spcPts val="0"/>
              </a:spcAft>
              <a:defRPr b="0"/>
            </a:pPr>
            <a:r>
              <a:rPr sz="1800" b="0" kern="0">
                <a:solidFill>
                  <a:sysClr val="windowText" lastClr="000000"/>
                </a:solidFill>
              </a:rPr>
              <a:t>Yarn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96"/>
          <p:cNvSpPr>
            <a:spLocks noGrp="1"/>
          </p:cNvSpPr>
          <p:nvPr>
            <p:ph type="title"/>
          </p:nvPr>
        </p:nvSpPr>
        <p:spPr bwMode="auto"/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l" defTabSz="368300" eaLnBrk="1" hangingPunct="1">
              <a:spcBef>
                <a:spcPts val="1400"/>
              </a:spcBef>
              <a:defRPr/>
            </a:pP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现状</a:t>
            </a:r>
          </a:p>
        </p:txBody>
      </p:sp>
      <p:sp>
        <p:nvSpPr>
          <p:cNvPr id="18434" name="Shape 97"/>
          <p:cNvSpPr>
            <a:spLocks noGrp="1"/>
          </p:cNvSpPr>
          <p:nvPr>
            <p:ph type="body" idx="1"/>
          </p:nvPr>
        </p:nvSpPr>
        <p:spPr>
          <a:xfrm>
            <a:off x="1631950" y="922338"/>
            <a:ext cx="9648825" cy="5935662"/>
          </a:xfrm>
        </p:spPr>
        <p:txBody>
          <a:bodyPr/>
          <a:lstStyle/>
          <a:p>
            <a:pPr marL="1112838" indent="-1112838" eaLnBrk="1" hangingPunct="1">
              <a:lnSpc>
                <a:spcPct val="110000"/>
              </a:lnSpc>
            </a:pPr>
            <a:r>
              <a:rPr lang="zh-CN" altLang="en-US" sz="2800" b="1" smtClean="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多样化的编程模型和实现</a:t>
            </a:r>
          </a:p>
          <a:p>
            <a:pPr marL="1570038" lvl="1" indent="-1112838" eaLnBrk="1" hangingPunct="1">
              <a:lnSpc>
                <a:spcPct val="110000"/>
              </a:lnSpc>
              <a:buFont typeface="Arial" charset="0"/>
              <a:buChar char="•"/>
            </a:pPr>
            <a:r>
              <a:rPr lang="zh-CN" altLang="en-US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批处理</a:t>
            </a:r>
          </a:p>
          <a:p>
            <a:pPr marL="1570038" lvl="1" indent="-1112838" eaLnBrk="1" hangingPunct="1">
              <a:lnSpc>
                <a:spcPct val="110000"/>
              </a:lnSpc>
              <a:buFont typeface="Arial" charset="0"/>
              <a:buChar char="•"/>
            </a:pPr>
            <a:r>
              <a:rPr lang="zh-CN" altLang="en-US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实时、流式数据处理</a:t>
            </a:r>
          </a:p>
          <a:p>
            <a:pPr marL="1570038" lvl="1" indent="-1112838" eaLnBrk="1" hangingPunct="1">
              <a:lnSpc>
                <a:spcPct val="110000"/>
              </a:lnSpc>
              <a:buFont typeface="Arial" charset="0"/>
              <a:buChar char="•"/>
            </a:pPr>
            <a:r>
              <a:rPr lang="zh-CN" altLang="en-US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迭代计算</a:t>
            </a:r>
          </a:p>
          <a:p>
            <a:pPr marL="1112838" indent="-1112838" eaLnBrk="1" hangingPunct="1">
              <a:lnSpc>
                <a:spcPct val="110000"/>
              </a:lnSpc>
            </a:pPr>
            <a:r>
              <a:rPr lang="zh-CN" altLang="en-US" sz="2800" b="1" smtClean="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分层的系统栈</a:t>
            </a:r>
          </a:p>
          <a:p>
            <a:pPr marL="1570038" lvl="1" indent="-1112838" eaLnBrk="1" hangingPunct="1">
              <a:lnSpc>
                <a:spcPct val="110000"/>
              </a:lnSpc>
              <a:buFont typeface="Arial" charset="0"/>
              <a:buChar char="•"/>
            </a:pPr>
            <a:r>
              <a:rPr lang="zh-CN" altLang="en-US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分布式文件系统</a:t>
            </a:r>
          </a:p>
          <a:p>
            <a:pPr marL="1570038" lvl="1" indent="-1112838" eaLnBrk="1" hangingPunct="1">
              <a:lnSpc>
                <a:spcPct val="110000"/>
              </a:lnSpc>
              <a:buFont typeface="Arial" charset="0"/>
              <a:buChar char="•"/>
            </a:pPr>
            <a:r>
              <a:rPr lang="zh-CN" altLang="en-US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调度系统</a:t>
            </a:r>
          </a:p>
          <a:p>
            <a:pPr marL="1570038" lvl="1" indent="-1112838" eaLnBrk="1" hangingPunct="1">
              <a:lnSpc>
                <a:spcPct val="110000"/>
              </a:lnSpc>
              <a:buFont typeface="Arial" charset="0"/>
              <a:buChar char="•"/>
            </a:pPr>
            <a:r>
              <a:rPr lang="zh-CN" altLang="en-US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编程模型</a:t>
            </a:r>
          </a:p>
          <a:p>
            <a:pPr marL="1570038" lvl="1" indent="-1112838" eaLnBrk="1" hangingPunct="1">
              <a:lnSpc>
                <a:spcPct val="110000"/>
              </a:lnSpc>
              <a:buFont typeface="Arial" charset="0"/>
              <a:buChar char="•"/>
            </a:pPr>
            <a:r>
              <a:rPr lang="zh-CN" altLang="en-US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应用（</a:t>
            </a:r>
            <a:r>
              <a:rPr lang="en-US" altLang="zh-CN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Graph</a:t>
            </a:r>
            <a:r>
              <a:rPr lang="zh-CN" altLang="en-US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Database</a:t>
            </a:r>
            <a:r>
              <a:rPr lang="zh-CN" altLang="en-US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marL="1112838" indent="-1112838" eaLnBrk="1" hangingPunct="1">
              <a:lnSpc>
                <a:spcPct val="110000"/>
              </a:lnSpc>
            </a:pPr>
            <a:r>
              <a:rPr lang="zh-CN" altLang="en-US" sz="2800" b="1" smtClean="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与云计算的整合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hape 100"/>
          <p:cNvSpPr>
            <a:spLocks noGrp="1"/>
          </p:cNvSpPr>
          <p:nvPr>
            <p:ph type="title"/>
          </p:nvPr>
        </p:nvSpPr>
        <p:spPr bwMode="auto"/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l" defTabSz="368300" eaLnBrk="1" hangingPunct="1">
              <a:spcBef>
                <a:spcPts val="1400"/>
              </a:spcBef>
              <a:defRPr/>
            </a:pP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挑战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4440238" y="681038"/>
            <a:ext cx="6121400" cy="5494337"/>
          </a:xfrm>
        </p:spPr>
        <p:txBody>
          <a:bodyPr/>
          <a:lstStyle/>
          <a:p>
            <a:pPr marL="206375" indent="-206375" defTabSz="182563" eaLnBrk="1" hangingPunct="1">
              <a:spcBef>
                <a:spcPts val="1000"/>
              </a:spcBef>
              <a:buFont typeface="Arial" charset="0"/>
              <a:buNone/>
            </a:pPr>
            <a:endParaRPr lang="zh-CN" altLang="en-US" sz="21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15925" lvl="1" indent="-206375" defTabSz="182563" eaLnBrk="1" hangingPunct="1">
              <a:spcBef>
                <a:spcPts val="1000"/>
              </a:spcBef>
            </a:pPr>
            <a:r>
              <a:rPr lang="zh-CN" altLang="en-US" sz="21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处理速度／吞吐量</a:t>
            </a:r>
          </a:p>
          <a:p>
            <a:pPr marL="415925" lvl="1" indent="-206375" defTabSz="182563" eaLnBrk="1" hangingPunct="1">
              <a:spcBef>
                <a:spcPts val="1000"/>
              </a:spcBef>
            </a:pPr>
            <a:r>
              <a:rPr lang="zh-CN" altLang="en-US" sz="21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响应时间</a:t>
            </a:r>
          </a:p>
          <a:p>
            <a:pPr marL="415925" lvl="1" indent="-206375" defTabSz="182563" eaLnBrk="1" hangingPunct="1">
              <a:spcBef>
                <a:spcPts val="1000"/>
              </a:spcBef>
            </a:pPr>
            <a:r>
              <a:rPr lang="zh-CN" altLang="en-US" sz="21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资源消耗：网络带宽、</a:t>
            </a:r>
            <a:r>
              <a:rPr lang="en-US" altLang="zh-CN" sz="21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1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时钟、磁盘</a:t>
            </a:r>
          </a:p>
          <a:p>
            <a:pPr marL="206375" indent="-206375" defTabSz="182563" eaLnBrk="1" hangingPunct="1">
              <a:spcBef>
                <a:spcPts val="1000"/>
              </a:spcBef>
              <a:buFont typeface="Arial" charset="0"/>
              <a:buNone/>
            </a:pPr>
            <a:endParaRPr lang="zh-CN" altLang="en-US" sz="2100" b="1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15925" lvl="1" indent="-206375" defTabSz="182563" eaLnBrk="1" hangingPunct="1">
              <a:spcBef>
                <a:spcPts val="1000"/>
              </a:spcBef>
            </a:pPr>
            <a:r>
              <a:rPr lang="zh-CN" altLang="en-US" sz="21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易用性</a:t>
            </a:r>
          </a:p>
          <a:p>
            <a:pPr marL="415925" lvl="1" indent="-206375" defTabSz="182563" eaLnBrk="1" hangingPunct="1">
              <a:spcBef>
                <a:spcPts val="1000"/>
              </a:spcBef>
            </a:pPr>
            <a:r>
              <a:rPr lang="zh-CN" altLang="en-US" sz="21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通用性</a:t>
            </a:r>
          </a:p>
          <a:p>
            <a:pPr marL="206375" indent="-206375" defTabSz="182563" eaLnBrk="1" hangingPunct="1">
              <a:spcBef>
                <a:spcPts val="1000"/>
              </a:spcBef>
              <a:buFont typeface="Arial" charset="0"/>
              <a:buNone/>
            </a:pPr>
            <a:endParaRPr lang="zh-CN" altLang="en-US" sz="2100" b="1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15925" lvl="1" indent="-206375" defTabSz="182563" eaLnBrk="1" hangingPunct="1">
              <a:spcBef>
                <a:spcPts val="1000"/>
              </a:spcBef>
            </a:pPr>
            <a:r>
              <a:rPr lang="zh-CN" altLang="en-US" sz="21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可用性</a:t>
            </a:r>
          </a:p>
          <a:p>
            <a:pPr marL="415925" lvl="1" indent="-206375" defTabSz="182563" eaLnBrk="1" hangingPunct="1">
              <a:spcBef>
                <a:spcPts val="1000"/>
              </a:spcBef>
            </a:pPr>
            <a:r>
              <a:rPr lang="zh-CN" altLang="en-US" sz="21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容错性</a:t>
            </a:r>
          </a:p>
          <a:p>
            <a:pPr marL="206375" indent="-206375" defTabSz="182563" eaLnBrk="1" hangingPunct="1">
              <a:spcBef>
                <a:spcPts val="1000"/>
              </a:spcBef>
              <a:buFont typeface="Arial" charset="0"/>
              <a:buNone/>
            </a:pPr>
            <a:endParaRPr lang="zh-CN" altLang="en-US" sz="2100" b="1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15925" lvl="1" indent="-206375" defTabSz="182563" eaLnBrk="1" hangingPunct="1">
              <a:spcBef>
                <a:spcPts val="1000"/>
              </a:spcBef>
            </a:pPr>
            <a:r>
              <a:rPr lang="zh-CN" altLang="en-US" sz="21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线性扩展</a:t>
            </a:r>
          </a:p>
          <a:p>
            <a:pPr marL="415925" lvl="1" indent="-206375" defTabSz="182563" eaLnBrk="1" hangingPunct="1">
              <a:spcBef>
                <a:spcPts val="1000"/>
              </a:spcBef>
            </a:pPr>
            <a:r>
              <a:rPr lang="zh-CN" altLang="en-US" sz="21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弹性扩展</a:t>
            </a:r>
          </a:p>
        </p:txBody>
      </p:sp>
      <p:sp>
        <p:nvSpPr>
          <p:cNvPr id="2" name="圆角矩形 2"/>
          <p:cNvSpPr/>
          <p:nvPr/>
        </p:nvSpPr>
        <p:spPr>
          <a:xfrm>
            <a:off x="2351088" y="1125538"/>
            <a:ext cx="1728787" cy="433387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性 能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351088" y="2924175"/>
            <a:ext cx="1800225" cy="431800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用户友好</a:t>
            </a:r>
          </a:p>
        </p:txBody>
      </p:sp>
      <p:sp>
        <p:nvSpPr>
          <p:cNvPr id="4" name="圆角矩形 2"/>
          <p:cNvSpPr/>
          <p:nvPr/>
        </p:nvSpPr>
        <p:spPr>
          <a:xfrm>
            <a:off x="2351088" y="4292600"/>
            <a:ext cx="1728787" cy="431800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高可用</a:t>
            </a:r>
          </a:p>
        </p:txBody>
      </p:sp>
      <p:sp>
        <p:nvSpPr>
          <p:cNvPr id="5" name="圆角矩形 2"/>
          <p:cNvSpPr/>
          <p:nvPr/>
        </p:nvSpPr>
        <p:spPr>
          <a:xfrm>
            <a:off x="2351088" y="5589588"/>
            <a:ext cx="1728787" cy="431800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扩展性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104"/>
          <p:cNvSpPr>
            <a:spLocks noGrp="1"/>
          </p:cNvSpPr>
          <p:nvPr>
            <p:ph type="title"/>
          </p:nvPr>
        </p:nvSpPr>
        <p:spPr bwMode="auto"/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l" defTabSz="368300" eaLnBrk="1" hangingPunct="1">
              <a:spcBef>
                <a:spcPts val="1400"/>
              </a:spcBef>
              <a:defRPr/>
            </a:pP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挑战：没有银弹*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2782888" y="1196975"/>
            <a:ext cx="5761037" cy="5935663"/>
          </a:xfrm>
        </p:spPr>
        <p:txBody>
          <a:bodyPr/>
          <a:lstStyle/>
          <a:p>
            <a:pPr marL="1112838" indent="-1112838" eaLnBrk="1" hangingPunct="1">
              <a:lnSpc>
                <a:spcPct val="150000"/>
              </a:lnSpc>
            </a:pPr>
            <a:r>
              <a:rPr lang="en-US" altLang="zh-CN" sz="2800" b="1" smtClean="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OLAP vs OLTP</a:t>
            </a:r>
          </a:p>
          <a:p>
            <a:pPr marL="1112838" indent="-1112838" eaLnBrk="1" hangingPunct="1">
              <a:lnSpc>
                <a:spcPct val="150000"/>
              </a:lnSpc>
            </a:pPr>
            <a:r>
              <a:rPr lang="en-US" altLang="zh-CN" sz="2800" b="1" smtClean="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sz="2800" b="1" smtClean="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理论 **</a:t>
            </a:r>
          </a:p>
          <a:p>
            <a:pPr marL="1012825" lvl="1" indent="-555625" eaLnBrk="1" hangingPunct="1">
              <a:lnSpc>
                <a:spcPct val="150000"/>
              </a:lnSpc>
            </a:pP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Consistency</a:t>
            </a:r>
          </a:p>
          <a:p>
            <a:pPr marL="1012825" lvl="1" indent="-555625" eaLnBrk="1" hangingPunct="1">
              <a:lnSpc>
                <a:spcPct val="150000"/>
              </a:lnSpc>
            </a:pP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Availability</a:t>
            </a:r>
          </a:p>
          <a:p>
            <a:pPr marL="1012825" lvl="1" indent="-555625" eaLnBrk="1" hangingPunct="1">
              <a:lnSpc>
                <a:spcPct val="150000"/>
              </a:lnSpc>
            </a:pP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Partitioning tolerance</a:t>
            </a:r>
          </a:p>
        </p:txBody>
      </p:sp>
      <p:sp>
        <p:nvSpPr>
          <p:cNvPr id="20484" name="Shape 107"/>
          <p:cNvSpPr>
            <a:spLocks noChangeArrowheads="1"/>
          </p:cNvSpPr>
          <p:nvPr/>
        </p:nvSpPr>
        <p:spPr bwMode="auto">
          <a:xfrm>
            <a:off x="322263" y="6132513"/>
            <a:ext cx="4800600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8" tIns="45718" rIns="45718" bIns="45718">
            <a:spAutoFit/>
          </a:bodyPr>
          <a:lstStyle/>
          <a:p>
            <a:r>
              <a:rPr lang="zh-CN" altLang="en-US" sz="110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* </a:t>
            </a:r>
            <a:r>
              <a:rPr lang="en-US" altLang="zh-CN" sz="110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Frederick Brooks, </a:t>
            </a:r>
            <a:r>
              <a:rPr lang="zh-CN" altLang="en-US" sz="110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人月神话</a:t>
            </a:r>
          </a:p>
          <a:p>
            <a:r>
              <a:rPr lang="zh-CN" altLang="en-US" sz="110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** </a:t>
            </a:r>
            <a:r>
              <a:rPr lang="en-US" altLang="zh-CN" sz="110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Eric Brewer, 2012, CAP twelve years later: How the "rules" have changed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109"/>
          <p:cNvSpPr>
            <a:spLocks noGrp="1"/>
          </p:cNvSpPr>
          <p:nvPr>
            <p:ph type="title"/>
          </p:nvPr>
        </p:nvSpPr>
        <p:spPr bwMode="auto">
          <a:xfrm>
            <a:off x="914400" y="2420938"/>
            <a:ext cx="10363200" cy="2451100"/>
          </a:xfrm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cap="none" smtClean="0">
                <a:solidFill>
                  <a:srgbClr val="0088E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经典工程实现</a:t>
            </a:r>
          </a:p>
        </p:txBody>
      </p:sp>
      <p:sp>
        <p:nvSpPr>
          <p:cNvPr id="21507" name="圆角矩形 9"/>
          <p:cNvSpPr>
            <a:spLocks noChangeArrowheads="1"/>
          </p:cNvSpPr>
          <p:nvPr/>
        </p:nvSpPr>
        <p:spPr bwMode="auto">
          <a:xfrm>
            <a:off x="2819400" y="1557338"/>
            <a:ext cx="6553200" cy="2519362"/>
          </a:xfrm>
          <a:prstGeom prst="roundRect">
            <a:avLst>
              <a:gd name="adj" fmla="val 9194"/>
            </a:avLst>
          </a:prstGeom>
          <a:noFill/>
          <a:ln w="25400" algn="ctr">
            <a:solidFill>
              <a:srgbClr val="0088EE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Sansation"/>
              <a:ea typeface="Helvetica Neue"/>
              <a:cs typeface="Helvetica Neue"/>
              <a:sym typeface="Calibri" pitchFamily="34" charset="0"/>
            </a:endParaRPr>
          </a:p>
        </p:txBody>
      </p:sp>
      <p:sp>
        <p:nvSpPr>
          <p:cNvPr id="21508" name="圆角矩形 9"/>
          <p:cNvSpPr>
            <a:spLocks noChangeArrowheads="1"/>
          </p:cNvSpPr>
          <p:nvPr/>
        </p:nvSpPr>
        <p:spPr bwMode="auto">
          <a:xfrm>
            <a:off x="3071813" y="1773238"/>
            <a:ext cx="6553200" cy="2519362"/>
          </a:xfrm>
          <a:prstGeom prst="roundRect">
            <a:avLst>
              <a:gd name="adj" fmla="val 9194"/>
            </a:avLst>
          </a:prstGeom>
          <a:noFill/>
          <a:ln w="25400" algn="ctr">
            <a:solidFill>
              <a:srgbClr val="0088EE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Sansation"/>
              <a:ea typeface="Helvetica Neue"/>
              <a:cs typeface="Helvetica Neue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511</Words>
  <PresentationFormat>自定义</PresentationFormat>
  <Paragraphs>125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演示文稿设计模板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Helvetica</vt:lpstr>
      <vt:lpstr>微软雅黑</vt:lpstr>
      <vt:lpstr>Helvetica Neue</vt:lpstr>
      <vt:lpstr>Wingdings</vt:lpstr>
      <vt:lpstr>Sansation</vt:lpstr>
      <vt:lpstr>Calibri</vt:lpstr>
      <vt:lpstr>Trebuchet MS</vt:lpstr>
      <vt:lpstr>Default</vt:lpstr>
      <vt:lpstr>Default</vt:lpstr>
      <vt:lpstr>Default</vt:lpstr>
      <vt:lpstr>MAPREDUCE编程框架</vt:lpstr>
      <vt:lpstr>工程视角</vt:lpstr>
      <vt:lpstr>分布式环境下的新问题</vt:lpstr>
      <vt:lpstr>新需求</vt:lpstr>
      <vt:lpstr>历史</vt:lpstr>
      <vt:lpstr>现状</vt:lpstr>
      <vt:lpstr>挑战</vt:lpstr>
      <vt:lpstr>挑战：没有银弹*</vt:lpstr>
      <vt:lpstr>经典工程实现</vt:lpstr>
      <vt:lpstr>Locality和数据存放策略</vt:lpstr>
      <vt:lpstr>容灾</vt:lpstr>
      <vt:lpstr>幻灯片 12</vt:lpstr>
      <vt:lpstr>数据读写</vt:lpstr>
      <vt:lpstr>课程设计解释</vt:lpstr>
      <vt:lpstr>课程设计解释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MAPREDUCE编程框架</dc:title>
  <cp:lastModifiedBy>刘鹏</cp:lastModifiedBy>
  <cp:revision>6</cp:revision>
  <dcterms:modified xsi:type="dcterms:W3CDTF">2015-08-04T04:09:04Z</dcterms:modified>
</cp:coreProperties>
</file>