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64" r:id="rId4"/>
    <p:sldId id="313" r:id="rId5"/>
    <p:sldId id="266" r:id="rId6"/>
    <p:sldId id="263" r:id="rId7"/>
    <p:sldId id="265" r:id="rId8"/>
    <p:sldId id="267" r:id="rId9"/>
    <p:sldId id="337" r:id="rId10"/>
    <p:sldId id="329" r:id="rId11"/>
    <p:sldId id="330" r:id="rId12"/>
    <p:sldId id="331" r:id="rId13"/>
    <p:sldId id="332" r:id="rId14"/>
    <p:sldId id="333" r:id="rId15"/>
    <p:sldId id="334" r:id="rId16"/>
    <p:sldId id="335" r:id="rId17"/>
    <p:sldId id="336" r:id="rId18"/>
    <p:sldId id="270" r:id="rId19"/>
    <p:sldId id="314" r:id="rId20"/>
    <p:sldId id="275" r:id="rId21"/>
    <p:sldId id="276" r:id="rId22"/>
    <p:sldId id="315" r:id="rId23"/>
    <p:sldId id="271" r:id="rId24"/>
    <p:sldId id="316" r:id="rId25"/>
    <p:sldId id="277" r:id="rId26"/>
    <p:sldId id="278" r:id="rId27"/>
    <p:sldId id="279" r:id="rId28"/>
    <p:sldId id="280" r:id="rId29"/>
    <p:sldId id="281" r:id="rId30"/>
    <p:sldId id="282" r:id="rId31"/>
    <p:sldId id="283" r:id="rId32"/>
    <p:sldId id="284" r:id="rId33"/>
    <p:sldId id="285" r:id="rId34"/>
    <p:sldId id="288" r:id="rId35"/>
    <p:sldId id="289" r:id="rId36"/>
    <p:sldId id="290" r:id="rId37"/>
    <p:sldId id="291" r:id="rId38"/>
    <p:sldId id="292" r:id="rId39"/>
    <p:sldId id="293" r:id="rId40"/>
    <p:sldId id="317" r:id="rId41"/>
    <p:sldId id="294" r:id="rId42"/>
    <p:sldId id="327" r:id="rId43"/>
    <p:sldId id="318" r:id="rId44"/>
    <p:sldId id="319" r:id="rId45"/>
    <p:sldId id="320" r:id="rId46"/>
    <p:sldId id="321" r:id="rId47"/>
    <p:sldId id="323" r:id="rId48"/>
    <p:sldId id="324" r:id="rId49"/>
    <p:sldId id="325" r:id="rId50"/>
    <p:sldId id="326" r:id="rId51"/>
    <p:sldId id="328" r:id="rId52"/>
    <p:sldId id="295" r:id="rId53"/>
    <p:sldId id="312" r:id="rId54"/>
    <p:sldId id="311" r:id="rId5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88EE"/>
    <a:srgbClr val="EE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96" autoAdjust="0"/>
  </p:normalViewPr>
  <p:slideViewPr>
    <p:cSldViewPr>
      <p:cViewPr>
        <p:scale>
          <a:sx n="90" d="100"/>
          <a:sy n="90" d="100"/>
        </p:scale>
        <p:origin x="-534"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a:latin typeface="+mn-lt"/>
                <a:ea typeface="+mn-ea"/>
              </a:defRPr>
            </a:lvl1pPr>
          </a:lstStyle>
          <a:p>
            <a:pPr>
              <a:defRPr/>
            </a:pPr>
            <a:fld id="{9C7A7ADA-91B0-4901-8040-0CF0B0FCA68F}" type="datetimeFigureOut">
              <a:rPr lang="zh-CN" altLang="en-US"/>
              <a:pPr>
                <a:defRPr/>
              </a:pPr>
              <a:t>2015/8/9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1" sz="1200">
                <a:latin typeface="+mn-lt"/>
                <a:ea typeface="+mn-ea"/>
              </a:defRPr>
            </a:lvl1pPr>
          </a:lstStyle>
          <a:p>
            <a:pPr>
              <a:defRPr/>
            </a:pPr>
            <a:fld id="{C16636E6-DF54-41F8-9607-6FCF6006BF2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t>输出都是</a:t>
            </a:r>
            <a:r>
              <a:rPr kumimoji="1" lang="en-US" altLang="zh-CN" smtClean="0"/>
              <a:t>update</a:t>
            </a:r>
            <a:r>
              <a:rPr kumimoji="1" lang="zh-CN" altLang="en-US" smtClean="0"/>
              <a:t>。无需读写操作</a:t>
            </a:r>
          </a:p>
        </p:txBody>
      </p:sp>
      <p:sp>
        <p:nvSpPr>
          <p:cNvPr id="36867"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D597FD-844A-4B29-B8BA-FA21F2AE9A85}" type="slidenum">
              <a:rPr kumimoji="0" lang="zh-CN" altLang="en-US"/>
              <a:pPr fontAlgn="base">
                <a:spcBef>
                  <a:spcPct val="0"/>
                </a:spcBef>
                <a:spcAft>
                  <a:spcPct val="0"/>
                </a:spcAft>
                <a:defRPr/>
              </a:pPr>
              <a:t>24</a:t>
            </a:fld>
            <a:endParaRPr kumimoji="0"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smtClean="0"/>
          </a:p>
        </p:txBody>
      </p:sp>
      <p:sp>
        <p:nvSpPr>
          <p:cNvPr id="57347"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24B975-E030-4E2C-9F0A-CAE6D3C05D71}" type="slidenum">
              <a:rPr lang="zh-CN" altLang="en-US"/>
              <a:pPr fontAlgn="base">
                <a:spcBef>
                  <a:spcPct val="0"/>
                </a:spcBef>
                <a:spcAft>
                  <a:spcPct val="0"/>
                </a:spcAft>
                <a:defRPr/>
              </a:pPr>
              <a:t>41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45BC8D-7BE4-47FD-BD20-FA4B6DB83AE2}" type="slidenum">
              <a:rPr kumimoji="0" lang="zh-CN" altLang="en-US"/>
              <a:pPr fontAlgn="base">
                <a:spcBef>
                  <a:spcPct val="0"/>
                </a:spcBef>
                <a:spcAft>
                  <a:spcPct val="0"/>
                </a:spcAft>
                <a:defRPr/>
              </a:pPr>
              <a:t>42</a:t>
            </a:fld>
            <a:endParaRPr kumimoji="0"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http://gitlab.alibaba-inc.com/galaxy/galaxy/wikis/GalaxyOperatorOverview</a:t>
            </a:r>
            <a:endParaRPr lang="zh-CN" altLang="en-US" smtClean="0"/>
          </a:p>
        </p:txBody>
      </p:sp>
      <p:sp>
        <p:nvSpPr>
          <p:cNvPr id="675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F76091-64C2-4FF8-A826-41C14AEA0E0B}" type="slidenum">
              <a:rPr kumimoji="0" lang="zh-CN" altLang="en-US"/>
              <a:pPr fontAlgn="base">
                <a:spcBef>
                  <a:spcPct val="0"/>
                </a:spcBef>
                <a:spcAft>
                  <a:spcPct val="0"/>
                </a:spcAft>
                <a:defRPr/>
              </a:pPr>
              <a:t>49</a:t>
            </a:fld>
            <a:endParaRPr kumimoji="0"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http://gitlab.alibaba-inc.com/galaxy/galaxy/wikis/GalaxyOperatorOverview</a:t>
            </a:r>
            <a:endParaRPr lang="zh-CN" altLang="en-US" smtClean="0"/>
          </a:p>
        </p:txBody>
      </p:sp>
      <p:sp>
        <p:nvSpPr>
          <p:cNvPr id="696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01845B-F0AE-4838-81A0-2F6B293765ED}" type="slidenum">
              <a:rPr kumimoji="0" lang="zh-CN" altLang="en-US"/>
              <a:pPr fontAlgn="base">
                <a:spcBef>
                  <a:spcPct val="0"/>
                </a:spcBef>
                <a:spcAft>
                  <a:spcPct val="0"/>
                </a:spcAft>
                <a:defRPr/>
              </a:pPr>
              <a:t>50</a:t>
            </a:fld>
            <a:endParaRPr kumimoji="0"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A8B50A-C31B-4557-B8D4-38909E4F4D94}" type="slidenum">
              <a:rPr kumimoji="0" lang="zh-CN" altLang="en-US"/>
              <a:pPr fontAlgn="base">
                <a:spcBef>
                  <a:spcPct val="0"/>
                </a:spcBef>
                <a:spcAft>
                  <a:spcPct val="0"/>
                </a:spcAft>
                <a:defRPr/>
              </a:pPr>
              <a:t>51</a:t>
            </a:fld>
            <a:endParaRPr kumimoji="0"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kehong.liu\AppData\Local\Microsoft\Windows\Temporary Internet Files\Content.Outlook\BRT1G19T\云LOGO.png"/>
          <p:cNvPicPr>
            <a:picLocks noChangeAspect="1" noChangeArrowheads="1"/>
          </p:cNvPicPr>
          <p:nvPr userDrawn="1"/>
        </p:nvPicPr>
        <p:blipFill>
          <a:blip r:embed="rId2">
            <a:lum bright="30000"/>
          </a:blip>
          <a:srcRect/>
          <a:stretch>
            <a:fillRect/>
          </a:stretch>
        </p:blipFill>
        <p:spPr bwMode="auto">
          <a:xfrm>
            <a:off x="9456738" y="1728788"/>
            <a:ext cx="2901950" cy="2419350"/>
          </a:xfrm>
          <a:prstGeom prst="rect">
            <a:avLst/>
          </a:prstGeom>
          <a:noFill/>
          <a:ln w="9525">
            <a:noFill/>
            <a:miter lim="800000"/>
            <a:headEnd/>
            <a:tailEnd/>
          </a:ln>
        </p:spPr>
      </p:pic>
      <p:sp>
        <p:nvSpPr>
          <p:cNvPr id="2" name="标题 1"/>
          <p:cNvSpPr>
            <a:spLocks noGrp="1"/>
          </p:cNvSpPr>
          <p:nvPr>
            <p:ph type="ctrTitle"/>
          </p:nvPr>
        </p:nvSpPr>
        <p:spPr>
          <a:xfrm>
            <a:off x="911424" y="1873630"/>
            <a:ext cx="10363200" cy="1470025"/>
          </a:xfrm>
        </p:spPr>
        <p:txBody>
          <a:bodyPr/>
          <a:lstStyle>
            <a:lvl1pPr>
              <a:defRPr sz="36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75520" y="3515412"/>
            <a:ext cx="8534400" cy="604867"/>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B0C09AD-7A1B-4FD1-BC0E-6C6D29EEBCE4}" type="datetimeFigureOut">
              <a:rPr lang="zh-CN" altLang="en-US"/>
              <a:pPr>
                <a:defRPr/>
              </a:pPr>
              <a:t>2015/8/9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753886B-7EF7-4AB5-8AC5-60C2F40534D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E53BB16-1399-4B77-8936-99203D21F08F}" type="datetimeFigureOut">
              <a:rPr lang="zh-CN" altLang="en-US"/>
              <a:pPr>
                <a:defRPr/>
              </a:pPr>
              <a:t>2015/8/9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42AE0F-F871-4C4C-8331-A2226F97963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a:xfrm>
            <a:off x="963084" y="4406902"/>
            <a:ext cx="10363200" cy="1362074"/>
          </a:xfrm>
        </p:spPr>
        <p:txBody>
          <a:bodyPr anchor="t"/>
          <a:lstStyle>
            <a:lvl1pPr algn="l">
              <a:defRPr sz="4000" b="1" cap="all">
                <a:solidFill>
                  <a:schemeClr val="tx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595366-0EDD-40D2-A9DE-B05E5DE4AE71}" type="datetimeFigureOut">
              <a:rPr lang="zh-CN" altLang="en-US"/>
              <a:pPr>
                <a:defRPr/>
              </a:pPr>
              <a:t>2015/8/9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9056B94-D54A-406B-B2E8-20587E8A9BE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095941"/>
            <a:ext cx="53848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95941"/>
            <a:ext cx="53848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p:txBody>
          <a:bodyPr/>
          <a:lstStyle>
            <a:lvl1pPr>
              <a:defRPr/>
            </a:lvl1pPr>
          </a:lstStyle>
          <a:p>
            <a:pPr>
              <a:defRPr/>
            </a:pPr>
            <a:fld id="{4042C361-6D7A-4AFD-9492-F9A87C2ED1AC}" type="datetimeFigureOut">
              <a:rPr lang="zh-CN" altLang="en-US"/>
              <a:pPr>
                <a:defRPr/>
              </a:pPr>
              <a:t>2015/8/9</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AF7725C7-9B75-454C-BDAF-6C83D0A39B7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08242" y="1095943"/>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787217"/>
            <a:ext cx="5386917" cy="43389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6192016" y="1095943"/>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4" y="1787217"/>
            <a:ext cx="5389033" cy="43389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6"/>
          <p:cNvSpPr>
            <a:spLocks noGrp="1"/>
          </p:cNvSpPr>
          <p:nvPr>
            <p:ph type="dt" sz="half" idx="10"/>
          </p:nvPr>
        </p:nvSpPr>
        <p:spPr/>
        <p:txBody>
          <a:bodyPr/>
          <a:lstStyle>
            <a:lvl1pPr>
              <a:defRPr/>
            </a:lvl1pPr>
          </a:lstStyle>
          <a:p>
            <a:pPr>
              <a:defRPr/>
            </a:pPr>
            <a:fld id="{ED5D78F2-0527-41CE-B9B0-2F9E1CF3C65B}" type="datetimeFigureOut">
              <a:rPr lang="zh-CN" altLang="en-US"/>
              <a:pPr>
                <a:defRPr/>
              </a:pPr>
              <a:t>2015/8/9</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pPr>
              <a:defRPr/>
            </a:pPr>
            <a:fld id="{5729AF8D-E18B-4334-821B-9560915C6EA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决策">
    <p:spTree>
      <p:nvGrpSpPr>
        <p:cNvPr id="1" name=""/>
        <p:cNvGrpSpPr/>
        <p:nvPr/>
      </p:nvGrpSpPr>
      <p:grpSpPr>
        <a:xfrm>
          <a:off x="0" y="0"/>
          <a:ext cx="0" cy="0"/>
          <a:chOff x="0" y="0"/>
          <a:chExt cx="0" cy="0"/>
        </a:xfrm>
      </p:grpSpPr>
      <p:pic>
        <p:nvPicPr>
          <p:cNvPr id="18"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18049" y="836712"/>
            <a:ext cx="10754553"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719408" y="1315161"/>
            <a:ext cx="10754553" cy="777686"/>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2" name="文本占位符 2"/>
          <p:cNvSpPr>
            <a:spLocks noGrp="1"/>
          </p:cNvSpPr>
          <p:nvPr>
            <p:ph type="body" idx="13"/>
          </p:nvPr>
        </p:nvSpPr>
        <p:spPr>
          <a:xfrm>
            <a:off x="718048" y="2172865"/>
            <a:ext cx="10754553"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3" name="内容占位符 3"/>
          <p:cNvSpPr>
            <a:spLocks noGrp="1"/>
          </p:cNvSpPr>
          <p:nvPr>
            <p:ph sz="half" idx="14"/>
          </p:nvPr>
        </p:nvSpPr>
        <p:spPr>
          <a:xfrm>
            <a:off x="719406" y="2651314"/>
            <a:ext cx="10754553" cy="777686"/>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4" name="文本占位符 2"/>
          <p:cNvSpPr>
            <a:spLocks noGrp="1"/>
          </p:cNvSpPr>
          <p:nvPr>
            <p:ph type="body" idx="15"/>
          </p:nvPr>
        </p:nvSpPr>
        <p:spPr>
          <a:xfrm>
            <a:off x="719408" y="3515410"/>
            <a:ext cx="3623937"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5" name="内容占位符 3"/>
          <p:cNvSpPr>
            <a:spLocks noGrp="1"/>
          </p:cNvSpPr>
          <p:nvPr>
            <p:ph sz="half" idx="16"/>
          </p:nvPr>
        </p:nvSpPr>
        <p:spPr>
          <a:xfrm>
            <a:off x="720766" y="3993857"/>
            <a:ext cx="3623937" cy="2459478"/>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6" name="文本占位符 2"/>
          <p:cNvSpPr>
            <a:spLocks noGrp="1"/>
          </p:cNvSpPr>
          <p:nvPr>
            <p:ph type="body" idx="17"/>
          </p:nvPr>
        </p:nvSpPr>
        <p:spPr>
          <a:xfrm>
            <a:off x="4458984" y="3515410"/>
            <a:ext cx="3447160"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7" name="内容占位符 3"/>
          <p:cNvSpPr>
            <a:spLocks noGrp="1"/>
          </p:cNvSpPr>
          <p:nvPr>
            <p:ph sz="half" idx="18"/>
          </p:nvPr>
        </p:nvSpPr>
        <p:spPr>
          <a:xfrm>
            <a:off x="4460343" y="3993857"/>
            <a:ext cx="3447160" cy="2459478"/>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20" name="文本占位符 2"/>
          <p:cNvSpPr>
            <a:spLocks noGrp="1"/>
          </p:cNvSpPr>
          <p:nvPr>
            <p:ph type="body" idx="19"/>
          </p:nvPr>
        </p:nvSpPr>
        <p:spPr>
          <a:xfrm>
            <a:off x="8028913" y="3515410"/>
            <a:ext cx="3447160"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21" name="内容占位符 3"/>
          <p:cNvSpPr>
            <a:spLocks noGrp="1"/>
          </p:cNvSpPr>
          <p:nvPr>
            <p:ph sz="half" idx="20"/>
          </p:nvPr>
        </p:nvSpPr>
        <p:spPr>
          <a:xfrm>
            <a:off x="8030272" y="3993857"/>
            <a:ext cx="3447160" cy="2459478"/>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9" name="日期占位符 6"/>
          <p:cNvSpPr>
            <a:spLocks noGrp="1"/>
          </p:cNvSpPr>
          <p:nvPr>
            <p:ph type="dt" sz="half" idx="21"/>
          </p:nvPr>
        </p:nvSpPr>
        <p:spPr/>
        <p:txBody>
          <a:bodyPr/>
          <a:lstStyle>
            <a:lvl1pPr>
              <a:defRPr/>
            </a:lvl1pPr>
          </a:lstStyle>
          <a:p>
            <a:pPr>
              <a:defRPr/>
            </a:pPr>
            <a:fld id="{05151080-3C01-4594-9480-EE7983AB9711}" type="datetimeFigureOut">
              <a:rPr lang="zh-CN" altLang="en-US"/>
              <a:pPr>
                <a:defRPr/>
              </a:pPr>
              <a:t>2015/8/9</a:t>
            </a:fld>
            <a:endParaRPr lang="zh-CN" altLang="en-US"/>
          </a:p>
        </p:txBody>
      </p:sp>
      <p:sp>
        <p:nvSpPr>
          <p:cNvPr id="22" name="页脚占位符 7"/>
          <p:cNvSpPr>
            <a:spLocks noGrp="1"/>
          </p:cNvSpPr>
          <p:nvPr>
            <p:ph type="ftr" sz="quarter" idx="22"/>
          </p:nvPr>
        </p:nvSpPr>
        <p:spPr/>
        <p:txBody>
          <a:bodyPr/>
          <a:lstStyle>
            <a:lvl1pPr>
              <a:defRPr/>
            </a:lvl1pPr>
          </a:lstStyle>
          <a:p>
            <a:pPr>
              <a:defRPr/>
            </a:pPr>
            <a:endParaRPr lang="zh-CN" altLang="en-US"/>
          </a:p>
        </p:txBody>
      </p:sp>
      <p:sp>
        <p:nvSpPr>
          <p:cNvPr id="23" name="灯片编号占位符 8"/>
          <p:cNvSpPr>
            <a:spLocks noGrp="1"/>
          </p:cNvSpPr>
          <p:nvPr>
            <p:ph type="sldNum" sz="quarter" idx="23"/>
          </p:nvPr>
        </p:nvSpPr>
        <p:spPr/>
        <p:txBody>
          <a:bodyPr/>
          <a:lstStyle>
            <a:lvl1pPr>
              <a:defRPr/>
            </a:lvl1pPr>
          </a:lstStyle>
          <a:p>
            <a:pPr>
              <a:defRPr/>
            </a:pPr>
            <a:fld id="{C49A40F8-D2B7-4AFD-8D6E-C19D24F193A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2"/>
          <p:cNvSpPr>
            <a:spLocks noGrp="1"/>
          </p:cNvSpPr>
          <p:nvPr>
            <p:ph type="dt" sz="half" idx="10"/>
          </p:nvPr>
        </p:nvSpPr>
        <p:spPr/>
        <p:txBody>
          <a:bodyPr/>
          <a:lstStyle>
            <a:lvl1pPr>
              <a:defRPr/>
            </a:lvl1pPr>
          </a:lstStyle>
          <a:p>
            <a:pPr>
              <a:defRPr/>
            </a:pPr>
            <a:fld id="{A56FF0CF-E8BD-47E8-9F1F-42FE2B2F3845}" type="datetimeFigureOut">
              <a:rPr lang="zh-CN" altLang="en-US"/>
              <a:pPr>
                <a:defRPr/>
              </a:pPr>
              <a:t>2015/8/9</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6E1AE211-6547-4D26-B010-D6CAD7F0279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3" name="日期占位符 1"/>
          <p:cNvSpPr>
            <a:spLocks noGrp="1"/>
          </p:cNvSpPr>
          <p:nvPr>
            <p:ph type="dt" sz="half" idx="10"/>
          </p:nvPr>
        </p:nvSpPr>
        <p:spPr/>
        <p:txBody>
          <a:bodyPr/>
          <a:lstStyle>
            <a:lvl1pPr>
              <a:defRPr/>
            </a:lvl1pPr>
          </a:lstStyle>
          <a:p>
            <a:pPr>
              <a:defRPr/>
            </a:pPr>
            <a:fld id="{F74882ED-CDBD-49D9-9B33-8512BD87174D}" type="datetimeFigureOut">
              <a:rPr lang="zh-CN" altLang="en-US"/>
              <a:pPr>
                <a:defRPr/>
              </a:pPr>
              <a:t>2015/8/9</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203DCB2E-E133-4670-8AD6-62818ABD38F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34963" y="146050"/>
            <a:ext cx="10561637" cy="5619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027" name="文本占位符 2"/>
          <p:cNvSpPr>
            <a:spLocks noGrp="1"/>
          </p:cNvSpPr>
          <p:nvPr>
            <p:ph type="body" idx="1"/>
          </p:nvPr>
        </p:nvSpPr>
        <p:spPr bwMode="auto">
          <a:xfrm>
            <a:off x="334963" y="922338"/>
            <a:ext cx="11522075" cy="544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616700"/>
            <a:ext cx="2844800" cy="2413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微软雅黑" pitchFamily="34" charset="-122"/>
                <a:ea typeface="微软雅黑" pitchFamily="34" charset="-122"/>
              </a:defRPr>
            </a:lvl1pPr>
          </a:lstStyle>
          <a:p>
            <a:pPr>
              <a:defRPr/>
            </a:pPr>
            <a:fld id="{E054CF03-A808-4170-8C1A-86677DFEF1E4}" type="datetimeFigureOut">
              <a:rPr lang="zh-CN" altLang="en-US"/>
              <a:pPr>
                <a:defRPr/>
              </a:pPr>
              <a:t>2015/8/9</a:t>
            </a:fld>
            <a:endParaRPr lang="zh-CN" altLang="en-US"/>
          </a:p>
        </p:txBody>
      </p:sp>
      <p:sp>
        <p:nvSpPr>
          <p:cNvPr id="5" name="页脚占位符 4"/>
          <p:cNvSpPr>
            <a:spLocks noGrp="1"/>
          </p:cNvSpPr>
          <p:nvPr>
            <p:ph type="ftr" sz="quarter" idx="3"/>
          </p:nvPr>
        </p:nvSpPr>
        <p:spPr>
          <a:xfrm>
            <a:off x="4165600" y="6616700"/>
            <a:ext cx="3860800" cy="241300"/>
          </a:xfrm>
          <a:prstGeom prst="rect">
            <a:avLst/>
          </a:prstGeom>
        </p:spPr>
        <p:txBody>
          <a:bodyPr vert="horz" lIns="91440" tIns="45720" rIns="91440" bIns="45720" rtlCol="0" anchor="ctr"/>
          <a:lstStyle>
            <a:lvl1pPr algn="ctr" fontAlgn="auto">
              <a:spcBef>
                <a:spcPts val="0"/>
              </a:spcBef>
              <a:spcAft>
                <a:spcPts val="0"/>
              </a:spcAft>
              <a:defRPr sz="1050">
                <a:solidFill>
                  <a:schemeClr val="bg1"/>
                </a:solidFill>
                <a:latin typeface="微软雅黑" pitchFamily="34" charset="-122"/>
                <a:ea typeface="微软雅黑" pitchFamily="34" charset="-122"/>
              </a:defRPr>
            </a:lvl1pPr>
          </a:lstStyle>
          <a:p>
            <a:pPr>
              <a:defRPr/>
            </a:pPr>
            <a:endParaRPr lang="zh-CN" altLang="en-US"/>
          </a:p>
        </p:txBody>
      </p:sp>
      <p:sp>
        <p:nvSpPr>
          <p:cNvPr id="6" name="灯片编号占位符 5"/>
          <p:cNvSpPr>
            <a:spLocks noGrp="1"/>
          </p:cNvSpPr>
          <p:nvPr>
            <p:ph type="sldNum" sz="quarter" idx="4"/>
          </p:nvPr>
        </p:nvSpPr>
        <p:spPr>
          <a:xfrm>
            <a:off x="8737600" y="6616700"/>
            <a:ext cx="2844800" cy="241300"/>
          </a:xfrm>
          <a:prstGeom prst="rect">
            <a:avLst/>
          </a:prstGeom>
        </p:spPr>
        <p:txBody>
          <a:bodyPr vert="horz" lIns="91440" tIns="45720" rIns="91440" bIns="45720" rtlCol="0" anchor="ctr"/>
          <a:lstStyle>
            <a:lvl1pPr algn="r" fontAlgn="auto">
              <a:spcBef>
                <a:spcPts val="0"/>
              </a:spcBef>
              <a:spcAft>
                <a:spcPts val="0"/>
              </a:spcAft>
              <a:defRPr sz="1050">
                <a:solidFill>
                  <a:schemeClr val="bg1"/>
                </a:solidFill>
                <a:latin typeface="微软雅黑" pitchFamily="34" charset="-122"/>
                <a:ea typeface="微软雅黑" pitchFamily="34" charset="-122"/>
              </a:defRPr>
            </a:lvl1pPr>
          </a:lstStyle>
          <a:p>
            <a:pPr>
              <a:defRPr/>
            </a:pPr>
            <a:fld id="{43689497-9D5F-418C-9AA5-05AC7E2D8F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69" r:id="rId2"/>
    <p:sldLayoutId id="2147483671" r:id="rId3"/>
    <p:sldLayoutId id="2147483672" r:id="rId4"/>
    <p:sldLayoutId id="2147483673" r:id="rId5"/>
    <p:sldLayoutId id="2147483674" r:id="rId6"/>
    <p:sldLayoutId id="2147483675" r:id="rId7"/>
    <p:sldLayoutId id="2147483676" r:id="rId8"/>
    <p:sldLayoutId id="2147483677" r:id="rId9"/>
  </p:sldLayoutIdLst>
  <p:timing>
    <p:tnLst>
      <p:par>
        <p:cTn id="1" dur="indefinite" restart="never" nodeType="tmRoot"/>
      </p:par>
    </p:tnLst>
  </p:timing>
  <p:txStyles>
    <p:title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__1111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__2222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Word___33333.docx"/></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911225" y="1873250"/>
            <a:ext cx="6192838" cy="1470025"/>
          </a:xfrm>
        </p:spPr>
        <p:txBody>
          <a:bodyPr/>
          <a:lstStyle/>
          <a:p>
            <a:pPr eaLnBrk="1" fontAlgn="auto" hangingPunct="1">
              <a:spcAft>
                <a:spcPts val="0"/>
              </a:spcAft>
              <a:defRPr/>
            </a:pPr>
            <a:r>
              <a:rPr lang="zh-CN" altLang="en-US" dirty="0"/>
              <a:t>流式计算的系统设计和实现</a:t>
            </a:r>
          </a:p>
        </p:txBody>
      </p:sp>
      <p:sp>
        <p:nvSpPr>
          <p:cNvPr id="12291" name="副标题 4"/>
          <p:cNvSpPr>
            <a:spLocks noGrp="1"/>
          </p:cNvSpPr>
          <p:nvPr>
            <p:ph type="subTitle" idx="1"/>
          </p:nvPr>
        </p:nvSpPr>
        <p:spPr>
          <a:xfrm>
            <a:off x="5232400" y="3284538"/>
            <a:ext cx="2952750" cy="604837"/>
          </a:xfrm>
        </p:spPr>
        <p:txBody>
          <a:bodyPr/>
          <a:lstStyle/>
          <a:p>
            <a:pPr eaLnBrk="1" hangingPunct="1"/>
            <a:r>
              <a:rPr lang="zh-CN" altLang="en-US" smtClean="0"/>
              <a:t>强琦／和仲  阿里云</a:t>
            </a:r>
            <a:r>
              <a:rPr lang="en-US" altLang="zh-CN" smtClean="0"/>
              <a:t> </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smtClean="0"/>
              <a:t>Storm</a:t>
            </a:r>
            <a:endParaRPr lang="zh-CN" altLang="en-US" dirty="0"/>
          </a:p>
        </p:txBody>
      </p:sp>
      <p:sp>
        <p:nvSpPr>
          <p:cNvPr id="21506" name="内容占位符 2"/>
          <p:cNvSpPr>
            <a:spLocks noGrp="1"/>
          </p:cNvSpPr>
          <p:nvPr>
            <p:ph idx="1"/>
          </p:nvPr>
        </p:nvSpPr>
        <p:spPr>
          <a:xfrm>
            <a:off x="334963" y="922338"/>
            <a:ext cx="6240462" cy="5184775"/>
          </a:xfrm>
        </p:spPr>
        <p:txBody>
          <a:bodyPr/>
          <a:lstStyle/>
          <a:p>
            <a:pPr eaLnBrk="1" hangingPunct="1">
              <a:lnSpc>
                <a:spcPts val="3338"/>
              </a:lnSpc>
            </a:pPr>
            <a:r>
              <a:rPr lang="en-US" altLang="zh-CN" sz="2300" smtClean="0">
                <a:solidFill>
                  <a:srgbClr val="0088EE"/>
                </a:solidFill>
              </a:rPr>
              <a:t>Twitter</a:t>
            </a:r>
            <a:r>
              <a:rPr lang="zh-CN" altLang="en-US" sz="2300" smtClean="0">
                <a:solidFill>
                  <a:srgbClr val="0088EE"/>
                </a:solidFill>
              </a:rPr>
              <a:t>内部使用、开源，被广泛使用的一套流计算系统</a:t>
            </a:r>
            <a:endParaRPr lang="en-US" altLang="zh-CN" sz="2300" smtClean="0">
              <a:solidFill>
                <a:srgbClr val="0088EE"/>
              </a:solidFill>
            </a:endParaRPr>
          </a:p>
          <a:p>
            <a:pPr eaLnBrk="1" hangingPunct="1">
              <a:lnSpc>
                <a:spcPts val="3338"/>
              </a:lnSpc>
            </a:pPr>
            <a:r>
              <a:rPr lang="zh-CN" altLang="en-US" sz="2300" b="1" smtClean="0">
                <a:solidFill>
                  <a:srgbClr val="0088EE"/>
                </a:solidFill>
              </a:rPr>
              <a:t>核心概念</a:t>
            </a:r>
            <a:endParaRPr lang="en-US" altLang="zh-CN" sz="2300" b="1" smtClean="0">
              <a:solidFill>
                <a:srgbClr val="0088EE"/>
              </a:solidFill>
            </a:endParaRPr>
          </a:p>
          <a:p>
            <a:pPr lvl="1" eaLnBrk="1" hangingPunct="1">
              <a:lnSpc>
                <a:spcPts val="3338"/>
              </a:lnSpc>
            </a:pPr>
            <a:r>
              <a:rPr lang="en-US" altLang="zh-CN" sz="2100" b="1" smtClean="0">
                <a:solidFill>
                  <a:srgbClr val="FFC000"/>
                </a:solidFill>
              </a:rPr>
              <a:t>Topology</a:t>
            </a:r>
            <a:r>
              <a:rPr lang="zh-CN" altLang="en-US" sz="2100" smtClean="0"/>
              <a:t> 完整的流计算作业</a:t>
            </a:r>
            <a:endParaRPr lang="en-US" altLang="zh-CN" sz="2100" smtClean="0"/>
          </a:p>
          <a:p>
            <a:pPr lvl="1" eaLnBrk="1" hangingPunct="1">
              <a:lnSpc>
                <a:spcPts val="3338"/>
              </a:lnSpc>
            </a:pPr>
            <a:r>
              <a:rPr lang="en-US" altLang="zh-CN" sz="2100" b="1" smtClean="0">
                <a:solidFill>
                  <a:srgbClr val="FFC000"/>
                </a:solidFill>
              </a:rPr>
              <a:t>Spout</a:t>
            </a:r>
            <a:r>
              <a:rPr lang="en-US" altLang="zh-CN" sz="2100" b="1" smtClean="0"/>
              <a:t> </a:t>
            </a:r>
            <a:r>
              <a:rPr lang="zh-CN" altLang="en-US" sz="2100" smtClean="0"/>
              <a:t>收集数据的任务</a:t>
            </a:r>
            <a:endParaRPr lang="en-US" altLang="zh-CN" sz="2100" smtClean="0"/>
          </a:p>
          <a:p>
            <a:pPr lvl="1" eaLnBrk="1" hangingPunct="1">
              <a:lnSpc>
                <a:spcPts val="3338"/>
              </a:lnSpc>
            </a:pPr>
            <a:r>
              <a:rPr lang="en-US" altLang="zh-CN" sz="2100" b="1" smtClean="0">
                <a:solidFill>
                  <a:srgbClr val="FFC000"/>
                </a:solidFill>
              </a:rPr>
              <a:t>Bolt</a:t>
            </a:r>
            <a:r>
              <a:rPr lang="zh-CN" altLang="en-US" sz="2100" smtClean="0"/>
              <a:t> 进行相关计算的任务</a:t>
            </a:r>
            <a:endParaRPr lang="en-US" altLang="zh-CN" sz="2100" smtClean="0"/>
          </a:p>
          <a:p>
            <a:pPr lvl="1" eaLnBrk="1" hangingPunct="1">
              <a:lnSpc>
                <a:spcPts val="3338"/>
              </a:lnSpc>
            </a:pPr>
            <a:r>
              <a:rPr lang="en-US" altLang="zh-CN" sz="2100" b="1" smtClean="0">
                <a:solidFill>
                  <a:srgbClr val="FFC000"/>
                </a:solidFill>
              </a:rPr>
              <a:t>Task</a:t>
            </a:r>
            <a:r>
              <a:rPr lang="zh-CN" altLang="en-US" sz="2100" b="1" smtClean="0">
                <a:solidFill>
                  <a:srgbClr val="FFC000"/>
                </a:solidFill>
              </a:rPr>
              <a:t>：</a:t>
            </a:r>
            <a:r>
              <a:rPr lang="en-US" altLang="zh-CN" sz="2100" smtClean="0"/>
              <a:t>Spout</a:t>
            </a:r>
            <a:r>
              <a:rPr lang="zh-CN" altLang="en-US" sz="2100" smtClean="0"/>
              <a:t>、</a:t>
            </a:r>
            <a:r>
              <a:rPr lang="en-US" altLang="zh-CN" sz="2100" smtClean="0"/>
              <a:t>Bolt</a:t>
            </a:r>
            <a:r>
              <a:rPr lang="zh-CN" altLang="en-US" sz="2100" smtClean="0"/>
              <a:t>负责某一数据分片的     实体（调度的最小单位）</a:t>
            </a:r>
            <a:endParaRPr lang="en-US" altLang="zh-CN" sz="2100" smtClean="0"/>
          </a:p>
          <a:p>
            <a:pPr lvl="1" eaLnBrk="1" hangingPunct="1">
              <a:lnSpc>
                <a:spcPts val="3338"/>
              </a:lnSpc>
            </a:pPr>
            <a:r>
              <a:rPr lang="en-US" altLang="zh-CN" sz="2100" b="1" smtClean="0">
                <a:solidFill>
                  <a:srgbClr val="FFC000"/>
                </a:solidFill>
              </a:rPr>
              <a:t>Acker</a:t>
            </a:r>
            <a:r>
              <a:rPr lang="en-US" altLang="zh-CN" sz="2100" smtClean="0"/>
              <a:t> </a:t>
            </a:r>
            <a:r>
              <a:rPr lang="zh-CN" altLang="en-US" sz="2100" smtClean="0"/>
              <a:t>负责跟踪消息是否被处理的节点</a:t>
            </a:r>
            <a:r>
              <a:rPr lang="en-US" altLang="zh-CN" sz="2100" smtClean="0"/>
              <a:t> </a:t>
            </a:r>
          </a:p>
          <a:p>
            <a:pPr eaLnBrk="1" hangingPunct="1">
              <a:lnSpc>
                <a:spcPts val="3338"/>
              </a:lnSpc>
            </a:pPr>
            <a:r>
              <a:rPr lang="zh-CN" altLang="en-US" sz="2300" b="1" smtClean="0">
                <a:solidFill>
                  <a:srgbClr val="0088EE"/>
                </a:solidFill>
              </a:rPr>
              <a:t>采用</a:t>
            </a:r>
            <a:r>
              <a:rPr lang="zh-CN" altLang="en-US" sz="2300" b="1" smtClean="0">
                <a:solidFill>
                  <a:srgbClr val="FFC000"/>
                </a:solidFill>
              </a:rPr>
              <a:t>“源头重发”</a:t>
            </a:r>
            <a:r>
              <a:rPr lang="zh-CN" altLang="en-US" sz="2300" b="1" smtClean="0">
                <a:solidFill>
                  <a:srgbClr val="0088EE"/>
                </a:solidFill>
              </a:rPr>
              <a:t>的消息机制</a:t>
            </a:r>
            <a:endParaRPr lang="en-US" altLang="zh-CN" sz="2300" b="1" smtClean="0">
              <a:solidFill>
                <a:srgbClr val="0088EE"/>
              </a:solidFill>
            </a:endParaRPr>
          </a:p>
          <a:p>
            <a:pPr eaLnBrk="1" hangingPunct="1">
              <a:lnSpc>
                <a:spcPts val="3338"/>
              </a:lnSpc>
              <a:buFont typeface="Arial" charset="0"/>
              <a:buNone/>
            </a:pPr>
            <a:endParaRPr lang="en-US" altLang="zh-CN" sz="2300" b="1" smtClean="0">
              <a:solidFill>
                <a:srgbClr val="0088EE"/>
              </a:solidFill>
            </a:endParaRPr>
          </a:p>
        </p:txBody>
      </p:sp>
      <p:pic>
        <p:nvPicPr>
          <p:cNvPr id="21507" name="图片 3"/>
          <p:cNvPicPr>
            <a:picLocks noChangeAspect="1"/>
          </p:cNvPicPr>
          <p:nvPr/>
        </p:nvPicPr>
        <p:blipFill>
          <a:blip r:embed="rId2"/>
          <a:srcRect/>
          <a:stretch>
            <a:fillRect/>
          </a:stretch>
        </p:blipFill>
        <p:spPr bwMode="auto">
          <a:xfrm>
            <a:off x="6864350" y="922338"/>
            <a:ext cx="4745038" cy="4897437"/>
          </a:xfrm>
          <a:prstGeom prst="rect">
            <a:avLst/>
          </a:prstGeom>
          <a:noFill/>
          <a:ln w="9525">
            <a:noFill/>
            <a:miter lim="800000"/>
            <a:headEnd/>
            <a:tailEnd/>
          </a:ln>
        </p:spPr>
      </p:pic>
      <p:pic>
        <p:nvPicPr>
          <p:cNvPr id="21508" name="Picture 2"/>
          <p:cNvPicPr>
            <a:picLocks noChangeAspect="1" noChangeArrowheads="1"/>
          </p:cNvPicPr>
          <p:nvPr/>
        </p:nvPicPr>
        <p:blipFill>
          <a:blip r:embed="rId3"/>
          <a:srcRect/>
          <a:stretch>
            <a:fillRect/>
          </a:stretch>
        </p:blipFill>
        <p:spPr bwMode="auto">
          <a:xfrm>
            <a:off x="10693400" y="231775"/>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smtClean="0"/>
              <a:t>Storm</a:t>
            </a:r>
            <a:endParaRPr lang="zh-CN" altLang="en-US" dirty="0"/>
          </a:p>
        </p:txBody>
      </p:sp>
      <p:sp>
        <p:nvSpPr>
          <p:cNvPr id="22530" name="内容占位符 2"/>
          <p:cNvSpPr>
            <a:spLocks noGrp="1"/>
          </p:cNvSpPr>
          <p:nvPr>
            <p:ph idx="1"/>
          </p:nvPr>
        </p:nvSpPr>
        <p:spPr>
          <a:xfrm>
            <a:off x="334963" y="922338"/>
            <a:ext cx="11617325" cy="5935662"/>
          </a:xfrm>
        </p:spPr>
        <p:txBody>
          <a:bodyPr/>
          <a:lstStyle/>
          <a:p>
            <a:pPr eaLnBrk="1" hangingPunct="1">
              <a:lnSpc>
                <a:spcPts val="3338"/>
              </a:lnSpc>
            </a:pPr>
            <a:r>
              <a:rPr lang="zh-CN" altLang="en-US" sz="2300" smtClean="0">
                <a:solidFill>
                  <a:srgbClr val="0088EE"/>
                </a:solidFill>
              </a:rPr>
              <a:t>采用</a:t>
            </a:r>
            <a:r>
              <a:rPr lang="zh-CN" altLang="en-US" sz="2300" b="1" smtClean="0">
                <a:solidFill>
                  <a:srgbClr val="FFC000"/>
                </a:solidFill>
              </a:rPr>
              <a:t>“</a:t>
            </a:r>
            <a:r>
              <a:rPr lang="en-US" altLang="zh-CN" sz="2300" b="1" smtClean="0">
                <a:solidFill>
                  <a:srgbClr val="FFC000"/>
                </a:solidFill>
              </a:rPr>
              <a:t>Nimbus–Zookeeper–Supervisor</a:t>
            </a:r>
            <a:r>
              <a:rPr lang="zh-CN" altLang="en-US" sz="2300" b="1" smtClean="0">
                <a:solidFill>
                  <a:srgbClr val="FFC000"/>
                </a:solidFill>
              </a:rPr>
              <a:t>”</a:t>
            </a:r>
            <a:r>
              <a:rPr lang="zh-CN" altLang="en-US" sz="2300" smtClean="0">
                <a:solidFill>
                  <a:srgbClr val="0088EE"/>
                </a:solidFill>
              </a:rPr>
              <a:t>方式进行任务调度、跟踪</a:t>
            </a:r>
            <a:endParaRPr lang="en-US" altLang="zh-CN" sz="2300" smtClean="0">
              <a:solidFill>
                <a:srgbClr val="0088EE"/>
              </a:solidFill>
            </a:endParaRPr>
          </a:p>
          <a:p>
            <a:pPr eaLnBrk="1" hangingPunct="1">
              <a:lnSpc>
                <a:spcPts val="3338"/>
              </a:lnSpc>
            </a:pPr>
            <a:r>
              <a:rPr lang="en-US" altLang="zh-CN" sz="2300" b="1" smtClean="0">
                <a:solidFill>
                  <a:srgbClr val="0088EE"/>
                </a:solidFill>
              </a:rPr>
              <a:t>Nimbus</a:t>
            </a:r>
          </a:p>
          <a:p>
            <a:pPr lvl="1" eaLnBrk="1" hangingPunct="1">
              <a:lnSpc>
                <a:spcPts val="3338"/>
              </a:lnSpc>
            </a:pPr>
            <a:r>
              <a:rPr lang="zh-CN" altLang="en-US" sz="2100" smtClean="0">
                <a:solidFill>
                  <a:srgbClr val="FFC000"/>
                </a:solidFill>
              </a:rPr>
              <a:t>系统单点（无状态）</a:t>
            </a:r>
            <a:endParaRPr lang="en-US" altLang="zh-CN" sz="2100" smtClean="0">
              <a:solidFill>
                <a:srgbClr val="FFC000"/>
              </a:solidFill>
            </a:endParaRPr>
          </a:p>
          <a:p>
            <a:pPr lvl="1" eaLnBrk="1" hangingPunct="1">
              <a:lnSpc>
                <a:spcPts val="3338"/>
              </a:lnSpc>
            </a:pPr>
            <a:r>
              <a:rPr lang="zh-CN" altLang="en-US" sz="2100" smtClean="0">
                <a:solidFill>
                  <a:srgbClr val="FFC000"/>
                </a:solidFill>
              </a:rPr>
              <a:t>负责接收</a:t>
            </a:r>
            <a:r>
              <a:rPr lang="en-US" altLang="zh-CN" sz="2100" smtClean="0">
                <a:solidFill>
                  <a:srgbClr val="FFC000"/>
                </a:solidFill>
              </a:rPr>
              <a:t>Topology</a:t>
            </a:r>
            <a:r>
              <a:rPr lang="zh-CN" altLang="en-US" sz="2100" smtClean="0">
                <a:solidFill>
                  <a:srgbClr val="FFC000"/>
                </a:solidFill>
              </a:rPr>
              <a:t>，进行资源调度</a:t>
            </a:r>
            <a:endParaRPr lang="en-US" altLang="zh-CN" sz="2100" smtClean="0">
              <a:solidFill>
                <a:srgbClr val="FFC000"/>
              </a:solidFill>
            </a:endParaRPr>
          </a:p>
          <a:p>
            <a:pPr lvl="1" eaLnBrk="1" hangingPunct="1">
              <a:lnSpc>
                <a:spcPts val="3338"/>
              </a:lnSpc>
            </a:pPr>
            <a:r>
              <a:rPr lang="zh-CN" altLang="en-US" sz="2100" smtClean="0">
                <a:solidFill>
                  <a:srgbClr val="FFC000"/>
                </a:solidFill>
              </a:rPr>
              <a:t>将调度信息记录到</a:t>
            </a:r>
            <a:r>
              <a:rPr lang="en-US" altLang="zh-CN" sz="2100" smtClean="0">
                <a:solidFill>
                  <a:srgbClr val="FFC000"/>
                </a:solidFill>
              </a:rPr>
              <a:t>Zookeeper</a:t>
            </a:r>
            <a:r>
              <a:rPr lang="zh-CN" altLang="en-US" sz="2100" smtClean="0">
                <a:solidFill>
                  <a:srgbClr val="FFC000"/>
                </a:solidFill>
              </a:rPr>
              <a:t>中</a:t>
            </a:r>
            <a:endParaRPr lang="en-US" altLang="zh-CN" sz="2100" smtClean="0">
              <a:solidFill>
                <a:srgbClr val="FFC000"/>
              </a:solidFill>
            </a:endParaRPr>
          </a:p>
          <a:p>
            <a:pPr lvl="1" eaLnBrk="1" hangingPunct="1">
              <a:lnSpc>
                <a:spcPts val="3338"/>
              </a:lnSpc>
            </a:pPr>
            <a:r>
              <a:rPr lang="zh-CN" altLang="en-US" sz="2100" smtClean="0">
                <a:solidFill>
                  <a:srgbClr val="FFC000"/>
                </a:solidFill>
              </a:rPr>
              <a:t>定期检查</a:t>
            </a:r>
            <a:r>
              <a:rPr lang="en-US" altLang="zh-CN" sz="2100" smtClean="0">
                <a:solidFill>
                  <a:srgbClr val="FFC000"/>
                </a:solidFill>
              </a:rPr>
              <a:t>Zookeeper</a:t>
            </a:r>
            <a:r>
              <a:rPr lang="zh-CN" altLang="en-US" sz="2100" smtClean="0">
                <a:solidFill>
                  <a:srgbClr val="FFC000"/>
                </a:solidFill>
              </a:rPr>
              <a:t>中各个</a:t>
            </a:r>
            <a:r>
              <a:rPr lang="en-US" altLang="zh-CN" sz="2100" smtClean="0">
                <a:solidFill>
                  <a:srgbClr val="FFC000"/>
                </a:solidFill>
              </a:rPr>
              <a:t>Supervisor</a:t>
            </a:r>
            <a:r>
              <a:rPr lang="zh-CN" altLang="en-US" sz="2100" smtClean="0">
                <a:solidFill>
                  <a:srgbClr val="FFC000"/>
                </a:solidFill>
              </a:rPr>
              <a:t>的心跳信息</a:t>
            </a:r>
            <a:endParaRPr lang="en-US" altLang="zh-CN" sz="2100" smtClean="0">
              <a:solidFill>
                <a:srgbClr val="FFC000"/>
              </a:solidFill>
            </a:endParaRPr>
          </a:p>
          <a:p>
            <a:pPr lvl="1" eaLnBrk="1" hangingPunct="1">
              <a:lnSpc>
                <a:spcPts val="3338"/>
              </a:lnSpc>
            </a:pPr>
            <a:r>
              <a:rPr lang="zh-CN" altLang="en-US" sz="2100" smtClean="0">
                <a:solidFill>
                  <a:srgbClr val="FFC000"/>
                </a:solidFill>
              </a:rPr>
              <a:t>根据心跳状态，决定是否重新调度</a:t>
            </a:r>
            <a:endParaRPr lang="en-US" altLang="zh-CN" sz="2100" smtClean="0">
              <a:solidFill>
                <a:srgbClr val="FFC000"/>
              </a:solidFill>
            </a:endParaRPr>
          </a:p>
          <a:p>
            <a:pPr eaLnBrk="1" hangingPunct="1">
              <a:lnSpc>
                <a:spcPts val="3338"/>
              </a:lnSpc>
            </a:pPr>
            <a:r>
              <a:rPr lang="en-US" altLang="zh-CN" sz="2300" b="1" smtClean="0">
                <a:solidFill>
                  <a:srgbClr val="0088EE"/>
                </a:solidFill>
              </a:rPr>
              <a:t>Supervisor</a:t>
            </a:r>
          </a:p>
          <a:p>
            <a:pPr lvl="1" eaLnBrk="1" hangingPunct="1">
              <a:lnSpc>
                <a:spcPts val="3338"/>
              </a:lnSpc>
            </a:pPr>
            <a:r>
              <a:rPr lang="zh-CN" altLang="en-US" sz="2100" smtClean="0">
                <a:solidFill>
                  <a:srgbClr val="FFC000"/>
                </a:solidFill>
              </a:rPr>
              <a:t>每台物理机上启动一个（无状态）</a:t>
            </a:r>
            <a:endParaRPr lang="en-US" altLang="zh-CN" sz="2100" smtClean="0">
              <a:solidFill>
                <a:srgbClr val="FFC000"/>
              </a:solidFill>
            </a:endParaRPr>
          </a:p>
          <a:p>
            <a:pPr lvl="1" eaLnBrk="1" hangingPunct="1">
              <a:lnSpc>
                <a:spcPts val="3338"/>
              </a:lnSpc>
            </a:pPr>
            <a:r>
              <a:rPr lang="zh-CN" altLang="en-US" sz="2100" smtClean="0">
                <a:solidFill>
                  <a:srgbClr val="FFC000"/>
                </a:solidFill>
              </a:rPr>
              <a:t>轮询</a:t>
            </a:r>
            <a:r>
              <a:rPr lang="en-US" altLang="zh-CN" sz="2100" smtClean="0">
                <a:solidFill>
                  <a:srgbClr val="FFC000"/>
                </a:solidFill>
              </a:rPr>
              <a:t>Zookeeper</a:t>
            </a:r>
            <a:r>
              <a:rPr lang="zh-CN" altLang="en-US" sz="2100" smtClean="0">
                <a:solidFill>
                  <a:srgbClr val="FFC000"/>
                </a:solidFill>
              </a:rPr>
              <a:t>中的调度任务信息，启动、删除</a:t>
            </a:r>
            <a:r>
              <a:rPr lang="en-US" altLang="zh-CN" sz="2100" smtClean="0">
                <a:solidFill>
                  <a:srgbClr val="FFC000"/>
                </a:solidFill>
              </a:rPr>
              <a:t>Task</a:t>
            </a:r>
          </a:p>
          <a:p>
            <a:pPr lvl="1" eaLnBrk="1" hangingPunct="1">
              <a:lnSpc>
                <a:spcPts val="3338"/>
              </a:lnSpc>
            </a:pPr>
            <a:r>
              <a:rPr lang="zh-CN" altLang="en-US" sz="2100" smtClean="0">
                <a:solidFill>
                  <a:srgbClr val="FFC000"/>
                </a:solidFill>
              </a:rPr>
              <a:t>定期将心跳信息写入</a:t>
            </a:r>
            <a:r>
              <a:rPr lang="en-US" altLang="zh-CN" sz="2100" smtClean="0">
                <a:solidFill>
                  <a:srgbClr val="FFC000"/>
                </a:solidFill>
              </a:rPr>
              <a:t>Zookeeper</a:t>
            </a:r>
          </a:p>
          <a:p>
            <a:pPr eaLnBrk="1" hangingPunct="1">
              <a:lnSpc>
                <a:spcPts val="3338"/>
              </a:lnSpc>
              <a:buFont typeface="Arial" charset="0"/>
              <a:buNone/>
            </a:pPr>
            <a:endParaRPr lang="en-US" altLang="zh-CN" sz="2300" smtClean="0">
              <a:solidFill>
                <a:srgbClr val="FFC000"/>
              </a:solidFill>
            </a:endParaRPr>
          </a:p>
        </p:txBody>
      </p:sp>
      <p:pic>
        <p:nvPicPr>
          <p:cNvPr id="22531" name="Picture 2"/>
          <p:cNvPicPr>
            <a:picLocks noChangeAspect="1" noChangeArrowheads="1"/>
          </p:cNvPicPr>
          <p:nvPr/>
        </p:nvPicPr>
        <p:blipFill>
          <a:blip r:embed="rId2"/>
          <a:srcRect/>
          <a:stretch>
            <a:fillRect/>
          </a:stretch>
        </p:blipFill>
        <p:spPr bwMode="auto">
          <a:xfrm>
            <a:off x="10693400" y="231775"/>
            <a:ext cx="1498600" cy="468313"/>
          </a:xfrm>
          <a:prstGeom prst="rect">
            <a:avLst/>
          </a:prstGeom>
          <a:noFill/>
          <a:ln w="9525">
            <a:noFill/>
            <a:miter lim="800000"/>
            <a:headEnd/>
            <a:tailEnd/>
          </a:ln>
        </p:spPr>
      </p:pic>
      <p:pic>
        <p:nvPicPr>
          <p:cNvPr id="22532" name="图片 3"/>
          <p:cNvPicPr>
            <a:picLocks noChangeAspect="1"/>
          </p:cNvPicPr>
          <p:nvPr/>
        </p:nvPicPr>
        <p:blipFill>
          <a:blip r:embed="rId3"/>
          <a:srcRect/>
          <a:stretch>
            <a:fillRect/>
          </a:stretch>
        </p:blipFill>
        <p:spPr bwMode="auto">
          <a:xfrm>
            <a:off x="7751763" y="1844675"/>
            <a:ext cx="4114800" cy="334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smtClean="0"/>
              <a:t>Storm</a:t>
            </a:r>
            <a:endParaRPr lang="zh-CN" altLang="en-US" dirty="0"/>
          </a:p>
        </p:txBody>
      </p:sp>
      <p:sp>
        <p:nvSpPr>
          <p:cNvPr id="23554" name="内容占位符 2"/>
          <p:cNvSpPr>
            <a:spLocks noGrp="1"/>
          </p:cNvSpPr>
          <p:nvPr>
            <p:ph idx="1"/>
          </p:nvPr>
        </p:nvSpPr>
        <p:spPr>
          <a:xfrm>
            <a:off x="334963" y="661988"/>
            <a:ext cx="7777162" cy="5935662"/>
          </a:xfrm>
        </p:spPr>
        <p:txBody>
          <a:bodyPr/>
          <a:lstStyle/>
          <a:p>
            <a:pPr eaLnBrk="1" hangingPunct="1">
              <a:lnSpc>
                <a:spcPct val="125000"/>
              </a:lnSpc>
            </a:pPr>
            <a:r>
              <a:rPr lang="zh-CN" altLang="en-US" sz="2300" b="1" smtClean="0">
                <a:solidFill>
                  <a:srgbClr val="0088EE"/>
                </a:solidFill>
              </a:rPr>
              <a:t>消息跟踪机制</a:t>
            </a:r>
            <a:r>
              <a:rPr lang="zh-CN" altLang="en-US" sz="2300" smtClean="0"/>
              <a:t>  </a:t>
            </a:r>
            <a:r>
              <a:rPr lang="zh-CN" altLang="en-US" sz="2100" smtClean="0">
                <a:solidFill>
                  <a:srgbClr val="0088EE"/>
                </a:solidFill>
              </a:rPr>
              <a:t>保证消息至少被处理一次</a:t>
            </a:r>
            <a:endParaRPr lang="en-US" altLang="zh-CN" sz="2100" smtClean="0">
              <a:solidFill>
                <a:srgbClr val="0088EE"/>
              </a:solidFill>
            </a:endParaRPr>
          </a:p>
          <a:p>
            <a:pPr lvl="1" eaLnBrk="1" hangingPunct="1">
              <a:lnSpc>
                <a:spcPct val="125000"/>
              </a:lnSpc>
            </a:pPr>
            <a:r>
              <a:rPr lang="zh-CN" altLang="en-US" sz="2100" smtClean="0">
                <a:solidFill>
                  <a:srgbClr val="0088EE"/>
                </a:solidFill>
              </a:rPr>
              <a:t>跟踪源头消息所有的子孙消息</a:t>
            </a:r>
            <a:endParaRPr lang="en-US" altLang="zh-CN" sz="2100" smtClean="0">
              <a:solidFill>
                <a:srgbClr val="0088EE"/>
              </a:solidFill>
            </a:endParaRPr>
          </a:p>
          <a:p>
            <a:pPr lvl="1" eaLnBrk="1" hangingPunct="1">
              <a:lnSpc>
                <a:spcPct val="125000"/>
              </a:lnSpc>
            </a:pPr>
            <a:r>
              <a:rPr lang="zh-CN" altLang="en-US" sz="2100" b="1" smtClean="0">
                <a:solidFill>
                  <a:srgbClr val="0088EE"/>
                </a:solidFill>
              </a:rPr>
              <a:t>基本思路</a:t>
            </a:r>
            <a:endParaRPr lang="en-US" altLang="zh-CN" sz="2100" b="1" smtClean="0">
              <a:solidFill>
                <a:srgbClr val="0088EE"/>
              </a:solidFill>
            </a:endParaRPr>
          </a:p>
          <a:p>
            <a:pPr lvl="2" eaLnBrk="1" hangingPunct="1">
              <a:lnSpc>
                <a:spcPct val="125000"/>
              </a:lnSpc>
            </a:pPr>
            <a:r>
              <a:rPr lang="en-US" altLang="zh-CN" smtClean="0">
                <a:solidFill>
                  <a:srgbClr val="FFC000"/>
                </a:solidFill>
              </a:rPr>
              <a:t>Acker</a:t>
            </a:r>
            <a:r>
              <a:rPr lang="zh-CN" altLang="en-US" smtClean="0">
                <a:solidFill>
                  <a:srgbClr val="FFC000"/>
                </a:solidFill>
              </a:rPr>
              <a:t>节点是进行消息跟踪的节点</a:t>
            </a:r>
            <a:endParaRPr lang="en-US" altLang="zh-CN" smtClean="0">
              <a:solidFill>
                <a:srgbClr val="FFC000"/>
              </a:solidFill>
            </a:endParaRPr>
          </a:p>
          <a:p>
            <a:pPr lvl="2" eaLnBrk="1" hangingPunct="1">
              <a:lnSpc>
                <a:spcPct val="125000"/>
              </a:lnSpc>
            </a:pPr>
            <a:r>
              <a:rPr lang="zh-CN" altLang="en-US" smtClean="0">
                <a:solidFill>
                  <a:srgbClr val="FFC000"/>
                </a:solidFill>
              </a:rPr>
              <a:t>以源头消息的</a:t>
            </a:r>
            <a:r>
              <a:rPr lang="en-US" altLang="zh-CN" smtClean="0">
                <a:solidFill>
                  <a:srgbClr val="FFC000"/>
                </a:solidFill>
              </a:rPr>
              <a:t>id</a:t>
            </a:r>
            <a:r>
              <a:rPr lang="zh-CN" altLang="en-US" smtClean="0">
                <a:solidFill>
                  <a:srgbClr val="FFC000"/>
                </a:solidFill>
              </a:rPr>
              <a:t>为</a:t>
            </a:r>
            <a:r>
              <a:rPr lang="en-US" altLang="zh-CN" smtClean="0">
                <a:solidFill>
                  <a:srgbClr val="FFC000"/>
                </a:solidFill>
              </a:rPr>
              <a:t>hash key</a:t>
            </a:r>
            <a:r>
              <a:rPr lang="zh-CN" altLang="en-US" smtClean="0">
                <a:solidFill>
                  <a:srgbClr val="FFC000"/>
                </a:solidFill>
              </a:rPr>
              <a:t>，确定负责跟踪的</a:t>
            </a:r>
            <a:r>
              <a:rPr lang="en-US" altLang="zh-CN" smtClean="0">
                <a:solidFill>
                  <a:srgbClr val="FFC000"/>
                </a:solidFill>
              </a:rPr>
              <a:t>Acker</a:t>
            </a:r>
          </a:p>
          <a:p>
            <a:pPr lvl="2" eaLnBrk="1" hangingPunct="1">
              <a:lnSpc>
                <a:spcPct val="125000"/>
              </a:lnSpc>
            </a:pPr>
            <a:r>
              <a:rPr lang="zh-CN" altLang="en-US" smtClean="0">
                <a:solidFill>
                  <a:srgbClr val="FFC000"/>
                </a:solidFill>
              </a:rPr>
              <a:t>源头消息对应的所有子孙消息都有该</a:t>
            </a:r>
            <a:r>
              <a:rPr lang="en-US" altLang="zh-CN" smtClean="0">
                <a:solidFill>
                  <a:srgbClr val="FFC000"/>
                </a:solidFill>
              </a:rPr>
              <a:t>Acker</a:t>
            </a:r>
            <a:r>
              <a:rPr lang="zh-CN" altLang="en-US" smtClean="0">
                <a:solidFill>
                  <a:srgbClr val="FFC000"/>
                </a:solidFill>
              </a:rPr>
              <a:t>负责跟踪</a:t>
            </a:r>
            <a:endParaRPr lang="en-US" altLang="zh-CN" smtClean="0">
              <a:solidFill>
                <a:srgbClr val="FFC000"/>
              </a:solidFill>
            </a:endParaRPr>
          </a:p>
          <a:p>
            <a:pPr lvl="2" eaLnBrk="1" hangingPunct="1">
              <a:lnSpc>
                <a:spcPct val="125000"/>
              </a:lnSpc>
            </a:pPr>
            <a:r>
              <a:rPr lang="zh-CN" altLang="en-US" smtClean="0">
                <a:solidFill>
                  <a:srgbClr val="FFC000"/>
                </a:solidFill>
              </a:rPr>
              <a:t>消息树上每产生一个新子孙消息，通知对应</a:t>
            </a:r>
            <a:r>
              <a:rPr lang="en-US" altLang="zh-CN" smtClean="0">
                <a:solidFill>
                  <a:srgbClr val="FFC000"/>
                </a:solidFill>
              </a:rPr>
              <a:t>Acker</a:t>
            </a:r>
          </a:p>
          <a:p>
            <a:pPr lvl="2" eaLnBrk="1" hangingPunct="1">
              <a:lnSpc>
                <a:spcPct val="125000"/>
              </a:lnSpc>
            </a:pPr>
            <a:r>
              <a:rPr lang="zh-CN" altLang="en-US" smtClean="0">
                <a:solidFill>
                  <a:srgbClr val="FFC000"/>
                </a:solidFill>
              </a:rPr>
              <a:t>子孙消息被处理，再通知对应</a:t>
            </a:r>
            <a:r>
              <a:rPr lang="en-US" altLang="zh-CN" smtClean="0">
                <a:solidFill>
                  <a:srgbClr val="FFC000"/>
                </a:solidFill>
              </a:rPr>
              <a:t>Acker</a:t>
            </a:r>
          </a:p>
          <a:p>
            <a:pPr lvl="2" eaLnBrk="1" hangingPunct="1">
              <a:lnSpc>
                <a:spcPct val="125000"/>
              </a:lnSpc>
            </a:pPr>
            <a:r>
              <a:rPr lang="en-US" altLang="zh-CN" smtClean="0">
                <a:solidFill>
                  <a:srgbClr val="FFC000"/>
                </a:solidFill>
              </a:rPr>
              <a:t>Acker</a:t>
            </a:r>
            <a:r>
              <a:rPr lang="zh-CN" altLang="en-US" smtClean="0">
                <a:solidFill>
                  <a:srgbClr val="FFC000"/>
                </a:solidFill>
              </a:rPr>
              <a:t>记录所有子孙消息是否都被处理</a:t>
            </a:r>
            <a:endParaRPr lang="en-US" altLang="zh-CN" smtClean="0">
              <a:solidFill>
                <a:srgbClr val="FFC000"/>
              </a:solidFill>
            </a:endParaRPr>
          </a:p>
          <a:p>
            <a:pPr lvl="1" eaLnBrk="1" hangingPunct="1">
              <a:lnSpc>
                <a:spcPct val="125000"/>
              </a:lnSpc>
            </a:pPr>
            <a:r>
              <a:rPr lang="zh-CN" altLang="en-US" sz="2100" b="1" smtClean="0">
                <a:solidFill>
                  <a:srgbClr val="0088EE"/>
                </a:solidFill>
              </a:rPr>
              <a:t>优化</a:t>
            </a:r>
            <a:endParaRPr lang="en-US" altLang="zh-CN" sz="2100" b="1" smtClean="0">
              <a:solidFill>
                <a:srgbClr val="0088EE"/>
              </a:solidFill>
            </a:endParaRPr>
          </a:p>
          <a:p>
            <a:pPr lvl="2" eaLnBrk="1" hangingPunct="1">
              <a:lnSpc>
                <a:spcPct val="125000"/>
              </a:lnSpc>
            </a:pPr>
            <a:r>
              <a:rPr lang="zh-CN" altLang="en-US" smtClean="0">
                <a:solidFill>
                  <a:srgbClr val="FFC000"/>
                </a:solidFill>
              </a:rPr>
              <a:t>将</a:t>
            </a:r>
            <a:r>
              <a:rPr lang="zh-CN" altLang="en-US" b="1" smtClean="0">
                <a:solidFill>
                  <a:srgbClr val="FFC000"/>
                </a:solidFill>
              </a:rPr>
              <a:t>“</a:t>
            </a:r>
            <a:r>
              <a:rPr lang="zh-CN" altLang="en-US" b="1" smtClean="0">
                <a:solidFill>
                  <a:srgbClr val="0088EE"/>
                </a:solidFill>
              </a:rPr>
              <a:t>出生”信息</a:t>
            </a:r>
            <a:r>
              <a:rPr lang="zh-CN" altLang="en-US" smtClean="0">
                <a:solidFill>
                  <a:srgbClr val="FFC000"/>
                </a:solidFill>
              </a:rPr>
              <a:t>交给其中一个兄弟节点</a:t>
            </a:r>
            <a:endParaRPr lang="en-US" altLang="zh-CN" smtClean="0">
              <a:solidFill>
                <a:srgbClr val="FFC000"/>
              </a:solidFill>
            </a:endParaRPr>
          </a:p>
          <a:p>
            <a:pPr lvl="2" eaLnBrk="1" hangingPunct="1">
              <a:lnSpc>
                <a:spcPct val="125000"/>
              </a:lnSpc>
            </a:pPr>
            <a:r>
              <a:rPr lang="zh-CN" altLang="en-US" smtClean="0">
                <a:solidFill>
                  <a:srgbClr val="FFC000"/>
                </a:solidFill>
              </a:rPr>
              <a:t>将</a:t>
            </a:r>
            <a:r>
              <a:rPr lang="zh-CN" altLang="en-US" b="1" smtClean="0">
                <a:solidFill>
                  <a:srgbClr val="0088EE"/>
                </a:solidFill>
              </a:rPr>
              <a:t>继承自从父节点的信息</a:t>
            </a:r>
            <a:r>
              <a:rPr lang="zh-CN" altLang="en-US" smtClean="0">
                <a:solidFill>
                  <a:srgbClr val="FFC000"/>
                </a:solidFill>
              </a:rPr>
              <a:t>和自身</a:t>
            </a:r>
            <a:r>
              <a:rPr lang="zh-CN" altLang="en-US" b="1" smtClean="0">
                <a:solidFill>
                  <a:srgbClr val="FFC000"/>
                </a:solidFill>
              </a:rPr>
              <a:t>“</a:t>
            </a:r>
            <a:r>
              <a:rPr lang="zh-CN" altLang="en-US" b="1" smtClean="0">
                <a:solidFill>
                  <a:srgbClr val="0088EE"/>
                </a:solidFill>
              </a:rPr>
              <a:t>被处理</a:t>
            </a:r>
            <a:r>
              <a:rPr lang="zh-CN" altLang="en-US" smtClean="0">
                <a:solidFill>
                  <a:srgbClr val="FFC000"/>
                </a:solidFill>
              </a:rPr>
              <a:t>”信息交给其中一个孩子节点</a:t>
            </a:r>
            <a:endParaRPr lang="en-US" altLang="zh-CN" smtClean="0">
              <a:solidFill>
                <a:srgbClr val="FFC000"/>
              </a:solidFill>
            </a:endParaRPr>
          </a:p>
          <a:p>
            <a:pPr lvl="1" eaLnBrk="1" hangingPunct="1">
              <a:lnSpc>
                <a:spcPct val="125000"/>
              </a:lnSpc>
            </a:pPr>
            <a:r>
              <a:rPr lang="zh-CN" altLang="en-US" sz="2100" b="1" smtClean="0">
                <a:solidFill>
                  <a:srgbClr val="0088EE"/>
                </a:solidFill>
              </a:rPr>
              <a:t>进一步优化</a:t>
            </a:r>
            <a:r>
              <a:rPr lang="zh-CN" altLang="en-US" sz="2100" b="1" smtClean="0"/>
              <a:t>  </a:t>
            </a:r>
            <a:r>
              <a:rPr lang="zh-CN" altLang="en-US" sz="2100" smtClean="0">
                <a:solidFill>
                  <a:srgbClr val="0088EE"/>
                </a:solidFill>
              </a:rPr>
              <a:t>使用</a:t>
            </a:r>
            <a:r>
              <a:rPr lang="en-US" altLang="zh-CN" sz="2100" smtClean="0">
                <a:solidFill>
                  <a:srgbClr val="0088EE"/>
                </a:solidFill>
              </a:rPr>
              <a:t>uuid + xor</a:t>
            </a:r>
            <a:r>
              <a:rPr lang="zh-CN" altLang="en-US" sz="2100" smtClean="0">
                <a:solidFill>
                  <a:srgbClr val="0088EE"/>
                </a:solidFill>
              </a:rPr>
              <a:t>的压缩上述信息的大小</a:t>
            </a:r>
            <a:endParaRPr lang="en-US" altLang="zh-CN" sz="2100" b="1" smtClean="0">
              <a:solidFill>
                <a:srgbClr val="0088EE"/>
              </a:solidFill>
            </a:endParaRPr>
          </a:p>
          <a:p>
            <a:pPr eaLnBrk="1" hangingPunct="1">
              <a:lnSpc>
                <a:spcPts val="3338"/>
              </a:lnSpc>
              <a:buFont typeface="Arial" charset="0"/>
              <a:buNone/>
            </a:pPr>
            <a:endParaRPr lang="en-US" altLang="zh-CN" sz="2300" smtClean="0"/>
          </a:p>
        </p:txBody>
      </p:sp>
      <p:pic>
        <p:nvPicPr>
          <p:cNvPr id="23555" name="图片 7"/>
          <p:cNvPicPr>
            <a:picLocks noChangeAspect="1"/>
          </p:cNvPicPr>
          <p:nvPr/>
        </p:nvPicPr>
        <p:blipFill>
          <a:blip r:embed="rId2"/>
          <a:srcRect/>
          <a:stretch>
            <a:fillRect/>
          </a:stretch>
        </p:blipFill>
        <p:spPr bwMode="auto">
          <a:xfrm>
            <a:off x="8880475" y="1182688"/>
            <a:ext cx="1955800" cy="3348037"/>
          </a:xfrm>
          <a:prstGeom prst="rect">
            <a:avLst/>
          </a:prstGeom>
          <a:noFill/>
          <a:ln w="9525">
            <a:noFill/>
            <a:miter lim="800000"/>
            <a:headEnd/>
            <a:tailEnd/>
          </a:ln>
        </p:spPr>
      </p:pic>
      <p:pic>
        <p:nvPicPr>
          <p:cNvPr id="23556" name="Picture 2"/>
          <p:cNvPicPr>
            <a:picLocks noChangeAspect="1" noChangeArrowheads="1"/>
          </p:cNvPicPr>
          <p:nvPr/>
        </p:nvPicPr>
        <p:blipFill>
          <a:blip r:embed="rId3"/>
          <a:srcRect/>
          <a:stretch>
            <a:fillRect/>
          </a:stretch>
        </p:blipFill>
        <p:spPr bwMode="auto">
          <a:xfrm>
            <a:off x="10707688" y="231775"/>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smtClean="0"/>
              <a:t>Storm</a:t>
            </a:r>
            <a:endParaRPr lang="zh-CN" altLang="en-US" dirty="0"/>
          </a:p>
        </p:txBody>
      </p:sp>
      <p:sp>
        <p:nvSpPr>
          <p:cNvPr id="24578" name="内容占位符 2"/>
          <p:cNvSpPr>
            <a:spLocks noGrp="1"/>
          </p:cNvSpPr>
          <p:nvPr>
            <p:ph idx="1"/>
          </p:nvPr>
        </p:nvSpPr>
        <p:spPr>
          <a:xfrm>
            <a:off x="334963" y="922338"/>
            <a:ext cx="11617325" cy="5935662"/>
          </a:xfrm>
          <a:solidFill>
            <a:schemeClr val="tx1">
              <a:alpha val="0"/>
            </a:schemeClr>
          </a:solidFill>
        </p:spPr>
        <p:txBody>
          <a:bodyPr/>
          <a:lstStyle/>
          <a:p>
            <a:pPr eaLnBrk="1" hangingPunct="1">
              <a:lnSpc>
                <a:spcPct val="125000"/>
              </a:lnSpc>
            </a:pPr>
            <a:r>
              <a:rPr lang="en-US" altLang="zh-CN" sz="2300" b="1" smtClean="0">
                <a:solidFill>
                  <a:srgbClr val="0088EE"/>
                </a:solidFill>
              </a:rPr>
              <a:t>Transactional Topology</a:t>
            </a:r>
            <a:r>
              <a:rPr lang="zh-CN" altLang="en-US" sz="2300" b="1" smtClean="0">
                <a:solidFill>
                  <a:srgbClr val="0088EE"/>
                </a:solidFill>
              </a:rPr>
              <a:t>（</a:t>
            </a:r>
            <a:r>
              <a:rPr lang="en-US" altLang="zh-CN" sz="2300" b="1" smtClean="0">
                <a:solidFill>
                  <a:srgbClr val="0088EE"/>
                </a:solidFill>
              </a:rPr>
              <a:t>Storm 0.7.0</a:t>
            </a:r>
            <a:r>
              <a:rPr lang="zh-CN" altLang="en-US" sz="2300" b="1" smtClean="0">
                <a:solidFill>
                  <a:srgbClr val="0088EE"/>
                </a:solidFill>
              </a:rPr>
              <a:t>）</a:t>
            </a:r>
            <a:endParaRPr lang="en-US" altLang="zh-CN" sz="2300" b="1" smtClean="0">
              <a:solidFill>
                <a:srgbClr val="0088EE"/>
              </a:solidFill>
            </a:endParaRPr>
          </a:p>
          <a:p>
            <a:pPr lvl="1" eaLnBrk="1" hangingPunct="1">
              <a:lnSpc>
                <a:spcPct val="125000"/>
              </a:lnSpc>
            </a:pPr>
            <a:r>
              <a:rPr lang="zh-CN" altLang="en-US" sz="2100" smtClean="0">
                <a:solidFill>
                  <a:srgbClr val="0088EE"/>
                </a:solidFill>
              </a:rPr>
              <a:t>为解决消息被重复处理的问题</a:t>
            </a:r>
            <a:endParaRPr lang="en-US" altLang="zh-CN" sz="2100" smtClean="0">
              <a:solidFill>
                <a:srgbClr val="0088EE"/>
              </a:solidFill>
            </a:endParaRPr>
          </a:p>
          <a:p>
            <a:pPr lvl="2" eaLnBrk="1" hangingPunct="1">
              <a:lnSpc>
                <a:spcPct val="125000"/>
              </a:lnSpc>
            </a:pPr>
            <a:r>
              <a:rPr lang="zh-CN" altLang="en-US" smtClean="0"/>
              <a:t>被系统重发的消息没有任何附加信息</a:t>
            </a:r>
            <a:endParaRPr lang="en-US" altLang="zh-CN" smtClean="0"/>
          </a:p>
          <a:p>
            <a:pPr lvl="2" eaLnBrk="1" hangingPunct="1">
              <a:lnSpc>
                <a:spcPct val="125000"/>
              </a:lnSpc>
            </a:pPr>
            <a:r>
              <a:rPr lang="zh-CN" altLang="en-US" smtClean="0"/>
              <a:t>用户无法判断消息是否是被重发的</a:t>
            </a:r>
            <a:endParaRPr lang="en-US" altLang="zh-CN" smtClean="0"/>
          </a:p>
          <a:p>
            <a:pPr lvl="1" eaLnBrk="1" hangingPunct="1">
              <a:lnSpc>
                <a:spcPct val="125000"/>
              </a:lnSpc>
            </a:pPr>
            <a:r>
              <a:rPr lang="zh-CN" altLang="en-US" sz="2100" b="1" smtClean="0">
                <a:solidFill>
                  <a:srgbClr val="0088EE"/>
                </a:solidFill>
              </a:rPr>
              <a:t>原理</a:t>
            </a:r>
            <a:endParaRPr lang="en-US" altLang="zh-CN" sz="2100" b="1" smtClean="0">
              <a:solidFill>
                <a:srgbClr val="0088EE"/>
              </a:solidFill>
            </a:endParaRPr>
          </a:p>
          <a:p>
            <a:pPr lvl="2" eaLnBrk="1" hangingPunct="1">
              <a:lnSpc>
                <a:spcPct val="125000"/>
              </a:lnSpc>
            </a:pPr>
            <a:r>
              <a:rPr lang="zh-CN" altLang="en-US" smtClean="0"/>
              <a:t>在</a:t>
            </a:r>
            <a:r>
              <a:rPr lang="en-US" altLang="zh-CN" smtClean="0"/>
              <a:t>Spout</a:t>
            </a:r>
            <a:r>
              <a:rPr lang="zh-CN" altLang="en-US" smtClean="0"/>
              <a:t>上将源头消息串行划分地成 </a:t>
            </a:r>
            <a:r>
              <a:rPr lang="en-US" altLang="zh-CN" b="1" smtClean="0"/>
              <a:t>Batch</a:t>
            </a:r>
          </a:p>
          <a:p>
            <a:pPr lvl="2" eaLnBrk="1" hangingPunct="1">
              <a:lnSpc>
                <a:spcPct val="125000"/>
              </a:lnSpc>
            </a:pPr>
            <a:r>
              <a:rPr lang="zh-CN" altLang="en-US" smtClean="0"/>
              <a:t>为每个</a:t>
            </a:r>
            <a:r>
              <a:rPr lang="en-US" altLang="zh-CN" smtClean="0"/>
              <a:t>Batch</a:t>
            </a:r>
            <a:r>
              <a:rPr lang="zh-CN" altLang="en-US" smtClean="0"/>
              <a:t>赋以递增的</a:t>
            </a:r>
            <a:r>
              <a:rPr lang="en-US" altLang="zh-CN" smtClean="0"/>
              <a:t>id</a:t>
            </a:r>
            <a:r>
              <a:rPr lang="zh-CN" altLang="en-US" smtClean="0"/>
              <a:t>，记录在</a:t>
            </a:r>
            <a:r>
              <a:rPr lang="en-US" altLang="zh-CN" smtClean="0"/>
              <a:t>Zookeeper</a:t>
            </a:r>
            <a:r>
              <a:rPr lang="zh-CN" altLang="en-US" smtClean="0"/>
              <a:t>中</a:t>
            </a:r>
            <a:endParaRPr lang="en-US" altLang="zh-CN" smtClean="0"/>
          </a:p>
          <a:p>
            <a:pPr lvl="2" eaLnBrk="1" hangingPunct="1">
              <a:lnSpc>
                <a:spcPct val="125000"/>
              </a:lnSpc>
            </a:pPr>
            <a:r>
              <a:rPr lang="zh-CN" altLang="en-US" smtClean="0"/>
              <a:t>利用</a:t>
            </a:r>
            <a:r>
              <a:rPr lang="en-US" altLang="zh-CN" smtClean="0"/>
              <a:t>Acker</a:t>
            </a:r>
            <a:r>
              <a:rPr lang="zh-CN" altLang="en-US" smtClean="0"/>
              <a:t>跟踪</a:t>
            </a:r>
            <a:r>
              <a:rPr lang="en-US" altLang="zh-CN" smtClean="0"/>
              <a:t>Batch</a:t>
            </a:r>
            <a:r>
              <a:rPr lang="zh-CN" altLang="en-US" smtClean="0"/>
              <a:t>是否被完全处理完成</a:t>
            </a:r>
            <a:endParaRPr lang="en-US" altLang="zh-CN" smtClean="0"/>
          </a:p>
          <a:p>
            <a:pPr lvl="2" eaLnBrk="1" hangingPunct="1">
              <a:lnSpc>
                <a:spcPct val="125000"/>
              </a:lnSpc>
            </a:pPr>
            <a:r>
              <a:rPr lang="zh-CN" altLang="en-US" smtClean="0"/>
              <a:t>超时或者节点异常，</a:t>
            </a:r>
            <a:r>
              <a:rPr lang="en-US" altLang="zh-CN" smtClean="0"/>
              <a:t>Spout</a:t>
            </a:r>
            <a:r>
              <a:rPr lang="zh-CN" altLang="en-US" smtClean="0"/>
              <a:t>重发</a:t>
            </a:r>
            <a:r>
              <a:rPr lang="en-US" altLang="zh-CN" smtClean="0"/>
              <a:t>Batch</a:t>
            </a:r>
            <a:r>
              <a:rPr lang="zh-CN" altLang="en-US" smtClean="0"/>
              <a:t>内的所有消息</a:t>
            </a:r>
            <a:endParaRPr lang="en-US" altLang="zh-CN" smtClean="0"/>
          </a:p>
          <a:p>
            <a:pPr lvl="2" eaLnBrk="1" hangingPunct="1">
              <a:lnSpc>
                <a:spcPct val="125000"/>
              </a:lnSpc>
            </a:pPr>
            <a:r>
              <a:rPr lang="zh-CN" altLang="en-US" smtClean="0"/>
              <a:t>影响中间状态的操作可以并发的执行，例如 </a:t>
            </a:r>
            <a:r>
              <a:rPr lang="en-US" altLang="zh-CN" smtClean="0"/>
              <a:t>Batch</a:t>
            </a:r>
            <a:r>
              <a:rPr lang="zh-CN" altLang="en-US" smtClean="0"/>
              <a:t>内的聚合操作</a:t>
            </a:r>
            <a:endParaRPr lang="en-US" altLang="zh-CN" smtClean="0"/>
          </a:p>
          <a:p>
            <a:pPr lvl="2" eaLnBrk="1" hangingPunct="1">
              <a:lnSpc>
                <a:spcPct val="125000"/>
              </a:lnSpc>
            </a:pPr>
            <a:r>
              <a:rPr lang="zh-CN" altLang="en-US" smtClean="0"/>
              <a:t>用户代码利用唯一的</a:t>
            </a:r>
            <a:r>
              <a:rPr lang="en-US" altLang="zh-CN" smtClean="0"/>
              <a:t>Batch ID</a:t>
            </a:r>
            <a:r>
              <a:rPr lang="zh-CN" altLang="en-US" smtClean="0"/>
              <a:t>进行去重</a:t>
            </a:r>
            <a:endParaRPr lang="en-US" altLang="zh-CN" smtClean="0"/>
          </a:p>
          <a:p>
            <a:pPr lvl="1" eaLnBrk="1" hangingPunct="1">
              <a:lnSpc>
                <a:spcPct val="125000"/>
              </a:lnSpc>
            </a:pPr>
            <a:r>
              <a:rPr lang="zh-CN" altLang="en-US" sz="2100" b="1" smtClean="0">
                <a:solidFill>
                  <a:srgbClr val="0088EE"/>
                </a:solidFill>
              </a:rPr>
              <a:t>限制</a:t>
            </a:r>
            <a:endParaRPr lang="en-US" altLang="zh-CN" sz="2100" b="1" smtClean="0">
              <a:solidFill>
                <a:srgbClr val="0088EE"/>
              </a:solidFill>
            </a:endParaRPr>
          </a:p>
          <a:p>
            <a:pPr lvl="2" eaLnBrk="1" hangingPunct="1">
              <a:lnSpc>
                <a:spcPct val="125000"/>
              </a:lnSpc>
            </a:pPr>
            <a:r>
              <a:rPr lang="zh-CN" altLang="en-US" smtClean="0"/>
              <a:t>整个</a:t>
            </a:r>
            <a:r>
              <a:rPr lang="en-US" altLang="zh-CN" smtClean="0"/>
              <a:t>Topology</a:t>
            </a:r>
            <a:r>
              <a:rPr lang="zh-CN" altLang="en-US" smtClean="0"/>
              <a:t>同一时刻只能有一个</a:t>
            </a:r>
            <a:r>
              <a:rPr lang="en-US" altLang="zh-CN" smtClean="0"/>
              <a:t>Batch</a:t>
            </a:r>
            <a:r>
              <a:rPr lang="zh-CN" altLang="en-US" smtClean="0"/>
              <a:t>正在执行，以保证在每个节点上</a:t>
            </a:r>
            <a:r>
              <a:rPr lang="en-US" altLang="zh-CN" smtClean="0"/>
              <a:t>Batch</a:t>
            </a:r>
            <a:r>
              <a:rPr lang="zh-CN" altLang="en-US" smtClean="0"/>
              <a:t>串行递增，简化用户去重的逻辑</a:t>
            </a:r>
            <a:endParaRPr lang="en-US" altLang="zh-CN" smtClean="0"/>
          </a:p>
          <a:p>
            <a:pPr eaLnBrk="1" hangingPunct="1">
              <a:lnSpc>
                <a:spcPts val="3338"/>
              </a:lnSpc>
              <a:buFont typeface="Arial" charset="0"/>
              <a:buNone/>
            </a:pPr>
            <a:endParaRPr lang="en-US" altLang="zh-CN" sz="2300" smtClean="0"/>
          </a:p>
        </p:txBody>
      </p:sp>
      <p:pic>
        <p:nvPicPr>
          <p:cNvPr id="24579" name="图片 3"/>
          <p:cNvPicPr>
            <a:picLocks noChangeAspect="1"/>
          </p:cNvPicPr>
          <p:nvPr/>
        </p:nvPicPr>
        <p:blipFill>
          <a:blip r:embed="rId2"/>
          <a:srcRect/>
          <a:stretch>
            <a:fillRect/>
          </a:stretch>
        </p:blipFill>
        <p:spPr bwMode="auto">
          <a:xfrm>
            <a:off x="8016875" y="1066800"/>
            <a:ext cx="3695700" cy="3486150"/>
          </a:xfrm>
          <a:prstGeom prst="rect">
            <a:avLst/>
          </a:prstGeom>
          <a:noFill/>
          <a:ln w="9525">
            <a:noFill/>
            <a:miter lim="800000"/>
            <a:headEnd/>
            <a:tailEnd/>
          </a:ln>
        </p:spPr>
      </p:pic>
      <p:pic>
        <p:nvPicPr>
          <p:cNvPr id="24580" name="Picture 2"/>
          <p:cNvPicPr>
            <a:picLocks noChangeAspect="1" noChangeArrowheads="1"/>
          </p:cNvPicPr>
          <p:nvPr/>
        </p:nvPicPr>
        <p:blipFill>
          <a:blip r:embed="rId3"/>
          <a:srcRect/>
          <a:stretch>
            <a:fillRect/>
          </a:stretch>
        </p:blipFill>
        <p:spPr bwMode="auto">
          <a:xfrm>
            <a:off x="10693400" y="231775"/>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smtClean="0"/>
              <a:t>Storm</a:t>
            </a:r>
            <a:endParaRPr lang="zh-CN" altLang="en-US" dirty="0"/>
          </a:p>
        </p:txBody>
      </p:sp>
      <p:sp>
        <p:nvSpPr>
          <p:cNvPr id="25602" name="内容占位符 2"/>
          <p:cNvSpPr>
            <a:spLocks noGrp="1"/>
          </p:cNvSpPr>
          <p:nvPr>
            <p:ph idx="1"/>
          </p:nvPr>
        </p:nvSpPr>
        <p:spPr>
          <a:xfrm>
            <a:off x="1608138" y="922338"/>
            <a:ext cx="11617325" cy="5935662"/>
          </a:xfrm>
          <a:solidFill>
            <a:schemeClr val="tx1">
              <a:alpha val="0"/>
            </a:schemeClr>
          </a:solidFill>
        </p:spPr>
        <p:txBody>
          <a:bodyPr/>
          <a:lstStyle/>
          <a:p>
            <a:pPr eaLnBrk="1" hangingPunct="1">
              <a:lnSpc>
                <a:spcPct val="125000"/>
              </a:lnSpc>
              <a:buFont typeface="Arial" charset="0"/>
              <a:buNone/>
            </a:pPr>
            <a:endParaRPr lang="en-US" altLang="zh-CN" sz="2300" b="1" smtClean="0"/>
          </a:p>
          <a:p>
            <a:pPr lvl="1" eaLnBrk="1" hangingPunct="1">
              <a:lnSpc>
                <a:spcPts val="3338"/>
              </a:lnSpc>
            </a:pPr>
            <a:r>
              <a:rPr lang="zh-CN" altLang="en-US" sz="2100" b="1" smtClean="0">
                <a:solidFill>
                  <a:srgbClr val="0088EE"/>
                </a:solidFill>
              </a:rPr>
              <a:t>优点</a:t>
            </a:r>
            <a:endParaRPr lang="en-US" altLang="zh-CN" sz="2100" b="1" smtClean="0">
              <a:solidFill>
                <a:srgbClr val="0088EE"/>
              </a:solidFill>
            </a:endParaRPr>
          </a:p>
          <a:p>
            <a:pPr lvl="2" eaLnBrk="1" hangingPunct="1">
              <a:lnSpc>
                <a:spcPts val="3338"/>
              </a:lnSpc>
            </a:pPr>
            <a:r>
              <a:rPr lang="zh-CN" altLang="en-US" smtClean="0">
                <a:solidFill>
                  <a:srgbClr val="FFC000"/>
                </a:solidFill>
              </a:rPr>
              <a:t>消息在框架内不落地，处理非常高效</a:t>
            </a:r>
            <a:endParaRPr lang="en-US" altLang="zh-CN" smtClean="0">
              <a:solidFill>
                <a:srgbClr val="FFC000"/>
              </a:solidFill>
            </a:endParaRPr>
          </a:p>
          <a:p>
            <a:pPr lvl="2" eaLnBrk="1" hangingPunct="1">
              <a:lnSpc>
                <a:spcPts val="3338"/>
              </a:lnSpc>
            </a:pPr>
            <a:r>
              <a:rPr lang="zh-CN" altLang="en-US" smtClean="0">
                <a:solidFill>
                  <a:srgbClr val="FFC000"/>
                </a:solidFill>
              </a:rPr>
              <a:t>保证了消息至少被处理</a:t>
            </a:r>
            <a:endParaRPr lang="en-US" altLang="zh-CN" smtClean="0">
              <a:solidFill>
                <a:srgbClr val="FFC000"/>
              </a:solidFill>
            </a:endParaRPr>
          </a:p>
          <a:p>
            <a:pPr lvl="2" eaLnBrk="1" hangingPunct="1">
              <a:lnSpc>
                <a:spcPts val="3338"/>
              </a:lnSpc>
            </a:pPr>
            <a:r>
              <a:rPr lang="en-US" altLang="zh-CN" smtClean="0">
                <a:solidFill>
                  <a:srgbClr val="FFC000"/>
                </a:solidFill>
              </a:rPr>
              <a:t>Transactional Topology</a:t>
            </a:r>
            <a:r>
              <a:rPr lang="zh-CN" altLang="en-US" smtClean="0">
                <a:solidFill>
                  <a:srgbClr val="FFC000"/>
                </a:solidFill>
              </a:rPr>
              <a:t>为消息去重提供了可能</a:t>
            </a:r>
            <a:endParaRPr lang="en-US" altLang="zh-CN" smtClean="0">
              <a:solidFill>
                <a:srgbClr val="FFC000"/>
              </a:solidFill>
            </a:endParaRPr>
          </a:p>
          <a:p>
            <a:pPr lvl="2" eaLnBrk="1" hangingPunct="1">
              <a:lnSpc>
                <a:spcPts val="3338"/>
              </a:lnSpc>
            </a:pPr>
            <a:r>
              <a:rPr lang="zh-CN" altLang="en-US" smtClean="0">
                <a:solidFill>
                  <a:srgbClr val="FFC000"/>
                </a:solidFill>
              </a:rPr>
              <a:t>调度模式简单，扩展能力强（关闭重发模式下）</a:t>
            </a:r>
            <a:endParaRPr lang="en-US" altLang="zh-CN" smtClean="0">
              <a:solidFill>
                <a:srgbClr val="FFC000"/>
              </a:solidFill>
            </a:endParaRPr>
          </a:p>
          <a:p>
            <a:pPr lvl="2" eaLnBrk="1" hangingPunct="1">
              <a:lnSpc>
                <a:spcPts val="3338"/>
              </a:lnSpc>
            </a:pPr>
            <a:r>
              <a:rPr lang="zh-CN" altLang="en-US" smtClean="0">
                <a:solidFill>
                  <a:srgbClr val="FFC000"/>
                </a:solidFill>
              </a:rPr>
              <a:t>社区资源丰富，拥有各种常见消息源的</a:t>
            </a:r>
            <a:r>
              <a:rPr lang="en-US" altLang="zh-CN" smtClean="0">
                <a:solidFill>
                  <a:srgbClr val="FFC000"/>
                </a:solidFill>
              </a:rPr>
              <a:t>Spout</a:t>
            </a:r>
            <a:r>
              <a:rPr lang="zh-CN" altLang="en-US" smtClean="0">
                <a:solidFill>
                  <a:srgbClr val="FFC000"/>
                </a:solidFill>
              </a:rPr>
              <a:t>实现</a:t>
            </a:r>
            <a:endParaRPr lang="en-US" altLang="zh-CN" smtClean="0">
              <a:solidFill>
                <a:srgbClr val="FFC000"/>
              </a:solidFill>
            </a:endParaRPr>
          </a:p>
          <a:p>
            <a:pPr lvl="1" eaLnBrk="1" hangingPunct="1">
              <a:lnSpc>
                <a:spcPts val="3338"/>
              </a:lnSpc>
            </a:pPr>
            <a:r>
              <a:rPr lang="zh-CN" altLang="en-US" sz="2100" b="1" smtClean="0">
                <a:solidFill>
                  <a:srgbClr val="0088EE"/>
                </a:solidFill>
              </a:rPr>
              <a:t>不足</a:t>
            </a:r>
            <a:endParaRPr lang="en-US" altLang="zh-CN" sz="2100" b="1" smtClean="0">
              <a:solidFill>
                <a:srgbClr val="0088EE"/>
              </a:solidFill>
            </a:endParaRPr>
          </a:p>
          <a:p>
            <a:pPr lvl="2" eaLnBrk="1" hangingPunct="1">
              <a:lnSpc>
                <a:spcPts val="3338"/>
              </a:lnSpc>
            </a:pPr>
            <a:r>
              <a:rPr lang="en-US" altLang="zh-CN" smtClean="0">
                <a:solidFill>
                  <a:srgbClr val="FFC000"/>
                </a:solidFill>
              </a:rPr>
              <a:t>Transactional Topology</a:t>
            </a:r>
            <a:r>
              <a:rPr lang="zh-CN" altLang="en-US" smtClean="0">
                <a:solidFill>
                  <a:srgbClr val="FFC000"/>
                </a:solidFill>
              </a:rPr>
              <a:t>对</a:t>
            </a:r>
            <a:r>
              <a:rPr lang="en-US" altLang="zh-CN" smtClean="0">
                <a:solidFill>
                  <a:srgbClr val="FFC000"/>
                </a:solidFill>
              </a:rPr>
              <a:t>Batch</a:t>
            </a:r>
            <a:r>
              <a:rPr lang="zh-CN" altLang="en-US" smtClean="0">
                <a:solidFill>
                  <a:srgbClr val="FFC000"/>
                </a:solidFill>
              </a:rPr>
              <a:t>串行执行方式，性能下降严重</a:t>
            </a:r>
            <a:endParaRPr lang="en-US" altLang="zh-CN" smtClean="0">
              <a:solidFill>
                <a:srgbClr val="FFC000"/>
              </a:solidFill>
            </a:endParaRPr>
          </a:p>
          <a:p>
            <a:pPr lvl="2" eaLnBrk="1" hangingPunct="1">
              <a:lnSpc>
                <a:spcPts val="3338"/>
              </a:lnSpc>
            </a:pPr>
            <a:r>
              <a:rPr lang="en-US" altLang="zh-CN" smtClean="0">
                <a:solidFill>
                  <a:srgbClr val="FFC000"/>
                </a:solidFill>
              </a:rPr>
              <a:t>Batch</a:t>
            </a:r>
            <a:r>
              <a:rPr lang="zh-CN" altLang="en-US" smtClean="0">
                <a:solidFill>
                  <a:srgbClr val="FFC000"/>
                </a:solidFill>
              </a:rPr>
              <a:t>太大太小都有问题，大小需要用户根据具体业务分情况设置</a:t>
            </a:r>
            <a:endParaRPr lang="en-US" altLang="zh-CN" smtClean="0">
              <a:solidFill>
                <a:srgbClr val="FFC000"/>
              </a:solidFill>
            </a:endParaRPr>
          </a:p>
        </p:txBody>
      </p:sp>
      <p:pic>
        <p:nvPicPr>
          <p:cNvPr id="25603" name="Picture 2"/>
          <p:cNvPicPr>
            <a:picLocks noChangeAspect="1" noChangeArrowheads="1"/>
          </p:cNvPicPr>
          <p:nvPr/>
        </p:nvPicPr>
        <p:blipFill>
          <a:blip r:embed="rId2"/>
          <a:srcRect/>
          <a:stretch>
            <a:fillRect/>
          </a:stretch>
        </p:blipFill>
        <p:spPr bwMode="auto">
          <a:xfrm>
            <a:off x="10693400" y="146050"/>
            <a:ext cx="1498600" cy="468313"/>
          </a:xfrm>
          <a:prstGeom prst="rect">
            <a:avLst/>
          </a:prstGeom>
          <a:noFill/>
          <a:ln w="9525">
            <a:noFill/>
            <a:miter lim="800000"/>
            <a:headEnd/>
            <a:tailEnd/>
          </a:ln>
        </p:spPr>
      </p:pic>
      <p:sp>
        <p:nvSpPr>
          <p:cNvPr id="3" name="圆角矩形 2"/>
          <p:cNvSpPr/>
          <p:nvPr/>
        </p:nvSpPr>
        <p:spPr>
          <a:xfrm>
            <a:off x="1343025" y="908050"/>
            <a:ext cx="2160588" cy="504825"/>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chemeClr val="bg1"/>
                </a:solidFill>
                <a:effectLst>
                  <a:outerShdw blurRad="38100" dist="38100" dir="2700000" algn="tl">
                    <a:srgbClr val="000000"/>
                  </a:outerShdw>
                </a:effectLst>
                <a:latin typeface="微软雅黑" pitchFamily="34" charset="-122"/>
                <a:ea typeface="微软雅黑" pitchFamily="34" charset="-122"/>
              </a:rPr>
              <a:t>Storm</a:t>
            </a:r>
            <a:r>
              <a:rPr lang="zh-CN" altLang="en-US" sz="2800" b="1">
                <a:solidFill>
                  <a:schemeClr val="bg1"/>
                </a:solidFill>
                <a:effectLst>
                  <a:outerShdw blurRad="38100" dist="38100" dir="2700000" algn="tl">
                    <a:srgbClr val="000000"/>
                  </a:outerShdw>
                </a:effectLst>
                <a:latin typeface="微软雅黑" pitchFamily="34" charset="-122"/>
                <a:ea typeface="微软雅黑" pitchFamily="34" charset="-122"/>
              </a:rPr>
              <a:t>总结</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smtClean="0"/>
              <a:t>Kinesis</a:t>
            </a:r>
            <a:endParaRPr lang="zh-CN" altLang="en-US" dirty="0"/>
          </a:p>
        </p:txBody>
      </p:sp>
      <p:sp>
        <p:nvSpPr>
          <p:cNvPr id="26626" name="内容占位符 2"/>
          <p:cNvSpPr>
            <a:spLocks noGrp="1"/>
          </p:cNvSpPr>
          <p:nvPr>
            <p:ph idx="1"/>
          </p:nvPr>
        </p:nvSpPr>
        <p:spPr>
          <a:xfrm>
            <a:off x="334963" y="922338"/>
            <a:ext cx="11617325" cy="5703887"/>
          </a:xfrm>
          <a:solidFill>
            <a:schemeClr val="tx1">
              <a:alpha val="0"/>
            </a:schemeClr>
          </a:solidFill>
        </p:spPr>
        <p:txBody>
          <a:bodyPr/>
          <a:lstStyle/>
          <a:p>
            <a:pPr eaLnBrk="1" hangingPunct="1">
              <a:lnSpc>
                <a:spcPct val="115000"/>
              </a:lnSpc>
            </a:pPr>
            <a:r>
              <a:rPr lang="zh-CN" altLang="en-US" sz="2300" smtClean="0">
                <a:solidFill>
                  <a:srgbClr val="0088EE"/>
                </a:solidFill>
              </a:rPr>
              <a:t>一种</a:t>
            </a:r>
            <a:r>
              <a:rPr lang="zh-CN" altLang="en-US" sz="2300" b="1" smtClean="0">
                <a:solidFill>
                  <a:srgbClr val="0088EE"/>
                </a:solidFill>
              </a:rPr>
              <a:t>完全托管</a:t>
            </a:r>
            <a:r>
              <a:rPr lang="zh-CN" altLang="en-US" sz="2300" smtClean="0">
                <a:solidFill>
                  <a:srgbClr val="0088EE"/>
                </a:solidFill>
              </a:rPr>
              <a:t>的实时处理大规模数据流的开放服务</a:t>
            </a:r>
            <a:endParaRPr lang="en-US" altLang="zh-CN" sz="2300" smtClean="0">
              <a:solidFill>
                <a:srgbClr val="0088EE"/>
              </a:solidFill>
            </a:endParaRPr>
          </a:p>
          <a:p>
            <a:pPr eaLnBrk="1" hangingPunct="1">
              <a:lnSpc>
                <a:spcPct val="115000"/>
              </a:lnSpc>
            </a:pPr>
            <a:r>
              <a:rPr lang="zh-CN" altLang="en-US" sz="2300" b="1" smtClean="0">
                <a:solidFill>
                  <a:srgbClr val="0088EE"/>
                </a:solidFill>
              </a:rPr>
              <a:t>技术特点</a:t>
            </a:r>
            <a:endParaRPr lang="en-US" altLang="zh-CN" sz="2300" b="1" smtClean="0">
              <a:solidFill>
                <a:srgbClr val="0088EE"/>
              </a:solidFill>
            </a:endParaRPr>
          </a:p>
          <a:p>
            <a:pPr lvl="1" eaLnBrk="1" hangingPunct="1">
              <a:lnSpc>
                <a:spcPct val="115000"/>
              </a:lnSpc>
            </a:pPr>
            <a:r>
              <a:rPr lang="zh-CN" altLang="en-US" sz="2100" smtClean="0">
                <a:solidFill>
                  <a:srgbClr val="FFC000"/>
                </a:solidFill>
              </a:rPr>
              <a:t>典型的采用</a:t>
            </a:r>
            <a:r>
              <a:rPr lang="zh-CN" altLang="en-US" sz="2100" b="1" smtClean="0">
                <a:solidFill>
                  <a:srgbClr val="FFC000"/>
                </a:solidFill>
              </a:rPr>
              <a:t>消息节点内部重放</a:t>
            </a:r>
            <a:r>
              <a:rPr lang="zh-CN" altLang="en-US" sz="2100" smtClean="0">
                <a:solidFill>
                  <a:srgbClr val="FFC000"/>
                </a:solidFill>
              </a:rPr>
              <a:t>的系统</a:t>
            </a:r>
            <a:endParaRPr lang="en-US" altLang="zh-CN" sz="2100" smtClean="0">
              <a:solidFill>
                <a:srgbClr val="FFC000"/>
              </a:solidFill>
            </a:endParaRPr>
          </a:p>
          <a:p>
            <a:pPr lvl="1" eaLnBrk="1" hangingPunct="1">
              <a:lnSpc>
                <a:spcPct val="115000"/>
              </a:lnSpc>
            </a:pPr>
            <a:r>
              <a:rPr lang="zh-CN" altLang="en-US" sz="2100" b="1" smtClean="0">
                <a:solidFill>
                  <a:srgbClr val="FFC000"/>
                </a:solidFill>
              </a:rPr>
              <a:t>所有节点运行于</a:t>
            </a:r>
            <a:r>
              <a:rPr lang="en-US" altLang="zh-CN" sz="2100" b="1" smtClean="0">
                <a:solidFill>
                  <a:srgbClr val="FFC000"/>
                </a:solidFill>
              </a:rPr>
              <a:t>EC2</a:t>
            </a:r>
            <a:r>
              <a:rPr lang="zh-CN" altLang="en-US" sz="2100" b="1" smtClean="0">
                <a:solidFill>
                  <a:srgbClr val="FFC000"/>
                </a:solidFill>
              </a:rPr>
              <a:t>中</a:t>
            </a:r>
            <a:endParaRPr lang="en-US" altLang="zh-CN" sz="2100" b="1" smtClean="0">
              <a:solidFill>
                <a:srgbClr val="FFC000"/>
              </a:solidFill>
            </a:endParaRPr>
          </a:p>
          <a:p>
            <a:pPr lvl="2" eaLnBrk="1" hangingPunct="1">
              <a:lnSpc>
                <a:spcPct val="115000"/>
              </a:lnSpc>
            </a:pPr>
            <a:r>
              <a:rPr lang="zh-CN" altLang="en-US" smtClean="0"/>
              <a:t>无需单独的调度策略、复用安全、资源隔离机制</a:t>
            </a:r>
            <a:endParaRPr lang="en-US" altLang="zh-CN" smtClean="0"/>
          </a:p>
          <a:p>
            <a:pPr lvl="2" eaLnBrk="1" hangingPunct="1">
              <a:lnSpc>
                <a:spcPct val="115000"/>
              </a:lnSpc>
            </a:pPr>
            <a:r>
              <a:rPr lang="zh-CN" altLang="en-US" smtClean="0"/>
              <a:t>扩展性好、弹性可伸缩</a:t>
            </a:r>
            <a:endParaRPr lang="en-US" altLang="zh-CN" smtClean="0"/>
          </a:p>
          <a:p>
            <a:pPr lvl="1" eaLnBrk="1" hangingPunct="1">
              <a:lnSpc>
                <a:spcPct val="115000"/>
              </a:lnSpc>
            </a:pPr>
            <a:r>
              <a:rPr lang="zh-CN" altLang="en-US" sz="2100" b="1" smtClean="0">
                <a:solidFill>
                  <a:srgbClr val="FFC000"/>
                </a:solidFill>
              </a:rPr>
              <a:t>只支持单级</a:t>
            </a:r>
            <a:r>
              <a:rPr lang="en-US" altLang="zh-CN" sz="2100" b="1" smtClean="0">
                <a:solidFill>
                  <a:srgbClr val="FFC000"/>
                </a:solidFill>
              </a:rPr>
              <a:t>Task</a:t>
            </a:r>
          </a:p>
          <a:p>
            <a:pPr lvl="2" eaLnBrk="1" hangingPunct="1">
              <a:lnSpc>
                <a:spcPct val="115000"/>
              </a:lnSpc>
            </a:pPr>
            <a:r>
              <a:rPr lang="zh-CN" altLang="en-US" smtClean="0"/>
              <a:t>可以利用多个</a:t>
            </a:r>
            <a:r>
              <a:rPr lang="en-US" altLang="zh-CN" b="1" smtClean="0"/>
              <a:t>Stream</a:t>
            </a:r>
            <a:r>
              <a:rPr lang="zh-CN" altLang="en-US" smtClean="0"/>
              <a:t>组成复杂的</a:t>
            </a:r>
            <a:r>
              <a:rPr lang="en-US" altLang="zh-CN" smtClean="0"/>
              <a:t>DAG-Task</a:t>
            </a:r>
          </a:p>
          <a:p>
            <a:pPr lvl="2" eaLnBrk="1" hangingPunct="1">
              <a:lnSpc>
                <a:spcPct val="115000"/>
              </a:lnSpc>
            </a:pPr>
            <a:r>
              <a:rPr lang="zh-CN" altLang="en-US" smtClean="0"/>
              <a:t>用户代码需要实现</a:t>
            </a:r>
            <a:r>
              <a:rPr lang="en-US" altLang="zh-CN" smtClean="0"/>
              <a:t>DAG-Task</a:t>
            </a:r>
            <a:r>
              <a:rPr lang="zh-CN" altLang="en-US" smtClean="0"/>
              <a:t>内部的消息去重逻辑</a:t>
            </a:r>
            <a:endParaRPr lang="en-US" altLang="zh-CN" smtClean="0"/>
          </a:p>
          <a:p>
            <a:pPr lvl="1" eaLnBrk="1" hangingPunct="1">
              <a:lnSpc>
                <a:spcPct val="115000"/>
              </a:lnSpc>
            </a:pPr>
            <a:r>
              <a:rPr lang="zh-CN" altLang="en-US" sz="2100" b="1" smtClean="0">
                <a:solidFill>
                  <a:srgbClr val="FFC000"/>
                </a:solidFill>
              </a:rPr>
              <a:t>数据收集与计算独立</a:t>
            </a:r>
            <a:endParaRPr lang="en-US" altLang="zh-CN" sz="2100" b="1" smtClean="0">
              <a:solidFill>
                <a:srgbClr val="FFC000"/>
              </a:solidFill>
            </a:endParaRPr>
          </a:p>
          <a:p>
            <a:pPr lvl="2" eaLnBrk="1" hangingPunct="1">
              <a:lnSpc>
                <a:spcPct val="115000"/>
              </a:lnSpc>
            </a:pPr>
            <a:r>
              <a:rPr lang="zh-CN" altLang="en-US" smtClean="0"/>
              <a:t>数据收集模块（</a:t>
            </a:r>
            <a:r>
              <a:rPr lang="en-US" altLang="zh-CN" b="1" smtClean="0"/>
              <a:t>Shard</a:t>
            </a:r>
            <a:r>
              <a:rPr lang="zh-CN" altLang="en-US" smtClean="0"/>
              <a:t>）对消息进行持久化，最长保留</a:t>
            </a:r>
            <a:r>
              <a:rPr lang="en-US" altLang="zh-CN" smtClean="0"/>
              <a:t>24</a:t>
            </a:r>
            <a:r>
              <a:rPr lang="zh-CN" altLang="en-US" smtClean="0"/>
              <a:t>小时</a:t>
            </a:r>
            <a:endParaRPr lang="en-US" altLang="zh-CN" smtClean="0"/>
          </a:p>
          <a:p>
            <a:pPr lvl="2" eaLnBrk="1" hangingPunct="1">
              <a:lnSpc>
                <a:spcPct val="115000"/>
              </a:lnSpc>
            </a:pPr>
            <a:r>
              <a:rPr lang="zh-CN" altLang="en-US" smtClean="0"/>
              <a:t>可以</a:t>
            </a:r>
            <a:r>
              <a:rPr lang="en-US" altLang="zh-CN" smtClean="0"/>
              <a:t>Get</a:t>
            </a:r>
            <a:r>
              <a:rPr lang="zh-CN" altLang="en-US" smtClean="0"/>
              <a:t>方式从其它系统中读取</a:t>
            </a:r>
            <a:r>
              <a:rPr lang="en-US" altLang="zh-CN" smtClean="0"/>
              <a:t>Shard</a:t>
            </a:r>
            <a:r>
              <a:rPr lang="zh-CN" altLang="en-US" smtClean="0"/>
              <a:t>数据</a:t>
            </a:r>
            <a:endParaRPr lang="en-US" altLang="zh-CN" smtClean="0"/>
          </a:p>
          <a:p>
            <a:pPr lvl="2" eaLnBrk="1" hangingPunct="1">
              <a:lnSpc>
                <a:spcPct val="115000"/>
              </a:lnSpc>
            </a:pPr>
            <a:r>
              <a:rPr lang="zh-CN" altLang="en-US" smtClean="0"/>
              <a:t>计算模块（</a:t>
            </a:r>
            <a:r>
              <a:rPr lang="en-US" altLang="zh-CN" smtClean="0"/>
              <a:t>Kinesis </a:t>
            </a:r>
            <a:r>
              <a:rPr lang="en-US" altLang="zh-CN" b="1" smtClean="0"/>
              <a:t>App</a:t>
            </a:r>
            <a:r>
              <a:rPr lang="zh-CN" altLang="en-US" smtClean="0"/>
              <a:t>）处理被推送的数据，</a:t>
            </a:r>
            <a:r>
              <a:rPr lang="en-US" altLang="zh-CN" smtClean="0"/>
              <a:t>Instance</a:t>
            </a:r>
            <a:r>
              <a:rPr lang="zh-CN" altLang="en-US" smtClean="0"/>
              <a:t>个数与</a:t>
            </a:r>
            <a:r>
              <a:rPr lang="en-US" altLang="zh-CN" smtClean="0"/>
              <a:t>Shard</a:t>
            </a:r>
            <a:r>
              <a:rPr lang="zh-CN" altLang="en-US" smtClean="0"/>
              <a:t>个数相同</a:t>
            </a:r>
            <a:endParaRPr lang="en-US" altLang="zh-CN" smtClean="0"/>
          </a:p>
          <a:p>
            <a:pPr lvl="2" eaLnBrk="1" hangingPunct="1">
              <a:lnSpc>
                <a:spcPct val="115000"/>
              </a:lnSpc>
            </a:pPr>
            <a:r>
              <a:rPr lang="zh-CN" altLang="en-US" smtClean="0"/>
              <a:t>用户代码可以自主控制</a:t>
            </a:r>
            <a:r>
              <a:rPr lang="en-US" altLang="zh-CN" smtClean="0"/>
              <a:t>Checkpoint</a:t>
            </a:r>
            <a:r>
              <a:rPr lang="zh-CN" altLang="en-US" smtClean="0"/>
              <a:t>节奏</a:t>
            </a:r>
            <a:endParaRPr lang="en-US" altLang="zh-CN" smtClean="0"/>
          </a:p>
          <a:p>
            <a:pPr lvl="2" eaLnBrk="1" hangingPunct="1">
              <a:lnSpc>
                <a:spcPct val="115000"/>
              </a:lnSpc>
              <a:buFont typeface="Arial" charset="0"/>
              <a:buNone/>
            </a:pPr>
            <a:endParaRPr lang="en-US" altLang="zh-CN" smtClean="0"/>
          </a:p>
        </p:txBody>
      </p:sp>
      <p:pic>
        <p:nvPicPr>
          <p:cNvPr id="26627" name="Picture 2"/>
          <p:cNvPicPr>
            <a:picLocks noChangeAspect="1" noChangeArrowheads="1"/>
          </p:cNvPicPr>
          <p:nvPr/>
        </p:nvPicPr>
        <p:blipFill>
          <a:blip r:embed="rId2"/>
          <a:srcRect/>
          <a:stretch>
            <a:fillRect/>
          </a:stretch>
        </p:blipFill>
        <p:spPr bwMode="auto">
          <a:xfrm>
            <a:off x="10609263" y="231775"/>
            <a:ext cx="1498600" cy="468313"/>
          </a:xfrm>
          <a:prstGeom prst="rect">
            <a:avLst/>
          </a:prstGeom>
          <a:noFill/>
          <a:ln w="9525">
            <a:noFill/>
            <a:miter lim="800000"/>
            <a:headEnd/>
            <a:tailEnd/>
          </a:ln>
        </p:spPr>
      </p:pic>
      <p:pic>
        <p:nvPicPr>
          <p:cNvPr id="26628" name="图片 3"/>
          <p:cNvPicPr>
            <a:picLocks noChangeAspect="1"/>
          </p:cNvPicPr>
          <p:nvPr/>
        </p:nvPicPr>
        <p:blipFill>
          <a:blip r:embed="rId3"/>
          <a:srcRect/>
          <a:stretch>
            <a:fillRect/>
          </a:stretch>
        </p:blipFill>
        <p:spPr bwMode="auto">
          <a:xfrm>
            <a:off x="7070725" y="1630363"/>
            <a:ext cx="4978400" cy="3440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smtClean="0"/>
              <a:t>Kinesis</a:t>
            </a:r>
            <a:endParaRPr lang="zh-CN" altLang="en-US" dirty="0"/>
          </a:p>
        </p:txBody>
      </p:sp>
      <p:sp>
        <p:nvSpPr>
          <p:cNvPr id="27650" name="内容占位符 2"/>
          <p:cNvSpPr>
            <a:spLocks noGrp="1"/>
          </p:cNvSpPr>
          <p:nvPr>
            <p:ph idx="1"/>
          </p:nvPr>
        </p:nvSpPr>
        <p:spPr>
          <a:xfrm>
            <a:off x="334963" y="922338"/>
            <a:ext cx="11617325" cy="5445125"/>
          </a:xfrm>
          <a:solidFill>
            <a:schemeClr val="tx1">
              <a:alpha val="0"/>
            </a:schemeClr>
          </a:solidFill>
        </p:spPr>
        <p:txBody>
          <a:bodyPr/>
          <a:lstStyle/>
          <a:p>
            <a:pPr eaLnBrk="1" hangingPunct="1">
              <a:lnSpc>
                <a:spcPct val="125000"/>
              </a:lnSpc>
            </a:pPr>
            <a:r>
              <a:rPr lang="zh-CN" altLang="en-US" sz="2300" b="1" smtClean="0">
                <a:solidFill>
                  <a:srgbClr val="0088EE"/>
                </a:solidFill>
              </a:rPr>
              <a:t>动态调整并发度</a:t>
            </a:r>
            <a:endParaRPr lang="en-US" altLang="zh-CN" sz="2300" b="1" smtClean="0">
              <a:solidFill>
                <a:srgbClr val="0088EE"/>
              </a:solidFill>
            </a:endParaRPr>
          </a:p>
          <a:p>
            <a:pPr lvl="1" eaLnBrk="1" hangingPunct="1">
              <a:lnSpc>
                <a:spcPct val="125000"/>
              </a:lnSpc>
            </a:pPr>
            <a:r>
              <a:rPr lang="zh-CN" altLang="en-US" sz="2100" smtClean="0">
                <a:solidFill>
                  <a:srgbClr val="FFC000"/>
                </a:solidFill>
              </a:rPr>
              <a:t>用户可以自主调用 </a:t>
            </a:r>
            <a:r>
              <a:rPr lang="en-US" altLang="zh-CN" sz="2100" b="1" smtClean="0">
                <a:solidFill>
                  <a:srgbClr val="FFC000"/>
                </a:solidFill>
              </a:rPr>
              <a:t>SplitShard\MergeShard</a:t>
            </a:r>
          </a:p>
          <a:p>
            <a:pPr lvl="2" eaLnBrk="1" hangingPunct="1">
              <a:lnSpc>
                <a:spcPct val="125000"/>
              </a:lnSpc>
            </a:pPr>
            <a:r>
              <a:rPr lang="en-US" altLang="zh-CN" smtClean="0"/>
              <a:t>Stream</a:t>
            </a:r>
            <a:r>
              <a:rPr lang="zh-CN" altLang="en-US" smtClean="0"/>
              <a:t>上所有</a:t>
            </a:r>
            <a:r>
              <a:rPr lang="en-US" altLang="zh-CN" smtClean="0"/>
              <a:t>App</a:t>
            </a:r>
            <a:r>
              <a:rPr lang="zh-CN" altLang="en-US" smtClean="0"/>
              <a:t>的并发度随之调整</a:t>
            </a:r>
            <a:endParaRPr lang="en-US" altLang="zh-CN" smtClean="0"/>
          </a:p>
          <a:p>
            <a:pPr lvl="1" eaLnBrk="1" hangingPunct="1">
              <a:lnSpc>
                <a:spcPct val="125000"/>
              </a:lnSpc>
            </a:pPr>
            <a:r>
              <a:rPr lang="zh-CN" altLang="en-US" sz="2100" b="1" smtClean="0">
                <a:solidFill>
                  <a:srgbClr val="FFC000"/>
                </a:solidFill>
              </a:rPr>
              <a:t>实现方法</a:t>
            </a:r>
            <a:endParaRPr lang="en-US" altLang="zh-CN" sz="2100" smtClean="0">
              <a:solidFill>
                <a:srgbClr val="FFC000"/>
              </a:solidFill>
            </a:endParaRPr>
          </a:p>
          <a:p>
            <a:pPr lvl="2" eaLnBrk="1" hangingPunct="1">
              <a:lnSpc>
                <a:spcPct val="125000"/>
              </a:lnSpc>
            </a:pPr>
            <a:r>
              <a:rPr lang="zh-CN" altLang="en-US" smtClean="0"/>
              <a:t>每个</a:t>
            </a:r>
            <a:r>
              <a:rPr lang="en-US" altLang="zh-CN" smtClean="0"/>
              <a:t>Shard</a:t>
            </a:r>
            <a:r>
              <a:rPr lang="zh-CN" altLang="en-US" smtClean="0"/>
              <a:t>串行将接收到的消息写入</a:t>
            </a:r>
            <a:r>
              <a:rPr lang="en-US" altLang="zh-CN" smtClean="0"/>
              <a:t>S3</a:t>
            </a:r>
            <a:r>
              <a:rPr lang="zh-CN" altLang="en-US" smtClean="0"/>
              <a:t>文件中</a:t>
            </a:r>
            <a:endParaRPr lang="en-US" altLang="zh-CN" smtClean="0"/>
          </a:p>
          <a:p>
            <a:pPr lvl="2" eaLnBrk="1" hangingPunct="1">
              <a:lnSpc>
                <a:spcPct val="125000"/>
              </a:lnSpc>
            </a:pPr>
            <a:r>
              <a:rPr lang="en-US" altLang="zh-CN" smtClean="0"/>
              <a:t>SplitShard</a:t>
            </a:r>
            <a:r>
              <a:rPr lang="zh-CN" altLang="en-US" smtClean="0"/>
              <a:t>后，原有</a:t>
            </a:r>
            <a:r>
              <a:rPr lang="en-US" altLang="zh-CN" smtClean="0"/>
              <a:t>Shard</a:t>
            </a:r>
            <a:r>
              <a:rPr lang="zh-CN" altLang="en-US" smtClean="0"/>
              <a:t>不再接收新数据</a:t>
            </a:r>
            <a:endParaRPr lang="en-US" altLang="zh-CN" smtClean="0"/>
          </a:p>
          <a:p>
            <a:pPr lvl="2" eaLnBrk="1" hangingPunct="1">
              <a:lnSpc>
                <a:spcPct val="125000"/>
              </a:lnSpc>
            </a:pPr>
            <a:r>
              <a:rPr lang="zh-CN" altLang="en-US" smtClean="0"/>
              <a:t>原有</a:t>
            </a:r>
            <a:r>
              <a:rPr lang="en-US" altLang="zh-CN" smtClean="0"/>
              <a:t>Shard</a:t>
            </a:r>
            <a:r>
              <a:rPr lang="zh-CN" altLang="en-US" smtClean="0"/>
              <a:t>对应的所有</a:t>
            </a:r>
            <a:r>
              <a:rPr lang="en-US" altLang="zh-CN" smtClean="0"/>
              <a:t>App</a:t>
            </a:r>
            <a:r>
              <a:rPr lang="zh-CN" altLang="en-US" smtClean="0"/>
              <a:t>的</a:t>
            </a:r>
            <a:r>
              <a:rPr lang="en-US" altLang="zh-CN" smtClean="0"/>
              <a:t>Instance</a:t>
            </a:r>
            <a:r>
              <a:rPr lang="zh-CN" altLang="en-US" smtClean="0"/>
              <a:t>处理完</a:t>
            </a:r>
            <a:endParaRPr lang="en-US" altLang="zh-CN" smtClean="0"/>
          </a:p>
          <a:p>
            <a:pPr lvl="2" eaLnBrk="1" hangingPunct="1">
              <a:lnSpc>
                <a:spcPct val="125000"/>
              </a:lnSpc>
              <a:buFont typeface="Arial" charset="0"/>
              <a:buNone/>
            </a:pPr>
            <a:r>
              <a:rPr lang="en-US" altLang="zh-CN" smtClean="0"/>
              <a:t>   </a:t>
            </a:r>
            <a:r>
              <a:rPr lang="zh-CN" altLang="en-US" smtClean="0"/>
              <a:t>消息后关闭</a:t>
            </a:r>
            <a:endParaRPr lang="en-US" altLang="zh-CN" smtClean="0"/>
          </a:p>
          <a:p>
            <a:pPr lvl="2" eaLnBrk="1" hangingPunct="1">
              <a:lnSpc>
                <a:spcPct val="125000"/>
              </a:lnSpc>
            </a:pPr>
            <a:r>
              <a:rPr lang="zh-CN" altLang="en-US" smtClean="0"/>
              <a:t>启动新的</a:t>
            </a:r>
            <a:r>
              <a:rPr lang="en-US" altLang="zh-CN" smtClean="0"/>
              <a:t>Shards(</a:t>
            </a:r>
            <a:r>
              <a:rPr lang="zh-CN" altLang="en-US" smtClean="0"/>
              <a:t>两个</a:t>
            </a:r>
            <a:r>
              <a:rPr lang="en-US" altLang="zh-CN" smtClean="0"/>
              <a:t>)</a:t>
            </a:r>
            <a:r>
              <a:rPr lang="zh-CN" altLang="en-US" smtClean="0"/>
              <a:t>和对应新的</a:t>
            </a:r>
            <a:r>
              <a:rPr lang="en-US" altLang="zh-CN" smtClean="0"/>
              <a:t>Instances</a:t>
            </a:r>
          </a:p>
          <a:p>
            <a:pPr eaLnBrk="1" hangingPunct="1">
              <a:lnSpc>
                <a:spcPct val="125000"/>
              </a:lnSpc>
            </a:pPr>
            <a:r>
              <a:rPr lang="zh-CN" altLang="en-US" sz="2300" b="1" smtClean="0">
                <a:solidFill>
                  <a:srgbClr val="0088EE"/>
                </a:solidFill>
              </a:rPr>
              <a:t>意义</a:t>
            </a:r>
            <a:endParaRPr lang="en-US" altLang="zh-CN" sz="2300" b="1" smtClean="0">
              <a:solidFill>
                <a:srgbClr val="0088EE"/>
              </a:solidFill>
            </a:endParaRPr>
          </a:p>
          <a:p>
            <a:pPr lvl="1" eaLnBrk="1" hangingPunct="1">
              <a:lnSpc>
                <a:spcPct val="125000"/>
              </a:lnSpc>
            </a:pPr>
            <a:r>
              <a:rPr lang="zh-CN" altLang="en-US" sz="2100" smtClean="0"/>
              <a:t>计算更加弹性</a:t>
            </a:r>
            <a:endParaRPr lang="en-US" altLang="zh-CN" sz="1300" smtClean="0"/>
          </a:p>
          <a:p>
            <a:pPr lvl="1" eaLnBrk="1" hangingPunct="1">
              <a:lnSpc>
                <a:spcPct val="125000"/>
              </a:lnSpc>
            </a:pPr>
            <a:r>
              <a:rPr lang="zh-CN" altLang="en-US" sz="2100" smtClean="0"/>
              <a:t>显著提高服务的可用性</a:t>
            </a:r>
            <a:endParaRPr lang="en-US" altLang="zh-CN" sz="2100" smtClean="0"/>
          </a:p>
          <a:p>
            <a:pPr eaLnBrk="1" hangingPunct="1">
              <a:lnSpc>
                <a:spcPct val="125000"/>
              </a:lnSpc>
            </a:pPr>
            <a:endParaRPr lang="en-US" altLang="zh-CN" sz="2300" b="1" smtClean="0"/>
          </a:p>
          <a:p>
            <a:pPr eaLnBrk="1" hangingPunct="1">
              <a:lnSpc>
                <a:spcPct val="125000"/>
              </a:lnSpc>
            </a:pPr>
            <a:endParaRPr lang="en-US" altLang="zh-CN" sz="2300" b="1" smtClean="0"/>
          </a:p>
          <a:p>
            <a:pPr eaLnBrk="1" hangingPunct="1">
              <a:lnSpc>
                <a:spcPct val="125000"/>
              </a:lnSpc>
            </a:pPr>
            <a:endParaRPr lang="en-US" altLang="zh-CN" sz="2300" b="1" smtClean="0"/>
          </a:p>
          <a:p>
            <a:pPr eaLnBrk="1" hangingPunct="1">
              <a:lnSpc>
                <a:spcPct val="125000"/>
              </a:lnSpc>
            </a:pPr>
            <a:endParaRPr lang="en-US" altLang="zh-CN" sz="2300" b="1" smtClean="0"/>
          </a:p>
          <a:p>
            <a:pPr eaLnBrk="1" hangingPunct="1">
              <a:lnSpc>
                <a:spcPct val="125000"/>
              </a:lnSpc>
            </a:pPr>
            <a:endParaRPr lang="en-US" altLang="zh-CN" sz="2300" b="1" smtClean="0"/>
          </a:p>
          <a:p>
            <a:pPr lvl="2" eaLnBrk="1" hangingPunct="1">
              <a:lnSpc>
                <a:spcPct val="125000"/>
              </a:lnSpc>
              <a:buFont typeface="Arial" charset="0"/>
              <a:buNone/>
            </a:pPr>
            <a:endParaRPr lang="en-US" altLang="zh-CN" smtClean="0"/>
          </a:p>
        </p:txBody>
      </p:sp>
      <p:pic>
        <p:nvPicPr>
          <p:cNvPr id="27651" name="Picture 2"/>
          <p:cNvPicPr>
            <a:picLocks noChangeAspect="1" noChangeArrowheads="1"/>
          </p:cNvPicPr>
          <p:nvPr/>
        </p:nvPicPr>
        <p:blipFill>
          <a:blip r:embed="rId2"/>
          <a:srcRect/>
          <a:stretch>
            <a:fillRect/>
          </a:stretch>
        </p:blipFill>
        <p:spPr bwMode="auto">
          <a:xfrm>
            <a:off x="10693400" y="231775"/>
            <a:ext cx="1498600" cy="468313"/>
          </a:xfrm>
          <a:prstGeom prst="rect">
            <a:avLst/>
          </a:prstGeom>
          <a:noFill/>
          <a:ln w="9525">
            <a:noFill/>
            <a:miter lim="800000"/>
            <a:headEnd/>
            <a:tailEnd/>
          </a:ln>
        </p:spPr>
      </p:pic>
      <p:pic>
        <p:nvPicPr>
          <p:cNvPr id="27652" name="图片 3"/>
          <p:cNvPicPr>
            <a:picLocks noChangeAspect="1"/>
          </p:cNvPicPr>
          <p:nvPr/>
        </p:nvPicPr>
        <p:blipFill>
          <a:blip r:embed="rId3"/>
          <a:srcRect/>
          <a:stretch>
            <a:fillRect/>
          </a:stretch>
        </p:blipFill>
        <p:spPr bwMode="auto">
          <a:xfrm>
            <a:off x="6973888" y="1095375"/>
            <a:ext cx="4978400" cy="3910013"/>
          </a:xfrm>
          <a:prstGeom prst="rect">
            <a:avLst/>
          </a:prstGeom>
          <a:noFill/>
          <a:ln w="9525">
            <a:noFill/>
            <a:miter lim="800000"/>
            <a:headEnd/>
            <a:tailEnd/>
          </a:ln>
        </p:spPr>
      </p:pic>
      <p:pic>
        <p:nvPicPr>
          <p:cNvPr id="5" name="图片 4"/>
          <p:cNvPicPr>
            <a:picLocks noChangeAspect="1"/>
          </p:cNvPicPr>
          <p:nvPr/>
        </p:nvPicPr>
        <p:blipFill>
          <a:blip r:embed="rId4"/>
          <a:srcRect/>
          <a:stretch>
            <a:fillRect/>
          </a:stretch>
        </p:blipFill>
        <p:spPr bwMode="auto">
          <a:xfrm>
            <a:off x="6926263" y="1095375"/>
            <a:ext cx="5067300" cy="4686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en-US" altLang="zh-CN" dirty="0" err="1" smtClean="0"/>
              <a:t>MillWheel</a:t>
            </a:r>
            <a:endParaRPr lang="zh-CN" altLang="en-US" dirty="0"/>
          </a:p>
        </p:txBody>
      </p:sp>
      <p:sp>
        <p:nvSpPr>
          <p:cNvPr id="28674" name="内容占位符 2"/>
          <p:cNvSpPr>
            <a:spLocks noGrp="1"/>
          </p:cNvSpPr>
          <p:nvPr>
            <p:ph idx="1"/>
          </p:nvPr>
        </p:nvSpPr>
        <p:spPr>
          <a:xfrm>
            <a:off x="334963" y="922338"/>
            <a:ext cx="10945812" cy="1987550"/>
          </a:xfrm>
        </p:spPr>
        <p:txBody>
          <a:bodyPr/>
          <a:lstStyle/>
          <a:p>
            <a:pPr eaLnBrk="1" hangingPunct="1">
              <a:lnSpc>
                <a:spcPct val="125000"/>
              </a:lnSpc>
            </a:pPr>
            <a:r>
              <a:rPr lang="zh-CN" altLang="en-US" sz="2300" b="1" smtClean="0">
                <a:solidFill>
                  <a:srgbClr val="0088EE"/>
                </a:solidFill>
              </a:rPr>
              <a:t>特点</a:t>
            </a:r>
            <a:endParaRPr lang="en-US" altLang="zh-CN" sz="2300" b="1" smtClean="0">
              <a:solidFill>
                <a:srgbClr val="0088EE"/>
              </a:solidFill>
            </a:endParaRPr>
          </a:p>
          <a:p>
            <a:pPr lvl="1" eaLnBrk="1" hangingPunct="1">
              <a:lnSpc>
                <a:spcPct val="125000"/>
              </a:lnSpc>
            </a:pPr>
            <a:r>
              <a:rPr lang="zh-CN" altLang="en-US" sz="2100" smtClean="0">
                <a:solidFill>
                  <a:srgbClr val="FFC000"/>
                </a:solidFill>
                <a:latin typeface="宋体" charset="-122"/>
                <a:ea typeface="宋体" charset="-122"/>
              </a:rPr>
              <a:t>利用内部支持</a:t>
            </a:r>
            <a:r>
              <a:rPr lang="en-US" altLang="zh-CN" sz="2100" smtClean="0">
                <a:solidFill>
                  <a:srgbClr val="FFC000"/>
                </a:solidFill>
                <a:latin typeface="宋体" charset="-122"/>
                <a:ea typeface="宋体" charset="-122"/>
              </a:rPr>
              <a:t>Snapshot</a:t>
            </a:r>
            <a:r>
              <a:rPr lang="zh-CN" altLang="en-US" sz="2100" smtClean="0">
                <a:solidFill>
                  <a:srgbClr val="FFC000"/>
                </a:solidFill>
                <a:latin typeface="宋体" charset="-122"/>
                <a:ea typeface="宋体" charset="-122"/>
              </a:rPr>
              <a:t>功能的</a:t>
            </a:r>
            <a:r>
              <a:rPr lang="en-US" altLang="zh-CN" sz="2100" smtClean="0">
                <a:solidFill>
                  <a:srgbClr val="FFC000"/>
                </a:solidFill>
                <a:latin typeface="宋体" charset="-122"/>
                <a:ea typeface="宋体" charset="-122"/>
              </a:rPr>
              <a:t>Bigtable</a:t>
            </a:r>
            <a:r>
              <a:rPr lang="zh-CN" altLang="en-US" sz="2100" smtClean="0">
                <a:solidFill>
                  <a:srgbClr val="FFC000"/>
                </a:solidFill>
                <a:latin typeface="宋体" charset="-122"/>
                <a:ea typeface="宋体" charset="-122"/>
              </a:rPr>
              <a:t>持久化中间结果</a:t>
            </a:r>
            <a:endParaRPr lang="en-US" altLang="zh-CN" sz="1800" b="1" smtClean="0">
              <a:solidFill>
                <a:srgbClr val="FFC000"/>
              </a:solidFill>
            </a:endParaRPr>
          </a:p>
          <a:p>
            <a:pPr lvl="1" eaLnBrk="1" hangingPunct="1">
              <a:lnSpc>
                <a:spcPct val="125000"/>
              </a:lnSpc>
            </a:pPr>
            <a:r>
              <a:rPr lang="zh-CN" altLang="en-US" sz="2100" smtClean="0">
                <a:solidFill>
                  <a:srgbClr val="FFC000"/>
                </a:solidFill>
                <a:latin typeface="宋体" charset="-122"/>
                <a:ea typeface="宋体" charset="-122"/>
              </a:rPr>
              <a:t>将每个节点的计算输出消息进行持久化，实现消息的“不丢不重”</a:t>
            </a:r>
            <a:endParaRPr lang="en-US" altLang="zh-CN" sz="2100" smtClean="0">
              <a:solidFill>
                <a:srgbClr val="FFC000"/>
              </a:solidFill>
              <a:latin typeface="宋体" charset="-122"/>
              <a:ea typeface="宋体" charset="-122"/>
            </a:endParaRPr>
          </a:p>
          <a:p>
            <a:pPr marL="1171575" lvl="2" indent="0" eaLnBrk="1" hangingPunct="1">
              <a:lnSpc>
                <a:spcPts val="3338"/>
              </a:lnSpc>
              <a:buFont typeface="Arial" charset="0"/>
              <a:buNone/>
            </a:pPr>
            <a:endParaRPr lang="en-US" altLang="zh-CN" smtClean="0">
              <a:latin typeface="宋体" charset="-122"/>
              <a:ea typeface="宋体" charset="-122"/>
            </a:endParaRPr>
          </a:p>
          <a:p>
            <a:pPr marL="1171575" lvl="2" indent="0" eaLnBrk="1" hangingPunct="1">
              <a:lnSpc>
                <a:spcPts val="3338"/>
              </a:lnSpc>
            </a:pPr>
            <a:endParaRPr lang="en-US" altLang="zh-CN" smtClean="0">
              <a:latin typeface="宋体" charset="-122"/>
              <a:ea typeface="宋体" charset="-122"/>
            </a:endParaRPr>
          </a:p>
          <a:p>
            <a:pPr eaLnBrk="1" hangingPunct="1">
              <a:lnSpc>
                <a:spcPts val="3338"/>
              </a:lnSpc>
              <a:buFont typeface="Arial" charset="0"/>
              <a:buNone/>
            </a:pPr>
            <a:endParaRPr lang="en-US" altLang="zh-CN" sz="2300" smtClean="0">
              <a:latin typeface="宋体" charset="-122"/>
              <a:ea typeface="宋体" charset="-122"/>
            </a:endParaRPr>
          </a:p>
        </p:txBody>
      </p:sp>
      <p:sp>
        <p:nvSpPr>
          <p:cNvPr id="28675" name="内容占位符 2"/>
          <p:cNvSpPr txBox="1">
            <a:spLocks/>
          </p:cNvSpPr>
          <p:nvPr/>
        </p:nvSpPr>
        <p:spPr bwMode="auto">
          <a:xfrm>
            <a:off x="334963" y="2420938"/>
            <a:ext cx="7105650" cy="5270500"/>
          </a:xfrm>
          <a:prstGeom prst="rect">
            <a:avLst/>
          </a:prstGeom>
          <a:noFill/>
          <a:ln w="9525">
            <a:noFill/>
            <a:miter lim="800000"/>
            <a:headEnd/>
            <a:tailEnd/>
          </a:ln>
        </p:spPr>
        <p:txBody>
          <a:bodyPr lIns="117226" tIns="58613" rIns="117226" bIns="58613"/>
          <a:lstStyle/>
          <a:p>
            <a:pPr marL="342900" indent="-342900">
              <a:lnSpc>
                <a:spcPct val="125000"/>
              </a:lnSpc>
              <a:spcBef>
                <a:spcPct val="20000"/>
              </a:spcBef>
              <a:buFont typeface="Arial" charset="0"/>
              <a:buChar char="•"/>
            </a:pPr>
            <a:r>
              <a:rPr lang="zh-CN" altLang="en-US" sz="2300" b="1">
                <a:solidFill>
                  <a:srgbClr val="0088EE"/>
                </a:solidFill>
                <a:latin typeface="微软雅黑" pitchFamily="34" charset="-122"/>
                <a:ea typeface="微软雅黑" pitchFamily="34" charset="-122"/>
              </a:rPr>
              <a:t>创新</a:t>
            </a:r>
            <a:endParaRPr lang="en-US" altLang="zh-CN" sz="2300" b="1">
              <a:solidFill>
                <a:srgbClr val="0088EE"/>
              </a:solidFill>
              <a:latin typeface="微软雅黑" pitchFamily="34" charset="-122"/>
              <a:ea typeface="微软雅黑" pitchFamily="34" charset="-122"/>
            </a:endParaRPr>
          </a:p>
          <a:p>
            <a:pPr marL="742950" lvl="1" indent="-285750">
              <a:lnSpc>
                <a:spcPct val="125000"/>
              </a:lnSpc>
              <a:spcBef>
                <a:spcPct val="20000"/>
              </a:spcBef>
              <a:buFont typeface="Arial" charset="0"/>
              <a:buChar char="–"/>
            </a:pPr>
            <a:r>
              <a:rPr lang="en-US" altLang="zh-CN" sz="2100" b="1">
                <a:solidFill>
                  <a:srgbClr val="FFC000"/>
                </a:solidFill>
                <a:latin typeface="微软雅黑" pitchFamily="34" charset="-122"/>
                <a:ea typeface="微软雅黑" pitchFamily="34" charset="-122"/>
              </a:rPr>
              <a:t>SetTimer\ProcessTimer</a:t>
            </a:r>
            <a:r>
              <a:rPr lang="zh-CN" altLang="en-US" sz="2100">
                <a:solidFill>
                  <a:srgbClr val="FFC000"/>
                </a:solidFill>
                <a:latin typeface="微软雅黑" pitchFamily="34" charset="-122"/>
                <a:ea typeface="微软雅黑" pitchFamily="34" charset="-122"/>
              </a:rPr>
              <a:t>接口</a:t>
            </a:r>
            <a:endParaRPr lang="en-US" altLang="zh-CN" sz="2100">
              <a:solidFill>
                <a:srgbClr val="FFC000"/>
              </a:solidFill>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解决用户代码在消息到来时才能取得控制流的弊端</a:t>
            </a:r>
            <a:endParaRPr lang="en-US" altLang="zh-CN">
              <a:latin typeface="微软雅黑" pitchFamily="34" charset="-122"/>
              <a:ea typeface="微软雅黑" pitchFamily="34" charset="-122"/>
            </a:endParaRPr>
          </a:p>
          <a:p>
            <a:pPr marL="742950" lvl="1" indent="-285750">
              <a:lnSpc>
                <a:spcPct val="125000"/>
              </a:lnSpc>
              <a:spcBef>
                <a:spcPct val="20000"/>
              </a:spcBef>
              <a:buFont typeface="Arial" charset="0"/>
              <a:buChar char="–"/>
            </a:pPr>
            <a:r>
              <a:rPr lang="en-US" altLang="zh-CN" sz="2100" b="1">
                <a:solidFill>
                  <a:srgbClr val="FFC000"/>
                </a:solidFill>
                <a:latin typeface="微软雅黑" pitchFamily="34" charset="-122"/>
                <a:ea typeface="微软雅黑" pitchFamily="34" charset="-122"/>
              </a:rPr>
              <a:t>Low Watermark</a:t>
            </a:r>
            <a:r>
              <a:rPr lang="zh-CN" altLang="en-US" sz="2100" b="1">
                <a:solidFill>
                  <a:srgbClr val="FFC000"/>
                </a:solidFill>
                <a:latin typeface="微软雅黑" pitchFamily="34" charset="-122"/>
                <a:ea typeface="微软雅黑" pitchFamily="34" charset="-122"/>
              </a:rPr>
              <a:t>机制</a:t>
            </a:r>
            <a:endParaRPr lang="en-US" altLang="zh-CN" sz="2100" b="1">
              <a:solidFill>
                <a:srgbClr val="FFC000"/>
              </a:solidFill>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在源头节点（</a:t>
            </a:r>
            <a:r>
              <a:rPr lang="en-US" altLang="zh-CN" b="1">
                <a:latin typeface="微软雅黑" pitchFamily="34" charset="-122"/>
                <a:ea typeface="微软雅黑" pitchFamily="34" charset="-122"/>
              </a:rPr>
              <a:t>Injector</a:t>
            </a:r>
            <a:r>
              <a:rPr lang="zh-CN" altLang="en-US">
                <a:latin typeface="微软雅黑" pitchFamily="34" charset="-122"/>
                <a:ea typeface="微软雅黑" pitchFamily="34" charset="-122"/>
              </a:rPr>
              <a:t>）上将数据打上系统时间戳</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每个内部节点（</a:t>
            </a:r>
            <a:r>
              <a:rPr lang="en-US" altLang="zh-CN" b="1">
                <a:latin typeface="微软雅黑" pitchFamily="34" charset="-122"/>
                <a:ea typeface="微软雅黑" pitchFamily="34" charset="-122"/>
              </a:rPr>
              <a:t>Computation</a:t>
            </a:r>
            <a:r>
              <a:rPr lang="zh-CN" altLang="en-US">
                <a:latin typeface="微软雅黑" pitchFamily="34" charset="-122"/>
                <a:ea typeface="微软雅黑" pitchFamily="34" charset="-122"/>
              </a:rPr>
              <a:t>）计算出所有输入</a:t>
            </a:r>
            <a:r>
              <a:rPr lang="en-US" altLang="zh-CN">
                <a:latin typeface="微软雅黑" pitchFamily="34" charset="-122"/>
                <a:ea typeface="微软雅黑" pitchFamily="34" charset="-122"/>
              </a:rPr>
              <a:t>Pipe</a:t>
            </a:r>
            <a:r>
              <a:rPr lang="zh-CN" altLang="en-US">
                <a:latin typeface="微软雅黑" pitchFamily="34" charset="-122"/>
                <a:ea typeface="微软雅黑" pitchFamily="34" charset="-122"/>
              </a:rPr>
              <a:t>上的最小时间戳</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向所有输出</a:t>
            </a:r>
            <a:r>
              <a:rPr lang="en-US" altLang="zh-CN">
                <a:latin typeface="微软雅黑" pitchFamily="34" charset="-122"/>
                <a:ea typeface="微软雅黑" pitchFamily="34" charset="-122"/>
              </a:rPr>
              <a:t>Pipe</a:t>
            </a:r>
            <a:r>
              <a:rPr lang="zh-CN" altLang="en-US">
                <a:latin typeface="微软雅黑" pitchFamily="34" charset="-122"/>
                <a:ea typeface="微软雅黑" pitchFamily="34" charset="-122"/>
              </a:rPr>
              <a:t>上</a:t>
            </a:r>
            <a:r>
              <a:rPr lang="zh-CN" altLang="en-US" b="1">
                <a:latin typeface="微软雅黑" pitchFamily="34" charset="-122"/>
                <a:ea typeface="微软雅黑" pitchFamily="34" charset="-122"/>
              </a:rPr>
              <a:t>广播</a:t>
            </a:r>
            <a:r>
              <a:rPr lang="zh-CN" altLang="en-US">
                <a:latin typeface="微软雅黑" pitchFamily="34" charset="-122"/>
                <a:ea typeface="微软雅黑" pitchFamily="34" charset="-122"/>
              </a:rPr>
              <a:t>当前完成的最小时间戳</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用户可以利用这一机制解决消息乱序或一致性问题</a:t>
            </a:r>
            <a:endParaRPr lang="en-US" altLang="zh-CN">
              <a:latin typeface="微软雅黑" pitchFamily="34" charset="-122"/>
              <a:ea typeface="微软雅黑" pitchFamily="34" charset="-122"/>
            </a:endParaRPr>
          </a:p>
          <a:p>
            <a:pPr marL="1143000" lvl="2" indent="-228600">
              <a:lnSpc>
                <a:spcPts val="3338"/>
              </a:lnSpc>
              <a:spcBef>
                <a:spcPct val="20000"/>
              </a:spcBef>
              <a:buFont typeface="Arial" charset="0"/>
              <a:buNone/>
            </a:pPr>
            <a:endParaRPr lang="en-US" altLang="zh-CN">
              <a:latin typeface="微软雅黑" pitchFamily="34" charset="-122"/>
              <a:ea typeface="微软雅黑" pitchFamily="34" charset="-122"/>
            </a:endParaRPr>
          </a:p>
          <a:p>
            <a:pPr marL="1143000" lvl="2" indent="-228600">
              <a:lnSpc>
                <a:spcPts val="3338"/>
              </a:lnSpc>
              <a:spcBef>
                <a:spcPct val="20000"/>
              </a:spcBef>
              <a:buFont typeface="Arial" charset="0"/>
              <a:buChar char="•"/>
            </a:pPr>
            <a:endParaRPr lang="en-US" altLang="zh-CN">
              <a:latin typeface="微软雅黑" pitchFamily="34" charset="-122"/>
              <a:ea typeface="微软雅黑" pitchFamily="34" charset="-122"/>
            </a:endParaRPr>
          </a:p>
          <a:p>
            <a:pPr marL="342900" indent="-342900">
              <a:lnSpc>
                <a:spcPts val="3338"/>
              </a:lnSpc>
              <a:spcBef>
                <a:spcPct val="20000"/>
              </a:spcBef>
              <a:buFont typeface="Arial" charset="0"/>
              <a:buNone/>
            </a:pPr>
            <a:endParaRPr lang="en-US" altLang="zh-CN" sz="2300">
              <a:latin typeface="微软雅黑" pitchFamily="34" charset="-122"/>
              <a:ea typeface="微软雅黑" pitchFamily="34" charset="-122"/>
            </a:endParaRPr>
          </a:p>
        </p:txBody>
      </p:sp>
      <p:pic>
        <p:nvPicPr>
          <p:cNvPr id="28676" name="Picture 2"/>
          <p:cNvPicPr>
            <a:picLocks noChangeAspect="1" noChangeArrowheads="1"/>
          </p:cNvPicPr>
          <p:nvPr/>
        </p:nvPicPr>
        <p:blipFill>
          <a:blip r:embed="rId2"/>
          <a:srcRect/>
          <a:stretch>
            <a:fillRect/>
          </a:stretch>
        </p:blipFill>
        <p:spPr bwMode="auto">
          <a:xfrm>
            <a:off x="10609263" y="231775"/>
            <a:ext cx="1498600" cy="468313"/>
          </a:xfrm>
          <a:prstGeom prst="rect">
            <a:avLst/>
          </a:prstGeom>
          <a:noFill/>
          <a:ln w="9525">
            <a:noFill/>
            <a:miter lim="800000"/>
            <a:headEnd/>
            <a:tailEnd/>
          </a:ln>
        </p:spPr>
      </p:pic>
      <p:pic>
        <p:nvPicPr>
          <p:cNvPr id="28677" name="图片 3"/>
          <p:cNvPicPr>
            <a:picLocks noChangeAspect="1"/>
          </p:cNvPicPr>
          <p:nvPr/>
        </p:nvPicPr>
        <p:blipFill>
          <a:blip r:embed="rId3"/>
          <a:srcRect/>
          <a:stretch>
            <a:fillRect/>
          </a:stretch>
        </p:blipFill>
        <p:spPr bwMode="auto">
          <a:xfrm>
            <a:off x="7815263" y="3887788"/>
            <a:ext cx="3657600" cy="1874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核心技术</a:t>
            </a:r>
            <a:endParaRPr kumimoji="1" lang="zh-CN" altLang="en-US" dirty="0"/>
          </a:p>
        </p:txBody>
      </p:sp>
      <p:sp>
        <p:nvSpPr>
          <p:cNvPr id="29698" name="内容占位符 2"/>
          <p:cNvSpPr>
            <a:spLocks noGrp="1"/>
          </p:cNvSpPr>
          <p:nvPr>
            <p:ph idx="1"/>
          </p:nvPr>
        </p:nvSpPr>
        <p:spPr>
          <a:xfrm>
            <a:off x="4584700" y="922338"/>
            <a:ext cx="4032250" cy="5445125"/>
          </a:xfrm>
        </p:spPr>
        <p:txBody>
          <a:bodyPr/>
          <a:lstStyle/>
          <a:p>
            <a:pPr eaLnBrk="1" hangingPunct="1">
              <a:lnSpc>
                <a:spcPct val="150000"/>
              </a:lnSpc>
            </a:pPr>
            <a:r>
              <a:rPr lang="zh-CN" altLang="en-US" b="1" smtClean="0">
                <a:solidFill>
                  <a:srgbClr val="0088EE"/>
                </a:solidFill>
              </a:rPr>
              <a:t>重点问题</a:t>
            </a:r>
            <a:endParaRPr lang="en-US" altLang="zh-TW" b="1" smtClean="0">
              <a:solidFill>
                <a:srgbClr val="0088EE"/>
              </a:solidFill>
            </a:endParaRPr>
          </a:p>
          <a:p>
            <a:pPr eaLnBrk="1" hangingPunct="1">
              <a:lnSpc>
                <a:spcPct val="150000"/>
              </a:lnSpc>
            </a:pPr>
            <a:r>
              <a:rPr lang="zh-TW" altLang="en-US" b="1" smtClean="0">
                <a:solidFill>
                  <a:srgbClr val="0088EE"/>
                </a:solidFill>
              </a:rPr>
              <a:t>增量计算语义</a:t>
            </a:r>
          </a:p>
          <a:p>
            <a:pPr eaLnBrk="1" hangingPunct="1">
              <a:lnSpc>
                <a:spcPct val="150000"/>
              </a:lnSpc>
            </a:pPr>
            <a:r>
              <a:rPr lang="zh-TW" altLang="en-US" b="1" smtClean="0">
                <a:solidFill>
                  <a:srgbClr val="0088EE"/>
                </a:solidFill>
              </a:rPr>
              <a:t>消息机制</a:t>
            </a:r>
          </a:p>
          <a:p>
            <a:pPr eaLnBrk="1" hangingPunct="1">
              <a:lnSpc>
                <a:spcPct val="150000"/>
              </a:lnSpc>
            </a:pPr>
            <a:r>
              <a:rPr lang="zh-TW" altLang="en-US" b="1" smtClean="0">
                <a:solidFill>
                  <a:srgbClr val="0088EE"/>
                </a:solidFill>
              </a:rPr>
              <a:t>有状态计算</a:t>
            </a:r>
          </a:p>
          <a:p>
            <a:pPr eaLnBrk="1" hangingPunct="1">
              <a:lnSpc>
                <a:spcPct val="150000"/>
              </a:lnSpc>
            </a:pPr>
            <a:r>
              <a:rPr lang="zh-CN" altLang="en-US" b="1" smtClean="0">
                <a:solidFill>
                  <a:srgbClr val="0088EE"/>
                </a:solidFill>
              </a:rPr>
              <a:t>并行</a:t>
            </a:r>
            <a:r>
              <a:rPr lang="en-US" altLang="zh-CN" b="1" smtClean="0">
                <a:solidFill>
                  <a:srgbClr val="0088EE"/>
                </a:solidFill>
              </a:rPr>
              <a:t>DAG</a:t>
            </a:r>
            <a:endParaRPr lang="zh-TW" altLang="en-US" b="1" smtClean="0">
              <a:solidFill>
                <a:srgbClr val="0088EE"/>
              </a:solidFill>
            </a:endParaRPr>
          </a:p>
          <a:p>
            <a:pPr eaLnBrk="1" hangingPunct="1">
              <a:lnSpc>
                <a:spcPct val="150000"/>
              </a:lnSpc>
            </a:pPr>
            <a:r>
              <a:rPr lang="zh-TW" altLang="en-US" b="1" smtClean="0">
                <a:solidFill>
                  <a:srgbClr val="0088EE"/>
                </a:solidFill>
              </a:rPr>
              <a:t>资源隔离和抢占式调度</a:t>
            </a:r>
          </a:p>
          <a:p>
            <a:pPr eaLnBrk="1" hangingPunct="1">
              <a:lnSpc>
                <a:spcPct val="150000"/>
              </a:lnSpc>
            </a:pPr>
            <a:r>
              <a:rPr lang="en-US" altLang="zh-TW" b="1" smtClean="0">
                <a:solidFill>
                  <a:srgbClr val="0088EE"/>
                </a:solidFill>
              </a:rPr>
              <a:t>failover</a:t>
            </a:r>
            <a:r>
              <a:rPr lang="zh-TW" altLang="en-US" b="1" smtClean="0">
                <a:solidFill>
                  <a:srgbClr val="0088EE"/>
                </a:solidFill>
              </a:rPr>
              <a:t>机制</a:t>
            </a:r>
            <a:endParaRPr lang="en-US" altLang="zh-TW" b="1" smtClean="0">
              <a:solidFill>
                <a:srgbClr val="0088EE"/>
              </a:solidFill>
            </a:endParaRPr>
          </a:p>
          <a:p>
            <a:pPr eaLnBrk="1" hangingPunct="1">
              <a:lnSpc>
                <a:spcPct val="150000"/>
              </a:lnSpc>
            </a:pPr>
            <a:r>
              <a:rPr lang="en-US" altLang="zh-TW" b="1" smtClean="0">
                <a:solidFill>
                  <a:srgbClr val="0088EE"/>
                </a:solidFill>
              </a:rPr>
              <a:t>streamSQL</a:t>
            </a:r>
            <a:endParaRPr lang="zh-TW" altLang="en-US" b="1" smtClean="0">
              <a:solidFill>
                <a:srgbClr val="0088EE"/>
              </a:solidFill>
            </a:endParaRPr>
          </a:p>
          <a:p>
            <a:pPr eaLnBrk="1" hangingPunct="1"/>
            <a:endParaRPr kumimoji="1" lang="zh-CN" altLang="en-US" b="1" smtClean="0">
              <a:solidFill>
                <a:srgbClr val="0088EE"/>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3216275" y="1989138"/>
            <a:ext cx="6192838" cy="3743325"/>
          </a:xfrm>
          <a:prstGeom prst="roundRect">
            <a:avLst/>
          </a:prstGeom>
          <a:gradFill flip="none" rotWithShape="1">
            <a:gsLst>
              <a:gs pos="0">
                <a:schemeClr val="accent1">
                  <a:shade val="51000"/>
                  <a:satMod val="130000"/>
                  <a:alpha val="0"/>
                </a:schemeClr>
              </a:gs>
              <a:gs pos="80000">
                <a:schemeClr val="accent1">
                  <a:shade val="93000"/>
                  <a:satMod val="130000"/>
                  <a:alpha val="0"/>
                </a:schemeClr>
              </a:gs>
              <a:gs pos="100000">
                <a:schemeClr val="accent1">
                  <a:shade val="94000"/>
                  <a:satMod val="135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p:txBody>
          <a:bodyPr/>
          <a:lstStyle/>
          <a:p>
            <a:pPr eaLnBrk="1" fontAlgn="auto" hangingPunct="1">
              <a:spcAft>
                <a:spcPts val="0"/>
              </a:spcAft>
              <a:defRPr/>
            </a:pPr>
            <a:r>
              <a:rPr lang="zh-CN" altLang="en-US" dirty="0" smtClean="0"/>
              <a:t>核心技术－</a:t>
            </a:r>
            <a:r>
              <a:rPr lang="en-US" altLang="zh-CN" dirty="0" err="1" smtClean="0"/>
              <a:t>overView</a:t>
            </a:r>
            <a:endParaRPr kumimoji="1" lang="zh-CN" altLang="en-US" dirty="0"/>
          </a:p>
        </p:txBody>
      </p:sp>
      <p:sp>
        <p:nvSpPr>
          <p:cNvPr id="4" name="椭圆 3"/>
          <p:cNvSpPr/>
          <p:nvPr/>
        </p:nvSpPr>
        <p:spPr>
          <a:xfrm>
            <a:off x="3575050" y="3933825"/>
            <a:ext cx="504825" cy="503238"/>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 name="椭圆 4"/>
          <p:cNvSpPr/>
          <p:nvPr/>
        </p:nvSpPr>
        <p:spPr>
          <a:xfrm>
            <a:off x="5016500" y="3357563"/>
            <a:ext cx="503238" cy="50323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7" name="直线箭头连接符 6"/>
          <p:cNvCxnSpPr>
            <a:stCxn id="4" idx="6"/>
            <a:endCxn id="5" idx="2"/>
          </p:cNvCxnSpPr>
          <p:nvPr/>
        </p:nvCxnSpPr>
        <p:spPr>
          <a:xfrm flipV="1">
            <a:off x="4079875" y="3608388"/>
            <a:ext cx="936625" cy="576262"/>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 name="椭圆 9"/>
          <p:cNvSpPr/>
          <p:nvPr/>
        </p:nvSpPr>
        <p:spPr>
          <a:xfrm>
            <a:off x="5016500" y="4508500"/>
            <a:ext cx="503238" cy="50482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12" name="直线箭头连接符 11"/>
          <p:cNvCxnSpPr>
            <a:stCxn id="4" idx="6"/>
            <a:endCxn id="10" idx="2"/>
          </p:cNvCxnSpPr>
          <p:nvPr/>
        </p:nvCxnSpPr>
        <p:spPr>
          <a:xfrm>
            <a:off x="4079875" y="4184650"/>
            <a:ext cx="936625" cy="5762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椭圆 14"/>
          <p:cNvSpPr/>
          <p:nvPr/>
        </p:nvSpPr>
        <p:spPr>
          <a:xfrm>
            <a:off x="6167438" y="2492375"/>
            <a:ext cx="504825" cy="50482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6" name="椭圆 15"/>
          <p:cNvSpPr/>
          <p:nvPr/>
        </p:nvSpPr>
        <p:spPr>
          <a:xfrm>
            <a:off x="6167438" y="3357563"/>
            <a:ext cx="504825" cy="50323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7" name="椭圆 16"/>
          <p:cNvSpPr/>
          <p:nvPr/>
        </p:nvSpPr>
        <p:spPr>
          <a:xfrm>
            <a:off x="6167438" y="4221163"/>
            <a:ext cx="504825" cy="50323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19" name="直线箭头连接符 18"/>
          <p:cNvCxnSpPr>
            <a:stCxn id="5" idx="6"/>
            <a:endCxn id="15" idx="2"/>
          </p:cNvCxnSpPr>
          <p:nvPr/>
        </p:nvCxnSpPr>
        <p:spPr>
          <a:xfrm flipV="1">
            <a:off x="5519738" y="2744788"/>
            <a:ext cx="647700"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5" idx="6"/>
            <a:endCxn id="16" idx="2"/>
          </p:cNvCxnSpPr>
          <p:nvPr/>
        </p:nvCxnSpPr>
        <p:spPr>
          <a:xfrm>
            <a:off x="5519738" y="3608388"/>
            <a:ext cx="647700" cy="0"/>
          </a:xfrm>
          <a:prstGeom prst="straightConnector1">
            <a:avLst/>
          </a:prstGeom>
          <a:ln>
            <a:solidFill>
              <a:srgbClr val="77933C"/>
            </a:solidFill>
            <a:tailEnd type="arrow"/>
          </a:ln>
        </p:spPr>
        <p:style>
          <a:lnRef idx="2">
            <a:schemeClr val="accent1"/>
          </a:lnRef>
          <a:fillRef idx="0">
            <a:schemeClr val="accent1"/>
          </a:fillRef>
          <a:effectRef idx="1">
            <a:schemeClr val="accent1"/>
          </a:effectRef>
          <a:fontRef idx="minor">
            <a:schemeClr val="tx1"/>
          </a:fontRef>
        </p:style>
      </p:cxnSp>
      <p:sp>
        <p:nvSpPr>
          <p:cNvPr id="26" name="椭圆 25"/>
          <p:cNvSpPr/>
          <p:nvPr/>
        </p:nvSpPr>
        <p:spPr>
          <a:xfrm>
            <a:off x="6167438" y="4941888"/>
            <a:ext cx="504825" cy="503237"/>
          </a:xfrm>
          <a:prstGeom prst="ellipse">
            <a:avLst/>
          </a:prstGeom>
          <a:solidFill>
            <a:srgbClr val="984807"/>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28" name="直线箭头连接符 27"/>
          <p:cNvCxnSpPr>
            <a:stCxn id="5" idx="6"/>
            <a:endCxn id="17" idx="2"/>
          </p:cNvCxnSpPr>
          <p:nvPr/>
        </p:nvCxnSpPr>
        <p:spPr>
          <a:xfrm>
            <a:off x="5519738" y="3608388"/>
            <a:ext cx="647700" cy="86518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33" name="直线箭头连接符 32"/>
          <p:cNvCxnSpPr>
            <a:stCxn id="10" idx="6"/>
            <a:endCxn id="26" idx="2"/>
          </p:cNvCxnSpPr>
          <p:nvPr/>
        </p:nvCxnSpPr>
        <p:spPr>
          <a:xfrm>
            <a:off x="5519738" y="4760913"/>
            <a:ext cx="647700" cy="431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a:stCxn id="10" idx="6"/>
            <a:endCxn id="17" idx="2"/>
          </p:cNvCxnSpPr>
          <p:nvPr/>
        </p:nvCxnSpPr>
        <p:spPr>
          <a:xfrm flipV="1">
            <a:off x="5519738" y="4473575"/>
            <a:ext cx="647700" cy="287338"/>
          </a:xfrm>
          <a:prstGeom prst="straightConnector1">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0" name="椭圆 39"/>
          <p:cNvSpPr/>
          <p:nvPr/>
        </p:nvSpPr>
        <p:spPr>
          <a:xfrm>
            <a:off x="7391400" y="3933825"/>
            <a:ext cx="504825" cy="503238"/>
          </a:xfrm>
          <a:prstGeom prst="ellipse">
            <a:avLst/>
          </a:prstGeom>
          <a:solidFill>
            <a:srgbClr val="984807"/>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42" name="直线箭头连接符 41"/>
          <p:cNvCxnSpPr>
            <a:stCxn id="16" idx="6"/>
            <a:endCxn id="40" idx="2"/>
          </p:cNvCxnSpPr>
          <p:nvPr/>
        </p:nvCxnSpPr>
        <p:spPr>
          <a:xfrm>
            <a:off x="6672263" y="3608388"/>
            <a:ext cx="719137" cy="57626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17" idx="6"/>
            <a:endCxn id="40" idx="2"/>
          </p:cNvCxnSpPr>
          <p:nvPr/>
        </p:nvCxnSpPr>
        <p:spPr>
          <a:xfrm flipV="1">
            <a:off x="6672263" y="4184650"/>
            <a:ext cx="719137"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椭圆 46"/>
          <p:cNvSpPr/>
          <p:nvPr/>
        </p:nvSpPr>
        <p:spPr>
          <a:xfrm>
            <a:off x="4943475" y="2205038"/>
            <a:ext cx="504825" cy="503237"/>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49" name="直线箭头连接符 48"/>
          <p:cNvCxnSpPr>
            <a:stCxn id="47" idx="6"/>
            <a:endCxn id="15" idx="2"/>
          </p:cNvCxnSpPr>
          <p:nvPr/>
        </p:nvCxnSpPr>
        <p:spPr>
          <a:xfrm>
            <a:off x="5448300" y="2457450"/>
            <a:ext cx="719138" cy="287338"/>
          </a:xfrm>
          <a:prstGeom prst="straightConnector1">
            <a:avLst/>
          </a:prstGeom>
          <a:ln>
            <a:solidFill>
              <a:srgbClr val="77933C"/>
            </a:solidFill>
            <a:tailEnd type="arrow"/>
          </a:ln>
        </p:spPr>
        <p:style>
          <a:lnRef idx="2">
            <a:schemeClr val="accent1"/>
          </a:lnRef>
          <a:fillRef idx="0">
            <a:schemeClr val="accent1"/>
          </a:fillRef>
          <a:effectRef idx="1">
            <a:schemeClr val="accent1"/>
          </a:effectRef>
          <a:fontRef idx="minor">
            <a:schemeClr val="tx1"/>
          </a:fontRef>
        </p:style>
      </p:cxnSp>
      <p:sp>
        <p:nvSpPr>
          <p:cNvPr id="51" name="椭圆 50"/>
          <p:cNvSpPr/>
          <p:nvPr/>
        </p:nvSpPr>
        <p:spPr>
          <a:xfrm>
            <a:off x="8399463" y="2492375"/>
            <a:ext cx="504825" cy="504825"/>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53" name="直线箭头连接符 52"/>
          <p:cNvCxnSpPr>
            <a:stCxn id="15" idx="6"/>
            <a:endCxn id="51" idx="2"/>
          </p:cNvCxnSpPr>
          <p:nvPr/>
        </p:nvCxnSpPr>
        <p:spPr>
          <a:xfrm>
            <a:off x="6672263" y="2744788"/>
            <a:ext cx="1727200" cy="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40" idx="0"/>
            <a:endCxn id="51" idx="2"/>
          </p:cNvCxnSpPr>
          <p:nvPr/>
        </p:nvCxnSpPr>
        <p:spPr>
          <a:xfrm flipV="1">
            <a:off x="7643813" y="2744788"/>
            <a:ext cx="755650" cy="11890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a:endCxn id="4" idx="2"/>
          </p:cNvCxnSpPr>
          <p:nvPr/>
        </p:nvCxnSpPr>
        <p:spPr>
          <a:xfrm flipV="1">
            <a:off x="2279650" y="4184650"/>
            <a:ext cx="1295400" cy="36513"/>
          </a:xfrm>
          <a:prstGeom prst="straightConnector1">
            <a:avLst/>
          </a:prstGeom>
          <a:ln>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a:endCxn id="47" idx="2"/>
          </p:cNvCxnSpPr>
          <p:nvPr/>
        </p:nvCxnSpPr>
        <p:spPr>
          <a:xfrm>
            <a:off x="2135188" y="2420938"/>
            <a:ext cx="2808287" cy="36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51" idx="6"/>
          </p:cNvCxnSpPr>
          <p:nvPr/>
        </p:nvCxnSpPr>
        <p:spPr>
          <a:xfrm flipV="1">
            <a:off x="8904288" y="2708275"/>
            <a:ext cx="1368425" cy="36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直线箭头连接符 76"/>
          <p:cNvCxnSpPr>
            <a:stCxn id="40" idx="6"/>
          </p:cNvCxnSpPr>
          <p:nvPr/>
        </p:nvCxnSpPr>
        <p:spPr>
          <a:xfrm flipV="1">
            <a:off x="7896225" y="4149725"/>
            <a:ext cx="2376488" cy="34925"/>
          </a:xfrm>
          <a:prstGeom prst="straightConnector1">
            <a:avLst/>
          </a:prstGeom>
          <a:ln>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80" name="直线箭头连接符 79"/>
          <p:cNvCxnSpPr>
            <a:stCxn id="26" idx="6"/>
          </p:cNvCxnSpPr>
          <p:nvPr/>
        </p:nvCxnSpPr>
        <p:spPr>
          <a:xfrm flipV="1">
            <a:off x="6672263" y="5157788"/>
            <a:ext cx="3527425" cy="34925"/>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3" name="等腰三角形 82"/>
          <p:cNvSpPr/>
          <p:nvPr/>
        </p:nvSpPr>
        <p:spPr>
          <a:xfrm>
            <a:off x="1558925" y="2205038"/>
            <a:ext cx="288925" cy="360362"/>
          </a:xfrm>
          <a:prstGeom prst="triangle">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4" name="等腰三角形 83"/>
          <p:cNvSpPr/>
          <p:nvPr/>
        </p:nvSpPr>
        <p:spPr>
          <a:xfrm>
            <a:off x="1200150" y="4005263"/>
            <a:ext cx="287338" cy="360362"/>
          </a:xfrm>
          <a:prstGeom prst="triangle">
            <a:avLst/>
          </a:prstGeom>
          <a:solidFill>
            <a:srgbClr val="7F7F7F"/>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5" name="等腰三角形 84"/>
          <p:cNvSpPr/>
          <p:nvPr/>
        </p:nvSpPr>
        <p:spPr>
          <a:xfrm>
            <a:off x="1558925" y="4005263"/>
            <a:ext cx="288925" cy="360362"/>
          </a:xfrm>
          <a:prstGeom prst="triangl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6" name="等腰三角形 85"/>
          <p:cNvSpPr/>
          <p:nvPr/>
        </p:nvSpPr>
        <p:spPr>
          <a:xfrm>
            <a:off x="334963" y="2205038"/>
            <a:ext cx="288925" cy="360362"/>
          </a:xfrm>
          <a:prstGeom prst="triangle">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7" name="等腰三角形 86"/>
          <p:cNvSpPr/>
          <p:nvPr/>
        </p:nvSpPr>
        <p:spPr>
          <a:xfrm>
            <a:off x="766763" y="2205038"/>
            <a:ext cx="288925" cy="360362"/>
          </a:xfrm>
          <a:prstGeom prst="triangle">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8" name="等腰三角形 87"/>
          <p:cNvSpPr/>
          <p:nvPr/>
        </p:nvSpPr>
        <p:spPr>
          <a:xfrm>
            <a:off x="1200150" y="2205038"/>
            <a:ext cx="287338" cy="360362"/>
          </a:xfrm>
          <a:prstGeom prst="triangle">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9" name="等腰三角形 88"/>
          <p:cNvSpPr/>
          <p:nvPr/>
        </p:nvSpPr>
        <p:spPr>
          <a:xfrm>
            <a:off x="407988" y="4005263"/>
            <a:ext cx="287337" cy="360362"/>
          </a:xfrm>
          <a:prstGeom prst="triangle">
            <a:avLst/>
          </a:prstGeom>
          <a:solidFill>
            <a:srgbClr val="7F7F7F"/>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0" name="等腰三角形 89"/>
          <p:cNvSpPr/>
          <p:nvPr/>
        </p:nvSpPr>
        <p:spPr>
          <a:xfrm>
            <a:off x="839788" y="4005263"/>
            <a:ext cx="287337" cy="360362"/>
          </a:xfrm>
          <a:prstGeom prst="triangle">
            <a:avLst/>
          </a:prstGeom>
          <a:solidFill>
            <a:srgbClr val="7F7F7F"/>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1" name="菱形 90"/>
          <p:cNvSpPr/>
          <p:nvPr/>
        </p:nvSpPr>
        <p:spPr>
          <a:xfrm>
            <a:off x="10417175" y="2492375"/>
            <a:ext cx="503238" cy="504825"/>
          </a:xfrm>
          <a:prstGeom prst="diamond">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2" name="菱形 91"/>
          <p:cNvSpPr/>
          <p:nvPr/>
        </p:nvSpPr>
        <p:spPr>
          <a:xfrm>
            <a:off x="11064875" y="2492375"/>
            <a:ext cx="503238" cy="504825"/>
          </a:xfrm>
          <a:prstGeom prst="diamond">
            <a:avLst/>
          </a:prstGeom>
          <a:solidFill>
            <a:srgbClr val="604A7B"/>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3" name="菱形 92"/>
          <p:cNvSpPr/>
          <p:nvPr/>
        </p:nvSpPr>
        <p:spPr>
          <a:xfrm>
            <a:off x="11687175" y="2492375"/>
            <a:ext cx="504825" cy="504825"/>
          </a:xfrm>
          <a:prstGeom prst="diamond">
            <a:avLst/>
          </a:prstGeom>
          <a:solidFill>
            <a:srgbClr val="604A7B"/>
          </a:solidFill>
          <a:ln>
            <a:solidFill>
              <a:srgbClr val="40315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4" name="菱形 93"/>
          <p:cNvSpPr/>
          <p:nvPr/>
        </p:nvSpPr>
        <p:spPr>
          <a:xfrm>
            <a:off x="10442575" y="3860800"/>
            <a:ext cx="504825" cy="504825"/>
          </a:xfrm>
          <a:prstGeom prst="diamond">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5" name="菱形 94"/>
          <p:cNvSpPr/>
          <p:nvPr/>
        </p:nvSpPr>
        <p:spPr>
          <a:xfrm>
            <a:off x="11091863" y="3860800"/>
            <a:ext cx="503237" cy="504825"/>
          </a:xfrm>
          <a:prstGeom prst="diamond">
            <a:avLst/>
          </a:prstGeom>
          <a:solidFill>
            <a:srgbClr val="B3A2C7"/>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6" name="菱形 95"/>
          <p:cNvSpPr/>
          <p:nvPr/>
        </p:nvSpPr>
        <p:spPr>
          <a:xfrm>
            <a:off x="11714163" y="3860800"/>
            <a:ext cx="504825" cy="504825"/>
          </a:xfrm>
          <a:prstGeom prst="diamond">
            <a:avLst/>
          </a:prstGeom>
          <a:solidFill>
            <a:srgbClr val="B3A2C7"/>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7" name="菱形 96"/>
          <p:cNvSpPr/>
          <p:nvPr/>
        </p:nvSpPr>
        <p:spPr>
          <a:xfrm>
            <a:off x="10488613" y="4941888"/>
            <a:ext cx="503237" cy="503237"/>
          </a:xfrm>
          <a:prstGeom prst="diamond">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8" name="菱形 97"/>
          <p:cNvSpPr/>
          <p:nvPr/>
        </p:nvSpPr>
        <p:spPr>
          <a:xfrm>
            <a:off x="11136313" y="4941888"/>
            <a:ext cx="504825" cy="503237"/>
          </a:xfrm>
          <a:prstGeom prst="diamond">
            <a:avLst/>
          </a:prstGeom>
          <a:solidFill>
            <a:srgbClr val="D99694"/>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9" name="菱形 98"/>
          <p:cNvSpPr/>
          <p:nvPr/>
        </p:nvSpPr>
        <p:spPr>
          <a:xfrm>
            <a:off x="11760200" y="4941888"/>
            <a:ext cx="503238" cy="503237"/>
          </a:xfrm>
          <a:prstGeom prst="diamond">
            <a:avLst/>
          </a:prstGeom>
          <a:solidFill>
            <a:srgbClr val="D99694"/>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11" name="椭圆形标注 110"/>
          <p:cNvSpPr/>
          <p:nvPr/>
        </p:nvSpPr>
        <p:spPr>
          <a:xfrm>
            <a:off x="1487488" y="981075"/>
            <a:ext cx="1130300" cy="612775"/>
          </a:xfrm>
          <a:prstGeom prst="wedgeEllipseCallout">
            <a:avLst>
              <a:gd name="adj1" fmla="val -56327"/>
              <a:gd name="adj2" fmla="val 129296"/>
            </a:avLst>
          </a:prstGeom>
          <a:solidFill>
            <a:schemeClr val="tx1">
              <a:lumMod val="85000"/>
              <a:lumOff val="1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Batch</a:t>
            </a:r>
            <a:endParaRPr kumimoji="1" lang="zh-CN" altLang="en-US" dirty="0"/>
          </a:p>
        </p:txBody>
      </p:sp>
      <p:sp>
        <p:nvSpPr>
          <p:cNvPr id="112" name="椭圆形标注 111"/>
          <p:cNvSpPr/>
          <p:nvPr/>
        </p:nvSpPr>
        <p:spPr>
          <a:xfrm>
            <a:off x="5087938" y="1052513"/>
            <a:ext cx="1346200" cy="612775"/>
          </a:xfrm>
          <a:prstGeom prst="wedgeEllipseCallout">
            <a:avLst>
              <a:gd name="adj1" fmla="val -38511"/>
              <a:gd name="adj2" fmla="val 140812"/>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Source</a:t>
            </a:r>
            <a:endParaRPr kumimoji="1" lang="zh-CN" altLang="en-US" dirty="0"/>
          </a:p>
        </p:txBody>
      </p:sp>
      <p:sp>
        <p:nvSpPr>
          <p:cNvPr id="113" name="椭圆形标注 112"/>
          <p:cNvSpPr/>
          <p:nvPr/>
        </p:nvSpPr>
        <p:spPr>
          <a:xfrm>
            <a:off x="6527800" y="476250"/>
            <a:ext cx="1368425" cy="612775"/>
          </a:xfrm>
          <a:prstGeom prst="wedgeEllipseCallout">
            <a:avLst>
              <a:gd name="adj1" fmla="val -57311"/>
              <a:gd name="adj2" fmla="val 279010"/>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Worker</a:t>
            </a:r>
            <a:endParaRPr kumimoji="1" lang="zh-CN" altLang="en-US" dirty="0"/>
          </a:p>
        </p:txBody>
      </p:sp>
      <p:sp>
        <p:nvSpPr>
          <p:cNvPr id="114" name="椭圆形标注 113"/>
          <p:cNvSpPr/>
          <p:nvPr/>
        </p:nvSpPr>
        <p:spPr>
          <a:xfrm>
            <a:off x="7464425" y="1125538"/>
            <a:ext cx="1417638" cy="611187"/>
          </a:xfrm>
          <a:prstGeom prst="wedgeEllipseCallout">
            <a:avLst>
              <a:gd name="adj1" fmla="val -54657"/>
              <a:gd name="adj2" fmla="val 214518"/>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shuffle</a:t>
            </a:r>
            <a:endParaRPr kumimoji="1" lang="zh-CN" altLang="en-US" dirty="0"/>
          </a:p>
        </p:txBody>
      </p:sp>
      <p:sp>
        <p:nvSpPr>
          <p:cNvPr id="115" name="椭圆形标注 114"/>
          <p:cNvSpPr/>
          <p:nvPr/>
        </p:nvSpPr>
        <p:spPr>
          <a:xfrm>
            <a:off x="8975725" y="1052513"/>
            <a:ext cx="1419225" cy="612775"/>
          </a:xfrm>
          <a:prstGeom prst="wedgeEllipseCallout">
            <a:avLst>
              <a:gd name="adj1" fmla="val -66595"/>
              <a:gd name="adj2" fmla="val 186878"/>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output</a:t>
            </a:r>
            <a:endParaRPr kumimoji="1" lang="zh-CN" altLang="en-US" dirty="0"/>
          </a:p>
        </p:txBody>
      </p:sp>
      <p:sp>
        <p:nvSpPr>
          <p:cNvPr id="116" name="椭圆形标注 115"/>
          <p:cNvSpPr/>
          <p:nvPr/>
        </p:nvSpPr>
        <p:spPr>
          <a:xfrm>
            <a:off x="10560050" y="981075"/>
            <a:ext cx="1419225" cy="612775"/>
          </a:xfrm>
          <a:prstGeom prst="wedgeEllipseCallout">
            <a:avLst>
              <a:gd name="adj1" fmla="val -39735"/>
              <a:gd name="adj2" fmla="val 203001"/>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Batch</a:t>
            </a:r>
            <a:endParaRPr kumimoji="1" lang="zh-CN" altLang="en-US" dirty="0"/>
          </a:p>
        </p:txBody>
      </p:sp>
      <p:sp>
        <p:nvSpPr>
          <p:cNvPr id="117" name="圆角矩形 116"/>
          <p:cNvSpPr/>
          <p:nvPr/>
        </p:nvSpPr>
        <p:spPr>
          <a:xfrm>
            <a:off x="3216275" y="908050"/>
            <a:ext cx="1295400" cy="792163"/>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err="1"/>
              <a:t>JobMaster</a:t>
            </a:r>
            <a:endParaRPr kumimoji="1" lang="zh-CN" altLang="en-US" dirty="0"/>
          </a:p>
        </p:txBody>
      </p:sp>
      <p:cxnSp>
        <p:nvCxnSpPr>
          <p:cNvPr id="119" name="直线连接符 118"/>
          <p:cNvCxnSpPr>
            <a:stCxn id="117" idx="2"/>
            <a:endCxn id="47" idx="1"/>
          </p:cNvCxnSpPr>
          <p:nvPr/>
        </p:nvCxnSpPr>
        <p:spPr>
          <a:xfrm>
            <a:off x="3863975" y="1700213"/>
            <a:ext cx="1154113" cy="5778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直线连接符 121"/>
          <p:cNvCxnSpPr>
            <a:stCxn id="117" idx="2"/>
            <a:endCxn id="4" idx="0"/>
          </p:cNvCxnSpPr>
          <p:nvPr/>
        </p:nvCxnSpPr>
        <p:spPr>
          <a:xfrm flipH="1">
            <a:off x="3827463" y="1700213"/>
            <a:ext cx="36512" cy="2233612"/>
          </a:xfrm>
          <a:prstGeom prst="line">
            <a:avLst/>
          </a:prstGeom>
        </p:spPr>
        <p:style>
          <a:lnRef idx="2">
            <a:schemeClr val="accent1"/>
          </a:lnRef>
          <a:fillRef idx="0">
            <a:schemeClr val="accent1"/>
          </a:fillRef>
          <a:effectRef idx="1">
            <a:schemeClr val="accent1"/>
          </a:effectRef>
          <a:fontRef idx="minor">
            <a:schemeClr val="tx1"/>
          </a:fontRef>
        </p:style>
      </p:cxnSp>
      <p:sp>
        <p:nvSpPr>
          <p:cNvPr id="134" name="圆角矩形 133"/>
          <p:cNvSpPr/>
          <p:nvPr/>
        </p:nvSpPr>
        <p:spPr>
          <a:xfrm>
            <a:off x="5448300" y="5805488"/>
            <a:ext cx="1511300" cy="792162"/>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Coordinator</a:t>
            </a:r>
            <a:endParaRPr kumimoji="1" lang="zh-CN" altLang="en-US" dirty="0"/>
          </a:p>
        </p:txBody>
      </p:sp>
      <p:cxnSp>
        <p:nvCxnSpPr>
          <p:cNvPr id="136" name="直线连接符 135"/>
          <p:cNvCxnSpPr>
            <a:stCxn id="4" idx="4"/>
            <a:endCxn id="134" idx="1"/>
          </p:cNvCxnSpPr>
          <p:nvPr/>
        </p:nvCxnSpPr>
        <p:spPr>
          <a:xfrm>
            <a:off x="3827463" y="4437063"/>
            <a:ext cx="1620837" cy="17637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直线连接符 138"/>
          <p:cNvCxnSpPr>
            <a:stCxn id="10" idx="4"/>
            <a:endCxn id="134" idx="0"/>
          </p:cNvCxnSpPr>
          <p:nvPr/>
        </p:nvCxnSpPr>
        <p:spPr>
          <a:xfrm>
            <a:off x="5267325" y="5013325"/>
            <a:ext cx="936625" cy="7921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直线连接符 141"/>
          <p:cNvCxnSpPr>
            <a:stCxn id="40" idx="4"/>
            <a:endCxn id="134" idx="3"/>
          </p:cNvCxnSpPr>
          <p:nvPr/>
        </p:nvCxnSpPr>
        <p:spPr>
          <a:xfrm flipH="1">
            <a:off x="6959600" y="4437063"/>
            <a:ext cx="684213" cy="1763712"/>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P spid="114" grpId="0" animBg="1"/>
      <p:bldP spid="115" grpId="0" animBg="1"/>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Kaiti SC Regular"/>
                <a:ea typeface="Kaiti SC Regular"/>
                <a:cs typeface="Kaiti SC Regular"/>
              </a:rPr>
              <a:t>大纲</a:t>
            </a:r>
          </a:p>
        </p:txBody>
      </p:sp>
      <p:sp>
        <p:nvSpPr>
          <p:cNvPr id="13314" name="内容占位符 4"/>
          <p:cNvSpPr>
            <a:spLocks noGrp="1"/>
          </p:cNvSpPr>
          <p:nvPr>
            <p:ph idx="1"/>
          </p:nvPr>
        </p:nvSpPr>
        <p:spPr>
          <a:xfrm>
            <a:off x="3432175" y="1196975"/>
            <a:ext cx="6121400" cy="4032250"/>
          </a:xfrm>
        </p:spPr>
        <p:txBody>
          <a:bodyPr/>
          <a:lstStyle/>
          <a:p>
            <a:pPr eaLnBrk="1" hangingPunct="1">
              <a:buFont typeface="Arial" charset="0"/>
              <a:buNone/>
            </a:pPr>
            <a:endParaRPr lang="en-US" altLang="zh-CN" smtClean="0"/>
          </a:p>
          <a:p>
            <a:pPr eaLnBrk="1" hangingPunct="1">
              <a:lnSpc>
                <a:spcPct val="150000"/>
              </a:lnSpc>
              <a:buSzPct val="60000"/>
              <a:buFont typeface="Wingdings" pitchFamily="2" charset="2"/>
              <a:buChar char="Ø"/>
            </a:pPr>
            <a:r>
              <a:rPr lang="zh-CN" altLang="en-US" sz="3200" b="1" smtClean="0">
                <a:solidFill>
                  <a:srgbClr val="008AEC"/>
                </a:solidFill>
                <a:ea typeface="Kaiti SC Black"/>
                <a:cs typeface="Kaiti SC Black"/>
              </a:rPr>
              <a:t>增量计算和流式计算</a:t>
            </a:r>
            <a:endParaRPr lang="en-US" altLang="zh-CN" sz="3200" b="1" smtClean="0">
              <a:solidFill>
                <a:srgbClr val="008AEC"/>
              </a:solidFill>
              <a:ea typeface="Kaiti SC Black"/>
              <a:cs typeface="Kaiti SC Black"/>
            </a:endParaRPr>
          </a:p>
          <a:p>
            <a:pPr eaLnBrk="1" hangingPunct="1">
              <a:lnSpc>
                <a:spcPct val="150000"/>
              </a:lnSpc>
              <a:buSzPct val="60000"/>
              <a:buFont typeface="Wingdings" pitchFamily="2" charset="2"/>
              <a:buChar char="Ø"/>
            </a:pPr>
            <a:r>
              <a:rPr lang="zh-CN" altLang="en-US" sz="3200" b="1" smtClean="0">
                <a:solidFill>
                  <a:srgbClr val="008AEC"/>
                </a:solidFill>
                <a:ea typeface="Kaiti SC Regular"/>
                <a:cs typeface="Kaiti SC Regular"/>
              </a:rPr>
              <a:t>与批量计算的区别</a:t>
            </a:r>
            <a:endParaRPr lang="en-US" altLang="zh-CN" sz="3200" b="1" smtClean="0">
              <a:solidFill>
                <a:srgbClr val="008AEC"/>
              </a:solidFill>
              <a:ea typeface="Kaiti SC Regular"/>
              <a:cs typeface="Kaiti SC Regular"/>
            </a:endParaRPr>
          </a:p>
          <a:p>
            <a:pPr eaLnBrk="1" hangingPunct="1">
              <a:lnSpc>
                <a:spcPct val="150000"/>
              </a:lnSpc>
              <a:buSzPct val="60000"/>
              <a:buFont typeface="Wingdings" pitchFamily="2" charset="2"/>
              <a:buChar char="Ø"/>
            </a:pPr>
            <a:r>
              <a:rPr lang="zh-CN" altLang="en-US" sz="3200" b="1" smtClean="0">
                <a:solidFill>
                  <a:srgbClr val="008AEC"/>
                </a:solidFill>
                <a:ea typeface="Kaiti SC Regular"/>
                <a:cs typeface="Kaiti SC Regular"/>
              </a:rPr>
              <a:t>业界典型系统技术概要分析</a:t>
            </a:r>
            <a:endParaRPr lang="en-US" altLang="zh-CN" sz="3200" b="1" smtClean="0">
              <a:solidFill>
                <a:srgbClr val="008AEC"/>
              </a:solidFill>
              <a:ea typeface="Kaiti SC Regular"/>
              <a:cs typeface="Kaiti SC Regular"/>
            </a:endParaRPr>
          </a:p>
          <a:p>
            <a:pPr eaLnBrk="1" hangingPunct="1">
              <a:lnSpc>
                <a:spcPct val="150000"/>
              </a:lnSpc>
              <a:buSzPct val="60000"/>
              <a:buFont typeface="Wingdings" pitchFamily="2" charset="2"/>
              <a:buChar char="Ø"/>
            </a:pPr>
            <a:r>
              <a:rPr lang="zh-CN" altLang="en-US" sz="3200" b="1" smtClean="0">
                <a:solidFill>
                  <a:srgbClr val="008AEC"/>
                </a:solidFill>
                <a:ea typeface="Kaiti SC Regular"/>
                <a:cs typeface="Kaiti SC Regular"/>
              </a:rPr>
              <a:t>核心技术</a:t>
            </a:r>
            <a:endParaRPr lang="zh-CN" altLang="en-US" sz="3200" b="1" smtClean="0">
              <a:solidFill>
                <a:srgbClr val="008AE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核心技术－重点问题</a:t>
            </a:r>
            <a:endParaRPr lang="zh-CN" altLang="en-US" dirty="0"/>
          </a:p>
        </p:txBody>
      </p:sp>
      <p:sp>
        <p:nvSpPr>
          <p:cNvPr id="31746" name="内容占位符 2"/>
          <p:cNvSpPr>
            <a:spLocks noGrp="1"/>
          </p:cNvSpPr>
          <p:nvPr>
            <p:ph idx="1"/>
          </p:nvPr>
        </p:nvSpPr>
        <p:spPr>
          <a:xfrm>
            <a:off x="334963" y="765175"/>
            <a:ext cx="11522075" cy="5903913"/>
          </a:xfrm>
        </p:spPr>
        <p:txBody>
          <a:bodyPr/>
          <a:lstStyle/>
          <a:p>
            <a:pPr eaLnBrk="1" hangingPunct="1">
              <a:lnSpc>
                <a:spcPts val="3338"/>
              </a:lnSpc>
            </a:pPr>
            <a:r>
              <a:rPr lang="zh-CN" altLang="en-US" sz="1500" b="1" smtClean="0">
                <a:solidFill>
                  <a:srgbClr val="0088EE"/>
                </a:solidFill>
              </a:rPr>
              <a:t>系统边界</a:t>
            </a:r>
            <a:r>
              <a:rPr lang="en-US" altLang="zh-CN" sz="1500" b="1" smtClean="0">
                <a:solidFill>
                  <a:srgbClr val="0088EE"/>
                </a:solidFill>
              </a:rPr>
              <a:t>-</a:t>
            </a:r>
            <a:r>
              <a:rPr lang="zh-CN" altLang="en-US" sz="1500" b="1" smtClean="0">
                <a:solidFill>
                  <a:srgbClr val="0088EE"/>
                </a:solidFill>
              </a:rPr>
              <a:t>数据收集</a:t>
            </a:r>
            <a:r>
              <a:rPr lang="en-US" altLang="zh-CN" sz="1500" b="1" smtClean="0">
                <a:solidFill>
                  <a:srgbClr val="0088EE"/>
                </a:solidFill>
              </a:rPr>
              <a:t>/</a:t>
            </a:r>
            <a:r>
              <a:rPr lang="zh-CN" altLang="en-US" sz="1500" b="1" smtClean="0">
                <a:solidFill>
                  <a:srgbClr val="0088EE"/>
                </a:solidFill>
              </a:rPr>
              <a:t>结果数据</a:t>
            </a:r>
            <a:endParaRPr lang="en-US" altLang="zh-CN" sz="1500" b="1" smtClean="0">
              <a:solidFill>
                <a:srgbClr val="0088EE"/>
              </a:solidFill>
            </a:endParaRPr>
          </a:p>
          <a:p>
            <a:pPr lvl="1" eaLnBrk="1" hangingPunct="1">
              <a:lnSpc>
                <a:spcPts val="3338"/>
              </a:lnSpc>
            </a:pPr>
            <a:r>
              <a:rPr lang="zh-CN" altLang="en-US" sz="1200" b="1" smtClean="0">
                <a:solidFill>
                  <a:srgbClr val="FFC000"/>
                </a:solidFill>
              </a:rPr>
              <a:t>拉：</a:t>
            </a:r>
            <a:r>
              <a:rPr lang="zh-CN" altLang="en-US" sz="1200" smtClean="0"/>
              <a:t>从消息队列（</a:t>
            </a:r>
            <a:r>
              <a:rPr lang="en-US" altLang="zh-CN" sz="1200" smtClean="0"/>
              <a:t>Kafka</a:t>
            </a:r>
            <a:r>
              <a:rPr lang="zh-CN" altLang="en-US" sz="1200" smtClean="0"/>
              <a:t>）、存储（</a:t>
            </a:r>
            <a:r>
              <a:rPr lang="en-US" altLang="zh-CN" sz="1200" smtClean="0"/>
              <a:t>Hbase</a:t>
            </a:r>
            <a:r>
              <a:rPr lang="zh-CN" altLang="en-US" sz="1200" smtClean="0"/>
              <a:t>、</a:t>
            </a:r>
            <a:r>
              <a:rPr lang="en-US" altLang="zh-CN" sz="1200" smtClean="0"/>
              <a:t>HDFS</a:t>
            </a:r>
            <a:r>
              <a:rPr lang="zh-CN" altLang="en-US" sz="1200" smtClean="0"/>
              <a:t>）等系统读取数据，并且借助这些源头已经持久化的数据实现系统的故障恢复</a:t>
            </a:r>
            <a:r>
              <a:rPr lang="zh-CN" altLang="zh-CN" sz="1300" smtClean="0"/>
              <a:t>；</a:t>
            </a:r>
            <a:r>
              <a:rPr lang="zh-CN" altLang="en-US" sz="1300" smtClean="0"/>
              <a:t>涉及第三方服务系统授权</a:t>
            </a:r>
            <a:endParaRPr lang="en-US" altLang="zh-CN" sz="1300" smtClean="0"/>
          </a:p>
          <a:p>
            <a:pPr lvl="1" eaLnBrk="1" hangingPunct="1">
              <a:lnSpc>
                <a:spcPts val="3338"/>
              </a:lnSpc>
            </a:pPr>
            <a:r>
              <a:rPr lang="zh-CN" altLang="en-US" sz="1500" b="1" smtClean="0">
                <a:solidFill>
                  <a:srgbClr val="FFC000"/>
                </a:solidFill>
              </a:rPr>
              <a:t>推：</a:t>
            </a:r>
            <a:r>
              <a:rPr lang="zh-CN" altLang="en-US" sz="1500" smtClean="0"/>
              <a:t>需要实现</a:t>
            </a:r>
            <a:r>
              <a:rPr lang="en-US" altLang="zh-CN" sz="1500" smtClean="0"/>
              <a:t>Http</a:t>
            </a:r>
            <a:r>
              <a:rPr lang="zh-CN" altLang="en-US" sz="1500" smtClean="0"/>
              <a:t>处理模块（</a:t>
            </a:r>
            <a:r>
              <a:rPr lang="en-US" altLang="zh-CN" sz="1500" smtClean="0"/>
              <a:t>Aapche</a:t>
            </a:r>
            <a:r>
              <a:rPr lang="zh-CN" altLang="en-US" sz="1500" smtClean="0"/>
              <a:t>、</a:t>
            </a:r>
            <a:r>
              <a:rPr lang="en-US" altLang="zh-CN" sz="1500" smtClean="0"/>
              <a:t>Nginx</a:t>
            </a:r>
            <a:r>
              <a:rPr lang="zh-CN" altLang="en-US" sz="1500" smtClean="0"/>
              <a:t>等），更需要解决故障恢复问题</a:t>
            </a:r>
            <a:endParaRPr lang="en-US" altLang="zh-CN" sz="1500" smtClean="0"/>
          </a:p>
          <a:p>
            <a:pPr lvl="1" eaLnBrk="1" hangingPunct="1">
              <a:lnSpc>
                <a:spcPts val="3338"/>
              </a:lnSpc>
            </a:pPr>
            <a:r>
              <a:rPr lang="zh-CN" altLang="en-US" sz="1500" smtClean="0">
                <a:solidFill>
                  <a:srgbClr val="FFC000"/>
                </a:solidFill>
              </a:rPr>
              <a:t>订阅</a:t>
            </a:r>
            <a:r>
              <a:rPr lang="zh-CN" altLang="en-US" sz="1500" smtClean="0"/>
              <a:t>：结果数据写入消息队列，业务方订阅，进入自己在线存储系统</a:t>
            </a:r>
            <a:endParaRPr lang="en-US" altLang="zh-CN" sz="1500" smtClean="0"/>
          </a:p>
          <a:p>
            <a:pPr lvl="1" eaLnBrk="1" hangingPunct="1">
              <a:lnSpc>
                <a:spcPts val="3338"/>
              </a:lnSpc>
            </a:pPr>
            <a:r>
              <a:rPr lang="zh-CN" altLang="en-US" sz="1500" smtClean="0">
                <a:solidFill>
                  <a:srgbClr val="FFC000"/>
                </a:solidFill>
              </a:rPr>
              <a:t>服务：</a:t>
            </a:r>
            <a:r>
              <a:rPr lang="zh-CN" altLang="en-US" sz="1500" smtClean="0"/>
              <a:t>直接提供在线数据服务</a:t>
            </a:r>
            <a:r>
              <a:rPr lang="zh-CN" altLang="zh-CN" sz="1500" smtClean="0"/>
              <a:t>；</a:t>
            </a:r>
            <a:r>
              <a:rPr lang="zh-CN" altLang="en-US" sz="1500" smtClean="0"/>
              <a:t>涉及第三方服务系统授权；结果数据时钟对齐</a:t>
            </a:r>
            <a:endParaRPr lang="en-US" altLang="zh-CN" sz="1500" smtClean="0"/>
          </a:p>
          <a:p>
            <a:pPr eaLnBrk="1" hangingPunct="1">
              <a:lnSpc>
                <a:spcPts val="3338"/>
              </a:lnSpc>
            </a:pPr>
            <a:r>
              <a:rPr lang="en-US" altLang="zh-CN" sz="1500" b="1" smtClean="0">
                <a:solidFill>
                  <a:srgbClr val="0088EE"/>
                </a:solidFill>
              </a:rPr>
              <a:t>shuffle</a:t>
            </a:r>
            <a:r>
              <a:rPr lang="zh-CN" altLang="en-US" sz="1500" b="1" smtClean="0">
                <a:solidFill>
                  <a:srgbClr val="0088EE"/>
                </a:solidFill>
              </a:rPr>
              <a:t>机制</a:t>
            </a:r>
            <a:endParaRPr lang="en-US" altLang="zh-CN" sz="1500" b="1" smtClean="0">
              <a:solidFill>
                <a:srgbClr val="0088EE"/>
              </a:solidFill>
            </a:endParaRPr>
          </a:p>
          <a:p>
            <a:pPr lvl="1" eaLnBrk="1" hangingPunct="1">
              <a:lnSpc>
                <a:spcPts val="3338"/>
              </a:lnSpc>
            </a:pPr>
            <a:r>
              <a:rPr lang="en-US" altLang="zh-CN" sz="1500" smtClean="0">
                <a:solidFill>
                  <a:srgbClr val="FFC000"/>
                </a:solidFill>
              </a:rPr>
              <a:t>Push</a:t>
            </a:r>
          </a:p>
          <a:p>
            <a:pPr lvl="1" eaLnBrk="1" hangingPunct="1">
              <a:lnSpc>
                <a:spcPts val="3338"/>
              </a:lnSpc>
            </a:pPr>
            <a:r>
              <a:rPr lang="zh-CN" altLang="en-US" sz="1500" smtClean="0">
                <a:solidFill>
                  <a:srgbClr val="FFC000"/>
                </a:solidFill>
              </a:rPr>
              <a:t>消息传输是否需要解决</a:t>
            </a:r>
            <a:r>
              <a:rPr lang="zh-CN" altLang="en-US" sz="1500" b="1" smtClean="0">
                <a:solidFill>
                  <a:srgbClr val="FFC000"/>
                </a:solidFill>
              </a:rPr>
              <a:t>“丢”</a:t>
            </a:r>
            <a:r>
              <a:rPr lang="zh-CN" altLang="en-US" sz="1500" smtClean="0">
                <a:solidFill>
                  <a:srgbClr val="FFC000"/>
                </a:solidFill>
              </a:rPr>
              <a:t>、</a:t>
            </a:r>
            <a:r>
              <a:rPr lang="zh-CN" altLang="en-US" sz="1500" b="1" smtClean="0">
                <a:solidFill>
                  <a:srgbClr val="FFC000"/>
                </a:solidFill>
              </a:rPr>
              <a:t>“重”</a:t>
            </a:r>
            <a:r>
              <a:rPr lang="zh-CN" altLang="en-US" sz="1500" smtClean="0">
                <a:solidFill>
                  <a:srgbClr val="FFC000"/>
                </a:solidFill>
              </a:rPr>
              <a:t>等问题</a:t>
            </a:r>
            <a:r>
              <a:rPr lang="zh-CN" altLang="zh-CN" sz="1500" smtClean="0">
                <a:solidFill>
                  <a:srgbClr val="FFC000"/>
                </a:solidFill>
              </a:rPr>
              <a:t>；</a:t>
            </a:r>
            <a:r>
              <a:rPr lang="zh-CN" altLang="en-US" sz="1500" smtClean="0">
                <a:solidFill>
                  <a:srgbClr val="FFC000"/>
                </a:solidFill>
              </a:rPr>
              <a:t>框架是否需要保证消息的</a:t>
            </a:r>
            <a:r>
              <a:rPr lang="zh-CN" altLang="en-US" sz="1500" b="1" smtClean="0">
                <a:solidFill>
                  <a:srgbClr val="FFC000"/>
                </a:solidFill>
              </a:rPr>
              <a:t>“有序”</a:t>
            </a:r>
            <a:r>
              <a:rPr lang="zh-CN" altLang="en-US" sz="1500" smtClean="0">
                <a:solidFill>
                  <a:srgbClr val="FFC000"/>
                </a:solidFill>
              </a:rPr>
              <a:t>性</a:t>
            </a:r>
            <a:endParaRPr lang="en-US" altLang="zh-CN" sz="1500" smtClean="0">
              <a:solidFill>
                <a:srgbClr val="FFC000"/>
              </a:solidFill>
            </a:endParaRPr>
          </a:p>
          <a:p>
            <a:pPr eaLnBrk="1" hangingPunct="1">
              <a:lnSpc>
                <a:spcPts val="3338"/>
              </a:lnSpc>
            </a:pPr>
            <a:r>
              <a:rPr lang="zh-CN" altLang="en-US" sz="1500" b="1" smtClean="0">
                <a:solidFill>
                  <a:srgbClr val="0088EE"/>
                </a:solidFill>
              </a:rPr>
              <a:t>计算</a:t>
            </a:r>
            <a:endParaRPr lang="en-US" altLang="zh-CN" sz="1500" b="1" smtClean="0">
              <a:solidFill>
                <a:srgbClr val="0088EE"/>
              </a:solidFill>
            </a:endParaRPr>
          </a:p>
          <a:p>
            <a:pPr lvl="1" eaLnBrk="1" hangingPunct="1">
              <a:lnSpc>
                <a:spcPts val="3338"/>
              </a:lnSpc>
            </a:pPr>
            <a:r>
              <a:rPr lang="en-US" altLang="zh-CN" sz="1500" b="1" smtClean="0">
                <a:solidFill>
                  <a:srgbClr val="FFC000"/>
                </a:solidFill>
              </a:rPr>
              <a:t>Longlive</a:t>
            </a:r>
            <a:r>
              <a:rPr lang="zh-CN" altLang="en-US" sz="1500" b="1" smtClean="0">
                <a:solidFill>
                  <a:srgbClr val="FFC000"/>
                </a:solidFill>
              </a:rPr>
              <a:t>：</a:t>
            </a:r>
            <a:r>
              <a:rPr lang="zh-CN" altLang="en-US" sz="1500" smtClean="0"/>
              <a:t>不同的调度方式，不同的消息机制</a:t>
            </a:r>
            <a:endParaRPr lang="en-US" altLang="zh-CN" sz="1500" smtClean="0"/>
          </a:p>
          <a:p>
            <a:pPr lvl="1" eaLnBrk="1" hangingPunct="1">
              <a:lnSpc>
                <a:spcPts val="3338"/>
              </a:lnSpc>
            </a:pPr>
            <a:r>
              <a:rPr lang="zh-CN" altLang="en-US" sz="1500" smtClean="0">
                <a:solidFill>
                  <a:srgbClr val="FF0000"/>
                </a:solidFill>
              </a:rPr>
              <a:t>容错</a:t>
            </a:r>
            <a:r>
              <a:rPr lang="zh-CN" altLang="en-US" sz="1500" smtClean="0"/>
              <a:t>：任务跟踪机制</a:t>
            </a:r>
            <a:endParaRPr lang="en-US" altLang="zh-CN" sz="1500" smtClean="0"/>
          </a:p>
          <a:p>
            <a:pPr lvl="1" eaLnBrk="1" hangingPunct="1">
              <a:lnSpc>
                <a:spcPts val="3338"/>
              </a:lnSpc>
            </a:pPr>
            <a:r>
              <a:rPr lang="zh-CN" altLang="en-US" sz="1500" smtClean="0">
                <a:solidFill>
                  <a:srgbClr val="FFC000"/>
                </a:solidFill>
              </a:rPr>
              <a:t>有状态计算：</a:t>
            </a:r>
            <a:r>
              <a:rPr lang="zh-CN" altLang="en-US" sz="1500" smtClean="0"/>
              <a:t>中间状态的存储方式；容错</a:t>
            </a:r>
            <a:endParaRPr lang="en-US" altLang="zh-CN" sz="1500" smtClean="0"/>
          </a:p>
          <a:p>
            <a:pPr eaLnBrk="1" hangingPunct="1">
              <a:lnSpc>
                <a:spcPts val="3338"/>
              </a:lnSpc>
              <a:buFont typeface="Arial" charset="0"/>
              <a:buNone/>
            </a:pPr>
            <a:endParaRPr lang="en-US" altLang="zh-CN" sz="1600" smtClean="0"/>
          </a:p>
        </p:txBody>
      </p:sp>
      <p:pic>
        <p:nvPicPr>
          <p:cNvPr id="31747" name="Picture 2"/>
          <p:cNvPicPr>
            <a:picLocks noChangeAspect="1" noChangeArrowheads="1"/>
          </p:cNvPicPr>
          <p:nvPr/>
        </p:nvPicPr>
        <p:blipFill>
          <a:blip r:embed="rId2"/>
          <a:srcRect/>
          <a:stretch>
            <a:fillRect/>
          </a:stretch>
        </p:blipFill>
        <p:spPr bwMode="auto">
          <a:xfrm>
            <a:off x="10693400" y="231775"/>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a:t>核心技术－重点问题</a:t>
            </a:r>
          </a:p>
        </p:txBody>
      </p:sp>
      <p:sp>
        <p:nvSpPr>
          <p:cNvPr id="32770" name="内容占位符 2"/>
          <p:cNvSpPr>
            <a:spLocks noGrp="1"/>
          </p:cNvSpPr>
          <p:nvPr>
            <p:ph idx="1"/>
          </p:nvPr>
        </p:nvSpPr>
        <p:spPr>
          <a:xfrm>
            <a:off x="334963" y="922338"/>
            <a:ext cx="5089525" cy="4306887"/>
          </a:xfrm>
        </p:spPr>
        <p:txBody>
          <a:bodyPr/>
          <a:lstStyle/>
          <a:p>
            <a:pPr marL="0" indent="0" eaLnBrk="1" hangingPunct="1">
              <a:lnSpc>
                <a:spcPts val="3338"/>
              </a:lnSpc>
              <a:buFont typeface="Arial" charset="0"/>
              <a:buNone/>
            </a:pPr>
            <a:endParaRPr lang="en-US" altLang="zh-CN" sz="2100" b="1" smtClean="0"/>
          </a:p>
          <a:p>
            <a:pPr marL="0" indent="0" eaLnBrk="1" hangingPunct="1">
              <a:lnSpc>
                <a:spcPts val="3338"/>
              </a:lnSpc>
            </a:pPr>
            <a:r>
              <a:rPr lang="zh-CN" altLang="en-US" sz="2000" b="1" smtClean="0">
                <a:solidFill>
                  <a:srgbClr val="0088EE"/>
                </a:solidFill>
              </a:rPr>
              <a:t>扩展能力</a:t>
            </a:r>
            <a:r>
              <a:rPr lang="zh-CN" altLang="en-US" sz="2000" b="1" smtClean="0"/>
              <a:t>  </a:t>
            </a:r>
            <a:endParaRPr lang="en-US" altLang="zh-CN" sz="2000" b="1" smtClean="0"/>
          </a:p>
          <a:p>
            <a:pPr lvl="1" eaLnBrk="1" hangingPunct="1">
              <a:lnSpc>
                <a:spcPts val="3338"/>
              </a:lnSpc>
            </a:pPr>
            <a:r>
              <a:rPr lang="zh-CN" altLang="en-US" sz="1800" smtClean="0">
                <a:solidFill>
                  <a:srgbClr val="FFC000"/>
                </a:solidFill>
              </a:rPr>
              <a:t>集群规模的上限是多少？</a:t>
            </a:r>
            <a:endParaRPr lang="en-US" altLang="zh-CN" sz="1800" smtClean="0">
              <a:solidFill>
                <a:srgbClr val="FFC000"/>
              </a:solidFill>
            </a:endParaRPr>
          </a:p>
          <a:p>
            <a:pPr lvl="1" eaLnBrk="1" hangingPunct="1">
              <a:lnSpc>
                <a:spcPts val="3338"/>
              </a:lnSpc>
            </a:pPr>
            <a:r>
              <a:rPr lang="zh-CN" altLang="en-US" sz="1800" smtClean="0">
                <a:solidFill>
                  <a:srgbClr val="FFC000"/>
                </a:solidFill>
              </a:rPr>
              <a:t>计算作业是否可以线性增加？</a:t>
            </a:r>
            <a:endParaRPr lang="en-US" altLang="zh-CN" sz="1800" b="1" smtClean="0">
              <a:solidFill>
                <a:srgbClr val="FFC000"/>
              </a:solidFill>
            </a:endParaRPr>
          </a:p>
          <a:p>
            <a:pPr marL="0" indent="0" eaLnBrk="1" hangingPunct="1">
              <a:lnSpc>
                <a:spcPts val="3338"/>
              </a:lnSpc>
            </a:pPr>
            <a:r>
              <a:rPr lang="zh-CN" altLang="en-US" sz="2000" b="1" smtClean="0">
                <a:solidFill>
                  <a:srgbClr val="0088EE"/>
                </a:solidFill>
              </a:rPr>
              <a:t>数据倾斜问题</a:t>
            </a:r>
            <a:endParaRPr lang="en-US" altLang="zh-CN" sz="2000" b="1" smtClean="0">
              <a:solidFill>
                <a:srgbClr val="0088EE"/>
              </a:solidFill>
            </a:endParaRPr>
          </a:p>
          <a:p>
            <a:pPr lvl="1" eaLnBrk="1" hangingPunct="1">
              <a:lnSpc>
                <a:spcPts val="3338"/>
              </a:lnSpc>
            </a:pPr>
            <a:r>
              <a:rPr lang="zh-CN" altLang="en-US" sz="1800" smtClean="0">
                <a:solidFill>
                  <a:srgbClr val="FFC000"/>
                </a:solidFill>
              </a:rPr>
              <a:t>用户可以重新定义等价的</a:t>
            </a:r>
            <a:r>
              <a:rPr lang="en-US" altLang="zh-CN" sz="1800" smtClean="0">
                <a:solidFill>
                  <a:srgbClr val="FFC000"/>
                </a:solidFill>
              </a:rPr>
              <a:t>DAG</a:t>
            </a:r>
            <a:r>
              <a:rPr lang="zh-CN" altLang="en-US" sz="1800" smtClean="0">
                <a:solidFill>
                  <a:srgbClr val="FFC000"/>
                </a:solidFill>
              </a:rPr>
              <a:t>来避免数据倾斜（牺牲性能）</a:t>
            </a:r>
            <a:endParaRPr lang="en-US" altLang="zh-CN" sz="1800" smtClean="0">
              <a:solidFill>
                <a:srgbClr val="FFC000"/>
              </a:solidFill>
            </a:endParaRPr>
          </a:p>
          <a:p>
            <a:pPr lvl="1" eaLnBrk="1" hangingPunct="1">
              <a:lnSpc>
                <a:spcPts val="3338"/>
              </a:lnSpc>
            </a:pPr>
            <a:r>
              <a:rPr lang="zh-CN" altLang="en-US" sz="1800" smtClean="0">
                <a:solidFill>
                  <a:srgbClr val="FFC000"/>
                </a:solidFill>
              </a:rPr>
              <a:t>倾斜带来超时</a:t>
            </a:r>
            <a:r>
              <a:rPr lang="en-US" altLang="zh-CN" sz="1800" smtClean="0">
                <a:solidFill>
                  <a:srgbClr val="FFC000"/>
                </a:solidFill>
              </a:rPr>
              <a:t>/</a:t>
            </a:r>
            <a:r>
              <a:rPr lang="zh-CN" altLang="en-US" sz="1800" smtClean="0">
                <a:solidFill>
                  <a:srgbClr val="FFC000"/>
                </a:solidFill>
              </a:rPr>
              <a:t>雪崩</a:t>
            </a:r>
            <a:endParaRPr lang="en-US" altLang="zh-CN" sz="1800" smtClean="0">
              <a:solidFill>
                <a:srgbClr val="FFC000"/>
              </a:solidFill>
            </a:endParaRPr>
          </a:p>
          <a:p>
            <a:pPr lvl="1" eaLnBrk="1" hangingPunct="1">
              <a:lnSpc>
                <a:spcPts val="3338"/>
              </a:lnSpc>
            </a:pPr>
            <a:r>
              <a:rPr lang="zh-CN" altLang="en-US" sz="1800" smtClean="0">
                <a:solidFill>
                  <a:srgbClr val="FFC000"/>
                </a:solidFill>
              </a:rPr>
              <a:t>数据动态的变化，实时调整</a:t>
            </a:r>
            <a:endParaRPr lang="en-US" altLang="zh-CN" sz="1800" smtClean="0">
              <a:solidFill>
                <a:srgbClr val="FFC000"/>
              </a:solidFill>
            </a:endParaRPr>
          </a:p>
        </p:txBody>
      </p:sp>
      <p:sp>
        <p:nvSpPr>
          <p:cNvPr id="32771" name="内容占位符 2"/>
          <p:cNvSpPr txBox="1">
            <a:spLocks/>
          </p:cNvSpPr>
          <p:nvPr/>
        </p:nvSpPr>
        <p:spPr bwMode="auto">
          <a:xfrm>
            <a:off x="6096000" y="908050"/>
            <a:ext cx="5376863" cy="4162425"/>
          </a:xfrm>
          <a:prstGeom prst="rect">
            <a:avLst/>
          </a:prstGeom>
          <a:noFill/>
          <a:ln w="9525">
            <a:noFill/>
            <a:miter lim="800000"/>
            <a:headEnd/>
            <a:tailEnd/>
          </a:ln>
        </p:spPr>
        <p:txBody>
          <a:bodyPr lIns="117226" tIns="58613" rIns="117226" bIns="58613"/>
          <a:lstStyle/>
          <a:p>
            <a:pPr>
              <a:lnSpc>
                <a:spcPts val="3338"/>
              </a:lnSpc>
              <a:spcBef>
                <a:spcPct val="20000"/>
              </a:spcBef>
              <a:buFont typeface="Arial" charset="0"/>
              <a:buNone/>
            </a:pPr>
            <a:endParaRPr lang="en-US" altLang="zh-CN" sz="2300" b="1">
              <a:latin typeface="微软雅黑" pitchFamily="34" charset="-122"/>
              <a:ea typeface="微软雅黑" pitchFamily="34" charset="-122"/>
            </a:endParaRPr>
          </a:p>
          <a:p>
            <a:pPr>
              <a:lnSpc>
                <a:spcPts val="3338"/>
              </a:lnSpc>
              <a:spcBef>
                <a:spcPct val="20000"/>
              </a:spcBef>
              <a:buFont typeface="Arial" charset="0"/>
              <a:buChar char="•"/>
            </a:pPr>
            <a:r>
              <a:rPr lang="zh-CN" altLang="en-US" sz="1900" b="1">
                <a:solidFill>
                  <a:srgbClr val="0088EE"/>
                </a:solidFill>
                <a:latin typeface="微软雅黑" pitchFamily="34" charset="-122"/>
                <a:ea typeface="微软雅黑" pitchFamily="34" charset="-122"/>
              </a:rPr>
              <a:t>数据高可靠</a:t>
            </a:r>
            <a:r>
              <a:rPr lang="zh-CN" altLang="en-US" sz="1900">
                <a:latin typeface="微软雅黑" pitchFamily="34" charset="-122"/>
                <a:ea typeface="微软雅黑" pitchFamily="34" charset="-122"/>
              </a:rPr>
              <a:t>  </a:t>
            </a:r>
            <a:r>
              <a:rPr lang="zh-CN" altLang="en-US" sz="1900">
                <a:solidFill>
                  <a:srgbClr val="FFC000"/>
                </a:solidFill>
                <a:latin typeface="微软雅黑" pitchFamily="34" charset="-122"/>
                <a:ea typeface="微软雅黑" pitchFamily="34" charset="-122"/>
              </a:rPr>
              <a:t>数据、中间状态的可靠性</a:t>
            </a:r>
            <a:endParaRPr lang="en-US" altLang="zh-CN" sz="1900">
              <a:solidFill>
                <a:srgbClr val="FFC000"/>
              </a:solidFill>
              <a:latin typeface="微软雅黑" pitchFamily="34" charset="-122"/>
              <a:ea typeface="微软雅黑" pitchFamily="34" charset="-122"/>
            </a:endParaRPr>
          </a:p>
          <a:p>
            <a:pPr>
              <a:lnSpc>
                <a:spcPts val="3338"/>
              </a:lnSpc>
              <a:spcBef>
                <a:spcPct val="20000"/>
              </a:spcBef>
              <a:buFont typeface="Arial" charset="0"/>
              <a:buChar char="•"/>
            </a:pPr>
            <a:r>
              <a:rPr lang="zh-CN" altLang="en-US" sz="1900" b="1">
                <a:solidFill>
                  <a:srgbClr val="0088EE"/>
                </a:solidFill>
                <a:latin typeface="微软雅黑" pitchFamily="34" charset="-122"/>
                <a:ea typeface="微软雅黑" pitchFamily="34" charset="-122"/>
              </a:rPr>
              <a:t>服务可用性</a:t>
            </a:r>
            <a:endParaRPr lang="en-US" altLang="zh-CN" sz="1900" b="1">
              <a:solidFill>
                <a:srgbClr val="0088EE"/>
              </a:solidFill>
              <a:latin typeface="微软雅黑" pitchFamily="34" charset="-122"/>
              <a:ea typeface="微软雅黑" pitchFamily="34" charset="-122"/>
            </a:endParaRPr>
          </a:p>
          <a:p>
            <a:pPr marL="742950" lvl="1" indent="-285750">
              <a:lnSpc>
                <a:spcPts val="3338"/>
              </a:lnSpc>
              <a:spcBef>
                <a:spcPct val="20000"/>
              </a:spcBef>
              <a:buFont typeface="Arial" charset="0"/>
              <a:buChar char="–"/>
            </a:pPr>
            <a:r>
              <a:rPr lang="zh-CN" altLang="en-US">
                <a:solidFill>
                  <a:srgbClr val="FFC000"/>
                </a:solidFill>
                <a:latin typeface="微软雅黑" pitchFamily="34" charset="-122"/>
                <a:ea typeface="微软雅黑" pitchFamily="34" charset="-122"/>
              </a:rPr>
              <a:t>集群扩容、系统代码升级时是否需要停止服务</a:t>
            </a:r>
            <a:endParaRPr lang="en-US" altLang="zh-CN">
              <a:solidFill>
                <a:srgbClr val="FFC000"/>
              </a:solidFill>
              <a:latin typeface="微软雅黑" pitchFamily="34" charset="-122"/>
              <a:ea typeface="微软雅黑" pitchFamily="34" charset="-122"/>
            </a:endParaRPr>
          </a:p>
          <a:p>
            <a:pPr marL="742950" lvl="1" indent="-285750">
              <a:lnSpc>
                <a:spcPts val="3338"/>
              </a:lnSpc>
              <a:spcBef>
                <a:spcPct val="20000"/>
              </a:spcBef>
              <a:buFont typeface="Arial" charset="0"/>
              <a:buChar char="–"/>
            </a:pPr>
            <a:r>
              <a:rPr lang="zh-CN" altLang="en-US">
                <a:solidFill>
                  <a:srgbClr val="FFC000"/>
                </a:solidFill>
                <a:latin typeface="微软雅黑" pitchFamily="34" charset="-122"/>
                <a:ea typeface="微软雅黑" pitchFamily="34" charset="-122"/>
              </a:rPr>
              <a:t>单节点故障是否会导致整体服务的不可用</a:t>
            </a:r>
            <a:endParaRPr lang="en-US" altLang="zh-CN">
              <a:solidFill>
                <a:srgbClr val="FFC000"/>
              </a:solidFill>
              <a:latin typeface="微软雅黑" pitchFamily="34" charset="-122"/>
              <a:ea typeface="微软雅黑" pitchFamily="34" charset="-122"/>
            </a:endParaRPr>
          </a:p>
          <a:p>
            <a:pPr>
              <a:lnSpc>
                <a:spcPts val="3338"/>
              </a:lnSpc>
              <a:spcBef>
                <a:spcPct val="20000"/>
              </a:spcBef>
              <a:buFont typeface="Arial" charset="0"/>
              <a:buChar char="•"/>
            </a:pPr>
            <a:r>
              <a:rPr lang="zh-CN" altLang="en-US" sz="1900" b="1">
                <a:solidFill>
                  <a:srgbClr val="0088EE"/>
                </a:solidFill>
                <a:latin typeface="微软雅黑" pitchFamily="34" charset="-122"/>
                <a:ea typeface="微软雅黑" pitchFamily="34" charset="-122"/>
              </a:rPr>
              <a:t>通用需求</a:t>
            </a:r>
            <a:r>
              <a:rPr lang="zh-CN" altLang="en-US" sz="1900">
                <a:latin typeface="微软雅黑" pitchFamily="34" charset="-122"/>
                <a:ea typeface="微软雅黑" pitchFamily="34" charset="-122"/>
              </a:rPr>
              <a:t> </a:t>
            </a:r>
            <a:endParaRPr lang="en-US" altLang="zh-CN" sz="1900">
              <a:latin typeface="微软雅黑" pitchFamily="34" charset="-122"/>
              <a:ea typeface="微软雅黑" pitchFamily="34" charset="-122"/>
            </a:endParaRPr>
          </a:p>
          <a:p>
            <a:pPr marL="742950" lvl="1" indent="-285750">
              <a:lnSpc>
                <a:spcPts val="3338"/>
              </a:lnSpc>
              <a:spcBef>
                <a:spcPct val="20000"/>
              </a:spcBef>
              <a:buFont typeface="Arial" charset="0"/>
              <a:buChar char="–"/>
            </a:pPr>
            <a:r>
              <a:rPr lang="zh-CN" altLang="en-US">
                <a:solidFill>
                  <a:srgbClr val="FFC000"/>
                </a:solidFill>
                <a:latin typeface="微软雅黑" pitchFamily="34" charset="-122"/>
                <a:ea typeface="微软雅黑" pitchFamily="34" charset="-122"/>
              </a:rPr>
              <a:t>多租户管理：授权鉴权，资源隔离</a:t>
            </a:r>
            <a:endParaRPr lang="en-US" altLang="zh-CN">
              <a:solidFill>
                <a:srgbClr val="FFC000"/>
              </a:solidFill>
              <a:latin typeface="微软雅黑" pitchFamily="34" charset="-122"/>
              <a:ea typeface="微软雅黑" pitchFamily="34" charset="-122"/>
            </a:endParaRPr>
          </a:p>
          <a:p>
            <a:pPr marL="742950" lvl="1" indent="-285750">
              <a:lnSpc>
                <a:spcPts val="3338"/>
              </a:lnSpc>
              <a:spcBef>
                <a:spcPct val="20000"/>
              </a:spcBef>
              <a:buFont typeface="Arial" charset="0"/>
              <a:buChar char="–"/>
            </a:pPr>
            <a:r>
              <a:rPr lang="zh-CN" altLang="en-US">
                <a:solidFill>
                  <a:srgbClr val="FFC000"/>
                </a:solidFill>
                <a:latin typeface="微软雅黑" pitchFamily="34" charset="-122"/>
                <a:ea typeface="微软雅黑" pitchFamily="34" charset="-122"/>
              </a:rPr>
              <a:t>计量计费、安全体系、运维体系等 </a:t>
            </a:r>
            <a:endParaRPr lang="en-US" altLang="zh-CN">
              <a:solidFill>
                <a:srgbClr val="FFC000"/>
              </a:solidFill>
              <a:latin typeface="微软雅黑" pitchFamily="34" charset="-122"/>
              <a:ea typeface="微软雅黑" pitchFamily="34" charset="-122"/>
            </a:endParaRPr>
          </a:p>
          <a:p>
            <a:pPr>
              <a:lnSpc>
                <a:spcPts val="3338"/>
              </a:lnSpc>
              <a:spcBef>
                <a:spcPct val="20000"/>
              </a:spcBef>
              <a:buFont typeface="Arial" charset="0"/>
              <a:buChar char="–"/>
            </a:pPr>
            <a:endParaRPr lang="en-US" altLang="zh-CN">
              <a:solidFill>
                <a:srgbClr val="FFC000"/>
              </a:solidFill>
              <a:latin typeface="微软雅黑" pitchFamily="34" charset="-122"/>
              <a:ea typeface="微软雅黑" pitchFamily="34" charset="-122"/>
            </a:endParaRPr>
          </a:p>
        </p:txBody>
      </p:sp>
      <p:pic>
        <p:nvPicPr>
          <p:cNvPr id="32772" name="Picture 2"/>
          <p:cNvPicPr>
            <a:picLocks noChangeAspect="1" noChangeArrowheads="1"/>
          </p:cNvPicPr>
          <p:nvPr/>
        </p:nvPicPr>
        <p:blipFill>
          <a:blip r:embed="rId2"/>
          <a:srcRect/>
          <a:stretch>
            <a:fillRect/>
          </a:stretch>
        </p:blipFill>
        <p:spPr bwMode="auto">
          <a:xfrm>
            <a:off x="10623550" y="146050"/>
            <a:ext cx="1498600" cy="468313"/>
          </a:xfrm>
          <a:prstGeom prst="rect">
            <a:avLst/>
          </a:prstGeom>
          <a:noFill/>
          <a:ln w="9525">
            <a:noFill/>
            <a:miter lim="800000"/>
            <a:headEnd/>
            <a:tailEnd/>
          </a:ln>
        </p:spPr>
      </p:pic>
      <p:sp>
        <p:nvSpPr>
          <p:cNvPr id="5" name="圆角矩形 2"/>
          <p:cNvSpPr/>
          <p:nvPr/>
        </p:nvSpPr>
        <p:spPr>
          <a:xfrm>
            <a:off x="407988" y="908050"/>
            <a:ext cx="2160587" cy="504825"/>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a:solidFill>
                  <a:schemeClr val="bg1"/>
                </a:solidFill>
                <a:effectLst>
                  <a:outerShdw blurRad="38100" dist="38100" dir="2700000" algn="tl">
                    <a:srgbClr val="000000"/>
                  </a:outerShdw>
                </a:effectLst>
                <a:latin typeface="微软雅黑" pitchFamily="34" charset="-122"/>
                <a:ea typeface="微软雅黑" pitchFamily="34" charset="-122"/>
              </a:rPr>
              <a:t>分布式挑战</a:t>
            </a:r>
          </a:p>
        </p:txBody>
      </p:sp>
      <p:sp>
        <p:nvSpPr>
          <p:cNvPr id="6" name="圆角矩形 2"/>
          <p:cNvSpPr/>
          <p:nvPr/>
        </p:nvSpPr>
        <p:spPr>
          <a:xfrm>
            <a:off x="6096000" y="908050"/>
            <a:ext cx="2160588" cy="504825"/>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a:solidFill>
                  <a:schemeClr val="bg1"/>
                </a:solidFill>
                <a:effectLst>
                  <a:outerShdw blurRad="38100" dist="38100" dir="2700000" algn="tl">
                    <a:srgbClr val="000000"/>
                  </a:outerShdw>
                </a:effectLst>
                <a:latin typeface="微软雅黑" pitchFamily="34" charset="-122"/>
                <a:ea typeface="微软雅黑" pitchFamily="34" charset="-122"/>
              </a:rPr>
              <a:t>服务化诉求</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核心技术－</a:t>
            </a:r>
            <a:r>
              <a:rPr lang="zh-TW" altLang="en-US" dirty="0"/>
              <a:t>增量计算语义</a:t>
            </a:r>
            <a:endParaRPr kumimoji="1" lang="zh-CN" altLang="en-US" dirty="0"/>
          </a:p>
        </p:txBody>
      </p:sp>
      <p:sp>
        <p:nvSpPr>
          <p:cNvPr id="3" name="内容占位符 2"/>
          <p:cNvSpPr>
            <a:spLocks noGrp="1"/>
          </p:cNvSpPr>
          <p:nvPr>
            <p:ph idx="1"/>
          </p:nvPr>
        </p:nvSpPr>
        <p:spPr/>
        <p:txBody>
          <a:bodyPr rtlCol="0">
            <a:normAutofit/>
          </a:bodyPr>
          <a:lstStyle/>
          <a:p>
            <a:pPr marL="0" lvl="1" indent="0" algn="ctr" eaLnBrk="1" fontAlgn="auto" hangingPunct="1">
              <a:spcAft>
                <a:spcPts val="0"/>
              </a:spcAft>
              <a:buFont typeface="Arial" pitchFamily="34" charset="0"/>
              <a:buNone/>
              <a:defRPr/>
            </a:pPr>
            <a:r>
              <a:rPr lang="en-US" altLang="zh-CN" sz="3200" dirty="0" smtClean="0">
                <a:latin typeface="+mj-ea"/>
              </a:rPr>
              <a:t>batch</a:t>
            </a:r>
            <a:r>
              <a:rPr lang="en-US" altLang="zh-CN" sz="3200" dirty="0" smtClean="0"/>
              <a:t> </a:t>
            </a:r>
            <a:r>
              <a:rPr lang="en-US" altLang="zh-CN" sz="3200" dirty="0"/>
              <a:t>=&gt; delta:  f(x + delta) = g( f(x), delta </a:t>
            </a:r>
            <a:r>
              <a:rPr lang="en-US" altLang="zh-CN" sz="3200" dirty="0" smtClean="0"/>
              <a:t>)</a:t>
            </a:r>
          </a:p>
          <a:p>
            <a:pPr marL="342900" lvl="1" indent="-342900" eaLnBrk="1" fontAlgn="auto" hangingPunct="1">
              <a:spcAft>
                <a:spcPts val="0"/>
              </a:spcAft>
              <a:buFont typeface="Arial" pitchFamily="34" charset="0"/>
              <a:buChar char="•"/>
              <a:defRPr/>
            </a:pPr>
            <a:endParaRPr lang="en-US" altLang="zh-CN" dirty="0"/>
          </a:p>
          <a:p>
            <a:pPr eaLnBrk="1" fontAlgn="auto" hangingPunct="1">
              <a:spcAft>
                <a:spcPts val="0"/>
              </a:spcAft>
              <a:buFont typeface="Wingdings" charset="2"/>
              <a:buChar char="l"/>
              <a:defRPr/>
            </a:pPr>
            <a:r>
              <a:rPr lang="en-US" altLang="zh-CN" b="1" dirty="0"/>
              <a:t>MRM</a:t>
            </a:r>
          </a:p>
          <a:p>
            <a:pPr lvl="1" eaLnBrk="1" fontAlgn="auto" hangingPunct="1">
              <a:spcAft>
                <a:spcPts val="0"/>
              </a:spcAft>
              <a:buFont typeface="Calibri" panose="020F0502020204030204" pitchFamily="34" charset="0"/>
              <a:buChar char="-"/>
              <a:defRPr/>
            </a:pPr>
            <a:r>
              <a:rPr lang="en-US" altLang="zh-CN" sz="1900" dirty="0"/>
              <a:t>Local: Map</a:t>
            </a:r>
            <a:r>
              <a:rPr lang="zh-CN" altLang="en-US" sz="1900" dirty="0"/>
              <a:t>阶段数据做</a:t>
            </a:r>
            <a:r>
              <a:rPr lang="en-US" altLang="zh-CN" sz="1900" dirty="0"/>
              <a:t>local</a:t>
            </a:r>
            <a:r>
              <a:rPr lang="zh-CN" altLang="en-US" sz="1900" dirty="0"/>
              <a:t>计算</a:t>
            </a:r>
            <a:endParaRPr lang="en-US" altLang="zh-CN" sz="1900" dirty="0"/>
          </a:p>
          <a:p>
            <a:pPr lvl="1" eaLnBrk="1" fontAlgn="auto" hangingPunct="1">
              <a:spcAft>
                <a:spcPts val="0"/>
              </a:spcAft>
              <a:buFont typeface="Calibri" panose="020F0502020204030204" pitchFamily="34" charset="0"/>
              <a:buChar char="-"/>
              <a:defRPr/>
            </a:pPr>
            <a:r>
              <a:rPr lang="en-US" altLang="zh-CN" sz="1900" dirty="0"/>
              <a:t>Aggregate: Reduce</a:t>
            </a:r>
            <a:r>
              <a:rPr lang="zh-CN" altLang="en-US" sz="1900" dirty="0"/>
              <a:t>阶段相同</a:t>
            </a:r>
            <a:r>
              <a:rPr lang="en-US" altLang="zh-CN" sz="1900" dirty="0"/>
              <a:t>batch</a:t>
            </a:r>
            <a:r>
              <a:rPr lang="zh-CN" altLang="en-US" sz="1900" dirty="0"/>
              <a:t>数据做聚合计算（需要等待前置任务做完）</a:t>
            </a:r>
            <a:endParaRPr lang="en-US" altLang="zh-CN" sz="1900" dirty="0"/>
          </a:p>
          <a:p>
            <a:pPr lvl="1" eaLnBrk="1" fontAlgn="auto" hangingPunct="1">
              <a:spcAft>
                <a:spcPts val="0"/>
              </a:spcAft>
              <a:buFont typeface="Calibri" panose="020F0502020204030204" pitchFamily="34" charset="0"/>
              <a:buChar char="-"/>
              <a:defRPr/>
            </a:pPr>
            <a:r>
              <a:rPr lang="en-US" altLang="zh-CN" sz="1900" dirty="0"/>
              <a:t>Merge: </a:t>
            </a:r>
            <a:r>
              <a:rPr lang="zh-CN" altLang="en-US" sz="1900" dirty="0"/>
              <a:t>跨批数据做全局的聚合计算</a:t>
            </a:r>
            <a:endParaRPr lang="en-US" altLang="zh-CN" sz="1900" dirty="0"/>
          </a:p>
          <a:p>
            <a:pPr marL="342900" lvl="1" indent="-342900" eaLnBrk="1" fontAlgn="auto" hangingPunct="1">
              <a:spcAft>
                <a:spcPts val="0"/>
              </a:spcAft>
              <a:buFont typeface="Arial" pitchFamily="34" charset="0"/>
              <a:buChar char="•"/>
              <a:defRPr/>
            </a:pPr>
            <a:endParaRPr lang="en-US" altLang="zh-CN" dirty="0"/>
          </a:p>
          <a:p>
            <a:pPr eaLnBrk="1" fontAlgn="auto" hangingPunct="1">
              <a:spcAft>
                <a:spcPts val="0"/>
              </a:spcAft>
              <a:buFont typeface="Arial" pitchFamily="34" charset="0"/>
              <a:buChar char="•"/>
              <a:defRPr/>
            </a:pPr>
            <a:endParaRPr kumimoji="1" lang="zh-CN" altLang="en-US" dirty="0"/>
          </a:p>
        </p:txBody>
      </p:sp>
      <p:sp>
        <p:nvSpPr>
          <p:cNvPr id="4" name="椭圆形标注 3"/>
          <p:cNvSpPr/>
          <p:nvPr/>
        </p:nvSpPr>
        <p:spPr>
          <a:xfrm>
            <a:off x="6096000" y="115888"/>
            <a:ext cx="1584325" cy="612775"/>
          </a:xfrm>
          <a:prstGeom prst="wedgeEllipseCallout">
            <a:avLst>
              <a:gd name="adj1" fmla="val -10031"/>
              <a:gd name="adj2" fmla="val 99353"/>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err="1"/>
              <a:t>oldValue</a:t>
            </a:r>
            <a:endParaRPr kumimoji="1" lang="zh-CN" altLang="en-US" dirty="0"/>
          </a:p>
        </p:txBody>
      </p:sp>
      <p:sp>
        <p:nvSpPr>
          <p:cNvPr id="5" name="椭圆形标注 4"/>
          <p:cNvSpPr/>
          <p:nvPr/>
        </p:nvSpPr>
        <p:spPr>
          <a:xfrm>
            <a:off x="7319963" y="44450"/>
            <a:ext cx="1512887" cy="612775"/>
          </a:xfrm>
          <a:prstGeom prst="wedgeEllipseCallout">
            <a:avLst>
              <a:gd name="adj1" fmla="val -36697"/>
              <a:gd name="adj2" fmla="val 99353"/>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zh-CN" altLang="en-US" dirty="0"/>
              <a:t>本次</a:t>
            </a:r>
            <a:r>
              <a:rPr kumimoji="1" lang="en-US" altLang="zh-CN" dirty="0"/>
              <a:t>input</a:t>
            </a:r>
            <a:endParaRPr kumimoji="1" lang="zh-CN" altLang="en-US" dirty="0"/>
          </a:p>
        </p:txBody>
      </p:sp>
      <p:sp>
        <p:nvSpPr>
          <p:cNvPr id="6" name="圆角矩形标注 5"/>
          <p:cNvSpPr/>
          <p:nvPr/>
        </p:nvSpPr>
        <p:spPr>
          <a:xfrm>
            <a:off x="4511675" y="115888"/>
            <a:ext cx="1635125" cy="541337"/>
          </a:xfrm>
          <a:prstGeom prst="wedgeRoundRectCallout">
            <a:avLst>
              <a:gd name="adj1" fmla="val 57758"/>
              <a:gd name="adj2" fmla="val 120454"/>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state</a:t>
            </a:r>
            <a:endParaRPr kumimoji="1" lang="zh-CN" altLang="en-US" dirty="0"/>
          </a:p>
        </p:txBody>
      </p:sp>
      <p:graphicFrame>
        <p:nvGraphicFramePr>
          <p:cNvPr id="7" name="表格 6"/>
          <p:cNvGraphicFramePr>
            <a:graphicFrameLocks noGrp="1"/>
          </p:cNvGraphicFramePr>
          <p:nvPr/>
        </p:nvGraphicFramePr>
        <p:xfrm>
          <a:off x="1271588" y="3573463"/>
          <a:ext cx="8229600" cy="2724150"/>
        </p:xfrm>
        <a:graphic>
          <a:graphicData uri="http://schemas.openxmlformats.org/drawingml/2006/table">
            <a:tbl>
              <a:tblPr firstRow="1" bandRow="1">
                <a:tableStyleId>{5C22544A-7EE6-4342-B048-85BDC9FD1C3A}</a:tableStyleId>
              </a:tblPr>
              <a:tblGrid>
                <a:gridCol w="1008112"/>
                <a:gridCol w="1343202"/>
                <a:gridCol w="1321094"/>
                <a:gridCol w="1296144"/>
                <a:gridCol w="1368152"/>
                <a:gridCol w="1224136"/>
                <a:gridCol w="668759"/>
              </a:tblGrid>
              <a:tr h="674914">
                <a:tc>
                  <a:txBody>
                    <a:bodyPr/>
                    <a:lstStyle/>
                    <a:p>
                      <a:endParaRPr lang="zh-CN" altLang="en-US" dirty="0"/>
                    </a:p>
                  </a:txBody>
                  <a:tcPr/>
                </a:tc>
                <a:tc>
                  <a:txBody>
                    <a:bodyPr/>
                    <a:lstStyle/>
                    <a:p>
                      <a:r>
                        <a:rPr lang="en-US" altLang="zh-CN" dirty="0" smtClean="0"/>
                        <a:t>Mp3, </a:t>
                      </a:r>
                      <a:r>
                        <a:rPr lang="en-US" altLang="zh-CN" dirty="0" err="1" smtClean="0"/>
                        <a:t>ctu</a:t>
                      </a:r>
                      <a:r>
                        <a:rPr lang="en-US" altLang="zh-CN" dirty="0" smtClean="0"/>
                        <a:t>, </a:t>
                      </a:r>
                      <a:r>
                        <a:rPr lang="en-US" altLang="zh-CN" baseline="0" dirty="0" err="1" smtClean="0"/>
                        <a:t>odps</a:t>
                      </a:r>
                      <a:r>
                        <a:rPr lang="en-US" altLang="zh-CN" baseline="0" dirty="0" smtClean="0"/>
                        <a:t>, spark, </a:t>
                      </a:r>
                      <a:r>
                        <a:rPr lang="en-US" altLang="zh-CN" baseline="0" dirty="0" err="1" smtClean="0"/>
                        <a:t>flink</a:t>
                      </a:r>
                      <a:r>
                        <a:rPr lang="en-US" altLang="zh-CN" baseline="0" dirty="0" smtClean="0"/>
                        <a:t>, </a:t>
                      </a:r>
                      <a:r>
                        <a:rPr lang="en-US" altLang="zh-CN" baseline="0" dirty="0" err="1" smtClean="0"/>
                        <a:t>tez</a:t>
                      </a:r>
                      <a:r>
                        <a:rPr lang="en-US" altLang="zh-CN" baseline="0" dirty="0" smtClean="0"/>
                        <a:t>, impala, </a:t>
                      </a:r>
                      <a:endParaRPr lang="zh-CN" altLang="en-US" dirty="0"/>
                    </a:p>
                  </a:txBody>
                  <a:tcPr/>
                </a:tc>
                <a:tc>
                  <a:txBody>
                    <a:bodyPr/>
                    <a:lstStyle/>
                    <a:p>
                      <a:r>
                        <a:rPr lang="en-US" altLang="zh-CN" dirty="0" err="1" smtClean="0"/>
                        <a:t>Ipad</a:t>
                      </a:r>
                      <a:r>
                        <a:rPr lang="en-US" altLang="zh-CN" dirty="0" smtClean="0"/>
                        <a:t>, apple, </a:t>
                      </a:r>
                      <a:r>
                        <a:rPr lang="en-US" altLang="zh-CN" dirty="0" err="1" smtClean="0"/>
                        <a:t>ipod</a:t>
                      </a:r>
                      <a:r>
                        <a:rPr lang="en-US" altLang="zh-CN" dirty="0" smtClean="0"/>
                        <a:t>, watch, </a:t>
                      </a:r>
                      <a:r>
                        <a:rPr lang="en-US" altLang="zh-CN" dirty="0" err="1" smtClean="0"/>
                        <a:t>iphone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aseline="0" dirty="0" err="1" smtClean="0"/>
                        <a:t>mrm</a:t>
                      </a:r>
                      <a:r>
                        <a:rPr lang="en-US" altLang="zh-CN" baseline="0" dirty="0" smtClean="0"/>
                        <a:t>, galaxy, </a:t>
                      </a:r>
                      <a:r>
                        <a:rPr lang="en-US" altLang="zh-CN" baseline="0" dirty="0" err="1" smtClean="0"/>
                        <a:t>gardua</a:t>
                      </a:r>
                      <a:endParaRPr lang="zh-CN" altLang="en-US" dirty="0" smtClean="0"/>
                    </a:p>
                    <a:p>
                      <a:endParaRPr lang="zh-CN" altLang="en-US" dirty="0"/>
                    </a:p>
                  </a:txBody>
                  <a:tcPr/>
                </a:tc>
                <a:tc>
                  <a:txBody>
                    <a:bodyPr/>
                    <a:lstStyle/>
                    <a:p>
                      <a:r>
                        <a:rPr lang="en-US" altLang="zh-CN" dirty="0" err="1" smtClean="0"/>
                        <a:t>Cpu</a:t>
                      </a:r>
                      <a:r>
                        <a:rPr lang="en-US" altLang="zh-CN" dirty="0" smtClean="0"/>
                        <a:t>, disk, </a:t>
                      </a:r>
                      <a:r>
                        <a:rPr lang="en-US" altLang="zh-CN" dirty="0" err="1" smtClean="0"/>
                        <a:t>io</a:t>
                      </a:r>
                      <a:r>
                        <a:rPr lang="en-US" altLang="zh-CN" dirty="0" smtClean="0"/>
                        <a:t>, network</a:t>
                      </a:r>
                      <a:endParaRPr lang="zh-CN" altLang="en-US" dirty="0"/>
                    </a:p>
                  </a:txBody>
                  <a:tcPr/>
                </a:tc>
                <a:tc>
                  <a:txBody>
                    <a:bodyPr/>
                    <a:lstStyle/>
                    <a:p>
                      <a:r>
                        <a:rPr lang="en-US" altLang="zh-CN" dirty="0" smtClean="0"/>
                        <a:t> </a:t>
                      </a:r>
                      <a:r>
                        <a:rPr lang="en-US" altLang="zh-CN" dirty="0" err="1" smtClean="0"/>
                        <a:t>gfw</a:t>
                      </a:r>
                      <a:r>
                        <a:rPr lang="en-US" altLang="zh-CN" dirty="0" smtClean="0"/>
                        <a:t>, right</a:t>
                      </a:r>
                      <a:endParaRPr lang="zh-CN" altLang="en-US" dirty="0"/>
                    </a:p>
                  </a:txBody>
                  <a:tcPr/>
                </a:tc>
                <a:tc>
                  <a:txBody>
                    <a:bodyPr/>
                    <a:lstStyle/>
                    <a:p>
                      <a:r>
                        <a:rPr lang="en-US" altLang="zh-CN" dirty="0" smtClean="0"/>
                        <a:t>god</a:t>
                      </a:r>
                      <a:endParaRPr lang="zh-CN" altLang="en-US" dirty="0"/>
                    </a:p>
                  </a:txBody>
                  <a:tcPr/>
                </a:tc>
              </a:tr>
              <a:tr h="409168">
                <a:tc>
                  <a:txBody>
                    <a:bodyPr/>
                    <a:lstStyle/>
                    <a:p>
                      <a:r>
                        <a:rPr lang="en-US" altLang="zh-CN" dirty="0" smtClean="0"/>
                        <a:t> map</a:t>
                      </a:r>
                      <a:endParaRPr lang="zh-CN" altLang="en-US" dirty="0"/>
                    </a:p>
                  </a:txBody>
                  <a:tcPr/>
                </a:tc>
                <a:tc>
                  <a:txBody>
                    <a:bodyPr/>
                    <a:lstStyle/>
                    <a:p>
                      <a:r>
                        <a:rPr lang="en-US" altLang="zh-CN" dirty="0" smtClean="0"/>
                        <a:t>1111111</a:t>
                      </a:r>
                      <a:endParaRPr lang="zh-CN" altLang="en-US" dirty="0"/>
                    </a:p>
                  </a:txBody>
                  <a:tcPr/>
                </a:tc>
                <a:tc>
                  <a:txBody>
                    <a:bodyPr/>
                    <a:lstStyle/>
                    <a:p>
                      <a:r>
                        <a:rPr lang="en-US" altLang="zh-CN" dirty="0" smtClean="0"/>
                        <a:t>11111</a:t>
                      </a:r>
                      <a:endParaRPr lang="zh-CN" altLang="en-US" dirty="0"/>
                    </a:p>
                  </a:txBody>
                  <a:tcPr/>
                </a:tc>
                <a:tc>
                  <a:txBody>
                    <a:bodyPr/>
                    <a:lstStyle/>
                    <a:p>
                      <a:r>
                        <a:rPr lang="en-US" altLang="zh-CN" dirty="0" smtClean="0"/>
                        <a:t>111</a:t>
                      </a:r>
                      <a:endParaRPr lang="zh-CN" altLang="en-US" dirty="0"/>
                    </a:p>
                  </a:txBody>
                  <a:tcPr/>
                </a:tc>
                <a:tc>
                  <a:txBody>
                    <a:bodyPr/>
                    <a:lstStyle/>
                    <a:p>
                      <a:r>
                        <a:rPr lang="en-US" altLang="zh-CN" dirty="0" smtClean="0"/>
                        <a:t>1111</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a:t>
                      </a:r>
                      <a:endParaRPr lang="zh-CN" altLang="en-US" dirty="0"/>
                    </a:p>
                  </a:txBody>
                  <a:tcPr/>
                </a:tc>
              </a:tr>
              <a:tr h="360040">
                <a:tc>
                  <a:txBody>
                    <a:bodyPr/>
                    <a:lstStyle/>
                    <a:p>
                      <a:r>
                        <a:rPr lang="en-US" altLang="zh-CN" dirty="0" smtClean="0"/>
                        <a:t>reduce</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5</a:t>
                      </a:r>
                      <a:endParaRPr lang="zh-CN" altLang="en-US" dirty="0"/>
                    </a:p>
                  </a:txBody>
                  <a:tcPr>
                    <a:lnB w="12700" cap="flat" cmpd="sng" algn="ctr">
                      <a:solidFill>
                        <a:srgbClr val="FF0000"/>
                      </a:solidFill>
                      <a:prstDash val="solid"/>
                      <a:round/>
                      <a:headEnd type="none" w="med" len="med"/>
                      <a:tailEnd type="none" w="med" len="med"/>
                    </a:lnB>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r>
              <a:tr h="354320">
                <a:tc>
                  <a:txBody>
                    <a:bodyPr/>
                    <a:lstStyle/>
                    <a:p>
                      <a:r>
                        <a:rPr lang="en-US" altLang="zh-CN" dirty="0" err="1" smtClean="0">
                          <a:solidFill>
                            <a:srgbClr val="FF0000"/>
                          </a:solidFill>
                        </a:rPr>
                        <a:t>oldvalue</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solidFill>
                            <a:srgbClr val="800000"/>
                          </a:solidFill>
                        </a:rPr>
                        <a:t>7</a:t>
                      </a:r>
                      <a:endParaRPr lang="zh-CN" altLang="en-US" dirty="0">
                        <a:solidFill>
                          <a:srgbClr val="800000"/>
                        </a:solidFill>
                      </a:endParaRPr>
                    </a:p>
                  </a:txBody>
                  <a:tcPr>
                    <a:lnT w="12700" cap="flat" cmpd="sng" algn="ctr">
                      <a:solidFill>
                        <a:srgbClr val="FF0000"/>
                      </a:solidFill>
                      <a:prstDash val="solid"/>
                      <a:round/>
                      <a:headEnd type="none" w="med" len="med"/>
                      <a:tailEnd type="none" w="med" len="med"/>
                    </a:lnT>
                    <a:solidFill>
                      <a:srgbClr val="4F81BD"/>
                    </a:solidFill>
                  </a:tcPr>
                </a:tc>
                <a:tc>
                  <a:txBody>
                    <a:bodyPr/>
                    <a:lstStyle/>
                    <a:p>
                      <a:r>
                        <a:rPr lang="en-US" altLang="zh-CN" dirty="0" smtClean="0">
                          <a:solidFill>
                            <a:srgbClr val="800000"/>
                          </a:solidFill>
                        </a:rPr>
                        <a:t>12</a:t>
                      </a:r>
                      <a:endParaRPr lang="zh-CN" altLang="en-US" dirty="0">
                        <a:solidFill>
                          <a:srgbClr val="800000"/>
                        </a:solidFill>
                      </a:endParaRPr>
                    </a:p>
                  </a:txBody>
                  <a:tcPr>
                    <a:solidFill>
                      <a:srgbClr val="77933C"/>
                    </a:solidFill>
                  </a:tcPr>
                </a:tc>
                <a:tc>
                  <a:txBody>
                    <a:bodyPr/>
                    <a:lstStyle/>
                    <a:p>
                      <a:r>
                        <a:rPr lang="en-US" altLang="zh-CN" dirty="0" smtClean="0"/>
                        <a:t>15</a:t>
                      </a:r>
                      <a:endParaRPr lang="zh-CN" altLang="en-US" dirty="0"/>
                    </a:p>
                  </a:txBody>
                  <a:tcPr>
                    <a:solidFill>
                      <a:srgbClr val="B3A2C7"/>
                    </a:solidFill>
                  </a:tcPr>
                </a:tc>
                <a:tc>
                  <a:txBody>
                    <a:bodyPr/>
                    <a:lstStyle/>
                    <a:p>
                      <a:r>
                        <a:rPr lang="en-US" altLang="zh-CN" dirty="0" smtClean="0"/>
                        <a:t>19</a:t>
                      </a:r>
                      <a:endParaRPr lang="zh-CN" altLang="en-US" dirty="0"/>
                    </a:p>
                  </a:txBody>
                  <a:tcPr>
                    <a:solidFill>
                      <a:srgbClr val="93CDDD"/>
                    </a:solidFill>
                  </a:tcPr>
                </a:tc>
                <a:tc>
                  <a:txBody>
                    <a:bodyPr/>
                    <a:lstStyle/>
                    <a:p>
                      <a:r>
                        <a:rPr lang="en-US" altLang="zh-CN" dirty="0" smtClean="0"/>
                        <a:t>21</a:t>
                      </a:r>
                      <a:endParaRPr lang="zh-CN" altLang="en-US" dirty="0"/>
                    </a:p>
                  </a:txBody>
                  <a:tcPr>
                    <a:solidFill>
                      <a:srgbClr val="FAC090"/>
                    </a:solidFill>
                  </a:tcPr>
                </a:tc>
              </a:tr>
              <a:tr h="394132">
                <a:tc>
                  <a:txBody>
                    <a:bodyPr/>
                    <a:lstStyle/>
                    <a:p>
                      <a:r>
                        <a:rPr lang="en-US" altLang="zh-CN" dirty="0" smtClean="0"/>
                        <a:t> merge</a:t>
                      </a:r>
                      <a:endParaRPr lang="zh-CN" altLang="en-US" dirty="0"/>
                    </a:p>
                  </a:txBody>
                  <a:tcPr/>
                </a:tc>
                <a:tc>
                  <a:txBody>
                    <a:bodyPr/>
                    <a:lstStyle/>
                    <a:p>
                      <a:r>
                        <a:rPr lang="en-US" altLang="zh-CN" dirty="0" smtClean="0">
                          <a:solidFill>
                            <a:srgbClr val="800000"/>
                          </a:solidFill>
                        </a:rPr>
                        <a:t>7</a:t>
                      </a:r>
                      <a:endParaRPr lang="zh-CN" altLang="en-US" dirty="0">
                        <a:solidFill>
                          <a:srgbClr val="800000"/>
                        </a:solidFill>
                      </a:endParaRPr>
                    </a:p>
                  </a:txBody>
                  <a:tcPr>
                    <a:solidFill>
                      <a:schemeClr val="accent1"/>
                    </a:solidFill>
                  </a:tcPr>
                </a:tc>
                <a:tc>
                  <a:txBody>
                    <a:bodyPr/>
                    <a:lstStyle/>
                    <a:p>
                      <a:r>
                        <a:rPr lang="en-US" altLang="zh-CN" dirty="0" smtClean="0">
                          <a:solidFill>
                            <a:srgbClr val="800000"/>
                          </a:solidFill>
                        </a:rPr>
                        <a:t>12</a:t>
                      </a:r>
                      <a:endParaRPr lang="zh-CN" altLang="en-US" dirty="0">
                        <a:solidFill>
                          <a:srgbClr val="800000"/>
                        </a:solidFill>
                      </a:endParaRPr>
                    </a:p>
                  </a:txBody>
                  <a:tcPr>
                    <a:solidFill>
                      <a:schemeClr val="accent3">
                        <a:lumMod val="75000"/>
                      </a:schemeClr>
                    </a:solidFill>
                  </a:tcPr>
                </a:tc>
                <a:tc>
                  <a:txBody>
                    <a:bodyPr/>
                    <a:lstStyle/>
                    <a:p>
                      <a:r>
                        <a:rPr lang="en-US" altLang="zh-CN" dirty="0" smtClean="0"/>
                        <a:t>15</a:t>
                      </a:r>
                      <a:endParaRPr lang="zh-CN" altLang="en-US" dirty="0"/>
                    </a:p>
                  </a:txBody>
                  <a:tcPr>
                    <a:solidFill>
                      <a:schemeClr val="accent4">
                        <a:lumMod val="60000"/>
                        <a:lumOff val="40000"/>
                      </a:schemeClr>
                    </a:solidFill>
                  </a:tcPr>
                </a:tc>
                <a:tc>
                  <a:txBody>
                    <a:bodyPr/>
                    <a:lstStyle/>
                    <a:p>
                      <a:r>
                        <a:rPr lang="en-US" altLang="zh-CN" dirty="0" smtClean="0"/>
                        <a:t>19</a:t>
                      </a:r>
                      <a:endParaRPr lang="zh-CN" altLang="en-US" dirty="0"/>
                    </a:p>
                  </a:txBody>
                  <a:tcPr>
                    <a:solidFill>
                      <a:schemeClr val="accent5">
                        <a:lumMod val="60000"/>
                        <a:lumOff val="40000"/>
                      </a:schemeClr>
                    </a:solidFill>
                  </a:tcPr>
                </a:tc>
                <a:tc>
                  <a:txBody>
                    <a:bodyPr/>
                    <a:lstStyle/>
                    <a:p>
                      <a:r>
                        <a:rPr lang="en-US" altLang="zh-CN" dirty="0" smtClean="0"/>
                        <a:t>21</a:t>
                      </a:r>
                      <a:endParaRPr lang="zh-CN" altLang="en-US" dirty="0"/>
                    </a:p>
                  </a:txBody>
                  <a:tcPr>
                    <a:solidFill>
                      <a:schemeClr val="accent6">
                        <a:lumMod val="60000"/>
                        <a:lumOff val="40000"/>
                      </a:schemeClr>
                    </a:solidFill>
                  </a:tcPr>
                </a:tc>
                <a:tc>
                  <a:txBody>
                    <a:bodyPr/>
                    <a:lstStyle/>
                    <a:p>
                      <a:r>
                        <a:rPr lang="en-US" altLang="zh-CN" dirty="0" smtClean="0"/>
                        <a:t>22</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核心技术－</a:t>
            </a:r>
            <a:r>
              <a:rPr lang="zh-TW" altLang="en-US" dirty="0" smtClean="0"/>
              <a:t>增量计算语义</a:t>
            </a:r>
            <a:endParaRPr kumimoji="1" lang="zh-CN" altLang="en-US" dirty="0"/>
          </a:p>
        </p:txBody>
      </p:sp>
      <p:sp>
        <p:nvSpPr>
          <p:cNvPr id="34818" name="内容占位符 2"/>
          <p:cNvSpPr>
            <a:spLocks noGrp="1"/>
          </p:cNvSpPr>
          <p:nvPr>
            <p:ph idx="1"/>
          </p:nvPr>
        </p:nvSpPr>
        <p:spPr/>
        <p:txBody>
          <a:bodyPr/>
          <a:lstStyle/>
          <a:p>
            <a:pPr marL="285750" indent="-285750" eaLnBrk="1" hangingPunct="1">
              <a:lnSpc>
                <a:spcPct val="90000"/>
              </a:lnSpc>
              <a:buFont typeface="Wingdings" pitchFamily="2" charset="2"/>
              <a:buChar char="²"/>
            </a:pPr>
            <a:endParaRPr lang="en-US" altLang="zh-CN" sz="2200" smtClean="0"/>
          </a:p>
          <a:p>
            <a:pPr marL="285750" indent="-285750" eaLnBrk="1" hangingPunct="1">
              <a:lnSpc>
                <a:spcPct val="90000"/>
              </a:lnSpc>
              <a:buFont typeface="Wingdings" pitchFamily="2" charset="2"/>
              <a:buChar char="²"/>
            </a:pPr>
            <a:r>
              <a:rPr lang="en-US" altLang="zh-CN" sz="2200" smtClean="0">
                <a:solidFill>
                  <a:srgbClr val="0088EE"/>
                </a:solidFill>
              </a:rPr>
              <a:t>Batch</a:t>
            </a:r>
          </a:p>
          <a:p>
            <a:pPr marL="685800" lvl="1" eaLnBrk="1" hangingPunct="1">
              <a:lnSpc>
                <a:spcPct val="90000"/>
              </a:lnSpc>
              <a:buFont typeface="Wingdings" pitchFamily="2" charset="2"/>
              <a:buChar char="²"/>
            </a:pPr>
            <a:r>
              <a:rPr lang="zh-CN" altLang="en-US" sz="1900" smtClean="0">
                <a:solidFill>
                  <a:srgbClr val="FFC000"/>
                </a:solidFill>
              </a:rPr>
              <a:t>系统跟踪数据</a:t>
            </a:r>
            <a:r>
              <a:rPr lang="en-US" altLang="zh-CN" sz="1900" smtClean="0">
                <a:solidFill>
                  <a:srgbClr val="FFC000"/>
                </a:solidFill>
              </a:rPr>
              <a:t>/</a:t>
            </a:r>
            <a:r>
              <a:rPr lang="zh-CN" altLang="en-US" sz="1900" smtClean="0">
                <a:solidFill>
                  <a:srgbClr val="FFC000"/>
                </a:solidFill>
              </a:rPr>
              <a:t>时效性处理的最小单位</a:t>
            </a:r>
            <a:endParaRPr lang="en-US" altLang="zh-CN" sz="1900" smtClean="0">
              <a:solidFill>
                <a:srgbClr val="FFC000"/>
              </a:solidFill>
            </a:endParaRPr>
          </a:p>
          <a:p>
            <a:pPr marL="685800" lvl="1" eaLnBrk="1" hangingPunct="1">
              <a:lnSpc>
                <a:spcPct val="90000"/>
              </a:lnSpc>
              <a:buFont typeface="Wingdings" pitchFamily="2" charset="2"/>
              <a:buChar char="²"/>
            </a:pPr>
            <a:r>
              <a:rPr lang="zh-CN" altLang="en-US" sz="1900" smtClean="0">
                <a:solidFill>
                  <a:srgbClr val="FFC000"/>
                </a:solidFill>
              </a:rPr>
              <a:t>一个可以</a:t>
            </a:r>
            <a:r>
              <a:rPr lang="en-US" altLang="zh-CN" sz="1900" smtClean="0">
                <a:solidFill>
                  <a:srgbClr val="FFC000"/>
                </a:solidFill>
              </a:rPr>
              <a:t>scale</a:t>
            </a:r>
            <a:r>
              <a:rPr lang="zh-CN" altLang="en-US" sz="1900" smtClean="0">
                <a:solidFill>
                  <a:srgbClr val="FFC000"/>
                </a:solidFill>
              </a:rPr>
              <a:t>的概念，两个极端：</a:t>
            </a:r>
            <a:endParaRPr lang="en-US" altLang="zh-CN" sz="1900" smtClean="0">
              <a:solidFill>
                <a:srgbClr val="FFC000"/>
              </a:solidFill>
            </a:endParaRPr>
          </a:p>
          <a:p>
            <a:pPr lvl="2" indent="-285750" eaLnBrk="1" hangingPunct="1">
              <a:lnSpc>
                <a:spcPct val="90000"/>
              </a:lnSpc>
              <a:buFont typeface="Wingdings" pitchFamily="2" charset="2"/>
              <a:buChar char="ü"/>
            </a:pPr>
            <a:r>
              <a:rPr lang="zh-CN" altLang="en-US" sz="1700" smtClean="0"/>
              <a:t>退化为全量计算</a:t>
            </a:r>
            <a:endParaRPr lang="en-US" altLang="zh-CN" sz="1700" smtClean="0"/>
          </a:p>
          <a:p>
            <a:pPr lvl="2" indent="-285750" eaLnBrk="1" hangingPunct="1">
              <a:lnSpc>
                <a:spcPct val="90000"/>
              </a:lnSpc>
              <a:buFont typeface="Wingdings" pitchFamily="2" charset="2"/>
              <a:buChar char="ü"/>
            </a:pPr>
            <a:r>
              <a:rPr lang="zh-CN" altLang="en-US" sz="1700" smtClean="0"/>
              <a:t>一条数据</a:t>
            </a:r>
            <a:endParaRPr lang="en-US" altLang="zh-CN" sz="1700" smtClean="0"/>
          </a:p>
          <a:p>
            <a:pPr marL="685800" lvl="1" eaLnBrk="1" hangingPunct="1">
              <a:lnSpc>
                <a:spcPct val="90000"/>
              </a:lnSpc>
              <a:buFont typeface="Wingdings" pitchFamily="2" charset="2"/>
              <a:buNone/>
            </a:pPr>
            <a:endParaRPr lang="en-US" altLang="zh-CN" sz="1900" smtClean="0"/>
          </a:p>
          <a:p>
            <a:pPr marL="285750" indent="-285750" eaLnBrk="1" hangingPunct="1">
              <a:lnSpc>
                <a:spcPct val="90000"/>
              </a:lnSpc>
              <a:buFont typeface="Wingdings" pitchFamily="2" charset="2"/>
              <a:buChar char="²"/>
            </a:pPr>
            <a:r>
              <a:rPr lang="en-US" altLang="zh-CN" sz="2200" smtClean="0">
                <a:solidFill>
                  <a:srgbClr val="0088EE"/>
                </a:solidFill>
              </a:rPr>
              <a:t>Case</a:t>
            </a:r>
          </a:p>
          <a:p>
            <a:pPr marL="285750" indent="-285750" eaLnBrk="1" hangingPunct="1">
              <a:lnSpc>
                <a:spcPct val="90000"/>
              </a:lnSpc>
              <a:buFont typeface="Arial" charset="0"/>
              <a:buNone/>
            </a:pPr>
            <a:r>
              <a:rPr lang="en-US" altLang="zh-CN" sz="2200" smtClean="0"/>
              <a:t>	</a:t>
            </a:r>
            <a:r>
              <a:rPr lang="en-US" altLang="zh-CN" sz="2200" smtClean="0">
                <a:latin typeface="楷体_GB2312" pitchFamily="49" charset="-122"/>
                <a:ea typeface="楷体_GB2312" pitchFamily="49" charset="-122"/>
              </a:rPr>
              <a:t>stream t1 = select sellerid, sum(money) as totalRealtimePay from pay group by sellerid;</a:t>
            </a:r>
          </a:p>
          <a:p>
            <a:pPr marL="285750" indent="-285750" eaLnBrk="1" hangingPunct="1">
              <a:lnSpc>
                <a:spcPct val="90000"/>
              </a:lnSpc>
              <a:buFont typeface="Arial" charset="0"/>
              <a:buNone/>
            </a:pPr>
            <a:r>
              <a:rPr lang="en-US" altLang="zh-CN" sz="2200" smtClean="0">
                <a:latin typeface="楷体_GB2312" pitchFamily="49" charset="-122"/>
                <a:ea typeface="楷体_GB2312" pitchFamily="49" charset="-122"/>
              </a:rPr>
              <a:t>	stream t2 = select count(sellerid) from t1 group by totalRealtimePay /10; </a:t>
            </a:r>
          </a:p>
          <a:p>
            <a:pPr marL="285750" indent="-285750" eaLnBrk="1" hangingPunct="1">
              <a:lnSpc>
                <a:spcPct val="90000"/>
              </a:lnSpc>
            </a:pPr>
            <a:endParaRPr lang="en-US" altLang="zh-CN" sz="2200" smtClean="0"/>
          </a:p>
          <a:p>
            <a:pPr marL="285750" indent="-285750" eaLnBrk="1" hangingPunct="1">
              <a:lnSpc>
                <a:spcPct val="90000"/>
              </a:lnSpc>
            </a:pPr>
            <a:r>
              <a:rPr lang="zh-CN" altLang="en-US" sz="2200" b="1" smtClean="0">
                <a:solidFill>
                  <a:srgbClr val="0088EE"/>
                </a:solidFill>
              </a:rPr>
              <a:t>增量三要素</a:t>
            </a:r>
            <a:endParaRPr lang="en-US" altLang="zh-CN" sz="2200" b="1" smtClean="0">
              <a:solidFill>
                <a:srgbClr val="0088EE"/>
              </a:solidFill>
            </a:endParaRPr>
          </a:p>
          <a:p>
            <a:pPr marL="685800" lvl="1" eaLnBrk="1" hangingPunct="1">
              <a:lnSpc>
                <a:spcPct val="90000"/>
              </a:lnSpc>
            </a:pPr>
            <a:r>
              <a:rPr lang="zh-CN" altLang="en-US" sz="1900" b="1" smtClean="0">
                <a:solidFill>
                  <a:srgbClr val="FFC000"/>
                </a:solidFill>
              </a:rPr>
              <a:t>确定性</a:t>
            </a:r>
            <a:endParaRPr lang="en-US" altLang="zh-CN" sz="1900" b="1" smtClean="0">
              <a:solidFill>
                <a:srgbClr val="FFC000"/>
              </a:solidFill>
            </a:endParaRPr>
          </a:p>
          <a:p>
            <a:pPr marL="685800" lvl="1" eaLnBrk="1" hangingPunct="1">
              <a:lnSpc>
                <a:spcPct val="90000"/>
              </a:lnSpc>
            </a:pPr>
            <a:r>
              <a:rPr lang="zh-CN" altLang="en-US" sz="1900" b="1" smtClean="0">
                <a:solidFill>
                  <a:srgbClr val="FFC000"/>
                </a:solidFill>
              </a:rPr>
              <a:t>可加性</a:t>
            </a:r>
            <a:endParaRPr lang="en-US" altLang="zh-CN" sz="1900" b="1" smtClean="0">
              <a:solidFill>
                <a:srgbClr val="FFC000"/>
              </a:solidFill>
            </a:endParaRPr>
          </a:p>
          <a:p>
            <a:pPr marL="685800" lvl="1" eaLnBrk="1" hangingPunct="1">
              <a:lnSpc>
                <a:spcPct val="90000"/>
              </a:lnSpc>
            </a:pPr>
            <a:r>
              <a:rPr lang="zh-CN" altLang="en-US" sz="1900" b="1" smtClean="0">
                <a:solidFill>
                  <a:srgbClr val="FFC000"/>
                </a:solidFill>
              </a:rPr>
              <a:t>可逆性</a:t>
            </a:r>
            <a:endParaRPr lang="en-US" altLang="zh-CN" sz="1900" b="1" smtClean="0">
              <a:solidFill>
                <a:srgbClr val="FFC000"/>
              </a:solidFill>
            </a:endParaRPr>
          </a:p>
          <a:p>
            <a:pPr marL="285750" indent="-285750" eaLnBrk="1" hangingPunct="1">
              <a:lnSpc>
                <a:spcPct val="90000"/>
              </a:lnSpc>
            </a:pPr>
            <a:endParaRPr kumimoji="1" lang="zh-CN" altLang="en-US" sz="2200" b="1" smtClean="0">
              <a:solidFill>
                <a:srgbClr val="FFC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4"/>
          <p:cNvSpPr/>
          <p:nvPr/>
        </p:nvSpPr>
        <p:spPr>
          <a:xfrm>
            <a:off x="9264650" y="2205038"/>
            <a:ext cx="1152525" cy="1223962"/>
          </a:xfrm>
          <a:prstGeom prst="roundRect">
            <a:avLst/>
          </a:prstGeom>
          <a:solidFill>
            <a:srgbClr val="FFFFFF"/>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sz="3600" dirty="0">
              <a:latin typeface="+mj-lt"/>
            </a:endParaRPr>
          </a:p>
        </p:txBody>
      </p:sp>
      <p:sp>
        <p:nvSpPr>
          <p:cNvPr id="22" name="圆角矩形 21"/>
          <p:cNvSpPr/>
          <p:nvPr/>
        </p:nvSpPr>
        <p:spPr>
          <a:xfrm>
            <a:off x="7440613" y="4508500"/>
            <a:ext cx="4511675" cy="1773238"/>
          </a:xfrm>
          <a:prstGeom prst="roundRect">
            <a:avLst/>
          </a:prstGeom>
          <a:gradFill flip="none" rotWithShape="1">
            <a:gsLst>
              <a:gs pos="0">
                <a:schemeClr val="accent1">
                  <a:shade val="51000"/>
                  <a:satMod val="130000"/>
                  <a:alpha val="18000"/>
                </a:schemeClr>
              </a:gs>
              <a:gs pos="80000">
                <a:schemeClr val="accent1">
                  <a:shade val="93000"/>
                  <a:satMod val="130000"/>
                  <a:alpha val="18000"/>
                </a:schemeClr>
              </a:gs>
              <a:gs pos="100000">
                <a:schemeClr val="accent1">
                  <a:shade val="94000"/>
                  <a:satMod val="135000"/>
                  <a:alpha val="18000"/>
                </a:schemeClr>
              </a:gs>
            </a:gsLst>
            <a:lin ang="16200000" scaled="0"/>
            <a:tileRect/>
          </a:gradFill>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zh-CN" altLang="en-US"/>
          </a:p>
        </p:txBody>
      </p:sp>
      <p:sp>
        <p:nvSpPr>
          <p:cNvPr id="2" name="标题 1"/>
          <p:cNvSpPr>
            <a:spLocks noGrp="1"/>
          </p:cNvSpPr>
          <p:nvPr>
            <p:ph type="title"/>
          </p:nvPr>
        </p:nvSpPr>
        <p:spPr>
          <a:xfrm>
            <a:off x="11113" y="0"/>
            <a:ext cx="12192000" cy="1143000"/>
          </a:xfrm>
        </p:spPr>
        <p:txBody>
          <a:bodyPr>
            <a:noAutofit/>
          </a:bodyPr>
          <a:lstStyle/>
          <a:p>
            <a:pPr eaLnBrk="1" fontAlgn="auto" hangingPunct="1">
              <a:spcAft>
                <a:spcPts val="0"/>
              </a:spcAft>
              <a:defRPr/>
            </a:pPr>
            <a:r>
              <a:rPr lang="en-US" altLang="zh-CN" sz="2000" dirty="0">
                <a:solidFill>
                  <a:schemeClr val="tx1"/>
                </a:solidFill>
                <a:latin typeface="楷体_GB2312" pitchFamily="49" charset="-122"/>
                <a:ea typeface="楷体_GB2312" pitchFamily="49" charset="-122"/>
              </a:rPr>
              <a:t>stream t1 = select </a:t>
            </a:r>
            <a:r>
              <a:rPr lang="en-US" altLang="zh-CN" sz="2000" dirty="0" err="1">
                <a:solidFill>
                  <a:schemeClr val="tx1"/>
                </a:solidFill>
                <a:latin typeface="楷体_GB2312" pitchFamily="49" charset="-122"/>
                <a:ea typeface="楷体_GB2312" pitchFamily="49" charset="-122"/>
              </a:rPr>
              <a:t>sellerid</a:t>
            </a:r>
            <a:r>
              <a:rPr lang="en-US" altLang="zh-CN" sz="2000" dirty="0">
                <a:solidFill>
                  <a:schemeClr val="tx1"/>
                </a:solidFill>
                <a:latin typeface="楷体_GB2312" pitchFamily="49" charset="-122"/>
                <a:ea typeface="楷体_GB2312" pitchFamily="49" charset="-122"/>
              </a:rPr>
              <a:t>, sum(money) as </a:t>
            </a:r>
            <a:r>
              <a:rPr lang="en-US" altLang="zh-CN" sz="2000" dirty="0" err="1">
                <a:solidFill>
                  <a:schemeClr val="tx1"/>
                </a:solidFill>
                <a:latin typeface="楷体_GB2312" pitchFamily="49" charset="-122"/>
                <a:ea typeface="楷体_GB2312" pitchFamily="49" charset="-122"/>
              </a:rPr>
              <a:t>totalRealtimePay</a:t>
            </a:r>
            <a:r>
              <a:rPr lang="en-US" altLang="zh-CN" sz="2000" dirty="0">
                <a:solidFill>
                  <a:schemeClr val="tx1"/>
                </a:solidFill>
                <a:latin typeface="楷体_GB2312" pitchFamily="49" charset="-122"/>
                <a:ea typeface="楷体_GB2312" pitchFamily="49" charset="-122"/>
              </a:rPr>
              <a:t> from pay group by </a:t>
            </a:r>
            <a:r>
              <a:rPr lang="en-US" altLang="zh-CN" sz="2000" dirty="0" err="1">
                <a:solidFill>
                  <a:schemeClr val="tx1"/>
                </a:solidFill>
                <a:latin typeface="楷体_GB2312" pitchFamily="49" charset="-122"/>
                <a:ea typeface="楷体_GB2312" pitchFamily="49" charset="-122"/>
              </a:rPr>
              <a:t>sellerid</a:t>
            </a:r>
            <a:r>
              <a:rPr lang="en-US" altLang="zh-CN" sz="2000" dirty="0">
                <a:solidFill>
                  <a:schemeClr val="tx1"/>
                </a:solidFill>
                <a:latin typeface="楷体_GB2312" pitchFamily="49" charset="-122"/>
                <a:ea typeface="楷体_GB2312" pitchFamily="49" charset="-122"/>
              </a:rPr>
              <a:t>;</a:t>
            </a:r>
            <a:br>
              <a:rPr lang="en-US" altLang="zh-CN" sz="2000" dirty="0">
                <a:solidFill>
                  <a:schemeClr val="tx1"/>
                </a:solidFill>
                <a:latin typeface="楷体_GB2312" pitchFamily="49" charset="-122"/>
                <a:ea typeface="楷体_GB2312" pitchFamily="49" charset="-122"/>
              </a:rPr>
            </a:br>
            <a:r>
              <a:rPr lang="en-US" altLang="zh-CN" sz="2000" dirty="0">
                <a:solidFill>
                  <a:schemeClr val="tx1"/>
                </a:solidFill>
                <a:latin typeface="楷体_GB2312" pitchFamily="49" charset="-122"/>
                <a:ea typeface="楷体_GB2312" pitchFamily="49" charset="-122"/>
              </a:rPr>
              <a:t>	stream t2 = select count(</a:t>
            </a:r>
            <a:r>
              <a:rPr lang="en-US" altLang="zh-CN" sz="2000" dirty="0" err="1">
                <a:solidFill>
                  <a:schemeClr val="tx1"/>
                </a:solidFill>
                <a:latin typeface="楷体_GB2312" pitchFamily="49" charset="-122"/>
                <a:ea typeface="楷体_GB2312" pitchFamily="49" charset="-122"/>
              </a:rPr>
              <a:t>sellerid</a:t>
            </a:r>
            <a:r>
              <a:rPr lang="en-US" altLang="zh-CN" sz="2000" dirty="0">
                <a:solidFill>
                  <a:schemeClr val="tx1"/>
                </a:solidFill>
                <a:latin typeface="楷体_GB2312" pitchFamily="49" charset="-122"/>
                <a:ea typeface="楷体_GB2312" pitchFamily="49" charset="-122"/>
              </a:rPr>
              <a:t>) from t1 group by </a:t>
            </a:r>
            <a:r>
              <a:rPr lang="en-US" altLang="zh-CN" sz="2000" dirty="0" err="1">
                <a:solidFill>
                  <a:schemeClr val="tx1"/>
                </a:solidFill>
                <a:latin typeface="楷体_GB2312" pitchFamily="49" charset="-122"/>
                <a:ea typeface="楷体_GB2312" pitchFamily="49" charset="-122"/>
              </a:rPr>
              <a:t>totalRealtimePay</a:t>
            </a:r>
            <a:r>
              <a:rPr lang="en-US" altLang="zh-CN" sz="2000" dirty="0">
                <a:solidFill>
                  <a:schemeClr val="tx1"/>
                </a:solidFill>
                <a:latin typeface="楷体_GB2312" pitchFamily="49" charset="-122"/>
                <a:ea typeface="楷体_GB2312" pitchFamily="49" charset="-122"/>
              </a:rPr>
              <a:t> /10; </a:t>
            </a:r>
            <a:r>
              <a:rPr lang="en-US" altLang="zh-CN" sz="2000" dirty="0">
                <a:latin typeface="楷体_GB2312" pitchFamily="49" charset="-122"/>
                <a:ea typeface="楷体_GB2312" pitchFamily="49" charset="-122"/>
              </a:rPr>
              <a:t/>
            </a:r>
            <a:br>
              <a:rPr lang="en-US" altLang="zh-CN" sz="2000" dirty="0">
                <a:latin typeface="楷体_GB2312" pitchFamily="49" charset="-122"/>
                <a:ea typeface="楷体_GB2312" pitchFamily="49" charset="-122"/>
              </a:rPr>
            </a:br>
            <a:endParaRPr kumimoji="1" lang="zh-CN" altLang="en-US" sz="2000" dirty="0"/>
          </a:p>
        </p:txBody>
      </p:sp>
      <p:sp>
        <p:nvSpPr>
          <p:cNvPr id="4" name="Rounded Rectangle 4"/>
          <p:cNvSpPr/>
          <p:nvPr/>
        </p:nvSpPr>
        <p:spPr>
          <a:xfrm>
            <a:off x="1103313" y="2205038"/>
            <a:ext cx="1152525" cy="2303462"/>
          </a:xfrm>
          <a:prstGeom prst="roundRect">
            <a:avLst/>
          </a:prstGeom>
          <a:solidFill>
            <a:srgbClr val="FFFFFF"/>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sz="3600" dirty="0">
              <a:latin typeface="+mj-lt"/>
            </a:endParaRPr>
          </a:p>
        </p:txBody>
      </p:sp>
      <p:sp>
        <p:nvSpPr>
          <p:cNvPr id="5" name="矩形 4"/>
          <p:cNvSpPr/>
          <p:nvPr/>
        </p:nvSpPr>
        <p:spPr>
          <a:xfrm>
            <a:off x="1200150" y="3933825"/>
            <a:ext cx="958850" cy="50323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altLang="zh-CN" dirty="0"/>
              <a:t>11,5</a:t>
            </a:r>
            <a:endParaRPr lang="zh-CN" altLang="en-US" dirty="0"/>
          </a:p>
        </p:txBody>
      </p:sp>
      <p:sp>
        <p:nvSpPr>
          <p:cNvPr id="11" name="矩形 10"/>
          <p:cNvSpPr/>
          <p:nvPr/>
        </p:nvSpPr>
        <p:spPr>
          <a:xfrm>
            <a:off x="7824788" y="5818188"/>
            <a:ext cx="863600" cy="333375"/>
          </a:xfrm>
          <a:prstGeom prst="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altLang="zh-CN" dirty="0"/>
              <a:t>0-9</a:t>
            </a:r>
            <a:endParaRPr lang="zh-CN" altLang="en-US" dirty="0"/>
          </a:p>
        </p:txBody>
      </p:sp>
      <p:sp>
        <p:nvSpPr>
          <p:cNvPr id="12" name="矩形 11"/>
          <p:cNvSpPr/>
          <p:nvPr/>
        </p:nvSpPr>
        <p:spPr>
          <a:xfrm>
            <a:off x="10799763" y="5827713"/>
            <a:ext cx="960437" cy="333375"/>
          </a:xfrm>
          <a:prstGeom prst="rect">
            <a:avLst/>
          </a:prstGeom>
          <a:solidFill>
            <a:srgbClr val="C0504D"/>
          </a:solidFill>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altLang="zh-CN" dirty="0"/>
              <a:t>80-89</a:t>
            </a:r>
            <a:endParaRPr lang="zh-CN" altLang="en-US" dirty="0"/>
          </a:p>
        </p:txBody>
      </p:sp>
      <p:sp>
        <p:nvSpPr>
          <p:cNvPr id="13" name="矩形 12"/>
          <p:cNvSpPr/>
          <p:nvPr/>
        </p:nvSpPr>
        <p:spPr>
          <a:xfrm>
            <a:off x="7824788" y="5084763"/>
            <a:ext cx="863600" cy="5492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endParaRPr lang="en-US" altLang="zh-CN" dirty="0">
              <a:solidFill>
                <a:schemeClr val="bg1"/>
              </a:solidFill>
            </a:endParaRPr>
          </a:p>
        </p:txBody>
      </p:sp>
      <p:sp>
        <p:nvSpPr>
          <p:cNvPr id="14" name="矩形 13"/>
          <p:cNvSpPr/>
          <p:nvPr/>
        </p:nvSpPr>
        <p:spPr>
          <a:xfrm>
            <a:off x="10799763" y="4581525"/>
            <a:ext cx="960437" cy="106203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endParaRPr lang="zh-CN" altLang="en-US" dirty="0"/>
          </a:p>
        </p:txBody>
      </p:sp>
      <p:sp>
        <p:nvSpPr>
          <p:cNvPr id="15" name="矩形 14"/>
          <p:cNvSpPr/>
          <p:nvPr/>
        </p:nvSpPr>
        <p:spPr>
          <a:xfrm>
            <a:off x="9167813" y="5818188"/>
            <a:ext cx="960437" cy="333375"/>
          </a:xfrm>
          <a:prstGeom prst="rect">
            <a:avLst/>
          </a:prstGeom>
          <a:solidFill>
            <a:srgbClr val="C0504D"/>
          </a:solidFill>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altLang="zh-CN" dirty="0"/>
              <a:t>20-29</a:t>
            </a:r>
            <a:endParaRPr lang="zh-CN" altLang="en-US" dirty="0"/>
          </a:p>
        </p:txBody>
      </p:sp>
      <p:sp>
        <p:nvSpPr>
          <p:cNvPr id="35851" name="矩形 15"/>
          <p:cNvSpPr>
            <a:spLocks noChangeArrowheads="1"/>
          </p:cNvSpPr>
          <p:nvPr/>
        </p:nvSpPr>
        <p:spPr bwMode="auto">
          <a:xfrm>
            <a:off x="8591550" y="5737225"/>
            <a:ext cx="403225" cy="369888"/>
          </a:xfrm>
          <a:prstGeom prst="rect">
            <a:avLst/>
          </a:prstGeom>
          <a:noFill/>
          <a:ln w="9525">
            <a:noFill/>
            <a:miter lim="800000"/>
            <a:headEnd/>
            <a:tailEnd/>
          </a:ln>
        </p:spPr>
        <p:txBody>
          <a:bodyPr wrap="none">
            <a:spAutoFit/>
          </a:bodyPr>
          <a:lstStyle/>
          <a:p>
            <a:r>
              <a:rPr kumimoji="1" lang="en-US" altLang="zh-CN">
                <a:latin typeface="Calibri" pitchFamily="34" charset="0"/>
              </a:rPr>
              <a:t>….</a:t>
            </a:r>
            <a:endParaRPr lang="zh-CN" altLang="en-US">
              <a:latin typeface="Calibri" pitchFamily="34" charset="0"/>
            </a:endParaRPr>
          </a:p>
        </p:txBody>
      </p:sp>
      <p:sp>
        <p:nvSpPr>
          <p:cNvPr id="35852" name="矩形 16"/>
          <p:cNvSpPr>
            <a:spLocks noChangeArrowheads="1"/>
          </p:cNvSpPr>
          <p:nvPr/>
        </p:nvSpPr>
        <p:spPr bwMode="auto">
          <a:xfrm>
            <a:off x="8591550" y="5459413"/>
            <a:ext cx="403225" cy="368300"/>
          </a:xfrm>
          <a:prstGeom prst="rect">
            <a:avLst/>
          </a:prstGeom>
          <a:noFill/>
          <a:ln w="9525">
            <a:noFill/>
            <a:miter lim="800000"/>
            <a:headEnd/>
            <a:tailEnd/>
          </a:ln>
        </p:spPr>
        <p:txBody>
          <a:bodyPr wrap="none">
            <a:spAutoFit/>
          </a:bodyPr>
          <a:lstStyle/>
          <a:p>
            <a:r>
              <a:rPr kumimoji="1" lang="en-US" altLang="zh-CN">
                <a:latin typeface="Calibri" pitchFamily="34" charset="0"/>
              </a:rPr>
              <a:t>….</a:t>
            </a:r>
            <a:endParaRPr lang="zh-CN" altLang="en-US">
              <a:latin typeface="Calibri" pitchFamily="34" charset="0"/>
            </a:endParaRPr>
          </a:p>
        </p:txBody>
      </p:sp>
      <p:sp>
        <p:nvSpPr>
          <p:cNvPr id="18" name="矩形 17"/>
          <p:cNvSpPr/>
          <p:nvPr/>
        </p:nvSpPr>
        <p:spPr>
          <a:xfrm>
            <a:off x="9167813" y="4797425"/>
            <a:ext cx="960437" cy="83661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endParaRPr lang="en-US" altLang="zh-CN" dirty="0">
              <a:solidFill>
                <a:srgbClr val="FFFFFF"/>
              </a:solidFill>
            </a:endParaRPr>
          </a:p>
        </p:txBody>
      </p:sp>
      <p:sp>
        <p:nvSpPr>
          <p:cNvPr id="23" name="圆角矩形 22"/>
          <p:cNvSpPr/>
          <p:nvPr/>
        </p:nvSpPr>
        <p:spPr>
          <a:xfrm>
            <a:off x="3119438" y="4508500"/>
            <a:ext cx="3648075" cy="1773238"/>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4" name="矩形 23"/>
          <p:cNvSpPr/>
          <p:nvPr/>
        </p:nvSpPr>
        <p:spPr>
          <a:xfrm>
            <a:off x="3311525" y="4797425"/>
            <a:ext cx="960438" cy="34131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altLang="zh-CN" dirty="0"/>
              <a:t>11</a:t>
            </a:r>
            <a:endParaRPr lang="zh-CN" altLang="en-US" dirty="0"/>
          </a:p>
        </p:txBody>
      </p:sp>
      <p:sp>
        <p:nvSpPr>
          <p:cNvPr id="25" name="矩形 24"/>
          <p:cNvSpPr/>
          <p:nvPr/>
        </p:nvSpPr>
        <p:spPr>
          <a:xfrm>
            <a:off x="4271963" y="4797425"/>
            <a:ext cx="2016125" cy="360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endParaRPr lang="zh-CN" altLang="en-US" dirty="0"/>
          </a:p>
        </p:txBody>
      </p:sp>
      <p:sp>
        <p:nvSpPr>
          <p:cNvPr id="26" name="矩形 25"/>
          <p:cNvSpPr/>
          <p:nvPr/>
        </p:nvSpPr>
        <p:spPr>
          <a:xfrm>
            <a:off x="3311525" y="5734050"/>
            <a:ext cx="960438" cy="34131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altLang="zh-CN" dirty="0"/>
              <a:t>…</a:t>
            </a:r>
            <a:endParaRPr lang="zh-CN" altLang="en-US" dirty="0"/>
          </a:p>
        </p:txBody>
      </p:sp>
      <p:sp>
        <p:nvSpPr>
          <p:cNvPr id="27" name="矩形 26"/>
          <p:cNvSpPr/>
          <p:nvPr/>
        </p:nvSpPr>
        <p:spPr>
          <a:xfrm>
            <a:off x="4271963" y="5732463"/>
            <a:ext cx="2016125" cy="360362"/>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altLang="zh-CN" dirty="0"/>
              <a:t>…</a:t>
            </a:r>
            <a:endParaRPr lang="zh-CN" altLang="en-US" dirty="0"/>
          </a:p>
        </p:txBody>
      </p:sp>
      <p:sp>
        <p:nvSpPr>
          <p:cNvPr id="28" name="文本框 27"/>
          <p:cNvSpPr txBox="1">
            <a:spLocks noChangeArrowheads="1"/>
          </p:cNvSpPr>
          <p:nvPr/>
        </p:nvSpPr>
        <p:spPr bwMode="auto">
          <a:xfrm>
            <a:off x="5808663" y="4797425"/>
            <a:ext cx="1055687" cy="368300"/>
          </a:xfrm>
          <a:prstGeom prst="rect">
            <a:avLst/>
          </a:prstGeom>
          <a:noFill/>
          <a:ln w="9525">
            <a:noFill/>
            <a:miter lim="800000"/>
            <a:headEnd/>
            <a:tailEnd/>
          </a:ln>
        </p:spPr>
        <p:txBody>
          <a:bodyPr>
            <a:spAutoFit/>
          </a:bodyPr>
          <a:lstStyle/>
          <a:p>
            <a:r>
              <a:rPr kumimoji="1" lang="en-US" altLang="zh-CN">
                <a:latin typeface="Calibri" pitchFamily="34" charset="0"/>
              </a:rPr>
              <a:t>0</a:t>
            </a:r>
            <a:endParaRPr kumimoji="1" lang="zh-CN" altLang="en-US">
              <a:latin typeface="Calibri" pitchFamily="34" charset="0"/>
            </a:endParaRPr>
          </a:p>
        </p:txBody>
      </p:sp>
      <p:sp>
        <p:nvSpPr>
          <p:cNvPr id="29" name="文本框 28"/>
          <p:cNvSpPr txBox="1">
            <a:spLocks noChangeArrowheads="1"/>
          </p:cNvSpPr>
          <p:nvPr/>
        </p:nvSpPr>
        <p:spPr bwMode="auto">
          <a:xfrm>
            <a:off x="5424488" y="4797425"/>
            <a:ext cx="1055687" cy="368300"/>
          </a:xfrm>
          <a:prstGeom prst="rect">
            <a:avLst/>
          </a:prstGeom>
          <a:noFill/>
          <a:ln w="9525">
            <a:noFill/>
            <a:miter lim="800000"/>
            <a:headEnd/>
            <a:tailEnd/>
          </a:ln>
        </p:spPr>
        <p:txBody>
          <a:bodyPr>
            <a:spAutoFit/>
          </a:bodyPr>
          <a:lstStyle/>
          <a:p>
            <a:r>
              <a:rPr kumimoji="1" lang="en-US" altLang="zh-CN">
                <a:solidFill>
                  <a:srgbClr val="FF6600"/>
                </a:solidFill>
                <a:latin typeface="Calibri" pitchFamily="34" charset="0"/>
              </a:rPr>
              <a:t>5</a:t>
            </a:r>
            <a:endParaRPr kumimoji="1" lang="zh-CN" altLang="en-US">
              <a:solidFill>
                <a:srgbClr val="FF6600"/>
              </a:solidFill>
              <a:latin typeface="Calibri" pitchFamily="34" charset="0"/>
            </a:endParaRPr>
          </a:p>
        </p:txBody>
      </p:sp>
      <p:sp>
        <p:nvSpPr>
          <p:cNvPr id="30" name="Rounded Rectangle 4"/>
          <p:cNvSpPr/>
          <p:nvPr/>
        </p:nvSpPr>
        <p:spPr>
          <a:xfrm>
            <a:off x="4848225" y="2205038"/>
            <a:ext cx="1152525" cy="1152525"/>
          </a:xfrm>
          <a:prstGeom prst="roundRect">
            <a:avLst/>
          </a:prstGeom>
          <a:solidFill>
            <a:srgbClr val="FFFFFF"/>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sz="3600" dirty="0">
              <a:latin typeface="+mj-lt"/>
            </a:endParaRPr>
          </a:p>
        </p:txBody>
      </p:sp>
      <p:sp>
        <p:nvSpPr>
          <p:cNvPr id="32" name="矩形 31"/>
          <p:cNvSpPr/>
          <p:nvPr/>
        </p:nvSpPr>
        <p:spPr>
          <a:xfrm>
            <a:off x="4943475" y="2349500"/>
            <a:ext cx="960438"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11,5</a:t>
            </a:r>
            <a:endParaRPr kumimoji="1" lang="zh-CN" altLang="en-US" dirty="0"/>
          </a:p>
        </p:txBody>
      </p:sp>
      <p:sp>
        <p:nvSpPr>
          <p:cNvPr id="33" name="文本框 32"/>
          <p:cNvSpPr txBox="1">
            <a:spLocks noChangeArrowheads="1"/>
          </p:cNvSpPr>
          <p:nvPr/>
        </p:nvSpPr>
        <p:spPr bwMode="auto">
          <a:xfrm>
            <a:off x="7727950" y="5300663"/>
            <a:ext cx="863600" cy="369887"/>
          </a:xfrm>
          <a:prstGeom prst="rect">
            <a:avLst/>
          </a:prstGeom>
          <a:noFill/>
          <a:ln w="9525">
            <a:noFill/>
            <a:miter lim="800000"/>
            <a:headEnd/>
            <a:tailEnd/>
          </a:ln>
        </p:spPr>
        <p:txBody>
          <a:bodyPr>
            <a:spAutoFit/>
          </a:bodyPr>
          <a:lstStyle/>
          <a:p>
            <a:pPr algn="ctr"/>
            <a:r>
              <a:rPr kumimoji="1" lang="en-US" altLang="zh-CN">
                <a:solidFill>
                  <a:srgbClr val="FFFFFF"/>
                </a:solidFill>
                <a:latin typeface="Calibri" pitchFamily="34" charset="0"/>
              </a:rPr>
              <a:t>0</a:t>
            </a:r>
            <a:endParaRPr kumimoji="1" lang="zh-CN" altLang="en-US">
              <a:solidFill>
                <a:srgbClr val="FFFFFF"/>
              </a:solidFill>
              <a:latin typeface="Calibri" pitchFamily="34" charset="0"/>
            </a:endParaRPr>
          </a:p>
        </p:txBody>
      </p:sp>
      <p:sp>
        <p:nvSpPr>
          <p:cNvPr id="34" name="文本框 33"/>
          <p:cNvSpPr txBox="1">
            <a:spLocks noChangeArrowheads="1"/>
          </p:cNvSpPr>
          <p:nvPr/>
        </p:nvSpPr>
        <p:spPr bwMode="auto">
          <a:xfrm>
            <a:off x="8016875" y="5157788"/>
            <a:ext cx="863600" cy="368300"/>
          </a:xfrm>
          <a:prstGeom prst="rect">
            <a:avLst/>
          </a:prstGeom>
          <a:noFill/>
          <a:ln w="9525">
            <a:noFill/>
            <a:miter lim="800000"/>
            <a:headEnd/>
            <a:tailEnd/>
          </a:ln>
        </p:spPr>
        <p:txBody>
          <a:bodyPr>
            <a:spAutoFit/>
          </a:bodyPr>
          <a:lstStyle/>
          <a:p>
            <a:r>
              <a:rPr kumimoji="1" lang="en-US" altLang="zh-CN">
                <a:solidFill>
                  <a:srgbClr val="FF6600"/>
                </a:solidFill>
                <a:latin typeface="Calibri" pitchFamily="34" charset="0"/>
              </a:rPr>
              <a:t>1</a:t>
            </a:r>
            <a:endParaRPr kumimoji="1" lang="zh-CN" altLang="en-US">
              <a:solidFill>
                <a:srgbClr val="FF6600"/>
              </a:solidFill>
              <a:latin typeface="Calibri" pitchFamily="34" charset="0"/>
            </a:endParaRPr>
          </a:p>
        </p:txBody>
      </p:sp>
      <p:sp>
        <p:nvSpPr>
          <p:cNvPr id="35" name="矩形 34"/>
          <p:cNvSpPr/>
          <p:nvPr/>
        </p:nvSpPr>
        <p:spPr>
          <a:xfrm>
            <a:off x="9359900" y="2349500"/>
            <a:ext cx="960438"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0,1</a:t>
            </a:r>
            <a:endParaRPr kumimoji="1" lang="zh-CN" altLang="en-US" dirty="0"/>
          </a:p>
        </p:txBody>
      </p:sp>
      <p:sp>
        <p:nvSpPr>
          <p:cNvPr id="43" name="矩形 42"/>
          <p:cNvSpPr/>
          <p:nvPr/>
        </p:nvSpPr>
        <p:spPr>
          <a:xfrm>
            <a:off x="1200150" y="3500438"/>
            <a:ext cx="958850" cy="4333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11,16</a:t>
            </a:r>
            <a:endParaRPr kumimoji="1" lang="zh-CN" altLang="en-US" dirty="0"/>
          </a:p>
        </p:txBody>
      </p:sp>
      <p:sp>
        <p:nvSpPr>
          <p:cNvPr id="44" name="文本框 43"/>
          <p:cNvSpPr txBox="1">
            <a:spLocks noChangeArrowheads="1"/>
          </p:cNvSpPr>
          <p:nvPr/>
        </p:nvSpPr>
        <p:spPr bwMode="auto">
          <a:xfrm>
            <a:off x="4848225" y="4797425"/>
            <a:ext cx="1055688" cy="368300"/>
          </a:xfrm>
          <a:prstGeom prst="rect">
            <a:avLst/>
          </a:prstGeom>
          <a:noFill/>
          <a:ln w="9525">
            <a:noFill/>
            <a:miter lim="800000"/>
            <a:headEnd/>
            <a:tailEnd/>
          </a:ln>
        </p:spPr>
        <p:txBody>
          <a:bodyPr>
            <a:spAutoFit/>
          </a:bodyPr>
          <a:lstStyle/>
          <a:p>
            <a:r>
              <a:rPr kumimoji="1" lang="en-US" altLang="zh-CN">
                <a:latin typeface="Calibri" pitchFamily="34" charset="0"/>
              </a:rPr>
              <a:t>21</a:t>
            </a:r>
            <a:endParaRPr kumimoji="1" lang="zh-CN" altLang="en-US">
              <a:latin typeface="Calibri" pitchFamily="34" charset="0"/>
            </a:endParaRPr>
          </a:p>
        </p:txBody>
      </p:sp>
      <p:sp>
        <p:nvSpPr>
          <p:cNvPr id="46" name="矩形 45"/>
          <p:cNvSpPr/>
          <p:nvPr/>
        </p:nvSpPr>
        <p:spPr>
          <a:xfrm>
            <a:off x="4943475" y="2349500"/>
            <a:ext cx="1057275"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11,21</a:t>
            </a:r>
            <a:endParaRPr kumimoji="1" lang="zh-CN" altLang="en-US" dirty="0"/>
          </a:p>
        </p:txBody>
      </p:sp>
      <p:sp>
        <p:nvSpPr>
          <p:cNvPr id="47" name="文本框 46"/>
          <p:cNvSpPr txBox="1">
            <a:spLocks noChangeArrowheads="1"/>
          </p:cNvSpPr>
          <p:nvPr/>
        </p:nvSpPr>
        <p:spPr bwMode="auto">
          <a:xfrm>
            <a:off x="9359900" y="5013325"/>
            <a:ext cx="1057275" cy="369888"/>
          </a:xfrm>
          <a:prstGeom prst="rect">
            <a:avLst/>
          </a:prstGeom>
          <a:noFill/>
          <a:ln w="9525">
            <a:noFill/>
            <a:miter lim="800000"/>
            <a:headEnd/>
            <a:tailEnd/>
          </a:ln>
        </p:spPr>
        <p:txBody>
          <a:bodyPr>
            <a:spAutoFit/>
          </a:bodyPr>
          <a:lstStyle/>
          <a:p>
            <a:r>
              <a:rPr kumimoji="1" lang="en-US" altLang="zh-CN">
                <a:latin typeface="Calibri" pitchFamily="34" charset="0"/>
              </a:rPr>
              <a:t>11</a:t>
            </a:r>
            <a:endParaRPr kumimoji="1" lang="zh-CN" altLang="en-US">
              <a:latin typeface="Calibri" pitchFamily="34" charset="0"/>
            </a:endParaRPr>
          </a:p>
        </p:txBody>
      </p:sp>
      <p:sp>
        <p:nvSpPr>
          <p:cNvPr id="48" name="文本框 47"/>
          <p:cNvSpPr txBox="1">
            <a:spLocks noChangeArrowheads="1"/>
          </p:cNvSpPr>
          <p:nvPr/>
        </p:nvSpPr>
        <p:spPr bwMode="auto">
          <a:xfrm>
            <a:off x="9359900" y="5300663"/>
            <a:ext cx="576263" cy="369887"/>
          </a:xfrm>
          <a:prstGeom prst="rect">
            <a:avLst/>
          </a:prstGeom>
          <a:noFill/>
          <a:ln w="9525">
            <a:noFill/>
            <a:miter lim="800000"/>
            <a:headEnd/>
            <a:tailEnd/>
          </a:ln>
        </p:spPr>
        <p:txBody>
          <a:bodyPr>
            <a:spAutoFit/>
          </a:bodyPr>
          <a:lstStyle/>
          <a:p>
            <a:r>
              <a:rPr kumimoji="1" lang="en-US" altLang="zh-CN">
                <a:solidFill>
                  <a:schemeClr val="bg1"/>
                </a:solidFill>
                <a:latin typeface="Calibri" pitchFamily="34" charset="0"/>
              </a:rPr>
              <a:t>10</a:t>
            </a:r>
            <a:endParaRPr kumimoji="1" lang="zh-CN" altLang="en-US">
              <a:solidFill>
                <a:schemeClr val="bg1"/>
              </a:solidFill>
              <a:latin typeface="Calibri" pitchFamily="34" charset="0"/>
            </a:endParaRPr>
          </a:p>
        </p:txBody>
      </p:sp>
      <p:sp>
        <p:nvSpPr>
          <p:cNvPr id="49" name="文本框 48"/>
          <p:cNvSpPr txBox="1">
            <a:spLocks noChangeArrowheads="1"/>
          </p:cNvSpPr>
          <p:nvPr/>
        </p:nvSpPr>
        <p:spPr bwMode="auto">
          <a:xfrm>
            <a:off x="8016875" y="5013325"/>
            <a:ext cx="863600" cy="369888"/>
          </a:xfrm>
          <a:prstGeom prst="rect">
            <a:avLst/>
          </a:prstGeom>
          <a:noFill/>
          <a:ln w="9525">
            <a:noFill/>
            <a:miter lim="800000"/>
            <a:headEnd/>
            <a:tailEnd/>
          </a:ln>
        </p:spPr>
        <p:txBody>
          <a:bodyPr>
            <a:spAutoFit/>
          </a:bodyPr>
          <a:lstStyle/>
          <a:p>
            <a:r>
              <a:rPr kumimoji="1" lang="en-US" altLang="zh-CN">
                <a:latin typeface="Calibri" pitchFamily="34" charset="0"/>
              </a:rPr>
              <a:t>0</a:t>
            </a:r>
            <a:endParaRPr kumimoji="1" lang="zh-CN" altLang="en-US">
              <a:latin typeface="Calibri" pitchFamily="34" charset="0"/>
            </a:endParaRPr>
          </a:p>
        </p:txBody>
      </p:sp>
      <p:sp>
        <p:nvSpPr>
          <p:cNvPr id="52" name="矩形 51"/>
          <p:cNvSpPr/>
          <p:nvPr/>
        </p:nvSpPr>
        <p:spPr>
          <a:xfrm>
            <a:off x="9456738" y="2349500"/>
            <a:ext cx="863600"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1,11</a:t>
            </a:r>
            <a:endParaRPr kumimoji="1" lang="zh-CN" altLang="en-US" dirty="0"/>
          </a:p>
        </p:txBody>
      </p:sp>
      <p:sp>
        <p:nvSpPr>
          <p:cNvPr id="53" name="矩形 52"/>
          <p:cNvSpPr/>
          <p:nvPr/>
        </p:nvSpPr>
        <p:spPr>
          <a:xfrm>
            <a:off x="9359900" y="2924175"/>
            <a:ext cx="960438" cy="4333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0,0</a:t>
            </a:r>
            <a:endParaRPr kumimoji="1" lang="zh-CN" altLang="en-US" dirty="0"/>
          </a:p>
        </p:txBody>
      </p:sp>
      <p:sp>
        <p:nvSpPr>
          <p:cNvPr id="54" name="矩形 53"/>
          <p:cNvSpPr/>
          <p:nvPr/>
        </p:nvSpPr>
        <p:spPr>
          <a:xfrm>
            <a:off x="1200150" y="3068638"/>
            <a:ext cx="958850"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11,65</a:t>
            </a:r>
            <a:endParaRPr kumimoji="1" lang="zh-CN" altLang="en-US" dirty="0"/>
          </a:p>
        </p:txBody>
      </p:sp>
      <p:sp>
        <p:nvSpPr>
          <p:cNvPr id="55" name="文本框 54"/>
          <p:cNvSpPr txBox="1">
            <a:spLocks noChangeArrowheads="1"/>
          </p:cNvSpPr>
          <p:nvPr/>
        </p:nvSpPr>
        <p:spPr bwMode="auto">
          <a:xfrm>
            <a:off x="4271963" y="4787900"/>
            <a:ext cx="768350" cy="369888"/>
          </a:xfrm>
          <a:prstGeom prst="rect">
            <a:avLst/>
          </a:prstGeom>
          <a:noFill/>
          <a:ln w="9525">
            <a:noFill/>
            <a:miter lim="800000"/>
            <a:headEnd/>
            <a:tailEnd/>
          </a:ln>
        </p:spPr>
        <p:txBody>
          <a:bodyPr>
            <a:spAutoFit/>
          </a:bodyPr>
          <a:lstStyle/>
          <a:p>
            <a:r>
              <a:rPr kumimoji="1" lang="en-US" altLang="zh-CN">
                <a:solidFill>
                  <a:srgbClr val="FF6600"/>
                </a:solidFill>
                <a:latin typeface="Calibri" pitchFamily="34" charset="0"/>
              </a:rPr>
              <a:t>86</a:t>
            </a:r>
            <a:endParaRPr kumimoji="1" lang="zh-CN" altLang="en-US">
              <a:solidFill>
                <a:srgbClr val="FF6600"/>
              </a:solidFill>
              <a:latin typeface="Calibri" pitchFamily="34" charset="0"/>
            </a:endParaRPr>
          </a:p>
        </p:txBody>
      </p:sp>
      <p:sp>
        <p:nvSpPr>
          <p:cNvPr id="56" name="矩形 55"/>
          <p:cNvSpPr/>
          <p:nvPr/>
        </p:nvSpPr>
        <p:spPr>
          <a:xfrm>
            <a:off x="4943475" y="2349500"/>
            <a:ext cx="960438"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11,86</a:t>
            </a:r>
            <a:endParaRPr kumimoji="1" lang="zh-CN" altLang="en-US" dirty="0"/>
          </a:p>
        </p:txBody>
      </p:sp>
      <p:sp>
        <p:nvSpPr>
          <p:cNvPr id="35877" name="矩形 56"/>
          <p:cNvSpPr>
            <a:spLocks noChangeArrowheads="1"/>
          </p:cNvSpPr>
          <p:nvPr/>
        </p:nvSpPr>
        <p:spPr bwMode="auto">
          <a:xfrm>
            <a:off x="10225088" y="5157788"/>
            <a:ext cx="401637" cy="368300"/>
          </a:xfrm>
          <a:prstGeom prst="rect">
            <a:avLst/>
          </a:prstGeom>
          <a:noFill/>
          <a:ln w="9525">
            <a:noFill/>
            <a:miter lim="800000"/>
            <a:headEnd/>
            <a:tailEnd/>
          </a:ln>
        </p:spPr>
        <p:txBody>
          <a:bodyPr wrap="none">
            <a:spAutoFit/>
          </a:bodyPr>
          <a:lstStyle/>
          <a:p>
            <a:r>
              <a:rPr kumimoji="1" lang="en-US" altLang="zh-CN">
                <a:latin typeface="Calibri" pitchFamily="34" charset="0"/>
              </a:rPr>
              <a:t>….</a:t>
            </a:r>
            <a:endParaRPr lang="zh-CN" altLang="en-US">
              <a:latin typeface="Calibri" pitchFamily="34" charset="0"/>
            </a:endParaRPr>
          </a:p>
        </p:txBody>
      </p:sp>
      <p:sp>
        <p:nvSpPr>
          <p:cNvPr id="35878" name="矩形 57"/>
          <p:cNvSpPr>
            <a:spLocks noChangeArrowheads="1"/>
          </p:cNvSpPr>
          <p:nvPr/>
        </p:nvSpPr>
        <p:spPr bwMode="auto">
          <a:xfrm>
            <a:off x="10264775" y="5732463"/>
            <a:ext cx="401638" cy="369887"/>
          </a:xfrm>
          <a:prstGeom prst="rect">
            <a:avLst/>
          </a:prstGeom>
          <a:noFill/>
          <a:ln w="9525">
            <a:noFill/>
            <a:miter lim="800000"/>
            <a:headEnd/>
            <a:tailEnd/>
          </a:ln>
        </p:spPr>
        <p:txBody>
          <a:bodyPr wrap="none">
            <a:spAutoFit/>
          </a:bodyPr>
          <a:lstStyle/>
          <a:p>
            <a:r>
              <a:rPr kumimoji="1" lang="en-US" altLang="zh-CN">
                <a:latin typeface="Calibri" pitchFamily="34" charset="0"/>
              </a:rPr>
              <a:t>….</a:t>
            </a:r>
            <a:endParaRPr lang="zh-CN" altLang="en-US">
              <a:latin typeface="Calibri" pitchFamily="34" charset="0"/>
            </a:endParaRPr>
          </a:p>
        </p:txBody>
      </p:sp>
      <p:sp>
        <p:nvSpPr>
          <p:cNvPr id="60" name="文本框 59"/>
          <p:cNvSpPr txBox="1">
            <a:spLocks noChangeArrowheads="1"/>
          </p:cNvSpPr>
          <p:nvPr/>
        </p:nvSpPr>
        <p:spPr bwMode="auto">
          <a:xfrm>
            <a:off x="10991850" y="5291138"/>
            <a:ext cx="768350" cy="369887"/>
          </a:xfrm>
          <a:prstGeom prst="rect">
            <a:avLst/>
          </a:prstGeom>
          <a:noFill/>
          <a:ln w="9525">
            <a:noFill/>
            <a:miter lim="800000"/>
            <a:headEnd/>
            <a:tailEnd/>
          </a:ln>
        </p:spPr>
        <p:txBody>
          <a:bodyPr>
            <a:spAutoFit/>
          </a:bodyPr>
          <a:lstStyle/>
          <a:p>
            <a:r>
              <a:rPr kumimoji="1" lang="zh-CN" altLang="zh-CN">
                <a:solidFill>
                  <a:schemeClr val="bg1"/>
                </a:solidFill>
                <a:latin typeface="Calibri" pitchFamily="34" charset="0"/>
              </a:rPr>
              <a:t>5</a:t>
            </a:r>
            <a:r>
              <a:rPr kumimoji="1" lang="en-US" altLang="zh-CN">
                <a:solidFill>
                  <a:schemeClr val="bg1"/>
                </a:solidFill>
                <a:latin typeface="Calibri" pitchFamily="34" charset="0"/>
              </a:rPr>
              <a:t>3</a:t>
            </a:r>
            <a:endParaRPr kumimoji="1" lang="zh-CN" altLang="en-US">
              <a:solidFill>
                <a:schemeClr val="bg1"/>
              </a:solidFill>
              <a:latin typeface="Calibri" pitchFamily="34" charset="0"/>
            </a:endParaRPr>
          </a:p>
        </p:txBody>
      </p:sp>
      <p:sp>
        <p:nvSpPr>
          <p:cNvPr id="61" name="文本框 60"/>
          <p:cNvSpPr txBox="1">
            <a:spLocks noChangeArrowheads="1"/>
          </p:cNvSpPr>
          <p:nvPr/>
        </p:nvSpPr>
        <p:spPr bwMode="auto">
          <a:xfrm>
            <a:off x="10991850" y="4797425"/>
            <a:ext cx="768350" cy="368300"/>
          </a:xfrm>
          <a:prstGeom prst="rect">
            <a:avLst/>
          </a:prstGeom>
          <a:noFill/>
          <a:ln w="9525">
            <a:noFill/>
            <a:miter lim="800000"/>
            <a:headEnd/>
            <a:tailEnd/>
          </a:ln>
        </p:spPr>
        <p:txBody>
          <a:bodyPr>
            <a:spAutoFit/>
          </a:bodyPr>
          <a:lstStyle/>
          <a:p>
            <a:r>
              <a:rPr kumimoji="1" lang="zh-CN" altLang="zh-CN">
                <a:solidFill>
                  <a:srgbClr val="FF0000"/>
                </a:solidFill>
                <a:latin typeface="Calibri" pitchFamily="34" charset="0"/>
              </a:rPr>
              <a:t>5</a:t>
            </a:r>
            <a:r>
              <a:rPr kumimoji="1" lang="en-US" altLang="zh-CN">
                <a:solidFill>
                  <a:srgbClr val="FF0000"/>
                </a:solidFill>
                <a:latin typeface="Calibri" pitchFamily="34" charset="0"/>
              </a:rPr>
              <a:t>4</a:t>
            </a:r>
            <a:endParaRPr kumimoji="1" lang="zh-CN" altLang="en-US">
              <a:solidFill>
                <a:srgbClr val="FF0000"/>
              </a:solidFill>
              <a:latin typeface="Calibri" pitchFamily="34" charset="0"/>
            </a:endParaRPr>
          </a:p>
        </p:txBody>
      </p:sp>
      <p:sp>
        <p:nvSpPr>
          <p:cNvPr id="62" name="文本框 61"/>
          <p:cNvSpPr txBox="1">
            <a:spLocks noChangeArrowheads="1"/>
          </p:cNvSpPr>
          <p:nvPr/>
        </p:nvSpPr>
        <p:spPr bwMode="auto">
          <a:xfrm>
            <a:off x="9359900" y="4724400"/>
            <a:ext cx="768350" cy="369888"/>
          </a:xfrm>
          <a:prstGeom prst="rect">
            <a:avLst/>
          </a:prstGeom>
          <a:noFill/>
          <a:ln w="9525">
            <a:noFill/>
            <a:miter lim="800000"/>
            <a:headEnd/>
            <a:tailEnd/>
          </a:ln>
        </p:spPr>
        <p:txBody>
          <a:bodyPr>
            <a:spAutoFit/>
          </a:bodyPr>
          <a:lstStyle/>
          <a:p>
            <a:r>
              <a:rPr kumimoji="1" lang="en-US" altLang="zh-CN">
                <a:solidFill>
                  <a:srgbClr val="FF0000"/>
                </a:solidFill>
                <a:latin typeface="Calibri" pitchFamily="34" charset="0"/>
              </a:rPr>
              <a:t>10</a:t>
            </a:r>
            <a:endParaRPr kumimoji="1" lang="zh-CN" altLang="en-US">
              <a:solidFill>
                <a:srgbClr val="FF0000"/>
              </a:solidFill>
              <a:latin typeface="Calibri" pitchFamily="34" charset="0"/>
            </a:endParaRPr>
          </a:p>
        </p:txBody>
      </p:sp>
      <p:sp>
        <p:nvSpPr>
          <p:cNvPr id="63" name="矩形 62"/>
          <p:cNvSpPr/>
          <p:nvPr/>
        </p:nvSpPr>
        <p:spPr>
          <a:xfrm>
            <a:off x="9456738" y="2924175"/>
            <a:ext cx="863600" cy="4333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1,10</a:t>
            </a:r>
            <a:endParaRPr kumimoji="1" lang="zh-CN" altLang="en-US" dirty="0"/>
          </a:p>
        </p:txBody>
      </p:sp>
      <p:sp>
        <p:nvSpPr>
          <p:cNvPr id="50" name="矩形 49"/>
          <p:cNvSpPr/>
          <p:nvPr/>
        </p:nvSpPr>
        <p:spPr>
          <a:xfrm>
            <a:off x="9456738" y="2349500"/>
            <a:ext cx="863600"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7,54</a:t>
            </a:r>
            <a:endParaRPr kumimoji="1" lang="zh-CN" altLang="en-US" dirty="0"/>
          </a:p>
        </p:txBody>
      </p:sp>
      <p:sp>
        <p:nvSpPr>
          <p:cNvPr id="35884" name="文本框 63"/>
          <p:cNvSpPr txBox="1">
            <a:spLocks noChangeArrowheads="1"/>
          </p:cNvSpPr>
          <p:nvPr/>
        </p:nvSpPr>
        <p:spPr bwMode="auto">
          <a:xfrm>
            <a:off x="26988" y="1557338"/>
            <a:ext cx="2782887" cy="368300"/>
          </a:xfrm>
          <a:prstGeom prst="rect">
            <a:avLst/>
          </a:prstGeom>
          <a:noFill/>
          <a:ln w="9525">
            <a:noFill/>
            <a:miter lim="800000"/>
            <a:headEnd/>
            <a:tailEnd/>
          </a:ln>
        </p:spPr>
        <p:txBody>
          <a:bodyPr>
            <a:spAutoFit/>
          </a:bodyPr>
          <a:lstStyle/>
          <a:p>
            <a:r>
              <a:rPr kumimoji="1" lang="en-US" altLang="zh-CN">
                <a:latin typeface="Calibri" pitchFamily="34" charset="0"/>
              </a:rPr>
              <a:t>(source)stream </a:t>
            </a:r>
            <a:r>
              <a:rPr lang="en-US" altLang="zh-CN">
                <a:solidFill>
                  <a:srgbClr val="FF0000"/>
                </a:solidFill>
                <a:latin typeface="楷体_GB2312" pitchFamily="49" charset="-122"/>
                <a:ea typeface="楷体_GB2312" pitchFamily="49" charset="-122"/>
              </a:rPr>
              <a:t>pay </a:t>
            </a:r>
            <a:endParaRPr kumimoji="1" lang="zh-CN" altLang="en-US">
              <a:solidFill>
                <a:srgbClr val="FF0000"/>
              </a:solidFill>
              <a:latin typeface="Calibri" pitchFamily="34" charset="0"/>
            </a:endParaRPr>
          </a:p>
        </p:txBody>
      </p:sp>
      <p:sp>
        <p:nvSpPr>
          <p:cNvPr id="35885" name="矩形 64"/>
          <p:cNvSpPr>
            <a:spLocks noChangeArrowheads="1"/>
          </p:cNvSpPr>
          <p:nvPr/>
        </p:nvSpPr>
        <p:spPr bwMode="auto">
          <a:xfrm>
            <a:off x="4656138" y="1628775"/>
            <a:ext cx="1146175" cy="369888"/>
          </a:xfrm>
          <a:prstGeom prst="rect">
            <a:avLst/>
          </a:prstGeom>
          <a:noFill/>
          <a:ln w="9525">
            <a:noFill/>
            <a:miter lim="800000"/>
            <a:headEnd/>
            <a:tailEnd/>
          </a:ln>
        </p:spPr>
        <p:txBody>
          <a:bodyPr wrap="none">
            <a:spAutoFit/>
          </a:bodyPr>
          <a:lstStyle/>
          <a:p>
            <a:r>
              <a:rPr lang="en-US" altLang="zh-CN">
                <a:latin typeface="楷体_GB2312" pitchFamily="49" charset="-122"/>
                <a:ea typeface="楷体_GB2312" pitchFamily="49" charset="-122"/>
              </a:rPr>
              <a:t>stream</a:t>
            </a:r>
            <a:r>
              <a:rPr lang="en-US" altLang="zh-CN">
                <a:solidFill>
                  <a:srgbClr val="FF0000"/>
                </a:solidFill>
                <a:latin typeface="楷体_GB2312" pitchFamily="49" charset="-122"/>
                <a:ea typeface="楷体_GB2312" pitchFamily="49" charset="-122"/>
              </a:rPr>
              <a:t> t1</a:t>
            </a:r>
            <a:r>
              <a:rPr lang="en-US" altLang="zh-CN">
                <a:latin typeface="楷体_GB2312" pitchFamily="49" charset="-122"/>
                <a:ea typeface="楷体_GB2312" pitchFamily="49" charset="-122"/>
              </a:rPr>
              <a:t> </a:t>
            </a:r>
            <a:endParaRPr lang="zh-CN" altLang="en-US">
              <a:latin typeface="Calibri" pitchFamily="34" charset="0"/>
            </a:endParaRPr>
          </a:p>
        </p:txBody>
      </p:sp>
      <p:sp>
        <p:nvSpPr>
          <p:cNvPr id="35886" name="矩形 65"/>
          <p:cNvSpPr>
            <a:spLocks noChangeArrowheads="1"/>
          </p:cNvSpPr>
          <p:nvPr/>
        </p:nvSpPr>
        <p:spPr bwMode="auto">
          <a:xfrm>
            <a:off x="9078913" y="1628775"/>
            <a:ext cx="1147762" cy="369888"/>
          </a:xfrm>
          <a:prstGeom prst="rect">
            <a:avLst/>
          </a:prstGeom>
          <a:noFill/>
          <a:ln w="9525">
            <a:noFill/>
            <a:miter lim="800000"/>
            <a:headEnd/>
            <a:tailEnd/>
          </a:ln>
        </p:spPr>
        <p:txBody>
          <a:bodyPr wrap="none">
            <a:spAutoFit/>
          </a:bodyPr>
          <a:lstStyle/>
          <a:p>
            <a:r>
              <a:rPr lang="en-US" altLang="zh-CN">
                <a:latin typeface="楷体_GB2312" pitchFamily="49" charset="-122"/>
                <a:ea typeface="楷体_GB2312" pitchFamily="49" charset="-122"/>
              </a:rPr>
              <a:t>stream </a:t>
            </a:r>
            <a:r>
              <a:rPr lang="en-US" altLang="zh-CN">
                <a:solidFill>
                  <a:srgbClr val="FF0000"/>
                </a:solidFill>
                <a:latin typeface="楷体_GB2312" pitchFamily="49" charset="-122"/>
                <a:ea typeface="楷体_GB2312" pitchFamily="49" charset="-122"/>
              </a:rPr>
              <a:t>t2</a:t>
            </a:r>
            <a:r>
              <a:rPr lang="en-US" altLang="zh-CN">
                <a:latin typeface="楷体_GB2312" pitchFamily="49" charset="-122"/>
                <a:ea typeface="楷体_GB2312" pitchFamily="49" charset="-122"/>
              </a:rPr>
              <a:t> </a:t>
            </a:r>
            <a:endParaRPr lang="zh-CN" altLang="en-US">
              <a:latin typeface="Calibri" pitchFamily="34" charset="0"/>
            </a:endParaRPr>
          </a:p>
        </p:txBody>
      </p:sp>
      <p:sp>
        <p:nvSpPr>
          <p:cNvPr id="35887" name="文本框 66"/>
          <p:cNvSpPr txBox="1">
            <a:spLocks noChangeArrowheads="1"/>
          </p:cNvSpPr>
          <p:nvPr/>
        </p:nvSpPr>
        <p:spPr bwMode="auto">
          <a:xfrm>
            <a:off x="3600450" y="4076700"/>
            <a:ext cx="2495550" cy="369888"/>
          </a:xfrm>
          <a:prstGeom prst="rect">
            <a:avLst/>
          </a:prstGeom>
          <a:noFill/>
          <a:ln w="9525">
            <a:noFill/>
            <a:miter lim="800000"/>
            <a:headEnd/>
            <a:tailEnd/>
          </a:ln>
        </p:spPr>
        <p:txBody>
          <a:bodyPr>
            <a:spAutoFit/>
          </a:bodyPr>
          <a:lstStyle/>
          <a:p>
            <a:r>
              <a:rPr kumimoji="1" lang="en-US" altLang="zh-CN">
                <a:latin typeface="Calibri" pitchFamily="34" charset="0"/>
              </a:rPr>
              <a:t>State(snapshot)</a:t>
            </a:r>
            <a:endParaRPr kumimoji="1" lang="zh-CN" altLang="en-US">
              <a:latin typeface="Calibri" pitchFamily="34" charset="0"/>
            </a:endParaRPr>
          </a:p>
        </p:txBody>
      </p:sp>
      <p:sp>
        <p:nvSpPr>
          <p:cNvPr id="35888" name="文本框 67"/>
          <p:cNvSpPr txBox="1">
            <a:spLocks noChangeArrowheads="1"/>
          </p:cNvSpPr>
          <p:nvPr/>
        </p:nvSpPr>
        <p:spPr bwMode="auto">
          <a:xfrm>
            <a:off x="8783638" y="4076700"/>
            <a:ext cx="2497137" cy="369888"/>
          </a:xfrm>
          <a:prstGeom prst="rect">
            <a:avLst/>
          </a:prstGeom>
          <a:noFill/>
          <a:ln w="9525">
            <a:noFill/>
            <a:miter lim="800000"/>
            <a:headEnd/>
            <a:tailEnd/>
          </a:ln>
        </p:spPr>
        <p:txBody>
          <a:bodyPr>
            <a:spAutoFit/>
          </a:bodyPr>
          <a:lstStyle/>
          <a:p>
            <a:r>
              <a:rPr kumimoji="1" lang="en-US" altLang="zh-CN">
                <a:latin typeface="Calibri" pitchFamily="34" charset="0"/>
              </a:rPr>
              <a:t>State(snapshot)</a:t>
            </a:r>
            <a:endParaRPr kumimoji="1" lang="zh-CN" altLang="en-US">
              <a:latin typeface="Calibri" pitchFamily="34" charset="0"/>
            </a:endParaRPr>
          </a:p>
        </p:txBody>
      </p:sp>
      <p:sp>
        <p:nvSpPr>
          <p:cNvPr id="35889" name="矩形 68"/>
          <p:cNvSpPr>
            <a:spLocks noChangeArrowheads="1"/>
          </p:cNvSpPr>
          <p:nvPr/>
        </p:nvSpPr>
        <p:spPr bwMode="auto">
          <a:xfrm>
            <a:off x="239713" y="4508500"/>
            <a:ext cx="2592387" cy="1477963"/>
          </a:xfrm>
          <a:prstGeom prst="rect">
            <a:avLst/>
          </a:prstGeom>
          <a:noFill/>
          <a:ln w="9525">
            <a:noFill/>
            <a:miter lim="800000"/>
            <a:headEnd/>
            <a:tailEnd/>
          </a:ln>
        </p:spPr>
        <p:txBody>
          <a:bodyPr>
            <a:spAutoFit/>
          </a:bodyPr>
          <a:lstStyle/>
          <a:p>
            <a:r>
              <a:rPr lang="zh-CN" altLang="en-US">
                <a:latin typeface="楷体_GB2312" pitchFamily="49" charset="-122"/>
                <a:ea typeface="楷体_GB2312" pitchFamily="49" charset="-122"/>
              </a:rPr>
              <a:t>假设目前</a:t>
            </a:r>
            <a:r>
              <a:rPr lang="en-US" altLang="zh-CN">
                <a:latin typeface="楷体_GB2312" pitchFamily="49" charset="-122"/>
                <a:ea typeface="楷体_GB2312" pitchFamily="49" charset="-122"/>
              </a:rPr>
              <a:t>sellerid</a:t>
            </a:r>
            <a:r>
              <a:rPr lang="zh-CN" altLang="en-US">
                <a:latin typeface="楷体_GB2312" pitchFamily="49" charset="-122"/>
                <a:ea typeface="楷体_GB2312" pitchFamily="49" charset="-122"/>
              </a:rPr>
              <a:t>为</a:t>
            </a:r>
            <a:r>
              <a:rPr lang="en-US" altLang="zh-CN">
                <a:latin typeface="楷体_GB2312" pitchFamily="49" charset="-122"/>
                <a:ea typeface="楷体_GB2312" pitchFamily="49" charset="-122"/>
              </a:rPr>
              <a:t>11</a:t>
            </a:r>
            <a:r>
              <a:rPr lang="zh-CN" altLang="en-US">
                <a:latin typeface="楷体_GB2312" pitchFamily="49" charset="-122"/>
                <a:ea typeface="楷体_GB2312" pitchFamily="49" charset="-122"/>
              </a:rPr>
              <a:t>的卖家初始化</a:t>
            </a:r>
            <a:r>
              <a:rPr lang="zh-CN" altLang="zh-CN">
                <a:latin typeface="楷体_GB2312" pitchFamily="49" charset="-122"/>
                <a:ea typeface="楷体_GB2312" pitchFamily="49" charset="-122"/>
              </a:rPr>
              <a:t>0</a:t>
            </a:r>
            <a:r>
              <a:rPr lang="zh-CN" altLang="en-US">
                <a:latin typeface="楷体_GB2312" pitchFamily="49" charset="-122"/>
                <a:ea typeface="楷体_GB2312" pitchFamily="49" charset="-122"/>
              </a:rPr>
              <a:t>元；</a:t>
            </a:r>
            <a:endParaRPr lang="en-US" altLang="zh-CN">
              <a:latin typeface="楷体_GB2312" pitchFamily="49" charset="-122"/>
              <a:ea typeface="楷体_GB2312" pitchFamily="49" charset="-122"/>
            </a:endParaRPr>
          </a:p>
          <a:p>
            <a:r>
              <a:rPr lang="zh-CN" altLang="en-US">
                <a:latin typeface="楷体_GB2312" pitchFamily="49" charset="-122"/>
                <a:ea typeface="楷体_GB2312" pitchFamily="49" charset="-122"/>
              </a:rPr>
              <a:t>第</a:t>
            </a:r>
            <a:r>
              <a:rPr lang="en-US" altLang="zh-CN">
                <a:latin typeface="楷体_GB2312" pitchFamily="49" charset="-122"/>
                <a:ea typeface="楷体_GB2312" pitchFamily="49" charset="-122"/>
              </a:rPr>
              <a:t>0</a:t>
            </a:r>
            <a:r>
              <a:rPr lang="zh-CN" altLang="en-US">
                <a:latin typeface="楷体_GB2312" pitchFamily="49" charset="-122"/>
                <a:ea typeface="楷体_GB2312" pitchFamily="49" charset="-122"/>
              </a:rPr>
              <a:t>档没卖家；第一档目前为</a:t>
            </a:r>
            <a:r>
              <a:rPr lang="en-US" altLang="zh-CN">
                <a:latin typeface="楷体_GB2312" pitchFamily="49" charset="-122"/>
                <a:ea typeface="楷体_GB2312" pitchFamily="49" charset="-122"/>
              </a:rPr>
              <a:t>10</a:t>
            </a:r>
            <a:r>
              <a:rPr lang="zh-CN" altLang="en-US">
                <a:latin typeface="楷体_GB2312" pitchFamily="49" charset="-122"/>
                <a:ea typeface="楷体_GB2312" pitchFamily="49" charset="-122"/>
              </a:rPr>
              <a:t>个卖家；第七档目前有</a:t>
            </a:r>
            <a:r>
              <a:rPr lang="en-US" altLang="zh-CN">
                <a:latin typeface="楷体_GB2312" pitchFamily="49" charset="-122"/>
                <a:ea typeface="楷体_GB2312" pitchFamily="49" charset="-122"/>
              </a:rPr>
              <a:t>53</a:t>
            </a:r>
            <a:r>
              <a:rPr lang="zh-CN" altLang="en-US">
                <a:latin typeface="楷体_GB2312" pitchFamily="49" charset="-122"/>
                <a:ea typeface="楷体_GB2312" pitchFamily="49" charset="-122"/>
              </a:rPr>
              <a:t>位卖家</a:t>
            </a:r>
            <a:endParaRPr lang="en-US" altLang="zh-CN">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00" fill="hold"/>
                                        <p:tgtEl>
                                          <p:spTgt spid="4"/>
                                        </p:tgtEl>
                                        <p:attrNameLst>
                                          <p:attrName>fillcolor</p:attrName>
                                        </p:attrNameLst>
                                      </p:cBhvr>
                                      <p:to>
                                        <a:schemeClr val="bg1"/>
                                      </p:to>
                                    </p:animClr>
                                    <p:set>
                                      <p:cBhvr>
                                        <p:cTn id="7" dur="1000" fill="hold"/>
                                        <p:tgtEl>
                                          <p:spTgt spid="4"/>
                                        </p:tgtEl>
                                        <p:attrNameLst>
                                          <p:attrName>fill.type</p:attrName>
                                        </p:attrNameLst>
                                      </p:cBhvr>
                                      <p:to>
                                        <p:strVal val="solid"/>
                                      </p:to>
                                    </p:set>
                                    <p:set>
                                      <p:cBhvr>
                                        <p:cTn id="8" dur="1000" fill="hold"/>
                                        <p:tgtEl>
                                          <p:spTgt spid="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30"/>
                                        </p:tgtEl>
                                        <p:attrNameLst>
                                          <p:attrName>fillcolor</p:attrName>
                                        </p:attrNameLst>
                                      </p:cBhvr>
                                      <p:to>
                                        <a:schemeClr val="bg1"/>
                                      </p:to>
                                    </p:animClr>
                                    <p:set>
                                      <p:cBhvr>
                                        <p:cTn id="11" dur="1000" fill="hold"/>
                                        <p:tgtEl>
                                          <p:spTgt spid="30"/>
                                        </p:tgtEl>
                                        <p:attrNameLst>
                                          <p:attrName>fill.type</p:attrName>
                                        </p:attrNameLst>
                                      </p:cBhvr>
                                      <p:to>
                                        <p:strVal val="solid"/>
                                      </p:to>
                                    </p:set>
                                    <p:set>
                                      <p:cBhvr>
                                        <p:cTn id="12" dur="1000" fill="hold"/>
                                        <p:tgtEl>
                                          <p:spTgt spid="30"/>
                                        </p:tgtEl>
                                        <p:attrNameLst>
                                          <p:attrName>fill.on</p:attrName>
                                        </p:attrNameLst>
                                      </p:cBhvr>
                                      <p:to>
                                        <p:strVal val="true"/>
                                      </p:to>
                                    </p:set>
                                  </p:childTnLst>
                                </p:cTn>
                              </p:par>
                              <p:par>
                                <p:cTn id="13" presetID="1" presetClass="emph" presetSubtype="2" fill="hold" nodeType="withEffect">
                                  <p:stCondLst>
                                    <p:cond delay="3000"/>
                                  </p:stCondLst>
                                  <p:childTnLst>
                                    <p:animClr clrSpc="rgb" dir="cw">
                                      <p:cBhvr>
                                        <p:cTn id="14" dur="1000" fill="hold"/>
                                        <p:tgtEl>
                                          <p:spTgt spid="31"/>
                                        </p:tgtEl>
                                        <p:attrNameLst>
                                          <p:attrName>fillcolor</p:attrName>
                                        </p:attrNameLst>
                                      </p:cBhvr>
                                      <p:to>
                                        <a:schemeClr val="bg1"/>
                                      </p:to>
                                    </p:animClr>
                                    <p:set>
                                      <p:cBhvr>
                                        <p:cTn id="15" dur="1000" fill="hold"/>
                                        <p:tgtEl>
                                          <p:spTgt spid="31"/>
                                        </p:tgtEl>
                                        <p:attrNameLst>
                                          <p:attrName>fill.type</p:attrName>
                                        </p:attrNameLst>
                                      </p:cBhvr>
                                      <p:to>
                                        <p:strVal val="solid"/>
                                      </p:to>
                                    </p:set>
                                    <p:set>
                                      <p:cBhvr>
                                        <p:cTn id="16" dur="1000" fill="hold"/>
                                        <p:tgtEl>
                                          <p:spTgt spid="3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ppt_x</p:attrName>
                                        </p:attrNameLst>
                                      </p:cBhvr>
                                      <p:tavLst>
                                        <p:tav tm="0">
                                          <p:val>
                                            <p:strVal val="#ppt_x-#ppt_w*1.125000"/>
                                          </p:val>
                                        </p:tav>
                                        <p:tav tm="100000">
                                          <p:val>
                                            <p:strVal val="#ppt_x"/>
                                          </p:val>
                                        </p:tav>
                                      </p:tavLst>
                                    </p:anim>
                                    <p:animEffect transition="in" filter="wipe(right)">
                                      <p:cBhvr>
                                        <p:cTn id="28" dur="500"/>
                                        <p:tgtEl>
                                          <p:spTgt spid="29"/>
                                        </p:tgtEl>
                                      </p:cBhvr>
                                    </p:animEffect>
                                  </p:childTnLst>
                                </p:cTn>
                              </p:par>
                              <p:par>
                                <p:cTn id="29" presetID="6" presetClass="emph" presetSubtype="0" fill="hold" grpId="1" nodeType="withEffect">
                                  <p:stCondLst>
                                    <p:cond delay="0"/>
                                  </p:stCondLst>
                                  <p:childTnLst>
                                    <p:animScale>
                                      <p:cBhvr>
                                        <p:cTn id="30" dur="2000" fill="hold"/>
                                        <p:tgtEl>
                                          <p:spTgt spid="5"/>
                                        </p:tgtEl>
                                      </p:cBhvr>
                                      <p:by x="50000" y="50000"/>
                                    </p:animScale>
                                  </p:childTnLst>
                                </p:cTn>
                              </p:par>
                            </p:childTnLst>
                          </p:cTn>
                        </p:par>
                        <p:par>
                          <p:cTn id="31" fill="hold">
                            <p:stCondLst>
                              <p:cond delay="2000"/>
                            </p:stCondLst>
                            <p:childTnLst>
                              <p:par>
                                <p:cTn id="32" presetID="6" presetClass="emph" presetSubtype="0" fill="hold" grpId="0" nodeType="afterEffect">
                                  <p:stCondLst>
                                    <p:cond delay="0"/>
                                  </p:stCondLst>
                                  <p:childTnLst>
                                    <p:animScale>
                                      <p:cBhvr>
                                        <p:cTn id="33" dur="2000" fill="hold"/>
                                        <p:tgtEl>
                                          <p:spTgt spid="28"/>
                                        </p:tgtEl>
                                      </p:cBhvr>
                                      <p:by x="50000" y="50000"/>
                                    </p:animScale>
                                  </p:childTnLst>
                                </p:cTn>
                              </p:par>
                            </p:childTnLst>
                          </p:cTn>
                        </p:par>
                        <p:par>
                          <p:cTn id="34" fill="hold">
                            <p:stCondLst>
                              <p:cond delay="4000"/>
                            </p:stCondLst>
                            <p:childTnLst>
                              <p:par>
                                <p:cTn id="35" presetID="2" presetClass="entr" presetSubtype="4" fill="hold" grpId="0" nodeType="afterEffect">
                                  <p:stCondLst>
                                    <p:cond delay="100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1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p:tgtEl>
                                          <p:spTgt spid="34"/>
                                        </p:tgtEl>
                                        <p:attrNameLst>
                                          <p:attrName>ppt_x</p:attrName>
                                        </p:attrNameLst>
                                      </p:cBhvr>
                                      <p:tavLst>
                                        <p:tav tm="0">
                                          <p:val>
                                            <p:strVal val="#ppt_x-#ppt_w*1.125000"/>
                                          </p:val>
                                        </p:tav>
                                        <p:tav tm="100000">
                                          <p:val>
                                            <p:strVal val="#ppt_x"/>
                                          </p:val>
                                        </p:tav>
                                      </p:tavLst>
                                    </p:anim>
                                    <p:animEffect transition="in" filter="wipe(right)">
                                      <p:cBhvr>
                                        <p:cTn id="43" dur="500"/>
                                        <p:tgtEl>
                                          <p:spTgt spid="34"/>
                                        </p:tgtEl>
                                      </p:cBhvr>
                                    </p:animEffect>
                                  </p:childTnLst>
                                </p:cTn>
                              </p:par>
                              <p:par>
                                <p:cTn id="44" presetID="1" presetClass="exit" presetSubtype="0" fill="hold" grpId="1" nodeType="withEffect">
                                  <p:stCondLst>
                                    <p:cond delay="0"/>
                                  </p:stCondLst>
                                  <p:childTnLst>
                                    <p:set>
                                      <p:cBhvr>
                                        <p:cTn id="45" dur="1" fill="hold">
                                          <p:stCondLst>
                                            <p:cond delay="0"/>
                                          </p:stCondLst>
                                        </p:cTn>
                                        <p:tgtEl>
                                          <p:spTgt spid="32"/>
                                        </p:tgtEl>
                                        <p:attrNameLst>
                                          <p:attrName>style.visibility</p:attrName>
                                        </p:attrNameLst>
                                      </p:cBhvr>
                                      <p:to>
                                        <p:strVal val="hidden"/>
                                      </p:to>
                                    </p:set>
                                  </p:childTnLst>
                                </p:cTn>
                              </p:par>
                            </p:childTnLst>
                          </p:cTn>
                        </p:par>
                        <p:par>
                          <p:cTn id="46" fill="hold">
                            <p:stCondLst>
                              <p:cond delay="6000"/>
                            </p:stCondLst>
                            <p:childTnLst>
                              <p:par>
                                <p:cTn id="47" presetID="6" presetClass="emph" presetSubtype="0" fill="hold" grpId="0" nodeType="afterEffect">
                                  <p:stCondLst>
                                    <p:cond delay="0"/>
                                  </p:stCondLst>
                                  <p:childTnLst>
                                    <p:animScale>
                                      <p:cBhvr>
                                        <p:cTn id="48" dur="2000" fill="hold"/>
                                        <p:tgtEl>
                                          <p:spTgt spid="33"/>
                                        </p:tgtEl>
                                      </p:cBhvr>
                                      <p:by x="50000" y="50000"/>
                                    </p:animScale>
                                  </p:childTnLst>
                                </p:cTn>
                              </p:par>
                            </p:childTnLst>
                          </p:cTn>
                        </p:par>
                        <p:par>
                          <p:cTn id="49" fill="hold">
                            <p:stCondLst>
                              <p:cond delay="8000"/>
                            </p:stCondLst>
                            <p:childTnLst>
                              <p:par>
                                <p:cTn id="50" presetID="2" presetClass="entr" presetSubtype="4"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ppt_x"/>
                                          </p:val>
                                        </p:tav>
                                        <p:tav tm="100000">
                                          <p:val>
                                            <p:strVal val="#ppt_x"/>
                                          </p:val>
                                        </p:tav>
                                      </p:tavLst>
                                    </p:anim>
                                    <p:anim calcmode="lin" valueType="num">
                                      <p:cBhvr additive="base">
                                        <p:cTn id="53" dur="500" fill="hold"/>
                                        <p:tgtEl>
                                          <p:spTgt spid="35"/>
                                        </p:tgtEl>
                                        <p:attrNameLst>
                                          <p:attrName>ppt_y</p:attrName>
                                        </p:attrNameLst>
                                      </p:cBhvr>
                                      <p:tavLst>
                                        <p:tav tm="0">
                                          <p:val>
                                            <p:strVal val="1+#ppt_h/2"/>
                                          </p:val>
                                        </p:tav>
                                        <p:tav tm="100000">
                                          <p:val>
                                            <p:strVal val="#ppt_y"/>
                                          </p:val>
                                        </p:tav>
                                      </p:tavLst>
                                    </p:anim>
                                  </p:childTnLst>
                                </p:cTn>
                              </p:par>
                            </p:childTnLst>
                          </p:cTn>
                        </p:par>
                        <p:par>
                          <p:cTn id="54" fill="hold">
                            <p:stCondLst>
                              <p:cond delay="8500"/>
                            </p:stCondLst>
                            <p:childTnLst>
                              <p:par>
                                <p:cTn id="55" presetID="2" presetClass="entr" presetSubtype="1" fill="hold" grpId="0" nodeType="afterEffect">
                                  <p:stCondLst>
                                    <p:cond delay="300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ppt_x"/>
                                          </p:val>
                                        </p:tav>
                                        <p:tav tm="100000">
                                          <p:val>
                                            <p:strVal val="#ppt_x"/>
                                          </p:val>
                                        </p:tav>
                                      </p:tavLst>
                                    </p:anim>
                                    <p:anim calcmode="lin" valueType="num">
                                      <p:cBhvr additive="base">
                                        <p:cTn id="58" dur="500" fill="hold"/>
                                        <p:tgtEl>
                                          <p:spTgt spid="43"/>
                                        </p:tgtEl>
                                        <p:attrNameLst>
                                          <p:attrName>ppt_y</p:attrName>
                                        </p:attrNameLst>
                                      </p:cBhvr>
                                      <p:tavLst>
                                        <p:tav tm="0">
                                          <p:val>
                                            <p:strVal val="0-#ppt_h/2"/>
                                          </p:val>
                                        </p:tav>
                                        <p:tav tm="100000">
                                          <p:val>
                                            <p:strVal val="#ppt_y"/>
                                          </p:val>
                                        </p:tav>
                                      </p:tavLst>
                                    </p:anim>
                                  </p:childTnLst>
                                </p:cTn>
                              </p:par>
                              <p:par>
                                <p:cTn id="59" presetID="1" presetClass="exit" presetSubtype="0" fill="hold" grpId="1" nodeType="withEffect">
                                  <p:stCondLst>
                                    <p:cond delay="3000"/>
                                  </p:stCondLst>
                                  <p:childTnLst>
                                    <p:set>
                                      <p:cBhvr>
                                        <p:cTn id="60" dur="1" fill="hold">
                                          <p:stCondLst>
                                            <p:cond delay="0"/>
                                          </p:stCondLst>
                                        </p:cTn>
                                        <p:tgtEl>
                                          <p:spTgt spid="3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100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0-#ppt_w/2"/>
                                          </p:val>
                                        </p:tav>
                                        <p:tav tm="100000">
                                          <p:val>
                                            <p:strVal val="#ppt_x"/>
                                          </p:val>
                                        </p:tav>
                                      </p:tavLst>
                                    </p:anim>
                                    <p:anim calcmode="lin" valueType="num">
                                      <p:cBhvr additive="base">
                                        <p:cTn id="66" dur="500" fill="hold"/>
                                        <p:tgtEl>
                                          <p:spTgt spid="44"/>
                                        </p:tgtEl>
                                        <p:attrNameLst>
                                          <p:attrName>ppt_y</p:attrName>
                                        </p:attrNameLst>
                                      </p:cBhvr>
                                      <p:tavLst>
                                        <p:tav tm="0">
                                          <p:val>
                                            <p:strVal val="#ppt_y"/>
                                          </p:val>
                                        </p:tav>
                                        <p:tav tm="100000">
                                          <p:val>
                                            <p:strVal val="#ppt_y"/>
                                          </p:val>
                                        </p:tav>
                                      </p:tavLst>
                                    </p:anim>
                                  </p:childTnLst>
                                </p:cTn>
                              </p:par>
                              <p:par>
                                <p:cTn id="67" presetID="6" presetClass="emph" presetSubtype="0" fill="hold" grpId="1" nodeType="withEffect">
                                  <p:stCondLst>
                                    <p:cond delay="0"/>
                                  </p:stCondLst>
                                  <p:childTnLst>
                                    <p:animScale>
                                      <p:cBhvr>
                                        <p:cTn id="68" dur="2000" fill="hold"/>
                                        <p:tgtEl>
                                          <p:spTgt spid="43"/>
                                        </p:tgtEl>
                                      </p:cBhvr>
                                      <p:by x="50000" y="50000"/>
                                    </p:animScale>
                                  </p:childTnLst>
                                </p:cTn>
                              </p:par>
                            </p:childTnLst>
                          </p:cTn>
                        </p:par>
                        <p:par>
                          <p:cTn id="69" fill="hold">
                            <p:stCondLst>
                              <p:cond delay="2000"/>
                            </p:stCondLst>
                            <p:childTnLst>
                              <p:par>
                                <p:cTn id="70" presetID="6" presetClass="emph" presetSubtype="0" fill="hold" grpId="1" nodeType="afterEffect">
                                  <p:stCondLst>
                                    <p:cond delay="0"/>
                                  </p:stCondLst>
                                  <p:childTnLst>
                                    <p:animScale>
                                      <p:cBhvr>
                                        <p:cTn id="71" dur="2000" fill="hold"/>
                                        <p:tgtEl>
                                          <p:spTgt spid="29"/>
                                        </p:tgtEl>
                                      </p:cBhvr>
                                      <p:by x="50000" y="50000"/>
                                    </p:animScale>
                                  </p:childTnLst>
                                </p:cTn>
                              </p:par>
                            </p:childTnLst>
                          </p:cTn>
                        </p:par>
                        <p:par>
                          <p:cTn id="72" fill="hold">
                            <p:stCondLst>
                              <p:cond delay="4000"/>
                            </p:stCondLst>
                            <p:childTnLst>
                              <p:par>
                                <p:cTn id="73" presetID="2" presetClass="entr" presetSubtype="4" fill="hold" grpId="0" nodeType="after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childTnLst>
                          </p:cTn>
                        </p:par>
                        <p:par>
                          <p:cTn id="77" fill="hold">
                            <p:stCondLst>
                              <p:cond delay="4500"/>
                            </p:stCondLst>
                            <p:childTnLst>
                              <p:par>
                                <p:cTn id="78" presetID="1" presetClass="exit" presetSubtype="0" fill="hold" grpId="1" nodeType="afterEffect">
                                  <p:stCondLst>
                                    <p:cond delay="0"/>
                                  </p:stCondLst>
                                  <p:childTnLst>
                                    <p:set>
                                      <p:cBhvr>
                                        <p:cTn id="79" dur="1" fill="hold">
                                          <p:stCondLst>
                                            <p:cond delay="0"/>
                                          </p:stCondLst>
                                        </p:cTn>
                                        <p:tgtEl>
                                          <p:spTgt spid="46"/>
                                        </p:tgtEl>
                                        <p:attrNameLst>
                                          <p:attrName>style.visibility</p:attrName>
                                        </p:attrNameLst>
                                      </p:cBhvr>
                                      <p:to>
                                        <p:strVal val="hidden"/>
                                      </p:to>
                                    </p:set>
                                  </p:childTnLst>
                                </p:cTn>
                              </p:par>
                            </p:childTnLst>
                          </p:cTn>
                        </p:par>
                        <p:par>
                          <p:cTn id="80" fill="hold">
                            <p:stCondLst>
                              <p:cond delay="4500"/>
                            </p:stCondLst>
                            <p:childTnLst>
                              <p:par>
                                <p:cTn id="81" presetID="2" presetClass="entr" presetSubtype="8"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0-#ppt_w/2"/>
                                          </p:val>
                                        </p:tav>
                                        <p:tav tm="100000">
                                          <p:val>
                                            <p:strVal val="#ppt_x"/>
                                          </p:val>
                                        </p:tav>
                                      </p:tavLst>
                                    </p:anim>
                                    <p:anim calcmode="lin" valueType="num">
                                      <p:cBhvr additive="base">
                                        <p:cTn id="84" dur="500" fill="hold"/>
                                        <p:tgtEl>
                                          <p:spTgt spid="47"/>
                                        </p:tgtEl>
                                        <p:attrNameLst>
                                          <p:attrName>ppt_y</p:attrName>
                                        </p:attrNameLst>
                                      </p:cBhvr>
                                      <p:tavLst>
                                        <p:tav tm="0">
                                          <p:val>
                                            <p:strVal val="#ppt_y"/>
                                          </p:val>
                                        </p:tav>
                                        <p:tav tm="100000">
                                          <p:val>
                                            <p:strVal val="#ppt_y"/>
                                          </p:val>
                                        </p:tav>
                                      </p:tavLst>
                                    </p:anim>
                                  </p:childTnLst>
                                </p:cTn>
                              </p:par>
                            </p:childTnLst>
                          </p:cTn>
                        </p:par>
                        <p:par>
                          <p:cTn id="85" fill="hold">
                            <p:stCondLst>
                              <p:cond delay="5000"/>
                            </p:stCondLst>
                            <p:childTnLst>
                              <p:par>
                                <p:cTn id="86" presetID="6" presetClass="emph" presetSubtype="0" fill="hold" grpId="0" nodeType="afterEffect">
                                  <p:stCondLst>
                                    <p:cond delay="0"/>
                                  </p:stCondLst>
                                  <p:childTnLst>
                                    <p:animScale>
                                      <p:cBhvr>
                                        <p:cTn id="87" dur="2000" fill="hold"/>
                                        <p:tgtEl>
                                          <p:spTgt spid="48"/>
                                        </p:tgtEl>
                                      </p:cBhvr>
                                      <p:by x="50000" y="50000"/>
                                    </p:animScale>
                                  </p:childTnLst>
                                </p:cTn>
                              </p:par>
                              <p:par>
                                <p:cTn id="88" presetID="2" presetClass="entr" presetSubtype="8"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 calcmode="lin" valueType="num">
                                      <p:cBhvr additive="base">
                                        <p:cTn id="90" dur="500" fill="hold"/>
                                        <p:tgtEl>
                                          <p:spTgt spid="49"/>
                                        </p:tgtEl>
                                        <p:attrNameLst>
                                          <p:attrName>ppt_x</p:attrName>
                                        </p:attrNameLst>
                                      </p:cBhvr>
                                      <p:tavLst>
                                        <p:tav tm="0">
                                          <p:val>
                                            <p:strVal val="0-#ppt_w/2"/>
                                          </p:val>
                                        </p:tav>
                                        <p:tav tm="100000">
                                          <p:val>
                                            <p:strVal val="#ppt_x"/>
                                          </p:val>
                                        </p:tav>
                                      </p:tavLst>
                                    </p:anim>
                                    <p:anim calcmode="lin" valueType="num">
                                      <p:cBhvr additive="base">
                                        <p:cTn id="91" dur="500" fill="hold"/>
                                        <p:tgtEl>
                                          <p:spTgt spid="49"/>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6" presetClass="emph" presetSubtype="0" fill="hold" grpId="1" nodeType="afterEffect">
                                  <p:stCondLst>
                                    <p:cond delay="0"/>
                                  </p:stCondLst>
                                  <p:childTnLst>
                                    <p:animScale>
                                      <p:cBhvr>
                                        <p:cTn id="94" dur="2000" fill="hold"/>
                                        <p:tgtEl>
                                          <p:spTgt spid="34"/>
                                        </p:tgtEl>
                                      </p:cBhvr>
                                      <p:by x="50000" y="50000"/>
                                    </p:animScale>
                                  </p:childTnLst>
                                </p:cTn>
                              </p:par>
                            </p:childTnLst>
                          </p:cTn>
                        </p:par>
                        <p:par>
                          <p:cTn id="95" fill="hold">
                            <p:stCondLst>
                              <p:cond delay="9000"/>
                            </p:stCondLst>
                            <p:childTnLst>
                              <p:par>
                                <p:cTn id="96" presetID="1" presetClass="exit" presetSubtype="0" fill="hold" grpId="2" nodeType="afterEffect">
                                  <p:stCondLst>
                                    <p:cond delay="0"/>
                                  </p:stCondLst>
                                  <p:childTnLst>
                                    <p:set>
                                      <p:cBhvr>
                                        <p:cTn id="97" dur="1" fill="hold">
                                          <p:stCondLst>
                                            <p:cond delay="0"/>
                                          </p:stCondLst>
                                        </p:cTn>
                                        <p:tgtEl>
                                          <p:spTgt spid="35"/>
                                        </p:tgtEl>
                                        <p:attrNameLst>
                                          <p:attrName>style.visibility</p:attrName>
                                        </p:attrNameLst>
                                      </p:cBhvr>
                                      <p:to>
                                        <p:strVal val="hidden"/>
                                      </p:to>
                                    </p:set>
                                  </p:childTnLst>
                                </p:cTn>
                              </p:par>
                            </p:childTnLst>
                          </p:cTn>
                        </p:par>
                        <p:par>
                          <p:cTn id="98" fill="hold">
                            <p:stCondLst>
                              <p:cond delay="9000"/>
                            </p:stCondLst>
                            <p:childTnLst>
                              <p:par>
                                <p:cTn id="99" presetID="2" presetClass="entr" presetSubtype="4" fill="hold" grpId="0" nodeType="afterEffect">
                                  <p:stCondLst>
                                    <p:cond delay="0"/>
                                  </p:stCondLst>
                                  <p:childTnLst>
                                    <p:set>
                                      <p:cBhvr>
                                        <p:cTn id="100" dur="1" fill="hold">
                                          <p:stCondLst>
                                            <p:cond delay="0"/>
                                          </p:stCondLst>
                                        </p:cTn>
                                        <p:tgtEl>
                                          <p:spTgt spid="52"/>
                                        </p:tgtEl>
                                        <p:attrNameLst>
                                          <p:attrName>style.visibility</p:attrName>
                                        </p:attrNameLst>
                                      </p:cBhvr>
                                      <p:to>
                                        <p:strVal val="visible"/>
                                      </p:to>
                                    </p:set>
                                    <p:anim calcmode="lin" valueType="num">
                                      <p:cBhvr additive="base">
                                        <p:cTn id="101" dur="500" fill="hold"/>
                                        <p:tgtEl>
                                          <p:spTgt spid="52"/>
                                        </p:tgtEl>
                                        <p:attrNameLst>
                                          <p:attrName>ppt_x</p:attrName>
                                        </p:attrNameLst>
                                      </p:cBhvr>
                                      <p:tavLst>
                                        <p:tav tm="0">
                                          <p:val>
                                            <p:strVal val="#ppt_x"/>
                                          </p:val>
                                        </p:tav>
                                        <p:tav tm="100000">
                                          <p:val>
                                            <p:strVal val="#ppt_x"/>
                                          </p:val>
                                        </p:tav>
                                      </p:tavLst>
                                    </p:anim>
                                    <p:anim calcmode="lin" valueType="num">
                                      <p:cBhvr additive="base">
                                        <p:cTn id="102" dur="500" fill="hold"/>
                                        <p:tgtEl>
                                          <p:spTgt spid="52"/>
                                        </p:tgtEl>
                                        <p:attrNameLst>
                                          <p:attrName>ppt_y</p:attrName>
                                        </p:attrNameLst>
                                      </p:cBhvr>
                                      <p:tavLst>
                                        <p:tav tm="0">
                                          <p:val>
                                            <p:strVal val="1+#ppt_h/2"/>
                                          </p:val>
                                        </p:tav>
                                        <p:tav tm="100000">
                                          <p:val>
                                            <p:strVal val="#ppt_y"/>
                                          </p:val>
                                        </p:tav>
                                      </p:tavLst>
                                    </p:anim>
                                  </p:childTnLst>
                                </p:cTn>
                              </p:par>
                            </p:childTnLst>
                          </p:cTn>
                        </p:par>
                        <p:par>
                          <p:cTn id="103" fill="hold">
                            <p:stCondLst>
                              <p:cond delay="9500"/>
                            </p:stCondLst>
                            <p:childTnLst>
                              <p:par>
                                <p:cTn id="104" presetID="2" presetClass="entr" presetSubtype="4" fill="hold" grpId="0" nodeType="afterEffect">
                                  <p:stCondLst>
                                    <p:cond delay="0"/>
                                  </p:stCondLst>
                                  <p:childTnLst>
                                    <p:set>
                                      <p:cBhvr>
                                        <p:cTn id="105" dur="1" fill="hold">
                                          <p:stCondLst>
                                            <p:cond delay="0"/>
                                          </p:stCondLst>
                                        </p:cTn>
                                        <p:tgtEl>
                                          <p:spTgt spid="53"/>
                                        </p:tgtEl>
                                        <p:attrNameLst>
                                          <p:attrName>style.visibility</p:attrName>
                                        </p:attrNameLst>
                                      </p:cBhvr>
                                      <p:to>
                                        <p:strVal val="visible"/>
                                      </p:to>
                                    </p:set>
                                    <p:anim calcmode="lin" valueType="num">
                                      <p:cBhvr additive="base">
                                        <p:cTn id="106" dur="500" fill="hold"/>
                                        <p:tgtEl>
                                          <p:spTgt spid="53"/>
                                        </p:tgtEl>
                                        <p:attrNameLst>
                                          <p:attrName>ppt_x</p:attrName>
                                        </p:attrNameLst>
                                      </p:cBhvr>
                                      <p:tavLst>
                                        <p:tav tm="0">
                                          <p:val>
                                            <p:strVal val="#ppt_x"/>
                                          </p:val>
                                        </p:tav>
                                        <p:tav tm="100000">
                                          <p:val>
                                            <p:strVal val="#ppt_x"/>
                                          </p:val>
                                        </p:tav>
                                      </p:tavLst>
                                    </p:anim>
                                    <p:anim calcmode="lin" valueType="num">
                                      <p:cBhvr additive="base">
                                        <p:cTn id="107"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52"/>
                                        </p:tgtEl>
                                      </p:cBhvr>
                                    </p:animEffect>
                                    <p:set>
                                      <p:cBhvr>
                                        <p:cTn id="112" dur="1" fill="hold">
                                          <p:stCondLst>
                                            <p:cond delay="499"/>
                                          </p:stCondLst>
                                        </p:cTn>
                                        <p:tgtEl>
                                          <p:spTgt spid="52"/>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53"/>
                                        </p:tgtEl>
                                      </p:cBhvr>
                                    </p:animEffect>
                                    <p:set>
                                      <p:cBhvr>
                                        <p:cTn id="115" dur="1" fill="hold">
                                          <p:stCondLst>
                                            <p:cond delay="499"/>
                                          </p:stCondLst>
                                        </p:cTn>
                                        <p:tgtEl>
                                          <p:spTgt spid="53"/>
                                        </p:tgtEl>
                                        <p:attrNameLst>
                                          <p:attrName>style.visibility</p:attrName>
                                        </p:attrNameLst>
                                      </p:cBhvr>
                                      <p:to>
                                        <p:strVal val="hidden"/>
                                      </p:to>
                                    </p:set>
                                  </p:childTnLst>
                                </p:cTn>
                              </p:par>
                              <p:par>
                                <p:cTn id="116" presetID="2" presetClass="entr" presetSubtype="1"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 calcmode="lin" valueType="num">
                                      <p:cBhvr additive="base">
                                        <p:cTn id="118" dur="500" fill="hold"/>
                                        <p:tgtEl>
                                          <p:spTgt spid="54"/>
                                        </p:tgtEl>
                                        <p:attrNameLst>
                                          <p:attrName>ppt_x</p:attrName>
                                        </p:attrNameLst>
                                      </p:cBhvr>
                                      <p:tavLst>
                                        <p:tav tm="0">
                                          <p:val>
                                            <p:strVal val="#ppt_x"/>
                                          </p:val>
                                        </p:tav>
                                        <p:tav tm="100000">
                                          <p:val>
                                            <p:strVal val="#ppt_x"/>
                                          </p:val>
                                        </p:tav>
                                      </p:tavLst>
                                    </p:anim>
                                    <p:anim calcmode="lin" valueType="num">
                                      <p:cBhvr additive="base">
                                        <p:cTn id="119"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1" fill="hold" grpId="0" nodeType="clickEffect">
                                  <p:stCondLst>
                                    <p:cond delay="3000"/>
                                  </p:stCondLst>
                                  <p:childTnLst>
                                    <p:set>
                                      <p:cBhvr>
                                        <p:cTn id="123" dur="1" fill="hold">
                                          <p:stCondLst>
                                            <p:cond delay="0"/>
                                          </p:stCondLst>
                                        </p:cTn>
                                        <p:tgtEl>
                                          <p:spTgt spid="55"/>
                                        </p:tgtEl>
                                        <p:attrNameLst>
                                          <p:attrName>style.visibility</p:attrName>
                                        </p:attrNameLst>
                                      </p:cBhvr>
                                      <p:to>
                                        <p:strVal val="visible"/>
                                      </p:to>
                                    </p:set>
                                    <p:anim calcmode="lin" valueType="num">
                                      <p:cBhvr additive="base">
                                        <p:cTn id="124" dur="500" fill="hold"/>
                                        <p:tgtEl>
                                          <p:spTgt spid="55"/>
                                        </p:tgtEl>
                                        <p:attrNameLst>
                                          <p:attrName>ppt_x</p:attrName>
                                        </p:attrNameLst>
                                      </p:cBhvr>
                                      <p:tavLst>
                                        <p:tav tm="0">
                                          <p:val>
                                            <p:strVal val="#ppt_x"/>
                                          </p:val>
                                        </p:tav>
                                        <p:tav tm="100000">
                                          <p:val>
                                            <p:strVal val="#ppt_x"/>
                                          </p:val>
                                        </p:tav>
                                      </p:tavLst>
                                    </p:anim>
                                    <p:anim calcmode="lin" valueType="num">
                                      <p:cBhvr additive="base">
                                        <p:cTn id="125" dur="500" fill="hold"/>
                                        <p:tgtEl>
                                          <p:spTgt spid="55"/>
                                        </p:tgtEl>
                                        <p:attrNameLst>
                                          <p:attrName>ppt_y</p:attrName>
                                        </p:attrNameLst>
                                      </p:cBhvr>
                                      <p:tavLst>
                                        <p:tav tm="0">
                                          <p:val>
                                            <p:strVal val="0-#ppt_h/2"/>
                                          </p:val>
                                        </p:tav>
                                        <p:tav tm="100000">
                                          <p:val>
                                            <p:strVal val="#ppt_y"/>
                                          </p:val>
                                        </p:tav>
                                      </p:tavLst>
                                    </p:anim>
                                  </p:childTnLst>
                                </p:cTn>
                              </p:par>
                              <p:par>
                                <p:cTn id="126" presetID="6" presetClass="emph" presetSubtype="0" fill="hold" grpId="1" nodeType="withEffect">
                                  <p:stCondLst>
                                    <p:cond delay="0"/>
                                  </p:stCondLst>
                                  <p:childTnLst>
                                    <p:animScale>
                                      <p:cBhvr>
                                        <p:cTn id="127" dur="2000" fill="hold"/>
                                        <p:tgtEl>
                                          <p:spTgt spid="54"/>
                                        </p:tgtEl>
                                      </p:cBhvr>
                                      <p:by x="50000" y="50000"/>
                                    </p:animScale>
                                  </p:childTnLst>
                                </p:cTn>
                              </p:par>
                            </p:childTnLst>
                          </p:cTn>
                        </p:par>
                        <p:par>
                          <p:cTn id="128" fill="hold">
                            <p:stCondLst>
                              <p:cond delay="3500"/>
                            </p:stCondLst>
                            <p:childTnLst>
                              <p:par>
                                <p:cTn id="129" presetID="6" presetClass="emph" presetSubtype="0" fill="hold" grpId="1" nodeType="afterEffect">
                                  <p:stCondLst>
                                    <p:cond delay="3000"/>
                                  </p:stCondLst>
                                  <p:childTnLst>
                                    <p:animScale>
                                      <p:cBhvr>
                                        <p:cTn id="130" dur="2000" fill="hold"/>
                                        <p:tgtEl>
                                          <p:spTgt spid="44"/>
                                        </p:tgtEl>
                                      </p:cBhvr>
                                      <p:by x="50000" y="50000"/>
                                    </p:animScale>
                                  </p:childTnLst>
                                </p:cTn>
                              </p:par>
                            </p:childTnLst>
                          </p:cTn>
                        </p:par>
                        <p:par>
                          <p:cTn id="131" fill="hold">
                            <p:stCondLst>
                              <p:cond delay="8500"/>
                            </p:stCondLst>
                            <p:childTnLst>
                              <p:par>
                                <p:cTn id="132" presetID="2" presetClass="entr" presetSubtype="4" fill="hold" grpId="0" nodeType="afterEffect">
                                  <p:stCondLst>
                                    <p:cond delay="0"/>
                                  </p:stCondLst>
                                  <p:childTnLst>
                                    <p:set>
                                      <p:cBhvr>
                                        <p:cTn id="133" dur="1" fill="hold">
                                          <p:stCondLst>
                                            <p:cond delay="0"/>
                                          </p:stCondLst>
                                        </p:cTn>
                                        <p:tgtEl>
                                          <p:spTgt spid="56"/>
                                        </p:tgtEl>
                                        <p:attrNameLst>
                                          <p:attrName>style.visibility</p:attrName>
                                        </p:attrNameLst>
                                      </p:cBhvr>
                                      <p:to>
                                        <p:strVal val="visible"/>
                                      </p:to>
                                    </p:set>
                                    <p:anim calcmode="lin" valueType="num">
                                      <p:cBhvr additive="base">
                                        <p:cTn id="134" dur="500" fill="hold"/>
                                        <p:tgtEl>
                                          <p:spTgt spid="56"/>
                                        </p:tgtEl>
                                        <p:attrNameLst>
                                          <p:attrName>ppt_x</p:attrName>
                                        </p:attrNameLst>
                                      </p:cBhvr>
                                      <p:tavLst>
                                        <p:tav tm="0">
                                          <p:val>
                                            <p:strVal val="#ppt_x"/>
                                          </p:val>
                                        </p:tav>
                                        <p:tav tm="100000">
                                          <p:val>
                                            <p:strVal val="#ppt_x"/>
                                          </p:val>
                                        </p:tav>
                                      </p:tavLst>
                                    </p:anim>
                                    <p:anim calcmode="lin" valueType="num">
                                      <p:cBhvr additive="base">
                                        <p:cTn id="135" dur="500" fill="hold"/>
                                        <p:tgtEl>
                                          <p:spTgt spid="56"/>
                                        </p:tgtEl>
                                        <p:attrNameLst>
                                          <p:attrName>ppt_y</p:attrName>
                                        </p:attrNameLst>
                                      </p:cBhvr>
                                      <p:tavLst>
                                        <p:tav tm="0">
                                          <p:val>
                                            <p:strVal val="1+#ppt_h/2"/>
                                          </p:val>
                                        </p:tav>
                                        <p:tav tm="100000">
                                          <p:val>
                                            <p:strVal val="#ppt_y"/>
                                          </p:val>
                                        </p:tav>
                                      </p:tavLst>
                                    </p:anim>
                                  </p:childTnLst>
                                </p:cTn>
                              </p:par>
                            </p:childTnLst>
                          </p:cTn>
                        </p:par>
                        <p:par>
                          <p:cTn id="136" fill="hold">
                            <p:stCondLst>
                              <p:cond delay="9000"/>
                            </p:stCondLst>
                            <p:childTnLst>
                              <p:par>
                                <p:cTn id="137" presetID="1" presetClass="exit" presetSubtype="0" fill="hold" grpId="1" nodeType="afterEffect">
                                  <p:stCondLst>
                                    <p:cond delay="0"/>
                                  </p:stCondLst>
                                  <p:childTnLst>
                                    <p:set>
                                      <p:cBhvr>
                                        <p:cTn id="138" dur="1" fill="hold">
                                          <p:stCondLst>
                                            <p:cond delay="0"/>
                                          </p:stCondLst>
                                        </p:cTn>
                                        <p:tgtEl>
                                          <p:spTgt spid="56"/>
                                        </p:tgtEl>
                                        <p:attrNameLst>
                                          <p:attrName>style.visibility</p:attrName>
                                        </p:attrNameLst>
                                      </p:cBhvr>
                                      <p:to>
                                        <p:strVal val="hidden"/>
                                      </p:to>
                                    </p:set>
                                  </p:childTnLst>
                                </p:cTn>
                              </p:par>
                            </p:childTnLst>
                          </p:cTn>
                        </p:par>
                        <p:par>
                          <p:cTn id="139" fill="hold">
                            <p:stCondLst>
                              <p:cond delay="9000"/>
                            </p:stCondLst>
                            <p:childTnLst>
                              <p:par>
                                <p:cTn id="140" presetID="2" presetClass="entr" presetSubtype="8" fill="hold" grpId="0" nodeType="afterEffect">
                                  <p:stCondLst>
                                    <p:cond delay="0"/>
                                  </p:stCondLst>
                                  <p:childTnLst>
                                    <p:set>
                                      <p:cBhvr>
                                        <p:cTn id="141" dur="1" fill="hold">
                                          <p:stCondLst>
                                            <p:cond delay="0"/>
                                          </p:stCondLst>
                                        </p:cTn>
                                        <p:tgtEl>
                                          <p:spTgt spid="61"/>
                                        </p:tgtEl>
                                        <p:attrNameLst>
                                          <p:attrName>style.visibility</p:attrName>
                                        </p:attrNameLst>
                                      </p:cBhvr>
                                      <p:to>
                                        <p:strVal val="visible"/>
                                      </p:to>
                                    </p:set>
                                    <p:anim calcmode="lin" valueType="num">
                                      <p:cBhvr additive="base">
                                        <p:cTn id="142" dur="500" fill="hold"/>
                                        <p:tgtEl>
                                          <p:spTgt spid="61"/>
                                        </p:tgtEl>
                                        <p:attrNameLst>
                                          <p:attrName>ppt_x</p:attrName>
                                        </p:attrNameLst>
                                      </p:cBhvr>
                                      <p:tavLst>
                                        <p:tav tm="0">
                                          <p:val>
                                            <p:strVal val="0-#ppt_w/2"/>
                                          </p:val>
                                        </p:tav>
                                        <p:tav tm="100000">
                                          <p:val>
                                            <p:strVal val="#ppt_x"/>
                                          </p:val>
                                        </p:tav>
                                      </p:tavLst>
                                    </p:anim>
                                    <p:anim calcmode="lin" valueType="num">
                                      <p:cBhvr additive="base">
                                        <p:cTn id="143" dur="500" fill="hold"/>
                                        <p:tgtEl>
                                          <p:spTgt spid="61"/>
                                        </p:tgtEl>
                                        <p:attrNameLst>
                                          <p:attrName>ppt_y</p:attrName>
                                        </p:attrNameLst>
                                      </p:cBhvr>
                                      <p:tavLst>
                                        <p:tav tm="0">
                                          <p:val>
                                            <p:strVal val="#ppt_y"/>
                                          </p:val>
                                        </p:tav>
                                        <p:tav tm="100000">
                                          <p:val>
                                            <p:strVal val="#ppt_y"/>
                                          </p:val>
                                        </p:tav>
                                      </p:tavLst>
                                    </p:anim>
                                  </p:childTnLst>
                                </p:cTn>
                              </p:par>
                              <p:par>
                                <p:cTn id="144" presetID="2" presetClass="entr" presetSubtype="8" fill="hold" grpId="0" nodeType="withEffect">
                                  <p:stCondLst>
                                    <p:cond delay="0"/>
                                  </p:stCondLst>
                                  <p:childTnLst>
                                    <p:set>
                                      <p:cBhvr>
                                        <p:cTn id="145" dur="1" fill="hold">
                                          <p:stCondLst>
                                            <p:cond delay="0"/>
                                          </p:stCondLst>
                                        </p:cTn>
                                        <p:tgtEl>
                                          <p:spTgt spid="62"/>
                                        </p:tgtEl>
                                        <p:attrNameLst>
                                          <p:attrName>style.visibility</p:attrName>
                                        </p:attrNameLst>
                                      </p:cBhvr>
                                      <p:to>
                                        <p:strVal val="visible"/>
                                      </p:to>
                                    </p:set>
                                    <p:anim calcmode="lin" valueType="num">
                                      <p:cBhvr additive="base">
                                        <p:cTn id="146" dur="500" fill="hold"/>
                                        <p:tgtEl>
                                          <p:spTgt spid="62"/>
                                        </p:tgtEl>
                                        <p:attrNameLst>
                                          <p:attrName>ppt_x</p:attrName>
                                        </p:attrNameLst>
                                      </p:cBhvr>
                                      <p:tavLst>
                                        <p:tav tm="0">
                                          <p:val>
                                            <p:strVal val="0-#ppt_w/2"/>
                                          </p:val>
                                        </p:tav>
                                        <p:tav tm="100000">
                                          <p:val>
                                            <p:strVal val="#ppt_x"/>
                                          </p:val>
                                        </p:tav>
                                      </p:tavLst>
                                    </p:anim>
                                    <p:anim calcmode="lin" valueType="num">
                                      <p:cBhvr additive="base">
                                        <p:cTn id="147" dur="500" fill="hold"/>
                                        <p:tgtEl>
                                          <p:spTgt spid="62"/>
                                        </p:tgtEl>
                                        <p:attrNameLst>
                                          <p:attrName>ppt_y</p:attrName>
                                        </p:attrNameLst>
                                      </p:cBhvr>
                                      <p:tavLst>
                                        <p:tav tm="0">
                                          <p:val>
                                            <p:strVal val="#ppt_y"/>
                                          </p:val>
                                        </p:tav>
                                        <p:tav tm="100000">
                                          <p:val>
                                            <p:strVal val="#ppt_y"/>
                                          </p:val>
                                        </p:tav>
                                      </p:tavLst>
                                    </p:anim>
                                  </p:childTnLst>
                                </p:cTn>
                              </p:par>
                            </p:childTnLst>
                          </p:cTn>
                        </p:par>
                        <p:par>
                          <p:cTn id="148" fill="hold">
                            <p:stCondLst>
                              <p:cond delay="9500"/>
                            </p:stCondLst>
                            <p:childTnLst>
                              <p:par>
                                <p:cTn id="149" presetID="6" presetClass="emph" presetSubtype="0" fill="hold" grpId="1" nodeType="afterEffect">
                                  <p:stCondLst>
                                    <p:cond delay="0"/>
                                  </p:stCondLst>
                                  <p:childTnLst>
                                    <p:animScale>
                                      <p:cBhvr>
                                        <p:cTn id="150" dur="2000" fill="hold"/>
                                        <p:tgtEl>
                                          <p:spTgt spid="47"/>
                                        </p:tgtEl>
                                      </p:cBhvr>
                                      <p:by x="50000" y="50000"/>
                                    </p:animScale>
                                  </p:childTnLst>
                                </p:cTn>
                              </p:par>
                            </p:childTnLst>
                          </p:cTn>
                        </p:par>
                        <p:par>
                          <p:cTn id="151" fill="hold">
                            <p:stCondLst>
                              <p:cond delay="11500"/>
                            </p:stCondLst>
                            <p:childTnLst>
                              <p:par>
                                <p:cTn id="152" presetID="6" presetClass="emph" presetSubtype="0" fill="hold" grpId="0" nodeType="afterEffect">
                                  <p:stCondLst>
                                    <p:cond delay="0"/>
                                  </p:stCondLst>
                                  <p:childTnLst>
                                    <p:animScale>
                                      <p:cBhvr>
                                        <p:cTn id="153" dur="2000" fill="hold"/>
                                        <p:tgtEl>
                                          <p:spTgt spid="60"/>
                                        </p:tgtEl>
                                      </p:cBhvr>
                                      <p:by x="50000" y="50000"/>
                                    </p:animScale>
                                  </p:childTnLst>
                                </p:cTn>
                              </p:par>
                            </p:childTnLst>
                          </p:cTn>
                        </p:par>
                        <p:par>
                          <p:cTn id="154" fill="hold">
                            <p:stCondLst>
                              <p:cond delay="13500"/>
                            </p:stCondLst>
                            <p:childTnLst>
                              <p:par>
                                <p:cTn id="155" presetID="2" presetClass="entr" presetSubtype="4" fill="hold" grpId="0" nodeType="afterEffect">
                                  <p:stCondLst>
                                    <p:cond delay="3000"/>
                                  </p:stCondLst>
                                  <p:childTnLst>
                                    <p:set>
                                      <p:cBhvr>
                                        <p:cTn id="156" dur="1" fill="hold">
                                          <p:stCondLst>
                                            <p:cond delay="0"/>
                                          </p:stCondLst>
                                        </p:cTn>
                                        <p:tgtEl>
                                          <p:spTgt spid="50"/>
                                        </p:tgtEl>
                                        <p:attrNameLst>
                                          <p:attrName>style.visibility</p:attrName>
                                        </p:attrNameLst>
                                      </p:cBhvr>
                                      <p:to>
                                        <p:strVal val="visible"/>
                                      </p:to>
                                    </p:set>
                                    <p:anim calcmode="lin" valueType="num">
                                      <p:cBhvr additive="base">
                                        <p:cTn id="157" dur="500" fill="hold"/>
                                        <p:tgtEl>
                                          <p:spTgt spid="50"/>
                                        </p:tgtEl>
                                        <p:attrNameLst>
                                          <p:attrName>ppt_x</p:attrName>
                                        </p:attrNameLst>
                                      </p:cBhvr>
                                      <p:tavLst>
                                        <p:tav tm="0">
                                          <p:val>
                                            <p:strVal val="#ppt_x"/>
                                          </p:val>
                                        </p:tav>
                                        <p:tav tm="100000">
                                          <p:val>
                                            <p:strVal val="#ppt_x"/>
                                          </p:val>
                                        </p:tav>
                                      </p:tavLst>
                                    </p:anim>
                                    <p:anim calcmode="lin" valueType="num">
                                      <p:cBhvr additive="base">
                                        <p:cTn id="158" dur="500" fill="hold"/>
                                        <p:tgtEl>
                                          <p:spTgt spid="50"/>
                                        </p:tgtEl>
                                        <p:attrNameLst>
                                          <p:attrName>ppt_y</p:attrName>
                                        </p:attrNameLst>
                                      </p:cBhvr>
                                      <p:tavLst>
                                        <p:tav tm="0">
                                          <p:val>
                                            <p:strVal val="1+#ppt_h/2"/>
                                          </p:val>
                                        </p:tav>
                                        <p:tav tm="100000">
                                          <p:val>
                                            <p:strVal val="#ppt_y"/>
                                          </p:val>
                                        </p:tav>
                                      </p:tavLst>
                                    </p:anim>
                                  </p:childTnLst>
                                </p:cTn>
                              </p:par>
                            </p:childTnLst>
                          </p:cTn>
                        </p:par>
                        <p:par>
                          <p:cTn id="159" fill="hold">
                            <p:stCondLst>
                              <p:cond delay="17000"/>
                            </p:stCondLst>
                            <p:childTnLst>
                              <p:par>
                                <p:cTn id="160" presetID="2" presetClass="entr" presetSubtype="4" fill="hold" grpId="0" nodeType="afterEffect">
                                  <p:stCondLst>
                                    <p:cond delay="0"/>
                                  </p:stCondLst>
                                  <p:childTnLst>
                                    <p:set>
                                      <p:cBhvr>
                                        <p:cTn id="161" dur="1" fill="hold">
                                          <p:stCondLst>
                                            <p:cond delay="0"/>
                                          </p:stCondLst>
                                        </p:cTn>
                                        <p:tgtEl>
                                          <p:spTgt spid="63"/>
                                        </p:tgtEl>
                                        <p:attrNameLst>
                                          <p:attrName>style.visibility</p:attrName>
                                        </p:attrNameLst>
                                      </p:cBhvr>
                                      <p:to>
                                        <p:strVal val="visible"/>
                                      </p:to>
                                    </p:set>
                                    <p:anim calcmode="lin" valueType="num">
                                      <p:cBhvr additive="base">
                                        <p:cTn id="162" dur="500" fill="hold"/>
                                        <p:tgtEl>
                                          <p:spTgt spid="63"/>
                                        </p:tgtEl>
                                        <p:attrNameLst>
                                          <p:attrName>ppt_x</p:attrName>
                                        </p:attrNameLst>
                                      </p:cBhvr>
                                      <p:tavLst>
                                        <p:tav tm="0">
                                          <p:val>
                                            <p:strVal val="#ppt_x"/>
                                          </p:val>
                                        </p:tav>
                                        <p:tav tm="100000">
                                          <p:val>
                                            <p:strVal val="#ppt_x"/>
                                          </p:val>
                                        </p:tav>
                                      </p:tavLst>
                                    </p:anim>
                                    <p:anim calcmode="lin" valueType="num">
                                      <p:cBhvr additive="base">
                                        <p:cTn id="163" dur="500" fill="hold"/>
                                        <p:tgtEl>
                                          <p:spTgt spid="63"/>
                                        </p:tgtEl>
                                        <p:attrNameLst>
                                          <p:attrName>ppt_y</p:attrName>
                                        </p:attrNameLst>
                                      </p:cBhvr>
                                      <p:tavLst>
                                        <p:tav tm="0">
                                          <p:val>
                                            <p:strVal val="1+#ppt_h/2"/>
                                          </p:val>
                                        </p:tav>
                                        <p:tav tm="100000">
                                          <p:val>
                                            <p:strVal val="#ppt_y"/>
                                          </p:val>
                                        </p:tav>
                                      </p:tavLst>
                                    </p:anim>
                                  </p:childTnLst>
                                </p:cTn>
                              </p:par>
                            </p:childTnLst>
                          </p:cTn>
                        </p:par>
                        <p:par>
                          <p:cTn id="164" fill="hold">
                            <p:stCondLst>
                              <p:cond delay="17500"/>
                            </p:stCondLst>
                            <p:childTnLst>
                              <p:par>
                                <p:cTn id="165" presetID="3" presetClass="exit" presetSubtype="10" fill="hold" grpId="1" nodeType="afterEffect">
                                  <p:stCondLst>
                                    <p:cond delay="0"/>
                                  </p:stCondLst>
                                  <p:childTnLst>
                                    <p:animEffect transition="out" filter="blinds(horizontal)">
                                      <p:cBhvr>
                                        <p:cTn id="166" dur="500"/>
                                        <p:tgtEl>
                                          <p:spTgt spid="50"/>
                                        </p:tgtEl>
                                      </p:cBhvr>
                                    </p:animEffect>
                                    <p:set>
                                      <p:cBhvr>
                                        <p:cTn id="167" dur="1" fill="hold">
                                          <p:stCondLst>
                                            <p:cond delay="499"/>
                                          </p:stCondLst>
                                        </p:cTn>
                                        <p:tgtEl>
                                          <p:spTgt spid="50"/>
                                        </p:tgtEl>
                                        <p:attrNameLst>
                                          <p:attrName>style.visibility</p:attrName>
                                        </p:attrNameLst>
                                      </p:cBhvr>
                                      <p:to>
                                        <p:strVal val="hidden"/>
                                      </p:to>
                                    </p:set>
                                  </p:childTnLst>
                                </p:cTn>
                              </p:par>
                            </p:childTnLst>
                          </p:cTn>
                        </p:par>
                        <p:par>
                          <p:cTn id="168" fill="hold">
                            <p:stCondLst>
                              <p:cond delay="18000"/>
                            </p:stCondLst>
                            <p:childTnLst>
                              <p:par>
                                <p:cTn id="169" presetID="3" presetClass="exit" presetSubtype="10" fill="hold" grpId="1" nodeType="afterEffect">
                                  <p:stCondLst>
                                    <p:cond delay="0"/>
                                  </p:stCondLst>
                                  <p:childTnLst>
                                    <p:animEffect transition="out" filter="blinds(horizontal)">
                                      <p:cBhvr>
                                        <p:cTn id="170" dur="500"/>
                                        <p:tgtEl>
                                          <p:spTgt spid="63"/>
                                        </p:tgtEl>
                                      </p:cBhvr>
                                    </p:animEffect>
                                    <p:set>
                                      <p:cBhvr>
                                        <p:cTn id="171"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8" grpId="0"/>
      <p:bldP spid="29" grpId="0"/>
      <p:bldP spid="29" grpId="1"/>
      <p:bldP spid="32" grpId="0" animBg="1"/>
      <p:bldP spid="32" grpId="1" animBg="1"/>
      <p:bldP spid="33" grpId="0"/>
      <p:bldP spid="34" grpId="0"/>
      <p:bldP spid="34" grpId="1"/>
      <p:bldP spid="35" grpId="0" animBg="1"/>
      <p:bldP spid="35" grpId="1" animBg="1"/>
      <p:bldP spid="35" grpId="2" animBg="1"/>
      <p:bldP spid="43" grpId="0" animBg="1"/>
      <p:bldP spid="43" grpId="1" animBg="1"/>
      <p:bldP spid="44" grpId="0"/>
      <p:bldP spid="44" grpId="1"/>
      <p:bldP spid="46" grpId="0" animBg="1"/>
      <p:bldP spid="46" grpId="1" animBg="1"/>
      <p:bldP spid="47" grpId="0"/>
      <p:bldP spid="47" grpId="1"/>
      <p:bldP spid="48" grpId="0"/>
      <p:bldP spid="49" grpId="0"/>
      <p:bldP spid="52" grpId="0" animBg="1"/>
      <p:bldP spid="52" grpId="1" animBg="1"/>
      <p:bldP spid="53" grpId="0" animBg="1"/>
      <p:bldP spid="53" grpId="1" animBg="1"/>
      <p:bldP spid="54" grpId="0" animBg="1"/>
      <p:bldP spid="54" grpId="1" animBg="1"/>
      <p:bldP spid="55" grpId="0"/>
      <p:bldP spid="56" grpId="0" animBg="1"/>
      <p:bldP spid="56" grpId="1" animBg="1"/>
      <p:bldP spid="60" grpId="0"/>
      <p:bldP spid="61" grpId="0"/>
      <p:bldP spid="62" grpId="0"/>
      <p:bldP spid="63" grpId="0" animBg="1"/>
      <p:bldP spid="63" grpId="1" animBg="1"/>
      <p:bldP spid="50" grpId="0" animBg="1"/>
      <p:bldP spid="5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消息机制（</a:t>
            </a:r>
            <a:r>
              <a:rPr lang="en-US" altLang="zh-CN" dirty="0" smtClean="0"/>
              <a:t>1</a:t>
            </a:r>
            <a:r>
              <a:rPr lang="zh-CN" altLang="en-US" dirty="0" smtClean="0"/>
              <a:t>）</a:t>
            </a:r>
            <a:endParaRPr lang="zh-CN" altLang="en-US" dirty="0"/>
          </a:p>
        </p:txBody>
      </p:sp>
      <p:sp>
        <p:nvSpPr>
          <p:cNvPr id="37890" name="内容占位符 2"/>
          <p:cNvSpPr>
            <a:spLocks noGrp="1"/>
          </p:cNvSpPr>
          <p:nvPr>
            <p:ph idx="1"/>
          </p:nvPr>
        </p:nvSpPr>
        <p:spPr>
          <a:xfrm>
            <a:off x="334963" y="620713"/>
            <a:ext cx="11617325" cy="6048375"/>
          </a:xfrm>
        </p:spPr>
        <p:txBody>
          <a:bodyPr/>
          <a:lstStyle/>
          <a:p>
            <a:pPr eaLnBrk="1" hangingPunct="1">
              <a:lnSpc>
                <a:spcPct val="140000"/>
              </a:lnSpc>
            </a:pPr>
            <a:r>
              <a:rPr lang="zh-CN" altLang="en-US" sz="2300" b="1" smtClean="0">
                <a:solidFill>
                  <a:srgbClr val="0088EE"/>
                </a:solidFill>
              </a:rPr>
              <a:t>流处理系统的核心</a:t>
            </a:r>
            <a:endParaRPr lang="en-US" altLang="zh-CN" sz="2300" b="1" smtClean="0">
              <a:solidFill>
                <a:srgbClr val="0088EE"/>
              </a:solidFill>
            </a:endParaRPr>
          </a:p>
          <a:p>
            <a:pPr lvl="1" eaLnBrk="1" hangingPunct="1">
              <a:lnSpc>
                <a:spcPct val="140000"/>
              </a:lnSpc>
            </a:pPr>
            <a:r>
              <a:rPr lang="zh-CN" altLang="en-US" sz="2100" smtClean="0">
                <a:solidFill>
                  <a:srgbClr val="FFC000"/>
                </a:solidFill>
              </a:rPr>
              <a:t>影响</a:t>
            </a:r>
            <a:r>
              <a:rPr lang="zh-CN" altLang="en-US" sz="2100" b="1" smtClean="0">
                <a:solidFill>
                  <a:srgbClr val="FFC000"/>
                </a:solidFill>
              </a:rPr>
              <a:t>计算延迟、容错机制、可扩展性、服务可用性</a:t>
            </a:r>
            <a:r>
              <a:rPr lang="zh-CN" altLang="en-US" sz="2100" smtClean="0">
                <a:solidFill>
                  <a:srgbClr val="FFC000"/>
                </a:solidFill>
              </a:rPr>
              <a:t>等方面</a:t>
            </a:r>
            <a:endParaRPr lang="en-US" altLang="zh-CN" sz="2100" smtClean="0">
              <a:solidFill>
                <a:srgbClr val="FFC000"/>
              </a:solidFill>
            </a:endParaRPr>
          </a:p>
          <a:p>
            <a:pPr lvl="1" eaLnBrk="1" hangingPunct="1">
              <a:lnSpc>
                <a:spcPct val="115000"/>
              </a:lnSpc>
              <a:buFont typeface="Arial" charset="0"/>
              <a:buChar char="•"/>
            </a:pPr>
            <a:r>
              <a:rPr lang="zh-CN" altLang="en-US" sz="2300" b="1" smtClean="0">
                <a:solidFill>
                  <a:srgbClr val="0088EE"/>
                </a:solidFill>
              </a:rPr>
              <a:t>消息框架</a:t>
            </a:r>
            <a:endParaRPr lang="en-US" altLang="zh-CN" sz="2300" b="1" smtClean="0">
              <a:solidFill>
                <a:srgbClr val="0088EE"/>
              </a:solidFill>
            </a:endParaRPr>
          </a:p>
          <a:p>
            <a:pPr marL="838200" lvl="2" indent="-438150" eaLnBrk="1" hangingPunct="1">
              <a:lnSpc>
                <a:spcPct val="115000"/>
              </a:lnSpc>
              <a:buFont typeface="Symbol" pitchFamily="18" charset="2"/>
              <a:buChar char="-"/>
            </a:pPr>
            <a:r>
              <a:rPr lang="zh-CN" altLang="en-US" sz="1900" smtClean="0">
                <a:solidFill>
                  <a:srgbClr val="FFC000"/>
                </a:solidFill>
              </a:rPr>
              <a:t>分发</a:t>
            </a:r>
            <a:r>
              <a:rPr lang="en-US" altLang="zh-CN" sz="1900" smtClean="0">
                <a:solidFill>
                  <a:srgbClr val="FFC000"/>
                </a:solidFill>
              </a:rPr>
              <a:t> -&gt; </a:t>
            </a:r>
            <a:r>
              <a:rPr lang="zh-CN" altLang="en-US" sz="1900" smtClean="0">
                <a:solidFill>
                  <a:srgbClr val="FFC000"/>
                </a:solidFill>
              </a:rPr>
              <a:t>接收 </a:t>
            </a:r>
            <a:r>
              <a:rPr lang="en-US" altLang="zh-CN" sz="1900" smtClean="0">
                <a:solidFill>
                  <a:srgbClr val="FFC000"/>
                </a:solidFill>
              </a:rPr>
              <a:t>-&gt; </a:t>
            </a:r>
            <a:r>
              <a:rPr lang="zh-CN" altLang="en-US" sz="1900" smtClean="0">
                <a:solidFill>
                  <a:srgbClr val="FFC000"/>
                </a:solidFill>
              </a:rPr>
              <a:t>处理</a:t>
            </a:r>
            <a:endParaRPr lang="en-US" altLang="zh-CN" sz="1900" smtClean="0">
              <a:solidFill>
                <a:srgbClr val="FFC000"/>
              </a:solidFill>
            </a:endParaRPr>
          </a:p>
          <a:p>
            <a:pPr marL="838200" lvl="2" indent="-438150" eaLnBrk="1" hangingPunct="1">
              <a:lnSpc>
                <a:spcPct val="115000"/>
              </a:lnSpc>
              <a:buFont typeface="Symbol" pitchFamily="18" charset="2"/>
              <a:buChar char="-"/>
            </a:pPr>
            <a:r>
              <a:rPr lang="en-US" altLang="zh-CN" sz="2100" smtClean="0">
                <a:solidFill>
                  <a:srgbClr val="FFC000"/>
                </a:solidFill>
              </a:rPr>
              <a:t>Shuffle framework/Service</a:t>
            </a:r>
          </a:p>
          <a:p>
            <a:pPr eaLnBrk="1" hangingPunct="1">
              <a:lnSpc>
                <a:spcPct val="115000"/>
              </a:lnSpc>
            </a:pPr>
            <a:r>
              <a:rPr lang="zh-CN" altLang="en-US" sz="2300" b="1" smtClean="0">
                <a:solidFill>
                  <a:srgbClr val="0088EE"/>
                </a:solidFill>
              </a:rPr>
              <a:t>难题</a:t>
            </a:r>
            <a:endParaRPr lang="en-US" altLang="zh-CN" sz="2300" b="1" smtClean="0">
              <a:solidFill>
                <a:srgbClr val="0088EE"/>
              </a:solidFill>
            </a:endParaRPr>
          </a:p>
          <a:p>
            <a:pPr lvl="1" eaLnBrk="1" hangingPunct="1">
              <a:lnSpc>
                <a:spcPct val="115000"/>
              </a:lnSpc>
            </a:pPr>
            <a:r>
              <a:rPr lang="zh-CN" altLang="en-US" sz="2100" b="1" smtClean="0">
                <a:solidFill>
                  <a:srgbClr val="FFC000"/>
                </a:solidFill>
              </a:rPr>
              <a:t>对异常情况的处理  </a:t>
            </a:r>
            <a:r>
              <a:rPr lang="zh-CN" altLang="en-US" sz="1800" smtClean="0">
                <a:solidFill>
                  <a:srgbClr val="FFC000"/>
                </a:solidFill>
              </a:rPr>
              <a:t>网络超时、程序</a:t>
            </a:r>
            <a:r>
              <a:rPr lang="en-US" altLang="zh-CN" sz="1800" smtClean="0">
                <a:solidFill>
                  <a:srgbClr val="FFC000"/>
                </a:solidFill>
              </a:rPr>
              <a:t>crash</a:t>
            </a:r>
            <a:r>
              <a:rPr lang="zh-CN" altLang="en-US" sz="1800" smtClean="0">
                <a:solidFill>
                  <a:srgbClr val="FFC000"/>
                </a:solidFill>
              </a:rPr>
              <a:t>、宕机</a:t>
            </a:r>
            <a:endParaRPr lang="en-US" altLang="zh-CN" sz="1800" smtClean="0">
              <a:solidFill>
                <a:srgbClr val="FFC000"/>
              </a:solidFill>
            </a:endParaRPr>
          </a:p>
          <a:p>
            <a:pPr lvl="1" eaLnBrk="1" hangingPunct="1">
              <a:lnSpc>
                <a:spcPct val="115000"/>
              </a:lnSpc>
              <a:buFont typeface="Arial" charset="0"/>
              <a:buChar char="•"/>
            </a:pPr>
            <a:r>
              <a:rPr lang="zh-CN" altLang="en-US" sz="2300" smtClean="0"/>
              <a:t>容错的</a:t>
            </a:r>
            <a:r>
              <a:rPr lang="zh-CN" altLang="en-US" sz="2300" b="1" smtClean="0"/>
              <a:t>发送与接收模块</a:t>
            </a:r>
            <a:endParaRPr lang="en-US" altLang="zh-CN" sz="2300" b="1" smtClean="0"/>
          </a:p>
          <a:p>
            <a:pPr marL="838200" lvl="2" indent="-438150" eaLnBrk="1" hangingPunct="1">
              <a:lnSpc>
                <a:spcPct val="115000"/>
              </a:lnSpc>
              <a:buFont typeface="Symbol" pitchFamily="18" charset="2"/>
              <a:buChar char="-"/>
            </a:pPr>
            <a:r>
              <a:rPr lang="zh-CN" altLang="en-US" sz="1900" smtClean="0">
                <a:solidFill>
                  <a:srgbClr val="FFC000"/>
                </a:solidFill>
              </a:rPr>
              <a:t>分布式网络模块：利用</a:t>
            </a:r>
            <a:r>
              <a:rPr lang="en-US" altLang="zh-CN" sz="1900" smtClean="0">
                <a:solidFill>
                  <a:srgbClr val="FFC000"/>
                </a:solidFill>
              </a:rPr>
              <a:t>Zookeeper</a:t>
            </a:r>
            <a:r>
              <a:rPr lang="zh-CN" altLang="en-US" sz="1900" smtClean="0">
                <a:solidFill>
                  <a:srgbClr val="FFC000"/>
                </a:solidFill>
              </a:rPr>
              <a:t>记录机器地址</a:t>
            </a:r>
            <a:endParaRPr lang="en-US" altLang="zh-CN" sz="1900" smtClean="0">
              <a:solidFill>
                <a:srgbClr val="FFC000"/>
              </a:solidFill>
            </a:endParaRPr>
          </a:p>
          <a:p>
            <a:pPr marL="838200" lvl="2" indent="-438150" eaLnBrk="1" hangingPunct="1">
              <a:lnSpc>
                <a:spcPct val="115000"/>
              </a:lnSpc>
              <a:buFont typeface="Symbol" pitchFamily="18" charset="2"/>
              <a:buChar char="-"/>
            </a:pPr>
            <a:r>
              <a:rPr lang="zh-CN" altLang="en-US" sz="2100" smtClean="0">
                <a:solidFill>
                  <a:srgbClr val="FFC000"/>
                </a:solidFill>
              </a:rPr>
              <a:t>消息队列，例如</a:t>
            </a:r>
            <a:r>
              <a:rPr lang="en-US" altLang="zh-CN" sz="2100" smtClean="0">
                <a:solidFill>
                  <a:srgbClr val="FFC000"/>
                </a:solidFill>
              </a:rPr>
              <a:t>Kafka</a:t>
            </a:r>
            <a:r>
              <a:rPr lang="zh-CN" altLang="en-US" sz="2100" smtClean="0">
                <a:solidFill>
                  <a:srgbClr val="FFC000"/>
                </a:solidFill>
              </a:rPr>
              <a:t> </a:t>
            </a:r>
            <a:endParaRPr lang="en-US" altLang="zh-CN" sz="2100" smtClean="0">
              <a:solidFill>
                <a:srgbClr val="FFC000"/>
              </a:solidFill>
            </a:endParaRPr>
          </a:p>
          <a:p>
            <a:pPr lvl="1" eaLnBrk="1" hangingPunct="1">
              <a:lnSpc>
                <a:spcPct val="115000"/>
              </a:lnSpc>
              <a:buFont typeface="Arial" charset="0"/>
              <a:buChar char="•"/>
            </a:pPr>
            <a:r>
              <a:rPr lang="zh-CN" altLang="en-US" sz="2300" b="1" smtClean="0"/>
              <a:t>如何解决消息“丢失”的问题？</a:t>
            </a:r>
            <a:endParaRPr lang="en-US" altLang="zh-CN" sz="2100" b="1" smtClean="0"/>
          </a:p>
          <a:p>
            <a:pPr lvl="1" eaLnBrk="1" hangingPunct="1">
              <a:lnSpc>
                <a:spcPct val="115000"/>
              </a:lnSpc>
            </a:pPr>
            <a:r>
              <a:rPr lang="zh-CN" altLang="en-US" sz="2100" smtClean="0">
                <a:solidFill>
                  <a:srgbClr val="FFC000"/>
                </a:solidFill>
              </a:rPr>
              <a:t>消息源头重发</a:t>
            </a:r>
            <a:endParaRPr lang="en-US" altLang="zh-CN" sz="2100" smtClean="0">
              <a:solidFill>
                <a:srgbClr val="FFC000"/>
              </a:solidFill>
            </a:endParaRPr>
          </a:p>
          <a:p>
            <a:pPr lvl="1" eaLnBrk="1" hangingPunct="1">
              <a:lnSpc>
                <a:spcPct val="115000"/>
              </a:lnSpc>
            </a:pPr>
            <a:r>
              <a:rPr lang="zh-CN" altLang="en-US" sz="2100" smtClean="0">
                <a:solidFill>
                  <a:srgbClr val="FFC000"/>
                </a:solidFill>
              </a:rPr>
              <a:t>节点内部重放</a:t>
            </a:r>
            <a:endParaRPr lang="en-US" altLang="zh-CN" sz="2100" smtClean="0">
              <a:solidFill>
                <a:srgbClr val="FFC000"/>
              </a:solidFill>
            </a:endParaRPr>
          </a:p>
          <a:p>
            <a:pPr eaLnBrk="1" hangingPunct="1">
              <a:lnSpc>
                <a:spcPts val="3338"/>
              </a:lnSpc>
              <a:buFont typeface="Arial" charset="0"/>
              <a:buNone/>
            </a:pPr>
            <a:endParaRPr lang="en-US" altLang="zh-CN" sz="2300" smtClean="0">
              <a:solidFill>
                <a:srgbClr val="FFC000"/>
              </a:solidFill>
            </a:endParaRPr>
          </a:p>
        </p:txBody>
      </p:sp>
      <p:pic>
        <p:nvPicPr>
          <p:cNvPr id="37891" name="图片 3"/>
          <p:cNvPicPr>
            <a:picLocks noChangeAspect="1"/>
          </p:cNvPicPr>
          <p:nvPr/>
        </p:nvPicPr>
        <p:blipFill>
          <a:blip r:embed="rId2"/>
          <a:srcRect/>
          <a:stretch>
            <a:fillRect/>
          </a:stretch>
        </p:blipFill>
        <p:spPr bwMode="auto">
          <a:xfrm>
            <a:off x="7280275" y="1873250"/>
            <a:ext cx="4672013" cy="3284538"/>
          </a:xfrm>
          <a:prstGeom prst="rect">
            <a:avLst/>
          </a:prstGeom>
          <a:noFill/>
          <a:ln w="9525">
            <a:noFill/>
            <a:miter lim="800000"/>
            <a:headEnd/>
            <a:tailEnd/>
          </a:ln>
        </p:spPr>
      </p:pic>
      <p:pic>
        <p:nvPicPr>
          <p:cNvPr id="37892" name="Picture 2"/>
          <p:cNvPicPr>
            <a:picLocks noChangeAspect="1" noChangeArrowheads="1"/>
          </p:cNvPicPr>
          <p:nvPr/>
        </p:nvPicPr>
        <p:blipFill>
          <a:blip r:embed="rId3"/>
          <a:srcRect/>
          <a:stretch>
            <a:fillRect/>
          </a:stretch>
        </p:blipFill>
        <p:spPr bwMode="auto">
          <a:xfrm>
            <a:off x="10610850" y="146050"/>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消息机制（</a:t>
            </a:r>
            <a:r>
              <a:rPr lang="en-US" altLang="zh-CN" dirty="0"/>
              <a:t>2</a:t>
            </a:r>
            <a:r>
              <a:rPr lang="zh-CN" altLang="en-US" dirty="0" smtClean="0"/>
              <a:t>）</a:t>
            </a:r>
            <a:endParaRPr lang="zh-CN" altLang="en-US" dirty="0"/>
          </a:p>
        </p:txBody>
      </p:sp>
      <p:sp>
        <p:nvSpPr>
          <p:cNvPr id="38914" name="内容占位符 2"/>
          <p:cNvSpPr>
            <a:spLocks noGrp="1"/>
          </p:cNvSpPr>
          <p:nvPr>
            <p:ph idx="1"/>
          </p:nvPr>
        </p:nvSpPr>
        <p:spPr>
          <a:xfrm>
            <a:off x="334963" y="836613"/>
            <a:ext cx="11617325" cy="6048375"/>
          </a:xfrm>
        </p:spPr>
        <p:txBody>
          <a:bodyPr/>
          <a:lstStyle/>
          <a:p>
            <a:pPr marL="438150" lvl="1" indent="-438150" eaLnBrk="1" hangingPunct="1">
              <a:lnSpc>
                <a:spcPct val="125000"/>
              </a:lnSpc>
              <a:buFont typeface="Arial" charset="0"/>
              <a:buChar char="•"/>
            </a:pPr>
            <a:r>
              <a:rPr lang="zh-CN" altLang="en-US" sz="2100" b="1" smtClean="0">
                <a:solidFill>
                  <a:srgbClr val="0088EE"/>
                </a:solidFill>
              </a:rPr>
              <a:t>消息源头重发机制</a:t>
            </a:r>
            <a:endParaRPr lang="en-US" altLang="zh-CN" sz="2100" b="1" smtClean="0">
              <a:solidFill>
                <a:srgbClr val="0088EE"/>
              </a:solidFill>
            </a:endParaRPr>
          </a:p>
          <a:p>
            <a:pPr marL="438150" lvl="1" indent="-438150" eaLnBrk="1" hangingPunct="1">
              <a:lnSpc>
                <a:spcPct val="125000"/>
              </a:lnSpc>
            </a:pPr>
            <a:r>
              <a:rPr lang="zh-CN" altLang="en-US" sz="1900" b="1" smtClean="0">
                <a:solidFill>
                  <a:srgbClr val="FFC000"/>
                </a:solidFill>
              </a:rPr>
              <a:t>方案</a:t>
            </a:r>
            <a:endParaRPr lang="en-US" altLang="zh-CN" sz="1900" b="1" smtClean="0">
              <a:solidFill>
                <a:srgbClr val="FFC000"/>
              </a:solidFill>
            </a:endParaRPr>
          </a:p>
          <a:p>
            <a:pPr lvl="2" eaLnBrk="1" hangingPunct="1">
              <a:lnSpc>
                <a:spcPct val="125000"/>
              </a:lnSpc>
            </a:pPr>
            <a:r>
              <a:rPr lang="zh-CN" altLang="en-US" sz="1700" smtClean="0">
                <a:latin typeface="宋体" charset="-122"/>
              </a:rPr>
              <a:t>依赖源头可靠的数据存储系统（</a:t>
            </a:r>
            <a:r>
              <a:rPr lang="en-US" altLang="zh-CN" sz="1700" b="1" smtClean="0">
                <a:latin typeface="宋体" charset="-122"/>
              </a:rPr>
              <a:t>Kafka</a:t>
            </a:r>
            <a:r>
              <a:rPr lang="zh-CN" altLang="en-US" sz="1700" smtClean="0">
                <a:latin typeface="宋体" charset="-122"/>
              </a:rPr>
              <a:t>、</a:t>
            </a:r>
            <a:r>
              <a:rPr lang="en-US" altLang="zh-CN" sz="1700" b="1" smtClean="0">
                <a:latin typeface="宋体" charset="-122"/>
              </a:rPr>
              <a:t>HBase</a:t>
            </a:r>
            <a:r>
              <a:rPr lang="zh-CN" altLang="en-US" sz="1700" smtClean="0">
                <a:latin typeface="宋体" charset="-122"/>
              </a:rPr>
              <a:t>等）</a:t>
            </a:r>
            <a:endParaRPr lang="en-US" altLang="zh-CN" sz="1700" smtClean="0">
              <a:latin typeface="宋体" charset="-122"/>
            </a:endParaRPr>
          </a:p>
          <a:p>
            <a:pPr lvl="2" eaLnBrk="1" hangingPunct="1">
              <a:lnSpc>
                <a:spcPct val="125000"/>
              </a:lnSpc>
            </a:pPr>
            <a:r>
              <a:rPr lang="zh-CN" altLang="en-US" sz="1700" smtClean="0">
                <a:latin typeface="宋体" charset="-122"/>
              </a:rPr>
              <a:t>源头存储系统既是消息收集模块，又是消息重发的数据源</a:t>
            </a:r>
            <a:endParaRPr lang="en-US" altLang="zh-CN" sz="1700" smtClean="0">
              <a:latin typeface="宋体" charset="-122"/>
            </a:endParaRPr>
          </a:p>
          <a:p>
            <a:pPr lvl="2" eaLnBrk="1" hangingPunct="1">
              <a:lnSpc>
                <a:spcPct val="125000"/>
              </a:lnSpc>
            </a:pPr>
            <a:r>
              <a:rPr lang="zh-CN" altLang="en-US" sz="1700" smtClean="0">
                <a:latin typeface="宋体" charset="-122"/>
              </a:rPr>
              <a:t>中间节点消息不落地</a:t>
            </a:r>
            <a:endParaRPr lang="en-US" altLang="zh-CN" sz="1700" smtClean="0">
              <a:latin typeface="宋体" charset="-122"/>
            </a:endParaRPr>
          </a:p>
          <a:p>
            <a:pPr lvl="2" eaLnBrk="1" hangingPunct="1">
              <a:lnSpc>
                <a:spcPct val="125000"/>
              </a:lnSpc>
            </a:pPr>
            <a:r>
              <a:rPr lang="zh-CN" altLang="en-US" sz="1700" b="1" smtClean="0">
                <a:latin typeface="宋体" charset="-122"/>
              </a:rPr>
              <a:t>跟踪源头消息</a:t>
            </a:r>
            <a:r>
              <a:rPr lang="zh-CN" altLang="en-US" sz="1700" smtClean="0">
                <a:latin typeface="宋体" charset="-122"/>
              </a:rPr>
              <a:t>，超时后重发</a:t>
            </a:r>
            <a:endParaRPr lang="en-US" altLang="zh-CN" sz="1700" b="1" smtClean="0">
              <a:latin typeface="宋体" charset="-122"/>
              <a:ea typeface="宋体" charset="-122"/>
            </a:endParaRPr>
          </a:p>
          <a:p>
            <a:pPr marL="438150" lvl="1" indent="-438150" eaLnBrk="1" hangingPunct="1">
              <a:lnSpc>
                <a:spcPct val="125000"/>
              </a:lnSpc>
            </a:pPr>
            <a:r>
              <a:rPr lang="zh-CN" altLang="en-US" sz="1900" b="1" smtClean="0">
                <a:solidFill>
                  <a:srgbClr val="FFC000"/>
                </a:solidFill>
              </a:rPr>
              <a:t>特点</a:t>
            </a:r>
            <a:endParaRPr lang="en-US" altLang="zh-CN" sz="1900" b="1" smtClean="0">
              <a:solidFill>
                <a:srgbClr val="FFC000"/>
              </a:solidFill>
            </a:endParaRPr>
          </a:p>
          <a:p>
            <a:pPr lvl="2" eaLnBrk="1" hangingPunct="1">
              <a:lnSpc>
                <a:spcPct val="125000"/>
              </a:lnSpc>
            </a:pPr>
            <a:r>
              <a:rPr lang="zh-CN" altLang="en-US" sz="1700" smtClean="0">
                <a:latin typeface="宋体" charset="-122"/>
              </a:rPr>
              <a:t>内部不依赖于其它存储系统、计算延迟小</a:t>
            </a:r>
            <a:endParaRPr lang="en-US" altLang="zh-CN" sz="1900" b="1" smtClean="0">
              <a:latin typeface="宋体" charset="-122"/>
            </a:endParaRPr>
          </a:p>
          <a:p>
            <a:pPr lvl="2" eaLnBrk="1" hangingPunct="1">
              <a:lnSpc>
                <a:spcPct val="125000"/>
              </a:lnSpc>
            </a:pPr>
            <a:r>
              <a:rPr lang="zh-CN" altLang="en-US" sz="1700" smtClean="0">
                <a:latin typeface="宋体" charset="-122"/>
              </a:rPr>
              <a:t>只能保证消息不丢，需要依赖于其它机制</a:t>
            </a:r>
            <a:endParaRPr lang="en-US" altLang="zh-CN" sz="1700" smtClean="0">
              <a:latin typeface="宋体" charset="-122"/>
            </a:endParaRPr>
          </a:p>
          <a:p>
            <a:pPr lvl="2" eaLnBrk="1" hangingPunct="1">
              <a:lnSpc>
                <a:spcPct val="125000"/>
              </a:lnSpc>
              <a:buFont typeface="Arial" charset="0"/>
              <a:buNone/>
            </a:pPr>
            <a:r>
              <a:rPr lang="en-US" altLang="zh-CN" sz="1700" smtClean="0">
                <a:latin typeface="宋体" charset="-122"/>
              </a:rPr>
              <a:t>   </a:t>
            </a:r>
            <a:r>
              <a:rPr lang="zh-CN" altLang="en-US" sz="1700" smtClean="0">
                <a:latin typeface="宋体" charset="-122"/>
              </a:rPr>
              <a:t>实现消息不重</a:t>
            </a:r>
            <a:endParaRPr lang="en-US" altLang="zh-CN" sz="1700" smtClean="0">
              <a:latin typeface="宋体" charset="-122"/>
            </a:endParaRPr>
          </a:p>
          <a:p>
            <a:pPr lvl="2" eaLnBrk="1" hangingPunct="1">
              <a:lnSpc>
                <a:spcPct val="125000"/>
              </a:lnSpc>
            </a:pPr>
            <a:r>
              <a:rPr lang="zh-CN" altLang="en-US" sz="1700" smtClean="0">
                <a:latin typeface="宋体" charset="-122"/>
              </a:rPr>
              <a:t>容错代价大，“雪崩”</a:t>
            </a:r>
            <a:endParaRPr lang="en-US" altLang="zh-CN" sz="1700" smtClean="0">
              <a:latin typeface="宋体" charset="-122"/>
            </a:endParaRPr>
          </a:p>
          <a:p>
            <a:pPr marL="438150" lvl="1" indent="-438150" eaLnBrk="1" hangingPunct="1">
              <a:lnSpc>
                <a:spcPct val="150000"/>
              </a:lnSpc>
            </a:pPr>
            <a:r>
              <a:rPr lang="zh-CN" altLang="en-US" sz="1900" b="1" smtClean="0">
                <a:solidFill>
                  <a:srgbClr val="FFC000"/>
                </a:solidFill>
              </a:rPr>
              <a:t>网络</a:t>
            </a:r>
            <a:r>
              <a:rPr lang="en-US" altLang="zh-CN" sz="1900" b="1" smtClean="0">
                <a:solidFill>
                  <a:srgbClr val="FFC000"/>
                </a:solidFill>
              </a:rPr>
              <a:t>“</a:t>
            </a:r>
            <a:r>
              <a:rPr lang="zh-CN" altLang="en-US" sz="1900" b="1" smtClean="0">
                <a:solidFill>
                  <a:srgbClr val="FFC000"/>
                </a:solidFill>
              </a:rPr>
              <a:t>雪崩</a:t>
            </a:r>
            <a:r>
              <a:rPr lang="en-US" altLang="zh-CN" sz="1900" b="1" smtClean="0">
                <a:solidFill>
                  <a:srgbClr val="FFC000"/>
                </a:solidFill>
              </a:rPr>
              <a:t>”</a:t>
            </a:r>
          </a:p>
          <a:p>
            <a:pPr lvl="2" eaLnBrk="1" hangingPunct="1">
              <a:lnSpc>
                <a:spcPct val="150000"/>
              </a:lnSpc>
              <a:buFont typeface="Arial" charset="0"/>
              <a:buNone/>
            </a:pPr>
            <a:r>
              <a:rPr lang="en-US" altLang="zh-CN" sz="1700" smtClean="0">
                <a:latin typeface="宋体" charset="-122"/>
              </a:rPr>
              <a:t>    </a:t>
            </a:r>
            <a:r>
              <a:rPr lang="zh-CN" altLang="en-US" sz="1700" smtClean="0">
                <a:latin typeface="宋体" charset="-122"/>
              </a:rPr>
              <a:t>分布式系统中最常见的异常状态是网络的抖动。在流处理系统中，消息跟踪代价过大，一般的跟踪机制并不会在跟踪结果中详细标示出是哪一个节点出现故障。这种不加区分的源头消息重发，会使得本来正常的节点因为其它单点的故障，也要接收大量的重复数据，消耗宝贵的网络资源，使网络状况进一步恶化。</a:t>
            </a:r>
            <a:endParaRPr lang="en-US" altLang="zh-CN" sz="1700" smtClean="0">
              <a:latin typeface="宋体" charset="-122"/>
            </a:endParaRPr>
          </a:p>
          <a:p>
            <a:pPr lvl="2" eaLnBrk="1" hangingPunct="1">
              <a:lnSpc>
                <a:spcPct val="125000"/>
              </a:lnSpc>
              <a:buFont typeface="Arial" charset="0"/>
              <a:buNone/>
            </a:pPr>
            <a:endParaRPr lang="en-US" altLang="zh-CN" sz="1700" b="1" smtClean="0">
              <a:latin typeface="宋体" charset="-122"/>
              <a:ea typeface="宋体" charset="-122"/>
            </a:endParaRPr>
          </a:p>
          <a:p>
            <a:pPr marL="0" indent="0" eaLnBrk="1" hangingPunct="1">
              <a:lnSpc>
                <a:spcPts val="3338"/>
              </a:lnSpc>
              <a:buFont typeface="Arial" charset="0"/>
              <a:buNone/>
            </a:pPr>
            <a:endParaRPr lang="en-US" altLang="zh-CN" sz="2100" smtClean="0">
              <a:latin typeface="宋体" charset="-122"/>
              <a:ea typeface="宋体" charset="-122"/>
            </a:endParaRPr>
          </a:p>
        </p:txBody>
      </p:sp>
      <p:pic>
        <p:nvPicPr>
          <p:cNvPr id="38915" name="Picture 2"/>
          <p:cNvPicPr>
            <a:picLocks noChangeAspect="1" noChangeArrowheads="1"/>
          </p:cNvPicPr>
          <p:nvPr/>
        </p:nvPicPr>
        <p:blipFill>
          <a:blip r:embed="rId2"/>
          <a:srcRect/>
          <a:stretch>
            <a:fillRect/>
          </a:stretch>
        </p:blipFill>
        <p:spPr bwMode="auto">
          <a:xfrm>
            <a:off x="10610850" y="146050"/>
            <a:ext cx="1498600" cy="468313"/>
          </a:xfrm>
          <a:prstGeom prst="rect">
            <a:avLst/>
          </a:prstGeom>
          <a:noFill/>
          <a:ln w="9525">
            <a:noFill/>
            <a:miter lim="800000"/>
            <a:headEnd/>
            <a:tailEnd/>
          </a:ln>
        </p:spPr>
      </p:pic>
      <p:pic>
        <p:nvPicPr>
          <p:cNvPr id="38916" name="图片 3"/>
          <p:cNvPicPr>
            <a:picLocks noChangeAspect="1"/>
          </p:cNvPicPr>
          <p:nvPr/>
        </p:nvPicPr>
        <p:blipFill>
          <a:blip r:embed="rId3"/>
          <a:srcRect/>
          <a:stretch>
            <a:fillRect/>
          </a:stretch>
        </p:blipFill>
        <p:spPr bwMode="auto">
          <a:xfrm>
            <a:off x="6626225" y="2478088"/>
            <a:ext cx="5326063" cy="190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消息机制（</a:t>
            </a:r>
            <a:r>
              <a:rPr lang="en-US" altLang="zh-CN" dirty="0" smtClean="0"/>
              <a:t>3</a:t>
            </a:r>
            <a:r>
              <a:rPr lang="zh-CN" altLang="en-US" dirty="0" smtClean="0"/>
              <a:t>）</a:t>
            </a:r>
            <a:endParaRPr lang="zh-CN" altLang="en-US" dirty="0"/>
          </a:p>
        </p:txBody>
      </p:sp>
      <p:sp>
        <p:nvSpPr>
          <p:cNvPr id="39938" name="内容占位符 2"/>
          <p:cNvSpPr>
            <a:spLocks noGrp="1"/>
          </p:cNvSpPr>
          <p:nvPr>
            <p:ph idx="1"/>
          </p:nvPr>
        </p:nvSpPr>
        <p:spPr>
          <a:xfrm>
            <a:off x="839788" y="952500"/>
            <a:ext cx="5761037" cy="747713"/>
          </a:xfrm>
        </p:spPr>
        <p:txBody>
          <a:bodyPr/>
          <a:lstStyle/>
          <a:p>
            <a:pPr marL="438150" lvl="1" indent="-438150" eaLnBrk="1" hangingPunct="1">
              <a:lnSpc>
                <a:spcPct val="125000"/>
              </a:lnSpc>
              <a:buFont typeface="Arial" charset="0"/>
              <a:buChar char="•"/>
            </a:pPr>
            <a:r>
              <a:rPr lang="zh-CN" altLang="en-US" sz="2300" b="1" smtClean="0">
                <a:solidFill>
                  <a:srgbClr val="0088EE"/>
                </a:solidFill>
              </a:rPr>
              <a:t>消息源头重发机制</a:t>
            </a:r>
            <a:r>
              <a:rPr lang="en-US" altLang="zh-CN" sz="2300" b="1" smtClean="0">
                <a:solidFill>
                  <a:srgbClr val="0088EE"/>
                </a:solidFill>
              </a:rPr>
              <a:t>–ONLY ONCE</a:t>
            </a:r>
          </a:p>
          <a:p>
            <a:pPr marL="438150" lvl="1" indent="-438150" eaLnBrk="1" hangingPunct="1">
              <a:lnSpc>
                <a:spcPct val="125000"/>
              </a:lnSpc>
            </a:pPr>
            <a:endParaRPr lang="en-US" altLang="zh-CN" sz="2100" b="1" smtClean="0"/>
          </a:p>
          <a:p>
            <a:pPr marL="0" indent="0" eaLnBrk="1" hangingPunct="1">
              <a:lnSpc>
                <a:spcPts val="3338"/>
              </a:lnSpc>
              <a:buFont typeface="Arial" charset="0"/>
              <a:buNone/>
            </a:pPr>
            <a:endParaRPr lang="en-US" altLang="zh-CN" sz="2300" smtClean="0">
              <a:solidFill>
                <a:srgbClr val="0088EE"/>
              </a:solidFill>
            </a:endParaRPr>
          </a:p>
        </p:txBody>
      </p:sp>
      <p:pic>
        <p:nvPicPr>
          <p:cNvPr id="39939" name="Picture 2"/>
          <p:cNvPicPr>
            <a:picLocks noChangeAspect="1" noChangeArrowheads="1"/>
          </p:cNvPicPr>
          <p:nvPr/>
        </p:nvPicPr>
        <p:blipFill>
          <a:blip r:embed="rId2"/>
          <a:srcRect/>
          <a:stretch>
            <a:fillRect/>
          </a:stretch>
        </p:blipFill>
        <p:spPr bwMode="auto">
          <a:xfrm>
            <a:off x="10610850" y="146050"/>
            <a:ext cx="1498600" cy="468313"/>
          </a:xfrm>
          <a:prstGeom prst="rect">
            <a:avLst/>
          </a:prstGeom>
          <a:noFill/>
          <a:ln w="9525">
            <a:noFill/>
            <a:miter lim="800000"/>
            <a:headEnd/>
            <a:tailEnd/>
          </a:ln>
        </p:spPr>
      </p:pic>
      <p:sp>
        <p:nvSpPr>
          <p:cNvPr id="39940" name="内容占位符 2"/>
          <p:cNvSpPr>
            <a:spLocks/>
          </p:cNvSpPr>
          <p:nvPr/>
        </p:nvSpPr>
        <p:spPr bwMode="auto">
          <a:xfrm>
            <a:off x="3143250" y="1052513"/>
            <a:ext cx="5761038" cy="6048375"/>
          </a:xfrm>
          <a:prstGeom prst="rect">
            <a:avLst/>
          </a:prstGeom>
          <a:noFill/>
          <a:ln w="9525">
            <a:noFill/>
            <a:miter lim="800000"/>
            <a:headEnd/>
            <a:tailEnd/>
          </a:ln>
        </p:spPr>
        <p:txBody>
          <a:bodyPr/>
          <a:lstStyle/>
          <a:p>
            <a:pPr marL="438150" lvl="1" indent="-438150">
              <a:lnSpc>
                <a:spcPct val="125000"/>
              </a:lnSpc>
              <a:spcBef>
                <a:spcPct val="20000"/>
              </a:spcBef>
              <a:buFont typeface="Arial" charset="0"/>
              <a:buNone/>
            </a:pPr>
            <a:endParaRPr lang="en-US" altLang="zh-CN" sz="2300" b="1">
              <a:solidFill>
                <a:srgbClr val="0088EE"/>
              </a:solidFill>
              <a:latin typeface="微软雅黑" pitchFamily="34" charset="-122"/>
              <a:ea typeface="微软雅黑" pitchFamily="34" charset="-122"/>
            </a:endParaRPr>
          </a:p>
          <a:p>
            <a:pPr marL="438150" lvl="1" indent="-438150">
              <a:lnSpc>
                <a:spcPct val="125000"/>
              </a:lnSpc>
              <a:spcBef>
                <a:spcPct val="20000"/>
              </a:spcBef>
              <a:buFont typeface="Arial" charset="0"/>
              <a:buChar char="–"/>
            </a:pPr>
            <a:r>
              <a:rPr lang="zh-CN" altLang="en-US" sz="2100" b="1">
                <a:solidFill>
                  <a:srgbClr val="FFC000"/>
                </a:solidFill>
                <a:latin typeface="微软雅黑" pitchFamily="34" charset="-122"/>
                <a:ea typeface="微软雅黑" pitchFamily="34" charset="-122"/>
              </a:rPr>
              <a:t>策略  命令流（</a:t>
            </a:r>
            <a:r>
              <a:rPr lang="en-US" altLang="zh-CN" sz="2100" b="1">
                <a:solidFill>
                  <a:srgbClr val="FFC000"/>
                </a:solidFill>
                <a:latin typeface="微软雅黑" pitchFamily="34" charset="-122"/>
                <a:ea typeface="微软雅黑" pitchFamily="34" charset="-122"/>
              </a:rPr>
              <a:t>batch</a:t>
            </a:r>
            <a:r>
              <a:rPr lang="zh-CN" altLang="en-US" sz="2100" b="1">
                <a:solidFill>
                  <a:srgbClr val="FFC000"/>
                </a:solidFill>
                <a:latin typeface="微软雅黑" pitchFamily="34" charset="-122"/>
                <a:ea typeface="微软雅黑" pitchFamily="34" charset="-122"/>
              </a:rPr>
              <a:t>）跟踪</a:t>
            </a:r>
            <a:endParaRPr lang="en-US" altLang="zh-CN" sz="2100">
              <a:solidFill>
                <a:srgbClr val="FFC000"/>
              </a:solidFill>
              <a:latin typeface="微软雅黑" pitchFamily="34" charset="-122"/>
              <a:ea typeface="微软雅黑" pitchFamily="34" charset="-122"/>
            </a:endParaRPr>
          </a:p>
          <a:p>
            <a:pPr marL="438150" lvl="1" indent="-438150">
              <a:lnSpc>
                <a:spcPct val="125000"/>
              </a:lnSpc>
              <a:spcBef>
                <a:spcPct val="20000"/>
              </a:spcBef>
              <a:buFont typeface="Arial" charset="0"/>
              <a:buChar char="–"/>
            </a:pPr>
            <a:r>
              <a:rPr lang="zh-CN" altLang="en-US" sz="2100" b="1">
                <a:solidFill>
                  <a:srgbClr val="FFC000"/>
                </a:solidFill>
                <a:latin typeface="微软雅黑" pitchFamily="34" charset="-122"/>
                <a:ea typeface="微软雅黑" pitchFamily="34" charset="-122"/>
              </a:rPr>
              <a:t>要求</a:t>
            </a:r>
            <a:endParaRPr lang="en-US" altLang="zh-CN" sz="2100" b="1">
              <a:solidFill>
                <a:srgbClr val="FFC000"/>
              </a:solidFill>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消息有唯一</a:t>
            </a:r>
            <a:r>
              <a:rPr lang="en-US" altLang="zh-CN">
                <a:latin typeface="微软雅黑" pitchFamily="34" charset="-122"/>
                <a:ea typeface="微软雅黑" pitchFamily="34" charset="-122"/>
              </a:rPr>
              <a:t>batchid</a:t>
            </a:r>
            <a:r>
              <a:rPr lang="zh-CN" altLang="en-US">
                <a:latin typeface="微软雅黑" pitchFamily="34" charset="-122"/>
                <a:ea typeface="微软雅黑" pitchFamily="34" charset="-122"/>
              </a:rPr>
              <a:t>，并与</a:t>
            </a:r>
            <a:r>
              <a:rPr lang="en-US" altLang="zh-CN">
                <a:latin typeface="微软雅黑" pitchFamily="34" charset="-122"/>
                <a:ea typeface="微软雅黑" pitchFamily="34" charset="-122"/>
              </a:rPr>
              <a:t>offset</a:t>
            </a:r>
            <a:r>
              <a:rPr lang="zh-CN" altLang="en-US">
                <a:latin typeface="微软雅黑" pitchFamily="34" charset="-122"/>
                <a:ea typeface="微软雅黑" pitchFamily="34" charset="-122"/>
              </a:rPr>
              <a:t>可重入</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消重</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版本</a:t>
            </a:r>
            <a:endParaRPr lang="en-US" altLang="zh-CN">
              <a:latin typeface="微软雅黑" pitchFamily="34" charset="-122"/>
              <a:ea typeface="微软雅黑" pitchFamily="34" charset="-122"/>
            </a:endParaRPr>
          </a:p>
          <a:p>
            <a:pPr marL="438150" lvl="1" indent="-438150">
              <a:lnSpc>
                <a:spcPct val="125000"/>
              </a:lnSpc>
              <a:spcBef>
                <a:spcPct val="20000"/>
              </a:spcBef>
              <a:buFont typeface="Arial" charset="0"/>
              <a:buChar char="–"/>
            </a:pPr>
            <a:r>
              <a:rPr lang="zh-CN" altLang="en-US" sz="2100" b="1">
                <a:solidFill>
                  <a:srgbClr val="FFC000"/>
                </a:solidFill>
                <a:latin typeface="微软雅黑" pitchFamily="34" charset="-122"/>
                <a:ea typeface="微软雅黑" pitchFamily="34" charset="-122"/>
              </a:rPr>
              <a:t>问题</a:t>
            </a:r>
            <a:endParaRPr lang="en-US" altLang="zh-CN" sz="2100" b="1">
              <a:solidFill>
                <a:srgbClr val="FFC000"/>
              </a:solidFill>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通讯量</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Char char="•"/>
            </a:pPr>
            <a:r>
              <a:rPr lang="zh-CN" altLang="en-US">
                <a:latin typeface="微软雅黑" pitchFamily="34" charset="-122"/>
                <a:ea typeface="微软雅黑" pitchFamily="34" charset="-122"/>
              </a:rPr>
              <a:t>节点</a:t>
            </a:r>
            <a:r>
              <a:rPr lang="en-US" altLang="zh-CN">
                <a:latin typeface="微软雅黑" pitchFamily="34" charset="-122"/>
                <a:ea typeface="微软雅黑" pitchFamily="34" charset="-122"/>
              </a:rPr>
              <a:t>Crash</a:t>
            </a:r>
            <a:r>
              <a:rPr lang="zh-CN" altLang="en-US">
                <a:latin typeface="微软雅黑" pitchFamily="34" charset="-122"/>
                <a:ea typeface="微软雅黑" pitchFamily="34" charset="-122"/>
              </a:rPr>
              <a:t>后去</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None/>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重表如何恢复？</a:t>
            </a:r>
            <a:endParaRPr lang="en-US" altLang="zh-CN">
              <a:latin typeface="微软雅黑" pitchFamily="34" charset="-122"/>
              <a:ea typeface="微软雅黑" pitchFamily="34" charset="-122"/>
            </a:endParaRPr>
          </a:p>
          <a:p>
            <a:pPr marL="438150" lvl="1" indent="-438150">
              <a:lnSpc>
                <a:spcPct val="125000"/>
              </a:lnSpc>
              <a:spcBef>
                <a:spcPct val="20000"/>
              </a:spcBef>
              <a:buFont typeface="Arial" charset="0"/>
              <a:buChar char="–"/>
            </a:pPr>
            <a:endParaRPr lang="en-US" altLang="zh-CN" sz="2100" b="1">
              <a:latin typeface="微软雅黑" pitchFamily="34" charset="-122"/>
              <a:ea typeface="微软雅黑" pitchFamily="34" charset="-122"/>
            </a:endParaRPr>
          </a:p>
          <a:p>
            <a:pPr>
              <a:lnSpc>
                <a:spcPts val="3338"/>
              </a:lnSpc>
              <a:spcBef>
                <a:spcPct val="20000"/>
              </a:spcBef>
              <a:buFont typeface="Arial" charset="0"/>
              <a:buNone/>
            </a:pPr>
            <a:endParaRPr lang="en-US" altLang="zh-CN" sz="2300">
              <a:solidFill>
                <a:srgbClr val="0088EE"/>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消息机制（</a:t>
            </a:r>
            <a:r>
              <a:rPr lang="en-US" altLang="zh-CN" dirty="0"/>
              <a:t>4</a:t>
            </a:r>
            <a:r>
              <a:rPr lang="zh-CN" altLang="en-US" dirty="0" smtClean="0"/>
              <a:t>）</a:t>
            </a:r>
            <a:endParaRPr lang="zh-CN" altLang="en-US" dirty="0"/>
          </a:p>
        </p:txBody>
      </p:sp>
      <p:sp>
        <p:nvSpPr>
          <p:cNvPr id="40962" name="内容占位符 2"/>
          <p:cNvSpPr>
            <a:spLocks noGrp="1"/>
          </p:cNvSpPr>
          <p:nvPr>
            <p:ph idx="1"/>
          </p:nvPr>
        </p:nvSpPr>
        <p:spPr>
          <a:xfrm>
            <a:off x="334963" y="885825"/>
            <a:ext cx="5665787" cy="5530850"/>
          </a:xfrm>
        </p:spPr>
        <p:txBody>
          <a:bodyPr/>
          <a:lstStyle/>
          <a:p>
            <a:pPr marL="438150" lvl="1" indent="-438150" eaLnBrk="1" hangingPunct="1">
              <a:lnSpc>
                <a:spcPts val="3338"/>
              </a:lnSpc>
              <a:buFont typeface="Arial" charset="0"/>
              <a:buChar char="•"/>
            </a:pPr>
            <a:r>
              <a:rPr lang="zh-CN" altLang="en-US" sz="2300" b="1" smtClean="0">
                <a:solidFill>
                  <a:srgbClr val="0088EE"/>
                </a:solidFill>
              </a:rPr>
              <a:t>消息节点内部重放</a:t>
            </a:r>
            <a:endParaRPr lang="en-US" altLang="zh-CN" sz="2300" b="1" smtClean="0">
              <a:solidFill>
                <a:srgbClr val="0088EE"/>
              </a:solidFill>
            </a:endParaRPr>
          </a:p>
          <a:p>
            <a:pPr marL="438150" lvl="1" indent="-438150" eaLnBrk="1" hangingPunct="1">
              <a:lnSpc>
                <a:spcPct val="125000"/>
              </a:lnSpc>
            </a:pPr>
            <a:r>
              <a:rPr lang="zh-CN" altLang="en-US" sz="2100" b="1" smtClean="0">
                <a:solidFill>
                  <a:srgbClr val="FFC000"/>
                </a:solidFill>
              </a:rPr>
              <a:t>方案</a:t>
            </a:r>
            <a:endParaRPr lang="en-US" altLang="zh-CN" sz="2100" b="1" smtClean="0">
              <a:solidFill>
                <a:srgbClr val="FFC000"/>
              </a:solidFill>
            </a:endParaRPr>
          </a:p>
          <a:p>
            <a:pPr lvl="2" eaLnBrk="1" hangingPunct="1">
              <a:lnSpc>
                <a:spcPct val="125000"/>
              </a:lnSpc>
            </a:pPr>
            <a:r>
              <a:rPr lang="zh-CN" altLang="en-US" smtClean="0"/>
              <a:t>节点接收到消息后 </a:t>
            </a:r>
            <a:r>
              <a:rPr lang="zh-CN" altLang="en-US" b="1" smtClean="0"/>
              <a:t>先落地</a:t>
            </a:r>
            <a:r>
              <a:rPr lang="zh-CN" altLang="en-US" smtClean="0"/>
              <a:t>，再计算</a:t>
            </a:r>
            <a:endParaRPr lang="en-US" altLang="zh-CN" smtClean="0"/>
          </a:p>
          <a:p>
            <a:pPr lvl="2" eaLnBrk="1" hangingPunct="1">
              <a:lnSpc>
                <a:spcPct val="125000"/>
              </a:lnSpc>
            </a:pPr>
            <a:r>
              <a:rPr lang="zh-CN" altLang="en-US" smtClean="0"/>
              <a:t>节点出现故障，从存储系统中重放</a:t>
            </a:r>
            <a:endParaRPr lang="en-US" altLang="zh-CN" smtClean="0"/>
          </a:p>
          <a:p>
            <a:pPr lvl="2" eaLnBrk="1" hangingPunct="1">
              <a:lnSpc>
                <a:spcPct val="125000"/>
              </a:lnSpc>
            </a:pPr>
            <a:r>
              <a:rPr lang="zh-CN" altLang="en-US" smtClean="0"/>
              <a:t>定期做 </a:t>
            </a:r>
            <a:r>
              <a:rPr lang="en-US" altLang="zh-CN" b="1" smtClean="0"/>
              <a:t>Checkpoint</a:t>
            </a:r>
            <a:r>
              <a:rPr lang="zh-CN" altLang="en-US" smtClean="0"/>
              <a:t>，减少重放代价</a:t>
            </a:r>
            <a:endParaRPr lang="en-US" altLang="zh-CN" smtClean="0"/>
          </a:p>
          <a:p>
            <a:pPr marL="438150" lvl="1" indent="-438150" eaLnBrk="1" hangingPunct="1">
              <a:lnSpc>
                <a:spcPct val="125000"/>
              </a:lnSpc>
            </a:pPr>
            <a:r>
              <a:rPr lang="zh-CN" altLang="en-US" sz="2100" b="1" smtClean="0">
                <a:solidFill>
                  <a:srgbClr val="FFC000"/>
                </a:solidFill>
              </a:rPr>
              <a:t>特点</a:t>
            </a:r>
            <a:endParaRPr lang="en-US" altLang="zh-CN" sz="2100" b="1" smtClean="0">
              <a:solidFill>
                <a:srgbClr val="FFC000"/>
              </a:solidFill>
            </a:endParaRPr>
          </a:p>
          <a:p>
            <a:pPr lvl="2" eaLnBrk="1" hangingPunct="1">
              <a:lnSpc>
                <a:spcPct val="125000"/>
              </a:lnSpc>
            </a:pPr>
            <a:r>
              <a:rPr lang="zh-CN" altLang="en-US" smtClean="0"/>
              <a:t>方案简单，但依赖于可靠、高效的存储模块</a:t>
            </a:r>
            <a:endParaRPr lang="en-US" altLang="zh-CN" smtClean="0"/>
          </a:p>
          <a:p>
            <a:pPr lvl="2" eaLnBrk="1" hangingPunct="1">
              <a:lnSpc>
                <a:spcPct val="125000"/>
              </a:lnSpc>
            </a:pPr>
            <a:r>
              <a:rPr lang="zh-CN" altLang="en-US" smtClean="0"/>
              <a:t>局部故障对全局影响小，系统可扩展性好</a:t>
            </a:r>
            <a:endParaRPr lang="en-US" altLang="zh-CN" smtClean="0"/>
          </a:p>
          <a:p>
            <a:pPr marL="438150" lvl="1" indent="-438150" eaLnBrk="1" hangingPunct="1">
              <a:lnSpc>
                <a:spcPts val="3338"/>
              </a:lnSpc>
              <a:buFont typeface="Arial" charset="0"/>
              <a:buNone/>
            </a:pPr>
            <a:endParaRPr lang="en-US" altLang="zh-CN" sz="2100" b="1" smtClean="0"/>
          </a:p>
          <a:p>
            <a:pPr marL="0" indent="0" eaLnBrk="1" hangingPunct="1">
              <a:lnSpc>
                <a:spcPts val="3338"/>
              </a:lnSpc>
              <a:buFont typeface="Arial" charset="0"/>
              <a:buNone/>
            </a:pPr>
            <a:endParaRPr lang="en-US" altLang="zh-CN" sz="2300" smtClean="0"/>
          </a:p>
        </p:txBody>
      </p:sp>
      <p:pic>
        <p:nvPicPr>
          <p:cNvPr id="40963" name="Picture 2"/>
          <p:cNvPicPr>
            <a:picLocks noChangeAspect="1" noChangeArrowheads="1"/>
          </p:cNvPicPr>
          <p:nvPr/>
        </p:nvPicPr>
        <p:blipFill>
          <a:blip r:embed="rId2"/>
          <a:srcRect/>
          <a:stretch>
            <a:fillRect/>
          </a:stretch>
        </p:blipFill>
        <p:spPr bwMode="auto">
          <a:xfrm>
            <a:off x="10679113" y="231775"/>
            <a:ext cx="1498600" cy="468313"/>
          </a:xfrm>
          <a:prstGeom prst="rect">
            <a:avLst/>
          </a:prstGeom>
          <a:noFill/>
          <a:ln w="9525">
            <a:noFill/>
            <a:miter lim="800000"/>
            <a:headEnd/>
            <a:tailEnd/>
          </a:ln>
        </p:spPr>
      </p:pic>
      <p:pic>
        <p:nvPicPr>
          <p:cNvPr id="40964" name="图片 3"/>
          <p:cNvPicPr>
            <a:picLocks noChangeAspect="1"/>
          </p:cNvPicPr>
          <p:nvPr/>
        </p:nvPicPr>
        <p:blipFill>
          <a:blip r:embed="rId3"/>
          <a:srcRect/>
          <a:stretch>
            <a:fillRect/>
          </a:stretch>
        </p:blipFill>
        <p:spPr bwMode="auto">
          <a:xfrm>
            <a:off x="6637338" y="1009650"/>
            <a:ext cx="4643437" cy="3681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消息机制（</a:t>
            </a:r>
            <a:r>
              <a:rPr lang="en-US" altLang="zh-CN" dirty="0"/>
              <a:t>5</a:t>
            </a:r>
            <a:r>
              <a:rPr lang="zh-CN" altLang="en-US" dirty="0" smtClean="0"/>
              <a:t>）</a:t>
            </a:r>
            <a:endParaRPr lang="zh-CN" altLang="en-US" dirty="0"/>
          </a:p>
        </p:txBody>
      </p:sp>
      <p:sp>
        <p:nvSpPr>
          <p:cNvPr id="41986" name="内容占位符 2"/>
          <p:cNvSpPr>
            <a:spLocks noGrp="1"/>
          </p:cNvSpPr>
          <p:nvPr>
            <p:ph idx="1"/>
          </p:nvPr>
        </p:nvSpPr>
        <p:spPr>
          <a:xfrm>
            <a:off x="334963" y="885825"/>
            <a:ext cx="5665787" cy="5972175"/>
          </a:xfrm>
        </p:spPr>
        <p:txBody>
          <a:bodyPr/>
          <a:lstStyle/>
          <a:p>
            <a:pPr marL="438150" lvl="1" indent="-438150" eaLnBrk="1" hangingPunct="1">
              <a:lnSpc>
                <a:spcPts val="3338"/>
              </a:lnSpc>
              <a:buFont typeface="Arial" charset="0"/>
              <a:buChar char="•"/>
            </a:pPr>
            <a:r>
              <a:rPr lang="zh-CN" altLang="en-US" sz="2300" b="1" smtClean="0">
                <a:solidFill>
                  <a:srgbClr val="0088EE"/>
                </a:solidFill>
              </a:rPr>
              <a:t>消息节点内部重放</a:t>
            </a:r>
            <a:r>
              <a:rPr lang="en-US" altLang="zh-CN" sz="2300" b="1" smtClean="0">
                <a:solidFill>
                  <a:srgbClr val="0088EE"/>
                </a:solidFill>
              </a:rPr>
              <a:t>–</a:t>
            </a:r>
            <a:r>
              <a:rPr lang="zh-CN" altLang="en-US" sz="2300" b="1" smtClean="0">
                <a:solidFill>
                  <a:srgbClr val="0088EE"/>
                </a:solidFill>
              </a:rPr>
              <a:t>消息去重</a:t>
            </a:r>
            <a:endParaRPr lang="en-US" altLang="zh-CN" sz="2300" b="1" smtClean="0">
              <a:solidFill>
                <a:srgbClr val="0088EE"/>
              </a:solidFill>
            </a:endParaRPr>
          </a:p>
          <a:p>
            <a:pPr marL="438150" lvl="1" indent="-438150" eaLnBrk="1" hangingPunct="1">
              <a:lnSpc>
                <a:spcPct val="125000"/>
              </a:lnSpc>
            </a:pPr>
            <a:r>
              <a:rPr lang="zh-CN" altLang="en-US" sz="2100" b="1" smtClean="0">
                <a:solidFill>
                  <a:srgbClr val="FFC000"/>
                </a:solidFill>
              </a:rPr>
              <a:t>策略</a:t>
            </a:r>
            <a:endParaRPr lang="en-US" altLang="zh-CN" sz="2100" b="1" smtClean="0">
              <a:solidFill>
                <a:srgbClr val="FFC000"/>
              </a:solidFill>
            </a:endParaRPr>
          </a:p>
          <a:p>
            <a:pPr lvl="2" eaLnBrk="1" hangingPunct="1">
              <a:lnSpc>
                <a:spcPct val="125000"/>
              </a:lnSpc>
            </a:pPr>
            <a:r>
              <a:rPr lang="zh-CN" altLang="en-US" smtClean="0"/>
              <a:t>上下游节点之间通过自增的</a:t>
            </a:r>
            <a:r>
              <a:rPr lang="en-US" altLang="zh-CN" smtClean="0"/>
              <a:t>ID</a:t>
            </a:r>
            <a:r>
              <a:rPr lang="zh-CN" altLang="en-US" smtClean="0"/>
              <a:t>协议</a:t>
            </a:r>
            <a:endParaRPr lang="en-US" altLang="zh-CN" smtClean="0"/>
          </a:p>
          <a:p>
            <a:pPr marL="438150" lvl="1" indent="-438150" eaLnBrk="1" hangingPunct="1">
              <a:lnSpc>
                <a:spcPct val="125000"/>
              </a:lnSpc>
            </a:pPr>
            <a:r>
              <a:rPr lang="zh-CN" altLang="en-US" sz="2100" b="1" smtClean="0">
                <a:solidFill>
                  <a:srgbClr val="FFC000"/>
                </a:solidFill>
              </a:rPr>
              <a:t>发送端</a:t>
            </a:r>
            <a:endParaRPr lang="en-US" altLang="zh-CN" sz="2100" b="1" smtClean="0">
              <a:solidFill>
                <a:srgbClr val="FFC000"/>
              </a:solidFill>
            </a:endParaRPr>
          </a:p>
          <a:p>
            <a:pPr lvl="2" eaLnBrk="1" hangingPunct="1">
              <a:lnSpc>
                <a:spcPct val="125000"/>
              </a:lnSpc>
            </a:pPr>
            <a:r>
              <a:rPr lang="zh-CN" altLang="en-US" smtClean="0"/>
              <a:t>消息从</a:t>
            </a:r>
            <a:r>
              <a:rPr lang="en-US" altLang="zh-CN" smtClean="0"/>
              <a:t>0</a:t>
            </a:r>
            <a:r>
              <a:rPr lang="zh-CN" altLang="en-US" smtClean="0"/>
              <a:t>开始赋值唯一的</a:t>
            </a:r>
            <a:r>
              <a:rPr lang="en-US" altLang="zh-CN" smtClean="0"/>
              <a:t>id</a:t>
            </a:r>
            <a:r>
              <a:rPr lang="zh-CN" altLang="en-US" smtClean="0"/>
              <a:t>，每次加</a:t>
            </a:r>
            <a:r>
              <a:rPr lang="en-US" altLang="zh-CN" smtClean="0"/>
              <a:t>1</a:t>
            </a:r>
          </a:p>
          <a:p>
            <a:pPr lvl="2" eaLnBrk="1" hangingPunct="1">
              <a:lnSpc>
                <a:spcPct val="125000"/>
              </a:lnSpc>
            </a:pPr>
            <a:r>
              <a:rPr lang="zh-CN" altLang="en-US" smtClean="0"/>
              <a:t>发送消息后等待接收端返回信息，成功或者消息重复才可发送下一消息，否则一直重试</a:t>
            </a:r>
            <a:endParaRPr lang="en-US" altLang="zh-CN" smtClean="0"/>
          </a:p>
        </p:txBody>
      </p:sp>
      <p:pic>
        <p:nvPicPr>
          <p:cNvPr id="41987" name="Picture 2"/>
          <p:cNvPicPr>
            <a:picLocks noChangeAspect="1" noChangeArrowheads="1"/>
          </p:cNvPicPr>
          <p:nvPr/>
        </p:nvPicPr>
        <p:blipFill>
          <a:blip r:embed="rId2"/>
          <a:srcRect/>
          <a:stretch>
            <a:fillRect/>
          </a:stretch>
        </p:blipFill>
        <p:spPr bwMode="auto">
          <a:xfrm>
            <a:off x="10679113" y="231775"/>
            <a:ext cx="1498600" cy="468313"/>
          </a:xfrm>
          <a:prstGeom prst="rect">
            <a:avLst/>
          </a:prstGeom>
          <a:noFill/>
          <a:ln w="9525">
            <a:noFill/>
            <a:miter lim="800000"/>
            <a:headEnd/>
            <a:tailEnd/>
          </a:ln>
        </p:spPr>
      </p:pic>
      <p:pic>
        <p:nvPicPr>
          <p:cNvPr id="41988" name="图片 3"/>
          <p:cNvPicPr>
            <a:picLocks noChangeAspect="1"/>
          </p:cNvPicPr>
          <p:nvPr/>
        </p:nvPicPr>
        <p:blipFill>
          <a:blip r:embed="rId3"/>
          <a:srcRect/>
          <a:stretch>
            <a:fillRect/>
          </a:stretch>
        </p:blipFill>
        <p:spPr bwMode="auto">
          <a:xfrm>
            <a:off x="6000750" y="836613"/>
            <a:ext cx="5907088" cy="3802062"/>
          </a:xfrm>
          <a:prstGeom prst="rect">
            <a:avLst/>
          </a:prstGeom>
          <a:noFill/>
          <a:ln w="9525">
            <a:noFill/>
            <a:miter lim="800000"/>
            <a:headEnd/>
            <a:tailEnd/>
          </a:ln>
        </p:spPr>
      </p:pic>
      <p:sp>
        <p:nvSpPr>
          <p:cNvPr id="41989" name="内容占位符 2"/>
          <p:cNvSpPr txBox="1">
            <a:spLocks/>
          </p:cNvSpPr>
          <p:nvPr/>
        </p:nvSpPr>
        <p:spPr bwMode="auto">
          <a:xfrm>
            <a:off x="263525" y="3789363"/>
            <a:ext cx="11572875" cy="3878262"/>
          </a:xfrm>
          <a:prstGeom prst="rect">
            <a:avLst/>
          </a:prstGeom>
          <a:noFill/>
          <a:ln w="9525">
            <a:noFill/>
            <a:miter lim="800000"/>
            <a:headEnd/>
            <a:tailEnd/>
          </a:ln>
        </p:spPr>
        <p:txBody>
          <a:bodyPr lIns="117226" tIns="58613" rIns="117226" bIns="58613"/>
          <a:lstStyle/>
          <a:p>
            <a:pPr marL="438150" lvl="1" indent="-438150">
              <a:lnSpc>
                <a:spcPts val="3338"/>
              </a:lnSpc>
              <a:spcBef>
                <a:spcPct val="20000"/>
              </a:spcBef>
              <a:buFont typeface="Arial" charset="0"/>
              <a:buNone/>
            </a:pPr>
            <a:endParaRPr lang="en-US" altLang="zh-CN">
              <a:latin typeface="微软雅黑" pitchFamily="34" charset="-122"/>
              <a:ea typeface="微软雅黑" pitchFamily="34" charset="-122"/>
            </a:endParaRPr>
          </a:p>
          <a:p>
            <a:pPr marL="438150" lvl="1" indent="-438150">
              <a:lnSpc>
                <a:spcPct val="125000"/>
              </a:lnSpc>
              <a:spcBef>
                <a:spcPct val="20000"/>
              </a:spcBef>
              <a:buFont typeface="Arial" charset="0"/>
              <a:buChar char="–"/>
            </a:pPr>
            <a:r>
              <a:rPr lang="zh-CN" altLang="en-US" sz="2100" b="1">
                <a:solidFill>
                  <a:srgbClr val="FFC000"/>
                </a:solidFill>
                <a:latin typeface="微软雅黑" pitchFamily="34" charset="-122"/>
                <a:ea typeface="微软雅黑" pitchFamily="34" charset="-122"/>
              </a:rPr>
              <a:t>接收端</a:t>
            </a:r>
            <a:endParaRPr lang="en-US" altLang="zh-CN" sz="2100" b="1">
              <a:solidFill>
                <a:srgbClr val="FFC000"/>
              </a:solidFill>
              <a:latin typeface="微软雅黑" pitchFamily="34" charset="-122"/>
              <a:ea typeface="微软雅黑" pitchFamily="34" charset="-122"/>
            </a:endParaRPr>
          </a:p>
          <a:p>
            <a:pPr marL="1143000" lvl="2" indent="-228600">
              <a:lnSpc>
                <a:spcPct val="110000"/>
              </a:lnSpc>
              <a:spcBef>
                <a:spcPct val="20000"/>
              </a:spcBef>
              <a:buFont typeface="Arial" charset="0"/>
              <a:buChar char="•"/>
            </a:pPr>
            <a:r>
              <a:rPr lang="zh-CN" altLang="en-US">
                <a:latin typeface="微软雅黑" pitchFamily="34" charset="-122"/>
                <a:ea typeface="微软雅黑" pitchFamily="34" charset="-122"/>
              </a:rPr>
              <a:t>在内存维护一个去重表，</a:t>
            </a:r>
            <a:r>
              <a:rPr lang="en-US" altLang="zh-CN">
                <a:latin typeface="微软雅黑" pitchFamily="34" charset="-122"/>
                <a:ea typeface="微软雅黑" pitchFamily="34" charset="-122"/>
              </a:rPr>
              <a:t>Key</a:t>
            </a:r>
            <a:r>
              <a:rPr lang="zh-CN" altLang="en-US">
                <a:latin typeface="微软雅黑" pitchFamily="34" charset="-122"/>
                <a:ea typeface="微软雅黑" pitchFamily="34" charset="-122"/>
              </a:rPr>
              <a:t>是上游节点对应的</a:t>
            </a:r>
            <a:r>
              <a:rPr lang="en-US" altLang="zh-CN">
                <a:latin typeface="微软雅黑" pitchFamily="34" charset="-122"/>
                <a:ea typeface="微软雅黑" pitchFamily="34" charset="-122"/>
              </a:rPr>
              <a:t>ID</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Value</a:t>
            </a:r>
            <a:r>
              <a:rPr lang="zh-CN" altLang="en-US">
                <a:latin typeface="微软雅黑" pitchFamily="34" charset="-122"/>
                <a:ea typeface="微软雅黑" pitchFamily="34" charset="-122"/>
              </a:rPr>
              <a:t>是对应上游节点最后一次接收成功的消息</a:t>
            </a:r>
            <a:r>
              <a:rPr lang="en-US" altLang="zh-CN">
                <a:latin typeface="微软雅黑" pitchFamily="34" charset="-122"/>
                <a:ea typeface="微软雅黑" pitchFamily="34" charset="-122"/>
              </a:rPr>
              <a:t>id</a:t>
            </a:r>
          </a:p>
          <a:p>
            <a:pPr marL="1143000" lvl="2" indent="-228600">
              <a:lnSpc>
                <a:spcPct val="110000"/>
              </a:lnSpc>
              <a:spcBef>
                <a:spcPct val="20000"/>
              </a:spcBef>
              <a:buFont typeface="Arial" charset="0"/>
              <a:buChar char="•"/>
            </a:pPr>
            <a:r>
              <a:rPr lang="zh-CN" altLang="en-US">
                <a:latin typeface="微软雅黑" pitchFamily="34" charset="-122"/>
                <a:ea typeface="微软雅黑" pitchFamily="34" charset="-122"/>
              </a:rPr>
              <a:t>接到新消息，首先在去重表中，根据</a:t>
            </a:r>
            <a:r>
              <a:rPr lang="en-US" altLang="zh-CN">
                <a:latin typeface="微软雅黑" pitchFamily="34" charset="-122"/>
                <a:ea typeface="微软雅黑" pitchFamily="34" charset="-122"/>
              </a:rPr>
              <a:t>PipeID</a:t>
            </a:r>
            <a:r>
              <a:rPr lang="zh-CN" altLang="en-US">
                <a:latin typeface="微软雅黑" pitchFamily="34" charset="-122"/>
                <a:ea typeface="微软雅黑" pitchFamily="34" charset="-122"/>
              </a:rPr>
              <a:t>比较消息</a:t>
            </a:r>
            <a:r>
              <a:rPr lang="en-US" altLang="zh-CN">
                <a:latin typeface="微软雅黑" pitchFamily="34" charset="-122"/>
                <a:ea typeface="微软雅黑" pitchFamily="34" charset="-122"/>
              </a:rPr>
              <a:t>id</a:t>
            </a:r>
            <a:r>
              <a:rPr lang="zh-CN" altLang="en-US">
                <a:latin typeface="微软雅黑" pitchFamily="34" charset="-122"/>
                <a:ea typeface="微软雅黑" pitchFamily="34" charset="-122"/>
              </a:rPr>
              <a:t>是否自增加</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a:p>
            <a:pPr marL="1143000" lvl="2" indent="-228600">
              <a:lnSpc>
                <a:spcPct val="110000"/>
              </a:lnSpc>
              <a:spcBef>
                <a:spcPct val="20000"/>
              </a:spcBef>
              <a:buFont typeface="Arial" charset="0"/>
              <a:buChar char="•"/>
            </a:pPr>
            <a:r>
              <a:rPr lang="zh-CN" altLang="en-US">
                <a:latin typeface="微软雅黑" pitchFamily="34" charset="-122"/>
                <a:ea typeface="微软雅黑" pitchFamily="34" charset="-122"/>
              </a:rPr>
              <a:t>如果小于等于已有消息</a:t>
            </a:r>
            <a:r>
              <a:rPr lang="en-US" altLang="zh-CN">
                <a:latin typeface="微软雅黑" pitchFamily="34" charset="-122"/>
                <a:ea typeface="微软雅黑" pitchFamily="34" charset="-122"/>
              </a:rPr>
              <a:t>id</a:t>
            </a:r>
            <a:r>
              <a:rPr lang="zh-CN" altLang="en-US">
                <a:latin typeface="微软雅黑" pitchFamily="34" charset="-122"/>
                <a:ea typeface="微软雅黑" pitchFamily="34" charset="-122"/>
              </a:rPr>
              <a:t>，则直接返回消息重复</a:t>
            </a:r>
            <a:endParaRPr lang="en-US" altLang="zh-CN">
              <a:latin typeface="微软雅黑" pitchFamily="34" charset="-122"/>
              <a:ea typeface="微软雅黑" pitchFamily="34" charset="-122"/>
            </a:endParaRPr>
          </a:p>
          <a:p>
            <a:pPr marL="1143000" lvl="2" indent="-228600">
              <a:lnSpc>
                <a:spcPct val="110000"/>
              </a:lnSpc>
              <a:spcBef>
                <a:spcPct val="20000"/>
              </a:spcBef>
              <a:buFont typeface="Arial" charset="0"/>
              <a:buChar char="•"/>
            </a:pPr>
            <a:r>
              <a:rPr lang="zh-CN" altLang="en-US">
                <a:latin typeface="微软雅黑" pitchFamily="34" charset="-122"/>
                <a:ea typeface="微软雅黑" pitchFamily="34" charset="-122"/>
              </a:rPr>
              <a:t>否则，将消息写入存储系统中，之后更新去重表，并返回发送端消息接收成功</a:t>
            </a:r>
            <a:endParaRPr lang="en-US" altLang="zh-CN">
              <a:latin typeface="微软雅黑" pitchFamily="34" charset="-122"/>
              <a:ea typeface="微软雅黑" pitchFamily="34" charset="-122"/>
            </a:endParaRPr>
          </a:p>
          <a:p>
            <a:pPr marL="1143000" lvl="2" indent="-228600">
              <a:lnSpc>
                <a:spcPct val="125000"/>
              </a:lnSpc>
              <a:spcBef>
                <a:spcPct val="20000"/>
              </a:spcBef>
              <a:buFont typeface="Arial" charset="0"/>
              <a:buChar char="•"/>
            </a:pPr>
            <a:endParaRPr lang="en-US" altLang="zh-CN">
              <a:latin typeface="微软雅黑" pitchFamily="34" charset="-122"/>
              <a:ea typeface="微软雅黑" pitchFamily="34" charset="-122"/>
            </a:endParaRPr>
          </a:p>
          <a:p>
            <a:pPr marL="438150" lvl="1" indent="-438150">
              <a:lnSpc>
                <a:spcPts val="3338"/>
              </a:lnSpc>
              <a:spcBef>
                <a:spcPct val="20000"/>
              </a:spcBef>
              <a:buFont typeface="Arial" charset="0"/>
              <a:buNone/>
            </a:pPr>
            <a:endParaRPr lang="en-US" altLang="zh-CN" sz="2100" b="1">
              <a:latin typeface="微软雅黑" pitchFamily="34" charset="-122"/>
              <a:ea typeface="微软雅黑" pitchFamily="34" charset="-122"/>
            </a:endParaRPr>
          </a:p>
          <a:p>
            <a:pPr>
              <a:lnSpc>
                <a:spcPts val="3338"/>
              </a:lnSpc>
              <a:spcBef>
                <a:spcPct val="20000"/>
              </a:spcBef>
              <a:buFont typeface="Arial" charset="0"/>
              <a:buNone/>
            </a:pPr>
            <a:endParaRPr lang="en-US" altLang="zh-CN" sz="23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a:t>增量计算和流式计算</a:t>
            </a:r>
            <a:r>
              <a:rPr lang="zh-CN" altLang="en-US" dirty="0" smtClean="0"/>
              <a:t>－定义</a:t>
            </a:r>
            <a:endParaRPr lang="zh-CN" altLang="en-US" dirty="0"/>
          </a:p>
        </p:txBody>
      </p:sp>
      <p:sp>
        <p:nvSpPr>
          <p:cNvPr id="14338" name="内容占位符 2"/>
          <p:cNvSpPr>
            <a:spLocks noGrp="1"/>
          </p:cNvSpPr>
          <p:nvPr>
            <p:ph idx="1"/>
          </p:nvPr>
        </p:nvSpPr>
        <p:spPr>
          <a:xfrm>
            <a:off x="1127125" y="922338"/>
            <a:ext cx="10440988" cy="5530850"/>
          </a:xfrm>
        </p:spPr>
        <p:txBody>
          <a:bodyPr/>
          <a:lstStyle/>
          <a:p>
            <a:pPr eaLnBrk="1" hangingPunct="1">
              <a:lnSpc>
                <a:spcPct val="125000"/>
              </a:lnSpc>
              <a:buFont typeface="Wingdings" pitchFamily="2" charset="2"/>
              <a:buNone/>
            </a:pPr>
            <a:endParaRPr lang="en-US" altLang="zh-CN" sz="2300" b="1" smtClean="0">
              <a:latin typeface="宋体" charset="-122"/>
              <a:ea typeface="宋体" charset="-122"/>
            </a:endParaRPr>
          </a:p>
          <a:p>
            <a:pPr eaLnBrk="1" hangingPunct="1">
              <a:lnSpc>
                <a:spcPct val="125000"/>
              </a:lnSpc>
              <a:buFont typeface="Arial" charset="0"/>
              <a:buNone/>
            </a:pPr>
            <a:r>
              <a:rPr lang="en-US" altLang="zh-CN" sz="2300" b="1" smtClean="0">
                <a:latin typeface="宋体" charset="-122"/>
                <a:ea typeface="宋体" charset="-122"/>
              </a:rPr>
              <a:t>	</a:t>
            </a:r>
            <a:r>
              <a:rPr kumimoji="1" lang="zh-CN" altLang="en-US" smtClean="0">
                <a:solidFill>
                  <a:srgbClr val="0088EE"/>
                </a:solidFill>
              </a:rPr>
              <a:t>利用分布式的思想和方法，对海量“流”式数据进行实时处理的系统，源自对海量数据“</a:t>
            </a:r>
            <a:r>
              <a:rPr kumimoji="1" lang="zh-CN" altLang="en-US" smtClean="0">
                <a:solidFill>
                  <a:srgbClr val="EE0000"/>
                </a:solidFill>
              </a:rPr>
              <a:t>时效</a:t>
            </a:r>
            <a:r>
              <a:rPr kumimoji="1" lang="zh-CN" altLang="en-US" smtClean="0">
                <a:solidFill>
                  <a:srgbClr val="0088EE"/>
                </a:solidFill>
              </a:rPr>
              <a:t>”价值上的挖掘诉求。</a:t>
            </a:r>
            <a:endParaRPr kumimoji="1" lang="en-US" altLang="zh-CN" smtClean="0">
              <a:solidFill>
                <a:srgbClr val="0088EE"/>
              </a:solidFill>
            </a:endParaRPr>
          </a:p>
          <a:p>
            <a:pPr eaLnBrk="1" hangingPunct="1">
              <a:lnSpc>
                <a:spcPct val="125000"/>
              </a:lnSpc>
              <a:buFont typeface="Wingdings" pitchFamily="2" charset="2"/>
              <a:buNone/>
            </a:pPr>
            <a:endParaRPr lang="en-US" altLang="zh-CN" sz="2300" b="1" smtClean="0">
              <a:latin typeface="宋体" charset="-122"/>
              <a:ea typeface="宋体" charset="-122"/>
            </a:endParaRPr>
          </a:p>
          <a:p>
            <a:pPr eaLnBrk="1" hangingPunct="1">
              <a:lnSpc>
                <a:spcPct val="125000"/>
              </a:lnSpc>
              <a:buFont typeface="Wingdings" pitchFamily="2" charset="2"/>
              <a:buChar char="l"/>
            </a:pPr>
            <a:endParaRPr lang="en-US" altLang="zh-CN" sz="2300" b="1" smtClean="0">
              <a:latin typeface="宋体" charset="-122"/>
              <a:ea typeface="宋体" charset="-122"/>
            </a:endParaRPr>
          </a:p>
          <a:p>
            <a:pPr eaLnBrk="1" hangingPunct="1">
              <a:lnSpc>
                <a:spcPct val="125000"/>
              </a:lnSpc>
              <a:buFont typeface="Wingdings" pitchFamily="2" charset="2"/>
              <a:buNone/>
            </a:pPr>
            <a:endParaRPr lang="en-US" altLang="zh-CN" sz="2300" b="1" smtClean="0">
              <a:latin typeface="宋体" charset="-122"/>
              <a:ea typeface="宋体" charset="-122"/>
            </a:endParaRPr>
          </a:p>
          <a:p>
            <a:pPr lvl="1" eaLnBrk="1" hangingPunct="1"/>
            <a:r>
              <a:rPr kumimoji="1" lang="en-US" altLang="zh-CN" sz="2400" smtClean="0">
                <a:solidFill>
                  <a:srgbClr val="0088EE"/>
                </a:solidFill>
              </a:rPr>
              <a:t>ad-hoc computing</a:t>
            </a:r>
            <a:r>
              <a:rPr kumimoji="1" lang="zh-CN" altLang="en-US" sz="2400" smtClean="0">
                <a:solidFill>
                  <a:srgbClr val="0088EE"/>
                </a:solidFill>
              </a:rPr>
              <a:t>：</a:t>
            </a:r>
            <a:r>
              <a:rPr lang="zh-CN" altLang="en-US" sz="1800" smtClean="0">
                <a:solidFill>
                  <a:srgbClr val="FFC000"/>
                </a:solidFill>
                <a:latin typeface="宋体" charset="-122"/>
              </a:rPr>
              <a:t>计算不可枚举，计算在</a:t>
            </a:r>
            <a:r>
              <a:rPr lang="en-US" altLang="zh-CN" sz="1800" smtClean="0">
                <a:solidFill>
                  <a:srgbClr val="FFC000"/>
                </a:solidFill>
                <a:latin typeface="宋体" charset="-122"/>
              </a:rPr>
              <a:t>query</a:t>
            </a:r>
            <a:r>
              <a:rPr lang="zh-CN" altLang="en-US" sz="1800" smtClean="0">
                <a:solidFill>
                  <a:srgbClr val="FFC000"/>
                </a:solidFill>
                <a:latin typeface="宋体" charset="-122"/>
              </a:rPr>
              <a:t>时发生。（数据的实时计算）</a:t>
            </a:r>
            <a:endParaRPr lang="en-US" altLang="zh-CN" sz="1800" smtClean="0">
              <a:solidFill>
                <a:srgbClr val="FFC000"/>
              </a:solidFill>
              <a:latin typeface="宋体" charset="-122"/>
            </a:endParaRPr>
          </a:p>
          <a:p>
            <a:pPr lvl="1" eaLnBrk="1" hangingPunct="1"/>
            <a:r>
              <a:rPr kumimoji="1" lang="en-US" altLang="zh-CN" sz="2400" smtClean="0">
                <a:solidFill>
                  <a:srgbClr val="0088EE"/>
                </a:solidFill>
              </a:rPr>
              <a:t>stream computing</a:t>
            </a:r>
            <a:r>
              <a:rPr kumimoji="1" lang="zh-CN" altLang="en-US" sz="2400" smtClean="0">
                <a:solidFill>
                  <a:srgbClr val="0088EE"/>
                </a:solidFill>
              </a:rPr>
              <a:t>：</a:t>
            </a:r>
            <a:r>
              <a:rPr lang="zh-CN" altLang="en-US" sz="1800" smtClean="0">
                <a:solidFill>
                  <a:srgbClr val="FFC000"/>
                </a:solidFill>
                <a:latin typeface="宋体" charset="-122"/>
              </a:rPr>
              <a:t>计算可枚举，计算在数据发生变化时发生。（实时数据的计算）</a:t>
            </a:r>
            <a:endParaRPr lang="en-US" altLang="zh-CN" sz="1800" smtClean="0">
              <a:solidFill>
                <a:srgbClr val="FFC000"/>
              </a:solidFill>
              <a:latin typeface="宋体" charset="-122"/>
            </a:endParaRPr>
          </a:p>
          <a:p>
            <a:pPr lvl="1" eaLnBrk="1" hangingPunct="1"/>
            <a:r>
              <a:rPr kumimoji="1" lang="en-US" altLang="zh-CN" sz="2400" smtClean="0">
                <a:solidFill>
                  <a:srgbClr val="0088EE"/>
                </a:solidFill>
              </a:rPr>
              <a:t>continuous computing</a:t>
            </a:r>
            <a:r>
              <a:rPr kumimoji="1" lang="zh-CN" altLang="en-US" sz="2400" smtClean="0">
                <a:solidFill>
                  <a:srgbClr val="0088EE"/>
                </a:solidFill>
              </a:rPr>
              <a:t>：</a:t>
            </a:r>
            <a:r>
              <a:rPr lang="zh-CN" altLang="en-US" sz="1800" smtClean="0">
                <a:solidFill>
                  <a:srgbClr val="FFC000"/>
                </a:solidFill>
                <a:latin typeface="宋体" charset="-122"/>
              </a:rPr>
              <a:t>大数据集的在线复杂实时计算。 </a:t>
            </a:r>
            <a:r>
              <a:rPr lang="en-US" altLang="zh-CN" sz="1800" smtClean="0">
                <a:solidFill>
                  <a:srgbClr val="FFC000"/>
                </a:solidFill>
                <a:latin typeface="宋体" charset="-122"/>
              </a:rPr>
              <a:t>(</a:t>
            </a:r>
            <a:r>
              <a:rPr lang="zh-CN" altLang="en-US" sz="1800" smtClean="0">
                <a:solidFill>
                  <a:srgbClr val="FFC000"/>
                </a:solidFill>
                <a:latin typeface="宋体" charset="-122"/>
              </a:rPr>
              <a:t>实时数据的实时计算</a:t>
            </a:r>
            <a:r>
              <a:rPr lang="en-US" altLang="zh-CN" sz="1800" smtClean="0">
                <a:solidFill>
                  <a:srgbClr val="FFC000"/>
                </a:solidFill>
                <a:latin typeface="宋体" charset="-122"/>
              </a:rPr>
              <a:t>)</a:t>
            </a:r>
            <a:endParaRPr lang="en-US" altLang="zh-CN" sz="1900" b="1" smtClean="0">
              <a:solidFill>
                <a:srgbClr val="FFC000"/>
              </a:solidFill>
              <a:latin typeface="宋体" charset="-122"/>
              <a:ea typeface="宋体" charset="-122"/>
            </a:endParaRPr>
          </a:p>
          <a:p>
            <a:pPr eaLnBrk="1" hangingPunct="1">
              <a:lnSpc>
                <a:spcPts val="3338"/>
              </a:lnSpc>
              <a:buFont typeface="Arial" charset="0"/>
              <a:buNone/>
            </a:pPr>
            <a:endParaRPr lang="en-US" altLang="zh-CN" sz="2300" smtClean="0">
              <a:solidFill>
                <a:srgbClr val="FFC000"/>
              </a:solidFill>
              <a:latin typeface="宋体" charset="-122"/>
              <a:ea typeface="宋体" charset="-122"/>
            </a:endParaRPr>
          </a:p>
        </p:txBody>
      </p:sp>
      <p:pic>
        <p:nvPicPr>
          <p:cNvPr id="14339" name="Picture 2"/>
          <p:cNvPicPr>
            <a:picLocks noChangeAspect="1" noChangeArrowheads="1"/>
          </p:cNvPicPr>
          <p:nvPr/>
        </p:nvPicPr>
        <p:blipFill>
          <a:blip r:embed="rId2"/>
          <a:srcRect/>
          <a:stretch>
            <a:fillRect/>
          </a:stretch>
        </p:blipFill>
        <p:spPr bwMode="auto">
          <a:xfrm>
            <a:off x="10693400" y="146050"/>
            <a:ext cx="1498600" cy="468313"/>
          </a:xfrm>
          <a:prstGeom prst="rect">
            <a:avLst/>
          </a:prstGeom>
          <a:noFill/>
          <a:ln w="9525">
            <a:noFill/>
            <a:miter lim="800000"/>
            <a:headEnd/>
            <a:tailEnd/>
          </a:ln>
        </p:spPr>
      </p:pic>
      <p:sp>
        <p:nvSpPr>
          <p:cNvPr id="4" name="圆角矩形 2"/>
          <p:cNvSpPr/>
          <p:nvPr/>
        </p:nvSpPr>
        <p:spPr>
          <a:xfrm>
            <a:off x="479425" y="908050"/>
            <a:ext cx="1511300" cy="574675"/>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a:solidFill>
                  <a:schemeClr val="bg1"/>
                </a:solidFill>
                <a:effectLst>
                  <a:outerShdw blurRad="38100" dist="38100" dir="2700000" algn="tl">
                    <a:srgbClr val="000000"/>
                  </a:outerShdw>
                </a:effectLst>
                <a:latin typeface="微软雅黑" pitchFamily="34" charset="-122"/>
                <a:ea typeface="微软雅黑" pitchFamily="34" charset="-122"/>
              </a:rPr>
              <a:t>流计算</a:t>
            </a:r>
          </a:p>
        </p:txBody>
      </p:sp>
      <p:sp>
        <p:nvSpPr>
          <p:cNvPr id="5" name="圆角矩形 2"/>
          <p:cNvSpPr/>
          <p:nvPr/>
        </p:nvSpPr>
        <p:spPr>
          <a:xfrm>
            <a:off x="550863" y="3141663"/>
            <a:ext cx="1511300" cy="574675"/>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a:solidFill>
                  <a:schemeClr val="bg1"/>
                </a:solidFill>
                <a:effectLst>
                  <a:outerShdw blurRad="38100" dist="38100" dir="2700000" algn="tl">
                    <a:srgbClr val="000000"/>
                  </a:outerShdw>
                </a:effectLst>
                <a:latin typeface="微软雅黑" pitchFamily="34" charset="-122"/>
                <a:ea typeface="微软雅黑" pitchFamily="34" charset="-122"/>
              </a:rPr>
              <a:t>实  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消息机制（</a:t>
            </a:r>
            <a:r>
              <a:rPr lang="en-US" altLang="zh-CN" dirty="0"/>
              <a:t>6</a:t>
            </a:r>
            <a:r>
              <a:rPr lang="zh-CN" altLang="en-US" dirty="0" smtClean="0"/>
              <a:t>）</a:t>
            </a:r>
            <a:endParaRPr lang="zh-CN" altLang="en-US" dirty="0"/>
          </a:p>
        </p:txBody>
      </p:sp>
      <p:sp>
        <p:nvSpPr>
          <p:cNvPr id="43010" name="内容占位符 2"/>
          <p:cNvSpPr>
            <a:spLocks noGrp="1"/>
          </p:cNvSpPr>
          <p:nvPr>
            <p:ph idx="1"/>
          </p:nvPr>
        </p:nvSpPr>
        <p:spPr>
          <a:xfrm>
            <a:off x="334963" y="885825"/>
            <a:ext cx="11617325" cy="5530850"/>
          </a:xfrm>
        </p:spPr>
        <p:txBody>
          <a:bodyPr/>
          <a:lstStyle/>
          <a:p>
            <a:pPr marL="438150" lvl="1" indent="-438150" eaLnBrk="1" hangingPunct="1">
              <a:lnSpc>
                <a:spcPct val="125000"/>
              </a:lnSpc>
              <a:buFont typeface="Arial" charset="0"/>
              <a:buChar char="•"/>
            </a:pPr>
            <a:r>
              <a:rPr lang="zh-CN" altLang="en-US" sz="2300" b="1" smtClean="0">
                <a:solidFill>
                  <a:srgbClr val="0088EE"/>
                </a:solidFill>
              </a:rPr>
              <a:t>消息节点内部重放</a:t>
            </a:r>
            <a:r>
              <a:rPr lang="en-US" altLang="zh-CN" sz="2300" b="1" smtClean="0">
                <a:solidFill>
                  <a:srgbClr val="0088EE"/>
                </a:solidFill>
              </a:rPr>
              <a:t>–</a:t>
            </a:r>
            <a:r>
              <a:rPr lang="zh-CN" altLang="en-US" sz="2300" b="1" smtClean="0">
                <a:solidFill>
                  <a:srgbClr val="0088EE"/>
                </a:solidFill>
              </a:rPr>
              <a:t>写读分离</a:t>
            </a:r>
            <a:endParaRPr lang="en-US" altLang="zh-CN" sz="2300" b="1" smtClean="0">
              <a:solidFill>
                <a:srgbClr val="0088EE"/>
              </a:solidFill>
            </a:endParaRPr>
          </a:p>
          <a:p>
            <a:pPr marL="438150" lvl="1" indent="-438150" eaLnBrk="1" hangingPunct="1">
              <a:lnSpc>
                <a:spcPct val="125000"/>
              </a:lnSpc>
            </a:pPr>
            <a:r>
              <a:rPr lang="zh-CN" altLang="en-US" sz="2100" b="1" smtClean="0">
                <a:solidFill>
                  <a:srgbClr val="FFC000"/>
                </a:solidFill>
              </a:rPr>
              <a:t>写模块</a:t>
            </a:r>
            <a:endParaRPr lang="en-US" altLang="zh-CN" sz="2100" b="1" smtClean="0">
              <a:solidFill>
                <a:srgbClr val="FFC000"/>
              </a:solidFill>
            </a:endParaRPr>
          </a:p>
          <a:p>
            <a:pPr lvl="2" eaLnBrk="1" hangingPunct="1">
              <a:lnSpc>
                <a:spcPct val="125000"/>
              </a:lnSpc>
            </a:pPr>
            <a:r>
              <a:rPr lang="zh-CN" altLang="en-US" smtClean="0"/>
              <a:t>节点将接收到的上游消息首先进行持久化</a:t>
            </a:r>
            <a:endParaRPr lang="en-US" altLang="zh-CN" smtClean="0"/>
          </a:p>
          <a:p>
            <a:pPr lvl="2" eaLnBrk="1" hangingPunct="1">
              <a:lnSpc>
                <a:spcPct val="125000"/>
              </a:lnSpc>
            </a:pPr>
            <a:r>
              <a:rPr lang="zh-CN" altLang="en-US" smtClean="0"/>
              <a:t>将数据和存储系统中的</a:t>
            </a:r>
            <a:r>
              <a:rPr lang="en-US" altLang="zh-CN" smtClean="0"/>
              <a:t>Offset</a:t>
            </a:r>
            <a:r>
              <a:rPr lang="zh-CN" altLang="en-US" smtClean="0"/>
              <a:t>信息通过内存（或者网络）尝试发送至处理模块的缓冲区中</a:t>
            </a:r>
            <a:endParaRPr lang="en-US" altLang="zh-CN" smtClean="0"/>
          </a:p>
          <a:p>
            <a:pPr lvl="2" eaLnBrk="1" hangingPunct="1">
              <a:lnSpc>
                <a:spcPct val="125000"/>
              </a:lnSpc>
            </a:pPr>
            <a:r>
              <a:rPr lang="zh-CN" altLang="en-US" smtClean="0"/>
              <a:t>如果缓冲区不满，直接放置队尾</a:t>
            </a:r>
            <a:endParaRPr lang="en-US" altLang="zh-CN" smtClean="0"/>
          </a:p>
          <a:p>
            <a:pPr lvl="2" eaLnBrk="1" hangingPunct="1">
              <a:lnSpc>
                <a:spcPct val="125000"/>
              </a:lnSpc>
            </a:pPr>
            <a:r>
              <a:rPr lang="zh-CN" altLang="en-US" smtClean="0"/>
              <a:t>如果缓冲区已满，则将缓冲区中队首尚未处理的消息丢弃，然后将当前消息放置队尾</a:t>
            </a:r>
            <a:endParaRPr lang="en-US" altLang="zh-CN" smtClean="0"/>
          </a:p>
          <a:p>
            <a:pPr marL="438150" lvl="1" indent="-438150" eaLnBrk="1" hangingPunct="1">
              <a:lnSpc>
                <a:spcPct val="125000"/>
              </a:lnSpc>
            </a:pPr>
            <a:r>
              <a:rPr lang="zh-CN" altLang="en-US" sz="2100" b="1" smtClean="0">
                <a:solidFill>
                  <a:srgbClr val="FFC000"/>
                </a:solidFill>
              </a:rPr>
              <a:t>读模块</a:t>
            </a:r>
            <a:endParaRPr lang="en-US" altLang="zh-CN" sz="2100" b="1" smtClean="0">
              <a:solidFill>
                <a:srgbClr val="FFC000"/>
              </a:solidFill>
            </a:endParaRPr>
          </a:p>
          <a:p>
            <a:pPr lvl="2" eaLnBrk="1" hangingPunct="1">
              <a:lnSpc>
                <a:spcPct val="125000"/>
              </a:lnSpc>
            </a:pPr>
            <a:r>
              <a:rPr lang="zh-CN" altLang="en-US" smtClean="0"/>
              <a:t>消息处理模块读取缓冲区队首的消息</a:t>
            </a:r>
            <a:endParaRPr lang="en-US" altLang="zh-CN" smtClean="0"/>
          </a:p>
          <a:p>
            <a:pPr lvl="2" eaLnBrk="1" hangingPunct="1">
              <a:lnSpc>
                <a:spcPct val="125000"/>
              </a:lnSpc>
            </a:pPr>
            <a:r>
              <a:rPr lang="zh-CN" altLang="en-US" smtClean="0"/>
              <a:t>通过判断该消息的</a:t>
            </a:r>
            <a:r>
              <a:rPr lang="en-US" altLang="zh-CN" smtClean="0"/>
              <a:t>Offset</a:t>
            </a:r>
            <a:r>
              <a:rPr lang="zh-CN" altLang="en-US" smtClean="0"/>
              <a:t>信息是否连续来确定是否有消息丢失</a:t>
            </a:r>
            <a:endParaRPr lang="en-US" altLang="zh-CN" smtClean="0"/>
          </a:p>
          <a:p>
            <a:pPr lvl="2" eaLnBrk="1" hangingPunct="1">
              <a:lnSpc>
                <a:spcPct val="125000"/>
              </a:lnSpc>
            </a:pPr>
            <a:r>
              <a:rPr lang="zh-CN" altLang="en-US" smtClean="0"/>
              <a:t>如果发现消息丢失，直接从存储系统“追读”丢失的消息，直到追上缓冲区队首的消息</a:t>
            </a:r>
            <a:endParaRPr lang="en-US" altLang="zh-CN" smtClean="0"/>
          </a:p>
        </p:txBody>
      </p:sp>
      <p:pic>
        <p:nvPicPr>
          <p:cNvPr id="43011" name="图片 59"/>
          <p:cNvPicPr>
            <a:picLocks noChangeAspect="1"/>
          </p:cNvPicPr>
          <p:nvPr/>
        </p:nvPicPr>
        <p:blipFill>
          <a:blip r:embed="rId2"/>
          <a:srcRect/>
          <a:stretch>
            <a:fillRect/>
          </a:stretch>
        </p:blipFill>
        <p:spPr bwMode="auto">
          <a:xfrm>
            <a:off x="1703388" y="5229225"/>
            <a:ext cx="7105650" cy="1423988"/>
          </a:xfrm>
          <a:prstGeom prst="rect">
            <a:avLst/>
          </a:prstGeom>
          <a:noFill/>
          <a:ln w="9525">
            <a:noFill/>
            <a:miter lim="800000"/>
            <a:headEnd/>
            <a:tailEnd/>
          </a:ln>
        </p:spPr>
      </p:pic>
      <p:pic>
        <p:nvPicPr>
          <p:cNvPr id="43012" name="Picture 2"/>
          <p:cNvPicPr>
            <a:picLocks noChangeAspect="1" noChangeArrowheads="1"/>
          </p:cNvPicPr>
          <p:nvPr/>
        </p:nvPicPr>
        <p:blipFill>
          <a:blip r:embed="rId3"/>
          <a:srcRect/>
          <a:stretch>
            <a:fillRect/>
          </a:stretch>
        </p:blipFill>
        <p:spPr bwMode="auto">
          <a:xfrm>
            <a:off x="10679113" y="231775"/>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消息机制（</a:t>
            </a:r>
            <a:r>
              <a:rPr lang="en-US" altLang="zh-CN" dirty="0"/>
              <a:t>7</a:t>
            </a:r>
            <a:r>
              <a:rPr lang="zh-CN" altLang="en-US" dirty="0" smtClean="0"/>
              <a:t>）</a:t>
            </a:r>
            <a:endParaRPr lang="zh-CN" altLang="en-US" dirty="0"/>
          </a:p>
        </p:txBody>
      </p:sp>
      <p:sp>
        <p:nvSpPr>
          <p:cNvPr id="44034" name="内容占位符 2"/>
          <p:cNvSpPr>
            <a:spLocks noGrp="1"/>
          </p:cNvSpPr>
          <p:nvPr>
            <p:ph idx="1"/>
          </p:nvPr>
        </p:nvSpPr>
        <p:spPr>
          <a:xfrm>
            <a:off x="334963" y="885825"/>
            <a:ext cx="6432550" cy="5530850"/>
          </a:xfrm>
        </p:spPr>
        <p:txBody>
          <a:bodyPr/>
          <a:lstStyle/>
          <a:p>
            <a:pPr marL="438150" lvl="1" indent="-438150" eaLnBrk="1" hangingPunct="1">
              <a:lnSpc>
                <a:spcPct val="125000"/>
              </a:lnSpc>
              <a:buFont typeface="Arial" charset="0"/>
              <a:buChar char="•"/>
            </a:pPr>
            <a:r>
              <a:rPr lang="zh-CN" altLang="en-US" sz="2300" b="1" smtClean="0">
                <a:solidFill>
                  <a:srgbClr val="0088EE"/>
                </a:solidFill>
              </a:rPr>
              <a:t>“写读分离</a:t>
            </a:r>
            <a:r>
              <a:rPr lang="en-US" altLang="zh-CN" sz="2300" b="1" smtClean="0">
                <a:solidFill>
                  <a:srgbClr val="0088EE"/>
                </a:solidFill>
              </a:rPr>
              <a:t>”</a:t>
            </a:r>
            <a:r>
              <a:rPr lang="zh-CN" altLang="en-US" sz="2300" b="1" smtClean="0">
                <a:solidFill>
                  <a:srgbClr val="0088EE"/>
                </a:solidFill>
              </a:rPr>
              <a:t>总结</a:t>
            </a:r>
            <a:endParaRPr lang="en-US" altLang="zh-CN" sz="2300" b="1" smtClean="0">
              <a:solidFill>
                <a:srgbClr val="0088EE"/>
              </a:solidFill>
            </a:endParaRPr>
          </a:p>
          <a:p>
            <a:pPr marL="438150" lvl="1" indent="-438150" eaLnBrk="1" hangingPunct="1">
              <a:lnSpc>
                <a:spcPct val="125000"/>
              </a:lnSpc>
            </a:pPr>
            <a:r>
              <a:rPr lang="zh-CN" altLang="en-US" sz="2100" b="1" smtClean="0">
                <a:solidFill>
                  <a:srgbClr val="FFC000"/>
                </a:solidFill>
              </a:rPr>
              <a:t>网络抖动不影响其它节点</a:t>
            </a:r>
            <a:endParaRPr lang="en-US" altLang="zh-CN" sz="2100" b="1" smtClean="0">
              <a:solidFill>
                <a:srgbClr val="FFC000"/>
              </a:solidFill>
            </a:endParaRPr>
          </a:p>
          <a:p>
            <a:pPr lvl="2" eaLnBrk="1" hangingPunct="1">
              <a:lnSpc>
                <a:spcPct val="125000"/>
              </a:lnSpc>
            </a:pPr>
            <a:r>
              <a:rPr lang="zh-CN" altLang="en-US" smtClean="0"/>
              <a:t>某一节点的计算延迟持续变大，导致上游节点（缓冲区已满）无法发送后续消息（这些消息可能是需要发给故障节点的兄弟节点），从而导致兄弟节点“挨饿”</a:t>
            </a:r>
            <a:endParaRPr lang="en-US" altLang="zh-CN" smtClean="0"/>
          </a:p>
          <a:p>
            <a:pPr marL="438150" lvl="1" indent="-438150" eaLnBrk="1" hangingPunct="1">
              <a:lnSpc>
                <a:spcPct val="125000"/>
              </a:lnSpc>
            </a:pPr>
            <a:r>
              <a:rPr lang="zh-CN" altLang="en-US" sz="2100" b="1" smtClean="0">
                <a:solidFill>
                  <a:srgbClr val="FFC000"/>
                </a:solidFill>
              </a:rPr>
              <a:t>局部故障不放大</a:t>
            </a:r>
            <a:endParaRPr lang="en-US" altLang="zh-CN" sz="2100" b="1" smtClean="0">
              <a:solidFill>
                <a:srgbClr val="FFC000"/>
              </a:solidFill>
            </a:endParaRPr>
          </a:p>
          <a:p>
            <a:pPr lvl="2" eaLnBrk="1" hangingPunct="1">
              <a:lnSpc>
                <a:spcPct val="125000"/>
              </a:lnSpc>
            </a:pPr>
            <a:r>
              <a:rPr lang="zh-CN" altLang="en-US" smtClean="0"/>
              <a:t>节点宕机重启后，首先需要花时间重放之前已被处理的消息；此时虽然无法处理新消息，但可进入“只写”状态，从而不影响上游和兄弟节点，使故障被隔离在局部</a:t>
            </a:r>
            <a:endParaRPr lang="en-US" altLang="zh-CN" smtClean="0"/>
          </a:p>
          <a:p>
            <a:pPr marL="438150" lvl="1" indent="-438150" eaLnBrk="1" hangingPunct="1">
              <a:lnSpc>
                <a:spcPct val="125000"/>
              </a:lnSpc>
            </a:pPr>
            <a:r>
              <a:rPr lang="zh-CN" altLang="en-US" sz="2100" b="1" smtClean="0">
                <a:solidFill>
                  <a:srgbClr val="FFC000"/>
                </a:solidFill>
              </a:rPr>
              <a:t>不会出现“快车等慢车”</a:t>
            </a:r>
            <a:endParaRPr lang="en-US" altLang="zh-CN" sz="2100" b="1" smtClean="0">
              <a:solidFill>
                <a:srgbClr val="FFC000"/>
              </a:solidFill>
            </a:endParaRPr>
          </a:p>
          <a:p>
            <a:pPr lvl="2" eaLnBrk="1" hangingPunct="1">
              <a:lnSpc>
                <a:spcPct val="125000"/>
              </a:lnSpc>
            </a:pPr>
            <a:r>
              <a:rPr lang="zh-CN" altLang="en-US" smtClean="0"/>
              <a:t>单</a:t>
            </a:r>
            <a:r>
              <a:rPr lang="en-US" altLang="zh-CN" smtClean="0"/>
              <a:t>Stream</a:t>
            </a:r>
            <a:r>
              <a:rPr lang="zh-CN" altLang="en-US" smtClean="0"/>
              <a:t>绑定的多</a:t>
            </a:r>
            <a:r>
              <a:rPr lang="en-US" altLang="zh-CN" smtClean="0"/>
              <a:t>Topology</a:t>
            </a:r>
            <a:r>
              <a:rPr lang="zh-CN" altLang="en-US" smtClean="0"/>
              <a:t>之间可以相互隔离</a:t>
            </a:r>
          </a:p>
        </p:txBody>
      </p:sp>
      <p:pic>
        <p:nvPicPr>
          <p:cNvPr id="44035" name="Picture 2"/>
          <p:cNvPicPr>
            <a:picLocks noChangeAspect="1" noChangeArrowheads="1"/>
          </p:cNvPicPr>
          <p:nvPr/>
        </p:nvPicPr>
        <p:blipFill>
          <a:blip r:embed="rId2"/>
          <a:srcRect/>
          <a:stretch>
            <a:fillRect/>
          </a:stretch>
        </p:blipFill>
        <p:spPr bwMode="auto">
          <a:xfrm>
            <a:off x="10679113" y="231775"/>
            <a:ext cx="1498600" cy="468313"/>
          </a:xfrm>
          <a:prstGeom prst="rect">
            <a:avLst/>
          </a:prstGeom>
          <a:noFill/>
          <a:ln w="9525">
            <a:noFill/>
            <a:miter lim="800000"/>
            <a:headEnd/>
            <a:tailEnd/>
          </a:ln>
        </p:spPr>
      </p:pic>
      <p:sp>
        <p:nvSpPr>
          <p:cNvPr id="4" name="椭圆 3"/>
          <p:cNvSpPr/>
          <p:nvPr/>
        </p:nvSpPr>
        <p:spPr>
          <a:xfrm>
            <a:off x="8537575" y="1158875"/>
            <a:ext cx="2400300" cy="1987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sp>
        <p:nvSpPr>
          <p:cNvPr id="44037" name="TextBox 5"/>
          <p:cNvSpPr txBox="1">
            <a:spLocks noChangeArrowheads="1"/>
          </p:cNvSpPr>
          <p:nvPr/>
        </p:nvSpPr>
        <p:spPr bwMode="auto">
          <a:xfrm>
            <a:off x="9415463" y="1677988"/>
            <a:ext cx="712787" cy="349250"/>
          </a:xfrm>
          <a:prstGeom prst="rect">
            <a:avLst/>
          </a:prstGeom>
          <a:noFill/>
          <a:ln w="9525">
            <a:noFill/>
            <a:miter lim="800000"/>
            <a:headEnd/>
            <a:tailEnd/>
          </a:ln>
        </p:spPr>
        <p:txBody>
          <a:bodyPr lIns="117226" tIns="58613" rIns="117226" bIns="58613">
            <a:spAutoFit/>
          </a:bodyPr>
          <a:lstStyle/>
          <a:p>
            <a:r>
              <a:rPr lang="en-US" altLang="zh-CN" sz="1500">
                <a:latin typeface="Calibri" pitchFamily="34" charset="0"/>
              </a:rPr>
              <a:t>R101</a:t>
            </a:r>
            <a:endParaRPr lang="zh-CN" altLang="en-US" sz="1500">
              <a:latin typeface="Calibri" pitchFamily="34" charset="0"/>
            </a:endParaRPr>
          </a:p>
        </p:txBody>
      </p:sp>
      <p:sp>
        <p:nvSpPr>
          <p:cNvPr id="44038" name="TextBox 7"/>
          <p:cNvSpPr txBox="1">
            <a:spLocks noChangeArrowheads="1"/>
          </p:cNvSpPr>
          <p:nvPr/>
        </p:nvSpPr>
        <p:spPr bwMode="auto">
          <a:xfrm>
            <a:off x="9415463" y="1441450"/>
            <a:ext cx="712787" cy="349250"/>
          </a:xfrm>
          <a:prstGeom prst="rect">
            <a:avLst/>
          </a:prstGeom>
          <a:noFill/>
          <a:ln w="9525">
            <a:noFill/>
            <a:miter lim="800000"/>
            <a:headEnd/>
            <a:tailEnd/>
          </a:ln>
        </p:spPr>
        <p:txBody>
          <a:bodyPr lIns="117226" tIns="58613" rIns="117226" bIns="58613">
            <a:spAutoFit/>
          </a:bodyPr>
          <a:lstStyle/>
          <a:p>
            <a:r>
              <a:rPr lang="en-US" altLang="zh-CN" sz="1500">
                <a:latin typeface="Calibri" pitchFamily="34" charset="0"/>
              </a:rPr>
              <a:t>R102</a:t>
            </a:r>
            <a:endParaRPr lang="zh-CN" altLang="en-US" sz="1500">
              <a:latin typeface="Calibri" pitchFamily="34" charset="0"/>
            </a:endParaRPr>
          </a:p>
        </p:txBody>
      </p:sp>
      <p:sp>
        <p:nvSpPr>
          <p:cNvPr id="44039" name="TextBox 8"/>
          <p:cNvSpPr txBox="1">
            <a:spLocks noChangeArrowheads="1"/>
          </p:cNvSpPr>
          <p:nvPr/>
        </p:nvSpPr>
        <p:spPr bwMode="auto">
          <a:xfrm>
            <a:off x="9415463" y="1195388"/>
            <a:ext cx="712787" cy="349250"/>
          </a:xfrm>
          <a:prstGeom prst="rect">
            <a:avLst/>
          </a:prstGeom>
          <a:noFill/>
          <a:ln w="9525">
            <a:noFill/>
            <a:miter lim="800000"/>
            <a:headEnd/>
            <a:tailEnd/>
          </a:ln>
        </p:spPr>
        <p:txBody>
          <a:bodyPr lIns="117226" tIns="58613" rIns="117226" bIns="58613">
            <a:spAutoFit/>
          </a:bodyPr>
          <a:lstStyle/>
          <a:p>
            <a:r>
              <a:rPr lang="en-US" altLang="zh-CN" sz="1500">
                <a:latin typeface="Calibri" pitchFamily="34" charset="0"/>
              </a:rPr>
              <a:t>R103</a:t>
            </a:r>
            <a:endParaRPr lang="zh-CN" altLang="en-US" sz="1500">
              <a:latin typeface="Calibri" pitchFamily="34" charset="0"/>
            </a:endParaRPr>
          </a:p>
        </p:txBody>
      </p:sp>
      <p:cxnSp>
        <p:nvCxnSpPr>
          <p:cNvPr id="10" name="直接连接符 9"/>
          <p:cNvCxnSpPr/>
          <p:nvPr/>
        </p:nvCxnSpPr>
        <p:spPr>
          <a:xfrm>
            <a:off x="9072563" y="2305050"/>
            <a:ext cx="0" cy="604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290050" y="2305050"/>
            <a:ext cx="0" cy="604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072563" y="2798763"/>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072563" y="2614613"/>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072563" y="2454275"/>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9623425" y="2305050"/>
            <a:ext cx="0" cy="604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840913" y="2305050"/>
            <a:ext cx="0" cy="604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623425" y="2798763"/>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9623425" y="2614613"/>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623425" y="2454275"/>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199688" y="2305050"/>
            <a:ext cx="0" cy="604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417175" y="2305050"/>
            <a:ext cx="0" cy="604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199688" y="2798763"/>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199688" y="2614613"/>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0199688" y="2454275"/>
            <a:ext cx="20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9126538" y="2663825"/>
            <a:ext cx="96837" cy="857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sp>
        <p:nvSpPr>
          <p:cNvPr id="43" name="椭圆 42"/>
          <p:cNvSpPr/>
          <p:nvPr/>
        </p:nvSpPr>
        <p:spPr>
          <a:xfrm>
            <a:off x="9688513" y="2663825"/>
            <a:ext cx="96837" cy="857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sp>
        <p:nvSpPr>
          <p:cNvPr id="44" name="椭圆 43"/>
          <p:cNvSpPr/>
          <p:nvPr/>
        </p:nvSpPr>
        <p:spPr>
          <a:xfrm>
            <a:off x="9690100" y="2490788"/>
            <a:ext cx="95250" cy="873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cxnSp>
        <p:nvCxnSpPr>
          <p:cNvPr id="45" name="直接箭头连接符 44"/>
          <p:cNvCxnSpPr/>
          <p:nvPr/>
        </p:nvCxnSpPr>
        <p:spPr>
          <a:xfrm>
            <a:off x="9737725" y="2219325"/>
            <a:ext cx="0" cy="1730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4039" idx="1"/>
          </p:cNvCxnSpPr>
          <p:nvPr/>
        </p:nvCxnSpPr>
        <p:spPr>
          <a:xfrm flipH="1">
            <a:off x="9223375" y="1370013"/>
            <a:ext cx="192088" cy="8667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0033000" y="1677988"/>
            <a:ext cx="268288" cy="558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8851900" y="4379913"/>
            <a:ext cx="534988"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sp>
        <p:nvSpPr>
          <p:cNvPr id="64" name="椭圆 63"/>
          <p:cNvSpPr/>
          <p:nvPr/>
        </p:nvSpPr>
        <p:spPr>
          <a:xfrm>
            <a:off x="9483725" y="4379913"/>
            <a:ext cx="534988"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sp>
        <p:nvSpPr>
          <p:cNvPr id="65" name="椭圆 64"/>
          <p:cNvSpPr/>
          <p:nvPr/>
        </p:nvSpPr>
        <p:spPr>
          <a:xfrm>
            <a:off x="10101263" y="4379913"/>
            <a:ext cx="53340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cxnSp>
        <p:nvCxnSpPr>
          <p:cNvPr id="66" name="直接箭头连接符 65"/>
          <p:cNvCxnSpPr/>
          <p:nvPr/>
        </p:nvCxnSpPr>
        <p:spPr>
          <a:xfrm flipH="1">
            <a:off x="9737725" y="3255963"/>
            <a:ext cx="9525" cy="10366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10339388" y="3255963"/>
            <a:ext cx="9525" cy="10366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9118600" y="3257550"/>
            <a:ext cx="7938" cy="10366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乘号 69"/>
          <p:cNvSpPr/>
          <p:nvPr/>
        </p:nvSpPr>
        <p:spPr>
          <a:xfrm>
            <a:off x="9555163" y="3579813"/>
            <a:ext cx="384175" cy="388937"/>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sp>
        <p:nvSpPr>
          <p:cNvPr id="72" name="乘号 71"/>
          <p:cNvSpPr/>
          <p:nvPr/>
        </p:nvSpPr>
        <p:spPr>
          <a:xfrm>
            <a:off x="9547225" y="1916113"/>
            <a:ext cx="384175" cy="388937"/>
          </a:xfrm>
          <a:prstGeom prst="mathMultiply">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TW" altLang="en-US" dirty="0" smtClean="0"/>
              <a:t>有状态计算</a:t>
            </a:r>
            <a:r>
              <a:rPr lang="zh-CN" altLang="en-US" dirty="0" smtClean="0"/>
              <a:t>－增量</a:t>
            </a:r>
            <a:endParaRPr kumimoji="1" lang="zh-CN" altLang="en-US" dirty="0"/>
          </a:p>
        </p:txBody>
      </p:sp>
      <p:sp>
        <p:nvSpPr>
          <p:cNvPr id="45058" name="内容占位符 2"/>
          <p:cNvSpPr>
            <a:spLocks noGrp="1"/>
          </p:cNvSpPr>
          <p:nvPr>
            <p:ph idx="1"/>
          </p:nvPr>
        </p:nvSpPr>
        <p:spPr>
          <a:xfrm>
            <a:off x="982663" y="908050"/>
            <a:ext cx="11522075" cy="5445125"/>
          </a:xfrm>
        </p:spPr>
        <p:txBody>
          <a:bodyPr/>
          <a:lstStyle/>
          <a:p>
            <a:pPr eaLnBrk="1" hangingPunct="1"/>
            <a:endParaRPr kumimoji="1" lang="en-US" altLang="zh-CN" smtClean="0"/>
          </a:p>
          <a:p>
            <a:pPr eaLnBrk="1" hangingPunct="1">
              <a:buFont typeface="Arial" charset="0"/>
              <a:buNone/>
            </a:pPr>
            <a:endParaRPr kumimoji="1" lang="en-US" altLang="zh-CN" smtClean="0"/>
          </a:p>
          <a:p>
            <a:pPr eaLnBrk="1" hangingPunct="1">
              <a:buFont typeface="Arial" charset="0"/>
              <a:buNone/>
            </a:pPr>
            <a:endParaRPr kumimoji="1" lang="en-US" altLang="zh-CN" smtClean="0">
              <a:solidFill>
                <a:srgbClr val="0088EE"/>
              </a:solidFill>
            </a:endParaRPr>
          </a:p>
          <a:p>
            <a:pPr lvl="1" eaLnBrk="1" hangingPunct="1">
              <a:lnSpc>
                <a:spcPct val="150000"/>
              </a:lnSpc>
            </a:pPr>
            <a:r>
              <a:rPr lang="en-US" altLang="zh-CN" b="1" smtClean="0">
                <a:solidFill>
                  <a:srgbClr val="0088EE"/>
                </a:solidFill>
              </a:rPr>
              <a:t>Map</a:t>
            </a:r>
          </a:p>
          <a:p>
            <a:pPr lvl="2" eaLnBrk="1" hangingPunct="1">
              <a:lnSpc>
                <a:spcPct val="150000"/>
              </a:lnSpc>
            </a:pPr>
            <a:r>
              <a:rPr lang="en-US" altLang="zh-CN" smtClean="0"/>
              <a:t>void map(BatchInfo batchInfo, Record record, Emitter&lt;X, Y&gt; emitter);</a:t>
            </a:r>
          </a:p>
          <a:p>
            <a:pPr lvl="1" eaLnBrk="1" hangingPunct="1">
              <a:lnSpc>
                <a:spcPct val="150000"/>
              </a:lnSpc>
            </a:pPr>
            <a:r>
              <a:rPr lang="en-US" altLang="zh-CN" b="1" smtClean="0">
                <a:solidFill>
                  <a:srgbClr val="0088EE"/>
                </a:solidFill>
              </a:rPr>
              <a:t>Reduce</a:t>
            </a:r>
          </a:p>
          <a:p>
            <a:pPr lvl="2" eaLnBrk="1" hangingPunct="1">
              <a:lnSpc>
                <a:spcPct val="150000"/>
              </a:lnSpc>
            </a:pPr>
            <a:r>
              <a:rPr lang="en-US" altLang="zh-CN" smtClean="0"/>
              <a:t>void reduce(X key, List&lt;Y&gt; values, Emitter&lt;Z&gt; emitter);</a:t>
            </a:r>
          </a:p>
          <a:p>
            <a:pPr lvl="1" eaLnBrk="1" hangingPunct="1">
              <a:lnSpc>
                <a:spcPct val="150000"/>
              </a:lnSpc>
            </a:pPr>
            <a:r>
              <a:rPr lang="en-US" altLang="zh-CN" b="1" smtClean="0">
                <a:solidFill>
                  <a:srgbClr val="0088EE"/>
                </a:solidFill>
              </a:rPr>
              <a:t>Merge</a:t>
            </a:r>
          </a:p>
          <a:p>
            <a:pPr lvl="2" eaLnBrk="1" hangingPunct="1">
              <a:lnSpc>
                <a:spcPct val="150000"/>
              </a:lnSpc>
            </a:pPr>
            <a:r>
              <a:rPr lang="en-US" altLang="zh-CN" smtClean="0"/>
              <a:t>T merge(T oldValue, X key, Z value, State state , Emitter  emitter);</a:t>
            </a:r>
            <a:endParaRPr kumimoji="1" lang="zh-CN" altLang="en-US" smtClean="0"/>
          </a:p>
        </p:txBody>
      </p:sp>
      <p:sp>
        <p:nvSpPr>
          <p:cNvPr id="4" name="圆角矩形 2"/>
          <p:cNvSpPr/>
          <p:nvPr/>
        </p:nvSpPr>
        <p:spPr>
          <a:xfrm>
            <a:off x="1127125" y="1557338"/>
            <a:ext cx="1800225" cy="574675"/>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a:solidFill>
                  <a:schemeClr val="bg1"/>
                </a:solidFill>
                <a:effectLst>
                  <a:outerShdw blurRad="38100" dist="38100" dir="2700000" algn="tl">
                    <a:srgbClr val="000000"/>
                  </a:outerShdw>
                </a:effectLst>
                <a:latin typeface="微软雅黑" pitchFamily="34" charset="-122"/>
                <a:ea typeface="微软雅黑" pitchFamily="34" charset="-122"/>
              </a:rPr>
              <a:t>增量计算</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TW" altLang="en-US" dirty="0"/>
              <a:t>有状态计算</a:t>
            </a:r>
            <a:r>
              <a:rPr lang="zh-CN" altLang="en-US" dirty="0" smtClean="0"/>
              <a:t>－c</a:t>
            </a:r>
            <a:r>
              <a:rPr lang="en-US" altLang="zh-CN" dirty="0" err="1" smtClean="0"/>
              <a:t>heckpoint</a:t>
            </a:r>
            <a:endParaRPr kumimoji="1" lang="zh-CN" altLang="en-US" dirty="0"/>
          </a:p>
        </p:txBody>
      </p:sp>
      <p:sp>
        <p:nvSpPr>
          <p:cNvPr id="46082" name="内容占位符 2"/>
          <p:cNvSpPr>
            <a:spLocks noGrp="1"/>
          </p:cNvSpPr>
          <p:nvPr>
            <p:ph idx="1"/>
          </p:nvPr>
        </p:nvSpPr>
        <p:spPr/>
        <p:txBody>
          <a:bodyPr/>
          <a:lstStyle/>
          <a:p>
            <a:pPr eaLnBrk="1" hangingPunct="1"/>
            <a:r>
              <a:rPr kumimoji="1" lang="en-US" altLang="zh-CN" smtClean="0"/>
              <a:t>Snapshot</a:t>
            </a:r>
          </a:p>
          <a:p>
            <a:pPr lvl="1" eaLnBrk="1" hangingPunct="1"/>
            <a:r>
              <a:rPr kumimoji="1" lang="en-US" altLang="zh-CN" smtClean="0"/>
              <a:t>Incremental</a:t>
            </a:r>
            <a:r>
              <a:rPr kumimoji="1" lang="zh-CN" altLang="en-US" smtClean="0"/>
              <a:t> </a:t>
            </a:r>
            <a:r>
              <a:rPr kumimoji="1" lang="en-US" altLang="zh-CN" smtClean="0"/>
              <a:t>memory</a:t>
            </a:r>
            <a:r>
              <a:rPr kumimoji="1" lang="zh-CN" altLang="en-US" smtClean="0"/>
              <a:t> </a:t>
            </a:r>
            <a:r>
              <a:rPr kumimoji="1" lang="en-US" altLang="zh-CN" smtClean="0"/>
              <a:t>snapshot</a:t>
            </a:r>
          </a:p>
          <a:p>
            <a:pPr eaLnBrk="1" hangingPunct="1"/>
            <a:r>
              <a:rPr kumimoji="1" lang="en-US" altLang="zh-CN" smtClean="0"/>
              <a:t>Checkpoint</a:t>
            </a:r>
          </a:p>
          <a:p>
            <a:pPr eaLnBrk="1" hangingPunct="1"/>
            <a:r>
              <a:rPr kumimoji="1" lang="en-US" altLang="zh-CN" smtClean="0"/>
              <a:t>Compact</a:t>
            </a:r>
          </a:p>
          <a:p>
            <a:pPr eaLnBrk="1" hangingPunct="1"/>
            <a:r>
              <a:rPr kumimoji="1" lang="en-US" altLang="zh-CN" smtClean="0"/>
              <a:t>mv</a:t>
            </a:r>
            <a:endParaRPr kumimoji="1" lang="zh-CN" altLang="en-US" smtClean="0"/>
          </a:p>
        </p:txBody>
      </p:sp>
      <p:sp>
        <p:nvSpPr>
          <p:cNvPr id="4" name="矩形 3"/>
          <p:cNvSpPr/>
          <p:nvPr/>
        </p:nvSpPr>
        <p:spPr>
          <a:xfrm>
            <a:off x="1979613" y="3573463"/>
            <a:ext cx="3097212" cy="36036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altLang="zh-CN" dirty="0">
                <a:solidFill>
                  <a:schemeClr val="bg1"/>
                </a:solidFill>
              </a:rPr>
              <a:t>CPi</a:t>
            </a:r>
          </a:p>
        </p:txBody>
      </p:sp>
      <p:sp>
        <p:nvSpPr>
          <p:cNvPr id="5" name="矩形 4"/>
          <p:cNvSpPr/>
          <p:nvPr/>
        </p:nvSpPr>
        <p:spPr>
          <a:xfrm>
            <a:off x="1116013" y="5013325"/>
            <a:ext cx="647700" cy="3603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Bi2</a:t>
            </a:r>
          </a:p>
        </p:txBody>
      </p:sp>
      <p:sp>
        <p:nvSpPr>
          <p:cNvPr id="6" name="矩形 5"/>
          <p:cNvSpPr/>
          <p:nvPr/>
        </p:nvSpPr>
        <p:spPr>
          <a:xfrm>
            <a:off x="827088" y="4652963"/>
            <a:ext cx="649287" cy="360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Bi1</a:t>
            </a:r>
          </a:p>
        </p:txBody>
      </p:sp>
      <p:sp>
        <p:nvSpPr>
          <p:cNvPr id="7" name="矩形 6"/>
          <p:cNvSpPr/>
          <p:nvPr/>
        </p:nvSpPr>
        <p:spPr>
          <a:xfrm>
            <a:off x="1331913" y="5805488"/>
            <a:ext cx="647700" cy="360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Bin</a:t>
            </a:r>
          </a:p>
        </p:txBody>
      </p:sp>
      <p:sp>
        <p:nvSpPr>
          <p:cNvPr id="8" name="矩形 7"/>
          <p:cNvSpPr/>
          <p:nvPr/>
        </p:nvSpPr>
        <p:spPr>
          <a:xfrm>
            <a:off x="2555875" y="5013325"/>
            <a:ext cx="863600" cy="3603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B(i+1)2</a:t>
            </a:r>
          </a:p>
        </p:txBody>
      </p:sp>
      <p:sp>
        <p:nvSpPr>
          <p:cNvPr id="9" name="矩形 8"/>
          <p:cNvSpPr/>
          <p:nvPr/>
        </p:nvSpPr>
        <p:spPr>
          <a:xfrm>
            <a:off x="2268538" y="4652963"/>
            <a:ext cx="863600" cy="360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B(i+1)1</a:t>
            </a:r>
          </a:p>
        </p:txBody>
      </p:sp>
      <p:sp>
        <p:nvSpPr>
          <p:cNvPr id="10" name="矩形 9"/>
          <p:cNvSpPr/>
          <p:nvPr/>
        </p:nvSpPr>
        <p:spPr>
          <a:xfrm>
            <a:off x="2771775" y="5805488"/>
            <a:ext cx="936625" cy="360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B(i+1)k</a:t>
            </a:r>
          </a:p>
        </p:txBody>
      </p:sp>
      <p:sp>
        <p:nvSpPr>
          <p:cNvPr id="11" name="TextBox 11"/>
          <p:cNvSpPr txBox="1"/>
          <p:nvPr/>
        </p:nvSpPr>
        <p:spPr>
          <a:xfrm>
            <a:off x="1258888" y="5373688"/>
            <a:ext cx="720725" cy="338137"/>
          </a:xfrm>
          <a:prstGeom prst="rect">
            <a:avLst/>
          </a:prstGeom>
          <a:noFill/>
        </p:spPr>
        <p:txBody>
          <a:bodyPr>
            <a:spAutoFit/>
          </a:bodyPr>
          <a:lstStyle/>
          <a:p>
            <a:pPr fontAlgn="auto">
              <a:spcBef>
                <a:spcPts val="0"/>
              </a:spcBef>
              <a:spcAft>
                <a:spcPts val="0"/>
              </a:spcAft>
              <a:defRPr/>
            </a:pPr>
            <a:r>
              <a:rPr lang="en-US" altLang="zh-CN" sz="1600" b="1" dirty="0">
                <a:solidFill>
                  <a:schemeClr val="tx1">
                    <a:lumMod val="75000"/>
                    <a:lumOff val="25000"/>
                  </a:schemeClr>
                </a:solidFill>
                <a:latin typeface="+mn-lt"/>
                <a:ea typeface="+mn-ea"/>
              </a:rPr>
              <a:t>……</a:t>
            </a:r>
            <a:endParaRPr lang="zh-CN" altLang="en-US" sz="1600" b="1" dirty="0">
              <a:solidFill>
                <a:schemeClr val="tx1">
                  <a:lumMod val="75000"/>
                  <a:lumOff val="25000"/>
                </a:schemeClr>
              </a:solidFill>
              <a:latin typeface="+mn-lt"/>
              <a:ea typeface="+mn-ea"/>
            </a:endParaRPr>
          </a:p>
        </p:txBody>
      </p:sp>
      <p:sp>
        <p:nvSpPr>
          <p:cNvPr id="12" name="TextBox 12"/>
          <p:cNvSpPr txBox="1"/>
          <p:nvPr/>
        </p:nvSpPr>
        <p:spPr>
          <a:xfrm>
            <a:off x="2700338" y="5373688"/>
            <a:ext cx="719137" cy="338137"/>
          </a:xfrm>
          <a:prstGeom prst="rect">
            <a:avLst/>
          </a:prstGeom>
          <a:noFill/>
        </p:spPr>
        <p:txBody>
          <a:bodyPr>
            <a:spAutoFit/>
          </a:bodyPr>
          <a:lstStyle/>
          <a:p>
            <a:pPr fontAlgn="auto">
              <a:spcBef>
                <a:spcPts val="0"/>
              </a:spcBef>
              <a:spcAft>
                <a:spcPts val="0"/>
              </a:spcAft>
              <a:defRPr/>
            </a:pPr>
            <a:r>
              <a:rPr lang="en-US" altLang="zh-CN" sz="1600" b="1" dirty="0">
                <a:solidFill>
                  <a:schemeClr val="tx1">
                    <a:lumMod val="75000"/>
                    <a:lumOff val="25000"/>
                  </a:schemeClr>
                </a:solidFill>
                <a:latin typeface="+mn-lt"/>
                <a:ea typeface="+mn-ea"/>
              </a:rPr>
              <a:t>……</a:t>
            </a:r>
            <a:endParaRPr lang="zh-CN" altLang="en-US" sz="1600" b="1" dirty="0">
              <a:solidFill>
                <a:schemeClr val="tx1">
                  <a:lumMod val="75000"/>
                  <a:lumOff val="25000"/>
                </a:schemeClr>
              </a:solidFill>
              <a:latin typeface="+mn-lt"/>
              <a:ea typeface="+mn-ea"/>
            </a:endParaRPr>
          </a:p>
        </p:txBody>
      </p:sp>
      <p:sp>
        <p:nvSpPr>
          <p:cNvPr id="13" name="矩形 12"/>
          <p:cNvSpPr/>
          <p:nvPr/>
        </p:nvSpPr>
        <p:spPr>
          <a:xfrm>
            <a:off x="5219700" y="4221163"/>
            <a:ext cx="3455988" cy="36036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altLang="zh-CN" dirty="0">
                <a:solidFill>
                  <a:schemeClr val="bg1"/>
                </a:solidFill>
              </a:rPr>
              <a:t>CPj</a:t>
            </a:r>
          </a:p>
        </p:txBody>
      </p:sp>
      <p:sp>
        <p:nvSpPr>
          <p:cNvPr id="14" name="矩形 13"/>
          <p:cNvSpPr/>
          <p:nvPr/>
        </p:nvSpPr>
        <p:spPr>
          <a:xfrm>
            <a:off x="5724525" y="5013325"/>
            <a:ext cx="863600" cy="3603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B(j+1)2</a:t>
            </a:r>
          </a:p>
        </p:txBody>
      </p:sp>
      <p:sp>
        <p:nvSpPr>
          <p:cNvPr id="15" name="矩形 14"/>
          <p:cNvSpPr/>
          <p:nvPr/>
        </p:nvSpPr>
        <p:spPr>
          <a:xfrm>
            <a:off x="5435600" y="4652963"/>
            <a:ext cx="865188" cy="360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B(j+1)1</a:t>
            </a:r>
          </a:p>
        </p:txBody>
      </p:sp>
      <p:sp>
        <p:nvSpPr>
          <p:cNvPr id="16" name="矩形 15"/>
          <p:cNvSpPr/>
          <p:nvPr/>
        </p:nvSpPr>
        <p:spPr>
          <a:xfrm>
            <a:off x="5940425" y="5805488"/>
            <a:ext cx="935038" cy="360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B(j+1)k</a:t>
            </a:r>
          </a:p>
        </p:txBody>
      </p:sp>
      <p:sp>
        <p:nvSpPr>
          <p:cNvPr id="17" name="TextBox 17"/>
          <p:cNvSpPr txBox="1"/>
          <p:nvPr/>
        </p:nvSpPr>
        <p:spPr>
          <a:xfrm>
            <a:off x="5867400" y="5373688"/>
            <a:ext cx="720725" cy="338137"/>
          </a:xfrm>
          <a:prstGeom prst="rect">
            <a:avLst/>
          </a:prstGeom>
          <a:noFill/>
        </p:spPr>
        <p:txBody>
          <a:bodyPr>
            <a:spAutoFit/>
          </a:bodyPr>
          <a:lstStyle/>
          <a:p>
            <a:pPr fontAlgn="auto">
              <a:spcBef>
                <a:spcPts val="0"/>
              </a:spcBef>
              <a:spcAft>
                <a:spcPts val="0"/>
              </a:spcAft>
              <a:defRPr/>
            </a:pPr>
            <a:r>
              <a:rPr lang="en-US" altLang="zh-CN" sz="1600" b="1" dirty="0">
                <a:solidFill>
                  <a:schemeClr val="tx1">
                    <a:lumMod val="75000"/>
                    <a:lumOff val="25000"/>
                  </a:schemeClr>
                </a:solidFill>
                <a:latin typeface="+mn-lt"/>
                <a:ea typeface="+mn-ea"/>
              </a:rPr>
              <a:t>……</a:t>
            </a:r>
            <a:endParaRPr lang="zh-CN" altLang="en-US" sz="1600" b="1" dirty="0">
              <a:solidFill>
                <a:schemeClr val="tx1">
                  <a:lumMod val="75000"/>
                  <a:lumOff val="25000"/>
                </a:schemeClr>
              </a:solidFill>
              <a:latin typeface="+mn-lt"/>
              <a:ea typeface="+mn-ea"/>
            </a:endParaRPr>
          </a:p>
        </p:txBody>
      </p:sp>
      <p:sp>
        <p:nvSpPr>
          <p:cNvPr id="18" name="TextBox 18"/>
          <p:cNvSpPr txBox="1"/>
          <p:nvPr/>
        </p:nvSpPr>
        <p:spPr>
          <a:xfrm>
            <a:off x="4067175" y="4941888"/>
            <a:ext cx="720725" cy="338137"/>
          </a:xfrm>
          <a:prstGeom prst="rect">
            <a:avLst/>
          </a:prstGeom>
          <a:noFill/>
        </p:spPr>
        <p:txBody>
          <a:bodyPr>
            <a:spAutoFit/>
          </a:bodyPr>
          <a:lstStyle/>
          <a:p>
            <a:pPr fontAlgn="auto">
              <a:spcBef>
                <a:spcPts val="0"/>
              </a:spcBef>
              <a:spcAft>
                <a:spcPts val="0"/>
              </a:spcAft>
              <a:defRPr/>
            </a:pPr>
            <a:r>
              <a:rPr lang="en-US" altLang="zh-CN" sz="1600" b="1" dirty="0">
                <a:solidFill>
                  <a:schemeClr val="tx1">
                    <a:lumMod val="75000"/>
                    <a:lumOff val="25000"/>
                  </a:schemeClr>
                </a:solidFill>
                <a:latin typeface="+mn-lt"/>
                <a:ea typeface="+mn-ea"/>
              </a:rPr>
              <a:t>……</a:t>
            </a:r>
            <a:endParaRPr lang="zh-CN" altLang="en-US" sz="1600" b="1" dirty="0">
              <a:solidFill>
                <a:schemeClr val="tx1">
                  <a:lumMod val="75000"/>
                  <a:lumOff val="25000"/>
                </a:schemeClr>
              </a:solidFill>
              <a:latin typeface="+mn-lt"/>
              <a:ea typeface="+mn-ea"/>
            </a:endParaRPr>
          </a:p>
        </p:txBody>
      </p:sp>
      <p:cxnSp>
        <p:nvCxnSpPr>
          <p:cNvPr id="19" name="直接箭头连接符 20"/>
          <p:cNvCxnSpPr/>
          <p:nvPr/>
        </p:nvCxnSpPr>
        <p:spPr>
          <a:xfrm flipH="1">
            <a:off x="4572000" y="2636838"/>
            <a:ext cx="647700" cy="863600"/>
          </a:xfrm>
          <a:prstGeom prst="straightConnector1">
            <a:avLst/>
          </a:prstGeom>
          <a:ln w="28575">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0" name="TextBox 21"/>
          <p:cNvSpPr txBox="1"/>
          <p:nvPr/>
        </p:nvSpPr>
        <p:spPr>
          <a:xfrm>
            <a:off x="4500563" y="2154238"/>
            <a:ext cx="3600450" cy="338137"/>
          </a:xfrm>
          <a:prstGeom prst="rect">
            <a:avLst/>
          </a:prstGeom>
          <a:noFill/>
        </p:spPr>
        <p:txBody>
          <a:bodyPr>
            <a:spAutoFit/>
          </a:bodyPr>
          <a:lstStyle/>
          <a:p>
            <a:pPr fontAlgn="auto">
              <a:spcBef>
                <a:spcPts val="0"/>
              </a:spcBef>
              <a:spcAft>
                <a:spcPts val="0"/>
              </a:spcAft>
              <a:defRPr/>
            </a:pPr>
            <a:r>
              <a:rPr lang="en-US" altLang="zh-CN" sz="1600" b="1" dirty="0">
                <a:solidFill>
                  <a:schemeClr val="tx1">
                    <a:lumMod val="75000"/>
                    <a:lumOff val="25000"/>
                  </a:schemeClr>
                </a:solidFill>
                <a:latin typeface="+mn-lt"/>
                <a:ea typeface="+mn-ea"/>
              </a:rPr>
              <a:t>Current </a:t>
            </a:r>
            <a:r>
              <a:rPr lang="en-US" altLang="zh-CN" sz="1600" b="1" dirty="0" err="1">
                <a:solidFill>
                  <a:schemeClr val="tx1">
                    <a:lumMod val="75000"/>
                    <a:lumOff val="25000"/>
                  </a:schemeClr>
                </a:solidFill>
                <a:latin typeface="+mn-lt"/>
                <a:ea typeface="+mn-ea"/>
              </a:rPr>
              <a:t>CheckPoint</a:t>
            </a:r>
            <a:r>
              <a:rPr lang="en-US" altLang="zh-CN" sz="1600" b="1" dirty="0">
                <a:solidFill>
                  <a:schemeClr val="tx1">
                    <a:lumMod val="75000"/>
                    <a:lumOff val="25000"/>
                  </a:schemeClr>
                </a:solidFill>
                <a:latin typeface="+mn-lt"/>
                <a:ea typeface="+mn-ea"/>
              </a:rPr>
              <a:t>(flush-</a:t>
            </a:r>
            <a:r>
              <a:rPr lang="zh-CN" altLang="en-US" sz="1600" b="1" dirty="0">
                <a:solidFill>
                  <a:schemeClr val="tx1">
                    <a:lumMod val="75000"/>
                    <a:lumOff val="25000"/>
                  </a:schemeClr>
                </a:solidFill>
                <a:latin typeface="楷体_GB2312" pitchFamily="49" charset="-122"/>
                <a:ea typeface="楷体_GB2312" pitchFamily="49" charset="-122"/>
              </a:rPr>
              <a:t>存储多版本</a:t>
            </a:r>
            <a:r>
              <a:rPr lang="en-US" altLang="zh-CN" sz="1600" b="1" dirty="0">
                <a:solidFill>
                  <a:schemeClr val="tx1">
                    <a:lumMod val="75000"/>
                    <a:lumOff val="25000"/>
                  </a:schemeClr>
                </a:solidFill>
                <a:latin typeface="楷体_GB2312" pitchFamily="49" charset="-122"/>
                <a:ea typeface="楷体_GB2312" pitchFamily="49" charset="-122"/>
              </a:rPr>
              <a:t>)</a:t>
            </a:r>
            <a:endParaRPr lang="zh-CN" altLang="en-US" sz="1600" b="1" dirty="0">
              <a:solidFill>
                <a:schemeClr val="tx1">
                  <a:lumMod val="75000"/>
                  <a:lumOff val="25000"/>
                </a:schemeClr>
              </a:solidFill>
              <a:latin typeface="楷体_GB2312" pitchFamily="49" charset="-122"/>
              <a:ea typeface="楷体_GB2312" pitchFamily="49" charset="-122"/>
            </a:endParaRPr>
          </a:p>
        </p:txBody>
      </p:sp>
      <p:cxnSp>
        <p:nvCxnSpPr>
          <p:cNvPr id="21" name="直接箭头连接符 23"/>
          <p:cNvCxnSpPr/>
          <p:nvPr/>
        </p:nvCxnSpPr>
        <p:spPr>
          <a:xfrm flipV="1">
            <a:off x="2051050" y="3213100"/>
            <a:ext cx="1008063" cy="360363"/>
          </a:xfrm>
          <a:prstGeom prst="straightConnector1">
            <a:avLst/>
          </a:prstGeom>
          <a:ln w="28575">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59113" y="2420938"/>
            <a:ext cx="1368425" cy="10080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Incremental snapshot(</a:t>
            </a:r>
            <a:r>
              <a:rPr lang="en-US" altLang="zh-CN" dirty="0" err="1"/>
              <a:t>i</a:t>
            </a:r>
            <a:r>
              <a:rPr lang="en-US" altLang="zh-CN" dirty="0"/>
              <a:t>)</a:t>
            </a:r>
          </a:p>
        </p:txBody>
      </p:sp>
      <p:cxnSp>
        <p:nvCxnSpPr>
          <p:cNvPr id="23" name="直接箭头连接符 26"/>
          <p:cNvCxnSpPr/>
          <p:nvPr/>
        </p:nvCxnSpPr>
        <p:spPr>
          <a:xfrm flipV="1">
            <a:off x="5219700" y="3789363"/>
            <a:ext cx="1008063" cy="360362"/>
          </a:xfrm>
          <a:prstGeom prst="straightConnector1">
            <a:avLst/>
          </a:prstGeom>
          <a:ln w="28575">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227763" y="2997200"/>
            <a:ext cx="1584325" cy="1008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fontAlgn="auto">
              <a:spcBef>
                <a:spcPts val="0"/>
              </a:spcBef>
              <a:spcAft>
                <a:spcPts val="0"/>
              </a:spcAft>
              <a:defRPr/>
            </a:pPr>
            <a:r>
              <a:rPr lang="en-US" altLang="zh-CN" dirty="0"/>
              <a:t>Incremental snapshot(j)</a:t>
            </a:r>
          </a:p>
        </p:txBody>
      </p:sp>
      <p:cxnSp>
        <p:nvCxnSpPr>
          <p:cNvPr id="25" name="直接连接符 29"/>
          <p:cNvCxnSpPr/>
          <p:nvPr/>
        </p:nvCxnSpPr>
        <p:spPr>
          <a:xfrm flipV="1">
            <a:off x="1979613" y="3141663"/>
            <a:ext cx="0" cy="3095625"/>
          </a:xfrm>
          <a:prstGeom prst="line">
            <a:avLst/>
          </a:prstGeom>
          <a:ln w="2857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kumimoji="1" lang="zh-CN" altLang="en-US" dirty="0"/>
              <a:t>并行</a:t>
            </a:r>
            <a:r>
              <a:rPr kumimoji="1" lang="en-US" altLang="zh-CN" dirty="0" smtClean="0"/>
              <a:t>DAG</a:t>
            </a:r>
            <a:endParaRPr kumimoji="1" lang="zh-CN" altLang="en-US" dirty="0"/>
          </a:p>
        </p:txBody>
      </p:sp>
      <p:sp>
        <p:nvSpPr>
          <p:cNvPr id="4192" name="内容占位符 2"/>
          <p:cNvSpPr txBox="1">
            <a:spLocks/>
          </p:cNvSpPr>
          <p:nvPr/>
        </p:nvSpPr>
        <p:spPr bwMode="auto">
          <a:xfrm>
            <a:off x="609600" y="1752600"/>
            <a:ext cx="8229600" cy="4525963"/>
          </a:xfrm>
          <a:prstGeom prst="rect">
            <a:avLst/>
          </a:prstGeom>
          <a:noFill/>
          <a:ln w="9525">
            <a:noFill/>
            <a:miter lim="800000"/>
            <a:headEnd/>
            <a:tailEnd/>
          </a:ln>
        </p:spPr>
        <p:txBody>
          <a:bodyPr/>
          <a:lstStyle/>
          <a:p>
            <a:pPr marL="342900" indent="-342900" defTabSz="685800">
              <a:lnSpc>
                <a:spcPct val="90000"/>
              </a:lnSpc>
              <a:spcBef>
                <a:spcPts val="750"/>
              </a:spcBef>
              <a:buFont typeface="Wingdings" pitchFamily="2" charset="2"/>
              <a:buChar char="Ø"/>
            </a:pPr>
            <a:endParaRPr kumimoji="1" lang="en-US" altLang="zh-CN" sz="2400">
              <a:latin typeface="Calibri" pitchFamily="34" charset="0"/>
            </a:endParaRPr>
          </a:p>
        </p:txBody>
      </p:sp>
      <p:sp>
        <p:nvSpPr>
          <p:cNvPr id="4193" name="内容占位符 2"/>
          <p:cNvSpPr txBox="1">
            <a:spLocks/>
          </p:cNvSpPr>
          <p:nvPr/>
        </p:nvSpPr>
        <p:spPr bwMode="auto">
          <a:xfrm>
            <a:off x="457200" y="3386138"/>
            <a:ext cx="8229600" cy="2316162"/>
          </a:xfrm>
          <a:prstGeom prst="rect">
            <a:avLst/>
          </a:prstGeom>
          <a:noFill/>
          <a:ln w="9525">
            <a:noFill/>
            <a:miter lim="800000"/>
            <a:headEnd/>
            <a:tailEnd/>
          </a:ln>
        </p:spPr>
        <p:txBody>
          <a:bodyPr/>
          <a:lstStyle/>
          <a:p>
            <a:pPr defTabSz="685800">
              <a:lnSpc>
                <a:spcPct val="90000"/>
              </a:lnSpc>
              <a:spcBef>
                <a:spcPts val="750"/>
              </a:spcBef>
              <a:buFont typeface="Arial" charset="0"/>
              <a:buNone/>
            </a:pPr>
            <a:r>
              <a:rPr lang="zh-CN" altLang="zh-CN" sz="2400">
                <a:latin typeface="微软雅黑" pitchFamily="34" charset="-122"/>
                <a:ea typeface="微软雅黑" pitchFamily="34" charset="-122"/>
              </a:rPr>
              <a:t>假设有</a:t>
            </a:r>
            <a:r>
              <a:rPr lang="en-US" altLang="zh-CN" sz="2400">
                <a:latin typeface="微软雅黑" pitchFamily="34" charset="-122"/>
                <a:ea typeface="微软雅黑" pitchFamily="34" charset="-122"/>
              </a:rPr>
              <a:t>N</a:t>
            </a:r>
            <a:r>
              <a:rPr lang="zh-CN" altLang="zh-CN" sz="2400">
                <a:latin typeface="微软雅黑" pitchFamily="34" charset="-122"/>
                <a:ea typeface="微软雅黑" pitchFamily="34" charset="-122"/>
              </a:rPr>
              <a:t>条数据，</a:t>
            </a:r>
            <a:r>
              <a:rPr lang="en-US" altLang="zh-CN" sz="2400">
                <a:latin typeface="微软雅黑" pitchFamily="34" charset="-122"/>
                <a:ea typeface="微软雅黑" pitchFamily="34" charset="-122"/>
              </a:rPr>
              <a:t>M</a:t>
            </a:r>
            <a:r>
              <a:rPr lang="zh-CN" altLang="zh-CN" sz="2400">
                <a:latin typeface="微软雅黑" pitchFamily="34" charset="-122"/>
                <a:ea typeface="微软雅黑" pitchFamily="34" charset="-122"/>
              </a:rPr>
              <a:t>个资源，共有</a:t>
            </a:r>
            <a:r>
              <a:rPr lang="en-US" altLang="zh-CN" sz="2400">
                <a:latin typeface="微软雅黑" pitchFamily="34" charset="-122"/>
                <a:ea typeface="微软雅黑" pitchFamily="34" charset="-122"/>
              </a:rPr>
              <a:t>n</a:t>
            </a:r>
            <a:r>
              <a:rPr lang="zh-CN" altLang="zh-CN" sz="2400">
                <a:latin typeface="微软雅黑" pitchFamily="34" charset="-122"/>
                <a:ea typeface="微软雅黑" pitchFamily="34" charset="-122"/>
              </a:rPr>
              <a:t>个</a:t>
            </a:r>
            <a:r>
              <a:rPr lang="en-US" altLang="zh-CN" sz="2400">
                <a:latin typeface="微软雅黑" pitchFamily="34" charset="-122"/>
                <a:ea typeface="微软雅黑" pitchFamily="34" charset="-122"/>
              </a:rPr>
              <a:t>module</a:t>
            </a:r>
            <a:r>
              <a:rPr lang="zh-CN" altLang="zh-CN" sz="2400">
                <a:latin typeface="微软雅黑" pitchFamily="34" charset="-122"/>
                <a:ea typeface="微软雅黑" pitchFamily="34" charset="-122"/>
              </a:rPr>
              <a:t>。第</a:t>
            </a:r>
            <a:r>
              <a:rPr lang="en-US" altLang="zh-CN" sz="2400">
                <a:latin typeface="微软雅黑" pitchFamily="34" charset="-122"/>
                <a:ea typeface="微软雅黑" pitchFamily="34" charset="-122"/>
              </a:rPr>
              <a:t>i</a:t>
            </a:r>
            <a:r>
              <a:rPr lang="zh-CN" altLang="zh-CN" sz="2400">
                <a:latin typeface="微软雅黑" pitchFamily="34" charset="-122"/>
                <a:ea typeface="微软雅黑" pitchFamily="34" charset="-122"/>
              </a:rPr>
              <a:t>个</a:t>
            </a:r>
            <a:r>
              <a:rPr lang="en-US" altLang="zh-CN" sz="2400">
                <a:latin typeface="微软雅黑" pitchFamily="34" charset="-122"/>
                <a:ea typeface="微软雅黑" pitchFamily="34" charset="-122"/>
              </a:rPr>
              <a:t>module</a:t>
            </a:r>
            <a:r>
              <a:rPr lang="zh-CN" altLang="zh-CN" sz="2400">
                <a:latin typeface="微软雅黑" pitchFamily="34" charset="-122"/>
                <a:ea typeface="微软雅黑" pitchFamily="34" charset="-122"/>
              </a:rPr>
              <a:t>的吞吐为</a:t>
            </a:r>
            <a:r>
              <a:rPr lang="en-US" altLang="zh-CN" sz="2400" i="1">
                <a:latin typeface="微软雅黑" pitchFamily="34" charset="-122"/>
                <a:ea typeface="微软雅黑" pitchFamily="34" charset="-122"/>
              </a:rPr>
              <a:t>OI</a:t>
            </a:r>
            <a:r>
              <a:rPr lang="en-US" altLang="zh-CN" sz="2400">
                <a:latin typeface="微软雅黑" pitchFamily="34" charset="-122"/>
                <a:ea typeface="微软雅黑" pitchFamily="34" charset="-122"/>
              </a:rPr>
              <a:t>,</a:t>
            </a:r>
            <a:r>
              <a:rPr lang="zh-CN" altLang="zh-CN" sz="2400">
                <a:latin typeface="微软雅黑" pitchFamily="34" charset="-122"/>
                <a:ea typeface="微软雅黑" pitchFamily="34" charset="-122"/>
              </a:rPr>
              <a:t>调度的资源数为</a:t>
            </a:r>
            <a:r>
              <a:rPr lang="en-US" altLang="zh-CN" sz="2400" i="1">
                <a:latin typeface="微软雅黑" pitchFamily="34" charset="-122"/>
                <a:ea typeface="微软雅黑" pitchFamily="34" charset="-122"/>
              </a:rPr>
              <a:t>Pi</a:t>
            </a:r>
            <a:r>
              <a:rPr lang="zh-CN" altLang="zh-CN" sz="2400">
                <a:latin typeface="微软雅黑" pitchFamily="34" charset="-122"/>
                <a:ea typeface="微软雅黑" pitchFamily="34" charset="-122"/>
              </a:rPr>
              <a:t> </a:t>
            </a:r>
            <a:endParaRPr lang="en-US" altLang="zh-CN" sz="2400">
              <a:latin typeface="微软雅黑" pitchFamily="34" charset="-122"/>
              <a:ea typeface="微软雅黑" pitchFamily="34" charset="-122"/>
            </a:endParaRPr>
          </a:p>
        </p:txBody>
      </p:sp>
      <p:sp>
        <p:nvSpPr>
          <p:cNvPr id="6" name="椭圆 5"/>
          <p:cNvSpPr/>
          <p:nvPr/>
        </p:nvSpPr>
        <p:spPr>
          <a:xfrm>
            <a:off x="1146175" y="2738438"/>
            <a:ext cx="563563" cy="581025"/>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zh-CN" altLang="en-US"/>
          </a:p>
        </p:txBody>
      </p:sp>
      <p:cxnSp>
        <p:nvCxnSpPr>
          <p:cNvPr id="7" name="直线连接符 6"/>
          <p:cNvCxnSpPr/>
          <p:nvPr/>
        </p:nvCxnSpPr>
        <p:spPr>
          <a:xfrm>
            <a:off x="1925638" y="2111375"/>
            <a:ext cx="1409700" cy="4763"/>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8" name="椭圆 7"/>
          <p:cNvSpPr/>
          <p:nvPr/>
        </p:nvSpPr>
        <p:spPr>
          <a:xfrm>
            <a:off x="3335338" y="1643063"/>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 name="椭圆 8"/>
          <p:cNvSpPr/>
          <p:nvPr/>
        </p:nvSpPr>
        <p:spPr>
          <a:xfrm>
            <a:off x="7551738" y="1643063"/>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10" name="直线连接符 9"/>
          <p:cNvCxnSpPr/>
          <p:nvPr/>
        </p:nvCxnSpPr>
        <p:spPr>
          <a:xfrm>
            <a:off x="4227513" y="2111375"/>
            <a:ext cx="1411287" cy="4763"/>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199" name="文本框 10"/>
          <p:cNvSpPr txBox="1">
            <a:spLocks noChangeArrowheads="1"/>
          </p:cNvSpPr>
          <p:nvPr/>
        </p:nvSpPr>
        <p:spPr bwMode="auto">
          <a:xfrm>
            <a:off x="5656263" y="1828800"/>
            <a:ext cx="930275" cy="373063"/>
          </a:xfrm>
          <a:prstGeom prst="rect">
            <a:avLst/>
          </a:prstGeom>
          <a:noFill/>
          <a:ln w="9525">
            <a:noFill/>
            <a:miter lim="800000"/>
            <a:headEnd/>
            <a:tailEnd/>
          </a:ln>
        </p:spPr>
        <p:txBody>
          <a:bodyPr>
            <a:spAutoFit/>
          </a:bodyPr>
          <a:lstStyle/>
          <a:p>
            <a:r>
              <a:rPr kumimoji="1" lang="en-US" altLang="zh-CN">
                <a:latin typeface="Calibri" pitchFamily="34" charset="0"/>
              </a:rPr>
              <a:t>……</a:t>
            </a:r>
            <a:endParaRPr kumimoji="1" lang="zh-CN" altLang="en-US">
              <a:latin typeface="Calibri" pitchFamily="34" charset="0"/>
            </a:endParaRPr>
          </a:p>
        </p:txBody>
      </p:sp>
      <p:cxnSp>
        <p:nvCxnSpPr>
          <p:cNvPr id="12" name="直线连接符 11"/>
          <p:cNvCxnSpPr/>
          <p:nvPr/>
        </p:nvCxnSpPr>
        <p:spPr>
          <a:xfrm>
            <a:off x="6124575" y="2111375"/>
            <a:ext cx="1411288" cy="4763"/>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998538" y="1658938"/>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4" name="椭圆 13"/>
          <p:cNvSpPr/>
          <p:nvPr/>
        </p:nvSpPr>
        <p:spPr>
          <a:xfrm>
            <a:off x="3516313" y="2738438"/>
            <a:ext cx="565150" cy="581025"/>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zh-CN" altLang="en-US"/>
          </a:p>
        </p:txBody>
      </p:sp>
      <p:sp>
        <p:nvSpPr>
          <p:cNvPr id="15" name="椭圆 14"/>
          <p:cNvSpPr/>
          <p:nvPr/>
        </p:nvSpPr>
        <p:spPr>
          <a:xfrm>
            <a:off x="7767638" y="2738438"/>
            <a:ext cx="563562" cy="581025"/>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zh-CN" altLang="en-US"/>
          </a:p>
        </p:txBody>
      </p:sp>
      <p:graphicFrame>
        <p:nvGraphicFramePr>
          <p:cNvPr id="4190" name="Object 94"/>
          <p:cNvGraphicFramePr>
            <a:graphicFrameLocks noChangeAspect="1"/>
          </p:cNvGraphicFramePr>
          <p:nvPr/>
        </p:nvGraphicFramePr>
        <p:xfrm>
          <a:off x="582613" y="4078288"/>
          <a:ext cx="7426325" cy="2273300"/>
        </p:xfrm>
        <a:graphic>
          <a:graphicData uri="http://schemas.openxmlformats.org/presentationml/2006/ole">
            <p:oleObj spid="_x0000_s4190" name="文档" r:id="rId3" imgW="5270306" imgH="1612841"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kumimoji="1" lang="zh-CN" altLang="en-US" dirty="0">
                <a:latin typeface="微软雅黑"/>
                <a:ea typeface="微软雅黑"/>
                <a:cs typeface="微软雅黑"/>
              </a:rPr>
              <a:t>并行</a:t>
            </a:r>
            <a:r>
              <a:rPr kumimoji="1" lang="en-US" altLang="zh-CN" dirty="0" smtClean="0">
                <a:latin typeface="微软雅黑"/>
                <a:ea typeface="微软雅黑"/>
                <a:cs typeface="微软雅黑"/>
              </a:rPr>
              <a:t>DAG</a:t>
            </a:r>
            <a:endParaRPr kumimoji="1" lang="zh-CN" altLang="en-US" dirty="0">
              <a:latin typeface="微软雅黑"/>
              <a:ea typeface="微软雅黑"/>
              <a:cs typeface="微软雅黑"/>
            </a:endParaRPr>
          </a:p>
        </p:txBody>
      </p:sp>
      <p:graphicFrame>
        <p:nvGraphicFramePr>
          <p:cNvPr id="5303" name="Object 183"/>
          <p:cNvGraphicFramePr>
            <a:graphicFrameLocks noChangeAspect="1"/>
          </p:cNvGraphicFramePr>
          <p:nvPr/>
        </p:nvGraphicFramePr>
        <p:xfrm>
          <a:off x="508000" y="1609725"/>
          <a:ext cx="8496300" cy="860425"/>
        </p:xfrm>
        <a:graphic>
          <a:graphicData uri="http://schemas.openxmlformats.org/presentationml/2006/ole">
            <p:oleObj spid="_x0000_s5303" name="文档" r:id="rId3" imgW="5270306" imgH="533380" progId="">
              <p:embed/>
            </p:oleObj>
          </a:graphicData>
        </a:graphic>
      </p:graphicFrame>
      <p:graphicFrame>
        <p:nvGraphicFramePr>
          <p:cNvPr id="5304" name="Object 184"/>
          <p:cNvGraphicFramePr>
            <a:graphicFrameLocks noChangeAspect="1"/>
          </p:cNvGraphicFramePr>
          <p:nvPr/>
        </p:nvGraphicFramePr>
        <p:xfrm>
          <a:off x="471488" y="5545138"/>
          <a:ext cx="8497887" cy="858837"/>
        </p:xfrm>
        <a:graphic>
          <a:graphicData uri="http://schemas.openxmlformats.org/presentationml/2006/ole">
            <p:oleObj spid="_x0000_s5304" name="文档" r:id="rId4" imgW="5270306" imgH="533380" progId="">
              <p:embed/>
            </p:oleObj>
          </a:graphicData>
        </a:graphic>
      </p:graphicFrame>
      <p:sp>
        <p:nvSpPr>
          <p:cNvPr id="5306" name="文本框 5"/>
          <p:cNvSpPr txBox="1">
            <a:spLocks noChangeArrowheads="1"/>
          </p:cNvSpPr>
          <p:nvPr/>
        </p:nvSpPr>
        <p:spPr bwMode="auto">
          <a:xfrm>
            <a:off x="493713" y="2487613"/>
            <a:ext cx="8237537" cy="922337"/>
          </a:xfrm>
          <a:prstGeom prst="rect">
            <a:avLst/>
          </a:prstGeom>
          <a:noFill/>
          <a:ln w="9525">
            <a:noFill/>
            <a:miter lim="800000"/>
            <a:headEnd/>
            <a:tailEnd/>
          </a:ln>
        </p:spPr>
        <p:txBody>
          <a:bodyPr>
            <a:spAutoFit/>
          </a:bodyPr>
          <a:lstStyle/>
          <a:p>
            <a:pPr marL="285750" indent="-285750">
              <a:buFont typeface="Wingdings" pitchFamily="2" charset="2"/>
              <a:buChar char="Ø"/>
            </a:pPr>
            <a:r>
              <a:rPr kumimoji="1" lang="zh-CN" altLang="en-US">
                <a:latin typeface="微软雅黑" pitchFamily="34" charset="-122"/>
                <a:ea typeface="微软雅黑" pitchFamily="34" charset="-122"/>
              </a:rPr>
              <a:t>优：模型简单；吞吐；</a:t>
            </a:r>
            <a:endParaRPr kumimoji="1" lang="en-US" altLang="zh-CN">
              <a:latin typeface="微软雅黑" pitchFamily="34" charset="-122"/>
              <a:ea typeface="微软雅黑" pitchFamily="34" charset="-122"/>
            </a:endParaRPr>
          </a:p>
          <a:p>
            <a:pPr marL="285750" indent="-285750">
              <a:buFont typeface="Wingdings" pitchFamily="2" charset="2"/>
              <a:buChar char="Ø"/>
            </a:pPr>
            <a:r>
              <a:rPr kumimoji="1" lang="zh-CN" altLang="en-US">
                <a:latin typeface="微软雅黑" pitchFamily="34" charset="-122"/>
                <a:ea typeface="微软雅黑" pitchFamily="34" charset="-122"/>
              </a:rPr>
              <a:t>劣：数据时效性；倾斜；</a:t>
            </a:r>
            <a:endParaRPr kumimoji="1" lang="en-US" altLang="zh-CN">
              <a:latin typeface="微软雅黑" pitchFamily="34" charset="-122"/>
              <a:ea typeface="微软雅黑" pitchFamily="34" charset="-122"/>
            </a:endParaRPr>
          </a:p>
          <a:p>
            <a:pPr marL="285750" indent="-285750">
              <a:buFont typeface="Wingdings" pitchFamily="2" charset="2"/>
              <a:buChar char="Ø"/>
            </a:pPr>
            <a:r>
              <a:rPr kumimoji="1" lang="zh-CN" altLang="en-US">
                <a:latin typeface="微软雅黑" pitchFamily="34" charset="-122"/>
                <a:ea typeface="微软雅黑" pitchFamily="34" charset="-122"/>
              </a:rPr>
              <a:t>面向吞吐；兼顾延时</a:t>
            </a:r>
          </a:p>
        </p:txBody>
      </p:sp>
      <p:sp>
        <p:nvSpPr>
          <p:cNvPr id="5307" name="文本框 6"/>
          <p:cNvSpPr txBox="1">
            <a:spLocks noChangeArrowheads="1"/>
          </p:cNvSpPr>
          <p:nvPr/>
        </p:nvSpPr>
        <p:spPr bwMode="auto">
          <a:xfrm>
            <a:off x="558800" y="4403725"/>
            <a:ext cx="7713663" cy="923925"/>
          </a:xfrm>
          <a:prstGeom prst="rect">
            <a:avLst/>
          </a:prstGeom>
          <a:noFill/>
          <a:ln w="9525">
            <a:noFill/>
            <a:miter lim="800000"/>
            <a:headEnd/>
            <a:tailEnd/>
          </a:ln>
        </p:spPr>
        <p:txBody>
          <a:bodyPr>
            <a:spAutoFit/>
          </a:bodyPr>
          <a:lstStyle/>
          <a:p>
            <a:pPr marL="285750" indent="-285750">
              <a:buFont typeface="Wingdings" pitchFamily="2" charset="2"/>
              <a:buChar char="Ø"/>
            </a:pPr>
            <a:r>
              <a:rPr kumimoji="1" lang="zh-CN" altLang="en-US">
                <a:latin typeface="微软雅黑" pitchFamily="34" charset="-122"/>
                <a:ea typeface="微软雅黑" pitchFamily="34" charset="-122"/>
              </a:rPr>
              <a:t>优：数据时效；倾斜友好</a:t>
            </a:r>
            <a:endParaRPr kumimoji="1" lang="en-US" altLang="zh-CN">
              <a:latin typeface="微软雅黑" pitchFamily="34" charset="-122"/>
              <a:ea typeface="微软雅黑" pitchFamily="34" charset="-122"/>
            </a:endParaRPr>
          </a:p>
          <a:p>
            <a:pPr marL="285750" indent="-285750">
              <a:buFont typeface="Wingdings" pitchFamily="2" charset="2"/>
              <a:buChar char="Ø"/>
            </a:pPr>
            <a:r>
              <a:rPr kumimoji="1" lang="zh-CN" altLang="en-US">
                <a:latin typeface="微软雅黑" pitchFamily="34" charset="-122"/>
                <a:ea typeface="微软雅黑" pitchFamily="34" charset="-122"/>
              </a:rPr>
              <a:t>劣：建模复杂；调度复杂</a:t>
            </a:r>
            <a:endParaRPr kumimoji="1" lang="en-US" altLang="zh-CN">
              <a:latin typeface="微软雅黑" pitchFamily="34" charset="-122"/>
              <a:ea typeface="微软雅黑" pitchFamily="34" charset="-122"/>
            </a:endParaRPr>
          </a:p>
          <a:p>
            <a:pPr marL="285750" indent="-285750">
              <a:buFont typeface="Wingdings" pitchFamily="2" charset="2"/>
              <a:buChar char="Ø"/>
            </a:pPr>
            <a:r>
              <a:rPr kumimoji="1" lang="zh-CN" altLang="en-US">
                <a:latin typeface="微软雅黑" pitchFamily="34" charset="-122"/>
                <a:ea typeface="微软雅黑" pitchFamily="34" charset="-122"/>
              </a:rPr>
              <a:t>面向延时；兼顾吞吐</a:t>
            </a:r>
          </a:p>
        </p:txBody>
      </p:sp>
      <p:cxnSp>
        <p:nvCxnSpPr>
          <p:cNvPr id="8" name="直线箭头连接符 7"/>
          <p:cNvCxnSpPr/>
          <p:nvPr/>
        </p:nvCxnSpPr>
        <p:spPr>
          <a:xfrm>
            <a:off x="4351338" y="5014913"/>
            <a:ext cx="38306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p:nvPr/>
        </p:nvCxnSpPr>
        <p:spPr>
          <a:xfrm flipV="1">
            <a:off x="4351338" y="1878013"/>
            <a:ext cx="0" cy="313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10" name="文本框 9"/>
          <p:cNvSpPr txBox="1">
            <a:spLocks noChangeArrowheads="1"/>
          </p:cNvSpPr>
          <p:nvPr/>
        </p:nvSpPr>
        <p:spPr bwMode="auto">
          <a:xfrm>
            <a:off x="6946900" y="5124450"/>
            <a:ext cx="1273175" cy="368300"/>
          </a:xfrm>
          <a:prstGeom prst="rect">
            <a:avLst/>
          </a:prstGeom>
          <a:noFill/>
          <a:ln w="9525">
            <a:noFill/>
            <a:miter lim="800000"/>
            <a:headEnd/>
            <a:tailEnd/>
          </a:ln>
        </p:spPr>
        <p:txBody>
          <a:bodyPr>
            <a:spAutoFit/>
          </a:bodyPr>
          <a:lstStyle/>
          <a:p>
            <a:r>
              <a:rPr kumimoji="1" lang="zh-CN" altLang="en-US">
                <a:latin typeface="微软雅黑" pitchFamily="34" charset="-122"/>
                <a:ea typeface="微软雅黑" pitchFamily="34" charset="-122"/>
              </a:rPr>
              <a:t>集群吞吐</a:t>
            </a:r>
          </a:p>
        </p:txBody>
      </p:sp>
      <p:sp>
        <p:nvSpPr>
          <p:cNvPr id="11" name="爆炸形 2 10"/>
          <p:cNvSpPr/>
          <p:nvPr/>
        </p:nvSpPr>
        <p:spPr>
          <a:xfrm>
            <a:off x="6340475" y="2193925"/>
            <a:ext cx="1979613" cy="1139825"/>
          </a:xfrm>
          <a:prstGeom prst="irregularSeal2">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zh-CN" altLang="en-US" dirty="0">
                <a:latin typeface="微软雅黑"/>
                <a:ea typeface="微软雅黑"/>
                <a:cs typeface="微软雅黑"/>
              </a:rPr>
              <a:t>离线计算</a:t>
            </a:r>
          </a:p>
        </p:txBody>
      </p:sp>
      <p:sp>
        <p:nvSpPr>
          <p:cNvPr id="12" name="爆炸形 2 11"/>
          <p:cNvSpPr/>
          <p:nvPr/>
        </p:nvSpPr>
        <p:spPr>
          <a:xfrm>
            <a:off x="5133975" y="3575050"/>
            <a:ext cx="823913" cy="823913"/>
          </a:xfrm>
          <a:prstGeom prst="irregularSeal2">
            <a:avLst/>
          </a:prstGeom>
          <a:ln/>
        </p:spPr>
        <p:style>
          <a:lnRef idx="1">
            <a:schemeClr val="accent2"/>
          </a:lnRef>
          <a:fillRef idx="3">
            <a:schemeClr val="accent2"/>
          </a:fillRef>
          <a:effectRef idx="2">
            <a:schemeClr val="accent2"/>
          </a:effectRef>
          <a:fontRef idx="minor">
            <a:schemeClr val="lt1"/>
          </a:fontRef>
        </p:style>
        <p:txBody>
          <a:bodyPr/>
          <a:lstStyle/>
          <a:p>
            <a:pPr fontAlgn="auto">
              <a:spcBef>
                <a:spcPts val="0"/>
              </a:spcBef>
              <a:spcAft>
                <a:spcPts val="0"/>
              </a:spcAft>
              <a:defRPr/>
            </a:pPr>
            <a:endParaRPr lang="zh-CN" altLang="en-US">
              <a:latin typeface="微软雅黑"/>
              <a:ea typeface="微软雅黑"/>
              <a:cs typeface="微软雅黑"/>
            </a:endParaRPr>
          </a:p>
        </p:txBody>
      </p:sp>
      <p:sp>
        <p:nvSpPr>
          <p:cNvPr id="13" name="左右箭头 12"/>
          <p:cNvSpPr/>
          <p:nvPr/>
        </p:nvSpPr>
        <p:spPr>
          <a:xfrm rot="19492805">
            <a:off x="5824538" y="3281363"/>
            <a:ext cx="692150" cy="293687"/>
          </a:xfrm>
          <a:prstGeom prst="leftRightArrow">
            <a:avLst/>
          </a:prstGeom>
          <a:ln/>
        </p:spPr>
        <p:style>
          <a:lnRef idx="1">
            <a:schemeClr val="accent3"/>
          </a:lnRef>
          <a:fillRef idx="3">
            <a:schemeClr val="accent3"/>
          </a:fillRef>
          <a:effectRef idx="2">
            <a:schemeClr val="accent3"/>
          </a:effectRef>
          <a:fontRef idx="minor">
            <a:schemeClr val="lt1"/>
          </a:fontRef>
        </p:style>
        <p:txBody>
          <a:bodyPr/>
          <a:lstStyle/>
          <a:p>
            <a:pPr fontAlgn="auto">
              <a:spcBef>
                <a:spcPts val="0"/>
              </a:spcBef>
              <a:spcAft>
                <a:spcPts val="0"/>
              </a:spcAft>
              <a:defRPr/>
            </a:pPr>
            <a:endParaRPr lang="zh-CN" altLang="en-US">
              <a:latin typeface="微软雅黑"/>
              <a:ea typeface="微软雅黑"/>
              <a:cs typeface="微软雅黑"/>
            </a:endParaRPr>
          </a:p>
        </p:txBody>
      </p:sp>
      <p:sp>
        <p:nvSpPr>
          <p:cNvPr id="5314" name="文本框 13"/>
          <p:cNvSpPr txBox="1">
            <a:spLocks noChangeArrowheads="1"/>
          </p:cNvSpPr>
          <p:nvPr/>
        </p:nvSpPr>
        <p:spPr bwMode="auto">
          <a:xfrm>
            <a:off x="3805238" y="1508125"/>
            <a:ext cx="1090612" cy="369888"/>
          </a:xfrm>
          <a:prstGeom prst="rect">
            <a:avLst/>
          </a:prstGeom>
          <a:noFill/>
          <a:ln w="9525">
            <a:noFill/>
            <a:miter lim="800000"/>
            <a:headEnd/>
            <a:tailEnd/>
          </a:ln>
        </p:spPr>
        <p:txBody>
          <a:bodyPr>
            <a:spAutoFit/>
          </a:bodyPr>
          <a:lstStyle/>
          <a:p>
            <a:r>
              <a:rPr kumimoji="1" lang="zh-CN" altLang="en-US">
                <a:latin typeface="微软雅黑" pitchFamily="34" charset="-122"/>
                <a:ea typeface="微软雅黑" pitchFamily="34" charset="-122"/>
              </a:rPr>
              <a:t>平均延时</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TW" altLang="en-US" dirty="0" smtClean="0"/>
              <a:t>抢占式调度</a:t>
            </a:r>
            <a:r>
              <a:rPr lang="zh-CN" altLang="en-US" dirty="0" smtClean="0"/>
              <a:t>和</a:t>
            </a:r>
            <a:r>
              <a:rPr lang="zh-TW" altLang="en-US" dirty="0"/>
              <a:t>资源隔离</a:t>
            </a:r>
            <a:endParaRPr kumimoji="1" lang="zh-CN" altLang="en-US" dirty="0"/>
          </a:p>
        </p:txBody>
      </p:sp>
      <p:sp>
        <p:nvSpPr>
          <p:cNvPr id="51202" name="内容占位符 2"/>
          <p:cNvSpPr>
            <a:spLocks noGrp="1"/>
          </p:cNvSpPr>
          <p:nvPr>
            <p:ph idx="1"/>
          </p:nvPr>
        </p:nvSpPr>
        <p:spPr/>
        <p:txBody>
          <a:bodyPr/>
          <a:lstStyle/>
          <a:p>
            <a:pPr eaLnBrk="1" hangingPunct="1"/>
            <a:r>
              <a:rPr kumimoji="1" lang="zh-CN" altLang="en-US" sz="2000" b="1" smtClean="0">
                <a:solidFill>
                  <a:srgbClr val="0088EE"/>
                </a:solidFill>
              </a:rPr>
              <a:t>离线的世界</a:t>
            </a:r>
            <a:endParaRPr kumimoji="1" lang="en-US" altLang="zh-CN" sz="2000" b="1" smtClean="0">
              <a:solidFill>
                <a:srgbClr val="0088EE"/>
              </a:solidFill>
            </a:endParaRPr>
          </a:p>
          <a:p>
            <a:pPr lvl="1" eaLnBrk="1" hangingPunct="1">
              <a:buFont typeface="Arial" charset="0"/>
              <a:buNone/>
            </a:pPr>
            <a:endParaRPr kumimoji="1" lang="en-US" altLang="zh-CN" sz="1700" b="1" smtClean="0">
              <a:solidFill>
                <a:srgbClr val="FFC000"/>
              </a:solidFill>
            </a:endParaRPr>
          </a:p>
          <a:p>
            <a:pPr lvl="1" eaLnBrk="1" hangingPunct="1">
              <a:buFont typeface="Arial" charset="0"/>
              <a:buNone/>
            </a:pPr>
            <a:endParaRPr kumimoji="1" lang="en-US" altLang="zh-CN" sz="1700" b="1" smtClean="0">
              <a:solidFill>
                <a:srgbClr val="FFC000"/>
              </a:solidFill>
            </a:endParaRPr>
          </a:p>
          <a:p>
            <a:pPr eaLnBrk="1" hangingPunct="1"/>
            <a:r>
              <a:rPr kumimoji="1" lang="zh-CN" altLang="en-US" sz="2000" b="1" smtClean="0">
                <a:solidFill>
                  <a:srgbClr val="0088EE"/>
                </a:solidFill>
              </a:rPr>
              <a:t>长进程任务调度</a:t>
            </a:r>
            <a:endParaRPr kumimoji="1" lang="en-US" altLang="zh-CN" sz="2000" b="1" smtClean="0">
              <a:solidFill>
                <a:srgbClr val="0088EE"/>
              </a:solidFill>
            </a:endParaRPr>
          </a:p>
          <a:p>
            <a:pPr lvl="1" eaLnBrk="1" hangingPunct="1">
              <a:buFont typeface="Arial" charset="0"/>
              <a:buNone/>
            </a:pPr>
            <a:endParaRPr kumimoji="1" lang="en-US" altLang="zh-CN" sz="1700" b="1" smtClean="0">
              <a:solidFill>
                <a:srgbClr val="FFC000"/>
              </a:solidFill>
            </a:endParaRPr>
          </a:p>
          <a:p>
            <a:pPr lvl="1" eaLnBrk="1" hangingPunct="1">
              <a:buFont typeface="Arial" charset="0"/>
              <a:buNone/>
            </a:pPr>
            <a:endParaRPr kumimoji="1" lang="en-US" altLang="zh-CN" sz="1700" b="1" smtClean="0">
              <a:solidFill>
                <a:srgbClr val="FFC000"/>
              </a:solidFill>
            </a:endParaRPr>
          </a:p>
          <a:p>
            <a:pPr eaLnBrk="1" hangingPunct="1"/>
            <a:r>
              <a:rPr kumimoji="1" lang="zh-CN" altLang="en-US" sz="2000" b="1" smtClean="0">
                <a:solidFill>
                  <a:srgbClr val="0088EE"/>
                </a:solidFill>
              </a:rPr>
              <a:t>几个重点问题</a:t>
            </a:r>
            <a:endParaRPr kumimoji="1" lang="en-US" altLang="zh-CN" sz="2000" b="1" smtClean="0">
              <a:solidFill>
                <a:srgbClr val="0088EE"/>
              </a:solidFill>
            </a:endParaRPr>
          </a:p>
          <a:p>
            <a:pPr lvl="1" eaLnBrk="1" hangingPunct="1">
              <a:buFont typeface="Arial" charset="0"/>
              <a:buNone/>
            </a:pPr>
            <a:endParaRPr kumimoji="1" lang="en-US" altLang="zh-CN" sz="1700" b="1" smtClean="0">
              <a:solidFill>
                <a:srgbClr val="FFC000"/>
              </a:solidFill>
            </a:endParaRPr>
          </a:p>
          <a:p>
            <a:pPr lvl="1" eaLnBrk="1" hangingPunct="1">
              <a:buFont typeface="Arial" charset="0"/>
              <a:buNone/>
            </a:pPr>
            <a:endParaRPr kumimoji="1" lang="en-US" altLang="zh-CN" sz="1700" b="1" smtClean="0">
              <a:solidFill>
                <a:srgbClr val="FFC000"/>
              </a:solidFill>
            </a:endParaRPr>
          </a:p>
        </p:txBody>
      </p:sp>
      <p:sp>
        <p:nvSpPr>
          <p:cNvPr id="51203" name="内容占位符 2"/>
          <p:cNvSpPr>
            <a:spLocks/>
          </p:cNvSpPr>
          <p:nvPr/>
        </p:nvSpPr>
        <p:spPr bwMode="auto">
          <a:xfrm>
            <a:off x="2208213" y="706438"/>
            <a:ext cx="5545137" cy="5445125"/>
          </a:xfrm>
          <a:prstGeom prst="rect">
            <a:avLst/>
          </a:prstGeom>
          <a:noFill/>
          <a:ln w="9525">
            <a:noFill/>
            <a:miter lim="800000"/>
            <a:headEnd/>
            <a:tailEnd/>
          </a:ln>
        </p:spPr>
        <p:txBody>
          <a:bodyPr/>
          <a:lstStyle/>
          <a:p>
            <a:pPr marL="342900" indent="-342900">
              <a:spcBef>
                <a:spcPct val="20000"/>
              </a:spcBef>
              <a:buFont typeface="Arial" charset="0"/>
              <a:buNone/>
            </a:pPr>
            <a:endParaRPr kumimoji="1" lang="en-US" altLang="zh-CN" sz="2000" b="1">
              <a:solidFill>
                <a:srgbClr val="0088EE"/>
              </a:solidFill>
              <a:latin typeface="微软雅黑" pitchFamily="34" charset="-122"/>
              <a:ea typeface="微软雅黑" pitchFamily="34" charset="-122"/>
            </a:endParaRPr>
          </a:p>
          <a:p>
            <a:pPr marL="742950" lvl="1" indent="-285750">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342900" indent="-342900">
              <a:spcBef>
                <a:spcPct val="20000"/>
              </a:spcBef>
              <a:buFont typeface="Arial" charset="0"/>
              <a:buNone/>
            </a:pPr>
            <a:endParaRPr kumimoji="1" lang="en-US" altLang="zh-CN" sz="2000" b="1">
              <a:solidFill>
                <a:srgbClr val="0088EE"/>
              </a:solidFill>
              <a:latin typeface="微软雅黑" pitchFamily="34" charset="-122"/>
              <a:ea typeface="微软雅黑" pitchFamily="34" charset="-122"/>
            </a:endParaRPr>
          </a:p>
          <a:p>
            <a:pPr marL="742950" lvl="1" indent="-285750">
              <a:spcBef>
                <a:spcPct val="20000"/>
              </a:spcBef>
              <a:buFont typeface="Arial" charset="0"/>
              <a:buChar char="–"/>
            </a:pPr>
            <a:r>
              <a:rPr kumimoji="1" lang="en-US" altLang="zh-CN" sz="1700" b="1">
                <a:solidFill>
                  <a:srgbClr val="FFC000"/>
                </a:solidFill>
                <a:latin typeface="微软雅黑" pitchFamily="34" charset="-122"/>
                <a:ea typeface="微软雅黑" pitchFamily="34" charset="-122"/>
              </a:rPr>
              <a:t>Slider</a:t>
            </a:r>
          </a:p>
          <a:p>
            <a:pPr marL="742950" lvl="1" indent="-285750">
              <a:spcBef>
                <a:spcPct val="20000"/>
              </a:spcBef>
              <a:buFont typeface="Arial" charset="0"/>
              <a:buChar char="–"/>
            </a:pPr>
            <a:r>
              <a:rPr kumimoji="1" lang="en-US" altLang="zh-CN" sz="1700" b="1">
                <a:solidFill>
                  <a:srgbClr val="FFC000"/>
                </a:solidFill>
                <a:latin typeface="微软雅黑" pitchFamily="34" charset="-122"/>
                <a:ea typeface="微软雅黑" pitchFamily="34" charset="-122"/>
              </a:rPr>
              <a:t>Gallardo</a:t>
            </a:r>
          </a:p>
          <a:p>
            <a:pPr marL="342900" indent="-342900">
              <a:spcBef>
                <a:spcPct val="20000"/>
              </a:spcBef>
              <a:buFont typeface="Arial" charset="0"/>
              <a:buNone/>
            </a:pPr>
            <a:endParaRPr kumimoji="1" lang="en-US" altLang="zh-CN" sz="2000" b="1">
              <a:solidFill>
                <a:srgbClr val="0088EE"/>
              </a:solidFill>
              <a:latin typeface="微软雅黑" pitchFamily="34" charset="-122"/>
              <a:ea typeface="微软雅黑" pitchFamily="34" charset="-122"/>
            </a:endParaRP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离线</a:t>
            </a:r>
            <a:r>
              <a:rPr kumimoji="1" lang="en-US" altLang="zh-CN" sz="1700" b="1">
                <a:solidFill>
                  <a:srgbClr val="FFC000"/>
                </a:solidFill>
                <a:latin typeface="微软雅黑" pitchFamily="34" charset="-122"/>
                <a:ea typeface="微软雅黑" pitchFamily="34" charset="-122"/>
              </a:rPr>
              <a:t> /</a:t>
            </a:r>
            <a:r>
              <a:rPr kumimoji="1" lang="zh-CN" altLang="en-US" sz="1700" b="1">
                <a:solidFill>
                  <a:srgbClr val="FFC000"/>
                </a:solidFill>
                <a:latin typeface="微软雅黑" pitchFamily="34" charset="-122"/>
                <a:ea typeface="微软雅黑" pitchFamily="34" charset="-122"/>
              </a:rPr>
              <a:t>在线混合：</a:t>
            </a:r>
            <a:r>
              <a:rPr kumimoji="1" lang="en-US" altLang="zh-CN" sz="1700" b="1">
                <a:solidFill>
                  <a:srgbClr val="FFC000"/>
                </a:solidFill>
                <a:latin typeface="微软雅黑" pitchFamily="34" charset="-122"/>
                <a:ea typeface="微软雅黑" pitchFamily="34" charset="-122"/>
              </a:rPr>
              <a:t>Io qos</a:t>
            </a: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长进程</a:t>
            </a:r>
            <a:r>
              <a:rPr kumimoji="1" lang="en-US" altLang="zh-CN" sz="1700" b="1">
                <a:solidFill>
                  <a:srgbClr val="FFC000"/>
                </a:solidFill>
                <a:latin typeface="微软雅黑" pitchFamily="34" charset="-122"/>
                <a:ea typeface="微软雅黑" pitchFamily="34" charset="-122"/>
              </a:rPr>
              <a:t>rt sla</a:t>
            </a:r>
            <a:r>
              <a:rPr kumimoji="1" lang="zh-CN" altLang="en-US" sz="1700" b="1">
                <a:solidFill>
                  <a:srgbClr val="FFC000"/>
                </a:solidFill>
                <a:latin typeface="微软雅黑" pitchFamily="34" charset="-122"/>
                <a:ea typeface="微软雅黑" pitchFamily="34" charset="-122"/>
              </a:rPr>
              <a:t>与</a:t>
            </a:r>
            <a:r>
              <a:rPr kumimoji="1" lang="en-US" altLang="zh-CN" sz="1700" b="1">
                <a:solidFill>
                  <a:srgbClr val="FFC000"/>
                </a:solidFill>
                <a:latin typeface="微软雅黑" pitchFamily="34" charset="-122"/>
                <a:ea typeface="微软雅黑" pitchFamily="34" charset="-122"/>
              </a:rPr>
              <a:t>cpu</a:t>
            </a:r>
            <a:r>
              <a:rPr kumimoji="1" lang="zh-CN" altLang="en-US" sz="1700" b="1">
                <a:solidFill>
                  <a:srgbClr val="FFC000"/>
                </a:solidFill>
                <a:latin typeface="微软雅黑" pitchFamily="34" charset="-122"/>
                <a:ea typeface="微软雅黑" pitchFamily="34" charset="-122"/>
              </a:rPr>
              <a:t>平均利用率的矛盾</a:t>
            </a:r>
            <a:endParaRPr kumimoji="1" lang="en-US" altLang="zh-CN" sz="1700" b="1">
              <a:solidFill>
                <a:srgbClr val="FFC000"/>
              </a:solidFill>
              <a:latin typeface="微软雅黑" pitchFamily="34" charset="-122"/>
              <a:ea typeface="微软雅黑" pitchFamily="34" charset="-122"/>
            </a:endParaRPr>
          </a:p>
          <a:p>
            <a:pPr marL="1143000" lvl="2" indent="-228600">
              <a:spcBef>
                <a:spcPct val="20000"/>
              </a:spcBef>
              <a:buFont typeface="Arial" charset="0"/>
              <a:buChar char="•"/>
            </a:pPr>
            <a:r>
              <a:rPr kumimoji="1" lang="en-US" altLang="zh-CN" sz="1500">
                <a:latin typeface="微软雅黑" pitchFamily="34" charset="-122"/>
                <a:ea typeface="微软雅黑" pitchFamily="34" charset="-122"/>
              </a:rPr>
              <a:t>minCPU/maxCPU</a:t>
            </a:r>
          </a:p>
          <a:p>
            <a:pPr marL="1143000" lvl="2" indent="-228600">
              <a:spcBef>
                <a:spcPct val="20000"/>
              </a:spcBef>
              <a:buFont typeface="Arial" charset="0"/>
              <a:buChar char="•"/>
            </a:pPr>
            <a:r>
              <a:rPr kumimoji="1" lang="en-US" altLang="zh-CN" sz="1500">
                <a:latin typeface="微软雅黑" pitchFamily="34" charset="-122"/>
                <a:ea typeface="微软雅黑" pitchFamily="34" charset="-122"/>
              </a:rPr>
              <a:t>Priority</a:t>
            </a:r>
          </a:p>
          <a:p>
            <a:pPr marL="1143000" lvl="2" indent="-228600">
              <a:spcBef>
                <a:spcPct val="20000"/>
              </a:spcBef>
              <a:buFont typeface="Arial" charset="0"/>
              <a:buChar char="•"/>
            </a:pPr>
            <a:r>
              <a:rPr kumimoji="1" lang="en-US" altLang="zh-CN" sz="1500">
                <a:latin typeface="微软雅黑" pitchFamily="34" charset="-122"/>
                <a:ea typeface="微软雅黑" pitchFamily="34" charset="-122"/>
              </a:rPr>
              <a:t>Cgroup</a:t>
            </a: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申请方式／部署方式／拉起方式／包管理</a:t>
            </a:r>
            <a:endParaRPr kumimoji="1" lang="en-US" altLang="zh-CN" sz="1700" b="1">
              <a:solidFill>
                <a:srgbClr val="FFC000"/>
              </a:solidFill>
              <a:latin typeface="微软雅黑" pitchFamily="34" charset="-122"/>
              <a:ea typeface="微软雅黑" pitchFamily="34" charset="-122"/>
            </a:endParaRP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资源约束</a:t>
            </a:r>
            <a:r>
              <a:rPr kumimoji="1" lang="zh-CN" altLang="zh-CN" sz="1700" b="1">
                <a:solidFill>
                  <a:srgbClr val="FFC000"/>
                </a:solidFill>
                <a:latin typeface="微软雅黑" pitchFamily="34" charset="-122"/>
                <a:ea typeface="微软雅黑" pitchFamily="34" charset="-122"/>
              </a:rPr>
              <a:t>（</a:t>
            </a:r>
            <a:r>
              <a:rPr kumimoji="1" lang="en-US" altLang="zh-CN" sz="1700" b="1">
                <a:solidFill>
                  <a:srgbClr val="FFC000"/>
                </a:solidFill>
                <a:latin typeface="微软雅黑" pitchFamily="34" charset="-122"/>
                <a:ea typeface="微软雅黑" pitchFamily="34" charset="-122"/>
              </a:rPr>
              <a:t>tag</a:t>
            </a:r>
            <a:r>
              <a:rPr kumimoji="1" lang="zh-CN" altLang="en-US" sz="1700" b="1">
                <a:solidFill>
                  <a:srgbClr val="FFC000"/>
                </a:solidFill>
                <a:latin typeface="微软雅黑" pitchFamily="34" charset="-122"/>
                <a:ea typeface="微软雅黑" pitchFamily="34" charset="-122"/>
              </a:rPr>
              <a:t>组合）</a:t>
            </a:r>
            <a:endParaRPr kumimoji="1" lang="en-US" altLang="zh-CN" sz="1700" b="1">
              <a:solidFill>
                <a:srgbClr val="FFC000"/>
              </a:solidFill>
              <a:latin typeface="微软雅黑" pitchFamily="34" charset="-122"/>
              <a:ea typeface="微软雅黑" pitchFamily="34" charset="-122"/>
            </a:endParaRP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状态恢复（</a:t>
            </a:r>
            <a:r>
              <a:rPr kumimoji="1" lang="en-US" altLang="zh-CN" sz="1700" b="1">
                <a:solidFill>
                  <a:srgbClr val="FFC000"/>
                </a:solidFill>
                <a:latin typeface="微软雅黑" pitchFamily="34" charset="-122"/>
                <a:ea typeface="微软雅黑" pitchFamily="34" charset="-122"/>
              </a:rPr>
              <a:t>join</a:t>
            </a:r>
            <a:r>
              <a:rPr kumimoji="1" lang="zh-CN" altLang="en-US" sz="1700" b="1">
                <a:solidFill>
                  <a:srgbClr val="FFC000"/>
                </a:solidFill>
                <a:latin typeface="微软雅黑" pitchFamily="34" charset="-122"/>
                <a:ea typeface="微软雅黑" pitchFamily="34" charset="-122"/>
              </a:rPr>
              <a:t>，资源不对齐的问题）</a:t>
            </a:r>
            <a:endParaRPr kumimoji="1" lang="en-US" altLang="zh-CN" sz="1700" b="1">
              <a:solidFill>
                <a:srgbClr val="FFC000"/>
              </a:solidFill>
              <a:latin typeface="微软雅黑" pitchFamily="34" charset="-122"/>
              <a:ea typeface="微软雅黑" pitchFamily="34" charset="-122"/>
            </a:endParaRP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共享</a:t>
            </a:r>
            <a:r>
              <a:rPr kumimoji="1" lang="en-US" altLang="zh-CN" sz="1700" b="1">
                <a:solidFill>
                  <a:srgbClr val="FFC000"/>
                </a:solidFill>
                <a:latin typeface="微软雅黑" pitchFamily="34" charset="-122"/>
                <a:ea typeface="微软雅黑" pitchFamily="34" charset="-122"/>
              </a:rPr>
              <a:t>cpu</a:t>
            </a:r>
            <a:r>
              <a:rPr kumimoji="1" lang="zh-CN" altLang="en-US" sz="1700" b="1">
                <a:solidFill>
                  <a:srgbClr val="FFC000"/>
                </a:solidFill>
                <a:latin typeface="微软雅黑" pitchFamily="34" charset="-122"/>
                <a:ea typeface="微软雅黑" pitchFamily="34" charset="-122"/>
              </a:rPr>
              <a:t>，</a:t>
            </a:r>
            <a:r>
              <a:rPr kumimoji="1" lang="en-US" altLang="zh-CN" sz="1700" b="1">
                <a:solidFill>
                  <a:srgbClr val="FFC000"/>
                </a:solidFill>
                <a:latin typeface="微软雅黑" pitchFamily="34" charset="-122"/>
                <a:ea typeface="微软雅黑" pitchFamily="34" charset="-122"/>
              </a:rPr>
              <a:t>nodemonitor</a:t>
            </a:r>
            <a:r>
              <a:rPr kumimoji="1" lang="zh-CN" altLang="en-US" sz="1700" b="1">
                <a:solidFill>
                  <a:srgbClr val="FFC000"/>
                </a:solidFill>
                <a:latin typeface="微软雅黑" pitchFamily="34" charset="-122"/>
                <a:ea typeface="微软雅黑" pitchFamily="34" charset="-122"/>
              </a:rPr>
              <a:t>的问题</a:t>
            </a:r>
            <a:endParaRPr kumimoji="1" lang="en-US" altLang="zh-CN" sz="1700" b="1">
              <a:solidFill>
                <a:srgbClr val="FFC000"/>
              </a:solidFill>
              <a:latin typeface="微软雅黑" pitchFamily="34" charset="-122"/>
              <a:ea typeface="微软雅黑" pitchFamily="34" charset="-122"/>
            </a:endParaRP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在线系统改造成本／对接／改与不改都能用</a:t>
            </a:r>
            <a:endParaRPr kumimoji="1" lang="en-US" altLang="zh-CN" sz="1700" b="1">
              <a:solidFill>
                <a:srgbClr val="FFC000"/>
              </a:solidFill>
              <a:latin typeface="微软雅黑" pitchFamily="34" charset="-122"/>
              <a:ea typeface="微软雅黑" pitchFamily="34" charset="-122"/>
            </a:endParaRPr>
          </a:p>
          <a:p>
            <a:pPr marL="742950" lvl="1" indent="-285750">
              <a:spcBef>
                <a:spcPct val="20000"/>
              </a:spcBef>
              <a:buFont typeface="Arial" charset="0"/>
              <a:buChar char="–"/>
            </a:pPr>
            <a:r>
              <a:rPr kumimoji="1" lang="zh-CN" altLang="en-US" sz="1700" b="1">
                <a:solidFill>
                  <a:srgbClr val="FFC000"/>
                </a:solidFill>
                <a:latin typeface="微软雅黑" pitchFamily="34" charset="-122"/>
                <a:ea typeface="微软雅黑" pitchFamily="34" charset="-122"/>
              </a:rPr>
              <a:t>跨机房</a:t>
            </a:r>
            <a:endParaRPr kumimoji="1" lang="en-US" altLang="zh-CN" sz="1700" b="1">
              <a:solidFill>
                <a:srgbClr val="FFC000"/>
              </a:solidFill>
              <a:latin typeface="微软雅黑" pitchFamily="34" charset="-122"/>
              <a:ea typeface="微软雅黑" pitchFamily="34" charset="-122"/>
            </a:endParaRPr>
          </a:p>
          <a:p>
            <a:pPr marL="742950" lvl="1" indent="-285750">
              <a:spcBef>
                <a:spcPct val="20000"/>
              </a:spcBef>
              <a:buFont typeface="Arial" charset="0"/>
              <a:buChar char="–"/>
            </a:pPr>
            <a:r>
              <a:rPr kumimoji="1" lang="zh-CN" altLang="zh-CN" sz="1700" b="1">
                <a:solidFill>
                  <a:srgbClr val="FFC000"/>
                </a:solidFill>
                <a:latin typeface="微软雅黑" pitchFamily="34" charset="-122"/>
                <a:ea typeface="微软雅黑" pitchFamily="34" charset="-122"/>
              </a:rPr>
              <a:t>。</a:t>
            </a:r>
            <a:r>
              <a:rPr kumimoji="1" lang="zh-CN" altLang="en-US" sz="1700" b="1">
                <a:solidFill>
                  <a:srgbClr val="FFC000"/>
                </a:solidFill>
                <a:latin typeface="微软雅黑" pitchFamily="34" charset="-122"/>
                <a:ea typeface="微软雅黑" pitchFamily="34" charset="-122"/>
              </a:rPr>
              <a:t>。。</a:t>
            </a:r>
          </a:p>
        </p:txBody>
      </p:sp>
      <p:sp>
        <p:nvSpPr>
          <p:cNvPr id="51204" name="内容占位符 2"/>
          <p:cNvSpPr>
            <a:spLocks/>
          </p:cNvSpPr>
          <p:nvPr/>
        </p:nvSpPr>
        <p:spPr bwMode="auto">
          <a:xfrm>
            <a:off x="2279650" y="981075"/>
            <a:ext cx="1944688" cy="1441450"/>
          </a:xfrm>
          <a:prstGeom prst="rect">
            <a:avLst/>
          </a:prstGeom>
          <a:noFill/>
          <a:ln w="9525">
            <a:noFill/>
            <a:miter lim="800000"/>
            <a:headEnd/>
            <a:tailEnd/>
          </a:ln>
        </p:spPr>
        <p:txBody>
          <a:bodyPr/>
          <a:lstStyle/>
          <a:p>
            <a:pPr marL="742950" lvl="1" indent="-285750">
              <a:spcBef>
                <a:spcPct val="20000"/>
              </a:spcBef>
              <a:buFont typeface="Arial" charset="0"/>
              <a:buChar char="–"/>
            </a:pPr>
            <a:r>
              <a:rPr kumimoji="1" lang="en-US" altLang="zh-CN" sz="1700" b="1">
                <a:solidFill>
                  <a:srgbClr val="FFC000"/>
                </a:solidFill>
                <a:latin typeface="微软雅黑" pitchFamily="34" charset="-122"/>
                <a:ea typeface="微软雅黑" pitchFamily="34" charset="-122"/>
              </a:rPr>
              <a:t>Yarn</a:t>
            </a:r>
          </a:p>
          <a:p>
            <a:pPr marL="742950" lvl="1" indent="-285750">
              <a:spcBef>
                <a:spcPct val="20000"/>
              </a:spcBef>
              <a:buFont typeface="Arial" charset="0"/>
              <a:buChar char="–"/>
            </a:pPr>
            <a:r>
              <a:rPr kumimoji="1" lang="en-US" altLang="zh-CN" sz="1700" b="1">
                <a:solidFill>
                  <a:srgbClr val="FFC000"/>
                </a:solidFill>
                <a:latin typeface="微软雅黑" pitchFamily="34" charset="-122"/>
                <a:ea typeface="微软雅黑" pitchFamily="34" charset="-122"/>
              </a:rPr>
              <a:t>Fuxi</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TW" altLang="en-US" dirty="0">
                <a:latin typeface="微软雅黑"/>
                <a:ea typeface="微软雅黑"/>
                <a:cs typeface="微软雅黑"/>
              </a:rPr>
              <a:t>抢占式调度</a:t>
            </a:r>
            <a:r>
              <a:rPr lang="zh-CN" altLang="en-US" dirty="0">
                <a:latin typeface="微软雅黑"/>
                <a:ea typeface="微软雅黑"/>
                <a:cs typeface="微软雅黑"/>
              </a:rPr>
              <a:t>和</a:t>
            </a:r>
            <a:r>
              <a:rPr lang="zh-TW" altLang="en-US" dirty="0">
                <a:latin typeface="微软雅黑"/>
                <a:ea typeface="微软雅黑"/>
                <a:cs typeface="微软雅黑"/>
              </a:rPr>
              <a:t>资源隔离</a:t>
            </a:r>
            <a:endParaRPr lang="zh-CN" altLang="en-US" dirty="0">
              <a:latin typeface="微软雅黑"/>
              <a:ea typeface="微软雅黑"/>
              <a:cs typeface="微软雅黑"/>
            </a:endParaRPr>
          </a:p>
        </p:txBody>
      </p:sp>
      <p:sp>
        <p:nvSpPr>
          <p:cNvPr id="52226" name="内容占位符 2"/>
          <p:cNvSpPr>
            <a:spLocks noGrp="1"/>
          </p:cNvSpPr>
          <p:nvPr>
            <p:ph idx="1"/>
          </p:nvPr>
        </p:nvSpPr>
        <p:spPr>
          <a:xfrm>
            <a:off x="334963" y="922338"/>
            <a:ext cx="11107737" cy="5530850"/>
          </a:xfrm>
        </p:spPr>
        <p:txBody>
          <a:bodyPr/>
          <a:lstStyle/>
          <a:p>
            <a:pPr eaLnBrk="1" hangingPunct="1">
              <a:lnSpc>
                <a:spcPct val="120000"/>
              </a:lnSpc>
            </a:pPr>
            <a:r>
              <a:rPr lang="zh-CN" altLang="en-US" sz="2500" b="1" smtClean="0">
                <a:solidFill>
                  <a:srgbClr val="0088EE"/>
                </a:solidFill>
              </a:rPr>
              <a:t>隔离维度</a:t>
            </a:r>
            <a:endParaRPr lang="en-US" altLang="zh-CN" sz="2500" b="1" smtClean="0">
              <a:solidFill>
                <a:srgbClr val="0088EE"/>
              </a:solidFill>
            </a:endParaRPr>
          </a:p>
          <a:p>
            <a:pPr lvl="1" eaLnBrk="1" hangingPunct="1">
              <a:lnSpc>
                <a:spcPct val="120000"/>
              </a:lnSpc>
            </a:pPr>
            <a:r>
              <a:rPr lang="zh-CN" altLang="en-US" sz="2200" smtClean="0">
                <a:solidFill>
                  <a:srgbClr val="FFC000"/>
                </a:solidFill>
              </a:rPr>
              <a:t>用户程序使用的</a:t>
            </a:r>
            <a:r>
              <a:rPr lang="en-US" altLang="zh-CN" sz="2200" b="1" smtClean="0">
                <a:solidFill>
                  <a:srgbClr val="FFC000"/>
                </a:solidFill>
              </a:rPr>
              <a:t>Memory</a:t>
            </a:r>
            <a:r>
              <a:rPr lang="zh-CN" altLang="en-US" sz="2200" smtClean="0">
                <a:solidFill>
                  <a:srgbClr val="FFC000"/>
                </a:solidFill>
              </a:rPr>
              <a:t>、</a:t>
            </a:r>
            <a:r>
              <a:rPr lang="en-US" altLang="zh-CN" sz="2200" b="1" smtClean="0">
                <a:solidFill>
                  <a:srgbClr val="FFC000"/>
                </a:solidFill>
              </a:rPr>
              <a:t>Network</a:t>
            </a:r>
            <a:r>
              <a:rPr lang="zh-CN" altLang="en-US" sz="2200" smtClean="0">
                <a:solidFill>
                  <a:srgbClr val="FFC000"/>
                </a:solidFill>
              </a:rPr>
              <a:t>、</a:t>
            </a:r>
            <a:r>
              <a:rPr lang="en-US" altLang="zh-CN" sz="2200" b="1" smtClean="0">
                <a:solidFill>
                  <a:srgbClr val="FFC000"/>
                </a:solidFill>
              </a:rPr>
              <a:t>CPU</a:t>
            </a:r>
            <a:r>
              <a:rPr lang="zh-CN" altLang="en-US" sz="2200" smtClean="0">
                <a:solidFill>
                  <a:srgbClr val="FFC000"/>
                </a:solidFill>
              </a:rPr>
              <a:t>（隔离难度依次递增）</a:t>
            </a:r>
            <a:endParaRPr lang="en-US" altLang="zh-CN" sz="2200" smtClean="0">
              <a:solidFill>
                <a:srgbClr val="FFC000"/>
              </a:solidFill>
            </a:endParaRPr>
          </a:p>
          <a:p>
            <a:pPr lvl="1" eaLnBrk="1" hangingPunct="1">
              <a:lnSpc>
                <a:spcPct val="120000"/>
              </a:lnSpc>
            </a:pPr>
            <a:r>
              <a:rPr lang="zh-CN" altLang="en-US" sz="2200" smtClean="0">
                <a:solidFill>
                  <a:srgbClr val="FFC000"/>
                </a:solidFill>
              </a:rPr>
              <a:t>不需要隔离本地</a:t>
            </a:r>
            <a:r>
              <a:rPr lang="en-US" altLang="zh-CN" sz="2200" smtClean="0">
                <a:solidFill>
                  <a:srgbClr val="FFC000"/>
                </a:solidFill>
              </a:rPr>
              <a:t>IO</a:t>
            </a:r>
            <a:r>
              <a:rPr lang="zh-CN" altLang="en-US" sz="2200" smtClean="0">
                <a:solidFill>
                  <a:srgbClr val="FFC000"/>
                </a:solidFill>
              </a:rPr>
              <a:t>访问（不容许用户程序访问本地</a:t>
            </a:r>
            <a:r>
              <a:rPr lang="en-US" altLang="zh-CN" sz="2200" smtClean="0">
                <a:solidFill>
                  <a:srgbClr val="FFC000"/>
                </a:solidFill>
              </a:rPr>
              <a:t>IO</a:t>
            </a:r>
            <a:r>
              <a:rPr lang="zh-CN" altLang="en-US" sz="2200" smtClean="0">
                <a:solidFill>
                  <a:srgbClr val="FFC000"/>
                </a:solidFill>
              </a:rPr>
              <a:t>）</a:t>
            </a:r>
            <a:endParaRPr lang="en-US" altLang="zh-CN" sz="2200" smtClean="0">
              <a:solidFill>
                <a:srgbClr val="FFC000"/>
              </a:solidFill>
            </a:endParaRPr>
          </a:p>
          <a:p>
            <a:pPr lvl="1" eaLnBrk="1" hangingPunct="1">
              <a:lnSpc>
                <a:spcPct val="120000"/>
              </a:lnSpc>
            </a:pPr>
            <a:r>
              <a:rPr lang="zh-CN" altLang="en-US" sz="2200" smtClean="0">
                <a:solidFill>
                  <a:srgbClr val="FFC000"/>
                </a:solidFill>
              </a:rPr>
              <a:t>框架使用的资源，通过消息“流控”来限制</a:t>
            </a:r>
            <a:endParaRPr lang="en-US" altLang="zh-CN" sz="2200" smtClean="0">
              <a:solidFill>
                <a:srgbClr val="FFC000"/>
              </a:solidFill>
            </a:endParaRPr>
          </a:p>
          <a:p>
            <a:pPr eaLnBrk="1" hangingPunct="1">
              <a:lnSpc>
                <a:spcPct val="120000"/>
              </a:lnSpc>
            </a:pPr>
            <a:r>
              <a:rPr lang="en-US" altLang="zh-CN" sz="2500" b="1" smtClean="0">
                <a:solidFill>
                  <a:srgbClr val="0088EE"/>
                </a:solidFill>
              </a:rPr>
              <a:t>Memory</a:t>
            </a:r>
          </a:p>
          <a:p>
            <a:pPr lvl="1" eaLnBrk="1" hangingPunct="1">
              <a:lnSpc>
                <a:spcPct val="120000"/>
              </a:lnSpc>
            </a:pPr>
            <a:r>
              <a:rPr lang="en-US" altLang="zh-CN" sz="2200" smtClean="0">
                <a:solidFill>
                  <a:srgbClr val="FFC000"/>
                </a:solidFill>
              </a:rPr>
              <a:t>Java</a:t>
            </a:r>
            <a:r>
              <a:rPr lang="zh-CN" altLang="en-US" sz="2200" smtClean="0">
                <a:solidFill>
                  <a:srgbClr val="FFC000"/>
                </a:solidFill>
              </a:rPr>
              <a:t>程序：通过启动</a:t>
            </a:r>
            <a:r>
              <a:rPr lang="en-US" altLang="zh-CN" sz="2200" smtClean="0">
                <a:solidFill>
                  <a:srgbClr val="FFC000"/>
                </a:solidFill>
              </a:rPr>
              <a:t>jvm</a:t>
            </a:r>
            <a:r>
              <a:rPr lang="zh-CN" altLang="en-US" sz="2200" smtClean="0">
                <a:solidFill>
                  <a:srgbClr val="FFC000"/>
                </a:solidFill>
              </a:rPr>
              <a:t>时的</a:t>
            </a:r>
            <a:r>
              <a:rPr lang="en-US" altLang="zh-CN" sz="2200" smtClean="0">
                <a:solidFill>
                  <a:srgbClr val="FFC000"/>
                </a:solidFill>
              </a:rPr>
              <a:t>-Xss</a:t>
            </a:r>
            <a:r>
              <a:rPr lang="zh-CN" altLang="en-US" sz="2200" smtClean="0">
                <a:solidFill>
                  <a:srgbClr val="FFC000"/>
                </a:solidFill>
              </a:rPr>
              <a:t>参数设置</a:t>
            </a:r>
            <a:endParaRPr lang="en-US" altLang="zh-CN" sz="2200" smtClean="0">
              <a:solidFill>
                <a:srgbClr val="FFC000"/>
              </a:solidFill>
            </a:endParaRPr>
          </a:p>
          <a:p>
            <a:pPr lvl="1" eaLnBrk="1" hangingPunct="1">
              <a:lnSpc>
                <a:spcPct val="120000"/>
              </a:lnSpc>
            </a:pPr>
            <a:r>
              <a:rPr lang="en-US" altLang="zh-CN" sz="2200" smtClean="0">
                <a:solidFill>
                  <a:srgbClr val="FFC000"/>
                </a:solidFill>
              </a:rPr>
              <a:t>C\C++</a:t>
            </a:r>
            <a:r>
              <a:rPr lang="zh-CN" altLang="en-US" sz="2200" smtClean="0">
                <a:solidFill>
                  <a:srgbClr val="FFC000"/>
                </a:solidFill>
              </a:rPr>
              <a:t>程序：通过定期查看</a:t>
            </a:r>
            <a:r>
              <a:rPr lang="en-US" altLang="zh-CN" sz="2200" smtClean="0">
                <a:solidFill>
                  <a:srgbClr val="FFC000"/>
                </a:solidFill>
              </a:rPr>
              <a:t>linux</a:t>
            </a:r>
            <a:r>
              <a:rPr lang="zh-CN" altLang="en-US" sz="2200" smtClean="0">
                <a:solidFill>
                  <a:srgbClr val="FFC000"/>
                </a:solidFill>
              </a:rPr>
              <a:t>下</a:t>
            </a:r>
            <a:r>
              <a:rPr lang="en-US" altLang="zh-CN" sz="2200" smtClean="0">
                <a:solidFill>
                  <a:srgbClr val="FFC000"/>
                </a:solidFill>
              </a:rPr>
              <a:t>/proc/pid/status</a:t>
            </a:r>
            <a:r>
              <a:rPr lang="zh-CN" altLang="en-US" sz="2200" smtClean="0">
                <a:solidFill>
                  <a:srgbClr val="FFC000"/>
                </a:solidFill>
              </a:rPr>
              <a:t>，超过上限后，限制消息输入</a:t>
            </a:r>
            <a:endParaRPr lang="en-US" altLang="zh-CN" sz="2200" smtClean="0">
              <a:solidFill>
                <a:srgbClr val="FFC000"/>
              </a:solidFill>
            </a:endParaRPr>
          </a:p>
          <a:p>
            <a:pPr lvl="1" eaLnBrk="1" hangingPunct="1">
              <a:lnSpc>
                <a:spcPct val="120000"/>
              </a:lnSpc>
            </a:pPr>
            <a:r>
              <a:rPr lang="en-US" altLang="zh-CN" sz="2500" b="1" smtClean="0">
                <a:solidFill>
                  <a:srgbClr val="FFC000"/>
                </a:solidFill>
              </a:rPr>
              <a:t>Network</a:t>
            </a:r>
            <a:r>
              <a:rPr lang="en-US" altLang="zh-CN" sz="2100" b="1" smtClean="0">
                <a:solidFill>
                  <a:srgbClr val="FFC000"/>
                </a:solidFill>
              </a:rPr>
              <a:t>  </a:t>
            </a:r>
            <a:r>
              <a:rPr lang="zh-CN" altLang="en-US" sz="2200" smtClean="0">
                <a:solidFill>
                  <a:srgbClr val="FFC000"/>
                </a:solidFill>
              </a:rPr>
              <a:t>通过</a:t>
            </a:r>
            <a:r>
              <a:rPr lang="en-US" altLang="zh-CN" sz="2200" smtClean="0">
                <a:solidFill>
                  <a:srgbClr val="FFC000"/>
                </a:solidFill>
              </a:rPr>
              <a:t>linux</a:t>
            </a:r>
            <a:r>
              <a:rPr lang="zh-CN" altLang="en-US" sz="2200" smtClean="0">
                <a:solidFill>
                  <a:srgbClr val="FFC000"/>
                </a:solidFill>
              </a:rPr>
              <a:t>系统的</a:t>
            </a:r>
            <a:r>
              <a:rPr lang="en-US" altLang="zh-CN" sz="2200" smtClean="0">
                <a:solidFill>
                  <a:srgbClr val="FFC000"/>
                </a:solidFill>
              </a:rPr>
              <a:t>iptables + tc</a:t>
            </a:r>
            <a:r>
              <a:rPr lang="zh-CN" altLang="en-US" sz="2200" smtClean="0">
                <a:solidFill>
                  <a:srgbClr val="FFC000"/>
                </a:solidFill>
              </a:rPr>
              <a:t>模块</a:t>
            </a:r>
            <a:endParaRPr lang="en-US" altLang="zh-CN" sz="2200" smtClean="0">
              <a:solidFill>
                <a:srgbClr val="FFC000"/>
              </a:solidFill>
            </a:endParaRPr>
          </a:p>
          <a:p>
            <a:pPr eaLnBrk="1" hangingPunct="1">
              <a:lnSpc>
                <a:spcPct val="120000"/>
              </a:lnSpc>
            </a:pPr>
            <a:r>
              <a:rPr lang="en-US" altLang="zh-CN" sz="2500" b="1" smtClean="0">
                <a:solidFill>
                  <a:srgbClr val="0088EE"/>
                </a:solidFill>
              </a:rPr>
              <a:t>CPU</a:t>
            </a:r>
          </a:p>
          <a:p>
            <a:pPr lvl="1" eaLnBrk="1" hangingPunct="1">
              <a:lnSpc>
                <a:spcPct val="120000"/>
              </a:lnSpc>
            </a:pPr>
            <a:r>
              <a:rPr lang="zh-CN" altLang="en-US" sz="2200" smtClean="0">
                <a:solidFill>
                  <a:srgbClr val="FFC000"/>
                </a:solidFill>
              </a:rPr>
              <a:t>通过</a:t>
            </a:r>
            <a:r>
              <a:rPr lang="en-US" altLang="zh-CN" sz="2200" smtClean="0">
                <a:solidFill>
                  <a:srgbClr val="FFC000"/>
                </a:solidFill>
              </a:rPr>
              <a:t>linux taskset</a:t>
            </a:r>
            <a:r>
              <a:rPr lang="zh-CN" altLang="en-US" sz="2200" smtClean="0">
                <a:solidFill>
                  <a:srgbClr val="FFC000"/>
                </a:solidFill>
              </a:rPr>
              <a:t>命令将进程绑定到某一具体</a:t>
            </a:r>
            <a:r>
              <a:rPr lang="en-US" altLang="zh-CN" sz="2200" smtClean="0">
                <a:solidFill>
                  <a:srgbClr val="FFC000"/>
                </a:solidFill>
              </a:rPr>
              <a:t>CPU</a:t>
            </a:r>
            <a:r>
              <a:rPr lang="zh-CN" altLang="en-US" sz="2200" smtClean="0">
                <a:solidFill>
                  <a:srgbClr val="FFC000"/>
                </a:solidFill>
              </a:rPr>
              <a:t>上，同一</a:t>
            </a:r>
            <a:r>
              <a:rPr lang="en-US" altLang="zh-CN" sz="2200" smtClean="0">
                <a:solidFill>
                  <a:srgbClr val="FFC000"/>
                </a:solidFill>
              </a:rPr>
              <a:t>CPU</a:t>
            </a:r>
            <a:r>
              <a:rPr lang="zh-CN" altLang="en-US" sz="2200" smtClean="0">
                <a:solidFill>
                  <a:srgbClr val="FFC000"/>
                </a:solidFill>
              </a:rPr>
              <a:t>上多进程依然会发生抢占资源</a:t>
            </a:r>
            <a:endParaRPr lang="en-US" altLang="zh-CN" sz="2200" b="1" smtClean="0">
              <a:solidFill>
                <a:srgbClr val="FFC000"/>
              </a:solidFill>
            </a:endParaRPr>
          </a:p>
          <a:p>
            <a:pPr eaLnBrk="1" hangingPunct="1">
              <a:lnSpc>
                <a:spcPct val="145000"/>
              </a:lnSpc>
              <a:buFont typeface="Arial" charset="0"/>
              <a:buNone/>
            </a:pPr>
            <a:endParaRPr lang="en-US" altLang="zh-CN" sz="2100" smtClean="0">
              <a:solidFill>
                <a:srgbClr val="FFC000"/>
              </a:solidFill>
            </a:endParaRPr>
          </a:p>
        </p:txBody>
      </p:sp>
      <p:pic>
        <p:nvPicPr>
          <p:cNvPr id="52227" name="Picture 2"/>
          <p:cNvPicPr>
            <a:picLocks noChangeAspect="1" noChangeArrowheads="1"/>
          </p:cNvPicPr>
          <p:nvPr/>
        </p:nvPicPr>
        <p:blipFill>
          <a:blip r:embed="rId2"/>
          <a:srcRect/>
          <a:stretch>
            <a:fillRect/>
          </a:stretch>
        </p:blipFill>
        <p:spPr bwMode="auto">
          <a:xfrm>
            <a:off x="10693400" y="231775"/>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TW" dirty="0"/>
              <a:t>F</a:t>
            </a:r>
            <a:r>
              <a:rPr lang="en-US" altLang="zh-TW" dirty="0" smtClean="0"/>
              <a:t>ailover</a:t>
            </a:r>
            <a:r>
              <a:rPr lang="zh-TW" altLang="en-US" dirty="0" smtClean="0"/>
              <a:t>机制</a:t>
            </a:r>
            <a:endParaRPr kumimoji="1" lang="zh-CN" altLang="en-US" dirty="0"/>
          </a:p>
        </p:txBody>
      </p:sp>
      <p:sp>
        <p:nvSpPr>
          <p:cNvPr id="53250" name="内容占位符 2"/>
          <p:cNvSpPr>
            <a:spLocks noGrp="1"/>
          </p:cNvSpPr>
          <p:nvPr>
            <p:ph idx="1"/>
          </p:nvPr>
        </p:nvSpPr>
        <p:spPr/>
        <p:txBody>
          <a:bodyPr/>
          <a:lstStyle/>
          <a:p>
            <a:pPr eaLnBrk="1" hangingPunct="1">
              <a:lnSpc>
                <a:spcPct val="80000"/>
              </a:lnSpc>
              <a:buFont typeface="Arial" charset="0"/>
              <a:buNone/>
            </a:pPr>
            <a:endParaRPr kumimoji="1" lang="en-US" altLang="zh-CN" sz="2000" smtClean="0">
              <a:solidFill>
                <a:srgbClr val="0088EE"/>
              </a:solidFill>
            </a:endParaRPr>
          </a:p>
          <a:p>
            <a:pPr lvl="1" eaLnBrk="1" hangingPunct="1">
              <a:lnSpc>
                <a:spcPct val="80000"/>
              </a:lnSpc>
            </a:pPr>
            <a:r>
              <a:rPr kumimoji="1" lang="zh-CN" altLang="en-US" sz="1700" b="1" smtClean="0">
                <a:solidFill>
                  <a:srgbClr val="FFC000"/>
                </a:solidFill>
              </a:rPr>
              <a:t>容错的最小单位</a:t>
            </a:r>
            <a:endParaRPr kumimoji="1" lang="en-US" altLang="zh-CN" sz="1700" b="1" smtClean="0">
              <a:solidFill>
                <a:srgbClr val="FFC000"/>
              </a:solidFill>
            </a:endParaRPr>
          </a:p>
          <a:p>
            <a:pPr lvl="1" eaLnBrk="1" hangingPunct="1">
              <a:lnSpc>
                <a:spcPct val="80000"/>
              </a:lnSpc>
            </a:pPr>
            <a:r>
              <a:rPr kumimoji="1" lang="zh-CN" altLang="en-US" sz="1700" b="1" smtClean="0">
                <a:solidFill>
                  <a:srgbClr val="FFC000"/>
                </a:solidFill>
              </a:rPr>
              <a:t>跟踪和最小单位</a:t>
            </a:r>
            <a:endParaRPr kumimoji="1" lang="en-US" altLang="zh-CN" sz="1700" b="1" smtClean="0">
              <a:solidFill>
                <a:srgbClr val="FFC000"/>
              </a:solidFill>
            </a:endParaRPr>
          </a:p>
          <a:p>
            <a:pPr lvl="1" eaLnBrk="1" hangingPunct="1">
              <a:lnSpc>
                <a:spcPct val="80000"/>
              </a:lnSpc>
            </a:pPr>
            <a:r>
              <a:rPr kumimoji="1" lang="zh-CN" altLang="en-US" sz="1700" b="1" smtClean="0">
                <a:solidFill>
                  <a:srgbClr val="FFC000"/>
                </a:solidFill>
              </a:rPr>
              <a:t>输入和输出的最小单位</a:t>
            </a:r>
            <a:endParaRPr kumimoji="1" lang="en-US" altLang="zh-CN" sz="1700" b="1" smtClean="0">
              <a:solidFill>
                <a:srgbClr val="FFC000"/>
              </a:solidFill>
            </a:endParaRPr>
          </a:p>
          <a:p>
            <a:pPr lvl="1" eaLnBrk="1" hangingPunct="1">
              <a:lnSpc>
                <a:spcPct val="80000"/>
              </a:lnSpc>
            </a:pPr>
            <a:r>
              <a:rPr kumimoji="1" lang="zh-CN" altLang="en-US" sz="1700" b="1" smtClean="0">
                <a:solidFill>
                  <a:srgbClr val="FFC000"/>
                </a:solidFill>
              </a:rPr>
              <a:t>控制的最小单位</a:t>
            </a:r>
            <a:endParaRPr kumimoji="1" lang="en-US" altLang="zh-CN" sz="1700" b="1" smtClean="0">
              <a:solidFill>
                <a:srgbClr val="FFC000"/>
              </a:solidFill>
            </a:endParaRPr>
          </a:p>
          <a:p>
            <a:pPr eaLnBrk="1" hangingPunct="1">
              <a:lnSpc>
                <a:spcPct val="80000"/>
              </a:lnSpc>
              <a:buFont typeface="Arial" charset="0"/>
              <a:buNone/>
            </a:pPr>
            <a:endParaRPr kumimoji="1" lang="en-US" altLang="zh-CN" sz="2000" smtClean="0">
              <a:solidFill>
                <a:srgbClr val="0088EE"/>
              </a:solidFill>
            </a:endParaRPr>
          </a:p>
          <a:p>
            <a:pPr eaLnBrk="1" hangingPunct="1">
              <a:lnSpc>
                <a:spcPct val="80000"/>
              </a:lnSpc>
              <a:buFont typeface="Arial" charset="0"/>
              <a:buNone/>
            </a:pPr>
            <a:endParaRPr kumimoji="1" lang="en-US" altLang="zh-CN" sz="2000" smtClean="0">
              <a:solidFill>
                <a:srgbClr val="0088EE"/>
              </a:solidFill>
            </a:endParaRPr>
          </a:p>
          <a:p>
            <a:pPr eaLnBrk="1" hangingPunct="1">
              <a:lnSpc>
                <a:spcPct val="80000"/>
              </a:lnSpc>
              <a:buFont typeface="Arial" charset="0"/>
              <a:buNone/>
            </a:pPr>
            <a:endParaRPr kumimoji="1" lang="en-US" altLang="zh-CN" sz="2000" smtClean="0">
              <a:solidFill>
                <a:srgbClr val="0088EE"/>
              </a:solidFill>
            </a:endParaRPr>
          </a:p>
          <a:p>
            <a:pPr eaLnBrk="1" hangingPunct="1">
              <a:lnSpc>
                <a:spcPct val="80000"/>
              </a:lnSpc>
              <a:buFont typeface="Arial" charset="0"/>
              <a:buNone/>
            </a:pPr>
            <a:endParaRPr kumimoji="1" lang="en-US" altLang="zh-CN" sz="2000" smtClean="0">
              <a:solidFill>
                <a:srgbClr val="0088EE"/>
              </a:solidFill>
            </a:endParaRPr>
          </a:p>
          <a:p>
            <a:pPr lvl="1" eaLnBrk="1" hangingPunct="1">
              <a:lnSpc>
                <a:spcPct val="80000"/>
              </a:lnSpc>
            </a:pPr>
            <a:r>
              <a:rPr kumimoji="1" lang="zh-CN" altLang="en-US" sz="1700" b="1" smtClean="0">
                <a:solidFill>
                  <a:srgbClr val="FFC000"/>
                </a:solidFill>
              </a:rPr>
              <a:t>离线跟踪</a:t>
            </a:r>
            <a:endParaRPr kumimoji="1" lang="en-US" altLang="zh-CN" sz="1700" b="1" smtClean="0">
              <a:solidFill>
                <a:srgbClr val="FFC000"/>
              </a:solidFill>
            </a:endParaRPr>
          </a:p>
          <a:p>
            <a:pPr lvl="1" eaLnBrk="1" hangingPunct="1">
              <a:lnSpc>
                <a:spcPct val="80000"/>
              </a:lnSpc>
            </a:pPr>
            <a:r>
              <a:rPr kumimoji="1" lang="zh-CN" altLang="en-US" sz="1700" b="1" smtClean="0">
                <a:solidFill>
                  <a:srgbClr val="FFC000"/>
                </a:solidFill>
              </a:rPr>
              <a:t>流跟踪</a:t>
            </a:r>
            <a:endParaRPr kumimoji="1" lang="en-US" altLang="zh-CN" sz="1700" b="1" smtClean="0">
              <a:solidFill>
                <a:srgbClr val="FFC000"/>
              </a:solidFill>
            </a:endParaRPr>
          </a:p>
          <a:p>
            <a:pPr lvl="1" eaLnBrk="1" hangingPunct="1">
              <a:lnSpc>
                <a:spcPct val="80000"/>
              </a:lnSpc>
            </a:pPr>
            <a:r>
              <a:rPr kumimoji="1" lang="zh-CN" altLang="en-US" sz="1700" b="1" smtClean="0">
                <a:solidFill>
                  <a:srgbClr val="FFC000"/>
                </a:solidFill>
              </a:rPr>
              <a:t>在线跟踪</a:t>
            </a:r>
            <a:endParaRPr kumimoji="1" lang="en-US" altLang="zh-CN" sz="1700" b="1" smtClean="0">
              <a:solidFill>
                <a:srgbClr val="FFC000"/>
              </a:solidFill>
            </a:endParaRPr>
          </a:p>
          <a:p>
            <a:pPr eaLnBrk="1" hangingPunct="1">
              <a:lnSpc>
                <a:spcPct val="80000"/>
              </a:lnSpc>
              <a:buFont typeface="Arial" charset="0"/>
              <a:buNone/>
            </a:pPr>
            <a:endParaRPr kumimoji="1" lang="en-US" altLang="zh-CN" sz="2000" smtClean="0">
              <a:solidFill>
                <a:srgbClr val="0088EE"/>
              </a:solidFill>
            </a:endParaRPr>
          </a:p>
          <a:p>
            <a:pPr lvl="1" eaLnBrk="1" hangingPunct="1">
              <a:lnSpc>
                <a:spcPct val="80000"/>
              </a:lnSpc>
            </a:pPr>
            <a:r>
              <a:rPr kumimoji="1" lang="en-US" altLang="zh-CN" sz="1700" b="1" smtClean="0">
                <a:solidFill>
                  <a:srgbClr val="FFC000"/>
                </a:solidFill>
              </a:rPr>
              <a:t>Checkpoint</a:t>
            </a:r>
          </a:p>
          <a:p>
            <a:pPr lvl="1" eaLnBrk="1" hangingPunct="1">
              <a:lnSpc>
                <a:spcPct val="80000"/>
              </a:lnSpc>
            </a:pPr>
            <a:r>
              <a:rPr kumimoji="1" lang="zh-CN" altLang="en-US" sz="1700" b="1" smtClean="0">
                <a:solidFill>
                  <a:srgbClr val="FFC000"/>
                </a:solidFill>
              </a:rPr>
              <a:t>内存重建（</a:t>
            </a:r>
            <a:r>
              <a:rPr kumimoji="1" lang="en-US" altLang="zh-CN" sz="1700" b="1" smtClean="0">
                <a:solidFill>
                  <a:srgbClr val="FFC000"/>
                </a:solidFill>
              </a:rPr>
              <a:t>tachyon</a:t>
            </a:r>
            <a:r>
              <a:rPr kumimoji="1" lang="zh-CN" altLang="en-US" sz="1700" b="1" smtClean="0">
                <a:solidFill>
                  <a:srgbClr val="FFC000"/>
                </a:solidFill>
              </a:rPr>
              <a:t>）</a:t>
            </a:r>
            <a:endParaRPr kumimoji="1" lang="en-US" altLang="zh-CN" sz="1700" b="1" smtClean="0">
              <a:solidFill>
                <a:srgbClr val="FFC000"/>
              </a:solidFill>
            </a:endParaRPr>
          </a:p>
          <a:p>
            <a:pPr eaLnBrk="1" hangingPunct="1">
              <a:lnSpc>
                <a:spcPct val="80000"/>
              </a:lnSpc>
              <a:buFont typeface="Arial" charset="0"/>
              <a:buNone/>
            </a:pPr>
            <a:endParaRPr kumimoji="1" lang="en-US" altLang="zh-CN" sz="2000" smtClean="0">
              <a:solidFill>
                <a:srgbClr val="0088EE"/>
              </a:solidFill>
            </a:endParaRPr>
          </a:p>
          <a:p>
            <a:pPr eaLnBrk="1" hangingPunct="1">
              <a:lnSpc>
                <a:spcPct val="80000"/>
              </a:lnSpc>
              <a:buFont typeface="Arial" charset="0"/>
              <a:buNone/>
            </a:pPr>
            <a:endParaRPr kumimoji="1" lang="en-US" altLang="zh-CN" sz="2000" smtClean="0">
              <a:solidFill>
                <a:srgbClr val="0088EE"/>
              </a:solidFill>
            </a:endParaRPr>
          </a:p>
          <a:p>
            <a:pPr lvl="1" eaLnBrk="1" hangingPunct="1">
              <a:lnSpc>
                <a:spcPct val="80000"/>
              </a:lnSpc>
            </a:pPr>
            <a:r>
              <a:rPr kumimoji="1" lang="en-US" altLang="zh-CN" sz="1700" b="1" smtClean="0">
                <a:solidFill>
                  <a:srgbClr val="FFC000"/>
                </a:solidFill>
              </a:rPr>
              <a:t>Skip</a:t>
            </a:r>
          </a:p>
          <a:p>
            <a:pPr lvl="1" eaLnBrk="1" hangingPunct="1">
              <a:lnSpc>
                <a:spcPct val="80000"/>
              </a:lnSpc>
            </a:pPr>
            <a:endParaRPr kumimoji="1" lang="en-US" altLang="zh-CN" sz="1700" b="1" smtClean="0">
              <a:solidFill>
                <a:srgbClr val="FFC000"/>
              </a:solidFill>
            </a:endParaRPr>
          </a:p>
          <a:p>
            <a:pPr lvl="1" eaLnBrk="1" hangingPunct="1">
              <a:lnSpc>
                <a:spcPct val="80000"/>
              </a:lnSpc>
            </a:pPr>
            <a:endParaRPr kumimoji="1" lang="en-US" altLang="zh-CN" sz="1700" smtClean="0"/>
          </a:p>
        </p:txBody>
      </p:sp>
      <p:sp>
        <p:nvSpPr>
          <p:cNvPr id="53251" name="内容占位符 2"/>
          <p:cNvSpPr>
            <a:spLocks/>
          </p:cNvSpPr>
          <p:nvPr/>
        </p:nvSpPr>
        <p:spPr bwMode="auto">
          <a:xfrm>
            <a:off x="2782888" y="1052513"/>
            <a:ext cx="4465637" cy="5445125"/>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pPr>
            <a:r>
              <a:rPr kumimoji="1" lang="en-US" altLang="zh-CN" sz="2000">
                <a:solidFill>
                  <a:srgbClr val="0088EE"/>
                </a:solidFill>
                <a:latin typeface="微软雅黑" pitchFamily="34" charset="-122"/>
                <a:ea typeface="微软雅黑" pitchFamily="34" charset="-122"/>
              </a:rPr>
              <a:t>Batch</a:t>
            </a: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342900" indent="-342900">
              <a:lnSpc>
                <a:spcPct val="80000"/>
              </a:lnSpc>
              <a:spcBef>
                <a:spcPct val="20000"/>
              </a:spcBef>
              <a:buFont typeface="Arial" charset="0"/>
              <a:buChar char="•"/>
            </a:pPr>
            <a:r>
              <a:rPr kumimoji="1" lang="zh-CN" altLang="en-US" sz="2000">
                <a:solidFill>
                  <a:srgbClr val="0088EE"/>
                </a:solidFill>
                <a:latin typeface="微软雅黑" pitchFamily="34" charset="-122"/>
                <a:ea typeface="微软雅黑" pitchFamily="34" charset="-122"/>
              </a:rPr>
              <a:t>源头重建／节点重建</a:t>
            </a:r>
            <a:endParaRPr kumimoji="1" lang="en-US" altLang="zh-CN" sz="2000">
              <a:solidFill>
                <a:srgbClr val="0088EE"/>
              </a:solidFill>
              <a:latin typeface="微软雅黑" pitchFamily="34" charset="-122"/>
              <a:ea typeface="微软雅黑" pitchFamily="34" charset="-122"/>
            </a:endParaRPr>
          </a:p>
          <a:p>
            <a:pPr marL="342900" indent="-342900">
              <a:lnSpc>
                <a:spcPct val="80000"/>
              </a:lnSpc>
              <a:spcBef>
                <a:spcPct val="20000"/>
              </a:spcBef>
              <a:buFont typeface="Arial" charset="0"/>
              <a:buChar char="•"/>
            </a:pPr>
            <a:r>
              <a:rPr kumimoji="1" lang="zh-CN" altLang="en-US" sz="2000">
                <a:solidFill>
                  <a:srgbClr val="0088EE"/>
                </a:solidFill>
                <a:latin typeface="微软雅黑" pitchFamily="34" charset="-122"/>
                <a:ea typeface="微软雅黑" pitchFamily="34" charset="-122"/>
              </a:rPr>
              <a:t>全量输出</a:t>
            </a:r>
            <a:endParaRPr kumimoji="1" lang="en-US" altLang="zh-CN" sz="2000">
              <a:solidFill>
                <a:srgbClr val="0088EE"/>
              </a:solidFill>
              <a:latin typeface="微软雅黑" pitchFamily="34" charset="-122"/>
              <a:ea typeface="微软雅黑" pitchFamily="34" charset="-122"/>
            </a:endParaRPr>
          </a:p>
          <a:p>
            <a:pPr marL="342900" indent="-342900">
              <a:lnSpc>
                <a:spcPct val="80000"/>
              </a:lnSpc>
              <a:spcBef>
                <a:spcPct val="20000"/>
              </a:spcBef>
              <a:buFont typeface="Arial" charset="0"/>
              <a:buChar char="•"/>
            </a:pPr>
            <a:r>
              <a:rPr kumimoji="1" lang="zh-CN" altLang="en-US" sz="2000">
                <a:solidFill>
                  <a:srgbClr val="0088EE"/>
                </a:solidFill>
                <a:latin typeface="微软雅黑" pitchFamily="34" charset="-122"/>
                <a:ea typeface="微软雅黑" pitchFamily="34" charset="-122"/>
              </a:rPr>
              <a:t>无外部交互依赖</a:t>
            </a:r>
            <a:endParaRPr kumimoji="1" lang="en-US" altLang="zh-CN" sz="2000">
              <a:solidFill>
                <a:srgbClr val="0088EE"/>
              </a:solidFill>
              <a:latin typeface="微软雅黑" pitchFamily="34" charset="-122"/>
              <a:ea typeface="微软雅黑" pitchFamily="34" charset="-122"/>
            </a:endParaRPr>
          </a:p>
          <a:p>
            <a:pPr marL="342900" indent="-342900">
              <a:lnSpc>
                <a:spcPct val="80000"/>
              </a:lnSpc>
              <a:spcBef>
                <a:spcPct val="20000"/>
              </a:spcBef>
              <a:buFont typeface="Arial" charset="0"/>
              <a:buChar char="•"/>
            </a:pPr>
            <a:r>
              <a:rPr kumimoji="1" lang="zh-CN" altLang="en-US" sz="2000">
                <a:solidFill>
                  <a:srgbClr val="0088EE"/>
                </a:solidFill>
                <a:latin typeface="微软雅黑" pitchFamily="34" charset="-122"/>
                <a:ea typeface="微软雅黑" pitchFamily="34" charset="-122"/>
              </a:rPr>
              <a:t>跟踪消息与消息主体量级</a:t>
            </a:r>
            <a:endParaRPr kumimoji="1" lang="en-US" altLang="zh-CN" sz="2000">
              <a:solidFill>
                <a:srgbClr val="0088EE"/>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342900" indent="-342900">
              <a:lnSpc>
                <a:spcPct val="80000"/>
              </a:lnSpc>
              <a:spcBef>
                <a:spcPct val="20000"/>
              </a:spcBef>
              <a:buFont typeface="Arial" charset="0"/>
              <a:buChar char="•"/>
            </a:pPr>
            <a:r>
              <a:rPr kumimoji="1" lang="zh-CN" altLang="en-US" sz="2000">
                <a:solidFill>
                  <a:srgbClr val="0088EE"/>
                </a:solidFill>
                <a:latin typeface="微软雅黑" pitchFamily="34" charset="-122"/>
                <a:ea typeface="微软雅黑" pitchFamily="34" charset="-122"/>
              </a:rPr>
              <a:t>有状态计算</a:t>
            </a:r>
            <a:r>
              <a:rPr kumimoji="1" lang="en-US" altLang="zh-CN" sz="2000">
                <a:solidFill>
                  <a:srgbClr val="0088EE"/>
                </a:solidFill>
                <a:latin typeface="微软雅黑" pitchFamily="34" charset="-122"/>
                <a:ea typeface="微软雅黑" pitchFamily="34" charset="-122"/>
              </a:rPr>
              <a:t>checkpoint</a:t>
            </a: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342900" indent="-342900">
              <a:lnSpc>
                <a:spcPct val="80000"/>
              </a:lnSpc>
              <a:spcBef>
                <a:spcPct val="20000"/>
              </a:spcBef>
              <a:buFont typeface="Arial" charset="0"/>
              <a:buChar char="•"/>
            </a:pPr>
            <a:r>
              <a:rPr kumimoji="1" lang="zh-CN" altLang="en-US" sz="2000">
                <a:solidFill>
                  <a:srgbClr val="0088EE"/>
                </a:solidFill>
                <a:latin typeface="微软雅黑" pitchFamily="34" charset="-122"/>
                <a:ea typeface="微软雅黑" pitchFamily="34" charset="-122"/>
              </a:rPr>
              <a:t>运行时效率</a:t>
            </a:r>
            <a:r>
              <a:rPr kumimoji="1" lang="en-US" altLang="zh-CN" sz="2000">
                <a:solidFill>
                  <a:srgbClr val="0088EE"/>
                </a:solidFill>
                <a:latin typeface="微软雅黑" pitchFamily="34" charset="-122"/>
                <a:ea typeface="微软雅黑" pitchFamily="34" charset="-122"/>
              </a:rPr>
              <a:t> vs </a:t>
            </a:r>
            <a:r>
              <a:rPr kumimoji="1" lang="zh-CN" altLang="en-US" sz="2000">
                <a:solidFill>
                  <a:srgbClr val="0088EE"/>
                </a:solidFill>
                <a:latin typeface="微软雅黑" pitchFamily="34" charset="-122"/>
                <a:ea typeface="微软雅黑" pitchFamily="34" charset="-122"/>
              </a:rPr>
              <a:t>恢复效率</a:t>
            </a:r>
            <a:endParaRPr kumimoji="1" lang="en-US" altLang="zh-CN" sz="2000">
              <a:solidFill>
                <a:srgbClr val="0088EE"/>
              </a:solidFill>
              <a:latin typeface="微软雅黑" pitchFamily="34" charset="-122"/>
              <a:ea typeface="微软雅黑" pitchFamily="34" charset="-122"/>
            </a:endParaRPr>
          </a:p>
          <a:p>
            <a:pPr marL="342900" indent="-342900">
              <a:lnSpc>
                <a:spcPct val="80000"/>
              </a:lnSpc>
              <a:spcBef>
                <a:spcPct val="20000"/>
              </a:spcBef>
              <a:buFont typeface="Arial" charset="0"/>
              <a:buChar char="•"/>
            </a:pPr>
            <a:r>
              <a:rPr kumimoji="1" lang="zh-CN" altLang="en-US" sz="2000">
                <a:solidFill>
                  <a:srgbClr val="0088EE"/>
                </a:solidFill>
                <a:latin typeface="微软雅黑" pitchFamily="34" charset="-122"/>
                <a:ea typeface="微软雅黑" pitchFamily="34" charset="-122"/>
              </a:rPr>
              <a:t>雪崩</a:t>
            </a:r>
            <a:endParaRPr kumimoji="1" lang="en-US" altLang="zh-CN" sz="2000">
              <a:solidFill>
                <a:srgbClr val="0088EE"/>
              </a:solidFill>
              <a:latin typeface="微软雅黑" pitchFamily="34" charset="-122"/>
              <a:ea typeface="微软雅黑" pitchFamily="34" charset="-122"/>
            </a:endParaRPr>
          </a:p>
          <a:p>
            <a:pPr marL="742950" lvl="1" indent="-285750">
              <a:lnSpc>
                <a:spcPct val="80000"/>
              </a:lnSpc>
              <a:spcBef>
                <a:spcPct val="20000"/>
              </a:spcBef>
              <a:buFont typeface="Arial" charset="0"/>
              <a:buNone/>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Char char="–"/>
            </a:pPr>
            <a:endParaRPr kumimoji="1" lang="en-US" altLang="zh-CN" sz="1700" b="1">
              <a:solidFill>
                <a:srgbClr val="FFC000"/>
              </a:solidFill>
              <a:latin typeface="微软雅黑" pitchFamily="34" charset="-122"/>
              <a:ea typeface="微软雅黑" pitchFamily="34" charset="-122"/>
            </a:endParaRPr>
          </a:p>
          <a:p>
            <a:pPr marL="742950" lvl="1" indent="-285750">
              <a:lnSpc>
                <a:spcPct val="80000"/>
              </a:lnSpc>
              <a:spcBef>
                <a:spcPct val="20000"/>
              </a:spcBef>
              <a:buFont typeface="Arial" charset="0"/>
              <a:buChar char="–"/>
            </a:pPr>
            <a:endParaRPr kumimoji="1" lang="en-US" altLang="zh-CN" sz="17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kumimoji="1" lang="zh-CN" altLang="en-US" dirty="0" smtClean="0"/>
              <a:t>难点</a:t>
            </a:r>
            <a:endParaRPr kumimoji="1" lang="zh-CN" altLang="en-US" dirty="0"/>
          </a:p>
        </p:txBody>
      </p:sp>
      <p:sp>
        <p:nvSpPr>
          <p:cNvPr id="54274" name="内容占位符 2"/>
          <p:cNvSpPr>
            <a:spLocks noGrp="1"/>
          </p:cNvSpPr>
          <p:nvPr>
            <p:ph idx="1"/>
          </p:nvPr>
        </p:nvSpPr>
        <p:spPr>
          <a:xfrm>
            <a:off x="3863975" y="1052513"/>
            <a:ext cx="5113338" cy="5445125"/>
          </a:xfrm>
        </p:spPr>
        <p:txBody>
          <a:bodyPr/>
          <a:lstStyle/>
          <a:p>
            <a:pPr lvl="1" eaLnBrk="1" hangingPunct="1">
              <a:lnSpc>
                <a:spcPct val="150000"/>
              </a:lnSpc>
              <a:buFont typeface="Wingdings" pitchFamily="2" charset="2"/>
              <a:buChar char="l"/>
            </a:pPr>
            <a:r>
              <a:rPr kumimoji="1" lang="zh-CN" altLang="en-US" b="1" smtClean="0">
                <a:solidFill>
                  <a:srgbClr val="0088EE"/>
                </a:solidFill>
              </a:rPr>
              <a:t>吞吐与响应时间</a:t>
            </a:r>
            <a:endParaRPr kumimoji="1" lang="en-US" altLang="zh-CN" b="1" smtClean="0">
              <a:solidFill>
                <a:srgbClr val="0088EE"/>
              </a:solidFill>
            </a:endParaRPr>
          </a:p>
          <a:p>
            <a:pPr lvl="1" eaLnBrk="1" hangingPunct="1">
              <a:lnSpc>
                <a:spcPct val="150000"/>
              </a:lnSpc>
              <a:buFont typeface="Wingdings" pitchFamily="2" charset="2"/>
              <a:buChar char="l"/>
            </a:pPr>
            <a:r>
              <a:rPr kumimoji="1" lang="zh-CN" altLang="en-US" b="1" smtClean="0">
                <a:solidFill>
                  <a:srgbClr val="0088EE"/>
                </a:solidFill>
              </a:rPr>
              <a:t>实时性与数据链路不可控</a:t>
            </a:r>
            <a:endParaRPr kumimoji="1" lang="en-US" altLang="zh-CN" b="1" smtClean="0">
              <a:solidFill>
                <a:srgbClr val="0088EE"/>
              </a:solidFill>
            </a:endParaRPr>
          </a:p>
          <a:p>
            <a:pPr lvl="1" eaLnBrk="1" hangingPunct="1">
              <a:lnSpc>
                <a:spcPct val="150000"/>
              </a:lnSpc>
              <a:buFont typeface="Wingdings" pitchFamily="2" charset="2"/>
              <a:buChar char="l"/>
            </a:pPr>
            <a:r>
              <a:rPr kumimoji="1" lang="zh-CN" altLang="en-US" b="1" smtClean="0">
                <a:solidFill>
                  <a:srgbClr val="0088EE"/>
                </a:solidFill>
              </a:rPr>
              <a:t>非幂等处理与数据链路不可控</a:t>
            </a:r>
            <a:endParaRPr kumimoji="1" lang="en-US" altLang="zh-CN" b="1" smtClean="0">
              <a:solidFill>
                <a:srgbClr val="0088EE"/>
              </a:solidFill>
            </a:endParaRPr>
          </a:p>
          <a:p>
            <a:pPr lvl="1" eaLnBrk="1" hangingPunct="1">
              <a:lnSpc>
                <a:spcPct val="150000"/>
              </a:lnSpc>
              <a:buFont typeface="Wingdings" pitchFamily="2" charset="2"/>
              <a:buChar char="l"/>
            </a:pPr>
            <a:r>
              <a:rPr lang="zh-CN" altLang="en-US" smtClean="0">
                <a:solidFill>
                  <a:srgbClr val="FF0000"/>
                </a:solidFill>
              </a:rPr>
              <a:t>精度与成本</a:t>
            </a:r>
            <a:endParaRPr lang="en-US" altLang="zh-CN" smtClean="0">
              <a:solidFill>
                <a:srgbClr val="FF0000"/>
              </a:solidFill>
            </a:endParaRPr>
          </a:p>
          <a:p>
            <a:pPr lvl="1" eaLnBrk="1" hangingPunct="1">
              <a:lnSpc>
                <a:spcPct val="150000"/>
              </a:lnSpc>
              <a:buFont typeface="Wingdings" pitchFamily="2" charset="2"/>
              <a:buChar char="l"/>
            </a:pPr>
            <a:r>
              <a:rPr lang="zh-CN" altLang="en-US" b="1" smtClean="0">
                <a:solidFill>
                  <a:srgbClr val="0088EE"/>
                </a:solidFill>
              </a:rPr>
              <a:t>恢复成本与运行时成本</a:t>
            </a:r>
            <a:endParaRPr kumimoji="1" lang="en-US" altLang="zh-CN" b="1" smtClean="0">
              <a:solidFill>
                <a:srgbClr val="0088EE"/>
              </a:solidFill>
            </a:endParaRPr>
          </a:p>
          <a:p>
            <a:pPr lvl="1" eaLnBrk="1" hangingPunct="1">
              <a:lnSpc>
                <a:spcPct val="150000"/>
              </a:lnSpc>
              <a:buFont typeface="Wingdings" pitchFamily="2" charset="2"/>
              <a:buChar char="l"/>
            </a:pPr>
            <a:r>
              <a:rPr kumimoji="1" lang="zh-CN" altLang="en-US" b="1" smtClean="0">
                <a:solidFill>
                  <a:srgbClr val="0088EE"/>
                </a:solidFill>
              </a:rPr>
              <a:t>全链路与边界</a:t>
            </a:r>
            <a:endParaRPr kumimoji="1" lang="en-US" altLang="zh-CN" b="1" smtClean="0">
              <a:solidFill>
                <a:srgbClr val="0088EE"/>
              </a:solidFill>
            </a:endParaRPr>
          </a:p>
          <a:p>
            <a:pPr lvl="1" eaLnBrk="1" hangingPunct="1">
              <a:lnSpc>
                <a:spcPct val="150000"/>
              </a:lnSpc>
              <a:buFont typeface="Wingdings" pitchFamily="2" charset="2"/>
              <a:buChar char="l"/>
            </a:pPr>
            <a:r>
              <a:rPr kumimoji="1" lang="zh-CN" altLang="en-US" b="1" smtClean="0">
                <a:solidFill>
                  <a:srgbClr val="0088EE"/>
                </a:solidFill>
              </a:rPr>
              <a:t>需求多样性与平台一致性</a:t>
            </a:r>
            <a:endParaRPr kumimoji="1" lang="en-US" altLang="zh-CN" b="1" smtClean="0">
              <a:solidFill>
                <a:srgbClr val="0088EE"/>
              </a:solidFill>
            </a:endParaRPr>
          </a:p>
          <a:p>
            <a:pPr lvl="1" eaLnBrk="1" hangingPunct="1">
              <a:lnSpc>
                <a:spcPct val="150000"/>
              </a:lnSpc>
              <a:buFont typeface="Wingdings" pitchFamily="2" charset="2"/>
              <a:buChar char="l"/>
            </a:pPr>
            <a:r>
              <a:rPr kumimoji="1" lang="zh-CN" altLang="en-US" b="1" smtClean="0">
                <a:solidFill>
                  <a:srgbClr val="0088EE"/>
                </a:solidFill>
              </a:rPr>
              <a:t>不同计算场景不同技术体系</a:t>
            </a:r>
            <a:endParaRPr kumimoji="1" lang="en-US" altLang="zh-CN" b="1" smtClean="0">
              <a:solidFill>
                <a:srgbClr val="0088EE"/>
              </a:solidFill>
            </a:endParaRPr>
          </a:p>
          <a:p>
            <a:pPr lvl="1" eaLnBrk="1" hangingPunct="1">
              <a:lnSpc>
                <a:spcPct val="150000"/>
              </a:lnSpc>
              <a:buFont typeface="Wingdings" pitchFamily="2" charset="2"/>
              <a:buChar char="l"/>
            </a:pPr>
            <a:r>
              <a:rPr kumimoji="1" lang="en-US" altLang="zh-CN" b="1" smtClean="0">
                <a:solidFill>
                  <a:srgbClr val="0088EE"/>
                </a:solidFill>
              </a:rPr>
              <a:t>…….</a:t>
            </a:r>
            <a:endParaRPr lang="en-US" altLang="zh-CN" b="1" smtClean="0">
              <a:solidFill>
                <a:srgbClr val="0088E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kumimoji="1" lang="zh-CN" altLang="en-US" dirty="0" smtClean="0"/>
              <a:t>增量</a:t>
            </a:r>
            <a:endParaRPr kumimoji="1" lang="zh-CN" altLang="en-US" dirty="0"/>
          </a:p>
        </p:txBody>
      </p:sp>
      <p:sp>
        <p:nvSpPr>
          <p:cNvPr id="3" name="内容占位符 2"/>
          <p:cNvSpPr>
            <a:spLocks noGrp="1"/>
          </p:cNvSpPr>
          <p:nvPr>
            <p:ph idx="1"/>
          </p:nvPr>
        </p:nvSpPr>
        <p:spPr/>
        <p:txBody>
          <a:bodyPr rtlCol="0">
            <a:normAutofit/>
          </a:bodyPr>
          <a:lstStyle/>
          <a:p>
            <a:pPr eaLnBrk="1" fontAlgn="auto" hangingPunct="1">
              <a:lnSpc>
                <a:spcPct val="125000"/>
              </a:lnSpc>
              <a:spcAft>
                <a:spcPts val="0"/>
              </a:spcAft>
              <a:buFont typeface="Wingdings" charset="2"/>
              <a:buChar char="l"/>
              <a:defRPr/>
            </a:pPr>
            <a:r>
              <a:rPr lang="zh-CN" altLang="en-US" sz="2300" b="1" dirty="0">
                <a:latin typeface="+mn-ea"/>
              </a:rPr>
              <a:t>增量计算</a:t>
            </a:r>
            <a:endParaRPr lang="en-US" altLang="zh-CN" sz="2300" b="1" dirty="0">
              <a:latin typeface="+mn-ea"/>
            </a:endParaRPr>
          </a:p>
          <a:p>
            <a:pPr lvl="1" eaLnBrk="1" fontAlgn="auto" hangingPunct="1">
              <a:spcAft>
                <a:spcPts val="0"/>
              </a:spcAft>
              <a:buFont typeface="Arial" pitchFamily="34" charset="0"/>
              <a:buChar char="–"/>
              <a:defRPr/>
            </a:pPr>
            <a:r>
              <a:rPr lang="en-US" altLang="zh-CN" dirty="0">
                <a:latin typeface="+mj-ea"/>
              </a:rPr>
              <a:t>batch</a:t>
            </a:r>
            <a:r>
              <a:rPr lang="en-US" altLang="zh-CN" dirty="0"/>
              <a:t> =&gt; delta:  f(x + delta) = g( f(x), delta )</a:t>
            </a:r>
          </a:p>
          <a:p>
            <a:pPr lvl="1" eaLnBrk="1" fontAlgn="auto" hangingPunct="1">
              <a:spcAft>
                <a:spcPts val="0"/>
              </a:spcAft>
              <a:buFont typeface="Arial" pitchFamily="34" charset="0"/>
              <a:buChar char="–"/>
              <a:defRPr/>
            </a:pPr>
            <a:r>
              <a:rPr lang="zh-CN" altLang="en-US" dirty="0"/>
              <a:t>时效性、系统复杂</a:t>
            </a:r>
            <a:r>
              <a:rPr lang="zh-CN" altLang="en-US" dirty="0" smtClean="0"/>
              <a:t>性和系统性能的</a:t>
            </a:r>
            <a:r>
              <a:rPr lang="en-US" altLang="zh-CN" dirty="0"/>
              <a:t>tradeoff</a:t>
            </a:r>
          </a:p>
          <a:p>
            <a:pPr lvl="1" eaLnBrk="1" fontAlgn="auto" hangingPunct="1">
              <a:spcAft>
                <a:spcPts val="0"/>
              </a:spcAft>
              <a:buFont typeface="Arial" pitchFamily="34" charset="0"/>
              <a:buChar char="–"/>
              <a:defRPr/>
            </a:pPr>
            <a:r>
              <a:rPr lang="zh-CN" altLang="en-US" dirty="0"/>
              <a:t>优势</a:t>
            </a:r>
            <a:endParaRPr lang="en-US" altLang="zh-CN" dirty="0"/>
          </a:p>
          <a:p>
            <a:pPr lvl="2" eaLnBrk="1" fontAlgn="auto" hangingPunct="1">
              <a:spcAft>
                <a:spcPts val="0"/>
              </a:spcAft>
              <a:buFont typeface="Arial" pitchFamily="34" charset="0"/>
              <a:buChar char="•"/>
              <a:defRPr/>
            </a:pPr>
            <a:r>
              <a:rPr lang="zh-CN" altLang="en-US" sz="1600" dirty="0"/>
              <a:t>计算中间结果实时产出</a:t>
            </a:r>
            <a:endParaRPr lang="en-US" altLang="zh-CN" sz="1600" dirty="0"/>
          </a:p>
          <a:p>
            <a:pPr lvl="2" eaLnBrk="1" fontAlgn="auto" hangingPunct="1">
              <a:spcAft>
                <a:spcPts val="0"/>
              </a:spcAft>
              <a:buFont typeface="Arial" pitchFamily="34" charset="0"/>
              <a:buChar char="•"/>
              <a:defRPr/>
            </a:pPr>
            <a:r>
              <a:rPr lang="zh-CN" altLang="en-US" sz="1600" dirty="0"/>
              <a:t>平摊计算</a:t>
            </a:r>
            <a:endParaRPr lang="en-US" altLang="zh-CN" sz="1600" dirty="0"/>
          </a:p>
          <a:p>
            <a:pPr lvl="2" eaLnBrk="1" fontAlgn="auto" hangingPunct="1">
              <a:spcAft>
                <a:spcPts val="0"/>
              </a:spcAft>
              <a:buFont typeface="Arial" pitchFamily="34" charset="0"/>
              <a:buChar char="•"/>
              <a:defRPr/>
            </a:pPr>
            <a:r>
              <a:rPr lang="zh-CN" altLang="en-US" sz="1600" dirty="0"/>
              <a:t>中间计算状态不膨胀</a:t>
            </a:r>
            <a:endParaRPr lang="en-US" altLang="zh-CN" sz="1600" dirty="0"/>
          </a:p>
          <a:p>
            <a:pPr lvl="2" eaLnBrk="1" fontAlgn="auto" hangingPunct="1">
              <a:spcAft>
                <a:spcPts val="0"/>
              </a:spcAft>
              <a:buFont typeface="Arial" pitchFamily="34" charset="0"/>
              <a:buChar char="•"/>
              <a:defRPr/>
            </a:pPr>
            <a:r>
              <a:rPr lang="zh-CN" altLang="en-US" sz="1600" dirty="0" smtClean="0"/>
              <a:t>有状态的</a:t>
            </a:r>
            <a:r>
              <a:rPr lang="en-US" altLang="zh-CN" sz="1600" dirty="0" smtClean="0"/>
              <a:t>failover</a:t>
            </a:r>
          </a:p>
          <a:p>
            <a:pPr lvl="2" eaLnBrk="1" fontAlgn="auto" hangingPunct="1">
              <a:spcAft>
                <a:spcPts val="0"/>
              </a:spcAft>
              <a:buFont typeface="Arial" pitchFamily="34" charset="0"/>
              <a:buChar char="•"/>
              <a:defRPr/>
            </a:pPr>
            <a:r>
              <a:rPr lang="zh-CN" altLang="en-US" sz="1600" dirty="0" smtClean="0"/>
              <a:t>批次运算</a:t>
            </a:r>
            <a:endParaRPr lang="en-US" altLang="zh-CN" sz="2300" dirty="0">
              <a:latin typeface="+mn-ea"/>
            </a:endParaRPr>
          </a:p>
          <a:p>
            <a:pPr eaLnBrk="1" fontAlgn="auto" hangingPunct="1">
              <a:spcAft>
                <a:spcPts val="0"/>
              </a:spcAft>
              <a:buFont typeface="Arial" pitchFamily="34" charset="0"/>
              <a:buChar char="•"/>
              <a:defRPr/>
            </a:pPr>
            <a:endParaRPr kumimoji="1" lang="zh-CN" altLang="en-US" dirty="0"/>
          </a:p>
        </p:txBody>
      </p:sp>
      <p:sp>
        <p:nvSpPr>
          <p:cNvPr id="4" name="圆角矩形标注 3"/>
          <p:cNvSpPr/>
          <p:nvPr/>
        </p:nvSpPr>
        <p:spPr>
          <a:xfrm>
            <a:off x="7608888" y="2420938"/>
            <a:ext cx="2087562" cy="863600"/>
          </a:xfrm>
          <a:prstGeom prst="wedgeRoundRectCallout">
            <a:avLst>
              <a:gd name="adj1" fmla="val -238510"/>
              <a:gd name="adj2" fmla="val -1794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zh-CN" altLang="en-US" dirty="0"/>
              <a:t>时效性强</a:t>
            </a:r>
          </a:p>
        </p:txBody>
      </p:sp>
      <p:sp>
        <p:nvSpPr>
          <p:cNvPr id="5" name="圆角矩形标注 4"/>
          <p:cNvSpPr/>
          <p:nvPr/>
        </p:nvSpPr>
        <p:spPr>
          <a:xfrm>
            <a:off x="7608888" y="2781300"/>
            <a:ext cx="2087562" cy="863600"/>
          </a:xfrm>
          <a:prstGeom prst="wedgeRoundRectCallout">
            <a:avLst>
              <a:gd name="adj1" fmla="val -293921"/>
              <a:gd name="adj2" fmla="val -29373"/>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zh-CN" altLang="en-US" dirty="0"/>
              <a:t>降低成本</a:t>
            </a:r>
          </a:p>
        </p:txBody>
      </p:sp>
      <p:sp>
        <p:nvSpPr>
          <p:cNvPr id="6" name="圆角矩形标注 5"/>
          <p:cNvSpPr/>
          <p:nvPr/>
        </p:nvSpPr>
        <p:spPr>
          <a:xfrm>
            <a:off x="8543925" y="3068638"/>
            <a:ext cx="2089150" cy="865187"/>
          </a:xfrm>
          <a:prstGeom prst="wedgeRoundRectCallout">
            <a:avLst>
              <a:gd name="adj1" fmla="val -293921"/>
              <a:gd name="adj2" fmla="val -29373"/>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zh-CN" altLang="en-US" dirty="0"/>
              <a:t>性能，吞吐</a:t>
            </a:r>
          </a:p>
        </p:txBody>
      </p:sp>
      <p:sp>
        <p:nvSpPr>
          <p:cNvPr id="10" name="圆角矩形标注 9"/>
          <p:cNvSpPr/>
          <p:nvPr/>
        </p:nvSpPr>
        <p:spPr>
          <a:xfrm>
            <a:off x="8328025" y="3357563"/>
            <a:ext cx="2089150" cy="863600"/>
          </a:xfrm>
          <a:prstGeom prst="wedgeRoundRectCallout">
            <a:avLst>
              <a:gd name="adj1" fmla="val -293921"/>
              <a:gd name="adj2" fmla="val -29373"/>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zh-CN" altLang="en-US" dirty="0"/>
              <a:t>恢复快，碎片化</a:t>
            </a:r>
          </a:p>
        </p:txBody>
      </p:sp>
      <p:sp>
        <p:nvSpPr>
          <p:cNvPr id="11" name="圆角矩形标注 10"/>
          <p:cNvSpPr/>
          <p:nvPr/>
        </p:nvSpPr>
        <p:spPr>
          <a:xfrm>
            <a:off x="7608888" y="3716338"/>
            <a:ext cx="2087562" cy="865187"/>
          </a:xfrm>
          <a:prstGeom prst="wedgeRoundRectCallout">
            <a:avLst>
              <a:gd name="adj1" fmla="val -293921"/>
              <a:gd name="adj2" fmla="val -29373"/>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zh-CN" altLang="en-US" dirty="0"/>
              <a:t>数据倾斜解决</a:t>
            </a:r>
            <a:endParaRPr kumimoji="1" lang="zh-CN" altLang="en-US" dirty="0"/>
          </a:p>
        </p:txBody>
      </p:sp>
      <p:sp>
        <p:nvSpPr>
          <p:cNvPr id="13" name="椭圆形标注 12"/>
          <p:cNvSpPr/>
          <p:nvPr/>
        </p:nvSpPr>
        <p:spPr>
          <a:xfrm>
            <a:off x="4656138" y="620713"/>
            <a:ext cx="1584325" cy="612775"/>
          </a:xfrm>
          <a:prstGeom prst="wedgeEllipseCallout">
            <a:avLst>
              <a:gd name="adj1" fmla="val -10031"/>
              <a:gd name="adj2" fmla="val 99353"/>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err="1"/>
              <a:t>oldValue</a:t>
            </a:r>
            <a:endParaRPr kumimoji="1" lang="zh-CN" altLang="en-US" dirty="0"/>
          </a:p>
        </p:txBody>
      </p:sp>
      <p:sp>
        <p:nvSpPr>
          <p:cNvPr id="14" name="椭圆形标注 13"/>
          <p:cNvSpPr/>
          <p:nvPr/>
        </p:nvSpPr>
        <p:spPr>
          <a:xfrm>
            <a:off x="5880100" y="549275"/>
            <a:ext cx="1511300" cy="612775"/>
          </a:xfrm>
          <a:prstGeom prst="wedgeEllipseCallout">
            <a:avLst>
              <a:gd name="adj1" fmla="val -36697"/>
              <a:gd name="adj2" fmla="val 99353"/>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zh-CN" altLang="en-US" dirty="0"/>
              <a:t>本次</a:t>
            </a:r>
            <a:r>
              <a:rPr kumimoji="1" lang="en-US" altLang="zh-CN" dirty="0"/>
              <a:t>input</a:t>
            </a:r>
            <a:endParaRPr kumimoji="1" lang="zh-CN" altLang="en-US" dirty="0"/>
          </a:p>
        </p:txBody>
      </p:sp>
      <p:sp>
        <p:nvSpPr>
          <p:cNvPr id="15" name="圆角矩形标注 14"/>
          <p:cNvSpPr/>
          <p:nvPr/>
        </p:nvSpPr>
        <p:spPr>
          <a:xfrm>
            <a:off x="3071813" y="620713"/>
            <a:ext cx="1635125" cy="541337"/>
          </a:xfrm>
          <a:prstGeom prst="wedgeRoundRectCallout">
            <a:avLst>
              <a:gd name="adj1" fmla="val 57758"/>
              <a:gd name="adj2" fmla="val 120454"/>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1" lang="en-US" altLang="zh-CN" dirty="0"/>
              <a:t>state</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3" presetClass="entr" presetSubtype="1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5" presetClass="exit" presetSubtype="10" fill="hold" grpId="1" nodeType="withEffect">
                                  <p:stCondLst>
                                    <p:cond delay="0"/>
                                  </p:stCondLst>
                                  <p:childTnLst>
                                    <p:animEffect transition="out" filter="checkerboard(across)">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par>
                                <p:cTn id="48" presetID="3" presetClass="entr" presetSubtype="1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5" presetClass="exit" presetSubtype="10" fill="hold" grpId="1" nodeType="withEffect">
                                  <p:stCondLst>
                                    <p:cond delay="0"/>
                                  </p:stCondLst>
                                  <p:childTnLst>
                                    <p:animEffect transition="out" filter="checkerboard(across)">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3" presetClass="entr" presetSubtype="1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linds(horizontal)">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par>
                                <p:cTn id="65" presetID="5" presetClass="exit" presetSubtype="10" fill="hold" grpId="1" nodeType="withEffect">
                                  <p:stCondLst>
                                    <p:cond delay="0"/>
                                  </p:stCondLst>
                                  <p:childTnLst>
                                    <p:animEffect transition="out" filter="checkerboard(across)">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3" presetClass="entr" presetSubtype="10"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blinds(horizontal)">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par>
                                <p:cTn id="75" presetID="5" presetClass="exit" presetSubtype="10" fill="hold" grpId="1" nodeType="withEffect">
                                  <p:stCondLst>
                                    <p:cond delay="0"/>
                                  </p:stCondLst>
                                  <p:childTnLst>
                                    <p:animEffect transition="out" filter="checkerboard(across)">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3" presetClass="entr" presetSubtype="1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0" grpId="0" animBg="1"/>
      <p:bldP spid="10" grpId="1" animBg="1"/>
      <p:bldP spid="11"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3024188" y="1844675"/>
            <a:ext cx="6527800" cy="36004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矩形 57"/>
          <p:cNvSpPr/>
          <p:nvPr/>
        </p:nvSpPr>
        <p:spPr>
          <a:xfrm>
            <a:off x="3367088" y="2092325"/>
            <a:ext cx="5842000" cy="6572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SQL (+ </a:t>
            </a:r>
            <a:r>
              <a:rPr lang="en-US" altLang="zh-CN" dirty="0" err="1"/>
              <a:t>udf</a:t>
            </a:r>
            <a:r>
              <a:rPr lang="en-US" altLang="zh-CN" dirty="0"/>
              <a:t>)</a:t>
            </a:r>
            <a:endParaRPr lang="zh-CN" altLang="en-US" dirty="0"/>
          </a:p>
        </p:txBody>
      </p:sp>
      <p:sp>
        <p:nvSpPr>
          <p:cNvPr id="63" name="矩形 62"/>
          <p:cNvSpPr/>
          <p:nvPr/>
        </p:nvSpPr>
        <p:spPr>
          <a:xfrm>
            <a:off x="3367088" y="2914650"/>
            <a:ext cx="5842000" cy="6588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算子 </a:t>
            </a:r>
            <a:r>
              <a:rPr lang="en-US" altLang="zh-CN" dirty="0"/>
              <a:t>API</a:t>
            </a:r>
            <a:endParaRPr lang="zh-CN" altLang="en-US" dirty="0"/>
          </a:p>
        </p:txBody>
      </p:sp>
      <p:sp>
        <p:nvSpPr>
          <p:cNvPr id="65" name="矩形 64"/>
          <p:cNvSpPr/>
          <p:nvPr/>
        </p:nvSpPr>
        <p:spPr>
          <a:xfrm>
            <a:off x="3367088" y="3819525"/>
            <a:ext cx="5842000" cy="6588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Map/Reduce/Merge API</a:t>
            </a:r>
            <a:endParaRPr lang="zh-CN" altLang="en-US" dirty="0"/>
          </a:p>
        </p:txBody>
      </p:sp>
      <p:sp>
        <p:nvSpPr>
          <p:cNvPr id="70" name="下箭头 69"/>
          <p:cNvSpPr/>
          <p:nvPr/>
        </p:nvSpPr>
        <p:spPr>
          <a:xfrm>
            <a:off x="10033000" y="1916113"/>
            <a:ext cx="576263" cy="2736850"/>
          </a:xfrm>
          <a:prstGeom prst="downArrow">
            <a:avLst/>
          </a:prstGeom>
          <a:gradFill flip="none" rotWithShape="1">
            <a:gsLst>
              <a:gs pos="0">
                <a:srgbClr val="000000"/>
              </a:gs>
              <a:gs pos="39999">
                <a:srgbClr val="0A128C"/>
              </a:gs>
              <a:gs pos="70000">
                <a:srgbClr val="181CC7"/>
              </a:gs>
              <a:gs pos="88000">
                <a:srgbClr val="7005D4"/>
              </a:gs>
              <a:gs pos="100000">
                <a:srgbClr val="8C3D91"/>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 name="下箭头 70"/>
          <p:cNvSpPr/>
          <p:nvPr/>
        </p:nvSpPr>
        <p:spPr>
          <a:xfrm rot="10800000">
            <a:off x="1679575" y="1916113"/>
            <a:ext cx="576263" cy="2736850"/>
          </a:xfrm>
          <a:prstGeom prst="downArrow">
            <a:avLst/>
          </a:prstGeom>
          <a:gradFill flip="none" rotWithShape="1">
            <a:gsLst>
              <a:gs pos="0">
                <a:srgbClr val="DDEBCF"/>
              </a:gs>
              <a:gs pos="50000">
                <a:srgbClr val="9CB86E"/>
              </a:gs>
              <a:gs pos="100000">
                <a:srgbClr val="156B1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303" name="矩形 72"/>
          <p:cNvSpPr>
            <a:spLocks noChangeArrowheads="1"/>
          </p:cNvSpPr>
          <p:nvPr/>
        </p:nvSpPr>
        <p:spPr bwMode="auto">
          <a:xfrm>
            <a:off x="1384300" y="1412875"/>
            <a:ext cx="876300" cy="369888"/>
          </a:xfrm>
          <a:prstGeom prst="rect">
            <a:avLst/>
          </a:prstGeom>
          <a:noFill/>
          <a:ln w="9525">
            <a:noFill/>
            <a:miter lim="800000"/>
            <a:headEnd/>
            <a:tailEnd/>
          </a:ln>
        </p:spPr>
        <p:txBody>
          <a:bodyPr wrap="none">
            <a:spAutoFit/>
          </a:bodyPr>
          <a:lstStyle/>
          <a:p>
            <a:pPr algn="ctr"/>
            <a:r>
              <a:rPr lang="zh-CN" altLang="en-US">
                <a:latin typeface="Calibri" pitchFamily="34" charset="0"/>
              </a:rPr>
              <a:t>易用性</a:t>
            </a:r>
          </a:p>
        </p:txBody>
      </p:sp>
      <p:sp>
        <p:nvSpPr>
          <p:cNvPr id="55304" name="矩形 74"/>
          <p:cNvSpPr>
            <a:spLocks noChangeArrowheads="1"/>
          </p:cNvSpPr>
          <p:nvPr/>
        </p:nvSpPr>
        <p:spPr bwMode="auto">
          <a:xfrm>
            <a:off x="9871075" y="4868863"/>
            <a:ext cx="1108075" cy="369887"/>
          </a:xfrm>
          <a:prstGeom prst="rect">
            <a:avLst/>
          </a:prstGeom>
          <a:noFill/>
          <a:ln w="9525">
            <a:noFill/>
            <a:miter lim="800000"/>
            <a:headEnd/>
            <a:tailEnd/>
          </a:ln>
        </p:spPr>
        <p:txBody>
          <a:bodyPr wrap="none">
            <a:spAutoFit/>
          </a:bodyPr>
          <a:lstStyle/>
          <a:p>
            <a:pPr algn="ctr"/>
            <a:r>
              <a:rPr lang="zh-CN" altLang="en-US">
                <a:latin typeface="Calibri" pitchFamily="34" charset="0"/>
              </a:rPr>
              <a:t>表达能力</a:t>
            </a:r>
          </a:p>
        </p:txBody>
      </p:sp>
      <p:sp>
        <p:nvSpPr>
          <p:cNvPr id="16" name="矩形 15"/>
          <p:cNvSpPr/>
          <p:nvPr/>
        </p:nvSpPr>
        <p:spPr>
          <a:xfrm>
            <a:off x="3408363" y="4581525"/>
            <a:ext cx="5840412" cy="65722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process API</a:t>
            </a:r>
            <a:endParaRPr lang="zh-CN" altLang="en-US" dirty="0"/>
          </a:p>
        </p:txBody>
      </p:sp>
      <p:sp>
        <p:nvSpPr>
          <p:cNvPr id="17" name="标题 1"/>
          <p:cNvSpPr>
            <a:spLocks noGrp="1"/>
          </p:cNvSpPr>
          <p:nvPr>
            <p:ph type="title"/>
          </p:nvPr>
        </p:nvSpPr>
        <p:spPr/>
        <p:txBody>
          <a:bodyPr/>
          <a:lstStyle/>
          <a:p>
            <a:pPr eaLnBrk="1" fontAlgn="auto" hangingPunct="1">
              <a:spcAft>
                <a:spcPts val="0"/>
              </a:spcAft>
              <a:defRPr/>
            </a:pPr>
            <a:r>
              <a:rPr lang="en-US" altLang="zh-TW" dirty="0" err="1" smtClean="0"/>
              <a:t>streamSQL</a:t>
            </a:r>
            <a:endParaRPr kumimoji="1"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smtClean="0"/>
              <a:t>- </a:t>
            </a:r>
            <a:r>
              <a:rPr lang="zh-CN" altLang="en-US" dirty="0" smtClean="0"/>
              <a:t>阿里巴巴流计算</a:t>
            </a:r>
            <a:r>
              <a:rPr lang="en-US" altLang="zh-CN" dirty="0" smtClean="0"/>
              <a:t>SQL</a:t>
            </a:r>
            <a:endParaRPr kumimoji="1" lang="zh-CN" altLang="en-US" dirty="0"/>
          </a:p>
        </p:txBody>
      </p:sp>
      <p:sp>
        <p:nvSpPr>
          <p:cNvPr id="56322" name="内容占位符 2"/>
          <p:cNvSpPr>
            <a:spLocks noGrp="1"/>
          </p:cNvSpPr>
          <p:nvPr>
            <p:ph idx="1"/>
          </p:nvPr>
        </p:nvSpPr>
        <p:spPr/>
        <p:txBody>
          <a:bodyPr/>
          <a:lstStyle/>
          <a:p>
            <a:pPr eaLnBrk="1" hangingPunct="1">
              <a:lnSpc>
                <a:spcPct val="90000"/>
              </a:lnSpc>
            </a:pPr>
            <a:r>
              <a:rPr kumimoji="1" lang="en-US" altLang="zh-CN" sz="2200" smtClean="0">
                <a:solidFill>
                  <a:srgbClr val="0088EE"/>
                </a:solidFill>
              </a:rPr>
              <a:t>streamSQL</a:t>
            </a:r>
          </a:p>
          <a:p>
            <a:pPr lvl="1" eaLnBrk="1" hangingPunct="1">
              <a:lnSpc>
                <a:spcPct val="90000"/>
              </a:lnSpc>
            </a:pPr>
            <a:r>
              <a:rPr kumimoji="1" lang="en-US" altLang="zh-CN" sz="1900" smtClean="0">
                <a:solidFill>
                  <a:srgbClr val="FFC000"/>
                </a:solidFill>
              </a:rPr>
              <a:t>Fullouterjoin</a:t>
            </a:r>
          </a:p>
          <a:p>
            <a:pPr lvl="1" eaLnBrk="1" hangingPunct="1">
              <a:lnSpc>
                <a:spcPct val="90000"/>
              </a:lnSpc>
            </a:pPr>
            <a:r>
              <a:rPr kumimoji="1" lang="en-US" altLang="zh-CN" sz="1900" smtClean="0">
                <a:solidFill>
                  <a:srgbClr val="FFC000"/>
                </a:solidFill>
              </a:rPr>
              <a:t>Orderby</a:t>
            </a:r>
          </a:p>
          <a:p>
            <a:pPr lvl="1" eaLnBrk="1" hangingPunct="1">
              <a:lnSpc>
                <a:spcPct val="90000"/>
              </a:lnSpc>
            </a:pPr>
            <a:r>
              <a:rPr kumimoji="1" lang="en-US" altLang="zh-CN" sz="1900" smtClean="0">
                <a:solidFill>
                  <a:srgbClr val="FFC000"/>
                </a:solidFill>
              </a:rPr>
              <a:t>Sortby</a:t>
            </a:r>
          </a:p>
          <a:p>
            <a:pPr lvl="1" eaLnBrk="1" hangingPunct="1">
              <a:lnSpc>
                <a:spcPct val="90000"/>
              </a:lnSpc>
            </a:pPr>
            <a:r>
              <a:rPr kumimoji="1" lang="en-US" altLang="zh-CN" sz="1900" smtClean="0">
                <a:solidFill>
                  <a:srgbClr val="FFC000"/>
                </a:solidFill>
              </a:rPr>
              <a:t>…</a:t>
            </a:r>
          </a:p>
          <a:p>
            <a:pPr eaLnBrk="1" hangingPunct="1">
              <a:lnSpc>
                <a:spcPct val="90000"/>
              </a:lnSpc>
              <a:buFont typeface="Wingdings" pitchFamily="2" charset="2"/>
              <a:buChar char="Ø"/>
            </a:pPr>
            <a:r>
              <a:rPr lang="zh-CN" altLang="en-US" sz="2200" smtClean="0">
                <a:solidFill>
                  <a:srgbClr val="0088EE"/>
                </a:solidFill>
              </a:rPr>
              <a:t>原语</a:t>
            </a:r>
            <a:endParaRPr lang="en-US" altLang="zh-CN" sz="2200" smtClean="0">
              <a:solidFill>
                <a:srgbClr val="0088EE"/>
              </a:solidFill>
            </a:endParaRPr>
          </a:p>
          <a:p>
            <a:pPr lvl="1" eaLnBrk="1" hangingPunct="1">
              <a:lnSpc>
                <a:spcPct val="90000"/>
              </a:lnSpc>
              <a:buFont typeface="Wingdings" pitchFamily="2" charset="2"/>
              <a:buChar char="Ø"/>
            </a:pPr>
            <a:r>
              <a:rPr lang="en-US" altLang="zh-CN" sz="1900" smtClean="0">
                <a:solidFill>
                  <a:srgbClr val="FFC000"/>
                </a:solidFill>
              </a:rPr>
              <a:t>Map</a:t>
            </a:r>
          </a:p>
          <a:p>
            <a:pPr lvl="1" eaLnBrk="1" hangingPunct="1">
              <a:lnSpc>
                <a:spcPct val="90000"/>
              </a:lnSpc>
              <a:buFont typeface="Wingdings" pitchFamily="2" charset="2"/>
              <a:buChar char="Ø"/>
            </a:pPr>
            <a:r>
              <a:rPr lang="en-US" altLang="zh-CN" sz="1900" smtClean="0">
                <a:solidFill>
                  <a:srgbClr val="FFC000"/>
                </a:solidFill>
              </a:rPr>
              <a:t>Reduce</a:t>
            </a:r>
          </a:p>
          <a:p>
            <a:pPr lvl="1" eaLnBrk="1" hangingPunct="1">
              <a:lnSpc>
                <a:spcPct val="90000"/>
              </a:lnSpc>
              <a:buFont typeface="Wingdings" pitchFamily="2" charset="2"/>
              <a:buChar char="Ø"/>
            </a:pPr>
            <a:r>
              <a:rPr lang="en-US" altLang="zh-CN" sz="1900" smtClean="0">
                <a:solidFill>
                  <a:srgbClr val="FFC000"/>
                </a:solidFill>
              </a:rPr>
              <a:t>Shuflle</a:t>
            </a:r>
          </a:p>
          <a:p>
            <a:pPr lvl="1" eaLnBrk="1" hangingPunct="1">
              <a:lnSpc>
                <a:spcPct val="90000"/>
              </a:lnSpc>
              <a:buFont typeface="Wingdings" pitchFamily="2" charset="2"/>
              <a:buChar char="Ø"/>
            </a:pPr>
            <a:r>
              <a:rPr lang="en-US" altLang="zh-CN" sz="1900" smtClean="0">
                <a:solidFill>
                  <a:srgbClr val="FFC000"/>
                </a:solidFill>
              </a:rPr>
              <a:t>Union</a:t>
            </a:r>
          </a:p>
          <a:p>
            <a:pPr lvl="1" eaLnBrk="1" hangingPunct="1">
              <a:lnSpc>
                <a:spcPct val="90000"/>
              </a:lnSpc>
              <a:buFont typeface="Wingdings" pitchFamily="2" charset="2"/>
              <a:buChar char="Ø"/>
            </a:pPr>
            <a:r>
              <a:rPr lang="en-US" altLang="zh-CN" sz="1900" smtClean="0">
                <a:solidFill>
                  <a:srgbClr val="FFC000"/>
                </a:solidFill>
              </a:rPr>
              <a:t>Merge</a:t>
            </a:r>
          </a:p>
          <a:p>
            <a:pPr eaLnBrk="1" hangingPunct="1">
              <a:lnSpc>
                <a:spcPct val="90000"/>
              </a:lnSpc>
              <a:buFont typeface="Wingdings" pitchFamily="2" charset="2"/>
              <a:buChar char="Ø"/>
            </a:pPr>
            <a:r>
              <a:rPr lang="zh-CN" altLang="en-US" sz="2200" smtClean="0">
                <a:solidFill>
                  <a:srgbClr val="0088EE"/>
                </a:solidFill>
              </a:rPr>
              <a:t>高级算子</a:t>
            </a:r>
            <a:endParaRPr lang="en-US" altLang="zh-CN" sz="2200" smtClean="0">
              <a:solidFill>
                <a:srgbClr val="0088EE"/>
              </a:solidFill>
            </a:endParaRPr>
          </a:p>
          <a:p>
            <a:pPr lvl="1" eaLnBrk="1" hangingPunct="1">
              <a:lnSpc>
                <a:spcPct val="90000"/>
              </a:lnSpc>
              <a:buFont typeface="Wingdings" pitchFamily="2" charset="2"/>
              <a:buChar char="Ø"/>
            </a:pPr>
            <a:r>
              <a:rPr lang="en-US" altLang="zh-CN" sz="1900" smtClean="0">
                <a:solidFill>
                  <a:srgbClr val="FFC000"/>
                </a:solidFill>
              </a:rPr>
              <a:t>Topk</a:t>
            </a:r>
          </a:p>
          <a:p>
            <a:pPr lvl="1" eaLnBrk="1" hangingPunct="1">
              <a:lnSpc>
                <a:spcPct val="90000"/>
              </a:lnSpc>
              <a:buFont typeface="Wingdings" pitchFamily="2" charset="2"/>
              <a:buChar char="Ø"/>
            </a:pPr>
            <a:r>
              <a:rPr lang="en-US" altLang="zh-CN" sz="1900" smtClean="0">
                <a:solidFill>
                  <a:srgbClr val="FFC000"/>
                </a:solidFill>
              </a:rPr>
              <a:t>distinct</a:t>
            </a:r>
          </a:p>
          <a:p>
            <a:pPr lvl="1" eaLnBrk="1" hangingPunct="1">
              <a:lnSpc>
                <a:spcPct val="90000"/>
              </a:lnSpc>
              <a:buFont typeface="Wingdings" pitchFamily="2" charset="2"/>
              <a:buChar char="Ø"/>
            </a:pPr>
            <a:r>
              <a:rPr lang="en-US" altLang="zh-CN" sz="1900" smtClean="0">
                <a:solidFill>
                  <a:srgbClr val="FFC000"/>
                </a:solidFill>
              </a:rPr>
              <a:t>Join</a:t>
            </a:r>
          </a:p>
          <a:p>
            <a:pPr lvl="1" eaLnBrk="1" hangingPunct="1">
              <a:lnSpc>
                <a:spcPct val="90000"/>
              </a:lnSpc>
              <a:buFont typeface="Wingdings" pitchFamily="2" charset="2"/>
              <a:buChar char="Ø"/>
            </a:pPr>
            <a:r>
              <a:rPr lang="en-US" altLang="zh-CN" sz="1900" smtClean="0">
                <a:solidFill>
                  <a:srgbClr val="FFC000"/>
                </a:solidFill>
              </a:rPr>
              <a:t>_windows</a:t>
            </a:r>
          </a:p>
          <a:p>
            <a:pPr eaLnBrk="1" hangingPunct="1">
              <a:lnSpc>
                <a:spcPct val="90000"/>
              </a:lnSpc>
            </a:pPr>
            <a:endParaRPr kumimoji="1" lang="zh-CN" altLang="en-US" sz="2200" smtClean="0">
              <a:solidFill>
                <a:srgbClr val="FFC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矩形 137"/>
          <p:cNvSpPr/>
          <p:nvPr/>
        </p:nvSpPr>
        <p:spPr>
          <a:xfrm>
            <a:off x="911225" y="3429000"/>
            <a:ext cx="8256588" cy="13684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 name="组合 20"/>
          <p:cNvGrpSpPr/>
          <p:nvPr/>
        </p:nvGrpSpPr>
        <p:grpSpPr>
          <a:xfrm>
            <a:off x="3215680" y="116632"/>
            <a:ext cx="8976320" cy="576064"/>
            <a:chOff x="2411760" y="116632"/>
            <a:chExt cx="6732240" cy="576064"/>
          </a:xfrm>
          <a:solidFill>
            <a:schemeClr val="accent6"/>
          </a:solidFill>
        </p:grpSpPr>
        <p:sp>
          <p:nvSpPr>
            <p:cNvPr id="6" name="标题 1"/>
            <p:cNvSpPr txBox="1">
              <a:spLocks/>
            </p:cNvSpPr>
            <p:nvPr/>
          </p:nvSpPr>
          <p:spPr>
            <a:xfrm>
              <a:off x="3131840" y="116632"/>
              <a:ext cx="6012160" cy="576064"/>
            </a:xfrm>
            <a:prstGeom prst="rect">
              <a:avLst/>
            </a:prstGeom>
            <a:grpFill/>
          </p:spPr>
          <p:txBody>
            <a:bodyPr anchor="ctr">
              <a:normAutofit lnSpcReduction="10000"/>
            </a:bodyPr>
            <a:lstStyle/>
            <a:p>
              <a:pPr fontAlgn="auto">
                <a:spcAft>
                  <a:spcPts val="0"/>
                </a:spcAft>
                <a:defRPr/>
              </a:pPr>
              <a:r>
                <a:rPr lang="en-US" altLang="zh-CN" sz="3200" dirty="0">
                  <a:solidFill>
                    <a:schemeClr val="bg1"/>
                  </a:solidFill>
                  <a:latin typeface="微软雅黑" pitchFamily="34" charset="-122"/>
                  <a:ea typeface="微软雅黑" pitchFamily="34" charset="-122"/>
                  <a:cs typeface="+mj-cs"/>
                </a:rPr>
                <a:t>  </a:t>
              </a:r>
              <a:r>
                <a:rPr lang="zh-CN" altLang="en-US" sz="3200" dirty="0">
                  <a:solidFill>
                    <a:schemeClr val="bg1"/>
                  </a:solidFill>
                  <a:latin typeface="微软雅黑" pitchFamily="34" charset="-122"/>
                  <a:ea typeface="微软雅黑" pitchFamily="34" charset="-122"/>
                  <a:cs typeface="+mj-cs"/>
                </a:rPr>
                <a:t>模块分层</a:t>
              </a:r>
            </a:p>
          </p:txBody>
        </p:sp>
        <p:sp>
          <p:nvSpPr>
            <p:cNvPr id="7" name="燕尾形 6"/>
            <p:cNvSpPr/>
            <p:nvPr/>
          </p:nvSpPr>
          <p:spPr>
            <a:xfrm>
              <a:off x="2699792" y="116632"/>
              <a:ext cx="288032" cy="5760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 name="燕尾形 7"/>
            <p:cNvSpPr/>
            <p:nvPr/>
          </p:nvSpPr>
          <p:spPr>
            <a:xfrm>
              <a:off x="2411760" y="116632"/>
              <a:ext cx="288032" cy="5760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 name="燕尾形 8"/>
            <p:cNvSpPr/>
            <p:nvPr/>
          </p:nvSpPr>
          <p:spPr>
            <a:xfrm>
              <a:off x="2987824" y="116632"/>
              <a:ext cx="288032" cy="5760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58371" name="组合 68"/>
          <p:cNvGrpSpPr>
            <a:grpSpLocks/>
          </p:cNvGrpSpPr>
          <p:nvPr/>
        </p:nvGrpSpPr>
        <p:grpSpPr bwMode="auto">
          <a:xfrm>
            <a:off x="1679575" y="3500438"/>
            <a:ext cx="7296150" cy="1081087"/>
            <a:chOff x="251520" y="3699179"/>
            <a:chExt cx="5472608" cy="1065906"/>
          </a:xfrm>
        </p:grpSpPr>
        <p:sp>
          <p:nvSpPr>
            <p:cNvPr id="100" name="圆角矩形 99"/>
            <p:cNvSpPr/>
            <p:nvPr/>
          </p:nvSpPr>
          <p:spPr>
            <a:xfrm>
              <a:off x="3059268" y="3769613"/>
              <a:ext cx="2593416" cy="995472"/>
            </a:xfrm>
            <a:prstGeom prst="roundRect">
              <a:avLst/>
            </a:prstGeom>
            <a:noFill/>
            <a:ln w="25400" cap="flat" cmpd="sng" algn="ctr">
              <a:solidFill>
                <a:srgbClr val="EEECE1">
                  <a:lumMod val="50000"/>
                </a:srgbClr>
              </a:solidFill>
              <a:prstDash val="solid"/>
            </a:ln>
            <a:effectLst/>
          </p:spPr>
          <p:txBody>
            <a:bodyPr anchor="ctr"/>
            <a:lstStyle/>
            <a:p>
              <a:pPr algn="ctr" fontAlgn="auto">
                <a:spcBef>
                  <a:spcPts val="0"/>
                </a:spcBef>
                <a:spcAft>
                  <a:spcPts val="0"/>
                </a:spcAft>
                <a:defRPr/>
              </a:pPr>
              <a:endParaRPr lang="zh-CN" altLang="en-US" kern="0">
                <a:solidFill>
                  <a:prstClr val="white"/>
                </a:solidFill>
                <a:latin typeface="Calibri"/>
                <a:ea typeface="宋体"/>
              </a:endParaRPr>
            </a:p>
          </p:txBody>
        </p:sp>
        <p:sp>
          <p:nvSpPr>
            <p:cNvPr id="101" name="圆角矩形 100"/>
            <p:cNvSpPr/>
            <p:nvPr/>
          </p:nvSpPr>
          <p:spPr>
            <a:xfrm>
              <a:off x="3167625" y="4148393"/>
              <a:ext cx="684671" cy="431997"/>
            </a:xfrm>
            <a:prstGeom prst="roundRect">
              <a:avLst/>
            </a:prstGeom>
            <a:solidFill>
              <a:srgbClr val="EEECE1">
                <a:lumMod val="50000"/>
              </a:srgbClr>
            </a:solidFill>
            <a:ln w="25400" cap="flat" cmpd="sng" algn="ctr">
              <a:noFill/>
              <a:prstDash val="solid"/>
            </a:ln>
            <a:effectLst/>
          </p:spPr>
          <p:txBody>
            <a:bodyPr anchor="ctr"/>
            <a:lstStyle/>
            <a:p>
              <a:pPr algn="ctr" fontAlgn="auto">
                <a:spcBef>
                  <a:spcPts val="0"/>
                </a:spcBef>
                <a:spcAft>
                  <a:spcPts val="0"/>
                </a:spcAft>
                <a:defRPr/>
              </a:pPr>
              <a:r>
                <a:rPr lang="en-US" altLang="zh-CN" sz="1200" kern="0" dirty="0">
                  <a:solidFill>
                    <a:prstClr val="white"/>
                  </a:solidFill>
                  <a:latin typeface="Calibri"/>
                  <a:ea typeface="宋体"/>
                </a:rPr>
                <a:t>Map</a:t>
              </a:r>
              <a:endParaRPr lang="zh-CN" altLang="en-US" sz="1200" kern="0" dirty="0">
                <a:solidFill>
                  <a:prstClr val="white"/>
                </a:solidFill>
                <a:latin typeface="Calibri"/>
                <a:ea typeface="宋体"/>
              </a:endParaRPr>
            </a:p>
          </p:txBody>
        </p:sp>
        <p:cxnSp>
          <p:nvCxnSpPr>
            <p:cNvPr id="58413" name="直接箭头连接符 101"/>
            <p:cNvCxnSpPr>
              <a:cxnSpLocks noChangeShapeType="1"/>
              <a:stCxn id="101" idx="3"/>
              <a:endCxn id="103" idx="1"/>
            </p:cNvCxnSpPr>
            <p:nvPr/>
          </p:nvCxnSpPr>
          <p:spPr bwMode="auto">
            <a:xfrm>
              <a:off x="3851920" y="4365104"/>
              <a:ext cx="162018" cy="0"/>
            </a:xfrm>
            <a:prstGeom prst="straightConnector1">
              <a:avLst/>
            </a:prstGeom>
            <a:noFill/>
            <a:ln w="9525" algn="ctr">
              <a:solidFill>
                <a:srgbClr val="4F6228"/>
              </a:solidFill>
              <a:round/>
              <a:headEnd/>
              <a:tailEnd type="arrow" w="med" len="med"/>
            </a:ln>
          </p:spPr>
        </p:cxnSp>
        <p:sp>
          <p:nvSpPr>
            <p:cNvPr id="103" name="圆角矩形 102"/>
            <p:cNvSpPr/>
            <p:nvPr/>
          </p:nvSpPr>
          <p:spPr>
            <a:xfrm>
              <a:off x="4014236" y="4148393"/>
              <a:ext cx="683481" cy="431997"/>
            </a:xfrm>
            <a:prstGeom prst="roundRect">
              <a:avLst/>
            </a:prstGeom>
            <a:solidFill>
              <a:srgbClr val="EEECE1">
                <a:lumMod val="50000"/>
              </a:srgbClr>
            </a:solidFill>
            <a:ln w="25400" cap="flat" cmpd="sng" algn="ctr">
              <a:noFill/>
              <a:prstDash val="solid"/>
            </a:ln>
            <a:effectLst/>
          </p:spPr>
          <p:txBody>
            <a:bodyPr anchor="ctr"/>
            <a:lstStyle/>
            <a:p>
              <a:pPr algn="ctr" fontAlgn="auto">
                <a:spcBef>
                  <a:spcPts val="0"/>
                </a:spcBef>
                <a:spcAft>
                  <a:spcPts val="0"/>
                </a:spcAft>
                <a:defRPr/>
              </a:pPr>
              <a:r>
                <a:rPr lang="en-US" altLang="zh-CN" sz="1200" kern="0" dirty="0">
                  <a:solidFill>
                    <a:prstClr val="white"/>
                  </a:solidFill>
                  <a:latin typeface="Calibri"/>
                  <a:ea typeface="宋体"/>
                </a:rPr>
                <a:t>Reduce</a:t>
              </a:r>
              <a:endParaRPr lang="zh-CN" altLang="en-US" sz="1200" kern="0" dirty="0">
                <a:solidFill>
                  <a:prstClr val="white"/>
                </a:solidFill>
                <a:latin typeface="Calibri"/>
                <a:ea typeface="宋体"/>
              </a:endParaRPr>
            </a:p>
          </p:txBody>
        </p:sp>
        <p:sp>
          <p:nvSpPr>
            <p:cNvPr id="104" name="圆角矩形 103"/>
            <p:cNvSpPr/>
            <p:nvPr/>
          </p:nvSpPr>
          <p:spPr>
            <a:xfrm>
              <a:off x="4823934" y="4148393"/>
              <a:ext cx="684672" cy="431997"/>
            </a:xfrm>
            <a:prstGeom prst="roundRect">
              <a:avLst/>
            </a:prstGeom>
            <a:solidFill>
              <a:srgbClr val="EEECE1">
                <a:lumMod val="50000"/>
              </a:srgbClr>
            </a:solidFill>
            <a:ln w="25400" cap="flat" cmpd="sng" algn="ctr">
              <a:noFill/>
              <a:prstDash val="solid"/>
            </a:ln>
            <a:effectLst/>
          </p:spPr>
          <p:txBody>
            <a:bodyPr anchor="ctr"/>
            <a:lstStyle/>
            <a:p>
              <a:pPr algn="ctr" fontAlgn="auto">
                <a:spcBef>
                  <a:spcPts val="0"/>
                </a:spcBef>
                <a:spcAft>
                  <a:spcPts val="0"/>
                </a:spcAft>
                <a:defRPr/>
              </a:pPr>
              <a:r>
                <a:rPr lang="en-US" altLang="zh-CN" sz="1200" kern="0" dirty="0">
                  <a:solidFill>
                    <a:prstClr val="white"/>
                  </a:solidFill>
                  <a:latin typeface="Calibri"/>
                  <a:ea typeface="宋体"/>
                </a:rPr>
                <a:t>Merge</a:t>
              </a:r>
              <a:endParaRPr lang="zh-CN" altLang="en-US" sz="1200" kern="0" dirty="0">
                <a:solidFill>
                  <a:prstClr val="white"/>
                </a:solidFill>
                <a:latin typeface="Calibri"/>
                <a:ea typeface="宋体"/>
              </a:endParaRPr>
            </a:p>
          </p:txBody>
        </p:sp>
        <p:cxnSp>
          <p:nvCxnSpPr>
            <p:cNvPr id="58416" name="直接箭头连接符 104"/>
            <p:cNvCxnSpPr>
              <a:cxnSpLocks noChangeShapeType="1"/>
              <a:stCxn id="103" idx="3"/>
              <a:endCxn id="104" idx="1"/>
            </p:cNvCxnSpPr>
            <p:nvPr/>
          </p:nvCxnSpPr>
          <p:spPr bwMode="auto">
            <a:xfrm>
              <a:off x="4698014" y="4365104"/>
              <a:ext cx="126014" cy="0"/>
            </a:xfrm>
            <a:prstGeom prst="straightConnector1">
              <a:avLst/>
            </a:prstGeom>
            <a:noFill/>
            <a:ln w="9525" algn="ctr">
              <a:solidFill>
                <a:srgbClr val="4F6228"/>
              </a:solidFill>
              <a:round/>
              <a:headEnd/>
              <a:tailEnd type="arrow" w="med" len="med"/>
            </a:ln>
          </p:spPr>
        </p:cxnSp>
        <p:sp>
          <p:nvSpPr>
            <p:cNvPr id="106" name="矩形 105"/>
            <p:cNvSpPr/>
            <p:nvPr/>
          </p:nvSpPr>
          <p:spPr>
            <a:xfrm>
              <a:off x="3635583" y="3769613"/>
              <a:ext cx="2088545" cy="303650"/>
            </a:xfrm>
            <a:prstGeom prst="rect">
              <a:avLst/>
            </a:prstGeom>
          </p:spPr>
          <p:txBody>
            <a:bodyPr>
              <a:spAutoFit/>
            </a:bodyPr>
            <a:lstStyle/>
            <a:p>
              <a:pPr fontAlgn="auto">
                <a:spcBef>
                  <a:spcPts val="0"/>
                </a:spcBef>
                <a:spcAft>
                  <a:spcPts val="0"/>
                </a:spcAft>
                <a:defRPr/>
              </a:pPr>
              <a:r>
                <a:rPr lang="zh-CN" altLang="en-US" sz="1400" kern="0" dirty="0">
                  <a:solidFill>
                    <a:prstClr val="black"/>
                  </a:solidFill>
                  <a:latin typeface="Calibri"/>
                  <a:ea typeface="宋体"/>
                </a:rPr>
                <a:t>计算模型（</a:t>
              </a:r>
              <a:r>
                <a:rPr lang="en-US" altLang="zh-CN" sz="1400" kern="0" dirty="0">
                  <a:solidFill>
                    <a:prstClr val="black"/>
                  </a:solidFill>
                  <a:latin typeface="Calibri"/>
                  <a:ea typeface="宋体"/>
                </a:rPr>
                <a:t>MRM Model</a:t>
              </a:r>
              <a:r>
                <a:rPr lang="zh-CN" altLang="en-US" sz="1400" kern="0" dirty="0">
                  <a:solidFill>
                    <a:prstClr val="black"/>
                  </a:solidFill>
                  <a:latin typeface="Calibri"/>
                  <a:ea typeface="宋体"/>
                </a:rPr>
                <a:t>）</a:t>
              </a:r>
            </a:p>
          </p:txBody>
        </p:sp>
        <p:sp>
          <p:nvSpPr>
            <p:cNvPr id="107" name="圆角矩形 106"/>
            <p:cNvSpPr/>
            <p:nvPr/>
          </p:nvSpPr>
          <p:spPr>
            <a:xfrm>
              <a:off x="251520" y="4054481"/>
              <a:ext cx="1152629" cy="710604"/>
            </a:xfrm>
            <a:prstGeom prst="roundRect">
              <a:avLst/>
            </a:prstGeom>
            <a:solidFill>
              <a:srgbClr val="EEECE1">
                <a:lumMod val="50000"/>
              </a:srgbClr>
            </a:solidFill>
            <a:ln w="25400" cap="flat" cmpd="sng" algn="ctr">
              <a:noFill/>
              <a:prstDash val="solid"/>
            </a:ln>
            <a:effectLst/>
          </p:spPr>
          <p:txBody>
            <a:bodyPr anchor="ctr"/>
            <a:lstStyle/>
            <a:p>
              <a:pPr algn="ctr" fontAlgn="auto">
                <a:spcBef>
                  <a:spcPts val="0"/>
                </a:spcBef>
                <a:spcAft>
                  <a:spcPts val="0"/>
                </a:spcAft>
                <a:defRPr/>
              </a:pPr>
              <a:r>
                <a:rPr lang="en-US" altLang="zh-CN" sz="1200" kern="0" dirty="0">
                  <a:solidFill>
                    <a:prstClr val="white"/>
                  </a:solidFill>
                  <a:latin typeface="Calibri"/>
                  <a:ea typeface="宋体"/>
                </a:rPr>
                <a:t>Batch/CO/CP</a:t>
              </a:r>
            </a:p>
            <a:p>
              <a:pPr algn="ctr" fontAlgn="auto">
                <a:spcBef>
                  <a:spcPts val="0"/>
                </a:spcBef>
                <a:spcAft>
                  <a:spcPts val="0"/>
                </a:spcAft>
                <a:defRPr/>
              </a:pPr>
              <a:r>
                <a:rPr lang="en-US" altLang="zh-CN" sz="1200" kern="0" dirty="0">
                  <a:solidFill>
                    <a:prstClr val="white"/>
                  </a:solidFill>
                  <a:latin typeface="Calibri"/>
                  <a:ea typeface="宋体"/>
                </a:rPr>
                <a:t>Master/Coordinator/Acker</a:t>
              </a:r>
              <a:endParaRPr lang="zh-CN" altLang="en-US" sz="1200" kern="0" dirty="0">
                <a:solidFill>
                  <a:prstClr val="white"/>
                </a:solidFill>
                <a:latin typeface="Calibri"/>
                <a:ea typeface="宋体"/>
              </a:endParaRPr>
            </a:p>
          </p:txBody>
        </p:sp>
        <p:sp>
          <p:nvSpPr>
            <p:cNvPr id="108" name="矩形 107"/>
            <p:cNvSpPr/>
            <p:nvPr/>
          </p:nvSpPr>
          <p:spPr>
            <a:xfrm>
              <a:off x="322964" y="3699179"/>
              <a:ext cx="677527" cy="303650"/>
            </a:xfrm>
            <a:prstGeom prst="rect">
              <a:avLst/>
            </a:prstGeom>
          </p:spPr>
          <p:txBody>
            <a:bodyPr wrap="none">
              <a:spAutoFit/>
            </a:bodyPr>
            <a:lstStyle/>
            <a:p>
              <a:pPr fontAlgn="auto">
                <a:spcBef>
                  <a:spcPts val="0"/>
                </a:spcBef>
                <a:spcAft>
                  <a:spcPts val="0"/>
                </a:spcAft>
                <a:defRPr/>
              </a:pPr>
              <a:r>
                <a:rPr lang="zh-CN" altLang="en-US" sz="1400" kern="0" dirty="0">
                  <a:solidFill>
                    <a:prstClr val="black"/>
                  </a:solidFill>
                  <a:latin typeface="Calibri"/>
                  <a:ea typeface="宋体"/>
                </a:rPr>
                <a:t>消息控制</a:t>
              </a:r>
            </a:p>
          </p:txBody>
        </p:sp>
        <p:sp>
          <p:nvSpPr>
            <p:cNvPr id="109" name="矩形 108"/>
            <p:cNvSpPr/>
            <p:nvPr/>
          </p:nvSpPr>
          <p:spPr>
            <a:xfrm>
              <a:off x="1655394" y="3699179"/>
              <a:ext cx="841848" cy="303650"/>
            </a:xfrm>
            <a:prstGeom prst="rect">
              <a:avLst/>
            </a:prstGeom>
          </p:spPr>
          <p:txBody>
            <a:bodyPr wrap="none">
              <a:spAutoFit/>
            </a:bodyPr>
            <a:lstStyle/>
            <a:p>
              <a:pPr fontAlgn="auto">
                <a:spcBef>
                  <a:spcPts val="0"/>
                </a:spcBef>
                <a:spcAft>
                  <a:spcPts val="0"/>
                </a:spcAft>
                <a:defRPr/>
              </a:pPr>
              <a:r>
                <a:rPr lang="en-US" altLang="zh-CN" sz="1400" kern="0" dirty="0">
                  <a:solidFill>
                    <a:prstClr val="black"/>
                  </a:solidFill>
                  <a:latin typeface="Calibri"/>
                  <a:ea typeface="宋体"/>
                </a:rPr>
                <a:t>Failover</a:t>
              </a:r>
              <a:r>
                <a:rPr lang="zh-CN" altLang="en-US" sz="1400" kern="0" dirty="0">
                  <a:solidFill>
                    <a:prstClr val="black"/>
                  </a:solidFill>
                  <a:latin typeface="Calibri"/>
                  <a:ea typeface="宋体"/>
                </a:rPr>
                <a:t>容错</a:t>
              </a:r>
            </a:p>
          </p:txBody>
        </p:sp>
        <p:sp>
          <p:nvSpPr>
            <p:cNvPr id="110" name="圆角矩形 109"/>
            <p:cNvSpPr/>
            <p:nvPr/>
          </p:nvSpPr>
          <p:spPr>
            <a:xfrm>
              <a:off x="1619672" y="4054481"/>
              <a:ext cx="1224073" cy="710604"/>
            </a:xfrm>
            <a:prstGeom prst="roundRect">
              <a:avLst/>
            </a:prstGeom>
            <a:solidFill>
              <a:srgbClr val="EEECE1">
                <a:lumMod val="50000"/>
              </a:srgbClr>
            </a:solidFill>
            <a:ln w="25400" cap="flat" cmpd="sng" algn="ctr">
              <a:noFill/>
              <a:prstDash val="solid"/>
            </a:ln>
            <a:effectLst/>
          </p:spPr>
          <p:txBody>
            <a:bodyPr anchor="ctr"/>
            <a:lstStyle/>
            <a:p>
              <a:pPr algn="ctr" fontAlgn="auto">
                <a:spcBef>
                  <a:spcPts val="0"/>
                </a:spcBef>
                <a:spcAft>
                  <a:spcPts val="0"/>
                </a:spcAft>
                <a:defRPr/>
              </a:pPr>
              <a:r>
                <a:rPr lang="en-US" altLang="zh-CN" sz="1200" kern="0" dirty="0">
                  <a:solidFill>
                    <a:prstClr val="white"/>
                  </a:solidFill>
                  <a:latin typeface="Calibri"/>
                  <a:ea typeface="宋体"/>
                </a:rPr>
                <a:t>Checkpoint</a:t>
              </a:r>
            </a:p>
            <a:p>
              <a:pPr algn="ctr" fontAlgn="auto">
                <a:spcBef>
                  <a:spcPts val="0"/>
                </a:spcBef>
                <a:spcAft>
                  <a:spcPts val="0"/>
                </a:spcAft>
                <a:defRPr/>
              </a:pPr>
              <a:r>
                <a:rPr lang="en-US" altLang="zh-CN" sz="1200" kern="0" dirty="0">
                  <a:solidFill>
                    <a:prstClr val="white"/>
                  </a:solidFill>
                  <a:latin typeface="Calibri"/>
                  <a:ea typeface="宋体"/>
                </a:rPr>
                <a:t>State Snapshot</a:t>
              </a:r>
              <a:endParaRPr lang="zh-CN" altLang="en-US" sz="1200" kern="0" dirty="0">
                <a:solidFill>
                  <a:prstClr val="white"/>
                </a:solidFill>
                <a:latin typeface="Calibri"/>
                <a:ea typeface="宋体"/>
              </a:endParaRPr>
            </a:p>
          </p:txBody>
        </p:sp>
      </p:grpSp>
      <p:grpSp>
        <p:nvGrpSpPr>
          <p:cNvPr id="58372" name="组合 138"/>
          <p:cNvGrpSpPr>
            <a:grpSpLocks/>
          </p:cNvGrpSpPr>
          <p:nvPr/>
        </p:nvGrpSpPr>
        <p:grpSpPr bwMode="auto">
          <a:xfrm>
            <a:off x="911225" y="2205038"/>
            <a:ext cx="8256588" cy="1079500"/>
            <a:chOff x="1567466" y="2636912"/>
            <a:chExt cx="4876741" cy="792088"/>
          </a:xfrm>
        </p:grpSpPr>
        <p:sp>
          <p:nvSpPr>
            <p:cNvPr id="136" name="矩形 135"/>
            <p:cNvSpPr/>
            <p:nvPr/>
          </p:nvSpPr>
          <p:spPr>
            <a:xfrm>
              <a:off x="1567466" y="2636912"/>
              <a:ext cx="4876741" cy="792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2" name="圆角矩形 121"/>
            <p:cNvSpPr/>
            <p:nvPr/>
          </p:nvSpPr>
          <p:spPr>
            <a:xfrm>
              <a:off x="2123495" y="2795330"/>
              <a:ext cx="1144876" cy="475253"/>
            </a:xfrm>
            <a:prstGeom prst="roundRect">
              <a:avLst/>
            </a:prstGeom>
            <a:solidFill>
              <a:srgbClr val="4F81BD"/>
            </a:solidFill>
            <a:ln w="25400" cap="flat" cmpd="sng" algn="ctr">
              <a:noFill/>
              <a:prstDash val="solid"/>
            </a:ln>
            <a:effectLst/>
          </p:spPr>
          <p:txBody>
            <a:bodyPr anchor="ctr"/>
            <a:lstStyle/>
            <a:p>
              <a:pPr algn="ctr" fontAlgn="auto">
                <a:spcBef>
                  <a:spcPts val="0"/>
                </a:spcBef>
                <a:spcAft>
                  <a:spcPts val="0"/>
                </a:spcAft>
                <a:defRPr/>
              </a:pPr>
              <a:r>
                <a:rPr lang="zh-CN" altLang="en-US" sz="1400" kern="0" dirty="0">
                  <a:solidFill>
                    <a:prstClr val="white"/>
                  </a:solidFill>
                  <a:latin typeface="Calibri"/>
                  <a:ea typeface="宋体"/>
                </a:rPr>
                <a:t>算子</a:t>
              </a:r>
              <a:r>
                <a:rPr lang="en-US" altLang="zh-CN" sz="1400" kern="0" dirty="0">
                  <a:solidFill>
                    <a:prstClr val="white"/>
                  </a:solidFill>
                  <a:latin typeface="Calibri"/>
                  <a:ea typeface="宋体"/>
                </a:rPr>
                <a:t>API</a:t>
              </a:r>
              <a:endParaRPr lang="zh-CN" altLang="en-US" sz="1400" kern="0" dirty="0">
                <a:solidFill>
                  <a:prstClr val="white"/>
                </a:solidFill>
                <a:latin typeface="Calibri"/>
                <a:ea typeface="宋体"/>
              </a:endParaRPr>
            </a:p>
          </p:txBody>
        </p:sp>
        <p:sp>
          <p:nvSpPr>
            <p:cNvPr id="125" name="圆角矩形 124"/>
            <p:cNvSpPr/>
            <p:nvPr/>
          </p:nvSpPr>
          <p:spPr>
            <a:xfrm>
              <a:off x="3552481" y="2795330"/>
              <a:ext cx="1235829" cy="475253"/>
            </a:xfrm>
            <a:prstGeom prst="roundRect">
              <a:avLst/>
            </a:prstGeom>
            <a:solidFill>
              <a:srgbClr val="4F81BD"/>
            </a:solidFill>
            <a:ln w="25400" cap="flat" cmpd="sng" algn="ctr">
              <a:noFill/>
              <a:prstDash val="solid"/>
            </a:ln>
            <a:effectLst/>
          </p:spPr>
          <p:txBody>
            <a:bodyPr anchor="ctr"/>
            <a:lstStyle/>
            <a:p>
              <a:pPr algn="ctr" fontAlgn="auto">
                <a:spcBef>
                  <a:spcPts val="0"/>
                </a:spcBef>
                <a:spcAft>
                  <a:spcPts val="0"/>
                </a:spcAft>
                <a:defRPr/>
              </a:pPr>
              <a:r>
                <a:rPr lang="zh-CN" altLang="en-US" sz="1400" kern="0" dirty="0">
                  <a:solidFill>
                    <a:prstClr val="white"/>
                  </a:solidFill>
                  <a:latin typeface="Calibri"/>
                  <a:ea typeface="宋体"/>
                </a:rPr>
                <a:t>算子执行框架</a:t>
              </a:r>
            </a:p>
          </p:txBody>
        </p:sp>
        <p:sp>
          <p:nvSpPr>
            <p:cNvPr id="126" name="圆角矩形 125"/>
            <p:cNvSpPr/>
            <p:nvPr/>
          </p:nvSpPr>
          <p:spPr>
            <a:xfrm>
              <a:off x="5026473" y="2795330"/>
              <a:ext cx="1217075" cy="475253"/>
            </a:xfrm>
            <a:prstGeom prst="roundRect">
              <a:avLst/>
            </a:prstGeom>
            <a:solidFill>
              <a:srgbClr val="4F81BD"/>
            </a:solidFill>
            <a:ln w="25400" cap="flat" cmpd="sng" algn="ctr">
              <a:noFill/>
              <a:prstDash val="solid"/>
            </a:ln>
            <a:effectLst/>
          </p:spPr>
          <p:txBody>
            <a:bodyPr anchor="ctr"/>
            <a:lstStyle/>
            <a:p>
              <a:pPr algn="ctr" fontAlgn="auto">
                <a:spcBef>
                  <a:spcPts val="0"/>
                </a:spcBef>
                <a:spcAft>
                  <a:spcPts val="0"/>
                </a:spcAft>
                <a:defRPr/>
              </a:pPr>
              <a:r>
                <a:rPr lang="zh-CN" altLang="en-US" sz="1400" kern="0" dirty="0">
                  <a:solidFill>
                    <a:prstClr val="white"/>
                  </a:solidFill>
                  <a:latin typeface="Calibri"/>
                  <a:ea typeface="宋体"/>
                </a:rPr>
                <a:t>算子库</a:t>
              </a:r>
            </a:p>
          </p:txBody>
        </p:sp>
      </p:grpSp>
      <p:grpSp>
        <p:nvGrpSpPr>
          <p:cNvPr id="58373" name="组合 148"/>
          <p:cNvGrpSpPr>
            <a:grpSpLocks/>
          </p:cNvGrpSpPr>
          <p:nvPr/>
        </p:nvGrpSpPr>
        <p:grpSpPr bwMode="auto">
          <a:xfrm>
            <a:off x="911225" y="981075"/>
            <a:ext cx="8256588" cy="1008063"/>
            <a:chOff x="1567466" y="1628800"/>
            <a:chExt cx="4876742" cy="792088"/>
          </a:xfrm>
        </p:grpSpPr>
        <p:sp>
          <p:nvSpPr>
            <p:cNvPr id="135" name="矩形 134"/>
            <p:cNvSpPr/>
            <p:nvPr/>
          </p:nvSpPr>
          <p:spPr>
            <a:xfrm>
              <a:off x="1567466" y="1628800"/>
              <a:ext cx="4876742" cy="7920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2134747" y="1772249"/>
              <a:ext cx="1133624" cy="511427"/>
            </a:xfrm>
            <a:prstGeom prst="roundRect">
              <a:avLst/>
            </a:prstGeom>
            <a:solidFill>
              <a:srgbClr val="9BBB59">
                <a:lumMod val="75000"/>
              </a:srgbClr>
            </a:solidFill>
            <a:ln w="25400" cap="flat" cmpd="sng" algn="ctr">
              <a:noFill/>
              <a:prstDash val="solid"/>
            </a:ln>
            <a:effectLst/>
          </p:spPr>
          <p:txBody>
            <a:bodyPr anchor="ctr"/>
            <a:lstStyle/>
            <a:p>
              <a:pPr algn="ctr" fontAlgn="auto">
                <a:spcBef>
                  <a:spcPts val="0"/>
                </a:spcBef>
                <a:spcAft>
                  <a:spcPts val="0"/>
                </a:spcAft>
                <a:defRPr/>
              </a:pPr>
              <a:r>
                <a:rPr lang="en-US" altLang="zh-CN" sz="1400" kern="0" dirty="0">
                  <a:solidFill>
                    <a:prstClr val="white"/>
                  </a:solidFill>
                  <a:latin typeface="Calibri"/>
                  <a:ea typeface="宋体"/>
                </a:rPr>
                <a:t>SQL</a:t>
              </a:r>
              <a:r>
                <a:rPr lang="zh-CN" altLang="en-US" sz="1400" kern="0" dirty="0">
                  <a:solidFill>
                    <a:prstClr val="white"/>
                  </a:solidFill>
                  <a:latin typeface="Calibri"/>
                  <a:ea typeface="宋体"/>
                </a:rPr>
                <a:t>解析</a:t>
              </a:r>
            </a:p>
          </p:txBody>
        </p:sp>
        <p:sp>
          <p:nvSpPr>
            <p:cNvPr id="86" name="圆角矩形 85"/>
            <p:cNvSpPr/>
            <p:nvPr/>
          </p:nvSpPr>
          <p:spPr>
            <a:xfrm>
              <a:off x="3552481" y="1772249"/>
              <a:ext cx="1234891" cy="511427"/>
            </a:xfrm>
            <a:prstGeom prst="roundRect">
              <a:avLst/>
            </a:prstGeom>
            <a:solidFill>
              <a:srgbClr val="9BBB59">
                <a:lumMod val="75000"/>
              </a:srgbClr>
            </a:solidFill>
            <a:ln w="25400" cap="flat" cmpd="sng" algn="ctr">
              <a:noFill/>
              <a:prstDash val="solid"/>
            </a:ln>
            <a:effectLst/>
          </p:spPr>
          <p:txBody>
            <a:bodyPr anchor="ctr"/>
            <a:lstStyle/>
            <a:p>
              <a:pPr algn="ctr" fontAlgn="auto">
                <a:spcBef>
                  <a:spcPts val="0"/>
                </a:spcBef>
                <a:spcAft>
                  <a:spcPts val="0"/>
                </a:spcAft>
                <a:defRPr/>
              </a:pPr>
              <a:r>
                <a:rPr lang="zh-CN" altLang="en-US" sz="1400" kern="0" dirty="0">
                  <a:solidFill>
                    <a:prstClr val="white"/>
                  </a:solidFill>
                  <a:latin typeface="Calibri"/>
                  <a:ea typeface="宋体"/>
                </a:rPr>
                <a:t>逻辑执行计划</a:t>
              </a:r>
            </a:p>
          </p:txBody>
        </p:sp>
        <p:sp>
          <p:nvSpPr>
            <p:cNvPr id="87" name="圆角矩形 86"/>
            <p:cNvSpPr/>
            <p:nvPr/>
          </p:nvSpPr>
          <p:spPr>
            <a:xfrm>
              <a:off x="5026474" y="1772249"/>
              <a:ext cx="1190821" cy="511427"/>
            </a:xfrm>
            <a:prstGeom prst="roundRect">
              <a:avLst/>
            </a:prstGeom>
            <a:solidFill>
              <a:srgbClr val="9BBB59">
                <a:lumMod val="75000"/>
              </a:srgbClr>
            </a:solidFill>
            <a:ln w="25400" cap="flat" cmpd="sng" algn="ctr">
              <a:noFill/>
              <a:prstDash val="solid"/>
            </a:ln>
            <a:effectLst/>
          </p:spPr>
          <p:txBody>
            <a:bodyPr anchor="ctr"/>
            <a:lstStyle/>
            <a:p>
              <a:pPr algn="ctr" fontAlgn="auto">
                <a:spcBef>
                  <a:spcPts val="0"/>
                </a:spcBef>
                <a:spcAft>
                  <a:spcPts val="0"/>
                </a:spcAft>
                <a:defRPr/>
              </a:pPr>
              <a:r>
                <a:rPr lang="zh-CN" altLang="en-US" sz="1400" kern="0" dirty="0">
                  <a:solidFill>
                    <a:prstClr val="white"/>
                  </a:solidFill>
                  <a:latin typeface="Calibri"/>
                  <a:ea typeface="宋体"/>
                </a:rPr>
                <a:t>物理执行计划</a:t>
              </a:r>
            </a:p>
          </p:txBody>
        </p:sp>
        <p:cxnSp>
          <p:nvCxnSpPr>
            <p:cNvPr id="58403" name="直接箭头连接符 88"/>
            <p:cNvCxnSpPr>
              <a:cxnSpLocks noChangeShapeType="1"/>
              <a:stCxn id="85" idx="3"/>
              <a:endCxn id="86" idx="1"/>
            </p:cNvCxnSpPr>
            <p:nvPr/>
          </p:nvCxnSpPr>
          <p:spPr bwMode="auto">
            <a:xfrm>
              <a:off x="3268655" y="2028204"/>
              <a:ext cx="283532" cy="0"/>
            </a:xfrm>
            <a:prstGeom prst="straightConnector1">
              <a:avLst/>
            </a:prstGeom>
            <a:noFill/>
            <a:ln w="9525" algn="ctr">
              <a:noFill/>
              <a:round/>
              <a:headEnd/>
              <a:tailEnd type="arrow" w="med" len="med"/>
            </a:ln>
          </p:spPr>
        </p:cxnSp>
        <p:cxnSp>
          <p:nvCxnSpPr>
            <p:cNvPr id="58404" name="直接箭头连接符 89"/>
            <p:cNvCxnSpPr>
              <a:cxnSpLocks noChangeShapeType="1"/>
              <a:stCxn id="86" idx="3"/>
              <a:endCxn id="87" idx="1"/>
            </p:cNvCxnSpPr>
            <p:nvPr/>
          </p:nvCxnSpPr>
          <p:spPr bwMode="auto">
            <a:xfrm>
              <a:off x="4787124" y="2028204"/>
              <a:ext cx="239427" cy="0"/>
            </a:xfrm>
            <a:prstGeom prst="straightConnector1">
              <a:avLst/>
            </a:prstGeom>
            <a:noFill/>
            <a:ln w="9525" algn="ctr">
              <a:noFill/>
              <a:round/>
              <a:headEnd/>
              <a:tailEnd type="arrow" w="med" len="med"/>
            </a:ln>
          </p:spPr>
        </p:cxnSp>
        <p:cxnSp>
          <p:nvCxnSpPr>
            <p:cNvPr id="58405" name="直接箭头连接符 139"/>
            <p:cNvCxnSpPr>
              <a:cxnSpLocks noChangeShapeType="1"/>
              <a:stCxn id="85" idx="3"/>
              <a:endCxn id="86" idx="1"/>
            </p:cNvCxnSpPr>
            <p:nvPr/>
          </p:nvCxnSpPr>
          <p:spPr bwMode="auto">
            <a:xfrm>
              <a:off x="3268655" y="2028204"/>
              <a:ext cx="283532" cy="0"/>
            </a:xfrm>
            <a:prstGeom prst="straightConnector1">
              <a:avLst/>
            </a:prstGeom>
            <a:noFill/>
            <a:ln w="9525" algn="ctr">
              <a:solidFill>
                <a:srgbClr val="4F6228"/>
              </a:solidFill>
              <a:round/>
              <a:headEnd/>
              <a:tailEnd type="arrow" w="med" len="med"/>
            </a:ln>
          </p:spPr>
        </p:cxnSp>
        <p:cxnSp>
          <p:nvCxnSpPr>
            <p:cNvPr id="58406" name="直接箭头连接符 143"/>
            <p:cNvCxnSpPr>
              <a:cxnSpLocks noChangeShapeType="1"/>
              <a:stCxn id="86" idx="3"/>
              <a:endCxn id="87" idx="1"/>
            </p:cNvCxnSpPr>
            <p:nvPr/>
          </p:nvCxnSpPr>
          <p:spPr bwMode="auto">
            <a:xfrm>
              <a:off x="4787124" y="2028204"/>
              <a:ext cx="239427" cy="0"/>
            </a:xfrm>
            <a:prstGeom prst="straightConnector1">
              <a:avLst/>
            </a:prstGeom>
            <a:noFill/>
            <a:ln w="9525" algn="ctr">
              <a:solidFill>
                <a:srgbClr val="4F6228"/>
              </a:solidFill>
              <a:round/>
              <a:headEnd/>
              <a:tailEnd type="arrow" w="med" len="med"/>
            </a:ln>
          </p:spPr>
        </p:cxnSp>
      </p:grpSp>
      <p:grpSp>
        <p:nvGrpSpPr>
          <p:cNvPr id="58374" name="组合 235"/>
          <p:cNvGrpSpPr>
            <a:grpSpLocks/>
          </p:cNvGrpSpPr>
          <p:nvPr/>
        </p:nvGrpSpPr>
        <p:grpSpPr bwMode="auto">
          <a:xfrm>
            <a:off x="911225" y="5013325"/>
            <a:ext cx="8256588" cy="1368425"/>
            <a:chOff x="35496" y="5229200"/>
            <a:chExt cx="6192688" cy="1368152"/>
          </a:xfrm>
        </p:grpSpPr>
        <p:sp>
          <p:nvSpPr>
            <p:cNvPr id="150" name="矩形 149"/>
            <p:cNvSpPr/>
            <p:nvPr/>
          </p:nvSpPr>
          <p:spPr>
            <a:xfrm>
              <a:off x="35496" y="5229200"/>
              <a:ext cx="619268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3" name="椭圆 172"/>
            <p:cNvSpPr/>
            <p:nvPr/>
          </p:nvSpPr>
          <p:spPr>
            <a:xfrm>
              <a:off x="1259507" y="5660914"/>
              <a:ext cx="288143" cy="28886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4" name="椭圆 173"/>
            <p:cNvSpPr/>
            <p:nvPr/>
          </p:nvSpPr>
          <p:spPr>
            <a:xfrm>
              <a:off x="2051305" y="5373634"/>
              <a:ext cx="288143" cy="2872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5" name="椭圆 174"/>
            <p:cNvSpPr/>
            <p:nvPr/>
          </p:nvSpPr>
          <p:spPr>
            <a:xfrm>
              <a:off x="1979865" y="5949781"/>
              <a:ext cx="288143" cy="28728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6" name="椭圆 175"/>
            <p:cNvSpPr/>
            <p:nvPr/>
          </p:nvSpPr>
          <p:spPr>
            <a:xfrm>
              <a:off x="2771661" y="5660914"/>
              <a:ext cx="288143" cy="28886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1" name="椭圆 180"/>
            <p:cNvSpPr/>
            <p:nvPr/>
          </p:nvSpPr>
          <p:spPr>
            <a:xfrm>
              <a:off x="3563459" y="5876771"/>
              <a:ext cx="288143" cy="2888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5" name="椭圆 184"/>
            <p:cNvSpPr/>
            <p:nvPr/>
          </p:nvSpPr>
          <p:spPr>
            <a:xfrm>
              <a:off x="3563459" y="5373634"/>
              <a:ext cx="288143" cy="2872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7" name="椭圆 186"/>
            <p:cNvSpPr/>
            <p:nvPr/>
          </p:nvSpPr>
          <p:spPr>
            <a:xfrm>
              <a:off x="4356447" y="6165638"/>
              <a:ext cx="288143" cy="28728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91" name="曲线连接符 190"/>
            <p:cNvCxnSpPr>
              <a:stCxn id="173" idx="6"/>
              <a:endCxn id="174" idx="2"/>
            </p:cNvCxnSpPr>
            <p:nvPr/>
          </p:nvCxnSpPr>
          <p:spPr>
            <a:xfrm flipV="1">
              <a:off x="1547650" y="5516481"/>
              <a:ext cx="503655" cy="2888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3" name="形状 192"/>
            <p:cNvCxnSpPr>
              <a:stCxn id="173" idx="6"/>
              <a:endCxn id="175" idx="2"/>
            </p:cNvCxnSpPr>
            <p:nvPr/>
          </p:nvCxnSpPr>
          <p:spPr>
            <a:xfrm>
              <a:off x="1547650" y="5805348"/>
              <a:ext cx="432214" cy="28728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5" name="曲线连接符 194"/>
            <p:cNvCxnSpPr>
              <a:stCxn id="174" idx="6"/>
              <a:endCxn id="176" idx="2"/>
            </p:cNvCxnSpPr>
            <p:nvPr/>
          </p:nvCxnSpPr>
          <p:spPr>
            <a:xfrm>
              <a:off x="2339448" y="5516481"/>
              <a:ext cx="432214" cy="2888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曲线连接符 196"/>
            <p:cNvCxnSpPr>
              <a:stCxn id="175" idx="6"/>
              <a:endCxn id="176" idx="2"/>
            </p:cNvCxnSpPr>
            <p:nvPr/>
          </p:nvCxnSpPr>
          <p:spPr>
            <a:xfrm flipV="1">
              <a:off x="2268007" y="5805348"/>
              <a:ext cx="503654" cy="28728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曲线连接符 198"/>
            <p:cNvCxnSpPr>
              <a:stCxn id="176" idx="6"/>
              <a:endCxn id="181" idx="2"/>
            </p:cNvCxnSpPr>
            <p:nvPr/>
          </p:nvCxnSpPr>
          <p:spPr>
            <a:xfrm>
              <a:off x="3059804" y="5805348"/>
              <a:ext cx="503655" cy="21585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2" name="椭圆 201"/>
            <p:cNvSpPr/>
            <p:nvPr/>
          </p:nvSpPr>
          <p:spPr>
            <a:xfrm>
              <a:off x="4212375" y="5589491"/>
              <a:ext cx="288143" cy="2872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04" name="形状 203"/>
            <p:cNvCxnSpPr>
              <a:stCxn id="176" idx="6"/>
              <a:endCxn id="185" idx="2"/>
            </p:cNvCxnSpPr>
            <p:nvPr/>
          </p:nvCxnSpPr>
          <p:spPr>
            <a:xfrm flipV="1">
              <a:off x="3059804" y="5516481"/>
              <a:ext cx="503655" cy="2888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 name="曲线连接符 209"/>
            <p:cNvCxnSpPr>
              <a:stCxn id="181" idx="6"/>
              <a:endCxn id="187" idx="2"/>
            </p:cNvCxnSpPr>
            <p:nvPr/>
          </p:nvCxnSpPr>
          <p:spPr>
            <a:xfrm>
              <a:off x="3851602" y="6021205"/>
              <a:ext cx="504845" cy="2888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2" name="形状 211"/>
            <p:cNvCxnSpPr>
              <a:stCxn id="181" idx="6"/>
              <a:endCxn id="202" idx="2"/>
            </p:cNvCxnSpPr>
            <p:nvPr/>
          </p:nvCxnSpPr>
          <p:spPr>
            <a:xfrm flipV="1">
              <a:off x="3851602" y="5733924"/>
              <a:ext cx="360773" cy="28728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4" name="圆角矩形 233"/>
            <p:cNvSpPr/>
            <p:nvPr/>
          </p:nvSpPr>
          <p:spPr>
            <a:xfrm>
              <a:off x="827294" y="5300624"/>
              <a:ext cx="4104248" cy="1225306"/>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5" name="矩形 234"/>
            <p:cNvSpPr/>
            <p:nvPr/>
          </p:nvSpPr>
          <p:spPr>
            <a:xfrm>
              <a:off x="827294" y="5300624"/>
              <a:ext cx="384587" cy="307914"/>
            </a:xfrm>
            <a:prstGeom prst="rect">
              <a:avLst/>
            </a:prstGeom>
          </p:spPr>
          <p:txBody>
            <a:bodyPr wrap="none">
              <a:spAutoFit/>
            </a:bodyPr>
            <a:lstStyle/>
            <a:p>
              <a:pPr fontAlgn="auto">
                <a:spcBef>
                  <a:spcPts val="0"/>
                </a:spcBef>
                <a:spcAft>
                  <a:spcPts val="0"/>
                </a:spcAft>
                <a:defRPr/>
              </a:pPr>
              <a:r>
                <a:rPr lang="en-US" altLang="zh-CN" sz="1400" kern="0" dirty="0">
                  <a:solidFill>
                    <a:prstClr val="black"/>
                  </a:solidFill>
                  <a:latin typeface="+mn-lt"/>
                  <a:ea typeface="+mn-ea"/>
                </a:rPr>
                <a:t>DAG</a:t>
              </a:r>
              <a:endParaRPr lang="zh-CN" altLang="en-US" sz="1400" dirty="0">
                <a:latin typeface="+mn-lt"/>
                <a:ea typeface="+mn-ea"/>
              </a:endParaRPr>
            </a:p>
          </p:txBody>
        </p:sp>
      </p:grpSp>
      <p:sp>
        <p:nvSpPr>
          <p:cNvPr id="58375" name="矩形 123"/>
          <p:cNvSpPr>
            <a:spLocks noChangeArrowheads="1"/>
          </p:cNvSpPr>
          <p:nvPr/>
        </p:nvSpPr>
        <p:spPr bwMode="auto">
          <a:xfrm>
            <a:off x="815975" y="2225675"/>
            <a:ext cx="800100" cy="339725"/>
          </a:xfrm>
          <a:prstGeom prst="rect">
            <a:avLst/>
          </a:prstGeom>
          <a:noFill/>
          <a:ln w="9525">
            <a:noFill/>
            <a:miter lim="800000"/>
            <a:headEnd/>
            <a:tailEnd/>
          </a:ln>
        </p:spPr>
        <p:txBody>
          <a:bodyPr wrap="none">
            <a:spAutoFit/>
          </a:bodyPr>
          <a:lstStyle/>
          <a:p>
            <a:r>
              <a:rPr lang="zh-CN" altLang="en-US" sz="1600">
                <a:solidFill>
                  <a:srgbClr val="000000"/>
                </a:solidFill>
                <a:latin typeface="Calibri" pitchFamily="34" charset="0"/>
              </a:rPr>
              <a:t>算子层</a:t>
            </a:r>
          </a:p>
        </p:txBody>
      </p:sp>
      <p:sp>
        <p:nvSpPr>
          <p:cNvPr id="58376" name="矩形 236"/>
          <p:cNvSpPr>
            <a:spLocks noChangeArrowheads="1"/>
          </p:cNvSpPr>
          <p:nvPr/>
        </p:nvSpPr>
        <p:spPr bwMode="auto">
          <a:xfrm>
            <a:off x="815975" y="3429000"/>
            <a:ext cx="850900" cy="338138"/>
          </a:xfrm>
          <a:prstGeom prst="rect">
            <a:avLst/>
          </a:prstGeom>
          <a:noFill/>
          <a:ln w="9525">
            <a:noFill/>
            <a:miter lim="800000"/>
            <a:headEnd/>
            <a:tailEnd/>
          </a:ln>
        </p:spPr>
        <p:txBody>
          <a:bodyPr wrap="none">
            <a:spAutoFit/>
          </a:bodyPr>
          <a:lstStyle/>
          <a:p>
            <a:r>
              <a:rPr lang="en-US" altLang="zh-CN" sz="1600">
                <a:solidFill>
                  <a:srgbClr val="000000"/>
                </a:solidFill>
                <a:latin typeface="Calibri" pitchFamily="34" charset="0"/>
              </a:rPr>
              <a:t>MRM</a:t>
            </a:r>
            <a:r>
              <a:rPr lang="zh-CN" altLang="en-US" sz="1600">
                <a:solidFill>
                  <a:srgbClr val="000000"/>
                </a:solidFill>
                <a:latin typeface="Calibri" pitchFamily="34" charset="0"/>
              </a:rPr>
              <a:t>层</a:t>
            </a:r>
          </a:p>
        </p:txBody>
      </p:sp>
      <p:sp>
        <p:nvSpPr>
          <p:cNvPr id="58377" name="矩形 237"/>
          <p:cNvSpPr>
            <a:spLocks noChangeArrowheads="1"/>
          </p:cNvSpPr>
          <p:nvPr/>
        </p:nvSpPr>
        <p:spPr bwMode="auto">
          <a:xfrm>
            <a:off x="815975" y="5013325"/>
            <a:ext cx="800100" cy="338138"/>
          </a:xfrm>
          <a:prstGeom prst="rect">
            <a:avLst/>
          </a:prstGeom>
          <a:noFill/>
          <a:ln w="9525">
            <a:noFill/>
            <a:miter lim="800000"/>
            <a:headEnd/>
            <a:tailEnd/>
          </a:ln>
        </p:spPr>
        <p:txBody>
          <a:bodyPr wrap="none">
            <a:spAutoFit/>
          </a:bodyPr>
          <a:lstStyle/>
          <a:p>
            <a:r>
              <a:rPr lang="zh-CN" altLang="en-US" sz="1600">
                <a:solidFill>
                  <a:srgbClr val="000000"/>
                </a:solidFill>
                <a:latin typeface="Calibri" pitchFamily="34" charset="0"/>
              </a:rPr>
              <a:t>引擎层</a:t>
            </a:r>
          </a:p>
        </p:txBody>
      </p:sp>
      <p:sp>
        <p:nvSpPr>
          <p:cNvPr id="58378" name="矩形 238"/>
          <p:cNvSpPr>
            <a:spLocks noChangeArrowheads="1"/>
          </p:cNvSpPr>
          <p:nvPr/>
        </p:nvSpPr>
        <p:spPr bwMode="auto">
          <a:xfrm>
            <a:off x="815975" y="981075"/>
            <a:ext cx="708025" cy="338138"/>
          </a:xfrm>
          <a:prstGeom prst="rect">
            <a:avLst/>
          </a:prstGeom>
          <a:noFill/>
          <a:ln w="9525">
            <a:noFill/>
            <a:miter lim="800000"/>
            <a:headEnd/>
            <a:tailEnd/>
          </a:ln>
        </p:spPr>
        <p:txBody>
          <a:bodyPr wrap="none">
            <a:spAutoFit/>
          </a:bodyPr>
          <a:lstStyle/>
          <a:p>
            <a:r>
              <a:rPr lang="en-US" altLang="zh-CN" sz="1600">
                <a:solidFill>
                  <a:srgbClr val="000000"/>
                </a:solidFill>
                <a:latin typeface="Calibri" pitchFamily="34" charset="0"/>
              </a:rPr>
              <a:t>SQL</a:t>
            </a:r>
            <a:r>
              <a:rPr lang="zh-CN" altLang="en-US" sz="1600">
                <a:solidFill>
                  <a:srgbClr val="000000"/>
                </a:solidFill>
                <a:latin typeface="Calibri" pitchFamily="34" charset="0"/>
              </a:rPr>
              <a:t>层</a:t>
            </a:r>
          </a:p>
        </p:txBody>
      </p:sp>
      <p:sp>
        <p:nvSpPr>
          <p:cNvPr id="242" name="圆角矩形标注 241"/>
          <p:cNvSpPr/>
          <p:nvPr/>
        </p:nvSpPr>
        <p:spPr>
          <a:xfrm>
            <a:off x="9359900" y="4581525"/>
            <a:ext cx="2640013" cy="935038"/>
          </a:xfrm>
          <a:prstGeom prst="wedgeRoundRectCallout">
            <a:avLst>
              <a:gd name="adj1" fmla="val -65468"/>
              <a:gd name="adj2" fmla="val 34864"/>
              <a:gd name="adj3" fmla="val 166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Arial" pitchFamily="34" charset="0"/>
              <a:buChar char="•"/>
              <a:defRPr/>
            </a:pPr>
            <a:r>
              <a:rPr lang="en-US" altLang="zh-CN" sz="1200" dirty="0">
                <a:solidFill>
                  <a:schemeClr val="tx1"/>
                </a:solidFill>
              </a:rPr>
              <a:t> DAG</a:t>
            </a:r>
            <a:r>
              <a:rPr lang="zh-CN" altLang="en-US" sz="1200" dirty="0">
                <a:solidFill>
                  <a:schemeClr val="tx1"/>
                </a:solidFill>
              </a:rPr>
              <a:t>分布式执行框架</a:t>
            </a:r>
            <a:endParaRPr lang="en-US" altLang="zh-CN" sz="1200" dirty="0">
              <a:solidFill>
                <a:schemeClr val="tx1"/>
              </a:solidFill>
            </a:endParaRPr>
          </a:p>
          <a:p>
            <a:pPr fontAlgn="auto">
              <a:spcBef>
                <a:spcPts val="0"/>
              </a:spcBef>
              <a:spcAft>
                <a:spcPts val="0"/>
              </a:spcAft>
              <a:buFont typeface="Arial" pitchFamily="34" charset="0"/>
              <a:buChar char="•"/>
              <a:defRPr/>
            </a:pPr>
            <a:r>
              <a:rPr lang="en-US" altLang="zh-CN" sz="1200" dirty="0">
                <a:solidFill>
                  <a:schemeClr val="tx1"/>
                </a:solidFill>
              </a:rPr>
              <a:t> </a:t>
            </a:r>
            <a:r>
              <a:rPr lang="zh-CN" altLang="en-US" sz="1200" dirty="0">
                <a:solidFill>
                  <a:schemeClr val="tx1"/>
                </a:solidFill>
              </a:rPr>
              <a:t>通信框架</a:t>
            </a:r>
            <a:endParaRPr lang="en-US" altLang="zh-CN" sz="1200" dirty="0">
              <a:solidFill>
                <a:schemeClr val="tx1"/>
              </a:solidFill>
            </a:endParaRPr>
          </a:p>
          <a:p>
            <a:pPr fontAlgn="auto">
              <a:spcBef>
                <a:spcPts val="0"/>
              </a:spcBef>
              <a:spcAft>
                <a:spcPts val="0"/>
              </a:spcAft>
              <a:buFont typeface="Arial" pitchFamily="34" charset="0"/>
              <a:buChar char="•"/>
              <a:defRPr/>
            </a:pPr>
            <a:r>
              <a:rPr lang="en-US" altLang="zh-CN" sz="1200" dirty="0">
                <a:solidFill>
                  <a:schemeClr val="tx1"/>
                </a:solidFill>
              </a:rPr>
              <a:t>  </a:t>
            </a:r>
            <a:r>
              <a:rPr lang="zh-CN" altLang="en-US" sz="1200" dirty="0">
                <a:solidFill>
                  <a:schemeClr val="tx1"/>
                </a:solidFill>
              </a:rPr>
              <a:t>系统级容错</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12800" y="990600"/>
          <a:ext cx="10769600" cy="5318125"/>
        </p:xfrm>
        <a:graphic>
          <a:graphicData uri="http://schemas.openxmlformats.org/drawingml/2006/table">
            <a:tbl>
              <a:tblPr firstRow="1" bandRow="1">
                <a:tableStyleId>{5C22544A-7EE6-4342-B048-85BDC9FD1C3A}</a:tableStyleId>
              </a:tblPr>
              <a:tblGrid>
                <a:gridCol w="2349731"/>
                <a:gridCol w="8419869"/>
              </a:tblGrid>
              <a:tr h="441485">
                <a:tc>
                  <a:txBody>
                    <a:bodyPr/>
                    <a:lstStyle/>
                    <a:p>
                      <a:pPr algn="ctr"/>
                      <a:endParaRPr lang="zh-CN" altLang="en-US" sz="2000" dirty="0"/>
                    </a:p>
                  </a:txBody>
                  <a:tcPr marL="121920" marR="121920"/>
                </a:tc>
                <a:tc>
                  <a:txBody>
                    <a:bodyPr/>
                    <a:lstStyle/>
                    <a:p>
                      <a:endParaRPr lang="zh-CN" altLang="en-US" sz="2000" dirty="0">
                        <a:solidFill>
                          <a:schemeClr val="tx1"/>
                        </a:solidFill>
                      </a:endParaRPr>
                    </a:p>
                  </a:txBody>
                  <a:tcPr marL="121920" marR="121920"/>
                </a:tc>
              </a:tr>
              <a:tr h="415994">
                <a:tc>
                  <a:txBody>
                    <a:bodyPr/>
                    <a:lstStyle/>
                    <a:p>
                      <a:pPr algn="ctr"/>
                      <a:r>
                        <a:rPr lang="zh-CN" altLang="en-US" sz="2000" dirty="0" smtClean="0"/>
                        <a:t>数据类型</a:t>
                      </a:r>
                      <a:endParaRPr lang="zh-CN" altLang="en-US" sz="2000" dirty="0"/>
                    </a:p>
                  </a:txBody>
                  <a:tcPr marL="121920" marR="121920"/>
                </a:tc>
                <a:tc>
                  <a:txBody>
                    <a:bodyPr/>
                    <a:lstStyle/>
                    <a:p>
                      <a:r>
                        <a:rPr lang="en-US" altLang="zh-CN" sz="2000" dirty="0" smtClean="0"/>
                        <a:t>INT, BIGINT/LONG,</a:t>
                      </a:r>
                      <a:r>
                        <a:rPr lang="en-US" altLang="zh-CN" sz="2000" baseline="0" dirty="0" smtClean="0"/>
                        <a:t> DOUBLE, STRING, OBJECT</a:t>
                      </a:r>
                      <a:endParaRPr lang="zh-CN" altLang="en-US" sz="2000" dirty="0"/>
                    </a:p>
                  </a:txBody>
                  <a:tcPr marL="121920" marR="121920"/>
                </a:tc>
              </a:tr>
              <a:tr h="441069">
                <a:tc>
                  <a:txBody>
                    <a:bodyPr/>
                    <a:lstStyle/>
                    <a:p>
                      <a:pPr algn="ctr"/>
                      <a:r>
                        <a:rPr lang="en-US" altLang="zh-CN" sz="2000" dirty="0" smtClean="0"/>
                        <a:t>TABLE</a:t>
                      </a:r>
                      <a:r>
                        <a:rPr lang="zh-CN" altLang="en-US" sz="2000" dirty="0" smtClean="0"/>
                        <a:t>类型</a:t>
                      </a:r>
                      <a:endParaRPr lang="zh-CN" altLang="en-US" sz="2000" dirty="0"/>
                    </a:p>
                  </a:txBody>
                  <a:tcPr marL="121920" marR="121920"/>
                </a:tc>
                <a:tc>
                  <a:txBody>
                    <a:bodyPr/>
                    <a:lstStyle/>
                    <a:p>
                      <a:r>
                        <a:rPr lang="en-US" altLang="zh-CN" sz="2000" dirty="0" smtClean="0"/>
                        <a:t>STREAM,</a:t>
                      </a:r>
                      <a:r>
                        <a:rPr lang="en-US" altLang="zh-CN" sz="2000" baseline="0" dirty="0" smtClean="0"/>
                        <a:t> RESULT, TMP, DIM</a:t>
                      </a:r>
                      <a:endParaRPr lang="zh-CN" altLang="en-US" sz="2000" dirty="0"/>
                    </a:p>
                  </a:txBody>
                  <a:tcPr marL="121920" marR="121920"/>
                </a:tc>
              </a:tr>
              <a:tr h="403762">
                <a:tc>
                  <a:txBody>
                    <a:bodyPr/>
                    <a:lstStyle/>
                    <a:p>
                      <a:pPr algn="ctr"/>
                      <a:r>
                        <a:rPr lang="en-US" altLang="zh-CN" sz="2000" dirty="0" smtClean="0"/>
                        <a:t>DDL</a:t>
                      </a:r>
                      <a:endParaRPr lang="zh-CN" altLang="en-US" sz="2000" dirty="0"/>
                    </a:p>
                  </a:txBody>
                  <a:tcPr marL="121920" marR="121920"/>
                </a:tc>
                <a:tc>
                  <a:txBody>
                    <a:bodyPr/>
                    <a:lstStyle/>
                    <a:p>
                      <a:r>
                        <a:rPr lang="en-US" altLang="zh-CN" sz="2000" dirty="0" smtClean="0"/>
                        <a:t>CREATE</a:t>
                      </a:r>
                      <a:r>
                        <a:rPr lang="en-US" altLang="zh-CN" sz="2000" baseline="0" dirty="0" smtClean="0"/>
                        <a:t> TABLE</a:t>
                      </a:r>
                      <a:endParaRPr lang="zh-CN" altLang="en-US" sz="2000" dirty="0"/>
                    </a:p>
                  </a:txBody>
                  <a:tcPr marL="121920" marR="121920"/>
                </a:tc>
              </a:tr>
              <a:tr h="403762">
                <a:tc>
                  <a:txBody>
                    <a:bodyPr/>
                    <a:lstStyle/>
                    <a:p>
                      <a:pPr algn="ctr"/>
                      <a:r>
                        <a:rPr lang="en-US" altLang="zh-CN" sz="2000" dirty="0" smtClean="0"/>
                        <a:t>DML</a:t>
                      </a:r>
                      <a:endParaRPr lang="zh-CN" altLang="en-US" sz="2000" dirty="0"/>
                    </a:p>
                  </a:txBody>
                  <a:tcPr marL="121920" marR="121920"/>
                </a:tc>
                <a:tc>
                  <a:txBody>
                    <a:bodyPr/>
                    <a:lstStyle/>
                    <a:p>
                      <a:r>
                        <a:rPr lang="en-US" altLang="zh-CN" sz="2000" dirty="0" smtClean="0"/>
                        <a:t>INSERT INTO</a:t>
                      </a:r>
                    </a:p>
                  </a:txBody>
                  <a:tcPr marL="121920" marR="121920"/>
                </a:tc>
              </a:tr>
              <a:tr h="2267278">
                <a:tc>
                  <a:txBody>
                    <a:bodyPr/>
                    <a:lstStyle/>
                    <a:p>
                      <a:pPr algn="ctr"/>
                      <a:r>
                        <a:rPr lang="en-US" altLang="zh-CN" sz="2000" dirty="0" smtClean="0"/>
                        <a:t>SELECT </a:t>
                      </a:r>
                      <a:r>
                        <a:rPr lang="zh-CN" altLang="en-US" sz="2000" dirty="0" smtClean="0"/>
                        <a:t>子句</a:t>
                      </a:r>
                      <a:endParaRPr lang="zh-CN" altLang="en-US" sz="2000" dirty="0"/>
                    </a:p>
                  </a:txBody>
                  <a:tcPr marL="121920" marR="121920"/>
                </a:tc>
                <a:tc>
                  <a:txBody>
                    <a:bodyPr/>
                    <a:lstStyle/>
                    <a:p>
                      <a:r>
                        <a:rPr lang="en-US" altLang="zh-CN" sz="2000" dirty="0" smtClean="0"/>
                        <a:t>SELECT  FROM</a:t>
                      </a:r>
                    </a:p>
                    <a:p>
                      <a:r>
                        <a:rPr lang="en-US" altLang="zh-CN" sz="2000" dirty="0" smtClean="0"/>
                        <a:t>WHERE</a:t>
                      </a:r>
                    </a:p>
                    <a:p>
                      <a:r>
                        <a:rPr lang="en-US" altLang="zh-CN" sz="2000" dirty="0" smtClean="0"/>
                        <a:t>GROUP</a:t>
                      </a:r>
                      <a:r>
                        <a:rPr lang="en-US" altLang="zh-CN" sz="2000" baseline="0" dirty="0" smtClean="0"/>
                        <a:t> BY</a:t>
                      </a:r>
                    </a:p>
                    <a:p>
                      <a:r>
                        <a:rPr lang="en-US" altLang="zh-CN" sz="2000" baseline="0" dirty="0" smtClean="0"/>
                        <a:t>DISTRIBUTE BY</a:t>
                      </a:r>
                    </a:p>
                    <a:p>
                      <a:r>
                        <a:rPr lang="en-US" altLang="zh-CN" sz="2000" baseline="0" dirty="0" smtClean="0"/>
                        <a:t>UNION ALL</a:t>
                      </a:r>
                    </a:p>
                    <a:p>
                      <a:r>
                        <a:rPr lang="en-US" altLang="zh-CN" sz="2000" baseline="0" dirty="0" smtClean="0"/>
                        <a:t>JOIN/LEFT OUTER JOIN</a:t>
                      </a:r>
                    </a:p>
                    <a:p>
                      <a:r>
                        <a:rPr lang="en-US" altLang="zh-CN" sz="2000" baseline="0" dirty="0" smtClean="0"/>
                        <a:t>TOP n ORDER BY  ASC/DESC PARTITION BY</a:t>
                      </a:r>
                      <a:endParaRPr lang="en-US" altLang="zh-CN" sz="2000" dirty="0" smtClean="0"/>
                    </a:p>
                  </a:txBody>
                  <a:tcPr marL="121920" marR="121920"/>
                </a:tc>
              </a:tr>
              <a:tr h="945371">
                <a:tc>
                  <a:txBody>
                    <a:bodyPr/>
                    <a:lstStyle/>
                    <a:p>
                      <a:pPr algn="ctr"/>
                      <a:r>
                        <a:rPr lang="zh-CN" altLang="en-US" sz="2000" dirty="0" smtClean="0"/>
                        <a:t>其他</a:t>
                      </a:r>
                      <a:endParaRPr lang="zh-CN" altLang="en-US" sz="2000" dirty="0"/>
                    </a:p>
                  </a:txBody>
                  <a:tcPr marL="121920" marR="121920"/>
                </a:tc>
                <a:tc>
                  <a:txBody>
                    <a:bodyPr/>
                    <a:lstStyle/>
                    <a:p>
                      <a:r>
                        <a:rPr lang="en-US" altLang="zh-CN" sz="2000" dirty="0" smtClean="0"/>
                        <a:t>ADD JAR, </a:t>
                      </a:r>
                    </a:p>
                    <a:p>
                      <a:r>
                        <a:rPr lang="en-US" altLang="zh-CN" sz="2000" dirty="0" smtClean="0"/>
                        <a:t>FUNCTION,</a:t>
                      </a:r>
                      <a:r>
                        <a:rPr lang="en-US" altLang="zh-CN" sz="2000" baseline="0" dirty="0" smtClean="0"/>
                        <a:t> UDF, UDTF, UDAF</a:t>
                      </a:r>
                      <a:endParaRPr lang="en-US" altLang="zh-CN" sz="2000" dirty="0" smtClean="0"/>
                    </a:p>
                  </a:txBody>
                  <a:tcPr marL="121920" marR="121920"/>
                </a:tc>
              </a:tr>
            </a:tbl>
          </a:graphicData>
        </a:graphic>
      </p:graphicFrame>
      <p:sp>
        <p:nvSpPr>
          <p:cNvPr id="12" name="标题 1"/>
          <p:cNvSpPr>
            <a:spLocks noGrp="1"/>
          </p:cNvSpPr>
          <p:nvPr>
            <p:ph type="title"/>
          </p:nvPr>
        </p:nvSpPr>
        <p:spPr/>
        <p:txBody>
          <a:bodyPr/>
          <a:lstStyle/>
          <a:p>
            <a:pPr eaLnBrk="1" fontAlgn="auto" hangingPunct="1">
              <a:spcAft>
                <a:spcPts val="0"/>
              </a:spcAft>
              <a:defRPr/>
            </a:pPr>
            <a:r>
              <a:rPr lang="en-US" altLang="zh-TW" dirty="0" err="1" smtClean="0"/>
              <a:t>streamSQL</a:t>
            </a:r>
            <a:endParaRPr kumimoji="1" lang="zh-CN"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39713" y="765175"/>
          <a:ext cx="11712575" cy="5710238"/>
        </p:xfrm>
        <a:graphic>
          <a:graphicData uri="http://schemas.openxmlformats.org/drawingml/2006/table">
            <a:tbl>
              <a:tblPr firstRow="1" bandRow="1">
                <a:tableStyleId>{5C22544A-7EE6-4342-B048-85BDC9FD1C3A}</a:tableStyleId>
              </a:tblPr>
              <a:tblGrid>
                <a:gridCol w="2555629"/>
                <a:gridCol w="9157672"/>
              </a:tblGrid>
              <a:tr h="366618">
                <a:tc>
                  <a:txBody>
                    <a:bodyPr/>
                    <a:lstStyle/>
                    <a:p>
                      <a:pPr algn="ctr"/>
                      <a:endParaRPr lang="zh-CN" altLang="en-US" sz="2000" dirty="0"/>
                    </a:p>
                  </a:txBody>
                  <a:tcPr marL="121920" marR="121920"/>
                </a:tc>
                <a:tc>
                  <a:txBody>
                    <a:bodyPr/>
                    <a:lstStyle/>
                    <a:p>
                      <a:endParaRPr lang="zh-CN" altLang="en-US" sz="2000" dirty="0"/>
                    </a:p>
                  </a:txBody>
                  <a:tcPr marL="121920" marR="121920"/>
                </a:tc>
              </a:tr>
              <a:tr h="366618">
                <a:tc>
                  <a:txBody>
                    <a:bodyPr/>
                    <a:lstStyle/>
                    <a:p>
                      <a:pPr algn="ctr"/>
                      <a:r>
                        <a:rPr lang="zh-CN" altLang="en-US" sz="2000" dirty="0" smtClean="0"/>
                        <a:t>算术运算</a:t>
                      </a:r>
                      <a:endParaRPr lang="zh-CN" altLang="en-US" sz="2000" dirty="0"/>
                    </a:p>
                  </a:txBody>
                  <a:tcPr marL="121920" marR="121920"/>
                </a:tc>
                <a:tc>
                  <a:txBody>
                    <a:bodyPr/>
                    <a:lstStyle/>
                    <a:p>
                      <a:r>
                        <a:rPr lang="en-US" altLang="zh-CN" sz="2000" dirty="0" smtClean="0"/>
                        <a:t>+</a:t>
                      </a:r>
                      <a:r>
                        <a:rPr lang="en-US" altLang="zh-CN" sz="2000" baseline="0" dirty="0" smtClean="0"/>
                        <a:t>, -, *, /, %, |, &amp;, ^, ~ </a:t>
                      </a:r>
                      <a:r>
                        <a:rPr lang="zh-CN" altLang="en-US" sz="2000" baseline="0" dirty="0" smtClean="0"/>
                        <a:t>等</a:t>
                      </a:r>
                      <a:endParaRPr lang="zh-CN" altLang="en-US" sz="2000" dirty="0"/>
                    </a:p>
                  </a:txBody>
                  <a:tcPr marL="121920" marR="121920"/>
                </a:tc>
              </a:tr>
              <a:tr h="366618">
                <a:tc>
                  <a:txBody>
                    <a:bodyPr/>
                    <a:lstStyle/>
                    <a:p>
                      <a:pPr algn="ctr"/>
                      <a:r>
                        <a:rPr lang="zh-CN" altLang="en-US" sz="2000" dirty="0" smtClean="0"/>
                        <a:t>关系运算</a:t>
                      </a:r>
                      <a:endParaRPr lang="zh-CN" altLang="en-US" sz="2000" dirty="0"/>
                    </a:p>
                  </a:txBody>
                  <a:tcPr marL="121920" marR="121920"/>
                </a:tc>
                <a:tc>
                  <a:txBody>
                    <a:bodyPr/>
                    <a:lstStyle/>
                    <a:p>
                      <a:r>
                        <a:rPr lang="en-US" altLang="zh-CN" sz="2000" dirty="0" smtClean="0"/>
                        <a:t>=,</a:t>
                      </a:r>
                      <a:r>
                        <a:rPr lang="en-US" altLang="zh-CN" sz="2000" baseline="0" dirty="0" smtClean="0"/>
                        <a:t> &lt;&gt;, !=, &gt;, &gt;=, &lt;, &lt;=, is null, is not null, like, </a:t>
                      </a:r>
                      <a:r>
                        <a:rPr lang="en-US" altLang="zh-CN" sz="2000" baseline="0" dirty="0" err="1" smtClean="0"/>
                        <a:t>rlike</a:t>
                      </a:r>
                      <a:r>
                        <a:rPr lang="zh-CN" altLang="en-US" sz="2000" baseline="0" dirty="0" smtClean="0"/>
                        <a:t>等</a:t>
                      </a:r>
                      <a:endParaRPr lang="zh-CN" altLang="en-US" sz="2000" dirty="0"/>
                    </a:p>
                  </a:txBody>
                  <a:tcPr marL="121920" marR="121920"/>
                </a:tc>
              </a:tr>
              <a:tr h="366618">
                <a:tc>
                  <a:txBody>
                    <a:bodyPr/>
                    <a:lstStyle/>
                    <a:p>
                      <a:pPr algn="ctr"/>
                      <a:r>
                        <a:rPr lang="zh-CN" altLang="en-US" sz="2000" dirty="0" smtClean="0"/>
                        <a:t>逻辑运算</a:t>
                      </a:r>
                      <a:endParaRPr lang="zh-CN" altLang="en-US" sz="2000" dirty="0"/>
                    </a:p>
                  </a:txBody>
                  <a:tcPr marL="121920" marR="121920"/>
                </a:tc>
                <a:tc>
                  <a:txBody>
                    <a:bodyPr/>
                    <a:lstStyle/>
                    <a:p>
                      <a:r>
                        <a:rPr lang="en-US" altLang="zh-CN" sz="2000" dirty="0" smtClean="0"/>
                        <a:t>AND,</a:t>
                      </a:r>
                      <a:r>
                        <a:rPr lang="en-US" altLang="zh-CN" sz="2000" baseline="0" dirty="0" smtClean="0"/>
                        <a:t> OR, NOT, IN </a:t>
                      </a:r>
                      <a:r>
                        <a:rPr lang="zh-CN" altLang="en-US" sz="2000" baseline="0" dirty="0" smtClean="0"/>
                        <a:t>等</a:t>
                      </a:r>
                      <a:endParaRPr lang="zh-CN" altLang="en-US" sz="2000" dirty="0"/>
                    </a:p>
                  </a:txBody>
                  <a:tcPr marL="121920" marR="121920"/>
                </a:tc>
              </a:tr>
              <a:tr h="366618">
                <a:tc>
                  <a:txBody>
                    <a:bodyPr/>
                    <a:lstStyle/>
                    <a:p>
                      <a:pPr algn="ctr"/>
                      <a:r>
                        <a:rPr lang="zh-CN" altLang="en-US" sz="2000" dirty="0" smtClean="0"/>
                        <a:t>条件函数</a:t>
                      </a:r>
                      <a:endParaRPr lang="zh-CN" altLang="en-US" sz="2000" dirty="0"/>
                    </a:p>
                  </a:txBody>
                  <a:tcPr marL="121920" marR="121920"/>
                </a:tc>
                <a:tc>
                  <a:txBody>
                    <a:bodyPr/>
                    <a:lstStyle/>
                    <a:p>
                      <a:r>
                        <a:rPr lang="en-US" altLang="zh-CN" sz="2000" dirty="0" smtClean="0"/>
                        <a:t>If, case when, coalesce</a:t>
                      </a:r>
                    </a:p>
                  </a:txBody>
                  <a:tcPr marL="121920" marR="121920"/>
                </a:tc>
              </a:tr>
              <a:tr h="366618">
                <a:tc>
                  <a:txBody>
                    <a:bodyPr/>
                    <a:lstStyle/>
                    <a:p>
                      <a:pPr algn="ctr"/>
                      <a:r>
                        <a:rPr lang="zh-CN" altLang="en-US" sz="2000" dirty="0" smtClean="0"/>
                        <a:t>数学函数</a:t>
                      </a:r>
                      <a:endParaRPr lang="zh-CN" altLang="en-US" sz="2000" dirty="0"/>
                    </a:p>
                  </a:txBody>
                  <a:tcPr marL="121920" marR="121920"/>
                </a:tc>
                <a:tc>
                  <a:txBody>
                    <a:bodyPr/>
                    <a:lstStyle/>
                    <a:p>
                      <a:r>
                        <a:rPr lang="en-US" altLang="zh-CN" sz="2000" dirty="0" smtClean="0"/>
                        <a:t>abs, ceil,</a:t>
                      </a:r>
                      <a:r>
                        <a:rPr lang="en-US" altLang="zh-CN" sz="2000" baseline="0" dirty="0" smtClean="0"/>
                        <a:t> e, exp, floor, </a:t>
                      </a:r>
                      <a:r>
                        <a:rPr lang="en-US" altLang="zh-CN" sz="2000" baseline="0" dirty="0" err="1" smtClean="0"/>
                        <a:t>ln</a:t>
                      </a:r>
                      <a:r>
                        <a:rPr lang="en-US" altLang="zh-CN" sz="2000" baseline="0" dirty="0" smtClean="0"/>
                        <a:t>, log, pi, </a:t>
                      </a:r>
                      <a:r>
                        <a:rPr lang="en-US" altLang="zh-CN" sz="2000" baseline="0" dirty="0" err="1" smtClean="0"/>
                        <a:t>pow</a:t>
                      </a:r>
                      <a:r>
                        <a:rPr lang="en-US" altLang="zh-CN" sz="2000" baseline="0" dirty="0" smtClean="0"/>
                        <a:t>, rand, round, </a:t>
                      </a:r>
                      <a:r>
                        <a:rPr lang="en-US" altLang="zh-CN" sz="2000" baseline="0" dirty="0" err="1" smtClean="0"/>
                        <a:t>sqrt</a:t>
                      </a:r>
                      <a:r>
                        <a:rPr lang="en-US" altLang="zh-CN" sz="2000" baseline="0" dirty="0" smtClean="0"/>
                        <a:t> </a:t>
                      </a:r>
                      <a:r>
                        <a:rPr lang="zh-CN" altLang="en-US" sz="2000" baseline="0" dirty="0" smtClean="0"/>
                        <a:t>等</a:t>
                      </a:r>
                      <a:endParaRPr lang="en-US" altLang="zh-CN" sz="2000" dirty="0" smtClean="0"/>
                    </a:p>
                  </a:txBody>
                  <a:tcPr marL="121920" marR="121920"/>
                </a:tc>
              </a:tr>
              <a:tr h="930646">
                <a:tc>
                  <a:txBody>
                    <a:bodyPr/>
                    <a:lstStyle/>
                    <a:p>
                      <a:pPr algn="ctr"/>
                      <a:r>
                        <a:rPr lang="zh-CN" altLang="en-US" sz="2000" dirty="0" smtClean="0"/>
                        <a:t>日期函数</a:t>
                      </a:r>
                      <a:endParaRPr lang="zh-CN" altLang="en-US" sz="2000" dirty="0"/>
                    </a:p>
                  </a:txBody>
                  <a:tcPr marL="121920" marR="121920"/>
                </a:tc>
                <a:tc>
                  <a:txBody>
                    <a:bodyPr/>
                    <a:lstStyle/>
                    <a:p>
                      <a:r>
                        <a:rPr lang="en-US" altLang="zh-CN" sz="2000" dirty="0" err="1" smtClean="0"/>
                        <a:t>date_add</a:t>
                      </a:r>
                      <a:r>
                        <a:rPr lang="en-US" altLang="zh-CN" sz="2000" dirty="0" smtClean="0"/>
                        <a:t>,</a:t>
                      </a:r>
                      <a:r>
                        <a:rPr lang="en-US" altLang="zh-CN" sz="2000" baseline="0" dirty="0" smtClean="0"/>
                        <a:t> </a:t>
                      </a:r>
                      <a:r>
                        <a:rPr lang="en-US" altLang="zh-CN" sz="2000" baseline="0" dirty="0" err="1" smtClean="0"/>
                        <a:t>date_sub</a:t>
                      </a:r>
                      <a:r>
                        <a:rPr lang="en-US" altLang="zh-CN" sz="2000" baseline="0" dirty="0" smtClean="0"/>
                        <a:t>, </a:t>
                      </a:r>
                      <a:r>
                        <a:rPr lang="en-US" altLang="zh-CN" sz="2000" baseline="0" dirty="0" err="1" smtClean="0"/>
                        <a:t>datadiff</a:t>
                      </a:r>
                      <a:r>
                        <a:rPr lang="en-US" altLang="zh-CN" sz="2000" baseline="0" dirty="0" smtClean="0"/>
                        <a:t>, </a:t>
                      </a:r>
                      <a:r>
                        <a:rPr lang="en-US" altLang="zh-CN" sz="2000" baseline="0" dirty="0" err="1" smtClean="0"/>
                        <a:t>from_unixtime</a:t>
                      </a:r>
                      <a:r>
                        <a:rPr lang="en-US" altLang="zh-CN" sz="2000" baseline="0" dirty="0" smtClean="0"/>
                        <a:t>, </a:t>
                      </a:r>
                      <a:r>
                        <a:rPr lang="en-US" altLang="zh-CN" sz="2000" baseline="0" dirty="0" err="1" smtClean="0"/>
                        <a:t>unix_timestamp</a:t>
                      </a:r>
                      <a:r>
                        <a:rPr lang="en-US" altLang="zh-CN" sz="2000" baseline="0" dirty="0" smtClean="0"/>
                        <a:t>, </a:t>
                      </a:r>
                      <a:r>
                        <a:rPr lang="en-US" altLang="zh-CN" sz="2000" baseline="0" dirty="0" err="1" smtClean="0"/>
                        <a:t>to_date</a:t>
                      </a:r>
                      <a:r>
                        <a:rPr lang="en-US" altLang="zh-CN" sz="2000" baseline="0" dirty="0" smtClean="0"/>
                        <a:t>, </a:t>
                      </a:r>
                      <a:r>
                        <a:rPr lang="en-US" altLang="zh-CN" sz="2000" baseline="0" dirty="0" err="1" smtClean="0"/>
                        <a:t>date_format</a:t>
                      </a:r>
                      <a:r>
                        <a:rPr lang="en-US" altLang="zh-CN" sz="2000" baseline="0" dirty="0" smtClean="0"/>
                        <a:t>, year, month, day, hour, minute, second, </a:t>
                      </a:r>
                      <a:r>
                        <a:rPr lang="en-US" altLang="zh-CN" sz="2000" baseline="0" dirty="0" err="1" smtClean="0"/>
                        <a:t>weekofyear</a:t>
                      </a:r>
                      <a:r>
                        <a:rPr lang="en-US" altLang="zh-CN" sz="2000" baseline="0" dirty="0" smtClean="0"/>
                        <a:t> </a:t>
                      </a:r>
                      <a:r>
                        <a:rPr lang="zh-CN" altLang="en-US" sz="2000" baseline="0" dirty="0" smtClean="0"/>
                        <a:t>等</a:t>
                      </a:r>
                      <a:endParaRPr lang="en-US" altLang="zh-CN" sz="2000" dirty="0" smtClean="0"/>
                    </a:p>
                  </a:txBody>
                  <a:tcPr marL="121920" marR="121920"/>
                </a:tc>
              </a:tr>
              <a:tr h="930646">
                <a:tc>
                  <a:txBody>
                    <a:bodyPr/>
                    <a:lstStyle/>
                    <a:p>
                      <a:pPr algn="ctr"/>
                      <a:r>
                        <a:rPr lang="zh-CN" altLang="en-US" sz="2000" dirty="0" smtClean="0"/>
                        <a:t>字符串函数</a:t>
                      </a:r>
                      <a:endParaRPr lang="zh-CN" altLang="en-US" sz="2000" dirty="0"/>
                    </a:p>
                  </a:txBody>
                  <a:tcPr marL="121920" marR="121920"/>
                </a:tc>
                <a:tc>
                  <a:txBody>
                    <a:bodyPr/>
                    <a:lstStyle/>
                    <a:p>
                      <a:r>
                        <a:rPr lang="en-US" altLang="zh-CN" sz="2000" dirty="0" smtClean="0"/>
                        <a:t>ascii2str, </a:t>
                      </a:r>
                      <a:r>
                        <a:rPr lang="en-US" altLang="zh-CN" sz="2000" dirty="0" err="1" smtClean="0"/>
                        <a:t>concat</a:t>
                      </a:r>
                      <a:r>
                        <a:rPr lang="en-US" altLang="zh-CN" sz="2000" dirty="0" smtClean="0"/>
                        <a:t>,</a:t>
                      </a:r>
                      <a:r>
                        <a:rPr lang="en-US" altLang="zh-CN" sz="2000" baseline="0" dirty="0" smtClean="0"/>
                        <a:t> </a:t>
                      </a:r>
                      <a:r>
                        <a:rPr lang="en-US" altLang="zh-CN" sz="2000" baseline="0" dirty="0" err="1" smtClean="0"/>
                        <a:t>concat_ws</a:t>
                      </a:r>
                      <a:r>
                        <a:rPr lang="en-US" altLang="zh-CN" sz="2000" baseline="0" dirty="0" smtClean="0"/>
                        <a:t>, </a:t>
                      </a:r>
                      <a:r>
                        <a:rPr lang="en-US" altLang="zh-CN" sz="2000" baseline="0" dirty="0" err="1" smtClean="0"/>
                        <a:t>substr</a:t>
                      </a:r>
                      <a:r>
                        <a:rPr lang="en-US" altLang="zh-CN" sz="2000" baseline="0" dirty="0" smtClean="0"/>
                        <a:t>, lower, upper, length, reverse, </a:t>
                      </a:r>
                      <a:r>
                        <a:rPr lang="en-US" altLang="zh-CN" sz="2000" baseline="0" dirty="0" err="1" smtClean="0"/>
                        <a:t>split_ex</a:t>
                      </a:r>
                      <a:r>
                        <a:rPr lang="en-US" altLang="zh-CN" sz="2000" baseline="0" dirty="0" smtClean="0"/>
                        <a:t>, </a:t>
                      </a:r>
                      <a:r>
                        <a:rPr lang="en-US" altLang="zh-CN" sz="2000" baseline="0" dirty="0" err="1" smtClean="0"/>
                        <a:t>instr</a:t>
                      </a:r>
                      <a:r>
                        <a:rPr lang="en-US" altLang="zh-CN" sz="2000" baseline="0" dirty="0" smtClean="0"/>
                        <a:t>, </a:t>
                      </a:r>
                      <a:r>
                        <a:rPr lang="en-US" altLang="zh-CN" sz="2000" baseline="0" dirty="0" err="1" smtClean="0"/>
                        <a:t>keyvalue</a:t>
                      </a:r>
                      <a:r>
                        <a:rPr lang="en-US" altLang="zh-CN" sz="2000" baseline="0" dirty="0" smtClean="0"/>
                        <a:t>, hash, md5, </a:t>
                      </a:r>
                      <a:r>
                        <a:rPr lang="en-US" altLang="zh-CN" sz="2000" baseline="0" dirty="0" err="1" smtClean="0"/>
                        <a:t>regexp_replace</a:t>
                      </a:r>
                      <a:r>
                        <a:rPr lang="en-US" altLang="zh-CN" sz="2000" baseline="0" dirty="0" smtClean="0"/>
                        <a:t>, </a:t>
                      </a:r>
                      <a:r>
                        <a:rPr lang="en-US" altLang="zh-CN" sz="2000" baseline="0" dirty="0" err="1" smtClean="0"/>
                        <a:t>regexp_extract</a:t>
                      </a:r>
                      <a:r>
                        <a:rPr lang="en-US" altLang="zh-CN" sz="2000" baseline="0" dirty="0" smtClean="0"/>
                        <a:t> </a:t>
                      </a:r>
                      <a:r>
                        <a:rPr lang="zh-CN" altLang="en-US" sz="2000" baseline="0" dirty="0" smtClean="0"/>
                        <a:t>等</a:t>
                      </a:r>
                      <a:endParaRPr lang="en-US" altLang="zh-CN" sz="2000" dirty="0" smtClean="0"/>
                    </a:p>
                  </a:txBody>
                  <a:tcPr marL="121920" marR="121920"/>
                </a:tc>
              </a:tr>
              <a:tr h="366618">
                <a:tc>
                  <a:txBody>
                    <a:bodyPr/>
                    <a:lstStyle/>
                    <a:p>
                      <a:pPr algn="ctr"/>
                      <a:r>
                        <a:rPr lang="zh-CN" altLang="en-US" sz="2000" dirty="0" smtClean="0"/>
                        <a:t>聚合函数</a:t>
                      </a:r>
                      <a:endParaRPr lang="zh-CN" altLang="en-US" sz="2000" dirty="0"/>
                    </a:p>
                  </a:txBody>
                  <a:tcPr marL="121920" marR="121920"/>
                </a:tc>
                <a:tc>
                  <a:txBody>
                    <a:bodyPr/>
                    <a:lstStyle/>
                    <a:p>
                      <a:r>
                        <a:rPr lang="en-US" altLang="zh-CN" sz="2000" dirty="0" smtClean="0"/>
                        <a:t>sum,</a:t>
                      </a:r>
                      <a:r>
                        <a:rPr lang="en-US" altLang="zh-CN" sz="2000" baseline="0" dirty="0" smtClean="0"/>
                        <a:t> </a:t>
                      </a:r>
                      <a:r>
                        <a:rPr lang="en-US" altLang="zh-CN" sz="2000" dirty="0" smtClean="0"/>
                        <a:t>count,</a:t>
                      </a:r>
                      <a:r>
                        <a:rPr lang="en-US" altLang="zh-CN" sz="2000" baseline="0" dirty="0" smtClean="0"/>
                        <a:t> distinct, max, min, cardinality, </a:t>
                      </a:r>
                      <a:r>
                        <a:rPr lang="en-US" altLang="zh-CN" sz="2000" baseline="0" dirty="0" err="1" smtClean="0"/>
                        <a:t>bloom_filter</a:t>
                      </a:r>
                      <a:r>
                        <a:rPr lang="zh-CN" altLang="en-US" sz="2000" baseline="0" dirty="0" smtClean="0"/>
                        <a:t>等</a:t>
                      </a:r>
                      <a:endParaRPr lang="en-US" altLang="zh-CN" sz="2000" dirty="0" smtClean="0"/>
                    </a:p>
                  </a:txBody>
                  <a:tcPr marL="121920" marR="121920"/>
                </a:tc>
              </a:tr>
              <a:tr h="366618">
                <a:tc>
                  <a:txBody>
                    <a:bodyPr/>
                    <a:lstStyle/>
                    <a:p>
                      <a:pPr algn="ctr"/>
                      <a:r>
                        <a:rPr lang="zh-CN" altLang="en-US" sz="2000" dirty="0" smtClean="0"/>
                        <a:t>其他</a:t>
                      </a:r>
                      <a:endParaRPr lang="zh-CN" altLang="en-US" sz="2000" dirty="0"/>
                    </a:p>
                  </a:txBody>
                  <a:tcPr marL="121920" marR="121920"/>
                </a:tc>
                <a:tc>
                  <a:txBody>
                    <a:bodyPr/>
                    <a:lstStyle/>
                    <a:p>
                      <a:r>
                        <a:rPr lang="en-US" altLang="zh-CN" sz="2000" dirty="0" smtClean="0"/>
                        <a:t>split,</a:t>
                      </a:r>
                      <a:r>
                        <a:rPr lang="en-US" altLang="zh-CN" sz="2000" baseline="0" dirty="0" smtClean="0"/>
                        <a:t> prop, </a:t>
                      </a:r>
                      <a:r>
                        <a:rPr lang="en-US" altLang="zh-CN" sz="2000" baseline="0" dirty="0" err="1" smtClean="0"/>
                        <a:t>rownum</a:t>
                      </a:r>
                      <a:r>
                        <a:rPr lang="en-US" altLang="zh-CN" sz="2000" baseline="0" dirty="0" smtClean="0"/>
                        <a:t> </a:t>
                      </a:r>
                      <a:r>
                        <a:rPr lang="zh-CN" altLang="en-US" sz="2000" baseline="0" dirty="0" smtClean="0"/>
                        <a:t>等</a:t>
                      </a:r>
                      <a:endParaRPr lang="en-US" altLang="zh-CN" sz="2000" dirty="0" smtClean="0"/>
                    </a:p>
                  </a:txBody>
                  <a:tcPr marL="121920" marR="121920"/>
                </a:tc>
              </a:tr>
              <a:tr h="678370">
                <a:tc>
                  <a:txBody>
                    <a:bodyPr/>
                    <a:lstStyle/>
                    <a:p>
                      <a:pPr algn="ctr"/>
                      <a:r>
                        <a:rPr lang="en-US" altLang="zh-CN" sz="2000" dirty="0" smtClean="0"/>
                        <a:t>UDF</a:t>
                      </a:r>
                      <a:r>
                        <a:rPr lang="zh-CN" altLang="en-US" sz="2000" dirty="0" smtClean="0"/>
                        <a:t>支持</a:t>
                      </a:r>
                      <a:endParaRPr lang="zh-CN" altLang="en-US" sz="2000" dirty="0"/>
                    </a:p>
                  </a:txBody>
                  <a:tcPr marL="121920" marR="121920"/>
                </a:tc>
                <a:tc>
                  <a:txBody>
                    <a:bodyPr/>
                    <a:lstStyle/>
                    <a:p>
                      <a:r>
                        <a:rPr lang="en-US" altLang="zh-CN" sz="2000" dirty="0" smtClean="0"/>
                        <a:t>UDF</a:t>
                      </a:r>
                      <a:r>
                        <a:rPr lang="zh-CN" altLang="en-US" sz="2000" dirty="0" smtClean="0"/>
                        <a:t>、</a:t>
                      </a:r>
                      <a:r>
                        <a:rPr lang="en-US" altLang="zh-CN" sz="2000" dirty="0" smtClean="0"/>
                        <a:t>UDTF</a:t>
                      </a:r>
                      <a:r>
                        <a:rPr lang="zh-CN" altLang="en-US" sz="2000" dirty="0" smtClean="0"/>
                        <a:t>、</a:t>
                      </a:r>
                      <a:r>
                        <a:rPr lang="en-US" altLang="zh-CN" sz="2000" dirty="0" smtClean="0"/>
                        <a:t>UDAF</a:t>
                      </a:r>
                    </a:p>
                  </a:txBody>
                  <a:tcPr marL="121920" marR="121920"/>
                </a:tc>
              </a:tr>
            </a:tbl>
          </a:graphicData>
        </a:graphic>
      </p:graphicFrame>
      <p:sp>
        <p:nvSpPr>
          <p:cNvPr id="12" name="标题 1"/>
          <p:cNvSpPr>
            <a:spLocks noGrp="1"/>
          </p:cNvSpPr>
          <p:nvPr>
            <p:ph type="title"/>
          </p:nvPr>
        </p:nvSpPr>
        <p:spPr/>
        <p:txBody>
          <a:bodyPr/>
          <a:lstStyle/>
          <a:p>
            <a:pPr eaLnBrk="1" fontAlgn="auto" hangingPunct="1">
              <a:spcAft>
                <a:spcPts val="0"/>
              </a:spcAft>
              <a:defRPr/>
            </a:pPr>
            <a:r>
              <a:rPr lang="en-US" altLang="zh-TW" dirty="0" err="1" smtClean="0"/>
              <a:t>streamSQL</a:t>
            </a:r>
            <a:endParaRPr kumimoji="1" lang="zh-CN"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8"/>
          <p:cNvSpPr txBox="1">
            <a:spLocks/>
          </p:cNvSpPr>
          <p:nvPr/>
        </p:nvSpPr>
        <p:spPr>
          <a:xfrm>
            <a:off x="334963" y="1052513"/>
            <a:ext cx="4513262" cy="1512887"/>
          </a:xfrm>
          <a:prstGeom prst="rect">
            <a:avLst/>
          </a:prstGeom>
        </p:spPr>
        <p:txBody>
          <a:bodyPr>
            <a:normAutofit/>
          </a:bodyPr>
          <a:lstStyle/>
          <a:p>
            <a:pPr marL="342900" indent="-342900" fontAlgn="auto">
              <a:spcBef>
                <a:spcPct val="20000"/>
              </a:spcBef>
              <a:spcAft>
                <a:spcPts val="0"/>
              </a:spcAft>
              <a:defRPr/>
            </a:pP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源表</a:t>
            </a:r>
            <a:r>
              <a:rPr lang="en-US" altLang="zh-CN" b="1" dirty="0">
                <a:latin typeface="楷体_GB2312" pitchFamily="49" charset="-122"/>
                <a:ea typeface="楷体_GB2312" pitchFamily="49" charset="-122"/>
              </a:rPr>
              <a:t>(stream table)</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定义输入数据的</a:t>
            </a:r>
            <a:r>
              <a:rPr lang="en-US" altLang="zh-CN" dirty="0">
                <a:latin typeface="楷体_GB2312" pitchFamily="49" charset="-122"/>
                <a:ea typeface="楷体_GB2312" pitchFamily="49" charset="-122"/>
              </a:rPr>
              <a:t>schema</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指定数据源和参数</a:t>
            </a:r>
            <a:endParaRPr lang="en-US" altLang="zh-CN" dirty="0">
              <a:latin typeface="楷体_GB2312" pitchFamily="49" charset="-122"/>
              <a:ea typeface="楷体_GB2312" pitchFamily="49" charset="-122"/>
            </a:endParaRPr>
          </a:p>
          <a:p>
            <a:pPr marL="742950" lvl="1" indent="-285750" fontAlgn="auto">
              <a:spcBef>
                <a:spcPct val="20000"/>
              </a:spcBef>
              <a:spcAft>
                <a:spcPts val="0"/>
              </a:spcAft>
              <a:buFont typeface="Arial" pitchFamily="34" charset="0"/>
              <a:buChar char="–"/>
              <a:defRPr/>
            </a:pPr>
            <a:endParaRPr lang="zh-CN" altLang="en-US" sz="1600" dirty="0">
              <a:latin typeface="+mn-lt"/>
              <a:ea typeface="+mn-ea"/>
            </a:endParaRPr>
          </a:p>
        </p:txBody>
      </p:sp>
      <p:sp>
        <p:nvSpPr>
          <p:cNvPr id="62466" name="矩形 7"/>
          <p:cNvSpPr>
            <a:spLocks noChangeArrowheads="1"/>
          </p:cNvSpPr>
          <p:nvPr/>
        </p:nvSpPr>
        <p:spPr bwMode="auto">
          <a:xfrm>
            <a:off x="334963" y="2636838"/>
            <a:ext cx="5376862" cy="2862262"/>
          </a:xfrm>
          <a:prstGeom prst="rect">
            <a:avLst/>
          </a:prstGeom>
          <a:noFill/>
          <a:ln w="9525">
            <a:solidFill>
              <a:schemeClr val="tx1"/>
            </a:solidFill>
            <a:miter lim="800000"/>
            <a:headEnd/>
            <a:tailEnd/>
          </a:ln>
        </p:spPr>
        <p:txBody>
          <a:bodyPr>
            <a:spAutoFit/>
          </a:bodyPr>
          <a:lstStyle/>
          <a:p>
            <a:r>
              <a:rPr lang="en-US" altLang="zh-CN">
                <a:latin typeface="Calibri" pitchFamily="34" charset="0"/>
              </a:rPr>
              <a:t>CREATE STREAM TABLE source_from_tt (</a:t>
            </a:r>
          </a:p>
          <a:p>
            <a:r>
              <a:rPr lang="en-US" altLang="zh-CN">
                <a:latin typeface="Calibri" pitchFamily="34" charset="0"/>
              </a:rPr>
              <a:t>    a string,</a:t>
            </a:r>
          </a:p>
          <a:p>
            <a:r>
              <a:rPr lang="en-US" altLang="zh-CN">
                <a:latin typeface="Calibri" pitchFamily="34" charset="0"/>
              </a:rPr>
              <a:t>    b double,</a:t>
            </a:r>
          </a:p>
          <a:p>
            <a:r>
              <a:rPr lang="en-US" altLang="zh-CN">
                <a:latin typeface="Calibri" pitchFamily="34" charset="0"/>
              </a:rPr>
              <a:t>    c bigint</a:t>
            </a:r>
          </a:p>
          <a:p>
            <a:r>
              <a:rPr lang="en-US" altLang="zh-CN">
                <a:latin typeface="Calibri" pitchFamily="34" charset="0"/>
              </a:rPr>
              <a:t>) WITH (</a:t>
            </a:r>
            <a:endParaRPr lang="zh-CN" altLang="zh-CN">
              <a:latin typeface="Calibri" pitchFamily="34" charset="0"/>
            </a:endParaRPr>
          </a:p>
          <a:p>
            <a:r>
              <a:rPr lang="en-US" altLang="zh-CN">
                <a:latin typeface="Calibri" pitchFamily="34" charset="0"/>
              </a:rPr>
              <a:t>    input.type='tt',</a:t>
            </a:r>
            <a:endParaRPr lang="zh-CN" altLang="zh-CN">
              <a:latin typeface="Calibri" pitchFamily="34" charset="0"/>
            </a:endParaRPr>
          </a:p>
          <a:p>
            <a:r>
              <a:rPr lang="en-US" altLang="zh-CN">
                <a:latin typeface="Calibri" pitchFamily="34" charset="0"/>
              </a:rPr>
              <a:t>    timetunnel.logname='aplus',</a:t>
            </a:r>
          </a:p>
          <a:p>
            <a:r>
              <a:rPr lang="en-US" altLang="zh-CN">
                <a:latin typeface="Calibri" pitchFamily="34" charset="0"/>
              </a:rPr>
              <a:t>    timetunnel.subid=‘xxx‘,</a:t>
            </a:r>
          </a:p>
          <a:p>
            <a:r>
              <a:rPr lang="en-US" altLang="zh-CN">
                <a:latin typeface="Calibri" pitchFamily="34" charset="0"/>
              </a:rPr>
              <a:t>    …</a:t>
            </a:r>
            <a:endParaRPr lang="zh-CN" altLang="zh-CN">
              <a:latin typeface="Calibri" pitchFamily="34" charset="0"/>
            </a:endParaRPr>
          </a:p>
          <a:p>
            <a:r>
              <a:rPr lang="en-US" altLang="zh-CN">
                <a:latin typeface="Calibri" pitchFamily="34" charset="0"/>
              </a:rPr>
              <a:t>);</a:t>
            </a:r>
            <a:endParaRPr lang="zh-CN" altLang="zh-CN">
              <a:latin typeface="Calibri" pitchFamily="34" charset="0"/>
            </a:endParaRPr>
          </a:p>
        </p:txBody>
      </p:sp>
      <p:cxnSp>
        <p:nvCxnSpPr>
          <p:cNvPr id="10" name="直接连接符 9"/>
          <p:cNvCxnSpPr/>
          <p:nvPr/>
        </p:nvCxnSpPr>
        <p:spPr>
          <a:xfrm>
            <a:off x="6096000" y="1052513"/>
            <a:ext cx="0" cy="51847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内容占位符 18"/>
          <p:cNvSpPr txBox="1">
            <a:spLocks/>
          </p:cNvSpPr>
          <p:nvPr/>
        </p:nvSpPr>
        <p:spPr>
          <a:xfrm>
            <a:off x="6575425" y="1052513"/>
            <a:ext cx="4513263" cy="1512887"/>
          </a:xfrm>
          <a:prstGeom prst="rect">
            <a:avLst/>
          </a:prstGeom>
        </p:spPr>
        <p:txBody>
          <a:bodyPr>
            <a:normAutofit/>
          </a:bodyPr>
          <a:lstStyle/>
          <a:p>
            <a:pPr marL="342900" indent="-342900" fontAlgn="auto">
              <a:spcBef>
                <a:spcPct val="20000"/>
              </a:spcBef>
              <a:spcAft>
                <a:spcPts val="0"/>
              </a:spcAft>
              <a:defRPr/>
            </a:pPr>
            <a:r>
              <a:rPr lang="en-US" altLang="zh-CN" b="1" dirty="0">
                <a:latin typeface="楷体_GB2312" pitchFamily="49" charset="-122"/>
                <a:ea typeface="楷体_GB2312" pitchFamily="49" charset="-122"/>
              </a:rPr>
              <a:t>(2) </a:t>
            </a:r>
            <a:r>
              <a:rPr lang="zh-CN" altLang="en-US" b="1" dirty="0">
                <a:latin typeface="楷体_GB2312" pitchFamily="49" charset="-122"/>
                <a:ea typeface="楷体_GB2312" pitchFamily="49" charset="-122"/>
              </a:rPr>
              <a:t>结果表</a:t>
            </a:r>
            <a:r>
              <a:rPr lang="en-US" altLang="zh-CN" b="1" dirty="0">
                <a:latin typeface="楷体_GB2312" pitchFamily="49" charset="-122"/>
                <a:ea typeface="楷体_GB2312" pitchFamily="49" charset="-122"/>
              </a:rPr>
              <a:t>(result table)</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定义输出数据的</a:t>
            </a:r>
            <a:r>
              <a:rPr lang="en-US" altLang="zh-CN" dirty="0">
                <a:latin typeface="楷体_GB2312" pitchFamily="49" charset="-122"/>
                <a:ea typeface="楷体_GB2312" pitchFamily="49" charset="-122"/>
              </a:rPr>
              <a:t>schema</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指定数据输出系统和参数</a:t>
            </a:r>
            <a:endParaRPr lang="en-US" altLang="zh-CN" dirty="0">
              <a:latin typeface="楷体_GB2312" pitchFamily="49" charset="-122"/>
              <a:ea typeface="楷体_GB2312" pitchFamily="49" charset="-122"/>
            </a:endParaRPr>
          </a:p>
          <a:p>
            <a:pPr marL="742950" lvl="1" indent="-285750" fontAlgn="auto">
              <a:spcBef>
                <a:spcPct val="20000"/>
              </a:spcBef>
              <a:spcAft>
                <a:spcPts val="0"/>
              </a:spcAft>
              <a:buFont typeface="Arial" pitchFamily="34" charset="0"/>
              <a:buChar char="–"/>
              <a:defRPr/>
            </a:pPr>
            <a:endParaRPr lang="zh-CN" altLang="en-US" sz="1600" dirty="0">
              <a:latin typeface="+mn-lt"/>
              <a:ea typeface="+mn-ea"/>
            </a:endParaRPr>
          </a:p>
        </p:txBody>
      </p:sp>
      <p:sp>
        <p:nvSpPr>
          <p:cNvPr id="62469" name="矩形 11"/>
          <p:cNvSpPr>
            <a:spLocks noChangeArrowheads="1"/>
          </p:cNvSpPr>
          <p:nvPr/>
        </p:nvSpPr>
        <p:spPr bwMode="auto">
          <a:xfrm>
            <a:off x="6575425" y="2636838"/>
            <a:ext cx="5376863" cy="3416300"/>
          </a:xfrm>
          <a:prstGeom prst="rect">
            <a:avLst/>
          </a:prstGeom>
          <a:noFill/>
          <a:ln w="9525">
            <a:solidFill>
              <a:schemeClr val="tx1"/>
            </a:solidFill>
            <a:miter lim="800000"/>
            <a:headEnd/>
            <a:tailEnd/>
          </a:ln>
        </p:spPr>
        <p:txBody>
          <a:bodyPr>
            <a:spAutoFit/>
          </a:bodyPr>
          <a:lstStyle/>
          <a:p>
            <a:r>
              <a:rPr lang="en-US" altLang="zh-CN">
                <a:latin typeface="Calibri" pitchFamily="34" charset="0"/>
              </a:rPr>
              <a:t>CREATE RESULT TABLE result_into_hbase(</a:t>
            </a:r>
            <a:endParaRPr lang="zh-CN" altLang="zh-CN">
              <a:latin typeface="Calibri" pitchFamily="34" charset="0"/>
            </a:endParaRPr>
          </a:p>
          <a:p>
            <a:r>
              <a:rPr lang="en-US" altLang="zh-CN">
                <a:latin typeface="Calibri" pitchFamily="34" charset="0"/>
              </a:rPr>
              <a:t>    auction_id           string</a:t>
            </a:r>
          </a:p>
          <a:p>
            <a:r>
              <a:rPr lang="en-US" altLang="zh-CN">
                <a:latin typeface="Calibri" pitchFamily="34" charset="0"/>
              </a:rPr>
              <a:t>    ,ali_fee              string</a:t>
            </a:r>
            <a:endParaRPr lang="zh-CN" altLang="zh-CN">
              <a:latin typeface="Calibri" pitchFamily="34" charset="0"/>
            </a:endParaRPr>
          </a:p>
          <a:p>
            <a:r>
              <a:rPr lang="en-US" altLang="zh-CN">
                <a:latin typeface="Calibri" pitchFamily="34" charset="0"/>
              </a:rPr>
              <a:t>    ,ali_cnt              string</a:t>
            </a:r>
            <a:endParaRPr lang="zh-CN" altLang="zh-CN">
              <a:latin typeface="Calibri" pitchFamily="34" charset="0"/>
            </a:endParaRPr>
          </a:p>
          <a:p>
            <a:r>
              <a:rPr lang="en-US" altLang="zh-CN">
                <a:latin typeface="Calibri" pitchFamily="34" charset="0"/>
              </a:rPr>
              <a:t>    ,ali_amt              string</a:t>
            </a:r>
            <a:endParaRPr lang="zh-CN" altLang="zh-CN">
              <a:latin typeface="Calibri" pitchFamily="34" charset="0"/>
            </a:endParaRPr>
          </a:p>
          <a:p>
            <a:r>
              <a:rPr lang="en-US" altLang="zh-CN">
                <a:latin typeface="Calibri" pitchFamily="34" charset="0"/>
              </a:rPr>
              <a:t>    ,primary key (auction_id)</a:t>
            </a:r>
            <a:endParaRPr lang="zh-CN" altLang="zh-CN">
              <a:latin typeface="Calibri" pitchFamily="34" charset="0"/>
            </a:endParaRPr>
          </a:p>
          <a:p>
            <a:r>
              <a:rPr lang="en-US" altLang="zh-CN">
                <a:latin typeface="Calibri" pitchFamily="34" charset="0"/>
              </a:rPr>
              <a:t>) WITH (</a:t>
            </a:r>
            <a:endParaRPr lang="zh-CN" altLang="zh-CN">
              <a:latin typeface="Calibri" pitchFamily="34" charset="0"/>
            </a:endParaRPr>
          </a:p>
          <a:p>
            <a:r>
              <a:rPr lang="en-US" altLang="zh-CN">
                <a:latin typeface="Calibri" pitchFamily="34" charset="0"/>
              </a:rPr>
              <a:t>    output.type='hbase',</a:t>
            </a:r>
            <a:endParaRPr lang="zh-CN" altLang="zh-CN">
              <a:latin typeface="Calibri" pitchFamily="34" charset="0"/>
            </a:endParaRPr>
          </a:p>
          <a:p>
            <a:r>
              <a:rPr lang="en-US" altLang="zh-CN">
                <a:latin typeface="Calibri" pitchFamily="34" charset="0"/>
              </a:rPr>
              <a:t>    hbase.zookeeper.quorum=‘xxx',</a:t>
            </a:r>
            <a:endParaRPr lang="zh-CN" altLang="zh-CN">
              <a:latin typeface="Calibri" pitchFamily="34" charset="0"/>
            </a:endParaRPr>
          </a:p>
          <a:p>
            <a:r>
              <a:rPr lang="en-US" altLang="zh-CN">
                <a:latin typeface="Calibri" pitchFamily="34" charset="0"/>
              </a:rPr>
              <a:t>    zookeeper.znode.parent='/hbase',</a:t>
            </a:r>
            <a:endParaRPr lang="zh-CN" altLang="zh-CN">
              <a:latin typeface="Calibri" pitchFamily="34" charset="0"/>
            </a:endParaRPr>
          </a:p>
          <a:p>
            <a:r>
              <a:rPr lang="en-US" altLang="zh-CN">
                <a:latin typeface="Calibri" pitchFamily="34" charset="0"/>
              </a:rPr>
              <a:t>    galaxy.output.hbase.family=i</a:t>
            </a:r>
            <a:endParaRPr lang="zh-CN" altLang="zh-CN">
              <a:latin typeface="Calibri" pitchFamily="34" charset="0"/>
            </a:endParaRPr>
          </a:p>
          <a:p>
            <a:r>
              <a:rPr lang="en-US" altLang="zh-CN">
                <a:latin typeface="Calibri" pitchFamily="34" charset="0"/>
              </a:rPr>
              <a:t>);</a:t>
            </a:r>
            <a:endParaRPr lang="zh-CN" altLang="zh-CN">
              <a:latin typeface="Calibri" pitchFamily="34" charset="0"/>
            </a:endParaRPr>
          </a:p>
        </p:txBody>
      </p:sp>
      <p:sp>
        <p:nvSpPr>
          <p:cNvPr id="13"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a:t> </a:t>
            </a:r>
            <a:r>
              <a:rPr lang="en-US" altLang="zh-TW" dirty="0" smtClean="0"/>
              <a:t>- DDL</a:t>
            </a:r>
            <a:endParaRPr kumimoji="1"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8"/>
          <p:cNvSpPr txBox="1">
            <a:spLocks/>
          </p:cNvSpPr>
          <p:nvPr/>
        </p:nvSpPr>
        <p:spPr>
          <a:xfrm>
            <a:off x="527050" y="1052513"/>
            <a:ext cx="5089525" cy="4968875"/>
          </a:xfrm>
          <a:prstGeom prst="rect">
            <a:avLst/>
          </a:prstGeom>
        </p:spPr>
        <p:txBody>
          <a:bodyPr>
            <a:normAutofit fontScale="92500" lnSpcReduction="20000"/>
          </a:bodyPr>
          <a:lstStyle/>
          <a:p>
            <a:pPr marL="342900" indent="-342900" fontAlgn="auto">
              <a:spcBef>
                <a:spcPct val="20000"/>
              </a:spcBef>
              <a:spcAft>
                <a:spcPts val="0"/>
              </a:spcAft>
              <a:defRPr/>
            </a:pP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源表</a:t>
            </a:r>
            <a:r>
              <a:rPr lang="en-US" altLang="zh-CN" b="1" dirty="0">
                <a:latin typeface="楷体_GB2312" pitchFamily="49" charset="-122"/>
                <a:ea typeface="楷体_GB2312" pitchFamily="49" charset="-122"/>
              </a:rPr>
              <a:t>(stream table)</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定义输入数据的</a:t>
            </a:r>
            <a:r>
              <a:rPr lang="en-US" altLang="zh-CN" dirty="0">
                <a:latin typeface="楷体_GB2312" pitchFamily="49" charset="-122"/>
                <a:ea typeface="楷体_GB2312" pitchFamily="49" charset="-122"/>
              </a:rPr>
              <a:t>schema</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指定数据源和参数</a:t>
            </a:r>
            <a:endParaRPr lang="en-US" altLang="zh-CN" dirty="0">
              <a:latin typeface="楷体_GB2312" pitchFamily="49" charset="-122"/>
              <a:ea typeface="楷体_GB2312" pitchFamily="49" charset="-122"/>
            </a:endParaRP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单个作业支持多个源表输入</a:t>
            </a:r>
            <a:endParaRPr lang="en-US" altLang="zh-CN" dirty="0">
              <a:latin typeface="楷体_GB2312" pitchFamily="49" charset="-122"/>
              <a:ea typeface="楷体_GB2312" pitchFamily="49" charset="-122"/>
            </a:endParaRPr>
          </a:p>
          <a:p>
            <a:pPr marL="800100" lvl="1" indent="-342900" fontAlgn="auto">
              <a:spcBef>
                <a:spcPct val="20000"/>
              </a:spcBef>
              <a:spcAft>
                <a:spcPts val="0"/>
              </a:spcAft>
              <a:buFont typeface="Arial" pitchFamily="34" charset="0"/>
              <a:buChar char="•"/>
              <a:defRPr/>
            </a:pPr>
            <a:endParaRPr lang="en-US" altLang="zh-CN" dirty="0">
              <a:latin typeface="楷体_GB2312" pitchFamily="49" charset="-122"/>
              <a:ea typeface="楷体_GB2312" pitchFamily="49" charset="-122"/>
            </a:endParaRPr>
          </a:p>
          <a:p>
            <a:pPr marL="342900" indent="-342900" fontAlgn="auto">
              <a:spcBef>
                <a:spcPct val="20000"/>
              </a:spcBef>
              <a:spcAft>
                <a:spcPts val="0"/>
              </a:spcAft>
              <a:defRPr/>
            </a:pPr>
            <a:r>
              <a:rPr lang="en-US" altLang="zh-CN" b="1" dirty="0">
                <a:latin typeface="楷体_GB2312" pitchFamily="49" charset="-122"/>
                <a:ea typeface="楷体_GB2312" pitchFamily="49" charset="-122"/>
              </a:rPr>
              <a:t>(2) </a:t>
            </a:r>
            <a:r>
              <a:rPr lang="zh-CN" altLang="en-US" b="1" dirty="0">
                <a:latin typeface="楷体_GB2312" pitchFamily="49" charset="-122"/>
                <a:ea typeface="楷体_GB2312" pitchFamily="49" charset="-122"/>
              </a:rPr>
              <a:t>结果表</a:t>
            </a:r>
            <a:r>
              <a:rPr lang="en-US" altLang="zh-CN" b="1" dirty="0">
                <a:latin typeface="楷体_GB2312" pitchFamily="49" charset="-122"/>
                <a:ea typeface="楷体_GB2312" pitchFamily="49" charset="-122"/>
              </a:rPr>
              <a:t>(result table)</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定义输出数据的</a:t>
            </a:r>
            <a:r>
              <a:rPr lang="en-US" altLang="zh-CN" dirty="0">
                <a:latin typeface="楷体_GB2312" pitchFamily="49" charset="-122"/>
                <a:ea typeface="楷体_GB2312" pitchFamily="49" charset="-122"/>
              </a:rPr>
              <a:t>schema</a:t>
            </a: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指定数据输出系统和参数</a:t>
            </a:r>
            <a:endParaRPr lang="en-US" altLang="zh-CN" dirty="0">
              <a:latin typeface="楷体_GB2312" pitchFamily="49" charset="-122"/>
              <a:ea typeface="楷体_GB2312" pitchFamily="49" charset="-122"/>
            </a:endParaRP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单个作业支持多个结果表输出</a:t>
            </a:r>
            <a:endParaRPr lang="en-US" altLang="zh-CN" dirty="0">
              <a:latin typeface="楷体_GB2312" pitchFamily="49" charset="-122"/>
              <a:ea typeface="楷体_GB2312" pitchFamily="49" charset="-122"/>
            </a:endParaRPr>
          </a:p>
          <a:p>
            <a:pPr marL="800100" lvl="1" indent="-342900" fontAlgn="auto">
              <a:spcBef>
                <a:spcPct val="20000"/>
              </a:spcBef>
              <a:spcAft>
                <a:spcPts val="0"/>
              </a:spcAft>
              <a:buFont typeface="Arial" pitchFamily="34" charset="0"/>
              <a:buChar char="•"/>
              <a:defRPr/>
            </a:pPr>
            <a:endParaRPr lang="en-US" altLang="zh-CN" dirty="0">
              <a:latin typeface="楷体_GB2312" pitchFamily="49" charset="-122"/>
              <a:ea typeface="楷体_GB2312" pitchFamily="49" charset="-122"/>
            </a:endParaRPr>
          </a:p>
          <a:p>
            <a:pPr marL="342900" indent="-342900" fontAlgn="auto">
              <a:spcBef>
                <a:spcPct val="20000"/>
              </a:spcBef>
              <a:spcAft>
                <a:spcPts val="0"/>
              </a:spcAft>
              <a:defRPr/>
            </a:pPr>
            <a:r>
              <a:rPr lang="en-US" altLang="zh-CN" b="1" dirty="0">
                <a:latin typeface="楷体_GB2312" pitchFamily="49" charset="-122"/>
                <a:ea typeface="楷体_GB2312" pitchFamily="49" charset="-122"/>
              </a:rPr>
              <a:t>(3) </a:t>
            </a:r>
            <a:r>
              <a:rPr lang="zh-CN" altLang="en-US" b="1" dirty="0">
                <a:latin typeface="楷体_GB2312" pitchFamily="49" charset="-122"/>
                <a:ea typeface="楷体_GB2312" pitchFamily="49" charset="-122"/>
              </a:rPr>
              <a:t>维表</a:t>
            </a:r>
            <a:r>
              <a:rPr lang="en-US" altLang="zh-CN" b="1">
                <a:latin typeface="楷体_GB2312" pitchFamily="49" charset="-122"/>
                <a:ea typeface="楷体_GB2312" pitchFamily="49" charset="-122"/>
              </a:rPr>
              <a:t>(dim table</a:t>
            </a:r>
            <a:r>
              <a:rPr lang="en-US" altLang="zh-CN" b="1" dirty="0">
                <a:latin typeface="楷体_GB2312" pitchFamily="49" charset="-122"/>
                <a:ea typeface="楷体_GB2312" pitchFamily="49" charset="-122"/>
              </a:rPr>
              <a:t>)</a:t>
            </a:r>
          </a:p>
          <a:p>
            <a:pPr marL="800100" lvl="1" indent="-342900" fontAlgn="auto">
              <a:spcBef>
                <a:spcPct val="20000"/>
              </a:spcBef>
              <a:spcAft>
                <a:spcPts val="0"/>
              </a:spcAft>
              <a:buFont typeface="Arial" pitchFamily="34" charset="0"/>
              <a:buChar char="•"/>
              <a:defRPr/>
            </a:pPr>
            <a:r>
              <a:rPr lang="zh-CN" altLang="en-US" dirty="0">
                <a:latin typeface="+mn-lt"/>
                <a:ea typeface="+mn-ea"/>
              </a:rPr>
              <a:t>定义外部静态数据的</a:t>
            </a:r>
            <a:r>
              <a:rPr lang="en-US" altLang="zh-CN" dirty="0">
                <a:latin typeface="+mn-lt"/>
                <a:ea typeface="+mn-ea"/>
              </a:rPr>
              <a:t>schema</a:t>
            </a:r>
          </a:p>
          <a:p>
            <a:pPr marL="800100" lvl="1" indent="-342900" fontAlgn="auto">
              <a:spcBef>
                <a:spcPct val="20000"/>
              </a:spcBef>
              <a:spcAft>
                <a:spcPts val="0"/>
              </a:spcAft>
              <a:buFont typeface="Arial" pitchFamily="34" charset="0"/>
              <a:buChar char="•"/>
              <a:defRPr/>
            </a:pPr>
            <a:r>
              <a:rPr lang="zh-CN" altLang="en-US" dirty="0">
                <a:latin typeface="+mn-lt"/>
                <a:ea typeface="+mn-ea"/>
              </a:rPr>
              <a:t>用于关联（</a:t>
            </a:r>
            <a:r>
              <a:rPr lang="en-US" altLang="zh-CN" dirty="0">
                <a:latin typeface="+mn-lt"/>
                <a:ea typeface="+mn-ea"/>
              </a:rPr>
              <a:t>join</a:t>
            </a:r>
            <a:r>
              <a:rPr lang="zh-CN" altLang="en-US" dirty="0">
                <a:latin typeface="+mn-lt"/>
                <a:ea typeface="+mn-ea"/>
              </a:rPr>
              <a:t>）操作</a:t>
            </a:r>
            <a:endParaRPr lang="en-US" altLang="zh-CN" dirty="0">
              <a:latin typeface="+mn-lt"/>
              <a:ea typeface="+mn-ea"/>
            </a:endParaRPr>
          </a:p>
          <a:p>
            <a:pPr marL="800100" lvl="1" indent="-342900" fontAlgn="auto">
              <a:spcBef>
                <a:spcPct val="20000"/>
              </a:spcBef>
              <a:spcAft>
                <a:spcPts val="0"/>
              </a:spcAft>
              <a:buFont typeface="Arial" pitchFamily="34" charset="0"/>
              <a:buChar char="•"/>
              <a:defRPr/>
            </a:pPr>
            <a:endParaRPr lang="en-US" altLang="zh-CN" dirty="0">
              <a:latin typeface="楷体_GB2312" pitchFamily="49" charset="-122"/>
              <a:ea typeface="楷体_GB2312" pitchFamily="49" charset="-122"/>
            </a:endParaRPr>
          </a:p>
          <a:p>
            <a:pPr marL="342900" indent="-342900" fontAlgn="auto">
              <a:spcBef>
                <a:spcPct val="20000"/>
              </a:spcBef>
              <a:spcAft>
                <a:spcPts val="0"/>
              </a:spcAft>
              <a:defRPr/>
            </a:pPr>
            <a:r>
              <a:rPr lang="en-US" altLang="zh-CN" b="1" dirty="0">
                <a:latin typeface="楷体_GB2312" pitchFamily="49" charset="-122"/>
                <a:ea typeface="楷体_GB2312" pitchFamily="49" charset="-122"/>
              </a:rPr>
              <a:t>(4) </a:t>
            </a:r>
            <a:r>
              <a:rPr lang="zh-CN" altLang="en-US" b="1" dirty="0">
                <a:latin typeface="楷体_GB2312" pitchFamily="49" charset="-122"/>
                <a:ea typeface="楷体_GB2312" pitchFamily="49" charset="-122"/>
              </a:rPr>
              <a:t>临时表</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tmp</a:t>
            </a:r>
            <a:r>
              <a:rPr lang="en-US" altLang="zh-CN" b="1" dirty="0">
                <a:latin typeface="楷体_GB2312" pitchFamily="49" charset="-122"/>
                <a:ea typeface="楷体_GB2312" pitchFamily="49" charset="-122"/>
              </a:rPr>
              <a:t> table)</a:t>
            </a:r>
          </a:p>
          <a:p>
            <a:pPr marL="800100" lvl="1" indent="-342900" fontAlgn="auto">
              <a:spcBef>
                <a:spcPct val="20000"/>
              </a:spcBef>
              <a:spcAft>
                <a:spcPts val="0"/>
              </a:spcAft>
              <a:buFont typeface="Arial" pitchFamily="34" charset="0"/>
              <a:buChar char="•"/>
              <a:defRPr/>
            </a:pPr>
            <a:r>
              <a:rPr lang="zh-CN" altLang="en-US" dirty="0">
                <a:latin typeface="+mn-lt"/>
                <a:ea typeface="+mn-ea"/>
              </a:rPr>
              <a:t>定义内部数据流的</a:t>
            </a:r>
            <a:r>
              <a:rPr lang="en-US" altLang="zh-CN" dirty="0">
                <a:latin typeface="+mn-lt"/>
                <a:ea typeface="+mn-ea"/>
              </a:rPr>
              <a:t>schema</a:t>
            </a:r>
          </a:p>
          <a:p>
            <a:pPr marL="800100" lvl="1" indent="-342900" fontAlgn="auto">
              <a:spcBef>
                <a:spcPct val="20000"/>
              </a:spcBef>
              <a:spcAft>
                <a:spcPts val="0"/>
              </a:spcAft>
              <a:buFont typeface="Arial" pitchFamily="34" charset="0"/>
              <a:buChar char="•"/>
              <a:defRPr/>
            </a:pPr>
            <a:r>
              <a:rPr lang="zh-CN" altLang="en-US" dirty="0">
                <a:latin typeface="+mn-lt"/>
                <a:ea typeface="+mn-ea"/>
              </a:rPr>
              <a:t>不存储数据</a:t>
            </a:r>
            <a:endParaRPr lang="en-US" altLang="zh-CN" dirty="0">
              <a:latin typeface="楷体_GB2312" pitchFamily="49" charset="-122"/>
              <a:ea typeface="楷体_GB2312" pitchFamily="49" charset="-122"/>
            </a:endParaRPr>
          </a:p>
          <a:p>
            <a:pPr marL="800100" lvl="1" indent="-342900" fontAlgn="auto">
              <a:spcBef>
                <a:spcPct val="20000"/>
              </a:spcBef>
              <a:spcAft>
                <a:spcPts val="0"/>
              </a:spcAft>
              <a:buFont typeface="Arial" pitchFamily="34" charset="0"/>
              <a:buChar char="•"/>
              <a:defRPr/>
            </a:pPr>
            <a:r>
              <a:rPr lang="zh-CN" altLang="en-US" dirty="0">
                <a:latin typeface="楷体_GB2312" pitchFamily="49" charset="-122"/>
                <a:ea typeface="楷体_GB2312" pitchFamily="49" charset="-122"/>
              </a:rPr>
              <a:t>串联上下游处理逻辑，构造复杂</a:t>
            </a:r>
            <a:r>
              <a:rPr lang="en-US" altLang="zh-CN" dirty="0">
                <a:latin typeface="楷体_GB2312" pitchFamily="49" charset="-122"/>
                <a:ea typeface="楷体_GB2312" pitchFamily="49" charset="-122"/>
              </a:rPr>
              <a:t>DAG</a:t>
            </a:r>
          </a:p>
          <a:p>
            <a:pPr marL="800100" lvl="1" indent="-342900" fontAlgn="auto">
              <a:spcBef>
                <a:spcPct val="20000"/>
              </a:spcBef>
              <a:spcAft>
                <a:spcPts val="0"/>
              </a:spcAft>
              <a:defRPr/>
            </a:pPr>
            <a:endParaRPr lang="en-US" altLang="zh-CN" dirty="0">
              <a:latin typeface="楷体_GB2312" pitchFamily="49" charset="-122"/>
              <a:ea typeface="楷体_GB2312" pitchFamily="49" charset="-122"/>
            </a:endParaRPr>
          </a:p>
          <a:p>
            <a:pPr marL="800100" lvl="1" indent="-342900" fontAlgn="auto">
              <a:spcBef>
                <a:spcPct val="20000"/>
              </a:spcBef>
              <a:spcAft>
                <a:spcPts val="0"/>
              </a:spcAft>
              <a:buFont typeface="Arial" pitchFamily="34" charset="0"/>
              <a:buChar char="•"/>
              <a:defRPr/>
            </a:pPr>
            <a:endParaRPr lang="en-US" altLang="zh-CN" dirty="0">
              <a:latin typeface="楷体_GB2312" pitchFamily="49" charset="-122"/>
              <a:ea typeface="楷体_GB2312" pitchFamily="49" charset="-122"/>
            </a:endParaRPr>
          </a:p>
          <a:p>
            <a:pPr marL="800100" lvl="1" indent="-342900" fontAlgn="auto">
              <a:spcBef>
                <a:spcPct val="20000"/>
              </a:spcBef>
              <a:spcAft>
                <a:spcPts val="0"/>
              </a:spcAft>
              <a:buFont typeface="Arial" pitchFamily="34" charset="0"/>
              <a:buChar char="•"/>
              <a:defRPr/>
            </a:pPr>
            <a:endParaRPr lang="en-US" altLang="zh-CN" dirty="0">
              <a:latin typeface="楷体_GB2312" pitchFamily="49" charset="-122"/>
              <a:ea typeface="楷体_GB2312" pitchFamily="49" charset="-122"/>
            </a:endParaRPr>
          </a:p>
          <a:p>
            <a:pPr marL="285750" indent="-285750" fontAlgn="auto">
              <a:spcBef>
                <a:spcPct val="20000"/>
              </a:spcBef>
              <a:spcAft>
                <a:spcPts val="0"/>
              </a:spcAft>
              <a:defRPr/>
            </a:pPr>
            <a:endParaRPr lang="zh-CN" altLang="en-US" sz="1600" dirty="0">
              <a:latin typeface="+mn-lt"/>
              <a:ea typeface="+mn-ea"/>
            </a:endParaRPr>
          </a:p>
        </p:txBody>
      </p:sp>
      <p:sp>
        <p:nvSpPr>
          <p:cNvPr id="63490" name="矩形 7"/>
          <p:cNvSpPr>
            <a:spLocks noChangeArrowheads="1"/>
          </p:cNvSpPr>
          <p:nvPr/>
        </p:nvSpPr>
        <p:spPr bwMode="auto">
          <a:xfrm>
            <a:off x="6288088" y="904875"/>
            <a:ext cx="5376862" cy="2308225"/>
          </a:xfrm>
          <a:prstGeom prst="rect">
            <a:avLst/>
          </a:prstGeom>
          <a:noFill/>
          <a:ln w="9525">
            <a:solidFill>
              <a:schemeClr val="tx1"/>
            </a:solidFill>
            <a:miter lim="800000"/>
            <a:headEnd/>
            <a:tailEnd/>
          </a:ln>
        </p:spPr>
        <p:txBody>
          <a:bodyPr>
            <a:spAutoFit/>
          </a:bodyPr>
          <a:lstStyle/>
          <a:p>
            <a:r>
              <a:rPr lang="en-US" altLang="zh-CN">
                <a:latin typeface="Calibri" pitchFamily="34" charset="0"/>
              </a:rPr>
              <a:t>CREATE </a:t>
            </a:r>
            <a:r>
              <a:rPr lang="en-US" altLang="zh-CN">
                <a:solidFill>
                  <a:srgbClr val="FF0000"/>
                </a:solidFill>
                <a:latin typeface="Calibri" pitchFamily="34" charset="0"/>
              </a:rPr>
              <a:t>STREAM TABLE </a:t>
            </a:r>
            <a:r>
              <a:rPr lang="en-US" altLang="zh-CN">
                <a:latin typeface="Calibri" pitchFamily="34" charset="0"/>
              </a:rPr>
              <a:t>source_from_tt (</a:t>
            </a:r>
          </a:p>
          <a:p>
            <a:r>
              <a:rPr lang="en-US" altLang="zh-CN">
                <a:latin typeface="Calibri" pitchFamily="34" charset="0"/>
              </a:rPr>
              <a:t>    a string,</a:t>
            </a:r>
          </a:p>
          <a:p>
            <a:r>
              <a:rPr lang="en-US" altLang="zh-CN">
                <a:latin typeface="Calibri" pitchFamily="34" charset="0"/>
              </a:rPr>
              <a:t>    b double,</a:t>
            </a:r>
          </a:p>
          <a:p>
            <a:r>
              <a:rPr lang="en-US" altLang="zh-CN">
                <a:latin typeface="Calibri" pitchFamily="34" charset="0"/>
              </a:rPr>
              <a:t>    c bigint</a:t>
            </a:r>
          </a:p>
          <a:p>
            <a:r>
              <a:rPr lang="en-US" altLang="zh-CN">
                <a:latin typeface="Calibri" pitchFamily="34" charset="0"/>
              </a:rPr>
              <a:t>) WITH (</a:t>
            </a:r>
            <a:endParaRPr lang="zh-CN" altLang="zh-CN">
              <a:latin typeface="Calibri" pitchFamily="34" charset="0"/>
            </a:endParaRPr>
          </a:p>
          <a:p>
            <a:r>
              <a:rPr lang="en-US" altLang="zh-CN">
                <a:latin typeface="Calibri" pitchFamily="34" charset="0"/>
              </a:rPr>
              <a:t>    input.type='tt',</a:t>
            </a:r>
            <a:endParaRPr lang="zh-CN" altLang="zh-CN">
              <a:latin typeface="Calibri" pitchFamily="34" charset="0"/>
            </a:endParaRPr>
          </a:p>
          <a:p>
            <a:r>
              <a:rPr lang="en-US" altLang="zh-CN">
                <a:latin typeface="Calibri" pitchFamily="34" charset="0"/>
              </a:rPr>
              <a:t>    timetunnel.logname='aplus',</a:t>
            </a:r>
          </a:p>
          <a:p>
            <a:r>
              <a:rPr lang="en-US" altLang="zh-CN">
                <a:latin typeface="Calibri" pitchFamily="34" charset="0"/>
              </a:rPr>
              <a:t>    … );</a:t>
            </a:r>
            <a:endParaRPr lang="zh-CN" altLang="zh-CN">
              <a:latin typeface="Calibri" pitchFamily="34" charset="0"/>
            </a:endParaRPr>
          </a:p>
        </p:txBody>
      </p:sp>
      <p:cxnSp>
        <p:nvCxnSpPr>
          <p:cNvPr id="10" name="直接连接符 9"/>
          <p:cNvCxnSpPr/>
          <p:nvPr/>
        </p:nvCxnSpPr>
        <p:spPr>
          <a:xfrm>
            <a:off x="5808663" y="1052513"/>
            <a:ext cx="0" cy="5184775"/>
          </a:xfrm>
          <a:prstGeom prst="line">
            <a:avLst/>
          </a:prstGeom>
        </p:spPr>
        <p:style>
          <a:lnRef idx="1">
            <a:schemeClr val="accent1"/>
          </a:lnRef>
          <a:fillRef idx="0">
            <a:schemeClr val="accent1"/>
          </a:fillRef>
          <a:effectRef idx="0">
            <a:schemeClr val="accent1"/>
          </a:effectRef>
          <a:fontRef idx="minor">
            <a:schemeClr val="tx1"/>
          </a:fontRef>
        </p:style>
      </p:cxnSp>
      <p:sp>
        <p:nvSpPr>
          <p:cNvPr id="63492" name="矩形 11"/>
          <p:cNvSpPr>
            <a:spLocks noChangeArrowheads="1"/>
          </p:cNvSpPr>
          <p:nvPr/>
        </p:nvSpPr>
        <p:spPr bwMode="auto">
          <a:xfrm>
            <a:off x="6288088" y="3573463"/>
            <a:ext cx="5472112" cy="2862262"/>
          </a:xfrm>
          <a:prstGeom prst="rect">
            <a:avLst/>
          </a:prstGeom>
          <a:noFill/>
          <a:ln w="9525">
            <a:solidFill>
              <a:schemeClr val="tx1"/>
            </a:solidFill>
            <a:miter lim="800000"/>
            <a:headEnd/>
            <a:tailEnd/>
          </a:ln>
        </p:spPr>
        <p:txBody>
          <a:bodyPr>
            <a:spAutoFit/>
          </a:bodyPr>
          <a:lstStyle/>
          <a:p>
            <a:r>
              <a:rPr lang="en-US" altLang="zh-CN">
                <a:latin typeface="Calibri" pitchFamily="34" charset="0"/>
              </a:rPr>
              <a:t>CREATE </a:t>
            </a:r>
            <a:r>
              <a:rPr lang="en-US" altLang="zh-CN">
                <a:solidFill>
                  <a:srgbClr val="FF0000"/>
                </a:solidFill>
                <a:latin typeface="Calibri" pitchFamily="34" charset="0"/>
              </a:rPr>
              <a:t>RESULT TABLE </a:t>
            </a:r>
            <a:r>
              <a:rPr lang="en-US" altLang="zh-CN">
                <a:latin typeface="Calibri" pitchFamily="34" charset="0"/>
              </a:rPr>
              <a:t>result_into_hbase(</a:t>
            </a:r>
            <a:endParaRPr lang="zh-CN" altLang="zh-CN">
              <a:latin typeface="Calibri" pitchFamily="34" charset="0"/>
            </a:endParaRPr>
          </a:p>
          <a:p>
            <a:r>
              <a:rPr lang="en-US" altLang="zh-CN">
                <a:latin typeface="Calibri" pitchFamily="34" charset="0"/>
              </a:rPr>
              <a:t>    auction_id           string</a:t>
            </a:r>
          </a:p>
          <a:p>
            <a:r>
              <a:rPr lang="en-US" altLang="zh-CN">
                <a:latin typeface="Calibri" pitchFamily="34" charset="0"/>
              </a:rPr>
              <a:t>    ,ali_fee              string</a:t>
            </a:r>
            <a:endParaRPr lang="zh-CN" altLang="zh-CN">
              <a:latin typeface="Calibri" pitchFamily="34" charset="0"/>
            </a:endParaRPr>
          </a:p>
          <a:p>
            <a:r>
              <a:rPr lang="en-US" altLang="zh-CN">
                <a:latin typeface="Calibri" pitchFamily="34" charset="0"/>
              </a:rPr>
              <a:t>    ,ali_cnt              string</a:t>
            </a:r>
            <a:endParaRPr lang="zh-CN" altLang="zh-CN">
              <a:latin typeface="Calibri" pitchFamily="34" charset="0"/>
            </a:endParaRPr>
          </a:p>
          <a:p>
            <a:r>
              <a:rPr lang="en-US" altLang="zh-CN">
                <a:latin typeface="Calibri" pitchFamily="34" charset="0"/>
              </a:rPr>
              <a:t>    ,ali_amt              string</a:t>
            </a:r>
            <a:endParaRPr lang="zh-CN" altLang="zh-CN">
              <a:latin typeface="Calibri" pitchFamily="34" charset="0"/>
            </a:endParaRPr>
          </a:p>
          <a:p>
            <a:r>
              <a:rPr lang="en-US" altLang="zh-CN">
                <a:latin typeface="Calibri" pitchFamily="34" charset="0"/>
              </a:rPr>
              <a:t>    ,primary key (auction_id)</a:t>
            </a:r>
            <a:endParaRPr lang="zh-CN" altLang="zh-CN">
              <a:latin typeface="Calibri" pitchFamily="34" charset="0"/>
            </a:endParaRPr>
          </a:p>
          <a:p>
            <a:r>
              <a:rPr lang="en-US" altLang="zh-CN">
                <a:latin typeface="Calibri" pitchFamily="34" charset="0"/>
              </a:rPr>
              <a:t>) WITH (</a:t>
            </a:r>
            <a:endParaRPr lang="zh-CN" altLang="zh-CN">
              <a:latin typeface="Calibri" pitchFamily="34" charset="0"/>
            </a:endParaRPr>
          </a:p>
          <a:p>
            <a:r>
              <a:rPr lang="en-US" altLang="zh-CN">
                <a:latin typeface="Calibri" pitchFamily="34" charset="0"/>
              </a:rPr>
              <a:t>    output.type='hbase',</a:t>
            </a:r>
            <a:endParaRPr lang="zh-CN" altLang="zh-CN">
              <a:latin typeface="Calibri" pitchFamily="34" charset="0"/>
            </a:endParaRPr>
          </a:p>
          <a:p>
            <a:r>
              <a:rPr lang="en-US" altLang="zh-CN">
                <a:latin typeface="Calibri" pitchFamily="34" charset="0"/>
              </a:rPr>
              <a:t>    hbase.zookeeper.quorum=‘xxx',</a:t>
            </a:r>
            <a:endParaRPr lang="zh-CN" altLang="zh-CN">
              <a:latin typeface="Calibri" pitchFamily="34" charset="0"/>
            </a:endParaRPr>
          </a:p>
          <a:p>
            <a:r>
              <a:rPr lang="en-US" altLang="zh-CN">
                <a:latin typeface="Calibri" pitchFamily="34" charset="0"/>
              </a:rPr>
              <a:t>    … );</a:t>
            </a:r>
            <a:endParaRPr lang="zh-CN" altLang="zh-CN">
              <a:latin typeface="Calibri" pitchFamily="34" charset="0"/>
            </a:endParaRPr>
          </a:p>
        </p:txBody>
      </p:sp>
      <p:sp>
        <p:nvSpPr>
          <p:cNvPr id="11"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a:t> </a:t>
            </a:r>
            <a:r>
              <a:rPr lang="en-US" altLang="zh-TW" dirty="0" smtClean="0"/>
              <a:t>- DDL</a:t>
            </a:r>
            <a:endParaRPr kumimoji="1"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3478213" y="1135063"/>
            <a:ext cx="7513637" cy="2438400"/>
          </a:xfrm>
          <a:solidFill>
            <a:schemeClr val="accent1">
              <a:lumMod val="20000"/>
              <a:lumOff val="80000"/>
            </a:schemeClr>
          </a:solidFill>
        </p:spPr>
        <p:txBody>
          <a:bodyPr rtlCol="0">
            <a:normAutofit lnSpcReduction="10000"/>
          </a:bodyPr>
          <a:lstStyle/>
          <a:p>
            <a:pPr eaLnBrk="1" fontAlgn="auto" hangingPunct="1">
              <a:spcAft>
                <a:spcPts val="0"/>
              </a:spcAft>
              <a:buFont typeface="Arial" pitchFamily="34" charset="0"/>
              <a:buNone/>
              <a:defRPr/>
            </a:pPr>
            <a:r>
              <a:rPr lang="en-US" altLang="zh-CN" sz="2000" dirty="0" smtClean="0">
                <a:latin typeface="楷体_GB2312" pitchFamily="49" charset="-122"/>
                <a:ea typeface="楷体_GB2312" pitchFamily="49" charset="-122"/>
              </a:rPr>
              <a:t>create stream table overwrite </a:t>
            </a:r>
            <a:r>
              <a:rPr lang="en-US" altLang="zh-CN" sz="2000" dirty="0" err="1" smtClean="0">
                <a:latin typeface="楷体_GB2312" pitchFamily="49" charset="-122"/>
                <a:ea typeface="楷体_GB2312" pitchFamily="49" charset="-122"/>
              </a:rPr>
              <a:t>my_source</a:t>
            </a:r>
            <a:r>
              <a:rPr lang="en-US" altLang="zh-CN" sz="2000" dirty="0" smtClean="0">
                <a:latin typeface="楷体_GB2312" pitchFamily="49" charset="-122"/>
                <a:ea typeface="楷体_GB2312" pitchFamily="49" charset="-122"/>
              </a:rPr>
              <a:t>(</a:t>
            </a:r>
          </a:p>
          <a:p>
            <a:pPr eaLnBrk="1" fontAlgn="auto" hangingPunct="1">
              <a:spcAft>
                <a:spcPts val="0"/>
              </a:spcAft>
              <a:buFont typeface="Arial" pitchFamily="34" charset="0"/>
              <a:buNone/>
              <a:defRPr/>
            </a:pPr>
            <a:r>
              <a:rPr lang="en-US" altLang="zh-CN" sz="2000" dirty="0" smtClean="0">
                <a:latin typeface="楷体_GB2312" pitchFamily="49" charset="-122"/>
                <a:ea typeface="楷体_GB2312" pitchFamily="49" charset="-122"/>
              </a:rPr>
              <a:t>    word string</a:t>
            </a:r>
          </a:p>
          <a:p>
            <a:pPr eaLnBrk="1" fontAlgn="auto" hangingPunct="1">
              <a:spcAft>
                <a:spcPts val="0"/>
              </a:spcAft>
              <a:buFont typeface="Arial" pitchFamily="34" charset="0"/>
              <a:buNone/>
              <a:defRPr/>
            </a:pPr>
            <a:r>
              <a:rPr lang="en-US" altLang="zh-CN" sz="2000" dirty="0" smtClean="0">
                <a:latin typeface="楷体_GB2312" pitchFamily="49" charset="-122"/>
                <a:ea typeface="楷体_GB2312" pitchFamily="49" charset="-122"/>
              </a:rPr>
              <a:t>);</a:t>
            </a:r>
          </a:p>
          <a:p>
            <a:pPr eaLnBrk="1" fontAlgn="auto" hangingPunct="1">
              <a:spcAft>
                <a:spcPts val="0"/>
              </a:spcAft>
              <a:buFont typeface="Arial" pitchFamily="34" charset="0"/>
              <a:buNone/>
              <a:defRPr/>
            </a:pPr>
            <a:r>
              <a:rPr lang="en-US" altLang="zh-CN" sz="2000" dirty="0" smtClean="0">
                <a:latin typeface="楷体_GB2312" pitchFamily="49" charset="-122"/>
                <a:ea typeface="楷体_GB2312" pitchFamily="49" charset="-122"/>
              </a:rPr>
              <a:t>create result table overwrite </a:t>
            </a:r>
            <a:r>
              <a:rPr lang="en-US" altLang="zh-CN" sz="2000" dirty="0" err="1" smtClean="0">
                <a:latin typeface="楷体_GB2312" pitchFamily="49" charset="-122"/>
                <a:ea typeface="楷体_GB2312" pitchFamily="49" charset="-122"/>
              </a:rPr>
              <a:t>my_result</a:t>
            </a:r>
            <a:r>
              <a:rPr lang="en-US" altLang="zh-CN" sz="2000" dirty="0" smtClean="0">
                <a:latin typeface="楷体_GB2312" pitchFamily="49" charset="-122"/>
                <a:ea typeface="楷体_GB2312" pitchFamily="49" charset="-122"/>
              </a:rPr>
              <a:t>(</a:t>
            </a:r>
          </a:p>
          <a:p>
            <a:pPr eaLnBrk="1" fontAlgn="auto" hangingPunct="1">
              <a:spcAft>
                <a:spcPts val="0"/>
              </a:spcAft>
              <a:buFont typeface="Arial" pitchFamily="34" charset="0"/>
              <a:buNone/>
              <a:defRPr/>
            </a:pPr>
            <a:r>
              <a:rPr lang="en-US" altLang="zh-CN" sz="2000" dirty="0" smtClean="0">
                <a:latin typeface="楷体_GB2312" pitchFamily="49" charset="-122"/>
                <a:ea typeface="楷体_GB2312" pitchFamily="49" charset="-122"/>
              </a:rPr>
              <a:t>    word string, </a:t>
            </a:r>
          </a:p>
          <a:p>
            <a:pPr eaLnBrk="1" fontAlgn="auto" hangingPunct="1">
              <a:spcAft>
                <a:spcPts val="0"/>
              </a:spcAft>
              <a:buFont typeface="Arial" pitchFamily="34" charset="0"/>
              <a:buNone/>
              <a:defRPr/>
            </a:pPr>
            <a:r>
              <a:rPr lang="en-US" altLang="zh-CN" sz="2000" dirty="0" smtClean="0">
                <a:latin typeface="楷体_GB2312" pitchFamily="49" charset="-122"/>
                <a:ea typeface="楷体_GB2312" pitchFamily="49" charset="-122"/>
              </a:rPr>
              <a:t>    </a:t>
            </a:r>
            <a:r>
              <a:rPr lang="en-US" altLang="zh-CN" sz="2000" dirty="0" err="1" smtClean="0">
                <a:latin typeface="楷体_GB2312" pitchFamily="49" charset="-122"/>
                <a:ea typeface="楷体_GB2312" pitchFamily="49" charset="-122"/>
              </a:rPr>
              <a:t>cnt</a:t>
            </a:r>
            <a:r>
              <a:rPr lang="en-US" altLang="zh-CN" sz="2000" dirty="0" smtClean="0">
                <a:latin typeface="楷体_GB2312" pitchFamily="49" charset="-122"/>
                <a:ea typeface="楷体_GB2312" pitchFamily="49" charset="-122"/>
              </a:rPr>
              <a:t> long</a:t>
            </a:r>
          </a:p>
          <a:p>
            <a:pPr eaLnBrk="1" fontAlgn="auto" hangingPunct="1">
              <a:spcAft>
                <a:spcPts val="0"/>
              </a:spcAft>
              <a:buFont typeface="Arial" pitchFamily="34" charset="0"/>
              <a:buNone/>
              <a:defRPr/>
            </a:pPr>
            <a:r>
              <a:rPr lang="en-US" altLang="zh-CN" sz="2000" dirty="0" smtClean="0">
                <a:latin typeface="楷体_GB2312" pitchFamily="49" charset="-122"/>
                <a:ea typeface="楷体_GB2312" pitchFamily="49" charset="-122"/>
              </a:rPr>
              <a:t>);</a:t>
            </a:r>
          </a:p>
          <a:p>
            <a:pPr eaLnBrk="1" fontAlgn="auto" hangingPunct="1">
              <a:spcAft>
                <a:spcPts val="0"/>
              </a:spcAft>
              <a:buFont typeface="Arial" pitchFamily="34" charset="0"/>
              <a:buNone/>
              <a:defRPr/>
            </a:pPr>
            <a:endParaRPr lang="en-US" altLang="zh-CN" sz="2000" dirty="0" smtClean="0">
              <a:latin typeface="楷体_GB2312" pitchFamily="49" charset="-122"/>
              <a:ea typeface="楷体_GB2312" pitchFamily="49" charset="-122"/>
            </a:endParaRPr>
          </a:p>
        </p:txBody>
      </p:sp>
      <p:sp>
        <p:nvSpPr>
          <p:cNvPr id="9" name="矩形 8"/>
          <p:cNvSpPr/>
          <p:nvPr/>
        </p:nvSpPr>
        <p:spPr>
          <a:xfrm>
            <a:off x="1366838" y="1125538"/>
            <a:ext cx="2111375" cy="24479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t>DDL</a:t>
            </a:r>
            <a:endParaRPr lang="zh-CN" altLang="en-US" sz="3200" dirty="0"/>
          </a:p>
        </p:txBody>
      </p:sp>
      <p:sp>
        <p:nvSpPr>
          <p:cNvPr id="10" name="内容占位符 2"/>
          <p:cNvSpPr txBox="1">
            <a:spLocks/>
          </p:cNvSpPr>
          <p:nvPr/>
        </p:nvSpPr>
        <p:spPr>
          <a:xfrm>
            <a:off x="3454400" y="3798888"/>
            <a:ext cx="7513638" cy="2438400"/>
          </a:xfrm>
          <a:prstGeom prst="rect">
            <a:avLst/>
          </a:prstGeom>
          <a:solidFill>
            <a:schemeClr val="accent1">
              <a:lumMod val="20000"/>
              <a:lumOff val="80000"/>
            </a:schemeClr>
          </a:solidFill>
          <a:ln>
            <a:noFill/>
          </a:ln>
        </p:spPr>
        <p:txBody>
          <a:bodyPr>
            <a:normAutofit/>
          </a:bodyPr>
          <a:lstStyle/>
          <a:p>
            <a:pPr marL="342900" indent="-342900" fontAlgn="auto">
              <a:spcBef>
                <a:spcPct val="20000"/>
              </a:spcBef>
              <a:spcAft>
                <a:spcPts val="0"/>
              </a:spcAft>
              <a:defRPr/>
            </a:pPr>
            <a:r>
              <a:rPr lang="en-US" altLang="zh-CN" sz="2000" dirty="0">
                <a:latin typeface="楷体_GB2312" pitchFamily="49" charset="-122"/>
                <a:ea typeface="楷体_GB2312" pitchFamily="49" charset="-122"/>
              </a:rPr>
              <a:t>insert into </a:t>
            </a:r>
            <a:r>
              <a:rPr lang="en-US" altLang="zh-CN" sz="2000" dirty="0" err="1">
                <a:latin typeface="楷体_GB2312" pitchFamily="49" charset="-122"/>
                <a:ea typeface="楷体_GB2312" pitchFamily="49" charset="-122"/>
              </a:rPr>
              <a:t>my_result</a:t>
            </a:r>
            <a:endParaRPr lang="en-US" altLang="zh-CN" sz="2000" dirty="0">
              <a:latin typeface="楷体_GB2312" pitchFamily="49" charset="-122"/>
              <a:ea typeface="楷体_GB2312" pitchFamily="49" charset="-122"/>
            </a:endParaRPr>
          </a:p>
          <a:p>
            <a:pPr marL="342900" indent="-342900" fontAlgn="auto">
              <a:spcBef>
                <a:spcPct val="20000"/>
              </a:spcBef>
              <a:spcAft>
                <a:spcPts val="0"/>
              </a:spcAft>
              <a:defRPr/>
            </a:pPr>
            <a:r>
              <a:rPr lang="en-US" altLang="zh-CN" sz="2000" dirty="0">
                <a:latin typeface="楷体_GB2312" pitchFamily="49" charset="-122"/>
                <a:ea typeface="楷体_GB2312" pitchFamily="49" charset="-122"/>
              </a:rPr>
              <a:t>select</a:t>
            </a:r>
          </a:p>
          <a:p>
            <a:pPr marL="342900" indent="-342900" fontAlgn="auto">
              <a:spcBef>
                <a:spcPct val="20000"/>
              </a:spcBef>
              <a:spcAft>
                <a:spcPts val="0"/>
              </a:spcAft>
              <a:defRPr/>
            </a:pPr>
            <a:r>
              <a:rPr lang="en-US" altLang="zh-CN" sz="2000" dirty="0">
                <a:latin typeface="楷体_GB2312" pitchFamily="49" charset="-122"/>
                <a:ea typeface="楷体_GB2312" pitchFamily="49" charset="-122"/>
              </a:rPr>
              <a:t>    </a:t>
            </a:r>
            <a:r>
              <a:rPr lang="en-US" altLang="zh-CN" sz="2000" dirty="0" err="1">
                <a:latin typeface="楷体_GB2312" pitchFamily="49" charset="-122"/>
                <a:ea typeface="楷体_GB2312" pitchFamily="49" charset="-122"/>
              </a:rPr>
              <a:t>t.word</a:t>
            </a:r>
            <a:r>
              <a:rPr lang="en-US" altLang="zh-CN" sz="2000" dirty="0">
                <a:latin typeface="楷体_GB2312" pitchFamily="49" charset="-122"/>
                <a:ea typeface="楷体_GB2312" pitchFamily="49" charset="-122"/>
              </a:rPr>
              <a:t>, count(1) </a:t>
            </a:r>
          </a:p>
          <a:p>
            <a:pPr marL="342900" indent="-342900" fontAlgn="auto">
              <a:spcBef>
                <a:spcPct val="20000"/>
              </a:spcBef>
              <a:spcAft>
                <a:spcPts val="0"/>
              </a:spcAft>
              <a:defRPr/>
            </a:pPr>
            <a:r>
              <a:rPr lang="en-US" altLang="zh-CN" sz="2000" dirty="0">
                <a:latin typeface="楷体_GB2312" pitchFamily="49" charset="-122"/>
                <a:ea typeface="楷体_GB2312" pitchFamily="49" charset="-122"/>
              </a:rPr>
              <a:t>from </a:t>
            </a:r>
            <a:r>
              <a:rPr lang="en-US" altLang="zh-CN" sz="2000" dirty="0" err="1">
                <a:latin typeface="楷体_GB2312" pitchFamily="49" charset="-122"/>
                <a:ea typeface="楷体_GB2312" pitchFamily="49" charset="-122"/>
              </a:rPr>
              <a:t>my_source</a:t>
            </a:r>
            <a:r>
              <a:rPr lang="en-US" altLang="zh-CN" sz="2000" dirty="0">
                <a:latin typeface="楷体_GB2312" pitchFamily="49" charset="-122"/>
                <a:ea typeface="楷体_GB2312" pitchFamily="49" charset="-122"/>
              </a:rPr>
              <a:t> t </a:t>
            </a:r>
          </a:p>
          <a:p>
            <a:pPr marL="342900" indent="-342900" fontAlgn="auto">
              <a:spcBef>
                <a:spcPct val="20000"/>
              </a:spcBef>
              <a:spcAft>
                <a:spcPts val="0"/>
              </a:spcAft>
              <a:defRPr/>
            </a:pPr>
            <a:r>
              <a:rPr lang="en-US" altLang="zh-CN" sz="2000" dirty="0">
                <a:latin typeface="楷体_GB2312" pitchFamily="49" charset="-122"/>
                <a:ea typeface="楷体_GB2312" pitchFamily="49" charset="-122"/>
              </a:rPr>
              <a:t>group by </a:t>
            </a:r>
            <a:r>
              <a:rPr lang="en-US" altLang="zh-CN" sz="2000" dirty="0" err="1">
                <a:latin typeface="楷体_GB2312" pitchFamily="49" charset="-122"/>
                <a:ea typeface="楷体_GB2312" pitchFamily="49" charset="-122"/>
              </a:rPr>
              <a:t>t.word</a:t>
            </a:r>
            <a:r>
              <a:rPr lang="en-US" altLang="zh-CN" sz="2000" dirty="0">
                <a:latin typeface="楷体_GB2312" pitchFamily="49" charset="-122"/>
                <a:ea typeface="楷体_GB2312" pitchFamily="49" charset="-122"/>
              </a:rPr>
              <a:t>;</a:t>
            </a:r>
          </a:p>
          <a:p>
            <a:pPr marL="342900" indent="-342900" fontAlgn="auto">
              <a:spcBef>
                <a:spcPct val="20000"/>
              </a:spcBef>
              <a:spcAft>
                <a:spcPts val="0"/>
              </a:spcAft>
              <a:buFont typeface="Arial" pitchFamily="34" charset="0"/>
              <a:buNone/>
              <a:defRPr/>
            </a:pPr>
            <a:endParaRPr lang="en-US" altLang="zh-CN" sz="2000" dirty="0">
              <a:latin typeface="楷体_GB2312" pitchFamily="49" charset="-122"/>
              <a:ea typeface="楷体_GB2312" pitchFamily="49" charset="-122"/>
            </a:endParaRPr>
          </a:p>
        </p:txBody>
      </p:sp>
      <p:sp>
        <p:nvSpPr>
          <p:cNvPr id="11" name="矩形 10"/>
          <p:cNvSpPr/>
          <p:nvPr/>
        </p:nvSpPr>
        <p:spPr>
          <a:xfrm>
            <a:off x="1341438" y="3789363"/>
            <a:ext cx="2112962" cy="2447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t>DML</a:t>
            </a:r>
            <a:endParaRPr lang="zh-CN" altLang="en-US" sz="3200" dirty="0"/>
          </a:p>
        </p:txBody>
      </p:sp>
      <p:sp>
        <p:nvSpPr>
          <p:cNvPr id="12"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a:t> </a:t>
            </a:r>
            <a:r>
              <a:rPr lang="en-US" altLang="zh-TW" dirty="0" smtClean="0"/>
              <a:t>- </a:t>
            </a:r>
            <a:r>
              <a:rPr lang="en-US" altLang="zh-TW" dirty="0" err="1" smtClean="0"/>
              <a:t>wordCount</a:t>
            </a:r>
            <a:endParaRPr kumimoji="1"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a:xfrm>
            <a:off x="1103313" y="981075"/>
            <a:ext cx="4897437" cy="4968875"/>
          </a:xfrm>
          <a:prstGeom prst="rect">
            <a:avLst/>
          </a:prstGeom>
          <a:solidFill>
            <a:schemeClr val="accent1">
              <a:lumMod val="20000"/>
              <a:lumOff val="80000"/>
            </a:schemeClr>
          </a:solidFill>
          <a:ln>
            <a:noFill/>
          </a:ln>
        </p:spPr>
        <p:txBody>
          <a:bodyPr>
            <a:normAutofit lnSpcReduction="10000"/>
          </a:bodyPr>
          <a:lstStyle/>
          <a:p>
            <a:pPr marL="342900" indent="-342900" fontAlgn="auto">
              <a:spcBef>
                <a:spcPct val="20000"/>
              </a:spcBef>
              <a:spcAft>
                <a:spcPts val="0"/>
              </a:spcAft>
              <a:defRPr/>
            </a:pPr>
            <a:r>
              <a:rPr lang="en-US" altLang="zh-CN" sz="2000" b="1" dirty="0">
                <a:solidFill>
                  <a:srgbClr val="0070C0"/>
                </a:solidFill>
                <a:latin typeface="楷体_GB2312" pitchFamily="49" charset="-122"/>
                <a:ea typeface="楷体_GB2312" pitchFamily="49" charset="-122"/>
              </a:rPr>
              <a:t>insert into T1</a:t>
            </a:r>
          </a:p>
          <a:p>
            <a:pPr marL="342900" indent="-342900" fontAlgn="auto">
              <a:spcBef>
                <a:spcPct val="20000"/>
              </a:spcBef>
              <a:spcAft>
                <a:spcPts val="0"/>
              </a:spcAft>
              <a:defRPr/>
            </a:pPr>
            <a:r>
              <a:rPr lang="en-US" altLang="zh-CN" sz="2000" b="1" dirty="0">
                <a:solidFill>
                  <a:srgbClr val="0070C0"/>
                </a:solidFill>
                <a:latin typeface="楷体_GB2312" pitchFamily="49" charset="-122"/>
                <a:ea typeface="楷体_GB2312" pitchFamily="49" charset="-122"/>
              </a:rPr>
              <a:t>select a, b, c, count(1) </a:t>
            </a:r>
            <a:r>
              <a:rPr lang="en-US" altLang="zh-CN" sz="2000" b="1" dirty="0" err="1">
                <a:solidFill>
                  <a:srgbClr val="0070C0"/>
                </a:solidFill>
                <a:latin typeface="楷体_GB2312" pitchFamily="49" charset="-122"/>
                <a:ea typeface="楷体_GB2312" pitchFamily="49" charset="-122"/>
              </a:rPr>
              <a:t>cnt</a:t>
            </a:r>
            <a:endParaRPr lang="en-US" altLang="zh-CN" sz="2000" b="1" dirty="0">
              <a:solidFill>
                <a:srgbClr val="0070C0"/>
              </a:solidFill>
              <a:latin typeface="楷体_GB2312" pitchFamily="49" charset="-122"/>
              <a:ea typeface="楷体_GB2312" pitchFamily="49" charset="-122"/>
            </a:endParaRPr>
          </a:p>
          <a:p>
            <a:pPr marL="342900" indent="-342900" fontAlgn="auto">
              <a:spcBef>
                <a:spcPct val="20000"/>
              </a:spcBef>
              <a:spcAft>
                <a:spcPts val="0"/>
              </a:spcAft>
              <a:defRPr/>
            </a:pPr>
            <a:r>
              <a:rPr lang="en-US" altLang="zh-CN" sz="2000" b="1" dirty="0">
                <a:solidFill>
                  <a:srgbClr val="0070C0"/>
                </a:solidFill>
                <a:latin typeface="楷体_GB2312" pitchFamily="49" charset="-122"/>
                <a:ea typeface="楷体_GB2312" pitchFamily="49" charset="-122"/>
              </a:rPr>
              <a:t>from S1 t group by a, b, c;</a:t>
            </a:r>
          </a:p>
          <a:p>
            <a:pPr marL="342900" indent="-342900" fontAlgn="auto">
              <a:spcBef>
                <a:spcPct val="20000"/>
              </a:spcBef>
              <a:spcAft>
                <a:spcPts val="0"/>
              </a:spcAft>
              <a:defRPr/>
            </a:pPr>
            <a:endParaRPr lang="en-US" altLang="zh-CN" sz="2000" dirty="0">
              <a:latin typeface="楷体_GB2312" pitchFamily="49" charset="-122"/>
              <a:ea typeface="楷体_GB2312" pitchFamily="49" charset="-122"/>
            </a:endParaRPr>
          </a:p>
          <a:p>
            <a:pPr marL="342900" indent="-342900" fontAlgn="auto">
              <a:spcBef>
                <a:spcPct val="20000"/>
              </a:spcBef>
              <a:spcAft>
                <a:spcPts val="0"/>
              </a:spcAft>
              <a:defRPr/>
            </a:pPr>
            <a:r>
              <a:rPr lang="en-US" altLang="zh-CN" sz="2000" b="1" dirty="0">
                <a:solidFill>
                  <a:srgbClr val="00B050"/>
                </a:solidFill>
                <a:latin typeface="楷体_GB2312" pitchFamily="49" charset="-122"/>
                <a:ea typeface="楷体_GB2312" pitchFamily="49" charset="-122"/>
              </a:rPr>
              <a:t>insert into R1</a:t>
            </a:r>
          </a:p>
          <a:p>
            <a:pPr marL="342900" indent="-342900" fontAlgn="auto">
              <a:spcBef>
                <a:spcPct val="20000"/>
              </a:spcBef>
              <a:spcAft>
                <a:spcPts val="0"/>
              </a:spcAft>
              <a:defRPr/>
            </a:pPr>
            <a:r>
              <a:rPr lang="en-US" altLang="zh-CN" sz="2000" b="1" dirty="0">
                <a:solidFill>
                  <a:srgbClr val="00B050"/>
                </a:solidFill>
                <a:latin typeface="楷体_GB2312" pitchFamily="49" charset="-122"/>
                <a:ea typeface="楷体_GB2312" pitchFamily="49" charset="-122"/>
              </a:rPr>
              <a:t>select a, b, sum(</a:t>
            </a:r>
            <a:r>
              <a:rPr lang="en-US" altLang="zh-CN" sz="2000" b="1" dirty="0" err="1">
                <a:solidFill>
                  <a:srgbClr val="00B050"/>
                </a:solidFill>
                <a:latin typeface="楷体_GB2312" pitchFamily="49" charset="-122"/>
                <a:ea typeface="楷体_GB2312" pitchFamily="49" charset="-122"/>
              </a:rPr>
              <a:t>cnt</a:t>
            </a:r>
            <a:r>
              <a:rPr lang="en-US" altLang="zh-CN" sz="2000" b="1" dirty="0">
                <a:solidFill>
                  <a:srgbClr val="00B050"/>
                </a:solidFill>
                <a:latin typeface="楷体_GB2312" pitchFamily="49" charset="-122"/>
                <a:ea typeface="楷体_GB2312" pitchFamily="49" charset="-122"/>
              </a:rPr>
              <a:t>) </a:t>
            </a:r>
          </a:p>
          <a:p>
            <a:pPr marL="342900" indent="-342900" fontAlgn="auto">
              <a:spcBef>
                <a:spcPct val="20000"/>
              </a:spcBef>
              <a:spcAft>
                <a:spcPts val="0"/>
              </a:spcAft>
              <a:defRPr/>
            </a:pPr>
            <a:r>
              <a:rPr lang="en-US" altLang="zh-CN" sz="2000" b="1" dirty="0">
                <a:solidFill>
                  <a:srgbClr val="00B050"/>
                </a:solidFill>
                <a:latin typeface="楷体_GB2312" pitchFamily="49" charset="-122"/>
                <a:ea typeface="楷体_GB2312" pitchFamily="49" charset="-122"/>
              </a:rPr>
              <a:t>from T1 t group by a, b,</a:t>
            </a:r>
          </a:p>
          <a:p>
            <a:pPr marL="342900" indent="-342900" fontAlgn="auto">
              <a:spcBef>
                <a:spcPct val="20000"/>
              </a:spcBef>
              <a:spcAft>
                <a:spcPts val="0"/>
              </a:spcAft>
              <a:defRPr/>
            </a:pPr>
            <a:r>
              <a:rPr lang="en-US" altLang="zh-CN" sz="2000" b="1" dirty="0">
                <a:solidFill>
                  <a:srgbClr val="00B050"/>
                </a:solidFill>
                <a:latin typeface="楷体_GB2312" pitchFamily="49" charset="-122"/>
                <a:ea typeface="楷体_GB2312" pitchFamily="49" charset="-122"/>
              </a:rPr>
              <a:t>UNION ALL</a:t>
            </a:r>
          </a:p>
          <a:p>
            <a:pPr marL="342900" indent="-342900" fontAlgn="auto">
              <a:spcBef>
                <a:spcPct val="20000"/>
              </a:spcBef>
              <a:spcAft>
                <a:spcPts val="0"/>
              </a:spcAft>
              <a:defRPr/>
            </a:pPr>
            <a:r>
              <a:rPr lang="en-US" altLang="zh-CN" sz="2000" b="1" dirty="0">
                <a:solidFill>
                  <a:srgbClr val="00B050"/>
                </a:solidFill>
                <a:latin typeface="楷体_GB2312" pitchFamily="49" charset="-122"/>
                <a:ea typeface="楷体_GB2312" pitchFamily="49" charset="-122"/>
              </a:rPr>
              <a:t>select a, c, count(1) </a:t>
            </a:r>
          </a:p>
          <a:p>
            <a:pPr marL="342900" indent="-342900" fontAlgn="auto">
              <a:spcBef>
                <a:spcPct val="20000"/>
              </a:spcBef>
              <a:spcAft>
                <a:spcPts val="0"/>
              </a:spcAft>
              <a:defRPr/>
            </a:pPr>
            <a:r>
              <a:rPr lang="en-US" altLang="zh-CN" sz="2000" b="1" dirty="0">
                <a:solidFill>
                  <a:srgbClr val="00B050"/>
                </a:solidFill>
                <a:latin typeface="楷体_GB2312" pitchFamily="49" charset="-122"/>
                <a:ea typeface="楷体_GB2312" pitchFamily="49" charset="-122"/>
              </a:rPr>
              <a:t>from T1 t group by a, c;</a:t>
            </a:r>
            <a:endParaRPr lang="en-US" altLang="zh-CN" sz="2000" dirty="0">
              <a:latin typeface="楷体_GB2312" pitchFamily="49" charset="-122"/>
              <a:ea typeface="楷体_GB2312" pitchFamily="49" charset="-122"/>
            </a:endParaRPr>
          </a:p>
          <a:p>
            <a:pPr marL="342900" indent="-342900" fontAlgn="auto">
              <a:spcBef>
                <a:spcPct val="20000"/>
              </a:spcBef>
              <a:spcAft>
                <a:spcPts val="0"/>
              </a:spcAft>
              <a:defRPr/>
            </a:pPr>
            <a:endParaRPr lang="en-US" altLang="zh-CN" sz="2000" dirty="0">
              <a:latin typeface="楷体_GB2312" pitchFamily="49" charset="-122"/>
              <a:ea typeface="楷体_GB2312" pitchFamily="49" charset="-122"/>
            </a:endParaRPr>
          </a:p>
          <a:p>
            <a:pPr marL="342900" indent="-342900" fontAlgn="auto">
              <a:spcBef>
                <a:spcPct val="20000"/>
              </a:spcBef>
              <a:spcAft>
                <a:spcPts val="0"/>
              </a:spcAft>
              <a:defRPr/>
            </a:pPr>
            <a:r>
              <a:rPr lang="en-US" altLang="zh-CN" sz="2000" dirty="0">
                <a:solidFill>
                  <a:srgbClr val="FF0066"/>
                </a:solidFill>
                <a:latin typeface="楷体_GB2312" pitchFamily="49" charset="-122"/>
                <a:ea typeface="楷体_GB2312" pitchFamily="49" charset="-122"/>
              </a:rPr>
              <a:t>insert into R2</a:t>
            </a:r>
          </a:p>
          <a:p>
            <a:pPr marL="342900" indent="-342900" fontAlgn="auto">
              <a:spcBef>
                <a:spcPct val="20000"/>
              </a:spcBef>
              <a:spcAft>
                <a:spcPts val="0"/>
              </a:spcAft>
              <a:defRPr/>
            </a:pPr>
            <a:r>
              <a:rPr lang="en-US" altLang="zh-CN" sz="2000" dirty="0">
                <a:solidFill>
                  <a:srgbClr val="FF0066"/>
                </a:solidFill>
                <a:latin typeface="楷体_GB2312" pitchFamily="49" charset="-122"/>
                <a:ea typeface="楷体_GB2312" pitchFamily="49" charset="-122"/>
              </a:rPr>
              <a:t>select a, count(1) </a:t>
            </a:r>
          </a:p>
          <a:p>
            <a:pPr marL="342900" indent="-342900" fontAlgn="auto">
              <a:spcBef>
                <a:spcPct val="20000"/>
              </a:spcBef>
              <a:spcAft>
                <a:spcPts val="0"/>
              </a:spcAft>
              <a:defRPr/>
            </a:pPr>
            <a:r>
              <a:rPr lang="en-US" altLang="zh-CN" sz="2000" dirty="0">
                <a:solidFill>
                  <a:srgbClr val="FF0066"/>
                </a:solidFill>
                <a:latin typeface="楷体_GB2312" pitchFamily="49" charset="-122"/>
                <a:ea typeface="楷体_GB2312" pitchFamily="49" charset="-122"/>
              </a:rPr>
              <a:t>from S1 t group by a;</a:t>
            </a:r>
          </a:p>
          <a:p>
            <a:pPr marL="342900" indent="-342900" fontAlgn="auto">
              <a:spcBef>
                <a:spcPct val="20000"/>
              </a:spcBef>
              <a:spcAft>
                <a:spcPts val="0"/>
              </a:spcAft>
              <a:defRPr/>
            </a:pPr>
            <a:endParaRPr lang="en-US" altLang="zh-CN" sz="2000" dirty="0">
              <a:latin typeface="楷体_GB2312" pitchFamily="49" charset="-122"/>
              <a:ea typeface="楷体_GB2312" pitchFamily="49" charset="-122"/>
            </a:endParaRPr>
          </a:p>
          <a:p>
            <a:pPr marL="342900" indent="-342900" fontAlgn="auto">
              <a:spcBef>
                <a:spcPct val="20000"/>
              </a:spcBef>
              <a:spcAft>
                <a:spcPts val="0"/>
              </a:spcAft>
              <a:buFont typeface="Arial" pitchFamily="34" charset="0"/>
              <a:buNone/>
              <a:defRPr/>
            </a:pPr>
            <a:endParaRPr lang="en-US" altLang="zh-CN" sz="2000" dirty="0">
              <a:latin typeface="楷体_GB2312" pitchFamily="49" charset="-122"/>
              <a:ea typeface="楷体_GB2312" pitchFamily="49" charset="-122"/>
            </a:endParaRPr>
          </a:p>
        </p:txBody>
      </p:sp>
      <p:sp>
        <p:nvSpPr>
          <p:cNvPr id="11" name="矩形 10"/>
          <p:cNvSpPr/>
          <p:nvPr/>
        </p:nvSpPr>
        <p:spPr>
          <a:xfrm>
            <a:off x="239713" y="981075"/>
            <a:ext cx="863600" cy="49688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DML</a:t>
            </a:r>
            <a:endParaRPr lang="zh-CN" altLang="en-US" dirty="0"/>
          </a:p>
        </p:txBody>
      </p:sp>
      <p:sp>
        <p:nvSpPr>
          <p:cNvPr id="14" name="椭圆 13"/>
          <p:cNvSpPr/>
          <p:nvPr/>
        </p:nvSpPr>
        <p:spPr>
          <a:xfrm>
            <a:off x="7632700" y="2420938"/>
            <a:ext cx="958850" cy="57626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M1</a:t>
            </a:r>
            <a:endParaRPr lang="zh-CN" altLang="en-US" dirty="0"/>
          </a:p>
        </p:txBody>
      </p:sp>
      <p:sp>
        <p:nvSpPr>
          <p:cNvPr id="15" name="椭圆 14"/>
          <p:cNvSpPr/>
          <p:nvPr/>
        </p:nvSpPr>
        <p:spPr>
          <a:xfrm>
            <a:off x="6864350" y="3716338"/>
            <a:ext cx="960438" cy="576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M2</a:t>
            </a:r>
            <a:endParaRPr lang="zh-CN" altLang="en-US" dirty="0"/>
          </a:p>
        </p:txBody>
      </p:sp>
      <p:sp>
        <p:nvSpPr>
          <p:cNvPr id="17" name="椭圆 16"/>
          <p:cNvSpPr/>
          <p:nvPr/>
        </p:nvSpPr>
        <p:spPr>
          <a:xfrm>
            <a:off x="7824788" y="4868863"/>
            <a:ext cx="958850" cy="576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M5</a:t>
            </a:r>
            <a:endParaRPr lang="zh-CN" altLang="en-US" dirty="0"/>
          </a:p>
        </p:txBody>
      </p:sp>
      <p:cxnSp>
        <p:nvCxnSpPr>
          <p:cNvPr id="18" name="曲线连接符 17"/>
          <p:cNvCxnSpPr>
            <a:stCxn id="14" idx="4"/>
            <a:endCxn id="15" idx="0"/>
          </p:cNvCxnSpPr>
          <p:nvPr/>
        </p:nvCxnSpPr>
        <p:spPr>
          <a:xfrm rot="5400000">
            <a:off x="7368381" y="2972594"/>
            <a:ext cx="719138" cy="7683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4" idx="4"/>
            <a:endCxn id="67" idx="0"/>
          </p:cNvCxnSpPr>
          <p:nvPr/>
        </p:nvCxnSpPr>
        <p:spPr>
          <a:xfrm rot="16200000" flipH="1">
            <a:off x="8280400" y="2828925"/>
            <a:ext cx="719138" cy="10556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5" idx="4"/>
            <a:endCxn id="17" idx="0"/>
          </p:cNvCxnSpPr>
          <p:nvPr/>
        </p:nvCxnSpPr>
        <p:spPr>
          <a:xfrm rot="16200000" flipH="1">
            <a:off x="7535862" y="4100513"/>
            <a:ext cx="576263" cy="9604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67" idx="4"/>
            <a:endCxn id="17" idx="0"/>
          </p:cNvCxnSpPr>
          <p:nvPr/>
        </p:nvCxnSpPr>
        <p:spPr>
          <a:xfrm rot="5400000">
            <a:off x="8447881" y="4148932"/>
            <a:ext cx="576263" cy="863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480175" y="1052513"/>
            <a:ext cx="5087938" cy="482441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椭圆 66"/>
          <p:cNvSpPr/>
          <p:nvPr/>
        </p:nvSpPr>
        <p:spPr>
          <a:xfrm>
            <a:off x="8688388" y="3716338"/>
            <a:ext cx="960437" cy="576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M3</a:t>
            </a:r>
            <a:endParaRPr lang="zh-CN" altLang="en-US" dirty="0"/>
          </a:p>
        </p:txBody>
      </p:sp>
      <p:sp>
        <p:nvSpPr>
          <p:cNvPr id="72" name="椭圆 71"/>
          <p:cNvSpPr/>
          <p:nvPr/>
        </p:nvSpPr>
        <p:spPr>
          <a:xfrm>
            <a:off x="8688388" y="1196975"/>
            <a:ext cx="960437" cy="5762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M0</a:t>
            </a:r>
            <a:endParaRPr lang="zh-CN" altLang="en-US" dirty="0"/>
          </a:p>
        </p:txBody>
      </p:sp>
      <p:sp>
        <p:nvSpPr>
          <p:cNvPr id="89" name="椭圆 88"/>
          <p:cNvSpPr/>
          <p:nvPr/>
        </p:nvSpPr>
        <p:spPr>
          <a:xfrm>
            <a:off x="10033000" y="2420938"/>
            <a:ext cx="958850" cy="576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M4</a:t>
            </a:r>
            <a:endParaRPr lang="zh-CN" altLang="en-US" dirty="0"/>
          </a:p>
        </p:txBody>
      </p:sp>
      <p:cxnSp>
        <p:nvCxnSpPr>
          <p:cNvPr id="90" name="曲线连接符 89"/>
          <p:cNvCxnSpPr>
            <a:stCxn id="72" idx="4"/>
            <a:endCxn id="14" idx="0"/>
          </p:cNvCxnSpPr>
          <p:nvPr/>
        </p:nvCxnSpPr>
        <p:spPr>
          <a:xfrm rot="5400000">
            <a:off x="8316119" y="1569244"/>
            <a:ext cx="647700" cy="10556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10225088" y="3716338"/>
            <a:ext cx="958850" cy="576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M6</a:t>
            </a:r>
            <a:endParaRPr lang="zh-CN" altLang="en-US" dirty="0"/>
          </a:p>
        </p:txBody>
      </p:sp>
      <p:cxnSp>
        <p:nvCxnSpPr>
          <p:cNvPr id="99" name="曲线连接符 98"/>
          <p:cNvCxnSpPr>
            <a:stCxn id="72" idx="4"/>
            <a:endCxn id="89" idx="0"/>
          </p:cNvCxnSpPr>
          <p:nvPr/>
        </p:nvCxnSpPr>
        <p:spPr>
          <a:xfrm rot="16200000" flipH="1">
            <a:off x="9516269" y="1424782"/>
            <a:ext cx="647700" cy="134461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9" idx="4"/>
            <a:endCxn id="98" idx="0"/>
          </p:cNvCxnSpPr>
          <p:nvPr/>
        </p:nvCxnSpPr>
        <p:spPr>
          <a:xfrm rot="16200000" flipH="1">
            <a:off x="10248900" y="3260725"/>
            <a:ext cx="719138" cy="1920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5554" name="矩形 117"/>
          <p:cNvSpPr>
            <a:spLocks noChangeArrowheads="1"/>
          </p:cNvSpPr>
          <p:nvPr/>
        </p:nvSpPr>
        <p:spPr bwMode="auto">
          <a:xfrm>
            <a:off x="9639300" y="1268413"/>
            <a:ext cx="1308100" cy="307975"/>
          </a:xfrm>
          <a:prstGeom prst="rect">
            <a:avLst/>
          </a:prstGeom>
          <a:noFill/>
          <a:ln w="9525">
            <a:noFill/>
            <a:miter lim="800000"/>
            <a:headEnd/>
            <a:tailEnd/>
          </a:ln>
        </p:spPr>
        <p:txBody>
          <a:bodyPr wrap="none">
            <a:spAutoFit/>
          </a:bodyPr>
          <a:lstStyle/>
          <a:p>
            <a:r>
              <a:rPr lang="en-US" altLang="zh-CN" sz="1400">
                <a:latin typeface="Calibri" pitchFamily="34" charset="0"/>
              </a:rPr>
              <a:t>DataSource(S1)</a:t>
            </a:r>
            <a:endParaRPr lang="zh-CN" altLang="en-US" sz="1400">
              <a:latin typeface="Calibri" pitchFamily="34" charset="0"/>
            </a:endParaRPr>
          </a:p>
        </p:txBody>
      </p:sp>
      <p:sp>
        <p:nvSpPr>
          <p:cNvPr id="65555" name="矩形 118"/>
          <p:cNvSpPr>
            <a:spLocks noChangeArrowheads="1"/>
          </p:cNvSpPr>
          <p:nvPr/>
        </p:nvSpPr>
        <p:spPr bwMode="auto">
          <a:xfrm>
            <a:off x="10033000" y="4365625"/>
            <a:ext cx="1003300" cy="307975"/>
          </a:xfrm>
          <a:prstGeom prst="rect">
            <a:avLst/>
          </a:prstGeom>
          <a:noFill/>
          <a:ln w="9525">
            <a:noFill/>
            <a:miter lim="800000"/>
            <a:headEnd/>
            <a:tailEnd/>
          </a:ln>
        </p:spPr>
        <p:txBody>
          <a:bodyPr wrap="none">
            <a:spAutoFit/>
          </a:bodyPr>
          <a:lstStyle/>
          <a:p>
            <a:r>
              <a:rPr lang="en-US" altLang="zh-CN" sz="1400">
                <a:latin typeface="Calibri" pitchFamily="34" charset="0"/>
              </a:rPr>
              <a:t>Output(R2)</a:t>
            </a:r>
            <a:endParaRPr lang="zh-CN" altLang="en-US" sz="1400">
              <a:latin typeface="Calibri" pitchFamily="34" charset="0"/>
            </a:endParaRPr>
          </a:p>
        </p:txBody>
      </p:sp>
      <p:sp>
        <p:nvSpPr>
          <p:cNvPr id="65556" name="矩形 119"/>
          <p:cNvSpPr>
            <a:spLocks noChangeArrowheads="1"/>
          </p:cNvSpPr>
          <p:nvPr/>
        </p:nvSpPr>
        <p:spPr bwMode="auto">
          <a:xfrm>
            <a:off x="7535863" y="5516563"/>
            <a:ext cx="1004887" cy="307975"/>
          </a:xfrm>
          <a:prstGeom prst="rect">
            <a:avLst/>
          </a:prstGeom>
          <a:noFill/>
          <a:ln w="9525">
            <a:noFill/>
            <a:miter lim="800000"/>
            <a:headEnd/>
            <a:tailEnd/>
          </a:ln>
        </p:spPr>
        <p:txBody>
          <a:bodyPr wrap="none">
            <a:spAutoFit/>
          </a:bodyPr>
          <a:lstStyle/>
          <a:p>
            <a:r>
              <a:rPr lang="en-US" altLang="zh-CN" sz="1400">
                <a:latin typeface="Calibri" pitchFamily="34" charset="0"/>
              </a:rPr>
              <a:t>Output(R1)</a:t>
            </a:r>
            <a:endParaRPr lang="zh-CN" altLang="en-US" sz="1400">
              <a:latin typeface="Calibri" pitchFamily="34" charset="0"/>
            </a:endParaRPr>
          </a:p>
        </p:txBody>
      </p:sp>
      <p:sp>
        <p:nvSpPr>
          <p:cNvPr id="27"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a:t> </a:t>
            </a:r>
            <a:r>
              <a:rPr lang="en-US" altLang="zh-TW" dirty="0" smtClean="0"/>
              <a:t>– </a:t>
            </a:r>
            <a:r>
              <a:rPr lang="zh-CN" altLang="en-US" dirty="0" smtClean="0"/>
              <a:t>复杂</a:t>
            </a:r>
            <a:r>
              <a:rPr lang="en-US" altLang="zh-CN" dirty="0" smtClean="0"/>
              <a:t>SQL</a:t>
            </a:r>
            <a:endParaRPr kumimoji="1"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2"/>
          <p:cNvPicPr>
            <a:picLocks noChangeAspect="1" noChangeArrowheads="1"/>
          </p:cNvPicPr>
          <p:nvPr/>
        </p:nvPicPr>
        <p:blipFill>
          <a:blip r:embed="rId3"/>
          <a:srcRect/>
          <a:stretch>
            <a:fillRect/>
          </a:stretch>
        </p:blipFill>
        <p:spPr bwMode="auto">
          <a:xfrm>
            <a:off x="638175" y="1341438"/>
            <a:ext cx="11218863" cy="3167062"/>
          </a:xfrm>
          <a:prstGeom prst="rect">
            <a:avLst/>
          </a:prstGeom>
          <a:noFill/>
          <a:ln w="9525">
            <a:noFill/>
            <a:miter lim="800000"/>
            <a:headEnd/>
            <a:tailEnd/>
          </a:ln>
        </p:spPr>
      </p:pic>
      <p:sp>
        <p:nvSpPr>
          <p:cNvPr id="66562" name="文本框 1"/>
          <p:cNvSpPr txBox="1">
            <a:spLocks noChangeArrowheads="1"/>
          </p:cNvSpPr>
          <p:nvPr/>
        </p:nvSpPr>
        <p:spPr bwMode="auto">
          <a:xfrm>
            <a:off x="911225" y="4797425"/>
            <a:ext cx="4992688" cy="368300"/>
          </a:xfrm>
          <a:prstGeom prst="rect">
            <a:avLst/>
          </a:prstGeom>
          <a:noFill/>
          <a:ln w="9525">
            <a:noFill/>
            <a:miter lim="800000"/>
            <a:headEnd/>
            <a:tailEnd/>
          </a:ln>
        </p:spPr>
        <p:txBody>
          <a:bodyPr>
            <a:spAutoFit/>
          </a:bodyPr>
          <a:lstStyle/>
          <a:p>
            <a:r>
              <a:rPr kumimoji="1" lang="zh-CN" altLang="en-US">
                <a:latin typeface="Calibri" pitchFamily="34" charset="0"/>
              </a:rPr>
              <a:t>执行器优化：本地化；下推</a:t>
            </a:r>
            <a:endParaRPr kumimoji="1" lang="en-US" altLang="zh-CN">
              <a:latin typeface="Calibri" pitchFamily="34" charset="0"/>
            </a:endParaRPr>
          </a:p>
        </p:txBody>
      </p:sp>
      <p:sp>
        <p:nvSpPr>
          <p:cNvPr id="10"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a:t> </a:t>
            </a:r>
            <a:r>
              <a:rPr lang="en-US" altLang="zh-TW" dirty="0" smtClean="0"/>
              <a:t>– </a:t>
            </a:r>
            <a:r>
              <a:rPr lang="zh-CN" altLang="en-US" dirty="0" smtClean="0"/>
              <a:t>算子</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增量计算和流式计算</a:t>
            </a:r>
            <a:r>
              <a:rPr lang="zh-CN" altLang="en-US" dirty="0" smtClean="0"/>
              <a:t>－应用场景</a:t>
            </a:r>
            <a:endParaRPr kumimoji="1" lang="zh-CN" altLang="en-US" dirty="0"/>
          </a:p>
        </p:txBody>
      </p:sp>
      <p:sp>
        <p:nvSpPr>
          <p:cNvPr id="16386" name="内容占位符 2"/>
          <p:cNvSpPr>
            <a:spLocks noGrp="1"/>
          </p:cNvSpPr>
          <p:nvPr>
            <p:ph idx="1"/>
          </p:nvPr>
        </p:nvSpPr>
        <p:spPr>
          <a:xfrm>
            <a:off x="1200150" y="792163"/>
            <a:ext cx="10009188" cy="5445125"/>
          </a:xfrm>
        </p:spPr>
        <p:txBody>
          <a:bodyPr/>
          <a:lstStyle/>
          <a:p>
            <a:pPr eaLnBrk="1" hangingPunct="1">
              <a:lnSpc>
                <a:spcPts val="3400"/>
              </a:lnSpc>
              <a:buFont typeface="Arial" charset="0"/>
              <a:buNone/>
            </a:pPr>
            <a:endParaRPr lang="en-US" altLang="zh-CN" sz="2600" b="1" smtClean="0">
              <a:latin typeface="宋体" charset="-122"/>
            </a:endParaRPr>
          </a:p>
          <a:p>
            <a:pPr eaLnBrk="1" hangingPunct="1">
              <a:lnSpc>
                <a:spcPts val="3400"/>
              </a:lnSpc>
            </a:pPr>
            <a:r>
              <a:rPr lang="zh-CN" altLang="en-US" sz="2200" b="1" smtClean="0">
                <a:solidFill>
                  <a:srgbClr val="008AEC"/>
                </a:solidFill>
              </a:rPr>
              <a:t>日志采集与在线分析</a:t>
            </a:r>
            <a:r>
              <a:rPr lang="zh-CN" altLang="en-US" sz="1900" b="1" smtClean="0">
                <a:latin typeface="宋体" charset="-122"/>
              </a:rPr>
              <a:t>  </a:t>
            </a:r>
            <a:r>
              <a:rPr lang="zh-CN" altLang="en-US" sz="1900" b="1" smtClean="0">
                <a:solidFill>
                  <a:srgbClr val="FFC000"/>
                </a:solidFill>
                <a:latin typeface="宋体" charset="-122"/>
              </a:rPr>
              <a:t>如基于访问日志、交易数据的</a:t>
            </a:r>
            <a:r>
              <a:rPr lang="en-US" altLang="zh-CN" sz="1900" b="1" smtClean="0">
                <a:solidFill>
                  <a:srgbClr val="FFC000"/>
                </a:solidFill>
                <a:latin typeface="宋体" charset="-122"/>
              </a:rPr>
              <a:t>BI</a:t>
            </a:r>
            <a:r>
              <a:rPr lang="zh-CN" altLang="en-US" sz="1900" b="1" smtClean="0">
                <a:solidFill>
                  <a:srgbClr val="FFC000"/>
                </a:solidFill>
                <a:latin typeface="宋体" charset="-122"/>
              </a:rPr>
              <a:t>算法分析</a:t>
            </a:r>
            <a:endParaRPr lang="en-US" altLang="zh-CN" sz="1900" b="1" smtClean="0">
              <a:solidFill>
                <a:srgbClr val="FFC000"/>
              </a:solidFill>
              <a:latin typeface="宋体" charset="-122"/>
            </a:endParaRPr>
          </a:p>
          <a:p>
            <a:pPr eaLnBrk="1" hangingPunct="1">
              <a:lnSpc>
                <a:spcPts val="3400"/>
              </a:lnSpc>
            </a:pPr>
            <a:r>
              <a:rPr lang="zh-CN" altLang="en-US" sz="2200" b="1" smtClean="0">
                <a:solidFill>
                  <a:srgbClr val="008AEC"/>
                </a:solidFill>
              </a:rPr>
              <a:t>大数据的预处理</a:t>
            </a:r>
            <a:r>
              <a:rPr lang="zh-CN" altLang="en-US" sz="1900" b="1" smtClean="0">
                <a:latin typeface="宋体" charset="-122"/>
              </a:rPr>
              <a:t>  </a:t>
            </a:r>
            <a:r>
              <a:rPr lang="zh-CN" altLang="en-US" sz="1900" b="1" smtClean="0">
                <a:solidFill>
                  <a:srgbClr val="FFC000"/>
                </a:solidFill>
                <a:latin typeface="宋体" charset="-122"/>
              </a:rPr>
              <a:t>数据清洗、字段补全等</a:t>
            </a:r>
            <a:endParaRPr lang="en-US" altLang="zh-CN" sz="1900" b="1" smtClean="0">
              <a:solidFill>
                <a:srgbClr val="FFC000"/>
              </a:solidFill>
              <a:latin typeface="宋体" charset="-122"/>
            </a:endParaRPr>
          </a:p>
          <a:p>
            <a:pPr eaLnBrk="1" hangingPunct="1">
              <a:lnSpc>
                <a:spcPts val="3400"/>
              </a:lnSpc>
            </a:pPr>
            <a:r>
              <a:rPr lang="zh-CN" altLang="en-US" sz="2200" b="1" smtClean="0">
                <a:solidFill>
                  <a:srgbClr val="008AEC"/>
                </a:solidFill>
              </a:rPr>
              <a:t>风险监测与告警</a:t>
            </a:r>
            <a:r>
              <a:rPr lang="zh-CN" altLang="en-US" sz="1900" b="1" smtClean="0">
                <a:latin typeface="宋体" charset="-122"/>
              </a:rPr>
              <a:t>  </a:t>
            </a:r>
            <a:r>
              <a:rPr lang="zh-CN" altLang="en-US" sz="1900" b="1" smtClean="0">
                <a:solidFill>
                  <a:srgbClr val="FFC000"/>
                </a:solidFill>
                <a:latin typeface="宋体" charset="-122"/>
              </a:rPr>
              <a:t>如交易业务的虚假交易实时监测与分析</a:t>
            </a:r>
            <a:endParaRPr lang="en-US" altLang="zh-CN" sz="1900" b="1" smtClean="0">
              <a:solidFill>
                <a:srgbClr val="FFC000"/>
              </a:solidFill>
              <a:latin typeface="宋体" charset="-122"/>
            </a:endParaRPr>
          </a:p>
          <a:p>
            <a:pPr eaLnBrk="1" hangingPunct="1">
              <a:lnSpc>
                <a:spcPts val="3400"/>
              </a:lnSpc>
            </a:pPr>
            <a:r>
              <a:rPr lang="zh-CN" altLang="en-US" sz="2200" b="1" smtClean="0">
                <a:solidFill>
                  <a:srgbClr val="008AEC"/>
                </a:solidFill>
              </a:rPr>
              <a:t>网站与移动应用分析统计</a:t>
            </a:r>
            <a:r>
              <a:rPr lang="zh-CN" altLang="en-US" sz="1900" b="1" smtClean="0">
                <a:latin typeface="宋体" charset="-122"/>
              </a:rPr>
              <a:t>  </a:t>
            </a:r>
            <a:r>
              <a:rPr lang="zh-CN" altLang="en-US" sz="1900" b="1" smtClean="0">
                <a:solidFill>
                  <a:srgbClr val="FFC000"/>
                </a:solidFill>
                <a:latin typeface="宋体" charset="-122"/>
              </a:rPr>
              <a:t>如双</a:t>
            </a:r>
            <a:r>
              <a:rPr lang="en-US" altLang="zh-CN" sz="1900" b="1" smtClean="0">
                <a:solidFill>
                  <a:srgbClr val="FFC000"/>
                </a:solidFill>
                <a:latin typeface="宋体" charset="-122"/>
              </a:rPr>
              <a:t>11</a:t>
            </a:r>
            <a:r>
              <a:rPr lang="zh-CN" altLang="en-US" sz="1900" b="1" smtClean="0">
                <a:solidFill>
                  <a:srgbClr val="FFC000"/>
                </a:solidFill>
                <a:latin typeface="宋体" charset="-122"/>
              </a:rPr>
              <a:t>运营、淘宝量子统计、</a:t>
            </a:r>
            <a:r>
              <a:rPr lang="en-US" altLang="zh-CN" sz="1900" b="1" smtClean="0">
                <a:solidFill>
                  <a:srgbClr val="FFC000"/>
                </a:solidFill>
                <a:latin typeface="宋体" charset="-122"/>
              </a:rPr>
              <a:t>CNZZ</a:t>
            </a:r>
            <a:r>
              <a:rPr lang="zh-CN" altLang="en-US" sz="1900" b="1" smtClean="0">
                <a:solidFill>
                  <a:srgbClr val="FFC000"/>
                </a:solidFill>
                <a:latin typeface="宋体" charset="-122"/>
              </a:rPr>
              <a:t>、友盟等各类统计业务</a:t>
            </a:r>
            <a:endParaRPr lang="en-US" altLang="zh-CN" sz="1900" b="1" smtClean="0">
              <a:solidFill>
                <a:srgbClr val="FFC000"/>
              </a:solidFill>
              <a:latin typeface="宋体" charset="-122"/>
            </a:endParaRPr>
          </a:p>
          <a:p>
            <a:pPr eaLnBrk="1" hangingPunct="1">
              <a:lnSpc>
                <a:spcPts val="3400"/>
              </a:lnSpc>
            </a:pPr>
            <a:r>
              <a:rPr lang="zh-CN" altLang="en-US" sz="2200" b="1" smtClean="0">
                <a:solidFill>
                  <a:srgbClr val="008AEC"/>
                </a:solidFill>
              </a:rPr>
              <a:t>网络安全监测</a:t>
            </a:r>
            <a:r>
              <a:rPr lang="zh-CN" altLang="en-US" sz="1900" b="1" smtClean="0">
                <a:latin typeface="宋体" charset="-122"/>
              </a:rPr>
              <a:t>  </a:t>
            </a:r>
            <a:r>
              <a:rPr lang="zh-CN" altLang="en-US" sz="1900" b="1" smtClean="0">
                <a:solidFill>
                  <a:srgbClr val="FFC000"/>
                </a:solidFill>
                <a:latin typeface="宋体" charset="-122"/>
              </a:rPr>
              <a:t>如</a:t>
            </a:r>
            <a:r>
              <a:rPr lang="en-US" altLang="zh-CN" sz="1900" b="1" smtClean="0">
                <a:solidFill>
                  <a:srgbClr val="FFC000"/>
                </a:solidFill>
                <a:latin typeface="宋体" charset="-122"/>
              </a:rPr>
              <a:t>CDN</a:t>
            </a:r>
            <a:r>
              <a:rPr lang="zh-CN" altLang="en-US" sz="1900" b="1" smtClean="0">
                <a:solidFill>
                  <a:srgbClr val="FFC000"/>
                </a:solidFill>
                <a:latin typeface="宋体" charset="-122"/>
              </a:rPr>
              <a:t>的恶意攻击分析与检测</a:t>
            </a:r>
            <a:endParaRPr lang="en-US" altLang="zh-CN" sz="1900" b="1" smtClean="0">
              <a:solidFill>
                <a:srgbClr val="FFC000"/>
              </a:solidFill>
              <a:latin typeface="宋体" charset="-122"/>
            </a:endParaRPr>
          </a:p>
          <a:p>
            <a:pPr eaLnBrk="1" hangingPunct="1">
              <a:lnSpc>
                <a:spcPts val="3400"/>
              </a:lnSpc>
            </a:pPr>
            <a:r>
              <a:rPr lang="zh-CN" altLang="en-US" sz="2200" b="1" smtClean="0">
                <a:solidFill>
                  <a:srgbClr val="008AEC"/>
                </a:solidFill>
              </a:rPr>
              <a:t>在线服务计量与计费管理系统</a:t>
            </a:r>
            <a:r>
              <a:rPr lang="zh-CN" altLang="en-US" sz="1900" b="1" smtClean="0">
                <a:latin typeface="宋体" charset="-122"/>
              </a:rPr>
              <a:t>  </a:t>
            </a:r>
            <a:r>
              <a:rPr lang="zh-CN" altLang="en-US" sz="1900" b="1" smtClean="0">
                <a:solidFill>
                  <a:srgbClr val="FFC000"/>
                </a:solidFill>
                <a:latin typeface="宋体" charset="-122"/>
              </a:rPr>
              <a:t>搜索引擎的关键词点击计费</a:t>
            </a:r>
            <a:endParaRPr lang="en-US" altLang="zh-CN" sz="1900" b="1" smtClean="0">
              <a:solidFill>
                <a:srgbClr val="FFC000"/>
              </a:solidFill>
              <a:latin typeface="宋体" charset="-122"/>
            </a:endParaRPr>
          </a:p>
          <a:p>
            <a:pPr eaLnBrk="1" hangingPunct="1">
              <a:lnSpc>
                <a:spcPts val="3400"/>
              </a:lnSpc>
            </a:pPr>
            <a:r>
              <a:rPr lang="zh-CN" altLang="en-US" sz="2200" b="1" smtClean="0">
                <a:solidFill>
                  <a:srgbClr val="008AEC"/>
                </a:solidFill>
              </a:rPr>
              <a:t>工业</a:t>
            </a:r>
            <a:r>
              <a:rPr lang="en-US" altLang="zh-CN" sz="2200" b="1" smtClean="0">
                <a:solidFill>
                  <a:srgbClr val="008AEC"/>
                </a:solidFill>
              </a:rPr>
              <a:t>4.0</a:t>
            </a:r>
          </a:p>
          <a:p>
            <a:pPr eaLnBrk="1" hangingPunct="1">
              <a:lnSpc>
                <a:spcPts val="3400"/>
              </a:lnSpc>
            </a:pPr>
            <a:r>
              <a:rPr lang="zh-CN" altLang="en-US" sz="2200" b="1" smtClean="0">
                <a:solidFill>
                  <a:srgbClr val="008AEC"/>
                </a:solidFill>
              </a:rPr>
              <a:t>物联网</a:t>
            </a:r>
            <a:endParaRPr lang="en-US" altLang="zh-CN" sz="2200" b="1" smtClean="0">
              <a:solidFill>
                <a:srgbClr val="008AEC"/>
              </a:solidFill>
            </a:endParaRPr>
          </a:p>
          <a:p>
            <a:pPr eaLnBrk="1" hangingPunct="1">
              <a:lnSpc>
                <a:spcPts val="3400"/>
              </a:lnSpc>
            </a:pPr>
            <a:r>
              <a:rPr lang="en-US" altLang="zh-CN" sz="2200" b="1" smtClean="0">
                <a:solidFill>
                  <a:srgbClr val="008AEC"/>
                </a:solidFill>
              </a:rPr>
              <a:t>…</a:t>
            </a:r>
          </a:p>
          <a:p>
            <a:pPr eaLnBrk="1" hangingPunct="1"/>
            <a:endParaRPr lang="zh-CN" altLang="en-US" sz="2200" b="1" smtClean="0">
              <a:solidFill>
                <a:srgbClr val="008AEC"/>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18"/>
          <p:cNvSpPr>
            <a:spLocks noGrp="1"/>
          </p:cNvSpPr>
          <p:nvPr>
            <p:ph idx="1"/>
          </p:nvPr>
        </p:nvSpPr>
        <p:spPr>
          <a:xfrm>
            <a:off x="623888" y="908050"/>
            <a:ext cx="11041062" cy="576263"/>
          </a:xfrm>
        </p:spPr>
        <p:txBody>
          <a:bodyPr/>
          <a:lstStyle/>
          <a:p>
            <a:pPr marL="0" eaLnBrk="1" hangingPunct="1"/>
            <a:r>
              <a:rPr lang="zh-CN" altLang="en-US" b="1" smtClean="0"/>
              <a:t>用户通过自定义函数算子实现计算逻辑</a:t>
            </a:r>
            <a:endParaRPr lang="en-US" altLang="zh-CN" b="1" smtClean="0"/>
          </a:p>
          <a:p>
            <a:pPr marL="0" eaLnBrk="1" hangingPunct="1"/>
            <a:endParaRPr lang="en-US" altLang="zh-CN" sz="1200" smtClean="0"/>
          </a:p>
        </p:txBody>
      </p:sp>
      <p:sp>
        <p:nvSpPr>
          <p:cNvPr id="5" name="矩形 4"/>
          <p:cNvSpPr/>
          <p:nvPr/>
        </p:nvSpPr>
        <p:spPr>
          <a:xfrm>
            <a:off x="623888" y="1484313"/>
            <a:ext cx="10848975" cy="2376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err="1">
                <a:solidFill>
                  <a:schemeClr val="tx1"/>
                </a:solidFill>
              </a:rPr>
              <a:t>InputStream</a:t>
            </a:r>
            <a:r>
              <a:rPr lang="en-US" altLang="zh-CN" dirty="0">
                <a:solidFill>
                  <a:schemeClr val="tx1"/>
                </a:solidFill>
              </a:rPr>
              <a:t>&lt;Record&gt; </a:t>
            </a:r>
            <a:r>
              <a:rPr lang="en-US" altLang="zh-CN" dirty="0" err="1">
                <a:solidFill>
                  <a:schemeClr val="tx1"/>
                </a:solidFill>
              </a:rPr>
              <a:t>tmp</a:t>
            </a:r>
            <a:r>
              <a:rPr lang="en-US" altLang="zh-CN" dirty="0">
                <a:solidFill>
                  <a:schemeClr val="tx1"/>
                </a:solidFill>
              </a:rPr>
              <a:t> = </a:t>
            </a:r>
            <a:r>
              <a:rPr lang="en-US" altLang="zh-CN" dirty="0" err="1">
                <a:solidFill>
                  <a:schemeClr val="tx1"/>
                </a:solidFill>
              </a:rPr>
              <a:t>source.read</a:t>
            </a:r>
            <a:r>
              <a:rPr lang="en-US" altLang="zh-CN" dirty="0">
                <a:solidFill>
                  <a:schemeClr val="tx1"/>
                </a:solidFill>
              </a:rPr>
              <a:t>();</a:t>
            </a:r>
          </a:p>
          <a:p>
            <a:pPr fontAlgn="auto">
              <a:spcBef>
                <a:spcPts val="0"/>
              </a:spcBef>
              <a:spcAft>
                <a:spcPts val="0"/>
              </a:spcAft>
              <a:defRPr/>
            </a:pPr>
            <a:r>
              <a:rPr lang="en-US" altLang="zh-CN" dirty="0">
                <a:solidFill>
                  <a:schemeClr val="tx1"/>
                </a:solidFill>
              </a:rPr>
              <a:t>Stream&lt;Record&gt; tmp1 = </a:t>
            </a:r>
            <a:r>
              <a:rPr lang="en-US" altLang="zh-CN" dirty="0" err="1">
                <a:solidFill>
                  <a:schemeClr val="tx1"/>
                </a:solidFill>
              </a:rPr>
              <a:t>tmp.filter</a:t>
            </a:r>
            <a:r>
              <a:rPr lang="en-US" altLang="zh-CN" dirty="0">
                <a:solidFill>
                  <a:schemeClr val="tx1"/>
                </a:solidFill>
              </a:rPr>
              <a:t>(</a:t>
            </a:r>
            <a:r>
              <a:rPr lang="en-US" altLang="zh-CN" b="1" dirty="0">
                <a:solidFill>
                  <a:srgbClr val="FF0000"/>
                </a:solidFill>
              </a:rPr>
              <a:t>new</a:t>
            </a:r>
            <a:r>
              <a:rPr lang="en-US" altLang="zh-CN" dirty="0">
                <a:solidFill>
                  <a:srgbClr val="FF0000"/>
                </a:solidFill>
              </a:rPr>
              <a:t> </a:t>
            </a:r>
            <a:r>
              <a:rPr lang="en-US" altLang="zh-CN" dirty="0" err="1">
                <a:solidFill>
                  <a:srgbClr val="FF0000"/>
                </a:solidFill>
              </a:rPr>
              <a:t>CGreaterThan</a:t>
            </a:r>
            <a:r>
              <a:rPr lang="en-US" altLang="zh-CN" dirty="0">
                <a:solidFill>
                  <a:srgbClr val="FF0000"/>
                </a:solidFill>
              </a:rPr>
              <a:t>(1)</a:t>
            </a:r>
            <a:r>
              <a:rPr lang="en-US" altLang="zh-CN" dirty="0">
                <a:solidFill>
                  <a:schemeClr val="tx1"/>
                </a:solidFill>
              </a:rPr>
              <a:t>); </a:t>
            </a:r>
          </a:p>
          <a:p>
            <a:pPr fontAlgn="auto">
              <a:spcBef>
                <a:spcPts val="0"/>
              </a:spcBef>
              <a:spcAft>
                <a:spcPts val="0"/>
              </a:spcAft>
              <a:defRPr/>
            </a:pPr>
            <a:r>
              <a:rPr lang="en-US" altLang="zh-CN" dirty="0">
                <a:solidFill>
                  <a:schemeClr val="tx1"/>
                </a:solidFill>
              </a:rPr>
              <a:t>Stream&lt;Record&gt; tmp2 = </a:t>
            </a:r>
            <a:r>
              <a:rPr lang="en-US" altLang="zh-CN" dirty="0" err="1">
                <a:solidFill>
                  <a:schemeClr val="tx1"/>
                </a:solidFill>
              </a:rPr>
              <a:t>tmp.filter</a:t>
            </a:r>
            <a:r>
              <a:rPr lang="en-US" altLang="zh-CN" dirty="0">
                <a:solidFill>
                  <a:schemeClr val="tx1"/>
                </a:solidFill>
              </a:rPr>
              <a:t>(</a:t>
            </a:r>
            <a:r>
              <a:rPr lang="en-US" altLang="zh-CN" b="1" dirty="0">
                <a:solidFill>
                  <a:srgbClr val="FF0000"/>
                </a:solidFill>
              </a:rPr>
              <a:t>new</a:t>
            </a:r>
            <a:r>
              <a:rPr lang="en-US" altLang="zh-CN" dirty="0">
                <a:solidFill>
                  <a:srgbClr val="FF0000"/>
                </a:solidFill>
              </a:rPr>
              <a:t> </a:t>
            </a:r>
            <a:r>
              <a:rPr lang="en-US" altLang="zh-CN" dirty="0" err="1">
                <a:solidFill>
                  <a:srgbClr val="FF0000"/>
                </a:solidFill>
              </a:rPr>
              <a:t>CGreaterThan</a:t>
            </a:r>
            <a:r>
              <a:rPr lang="en-US" altLang="zh-CN" dirty="0">
                <a:solidFill>
                  <a:srgbClr val="FF0000"/>
                </a:solidFill>
              </a:rPr>
              <a:t>(10)</a:t>
            </a:r>
            <a:r>
              <a:rPr lang="en-US" altLang="zh-CN" dirty="0">
                <a:solidFill>
                  <a:schemeClr val="tx1"/>
                </a:solidFill>
              </a:rPr>
              <a:t>) </a:t>
            </a:r>
          </a:p>
          <a:p>
            <a:pPr fontAlgn="auto">
              <a:spcBef>
                <a:spcPts val="0"/>
              </a:spcBef>
              <a:spcAft>
                <a:spcPts val="0"/>
              </a:spcAft>
              <a:defRPr/>
            </a:pPr>
            <a:r>
              <a:rPr lang="en-US" altLang="zh-CN" dirty="0">
                <a:solidFill>
                  <a:schemeClr val="tx1"/>
                </a:solidFill>
              </a:rPr>
              <a:t>		.</a:t>
            </a:r>
            <a:r>
              <a:rPr lang="en-US" altLang="zh-CN" dirty="0" err="1">
                <a:solidFill>
                  <a:schemeClr val="tx1"/>
                </a:solidFill>
              </a:rPr>
              <a:t>keyBy</a:t>
            </a:r>
            <a:r>
              <a:rPr lang="en-US" altLang="zh-CN" dirty="0">
                <a:solidFill>
                  <a:schemeClr val="tx1"/>
                </a:solidFill>
              </a:rPr>
              <a:t>(</a:t>
            </a:r>
            <a:r>
              <a:rPr lang="en-US" altLang="zh-CN" dirty="0" err="1">
                <a:solidFill>
                  <a:srgbClr val="FF0000"/>
                </a:solidFill>
              </a:rPr>
              <a:t>MapFns.ExtractKeys</a:t>
            </a:r>
            <a:r>
              <a:rPr lang="en-US" altLang="zh-CN" dirty="0">
                <a:solidFill>
                  <a:srgbClr val="FF0000"/>
                </a:solidFill>
              </a:rPr>
              <a:t>(0, 1)</a:t>
            </a:r>
            <a:r>
              <a:rPr lang="en-US" altLang="zh-CN" dirty="0">
                <a:solidFill>
                  <a:schemeClr val="tx1"/>
                </a:solidFill>
              </a:rPr>
              <a:t>)</a:t>
            </a:r>
          </a:p>
          <a:p>
            <a:pPr fontAlgn="auto">
              <a:spcBef>
                <a:spcPts val="0"/>
              </a:spcBef>
              <a:spcAft>
                <a:spcPts val="0"/>
              </a:spcAft>
              <a:defRPr/>
            </a:pPr>
            <a:r>
              <a:rPr lang="en-US" altLang="zh-CN" dirty="0">
                <a:solidFill>
                  <a:schemeClr val="tx1"/>
                </a:solidFill>
              </a:rPr>
              <a:t>		.</a:t>
            </a:r>
            <a:r>
              <a:rPr lang="en-US" altLang="zh-CN" dirty="0" err="1">
                <a:solidFill>
                  <a:schemeClr val="tx1"/>
                </a:solidFill>
              </a:rPr>
              <a:t>groupByKey</a:t>
            </a:r>
            <a:r>
              <a:rPr lang="en-US" altLang="zh-CN" dirty="0">
                <a:solidFill>
                  <a:schemeClr val="tx1"/>
                </a:solidFill>
              </a:rPr>
              <a:t>() </a:t>
            </a:r>
          </a:p>
          <a:p>
            <a:pPr fontAlgn="auto">
              <a:spcBef>
                <a:spcPts val="0"/>
              </a:spcBef>
              <a:spcAft>
                <a:spcPts val="0"/>
              </a:spcAft>
              <a:defRPr/>
            </a:pPr>
            <a:r>
              <a:rPr lang="en-US" altLang="zh-CN" dirty="0">
                <a:solidFill>
                  <a:schemeClr val="tx1"/>
                </a:solidFill>
              </a:rPr>
              <a:t>		.merge(</a:t>
            </a:r>
            <a:r>
              <a:rPr lang="en-US" altLang="zh-CN" dirty="0" err="1">
                <a:solidFill>
                  <a:srgbClr val="FF0000"/>
                </a:solidFill>
              </a:rPr>
              <a:t>ColumnUDAFs.SUM_DOUBLE</a:t>
            </a:r>
            <a:r>
              <a:rPr lang="en-US" altLang="zh-CN" dirty="0">
                <a:solidFill>
                  <a:srgbClr val="FF0000"/>
                </a:solidFill>
              </a:rPr>
              <a:t>(2)</a:t>
            </a:r>
            <a:r>
              <a:rPr lang="en-US" altLang="zh-CN" dirty="0">
                <a:solidFill>
                  <a:schemeClr val="tx1"/>
                </a:solidFill>
              </a:rPr>
              <a:t>) </a:t>
            </a:r>
          </a:p>
          <a:p>
            <a:pPr fontAlgn="auto">
              <a:spcBef>
                <a:spcPts val="0"/>
              </a:spcBef>
              <a:spcAft>
                <a:spcPts val="0"/>
              </a:spcAft>
              <a:defRPr/>
            </a:pPr>
            <a:r>
              <a:rPr lang="en-US" altLang="zh-CN" dirty="0">
                <a:solidFill>
                  <a:schemeClr val="tx1"/>
                </a:solidFill>
              </a:rPr>
              <a:t>		.values(); </a:t>
            </a:r>
          </a:p>
          <a:p>
            <a:pPr fontAlgn="auto">
              <a:spcBef>
                <a:spcPts val="0"/>
              </a:spcBef>
              <a:spcAft>
                <a:spcPts val="0"/>
              </a:spcAft>
              <a:defRPr/>
            </a:pPr>
            <a:r>
              <a:rPr lang="en-US" altLang="zh-CN" dirty="0">
                <a:solidFill>
                  <a:schemeClr val="tx1"/>
                </a:solidFill>
              </a:rPr>
              <a:t>Stream res = tmp1.union(tmp2);</a:t>
            </a:r>
            <a:endParaRPr lang="zh-CN" altLang="en-US" dirty="0">
              <a:solidFill>
                <a:schemeClr val="tx1"/>
              </a:solidFill>
            </a:endParaRPr>
          </a:p>
        </p:txBody>
      </p:sp>
      <p:sp>
        <p:nvSpPr>
          <p:cNvPr id="6" name="矩形 5"/>
          <p:cNvSpPr/>
          <p:nvPr/>
        </p:nvSpPr>
        <p:spPr>
          <a:xfrm>
            <a:off x="623888" y="4724400"/>
            <a:ext cx="10848975" cy="1152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solidFill>
                  <a:schemeClr val="tx1"/>
                </a:solidFill>
              </a:rPr>
              <a:t>select </a:t>
            </a:r>
            <a:r>
              <a:rPr lang="en-US" altLang="zh-CN" dirty="0" err="1">
                <a:solidFill>
                  <a:schemeClr val="tx1"/>
                </a:solidFill>
              </a:rPr>
              <a:t>t.a</a:t>
            </a:r>
            <a:r>
              <a:rPr lang="en-US" altLang="zh-CN" dirty="0">
                <a:solidFill>
                  <a:schemeClr val="tx1"/>
                </a:solidFill>
              </a:rPr>
              <a:t>, </a:t>
            </a:r>
            <a:r>
              <a:rPr lang="en-US" altLang="zh-CN" dirty="0" err="1">
                <a:solidFill>
                  <a:schemeClr val="tx1"/>
                </a:solidFill>
              </a:rPr>
              <a:t>t.b</a:t>
            </a:r>
            <a:r>
              <a:rPr lang="en-US" altLang="zh-CN" dirty="0">
                <a:solidFill>
                  <a:schemeClr val="tx1"/>
                </a:solidFill>
              </a:rPr>
              <a:t>, </a:t>
            </a:r>
            <a:r>
              <a:rPr lang="en-US" altLang="zh-CN" dirty="0" err="1">
                <a:solidFill>
                  <a:schemeClr val="tx1"/>
                </a:solidFill>
              </a:rPr>
              <a:t>t.c</a:t>
            </a:r>
            <a:r>
              <a:rPr lang="en-US" altLang="zh-CN" dirty="0">
                <a:solidFill>
                  <a:schemeClr val="tx1"/>
                </a:solidFill>
              </a:rPr>
              <a:t> from tmpTable1 t where </a:t>
            </a:r>
            <a:r>
              <a:rPr lang="en-US" altLang="zh-CN" dirty="0" err="1">
                <a:solidFill>
                  <a:srgbClr val="FF0000"/>
                </a:solidFill>
              </a:rPr>
              <a:t>t.c</a:t>
            </a:r>
            <a:r>
              <a:rPr lang="en-US" altLang="zh-CN" dirty="0">
                <a:solidFill>
                  <a:srgbClr val="FF0000"/>
                </a:solidFill>
              </a:rPr>
              <a:t>&gt;1</a:t>
            </a:r>
            <a:r>
              <a:rPr lang="en-US" altLang="zh-CN" dirty="0">
                <a:solidFill>
                  <a:schemeClr val="tx1"/>
                </a:solidFill>
              </a:rPr>
              <a:t> </a:t>
            </a:r>
          </a:p>
          <a:p>
            <a:pPr fontAlgn="auto">
              <a:spcBef>
                <a:spcPts val="0"/>
              </a:spcBef>
              <a:spcAft>
                <a:spcPts val="0"/>
              </a:spcAft>
              <a:defRPr/>
            </a:pPr>
            <a:r>
              <a:rPr lang="en-US" altLang="zh-CN" dirty="0">
                <a:solidFill>
                  <a:srgbClr val="FF0000"/>
                </a:solidFill>
              </a:rPr>
              <a:t>Union all </a:t>
            </a:r>
          </a:p>
          <a:p>
            <a:pPr fontAlgn="auto">
              <a:spcBef>
                <a:spcPts val="0"/>
              </a:spcBef>
              <a:spcAft>
                <a:spcPts val="0"/>
              </a:spcAft>
              <a:defRPr/>
            </a:pPr>
            <a:r>
              <a:rPr lang="en-US" altLang="zh-CN" dirty="0">
                <a:solidFill>
                  <a:schemeClr val="tx1"/>
                </a:solidFill>
              </a:rPr>
              <a:t>select </a:t>
            </a:r>
            <a:r>
              <a:rPr lang="en-US" altLang="zh-CN" dirty="0" err="1">
                <a:solidFill>
                  <a:schemeClr val="tx1"/>
                </a:solidFill>
              </a:rPr>
              <a:t>t.a</a:t>
            </a:r>
            <a:r>
              <a:rPr lang="en-US" altLang="zh-CN" dirty="0">
                <a:solidFill>
                  <a:schemeClr val="tx1"/>
                </a:solidFill>
              </a:rPr>
              <a:t>, </a:t>
            </a:r>
            <a:r>
              <a:rPr lang="en-US" altLang="zh-CN" dirty="0" err="1">
                <a:solidFill>
                  <a:schemeClr val="tx1"/>
                </a:solidFill>
              </a:rPr>
              <a:t>t.b</a:t>
            </a:r>
            <a:r>
              <a:rPr lang="en-US" altLang="zh-CN" dirty="0">
                <a:solidFill>
                  <a:schemeClr val="tx1"/>
                </a:solidFill>
              </a:rPr>
              <a:t>, </a:t>
            </a:r>
            <a:r>
              <a:rPr lang="en-US" altLang="zh-CN" dirty="0">
                <a:solidFill>
                  <a:srgbClr val="FF0000"/>
                </a:solidFill>
              </a:rPr>
              <a:t>sum(</a:t>
            </a:r>
            <a:r>
              <a:rPr lang="en-US" altLang="zh-CN" dirty="0" err="1">
                <a:solidFill>
                  <a:srgbClr val="FF0000"/>
                </a:solidFill>
              </a:rPr>
              <a:t>t.c</a:t>
            </a:r>
            <a:r>
              <a:rPr lang="en-US" altLang="zh-CN" dirty="0">
                <a:solidFill>
                  <a:srgbClr val="FF0000"/>
                </a:solidFill>
              </a:rPr>
              <a:t>)</a:t>
            </a:r>
            <a:r>
              <a:rPr lang="en-US" altLang="zh-CN" dirty="0">
                <a:solidFill>
                  <a:schemeClr val="tx1"/>
                </a:solidFill>
              </a:rPr>
              <a:t> from tmpTable1 t where </a:t>
            </a:r>
            <a:r>
              <a:rPr lang="en-US" altLang="zh-CN" dirty="0" err="1">
                <a:solidFill>
                  <a:srgbClr val="FF0000"/>
                </a:solidFill>
              </a:rPr>
              <a:t>t.c</a:t>
            </a:r>
            <a:r>
              <a:rPr lang="en-US" altLang="zh-CN" dirty="0">
                <a:solidFill>
                  <a:srgbClr val="FF0000"/>
                </a:solidFill>
              </a:rPr>
              <a:t> &gt; 10</a:t>
            </a:r>
            <a:r>
              <a:rPr lang="en-US" altLang="zh-CN" dirty="0">
                <a:solidFill>
                  <a:schemeClr val="tx1"/>
                </a:solidFill>
              </a:rPr>
              <a:t> </a:t>
            </a:r>
            <a:r>
              <a:rPr lang="en-US" altLang="zh-CN" dirty="0">
                <a:solidFill>
                  <a:srgbClr val="FF0000"/>
                </a:solidFill>
              </a:rPr>
              <a:t>group by </a:t>
            </a:r>
            <a:r>
              <a:rPr lang="en-US" altLang="zh-CN" dirty="0" err="1">
                <a:solidFill>
                  <a:srgbClr val="FF0000"/>
                </a:solidFill>
              </a:rPr>
              <a:t>t.a,t.b</a:t>
            </a:r>
            <a:r>
              <a:rPr lang="en-US" altLang="zh-CN" dirty="0">
                <a:solidFill>
                  <a:srgbClr val="FF0000"/>
                </a:solidFill>
              </a:rPr>
              <a:t> </a:t>
            </a:r>
            <a:r>
              <a:rPr lang="en-US" altLang="zh-CN" dirty="0">
                <a:solidFill>
                  <a:schemeClr val="tx1"/>
                </a:solidFill>
              </a:rPr>
              <a:t>;</a:t>
            </a:r>
          </a:p>
        </p:txBody>
      </p:sp>
      <p:sp>
        <p:nvSpPr>
          <p:cNvPr id="7" name="内容占位符 18"/>
          <p:cNvSpPr txBox="1">
            <a:spLocks/>
          </p:cNvSpPr>
          <p:nvPr/>
        </p:nvSpPr>
        <p:spPr>
          <a:xfrm>
            <a:off x="623888" y="4221163"/>
            <a:ext cx="8256587" cy="431800"/>
          </a:xfrm>
          <a:prstGeom prst="rect">
            <a:avLst/>
          </a:prstGeom>
        </p:spPr>
        <p:txBody>
          <a:bodyPr>
            <a:normAutofit lnSpcReduction="10000"/>
          </a:bodyPr>
          <a:lstStyle/>
          <a:p>
            <a:pPr indent="-342900" fontAlgn="auto">
              <a:spcBef>
                <a:spcPct val="20000"/>
              </a:spcBef>
              <a:spcAft>
                <a:spcPts val="0"/>
              </a:spcAft>
              <a:buFont typeface="Arial" pitchFamily="34" charset="0"/>
              <a:buChar char="•"/>
              <a:defRPr/>
            </a:pPr>
            <a:r>
              <a:rPr lang="zh-CN" altLang="en-US" sz="2400" b="1" dirty="0">
                <a:latin typeface="+mn-lt"/>
                <a:ea typeface="+mn-ea"/>
              </a:rPr>
              <a:t>对应</a:t>
            </a:r>
            <a:r>
              <a:rPr lang="en-US" altLang="zh-CN" sz="2400" b="1" dirty="0">
                <a:latin typeface="+mn-lt"/>
                <a:ea typeface="+mn-ea"/>
              </a:rPr>
              <a:t>SQL</a:t>
            </a:r>
          </a:p>
          <a:p>
            <a:pPr indent="-342900" fontAlgn="auto">
              <a:spcBef>
                <a:spcPct val="20000"/>
              </a:spcBef>
              <a:spcAft>
                <a:spcPts val="0"/>
              </a:spcAft>
              <a:buFont typeface="Arial" pitchFamily="34" charset="0"/>
              <a:buChar char="•"/>
              <a:defRPr/>
            </a:pPr>
            <a:endParaRPr lang="en-US" altLang="zh-CN" sz="1200" dirty="0">
              <a:latin typeface="+mn-lt"/>
              <a:ea typeface="+mn-ea"/>
            </a:endParaRPr>
          </a:p>
        </p:txBody>
      </p:sp>
      <p:sp>
        <p:nvSpPr>
          <p:cNvPr id="14"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a:t> </a:t>
            </a:r>
            <a:r>
              <a:rPr lang="en-US" altLang="zh-TW" dirty="0" smtClean="0"/>
              <a:t>- demo</a:t>
            </a:r>
            <a:endParaRPr kumimoji="1"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组合 65"/>
          <p:cNvGrpSpPr>
            <a:grpSpLocks/>
          </p:cNvGrpSpPr>
          <p:nvPr/>
        </p:nvGrpSpPr>
        <p:grpSpPr bwMode="auto">
          <a:xfrm>
            <a:off x="719138" y="1052513"/>
            <a:ext cx="10848975" cy="4824412"/>
            <a:chOff x="539552" y="1052736"/>
            <a:chExt cx="8136904" cy="4824536"/>
          </a:xfrm>
        </p:grpSpPr>
        <p:cxnSp>
          <p:nvCxnSpPr>
            <p:cNvPr id="146" name="直接连接符 145"/>
            <p:cNvCxnSpPr/>
            <p:nvPr/>
          </p:nvCxnSpPr>
          <p:spPr>
            <a:xfrm>
              <a:off x="539552" y="2565662"/>
              <a:ext cx="8136904"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70660" name="组合 59"/>
            <p:cNvGrpSpPr>
              <a:grpSpLocks/>
            </p:cNvGrpSpPr>
            <p:nvPr/>
          </p:nvGrpSpPr>
          <p:grpSpPr bwMode="auto">
            <a:xfrm>
              <a:off x="755576" y="1052736"/>
              <a:ext cx="7560840" cy="1152128"/>
              <a:chOff x="755576" y="1052736"/>
              <a:chExt cx="7560840" cy="1152128"/>
            </a:xfrm>
          </p:grpSpPr>
          <p:sp>
            <p:nvSpPr>
              <p:cNvPr id="168" name="矩形 167"/>
              <p:cNvSpPr/>
              <p:nvPr/>
            </p:nvSpPr>
            <p:spPr>
              <a:xfrm>
                <a:off x="755059" y="1052736"/>
                <a:ext cx="7561820" cy="1152555"/>
              </a:xfrm>
              <a:prstGeom prst="rect">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7" name="矩形 176"/>
              <p:cNvSpPr/>
              <p:nvPr/>
            </p:nvSpPr>
            <p:spPr>
              <a:xfrm>
                <a:off x="1043197" y="1197202"/>
                <a:ext cx="1008481" cy="3603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dirty="0"/>
                  <a:t>开发平台</a:t>
                </a:r>
              </a:p>
            </p:txBody>
          </p:sp>
          <p:sp>
            <p:nvSpPr>
              <p:cNvPr id="178" name="矩形 177"/>
              <p:cNvSpPr/>
              <p:nvPr/>
            </p:nvSpPr>
            <p:spPr>
              <a:xfrm>
                <a:off x="2339815" y="1197202"/>
                <a:ext cx="1007290" cy="3603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Web UI</a:t>
                </a:r>
                <a:endParaRPr lang="zh-CN" altLang="en-US" sz="1400" dirty="0"/>
              </a:p>
            </p:txBody>
          </p:sp>
          <p:sp>
            <p:nvSpPr>
              <p:cNvPr id="179" name="矩形 178"/>
              <p:cNvSpPr/>
              <p:nvPr/>
            </p:nvSpPr>
            <p:spPr>
              <a:xfrm>
                <a:off x="3635243" y="1197202"/>
                <a:ext cx="1008480" cy="3603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dirty="0"/>
                  <a:t>监控告警</a:t>
                </a:r>
              </a:p>
            </p:txBody>
          </p:sp>
          <p:sp>
            <p:nvSpPr>
              <p:cNvPr id="180" name="矩形 179"/>
              <p:cNvSpPr/>
              <p:nvPr/>
            </p:nvSpPr>
            <p:spPr>
              <a:xfrm>
                <a:off x="4931860" y="1197202"/>
                <a:ext cx="2016962" cy="3603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Metrics &amp; profiling</a:t>
                </a:r>
                <a:endParaRPr lang="zh-CN" altLang="en-US" sz="1400" dirty="0"/>
              </a:p>
            </p:txBody>
          </p:sp>
          <p:sp>
            <p:nvSpPr>
              <p:cNvPr id="182" name="矩形 181"/>
              <p:cNvSpPr/>
              <p:nvPr/>
            </p:nvSpPr>
            <p:spPr>
              <a:xfrm>
                <a:off x="7164330" y="1197202"/>
                <a:ext cx="504836" cy="3603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183" name="矩形 182"/>
              <p:cNvSpPr/>
              <p:nvPr/>
            </p:nvSpPr>
            <p:spPr>
              <a:xfrm>
                <a:off x="7884673" y="1197202"/>
                <a:ext cx="216698" cy="3603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184" name="矩形 183"/>
              <p:cNvSpPr/>
              <p:nvPr/>
            </p:nvSpPr>
            <p:spPr>
              <a:xfrm>
                <a:off x="1043197" y="1700453"/>
                <a:ext cx="7058175" cy="3603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Galaxy gateway (</a:t>
                </a:r>
                <a:r>
                  <a:rPr lang="en-US" altLang="zh-CN" sz="1400" dirty="0" err="1"/>
                  <a:t>sdk</a:t>
                </a:r>
                <a:r>
                  <a:rPr lang="en-US" altLang="zh-CN" sz="1400" dirty="0"/>
                  <a:t>/</a:t>
                </a:r>
                <a:r>
                  <a:rPr lang="en-US" altLang="zh-CN" sz="1400" dirty="0" err="1"/>
                  <a:t>cli</a:t>
                </a:r>
                <a:r>
                  <a:rPr lang="en-US" altLang="zh-CN" sz="1400" dirty="0"/>
                  <a:t>/service)</a:t>
                </a:r>
                <a:endParaRPr lang="zh-CN" altLang="en-US" sz="1400" dirty="0"/>
              </a:p>
            </p:txBody>
          </p:sp>
        </p:grpSp>
        <p:cxnSp>
          <p:nvCxnSpPr>
            <p:cNvPr id="186" name="直接箭头连接符 185"/>
            <p:cNvCxnSpPr>
              <a:stCxn id="184" idx="2"/>
              <a:endCxn id="52" idx="0"/>
            </p:cNvCxnSpPr>
            <p:nvPr/>
          </p:nvCxnSpPr>
          <p:spPr>
            <a:xfrm>
              <a:off x="4572284" y="2060824"/>
              <a:ext cx="915610" cy="11525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84" idx="2"/>
              <a:endCxn id="53" idx="0"/>
            </p:cNvCxnSpPr>
            <p:nvPr/>
          </p:nvCxnSpPr>
          <p:spPr>
            <a:xfrm>
              <a:off x="4572284" y="2060824"/>
              <a:ext cx="1946714" cy="11525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84" idx="2"/>
              <a:endCxn id="43" idx="0"/>
            </p:cNvCxnSpPr>
            <p:nvPr/>
          </p:nvCxnSpPr>
          <p:spPr>
            <a:xfrm flipH="1">
              <a:off x="3888851" y="2060824"/>
              <a:ext cx="683433" cy="11525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70664" name="组合 63"/>
            <p:cNvGrpSpPr>
              <a:grpSpLocks/>
            </p:cNvGrpSpPr>
            <p:nvPr/>
          </p:nvGrpSpPr>
          <p:grpSpPr bwMode="auto">
            <a:xfrm>
              <a:off x="899592" y="2996952"/>
              <a:ext cx="7165304" cy="2880320"/>
              <a:chOff x="899592" y="2996952"/>
              <a:chExt cx="7165304" cy="2880320"/>
            </a:xfrm>
          </p:grpSpPr>
          <p:sp>
            <p:nvSpPr>
              <p:cNvPr id="42" name="矩形 41"/>
              <p:cNvSpPr/>
              <p:nvPr/>
            </p:nvSpPr>
            <p:spPr>
              <a:xfrm>
                <a:off x="2051678" y="2997473"/>
                <a:ext cx="2556326" cy="863622"/>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矩形 42"/>
              <p:cNvSpPr/>
              <p:nvPr/>
            </p:nvSpPr>
            <p:spPr>
              <a:xfrm>
                <a:off x="3384015" y="3213379"/>
                <a:ext cx="1008481" cy="50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err="1"/>
                  <a:t>Resouce</a:t>
                </a:r>
                <a:r>
                  <a:rPr lang="en-US" altLang="zh-CN" sz="1400" dirty="0"/>
                  <a:t> Manager</a:t>
                </a:r>
                <a:endParaRPr lang="zh-CN" altLang="en-US" sz="1400" dirty="0"/>
              </a:p>
            </p:txBody>
          </p:sp>
          <p:sp>
            <p:nvSpPr>
              <p:cNvPr id="44" name="矩形 43"/>
              <p:cNvSpPr/>
              <p:nvPr/>
            </p:nvSpPr>
            <p:spPr>
              <a:xfrm>
                <a:off x="2339815" y="3213379"/>
                <a:ext cx="575084" cy="50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RM</a:t>
                </a:r>
                <a:endParaRPr lang="zh-CN" altLang="en-US" sz="1400" dirty="0"/>
              </a:p>
            </p:txBody>
          </p:sp>
          <p:cxnSp>
            <p:nvCxnSpPr>
              <p:cNvPr id="46" name="直接箭头连接符 45"/>
              <p:cNvCxnSpPr>
                <a:stCxn id="43" idx="1"/>
                <a:endCxn id="44" idx="3"/>
              </p:cNvCxnSpPr>
              <p:nvPr/>
            </p:nvCxnSpPr>
            <p:spPr>
              <a:xfrm flipH="1">
                <a:off x="2914899" y="3465798"/>
                <a:ext cx="469116" cy="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0669" name="矩形 46"/>
              <p:cNvSpPr>
                <a:spLocks noChangeArrowheads="1"/>
              </p:cNvSpPr>
              <p:nvPr/>
            </p:nvSpPr>
            <p:spPr bwMode="auto">
              <a:xfrm>
                <a:off x="2880320" y="3131676"/>
                <a:ext cx="346536" cy="369332"/>
              </a:xfrm>
              <a:prstGeom prst="rect">
                <a:avLst/>
              </a:prstGeom>
              <a:noFill/>
              <a:ln w="9525">
                <a:noFill/>
                <a:miter lim="800000"/>
                <a:headEnd/>
                <a:tailEnd/>
              </a:ln>
            </p:spPr>
            <p:txBody>
              <a:bodyPr wrap="none">
                <a:spAutoFit/>
              </a:bodyPr>
              <a:lstStyle/>
              <a:p>
                <a:r>
                  <a:rPr lang="en-US" altLang="zh-CN">
                    <a:latin typeface="Calibri" pitchFamily="34" charset="0"/>
                  </a:rPr>
                  <a:t>HA</a:t>
                </a:r>
                <a:endParaRPr lang="zh-CN" altLang="en-US">
                  <a:latin typeface="Calibri" pitchFamily="34" charset="0"/>
                </a:endParaRPr>
              </a:p>
            </p:txBody>
          </p:sp>
          <p:grpSp>
            <p:nvGrpSpPr>
              <p:cNvPr id="70670" name="组合 92"/>
              <p:cNvGrpSpPr>
                <a:grpSpLocks/>
              </p:cNvGrpSpPr>
              <p:nvPr/>
            </p:nvGrpSpPr>
            <p:grpSpPr bwMode="auto">
              <a:xfrm>
                <a:off x="4824536" y="2996952"/>
                <a:ext cx="3240360" cy="864096"/>
                <a:chOff x="3707904" y="2708920"/>
                <a:chExt cx="3166715" cy="864096"/>
              </a:xfrm>
            </p:grpSpPr>
            <p:sp>
              <p:nvSpPr>
                <p:cNvPr id="49" name="矩形 48"/>
                <p:cNvSpPr/>
                <p:nvPr/>
              </p:nvSpPr>
              <p:spPr>
                <a:xfrm>
                  <a:off x="3703412" y="2709441"/>
                  <a:ext cx="3170783" cy="863622"/>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矩形 51"/>
                <p:cNvSpPr/>
                <p:nvPr/>
              </p:nvSpPr>
              <p:spPr>
                <a:xfrm>
                  <a:off x="3919839" y="2925347"/>
                  <a:ext cx="863384" cy="50325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AM 1</a:t>
                  </a:r>
                </a:p>
                <a:p>
                  <a:pPr algn="ctr" fontAlgn="auto">
                    <a:spcBef>
                      <a:spcPts val="0"/>
                    </a:spcBef>
                    <a:spcAft>
                      <a:spcPts val="0"/>
                    </a:spcAft>
                    <a:defRPr/>
                  </a:pPr>
                  <a:r>
                    <a:rPr lang="en-US" altLang="zh-CN" sz="1400" dirty="0"/>
                    <a:t>(Nimbus)</a:t>
                  </a:r>
                  <a:endParaRPr lang="zh-CN" altLang="en-US" sz="1400" dirty="0"/>
                </a:p>
              </p:txBody>
            </p:sp>
            <p:sp>
              <p:nvSpPr>
                <p:cNvPr id="53" name="矩形 52"/>
                <p:cNvSpPr/>
                <p:nvPr/>
              </p:nvSpPr>
              <p:spPr>
                <a:xfrm>
                  <a:off x="4927508" y="2925347"/>
                  <a:ext cx="864548" cy="503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AM 2</a:t>
                  </a:r>
                </a:p>
              </p:txBody>
            </p:sp>
            <p:sp>
              <p:nvSpPr>
                <p:cNvPr id="56" name="矩形 55"/>
                <p:cNvSpPr/>
                <p:nvPr/>
              </p:nvSpPr>
              <p:spPr>
                <a:xfrm>
                  <a:off x="5936341" y="2925347"/>
                  <a:ext cx="363040" cy="50325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sz="1400" dirty="0"/>
                </a:p>
              </p:txBody>
            </p:sp>
            <p:sp>
              <p:nvSpPr>
                <p:cNvPr id="57" name="矩形 56"/>
                <p:cNvSpPr/>
                <p:nvPr/>
              </p:nvSpPr>
              <p:spPr>
                <a:xfrm>
                  <a:off x="6451811" y="2925347"/>
                  <a:ext cx="216428" cy="50325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sz="1400" dirty="0"/>
                </a:p>
              </p:txBody>
            </p:sp>
          </p:grpSp>
          <p:sp>
            <p:nvSpPr>
              <p:cNvPr id="111" name="矩形 110"/>
              <p:cNvSpPr/>
              <p:nvPr/>
            </p:nvSpPr>
            <p:spPr>
              <a:xfrm>
                <a:off x="6336828" y="4292906"/>
                <a:ext cx="791783" cy="1584366"/>
              </a:xfrm>
              <a:prstGeom prst="rect">
                <a:avLst/>
              </a:prstGeom>
              <a:solidFill>
                <a:schemeClr val="bg1">
                  <a:lumMod val="95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672" name="矩形 114"/>
              <p:cNvSpPr>
                <a:spLocks noChangeArrowheads="1"/>
              </p:cNvSpPr>
              <p:nvPr/>
            </p:nvSpPr>
            <p:spPr bwMode="auto">
              <a:xfrm>
                <a:off x="6372200" y="3933056"/>
                <a:ext cx="1033370" cy="369332"/>
              </a:xfrm>
              <a:prstGeom prst="rect">
                <a:avLst/>
              </a:prstGeom>
              <a:noFill/>
              <a:ln w="9525">
                <a:noFill/>
                <a:miter lim="800000"/>
                <a:headEnd/>
                <a:tailEnd/>
              </a:ln>
            </p:spPr>
            <p:txBody>
              <a:bodyPr wrap="none">
                <a:spAutoFit/>
              </a:bodyPr>
              <a:lstStyle/>
              <a:p>
                <a:r>
                  <a:rPr lang="en-US" altLang="zh-CN">
                    <a:latin typeface="Calibri" pitchFamily="34" charset="0"/>
                  </a:rPr>
                  <a:t>Node 2  …  N</a:t>
                </a:r>
                <a:endParaRPr lang="zh-CN" altLang="en-US">
                  <a:latin typeface="Calibri" pitchFamily="34" charset="0"/>
                </a:endParaRPr>
              </a:p>
            </p:txBody>
          </p:sp>
          <p:grpSp>
            <p:nvGrpSpPr>
              <p:cNvPr id="70673" name="组合 58"/>
              <p:cNvGrpSpPr>
                <a:grpSpLocks/>
              </p:cNvGrpSpPr>
              <p:nvPr/>
            </p:nvGrpSpPr>
            <p:grpSpPr bwMode="auto">
              <a:xfrm>
                <a:off x="2051720" y="3933056"/>
                <a:ext cx="3888432" cy="1944216"/>
                <a:chOff x="2160240" y="3933056"/>
                <a:chExt cx="3888432" cy="1944216"/>
              </a:xfrm>
            </p:grpSpPr>
            <p:sp>
              <p:nvSpPr>
                <p:cNvPr id="58" name="矩形 57"/>
                <p:cNvSpPr/>
                <p:nvPr/>
              </p:nvSpPr>
              <p:spPr>
                <a:xfrm>
                  <a:off x="2160198" y="4299256"/>
                  <a:ext cx="3883901" cy="1578016"/>
                </a:xfrm>
                <a:prstGeom prst="rect">
                  <a:avLst/>
                </a:prstGeom>
                <a:solidFill>
                  <a:schemeClr val="bg1">
                    <a:lumMod val="95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矩形 60"/>
                <p:cNvSpPr/>
                <p:nvPr/>
              </p:nvSpPr>
              <p:spPr>
                <a:xfrm>
                  <a:off x="2304266" y="4510400"/>
                  <a:ext cx="791783" cy="574690"/>
                </a:xfrm>
                <a:prstGeom prst="rect">
                  <a:avLst/>
                </a:prstGeom>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Node Monitor</a:t>
                  </a:r>
                  <a:endParaRPr lang="zh-CN" altLang="en-US" sz="1400" dirty="0"/>
                </a:p>
              </p:txBody>
            </p:sp>
            <p:sp>
              <p:nvSpPr>
                <p:cNvPr id="62" name="矩形 61"/>
                <p:cNvSpPr/>
                <p:nvPr/>
              </p:nvSpPr>
              <p:spPr>
                <a:xfrm>
                  <a:off x="3240117" y="4510400"/>
                  <a:ext cx="1151359" cy="287344"/>
                </a:xfrm>
                <a:prstGeom prst="rect">
                  <a:avLst/>
                </a:prstGeom>
                <a:solidFill>
                  <a:srgbClr val="00B05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Supervisor 1</a:t>
                  </a:r>
                  <a:endParaRPr lang="zh-CN" altLang="en-US" sz="1400" dirty="0"/>
                </a:p>
              </p:txBody>
            </p:sp>
            <p:sp>
              <p:nvSpPr>
                <p:cNvPr id="65" name="矩形 64"/>
                <p:cNvSpPr/>
                <p:nvPr/>
              </p:nvSpPr>
              <p:spPr>
                <a:xfrm>
                  <a:off x="4531973" y="4510400"/>
                  <a:ext cx="720343" cy="287344"/>
                </a:xfrm>
                <a:prstGeom prst="rect">
                  <a:avLst/>
                </a:prstGeom>
                <a:solidFill>
                  <a:srgbClr val="00B05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worker</a:t>
                  </a:r>
                  <a:endParaRPr lang="zh-CN" altLang="en-US" sz="1400" dirty="0"/>
                </a:p>
              </p:txBody>
            </p:sp>
            <p:sp>
              <p:nvSpPr>
                <p:cNvPr id="67" name="矩形 66"/>
                <p:cNvSpPr/>
                <p:nvPr/>
              </p:nvSpPr>
              <p:spPr>
                <a:xfrm>
                  <a:off x="5396385" y="4510400"/>
                  <a:ext cx="288137" cy="287344"/>
                </a:xfrm>
                <a:prstGeom prst="rect">
                  <a:avLst/>
                </a:prstGeom>
                <a:solidFill>
                  <a:srgbClr val="00B05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68" name="矩形 67"/>
                <p:cNvSpPr/>
                <p:nvPr/>
              </p:nvSpPr>
              <p:spPr>
                <a:xfrm>
                  <a:off x="5755962" y="4510400"/>
                  <a:ext cx="144068" cy="287344"/>
                </a:xfrm>
                <a:prstGeom prst="rect">
                  <a:avLst/>
                </a:prstGeom>
                <a:solidFill>
                  <a:srgbClr val="00B05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69" name="矩形 68"/>
                <p:cNvSpPr/>
                <p:nvPr/>
              </p:nvSpPr>
              <p:spPr>
                <a:xfrm>
                  <a:off x="3240117" y="4942211"/>
                  <a:ext cx="1151359" cy="287344"/>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Supervisor 2</a:t>
                  </a:r>
                  <a:endParaRPr lang="zh-CN" altLang="en-US" sz="1400" dirty="0"/>
                </a:p>
              </p:txBody>
            </p:sp>
            <p:sp>
              <p:nvSpPr>
                <p:cNvPr id="70" name="矩形 69"/>
                <p:cNvSpPr/>
                <p:nvPr/>
              </p:nvSpPr>
              <p:spPr>
                <a:xfrm>
                  <a:off x="4531973" y="4942211"/>
                  <a:ext cx="720343" cy="287344"/>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worker</a:t>
                  </a:r>
                  <a:endParaRPr lang="zh-CN" altLang="en-US" sz="1400" dirty="0"/>
                </a:p>
              </p:txBody>
            </p:sp>
            <p:sp>
              <p:nvSpPr>
                <p:cNvPr id="72" name="矩形 71"/>
                <p:cNvSpPr/>
                <p:nvPr/>
              </p:nvSpPr>
              <p:spPr>
                <a:xfrm>
                  <a:off x="5396385" y="4942211"/>
                  <a:ext cx="288137" cy="287344"/>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73" name="矩形 72"/>
                <p:cNvSpPr/>
                <p:nvPr/>
              </p:nvSpPr>
              <p:spPr>
                <a:xfrm>
                  <a:off x="5755962" y="4942211"/>
                  <a:ext cx="144068" cy="287344"/>
                </a:xfrm>
                <a:prstGeom prst="rect">
                  <a:avLst/>
                </a:prstGeom>
                <a:solidFill>
                  <a:srgbClr val="00B0F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74" name="矩形 73"/>
                <p:cNvSpPr/>
                <p:nvPr/>
              </p:nvSpPr>
              <p:spPr>
                <a:xfrm>
                  <a:off x="3240117" y="5374022"/>
                  <a:ext cx="1151359" cy="287344"/>
                </a:xfrm>
                <a:prstGeom prst="rect">
                  <a:avLst/>
                </a:prstGeom>
                <a:solidFill>
                  <a:srgbClr val="00206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Supervisor N</a:t>
                  </a:r>
                  <a:endParaRPr lang="zh-CN" altLang="en-US" sz="1400" dirty="0"/>
                </a:p>
              </p:txBody>
            </p:sp>
            <p:sp>
              <p:nvSpPr>
                <p:cNvPr id="75" name="矩形 74"/>
                <p:cNvSpPr/>
                <p:nvPr/>
              </p:nvSpPr>
              <p:spPr>
                <a:xfrm>
                  <a:off x="4531973" y="5374022"/>
                  <a:ext cx="720343" cy="287344"/>
                </a:xfrm>
                <a:prstGeom prst="rect">
                  <a:avLst/>
                </a:prstGeom>
                <a:solidFill>
                  <a:srgbClr val="00206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worker</a:t>
                  </a:r>
                  <a:endParaRPr lang="zh-CN" altLang="en-US" sz="1400" dirty="0"/>
                </a:p>
              </p:txBody>
            </p:sp>
            <p:sp>
              <p:nvSpPr>
                <p:cNvPr id="77" name="矩形 76"/>
                <p:cNvSpPr/>
                <p:nvPr/>
              </p:nvSpPr>
              <p:spPr>
                <a:xfrm>
                  <a:off x="5396385" y="5374022"/>
                  <a:ext cx="288137" cy="287344"/>
                </a:xfrm>
                <a:prstGeom prst="rect">
                  <a:avLst/>
                </a:prstGeom>
                <a:solidFill>
                  <a:srgbClr val="00206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78" name="矩形 77"/>
                <p:cNvSpPr/>
                <p:nvPr/>
              </p:nvSpPr>
              <p:spPr>
                <a:xfrm>
                  <a:off x="5755962" y="5374022"/>
                  <a:ext cx="144068" cy="287344"/>
                </a:xfrm>
                <a:prstGeom prst="rect">
                  <a:avLst/>
                </a:prstGeom>
                <a:solidFill>
                  <a:srgbClr val="00206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dirty="0"/>
                </a:p>
              </p:txBody>
            </p:sp>
            <p:sp>
              <p:nvSpPr>
                <p:cNvPr id="70695" name="矩形 113"/>
                <p:cNvSpPr>
                  <a:spLocks noChangeArrowheads="1"/>
                </p:cNvSpPr>
                <p:nvPr/>
              </p:nvSpPr>
              <p:spPr bwMode="auto">
                <a:xfrm>
                  <a:off x="2160240" y="3933056"/>
                  <a:ext cx="645530" cy="369332"/>
                </a:xfrm>
                <a:prstGeom prst="rect">
                  <a:avLst/>
                </a:prstGeom>
                <a:noFill/>
                <a:ln w="9525">
                  <a:noFill/>
                  <a:miter lim="800000"/>
                  <a:headEnd/>
                  <a:tailEnd/>
                </a:ln>
              </p:spPr>
              <p:txBody>
                <a:bodyPr wrap="none">
                  <a:spAutoFit/>
                </a:bodyPr>
                <a:lstStyle/>
                <a:p>
                  <a:r>
                    <a:rPr lang="en-US" altLang="zh-CN">
                      <a:latin typeface="Calibri" pitchFamily="34" charset="0"/>
                    </a:rPr>
                    <a:t>Node 1</a:t>
                  </a:r>
                  <a:endParaRPr lang="zh-CN" altLang="en-US">
                    <a:latin typeface="Calibri" pitchFamily="34" charset="0"/>
                  </a:endParaRPr>
                </a:p>
              </p:txBody>
            </p:sp>
            <p:sp>
              <p:nvSpPr>
                <p:cNvPr id="123" name="矩形 122"/>
                <p:cNvSpPr/>
                <p:nvPr/>
              </p:nvSpPr>
              <p:spPr>
                <a:xfrm>
                  <a:off x="2304266" y="5158117"/>
                  <a:ext cx="791783" cy="503250"/>
                </a:xfrm>
                <a:prstGeom prst="rect">
                  <a:avLst/>
                </a:prstGeom>
                <a:solidFill>
                  <a:srgbClr val="7030A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t>Metrics Agent</a:t>
                  </a:r>
                  <a:endParaRPr lang="zh-CN" altLang="en-US" sz="1400" dirty="0"/>
                </a:p>
              </p:txBody>
            </p:sp>
          </p:grpSp>
          <p:cxnSp>
            <p:nvCxnSpPr>
              <p:cNvPr id="163" name="直接箭头连接符 162"/>
              <p:cNvCxnSpPr>
                <a:stCxn id="43" idx="3"/>
                <a:endCxn id="52" idx="1"/>
              </p:cNvCxnSpPr>
              <p:nvPr/>
            </p:nvCxnSpPr>
            <p:spPr>
              <a:xfrm>
                <a:off x="4392496" y="3465798"/>
                <a:ext cx="6524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4" name="矩形 163"/>
              <p:cNvSpPr/>
              <p:nvPr/>
            </p:nvSpPr>
            <p:spPr>
              <a:xfrm>
                <a:off x="7452468" y="4292906"/>
                <a:ext cx="431015" cy="1584366"/>
              </a:xfrm>
              <a:prstGeom prst="rect">
                <a:avLst/>
              </a:prstGeom>
              <a:solidFill>
                <a:schemeClr val="bg1">
                  <a:lumMod val="95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5" name="矩形 164"/>
              <p:cNvSpPr/>
              <p:nvPr/>
            </p:nvSpPr>
            <p:spPr>
              <a:xfrm>
                <a:off x="899128" y="2997473"/>
                <a:ext cx="935851" cy="2879799"/>
              </a:xfrm>
              <a:prstGeom prst="rect">
                <a:avLst/>
              </a:prstGeom>
              <a:solidFill>
                <a:schemeClr val="accent3"/>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err="1"/>
                  <a:t>jobMaster</a:t>
                </a:r>
                <a:endParaRPr lang="zh-CN" altLang="en-US" dirty="0"/>
              </a:p>
            </p:txBody>
          </p:sp>
          <p:cxnSp>
            <p:nvCxnSpPr>
              <p:cNvPr id="88" name="直接箭头连接符 87"/>
              <p:cNvCxnSpPr>
                <a:stCxn id="43" idx="2"/>
                <a:endCxn id="61" idx="0"/>
              </p:cNvCxnSpPr>
              <p:nvPr/>
            </p:nvCxnSpPr>
            <p:spPr>
              <a:xfrm flipH="1">
                <a:off x="2591042" y="3718217"/>
                <a:ext cx="1296619" cy="790595"/>
              </a:xfrm>
              <a:prstGeom prst="straightConnector1">
                <a:avLst/>
              </a:prstGeom>
              <a:ln>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52" idx="2"/>
                <a:endCxn id="65" idx="0"/>
              </p:cNvCxnSpPr>
              <p:nvPr/>
            </p:nvCxnSpPr>
            <p:spPr>
              <a:xfrm flipH="1">
                <a:off x="4787792" y="3718217"/>
                <a:ext cx="698911" cy="790595"/>
              </a:xfrm>
              <a:prstGeom prst="straightConnector1">
                <a:avLst/>
              </a:prstGeom>
              <a:ln>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52" idx="2"/>
                <a:endCxn id="62" idx="0"/>
              </p:cNvCxnSpPr>
              <p:nvPr/>
            </p:nvCxnSpPr>
            <p:spPr>
              <a:xfrm flipH="1">
                <a:off x="3707872" y="3718217"/>
                <a:ext cx="1778831" cy="790595"/>
              </a:xfrm>
              <a:prstGeom prst="straightConnector1">
                <a:avLst/>
              </a:prstGeom>
              <a:ln>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2" idx="2"/>
                <a:endCxn id="67" idx="0"/>
              </p:cNvCxnSpPr>
              <p:nvPr/>
            </p:nvCxnSpPr>
            <p:spPr>
              <a:xfrm flipH="1">
                <a:off x="5435506" y="3718217"/>
                <a:ext cx="51198" cy="790595"/>
              </a:xfrm>
              <a:prstGeom prst="straightConnector1">
                <a:avLst/>
              </a:prstGeom>
              <a:ln>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grpSp>
      </p:grpSp>
      <p:sp>
        <p:nvSpPr>
          <p:cNvPr id="63" name="标题 1"/>
          <p:cNvSpPr>
            <a:spLocks noGrp="1"/>
          </p:cNvSpPr>
          <p:nvPr>
            <p:ph type="title"/>
          </p:nvPr>
        </p:nvSpPr>
        <p:spPr/>
        <p:txBody>
          <a:bodyPr/>
          <a:lstStyle/>
          <a:p>
            <a:pPr eaLnBrk="1" fontAlgn="auto" hangingPunct="1">
              <a:spcAft>
                <a:spcPts val="0"/>
              </a:spcAft>
              <a:defRPr/>
            </a:pPr>
            <a:r>
              <a:rPr lang="en-US" altLang="zh-TW" dirty="0" err="1" smtClean="0"/>
              <a:t>streamSQL</a:t>
            </a:r>
            <a:r>
              <a:rPr lang="en-US" altLang="zh-TW" dirty="0"/>
              <a:t> </a:t>
            </a:r>
            <a:r>
              <a:rPr lang="en-US" altLang="zh-TW" dirty="0" smtClean="0"/>
              <a:t>– </a:t>
            </a:r>
            <a:r>
              <a:rPr lang="zh-CN" altLang="en-US" dirty="0" smtClean="0"/>
              <a:t>系统架构</a:t>
            </a:r>
            <a:endParaRPr kumimoji="1"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kumimoji="1" lang="zh-CN" altLang="en-US" dirty="0" smtClean="0"/>
              <a:t>问题</a:t>
            </a:r>
            <a:endParaRPr kumimoji="1" lang="zh-CN" altLang="en-US" dirty="0"/>
          </a:p>
        </p:txBody>
      </p:sp>
      <p:sp>
        <p:nvSpPr>
          <p:cNvPr id="72706" name="内容占位符 2"/>
          <p:cNvSpPr>
            <a:spLocks noGrp="1"/>
          </p:cNvSpPr>
          <p:nvPr>
            <p:ph idx="1"/>
          </p:nvPr>
        </p:nvSpPr>
        <p:spPr>
          <a:xfrm>
            <a:off x="3503613" y="1125538"/>
            <a:ext cx="5616575" cy="5445125"/>
          </a:xfrm>
        </p:spPr>
        <p:txBody>
          <a:bodyPr/>
          <a:lstStyle/>
          <a:p>
            <a:pPr eaLnBrk="1" hangingPunct="1">
              <a:lnSpc>
                <a:spcPct val="150000"/>
              </a:lnSpc>
            </a:pPr>
            <a:r>
              <a:rPr kumimoji="1" lang="zh-CN" altLang="en-US" b="1" smtClean="0">
                <a:solidFill>
                  <a:srgbClr val="0088EE"/>
                </a:solidFill>
              </a:rPr>
              <a:t>无法做任务之间的复用数据</a:t>
            </a:r>
            <a:endParaRPr kumimoji="1" lang="en-US" altLang="zh-CN" b="1" smtClean="0">
              <a:solidFill>
                <a:srgbClr val="0088EE"/>
              </a:solidFill>
            </a:endParaRPr>
          </a:p>
          <a:p>
            <a:pPr eaLnBrk="1" hangingPunct="1">
              <a:lnSpc>
                <a:spcPct val="150000"/>
              </a:lnSpc>
            </a:pPr>
            <a:r>
              <a:rPr kumimoji="1" lang="zh-CN" altLang="en-US" b="1" smtClean="0">
                <a:solidFill>
                  <a:srgbClr val="0088EE"/>
                </a:solidFill>
              </a:rPr>
              <a:t>完成业务需要各种计算模型</a:t>
            </a:r>
            <a:endParaRPr kumimoji="1" lang="en-US" altLang="zh-CN" b="1" smtClean="0">
              <a:solidFill>
                <a:srgbClr val="0088EE"/>
              </a:solidFill>
            </a:endParaRPr>
          </a:p>
          <a:p>
            <a:pPr eaLnBrk="1" hangingPunct="1">
              <a:lnSpc>
                <a:spcPct val="150000"/>
              </a:lnSpc>
            </a:pPr>
            <a:r>
              <a:rPr kumimoji="1" lang="zh-CN" altLang="en-US" b="1" smtClean="0">
                <a:solidFill>
                  <a:srgbClr val="0088EE"/>
                </a:solidFill>
              </a:rPr>
              <a:t>多个系统融合</a:t>
            </a:r>
            <a:endParaRPr kumimoji="1" lang="en-US" altLang="zh-CN" b="1" smtClean="0">
              <a:solidFill>
                <a:srgbClr val="0088EE"/>
              </a:solidFill>
            </a:endParaRPr>
          </a:p>
          <a:p>
            <a:pPr eaLnBrk="1" hangingPunct="1">
              <a:lnSpc>
                <a:spcPct val="150000"/>
              </a:lnSpc>
            </a:pPr>
            <a:r>
              <a:rPr kumimoji="1" lang="zh-CN" altLang="en-US" b="1" smtClean="0">
                <a:solidFill>
                  <a:srgbClr val="0088EE"/>
                </a:solidFill>
              </a:rPr>
              <a:t>系统之间无法共享数据</a:t>
            </a:r>
            <a:endParaRPr kumimoji="1" lang="en-US" altLang="zh-CN" b="1" smtClean="0">
              <a:solidFill>
                <a:srgbClr val="0088EE"/>
              </a:solidFill>
            </a:endParaRPr>
          </a:p>
          <a:p>
            <a:pPr eaLnBrk="1" hangingPunct="1">
              <a:lnSpc>
                <a:spcPct val="150000"/>
              </a:lnSpc>
            </a:pPr>
            <a:r>
              <a:rPr kumimoji="1" lang="zh-CN" altLang="en-US" b="1" smtClean="0">
                <a:solidFill>
                  <a:srgbClr val="0088EE"/>
                </a:solidFill>
              </a:rPr>
              <a:t>云数据与大计算</a:t>
            </a:r>
            <a:endParaRPr kumimoji="1" lang="en-US" altLang="zh-CN" b="1" smtClean="0">
              <a:solidFill>
                <a:srgbClr val="0088EE"/>
              </a:solidFill>
            </a:endParaRPr>
          </a:p>
          <a:p>
            <a:pPr eaLnBrk="1" hangingPunct="1">
              <a:lnSpc>
                <a:spcPct val="150000"/>
              </a:lnSpc>
            </a:pPr>
            <a:r>
              <a:rPr kumimoji="1" lang="zh-CN" altLang="en-US" b="1" smtClean="0">
                <a:solidFill>
                  <a:srgbClr val="0088EE"/>
                </a:solidFill>
              </a:rPr>
              <a:t>离线与在线的鸿沟依然明显</a:t>
            </a:r>
            <a:endParaRPr kumimoji="1" lang="en-US" altLang="zh-CN" b="1" smtClean="0">
              <a:solidFill>
                <a:srgbClr val="0088EE"/>
              </a:solidFill>
            </a:endParaRPr>
          </a:p>
          <a:p>
            <a:pPr eaLnBrk="1" hangingPunct="1">
              <a:lnSpc>
                <a:spcPct val="150000"/>
              </a:lnSpc>
            </a:pPr>
            <a:r>
              <a:rPr kumimoji="1" lang="zh-CN" altLang="zh-CN" b="1" smtClean="0">
                <a:solidFill>
                  <a:srgbClr val="0088EE"/>
                </a:solidFill>
              </a:rPr>
              <a:t>。</a:t>
            </a:r>
            <a:r>
              <a:rPr kumimoji="1" lang="zh-CN" altLang="en-US" b="1" smtClean="0">
                <a:solidFill>
                  <a:srgbClr val="0088EE"/>
                </a:solidFill>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引申</a:t>
            </a:r>
            <a:endParaRPr kumimoji="1" lang="zh-CN" altLang="en-US" dirty="0"/>
          </a:p>
        </p:txBody>
      </p:sp>
      <p:sp>
        <p:nvSpPr>
          <p:cNvPr id="73730" name="内容占位符 2"/>
          <p:cNvSpPr>
            <a:spLocks noGrp="1"/>
          </p:cNvSpPr>
          <p:nvPr>
            <p:ph idx="1"/>
          </p:nvPr>
        </p:nvSpPr>
        <p:spPr>
          <a:xfrm>
            <a:off x="4440238" y="1052513"/>
            <a:ext cx="11522075" cy="5445125"/>
          </a:xfrm>
        </p:spPr>
        <p:txBody>
          <a:bodyPr/>
          <a:lstStyle/>
          <a:p>
            <a:pPr eaLnBrk="1" hangingPunct="1">
              <a:lnSpc>
                <a:spcPct val="90000"/>
              </a:lnSpc>
              <a:buFont typeface="Arial" charset="0"/>
              <a:buNone/>
            </a:pPr>
            <a:endParaRPr kumimoji="1" lang="en-US" altLang="zh-CN" sz="2200" smtClean="0">
              <a:solidFill>
                <a:srgbClr val="0088EE"/>
              </a:solidFill>
            </a:endParaRPr>
          </a:p>
          <a:p>
            <a:pPr lvl="1" eaLnBrk="1" hangingPunct="1">
              <a:lnSpc>
                <a:spcPct val="90000"/>
              </a:lnSpc>
            </a:pPr>
            <a:r>
              <a:rPr kumimoji="1" lang="en-US" altLang="zh-CN" sz="1900" smtClean="0">
                <a:solidFill>
                  <a:srgbClr val="FFC000"/>
                </a:solidFill>
              </a:rPr>
              <a:t>BATCH</a:t>
            </a:r>
            <a:r>
              <a:rPr kumimoji="1" lang="zh-CN" altLang="en-US" sz="1900" smtClean="0">
                <a:solidFill>
                  <a:srgbClr val="FFC000"/>
                </a:solidFill>
              </a:rPr>
              <a:t>内只有串行</a:t>
            </a:r>
            <a:endParaRPr kumimoji="1" lang="en-US" altLang="zh-CN" sz="1900" smtClean="0">
              <a:solidFill>
                <a:srgbClr val="FFC000"/>
              </a:solidFill>
            </a:endParaRPr>
          </a:p>
          <a:p>
            <a:pPr lvl="1" eaLnBrk="1" hangingPunct="1">
              <a:lnSpc>
                <a:spcPct val="90000"/>
              </a:lnSpc>
            </a:pPr>
            <a:r>
              <a:rPr kumimoji="1" lang="en-US" altLang="zh-CN" sz="1900" smtClean="0">
                <a:solidFill>
                  <a:srgbClr val="FFC000"/>
                </a:solidFill>
              </a:rPr>
              <a:t>BATCH</a:t>
            </a:r>
            <a:r>
              <a:rPr kumimoji="1" lang="zh-CN" altLang="en-US" sz="1900" smtClean="0">
                <a:solidFill>
                  <a:srgbClr val="FFC000"/>
                </a:solidFill>
              </a:rPr>
              <a:t>间才有并行</a:t>
            </a:r>
            <a:endParaRPr kumimoji="1" lang="en-US" altLang="zh-CN" sz="1900" smtClean="0">
              <a:solidFill>
                <a:srgbClr val="FFC000"/>
              </a:solidFill>
            </a:endParaRPr>
          </a:p>
          <a:p>
            <a:pPr lvl="1" eaLnBrk="1" hangingPunct="1">
              <a:lnSpc>
                <a:spcPct val="90000"/>
              </a:lnSpc>
            </a:pPr>
            <a:r>
              <a:rPr kumimoji="1" lang="en-US" altLang="zh-CN" sz="1900" smtClean="0">
                <a:solidFill>
                  <a:srgbClr val="FFC000"/>
                </a:solidFill>
              </a:rPr>
              <a:t>BATCH</a:t>
            </a:r>
            <a:r>
              <a:rPr kumimoji="1" lang="zh-CN" altLang="en-US" sz="1900" smtClean="0">
                <a:solidFill>
                  <a:srgbClr val="FFC000"/>
                </a:solidFill>
              </a:rPr>
              <a:t>是一个</a:t>
            </a:r>
            <a:r>
              <a:rPr kumimoji="1" lang="en-US" altLang="zh-CN" sz="1900" smtClean="0">
                <a:solidFill>
                  <a:srgbClr val="FFC000"/>
                </a:solidFill>
              </a:rPr>
              <a:t>scale</a:t>
            </a:r>
            <a:r>
              <a:rPr kumimoji="1" lang="zh-CN" altLang="en-US" sz="1900" smtClean="0">
                <a:solidFill>
                  <a:srgbClr val="FFC000"/>
                </a:solidFill>
              </a:rPr>
              <a:t>的概念</a:t>
            </a:r>
            <a:endParaRPr kumimoji="1" lang="en-US" altLang="zh-CN" sz="1900" smtClean="0">
              <a:solidFill>
                <a:srgbClr val="FFC000"/>
              </a:solidFill>
            </a:endParaRPr>
          </a:p>
          <a:p>
            <a:pPr eaLnBrk="1" hangingPunct="1">
              <a:lnSpc>
                <a:spcPct val="90000"/>
              </a:lnSpc>
              <a:buFont typeface="Arial" charset="0"/>
              <a:buNone/>
            </a:pPr>
            <a:endParaRPr kumimoji="1" lang="en-US" altLang="zh-CN" sz="2200" smtClean="0">
              <a:solidFill>
                <a:srgbClr val="0088EE"/>
              </a:solidFill>
            </a:endParaRPr>
          </a:p>
          <a:p>
            <a:pPr lvl="1" eaLnBrk="1" hangingPunct="1">
              <a:lnSpc>
                <a:spcPct val="90000"/>
              </a:lnSpc>
            </a:pPr>
            <a:r>
              <a:rPr kumimoji="1" lang="en-US" altLang="zh-CN" sz="1900" smtClean="0">
                <a:solidFill>
                  <a:srgbClr val="FFC000"/>
                </a:solidFill>
              </a:rPr>
              <a:t>Push/pull</a:t>
            </a:r>
            <a:r>
              <a:rPr kumimoji="1" lang="zh-CN" altLang="en-US" sz="1900" smtClean="0">
                <a:solidFill>
                  <a:srgbClr val="FFC000"/>
                </a:solidFill>
              </a:rPr>
              <a:t>不应对计算逻辑产生影响</a:t>
            </a:r>
            <a:endParaRPr kumimoji="1" lang="en-US" altLang="zh-CN" sz="1900" smtClean="0">
              <a:solidFill>
                <a:srgbClr val="FFC000"/>
              </a:solidFill>
            </a:endParaRPr>
          </a:p>
          <a:p>
            <a:pPr lvl="1" eaLnBrk="1" hangingPunct="1">
              <a:lnSpc>
                <a:spcPct val="90000"/>
              </a:lnSpc>
            </a:pPr>
            <a:r>
              <a:rPr kumimoji="1" lang="zh-CN" altLang="en-US" sz="1900" smtClean="0">
                <a:solidFill>
                  <a:srgbClr val="FFC000"/>
                </a:solidFill>
              </a:rPr>
              <a:t>任务跟踪方式的统一</a:t>
            </a:r>
            <a:endParaRPr kumimoji="1" lang="en-US" altLang="zh-CN" sz="1900" smtClean="0">
              <a:solidFill>
                <a:srgbClr val="FFC000"/>
              </a:solidFill>
            </a:endParaRPr>
          </a:p>
          <a:p>
            <a:pPr lvl="1" eaLnBrk="1" hangingPunct="1">
              <a:lnSpc>
                <a:spcPct val="90000"/>
              </a:lnSpc>
            </a:pPr>
            <a:r>
              <a:rPr kumimoji="1" lang="zh-CN" altLang="en-US" sz="1900" smtClean="0">
                <a:solidFill>
                  <a:srgbClr val="FFC000"/>
                </a:solidFill>
              </a:rPr>
              <a:t>从</a:t>
            </a:r>
            <a:r>
              <a:rPr kumimoji="1" lang="en-US" altLang="zh-CN" sz="1900" smtClean="0">
                <a:solidFill>
                  <a:srgbClr val="FFC000"/>
                </a:solidFill>
              </a:rPr>
              <a:t>shuffle framework</a:t>
            </a:r>
            <a:r>
              <a:rPr kumimoji="1" lang="zh-CN" altLang="en-US" sz="1900" smtClean="0">
                <a:solidFill>
                  <a:srgbClr val="FFC000"/>
                </a:solidFill>
              </a:rPr>
              <a:t>到</a:t>
            </a:r>
            <a:r>
              <a:rPr kumimoji="1" lang="en-US" altLang="zh-CN" sz="1900" smtClean="0">
                <a:solidFill>
                  <a:srgbClr val="FFC000"/>
                </a:solidFill>
              </a:rPr>
              <a:t>shuffle service</a:t>
            </a:r>
          </a:p>
          <a:p>
            <a:pPr lvl="1" eaLnBrk="1" hangingPunct="1">
              <a:lnSpc>
                <a:spcPct val="90000"/>
              </a:lnSpc>
            </a:pPr>
            <a:r>
              <a:rPr kumimoji="1" lang="zh-CN" altLang="en-US" sz="1900" smtClean="0">
                <a:solidFill>
                  <a:srgbClr val="FFC000"/>
                </a:solidFill>
              </a:rPr>
              <a:t>是否提前拉起进程</a:t>
            </a:r>
            <a:endParaRPr kumimoji="1" lang="en-US" altLang="zh-CN" sz="1900" smtClean="0">
              <a:solidFill>
                <a:srgbClr val="FFC000"/>
              </a:solidFill>
            </a:endParaRPr>
          </a:p>
          <a:p>
            <a:pPr eaLnBrk="1" hangingPunct="1">
              <a:lnSpc>
                <a:spcPct val="90000"/>
              </a:lnSpc>
              <a:buFont typeface="Arial" charset="0"/>
              <a:buNone/>
            </a:pPr>
            <a:endParaRPr kumimoji="1" lang="en-US" altLang="zh-CN" sz="2200" smtClean="0">
              <a:solidFill>
                <a:srgbClr val="0088EE"/>
              </a:solidFill>
            </a:endParaRPr>
          </a:p>
          <a:p>
            <a:pPr lvl="1" eaLnBrk="1" hangingPunct="1">
              <a:lnSpc>
                <a:spcPct val="90000"/>
              </a:lnSpc>
            </a:pPr>
            <a:r>
              <a:rPr kumimoji="1" lang="en-US" altLang="zh-CN" sz="1900" smtClean="0">
                <a:solidFill>
                  <a:srgbClr val="FFC000"/>
                </a:solidFill>
              </a:rPr>
              <a:t>Batch</a:t>
            </a:r>
            <a:r>
              <a:rPr kumimoji="1" lang="zh-CN" altLang="en-US" sz="1900" smtClean="0">
                <a:solidFill>
                  <a:srgbClr val="FFC000"/>
                </a:solidFill>
              </a:rPr>
              <a:t>引入</a:t>
            </a:r>
            <a:endParaRPr kumimoji="1" lang="en-US" altLang="zh-CN" sz="1900" smtClean="0">
              <a:solidFill>
                <a:srgbClr val="FFC000"/>
              </a:solidFill>
            </a:endParaRPr>
          </a:p>
          <a:p>
            <a:pPr lvl="1" eaLnBrk="1" hangingPunct="1">
              <a:lnSpc>
                <a:spcPct val="90000"/>
              </a:lnSpc>
            </a:pPr>
            <a:r>
              <a:rPr kumimoji="1" lang="zh-CN" altLang="en-US" sz="1900" smtClean="0">
                <a:solidFill>
                  <a:srgbClr val="FFC000"/>
                </a:solidFill>
              </a:rPr>
              <a:t>并行</a:t>
            </a:r>
            <a:r>
              <a:rPr kumimoji="1" lang="en-US" altLang="zh-CN" sz="1900" smtClean="0">
                <a:solidFill>
                  <a:srgbClr val="FFC000"/>
                </a:solidFill>
              </a:rPr>
              <a:t>DAG</a:t>
            </a:r>
          </a:p>
          <a:p>
            <a:pPr lvl="1" eaLnBrk="1" hangingPunct="1">
              <a:lnSpc>
                <a:spcPct val="90000"/>
              </a:lnSpc>
            </a:pPr>
            <a:r>
              <a:rPr kumimoji="1" lang="zh-CN" altLang="en-US" sz="1900" smtClean="0">
                <a:solidFill>
                  <a:srgbClr val="FFC000"/>
                </a:solidFill>
              </a:rPr>
              <a:t>增量模型</a:t>
            </a:r>
            <a:r>
              <a:rPr kumimoji="1" lang="en-US" altLang="zh-CN" sz="1900" smtClean="0">
                <a:solidFill>
                  <a:srgbClr val="FFC000"/>
                </a:solidFill>
              </a:rPr>
              <a:t>MRM</a:t>
            </a:r>
          </a:p>
          <a:p>
            <a:pPr eaLnBrk="1" hangingPunct="1">
              <a:lnSpc>
                <a:spcPct val="90000"/>
              </a:lnSpc>
              <a:buFont typeface="Arial" charset="0"/>
              <a:buNone/>
            </a:pPr>
            <a:endParaRPr kumimoji="1" lang="en-US" altLang="zh-CN" sz="2200" smtClean="0">
              <a:solidFill>
                <a:srgbClr val="0088EE"/>
              </a:solidFill>
            </a:endParaRPr>
          </a:p>
          <a:p>
            <a:pPr lvl="1" eaLnBrk="1" hangingPunct="1">
              <a:lnSpc>
                <a:spcPct val="90000"/>
              </a:lnSpc>
            </a:pPr>
            <a:r>
              <a:rPr kumimoji="1" lang="zh-CN" altLang="en-US" sz="1900" smtClean="0">
                <a:solidFill>
                  <a:srgbClr val="FFC000"/>
                </a:solidFill>
              </a:rPr>
              <a:t>都走</a:t>
            </a:r>
            <a:r>
              <a:rPr kumimoji="1" lang="en-US" altLang="zh-CN" sz="1900" smtClean="0">
                <a:solidFill>
                  <a:srgbClr val="FFC000"/>
                </a:solidFill>
              </a:rPr>
              <a:t>AM</a:t>
            </a:r>
          </a:p>
          <a:p>
            <a:pPr lvl="1" eaLnBrk="1" hangingPunct="1">
              <a:lnSpc>
                <a:spcPct val="90000"/>
              </a:lnSpc>
            </a:pPr>
            <a:r>
              <a:rPr kumimoji="1" lang="zh-CN" altLang="en-US" sz="1900" smtClean="0">
                <a:solidFill>
                  <a:srgbClr val="FFC000"/>
                </a:solidFill>
              </a:rPr>
              <a:t>吞吐，延时</a:t>
            </a:r>
            <a:endParaRPr kumimoji="1" lang="en-US" altLang="zh-CN" sz="1900" smtClean="0">
              <a:solidFill>
                <a:srgbClr val="FFC000"/>
              </a:solidFill>
            </a:endParaRPr>
          </a:p>
        </p:txBody>
      </p:sp>
      <p:sp>
        <p:nvSpPr>
          <p:cNvPr id="73731" name="内容占位符 2"/>
          <p:cNvSpPr>
            <a:spLocks/>
          </p:cNvSpPr>
          <p:nvPr/>
        </p:nvSpPr>
        <p:spPr bwMode="auto">
          <a:xfrm>
            <a:off x="2998788" y="1123950"/>
            <a:ext cx="5761037" cy="5445125"/>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pPr>
            <a:r>
              <a:rPr kumimoji="1" lang="zh-CN" altLang="en-US" sz="2200">
                <a:solidFill>
                  <a:srgbClr val="0088EE"/>
                </a:solidFill>
                <a:latin typeface="微软雅黑" pitchFamily="34" charset="-122"/>
                <a:ea typeface="微软雅黑" pitchFamily="34" charset="-122"/>
              </a:rPr>
              <a:t>并串型</a:t>
            </a:r>
            <a:r>
              <a:rPr kumimoji="1" lang="en-US" altLang="zh-CN" sz="2200">
                <a:solidFill>
                  <a:srgbClr val="0088EE"/>
                </a:solidFill>
                <a:latin typeface="微软雅黑" pitchFamily="34" charset="-122"/>
                <a:ea typeface="微软雅黑" pitchFamily="34" charset="-122"/>
              </a:rPr>
              <a:t>DAG</a:t>
            </a: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342900" indent="-342900">
              <a:lnSpc>
                <a:spcPct val="90000"/>
              </a:lnSpc>
              <a:spcBef>
                <a:spcPct val="20000"/>
              </a:spcBef>
              <a:buFont typeface="Arial" charset="0"/>
              <a:buChar char="•"/>
            </a:pPr>
            <a:r>
              <a:rPr kumimoji="1" lang="zh-CN" altLang="en-US" sz="2200">
                <a:solidFill>
                  <a:srgbClr val="0088EE"/>
                </a:solidFill>
                <a:latin typeface="微软雅黑" pitchFamily="34" charset="-122"/>
                <a:ea typeface="微软雅黑" pitchFamily="34" charset="-122"/>
              </a:rPr>
              <a:t>从</a:t>
            </a:r>
            <a:r>
              <a:rPr kumimoji="1" lang="en-US" altLang="zh-CN" sz="2200">
                <a:solidFill>
                  <a:srgbClr val="0088EE"/>
                </a:solidFill>
                <a:latin typeface="微软雅黑" pitchFamily="34" charset="-122"/>
                <a:ea typeface="微软雅黑" pitchFamily="34" charset="-122"/>
              </a:rPr>
              <a:t>Shuffle service</a:t>
            </a:r>
            <a:r>
              <a:rPr kumimoji="1" lang="zh-CN" altLang="en-US" sz="2200">
                <a:solidFill>
                  <a:srgbClr val="0088EE"/>
                </a:solidFill>
                <a:latin typeface="微软雅黑" pitchFamily="34" charset="-122"/>
                <a:ea typeface="微软雅黑" pitchFamily="34" charset="-122"/>
              </a:rPr>
              <a:t>说开去</a:t>
            </a:r>
            <a:endParaRPr kumimoji="1" lang="en-US" altLang="zh-CN" sz="2200">
              <a:solidFill>
                <a:srgbClr val="0088EE"/>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342900" indent="-342900">
              <a:lnSpc>
                <a:spcPct val="90000"/>
              </a:lnSpc>
              <a:spcBef>
                <a:spcPct val="20000"/>
              </a:spcBef>
              <a:buFont typeface="Arial" charset="0"/>
              <a:buChar char="•"/>
            </a:pPr>
            <a:r>
              <a:rPr kumimoji="1" lang="zh-CN" altLang="en-US" sz="2200">
                <a:solidFill>
                  <a:srgbClr val="0088EE"/>
                </a:solidFill>
                <a:latin typeface="微软雅黑" pitchFamily="34" charset="-122"/>
                <a:ea typeface="微软雅黑" pitchFamily="34" charset="-122"/>
              </a:rPr>
              <a:t>“纯粹的”内存计算</a:t>
            </a:r>
            <a:endParaRPr kumimoji="1" lang="en-US" altLang="zh-CN" sz="2200">
              <a:solidFill>
                <a:srgbClr val="0088EE"/>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342900" indent="-342900">
              <a:lnSpc>
                <a:spcPct val="90000"/>
              </a:lnSpc>
              <a:spcBef>
                <a:spcPct val="20000"/>
              </a:spcBef>
              <a:buFont typeface="Arial" charset="0"/>
              <a:buChar char="•"/>
            </a:pPr>
            <a:r>
              <a:rPr kumimoji="1" lang="zh-CN" altLang="en-US" sz="2200">
                <a:solidFill>
                  <a:srgbClr val="0088EE"/>
                </a:solidFill>
                <a:latin typeface="微软雅黑" pitchFamily="34" charset="-122"/>
                <a:ea typeface="微软雅黑" pitchFamily="34" charset="-122"/>
              </a:rPr>
              <a:t>离线与在线的鸿沟</a:t>
            </a:r>
            <a:endParaRPr kumimoji="1" lang="en-US" altLang="zh-CN" sz="2200">
              <a:solidFill>
                <a:srgbClr val="0088EE"/>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a:p>
            <a:pPr marL="742950" lvl="1" indent="-285750">
              <a:lnSpc>
                <a:spcPct val="90000"/>
              </a:lnSpc>
              <a:spcBef>
                <a:spcPct val="20000"/>
              </a:spcBef>
              <a:buFont typeface="Arial" charset="0"/>
              <a:buNone/>
            </a:pPr>
            <a:endParaRPr kumimoji="1" lang="en-US" altLang="zh-CN" sz="190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kumimoji="1" lang="zh-CN" altLang="en-US"/>
          </a:p>
        </p:txBody>
      </p:sp>
      <p:sp>
        <p:nvSpPr>
          <p:cNvPr id="3" name="内容占位符 2"/>
          <p:cNvSpPr>
            <a:spLocks noGrp="1"/>
          </p:cNvSpPr>
          <p:nvPr>
            <p:ph idx="1"/>
          </p:nvPr>
        </p:nvSpPr>
        <p:spPr>
          <a:xfrm>
            <a:off x="198835" y="413536"/>
            <a:ext cx="11521280" cy="5443804"/>
          </a:xfrm>
        </p:spPr>
        <p:txBody>
          <a:bodyPr rtlCol="0">
            <a:normAutofit/>
          </a:bodyPr>
          <a:lstStyle/>
          <a:p>
            <a:pPr marL="3657600" lvl="8" indent="0">
              <a:buFont typeface="Arial" pitchFamily="34" charset="0"/>
              <a:buNone/>
              <a:defRPr/>
            </a:pPr>
            <a:r>
              <a:rPr kumimoji="1" lang="en-US" altLang="zh-CN" dirty="0"/>
              <a:t> </a:t>
            </a:r>
            <a:r>
              <a:rPr kumimoji="1" lang="en-US" altLang="zh-CN" dirty="0" smtClean="0"/>
              <a:t>  </a:t>
            </a:r>
          </a:p>
          <a:p>
            <a:pPr marL="3657600" lvl="8" indent="0">
              <a:buFont typeface="Arial" pitchFamily="34" charset="0"/>
              <a:buNone/>
              <a:defRPr/>
            </a:pPr>
            <a:endParaRPr kumimoji="1" lang="en-US" altLang="zh-CN" sz="7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marL="3657600" lvl="8" indent="0">
              <a:buFont typeface="Arial" pitchFamily="34" charset="0"/>
              <a:buNone/>
              <a:defRPr/>
            </a:pPr>
            <a:r>
              <a:rPr kumimoji="1" lang="en-US" altLang="zh-CN" sz="7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kumimoji="1" lang="en-US" altLang="zh-CN" sz="7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kumimoji="1" lang="zh-CN" altLang="en-US"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谢谢</a:t>
            </a:r>
            <a:endParaRPr kumimoji="1" lang="zh-CN" alt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增量计算和流式计算－特点</a:t>
            </a:r>
            <a:endParaRPr kumimoji="1" lang="zh-CN" altLang="en-US" dirty="0"/>
          </a:p>
        </p:txBody>
      </p:sp>
      <p:sp>
        <p:nvSpPr>
          <p:cNvPr id="17410" name="内容占位符 2"/>
          <p:cNvSpPr>
            <a:spLocks noGrp="1"/>
          </p:cNvSpPr>
          <p:nvPr>
            <p:ph idx="1"/>
          </p:nvPr>
        </p:nvSpPr>
        <p:spPr/>
        <p:txBody>
          <a:bodyPr/>
          <a:lstStyle/>
          <a:p>
            <a:pPr eaLnBrk="1" hangingPunct="1">
              <a:lnSpc>
                <a:spcPct val="90000"/>
              </a:lnSpc>
              <a:buFont typeface="Arial" charset="0"/>
              <a:buNone/>
            </a:pPr>
            <a:endParaRPr lang="en-US" altLang="zh-CN" smtClean="0"/>
          </a:p>
          <a:p>
            <a:pPr lvl="1" eaLnBrk="1" hangingPunct="1">
              <a:lnSpc>
                <a:spcPct val="90000"/>
              </a:lnSpc>
              <a:buFont typeface="Arial" charset="0"/>
              <a:buNone/>
            </a:pPr>
            <a:endParaRPr kumimoji="1" lang="en-US" altLang="zh-CN" b="1" smtClean="0">
              <a:solidFill>
                <a:srgbClr val="0088EE"/>
              </a:solidFill>
            </a:endParaRPr>
          </a:p>
          <a:p>
            <a:pPr lvl="2" eaLnBrk="1" hangingPunct="1">
              <a:lnSpc>
                <a:spcPct val="90000"/>
              </a:lnSpc>
            </a:pPr>
            <a:r>
              <a:rPr lang="zh-CN" altLang="en-US" b="1" smtClean="0">
                <a:solidFill>
                  <a:srgbClr val="FFC000"/>
                </a:solidFill>
              </a:rPr>
              <a:t>不可控性</a:t>
            </a:r>
            <a:endParaRPr lang="en-US" altLang="zh-CN" b="1" smtClean="0">
              <a:solidFill>
                <a:srgbClr val="FFC000"/>
              </a:solidFill>
            </a:endParaRPr>
          </a:p>
          <a:p>
            <a:pPr lvl="3" eaLnBrk="1" hangingPunct="1">
              <a:lnSpc>
                <a:spcPct val="90000"/>
              </a:lnSpc>
              <a:buFont typeface="Arial" charset="0"/>
              <a:buNone/>
            </a:pPr>
            <a:endParaRPr lang="en-US" altLang="zh-CN" smtClean="0"/>
          </a:p>
          <a:p>
            <a:pPr lvl="3" eaLnBrk="1" hangingPunct="1">
              <a:lnSpc>
                <a:spcPct val="90000"/>
              </a:lnSpc>
              <a:buFont typeface="Arial" charset="0"/>
              <a:buNone/>
            </a:pPr>
            <a:endParaRPr lang="en-US" altLang="zh-CN" smtClean="0"/>
          </a:p>
          <a:p>
            <a:pPr lvl="3" eaLnBrk="1" hangingPunct="1">
              <a:lnSpc>
                <a:spcPct val="90000"/>
              </a:lnSpc>
              <a:buFont typeface="Arial" charset="0"/>
              <a:buNone/>
            </a:pPr>
            <a:endParaRPr lang="en-US" altLang="zh-CN" smtClean="0"/>
          </a:p>
          <a:p>
            <a:pPr lvl="3" eaLnBrk="1" hangingPunct="1">
              <a:lnSpc>
                <a:spcPct val="90000"/>
              </a:lnSpc>
              <a:buFont typeface="Arial" charset="0"/>
              <a:buNone/>
            </a:pPr>
            <a:endParaRPr lang="en-US" altLang="zh-CN" smtClean="0"/>
          </a:p>
          <a:p>
            <a:pPr lvl="2" eaLnBrk="1" hangingPunct="1">
              <a:lnSpc>
                <a:spcPct val="90000"/>
              </a:lnSpc>
            </a:pPr>
            <a:r>
              <a:rPr lang="zh-CN" altLang="en-US" b="1" smtClean="0">
                <a:solidFill>
                  <a:srgbClr val="FFC000"/>
                </a:solidFill>
              </a:rPr>
              <a:t>时效性要求</a:t>
            </a:r>
            <a:endParaRPr lang="en-US" altLang="zh-CN" b="1" smtClean="0">
              <a:solidFill>
                <a:srgbClr val="FFC000"/>
              </a:solidFill>
            </a:endParaRPr>
          </a:p>
          <a:p>
            <a:pPr lvl="3" eaLnBrk="1" hangingPunct="1">
              <a:lnSpc>
                <a:spcPct val="90000"/>
              </a:lnSpc>
              <a:buFont typeface="Arial" charset="0"/>
              <a:buNone/>
            </a:pPr>
            <a:endParaRPr lang="en-US" altLang="zh-CN" smtClean="0"/>
          </a:p>
          <a:p>
            <a:pPr lvl="3" eaLnBrk="1" hangingPunct="1">
              <a:lnSpc>
                <a:spcPct val="90000"/>
              </a:lnSpc>
              <a:buFont typeface="Arial" charset="0"/>
              <a:buNone/>
            </a:pPr>
            <a:endParaRPr lang="en-US" altLang="zh-CN" smtClean="0"/>
          </a:p>
          <a:p>
            <a:pPr lvl="3" eaLnBrk="1" hangingPunct="1">
              <a:lnSpc>
                <a:spcPct val="90000"/>
              </a:lnSpc>
              <a:buFont typeface="Arial" charset="0"/>
              <a:buNone/>
            </a:pPr>
            <a:endParaRPr lang="en-US" altLang="zh-CN" smtClean="0"/>
          </a:p>
          <a:p>
            <a:pPr lvl="2" eaLnBrk="1" hangingPunct="1">
              <a:lnSpc>
                <a:spcPct val="90000"/>
              </a:lnSpc>
            </a:pPr>
            <a:r>
              <a:rPr lang="zh-CN" altLang="en-US" b="1" smtClean="0">
                <a:solidFill>
                  <a:srgbClr val="FFC000"/>
                </a:solidFill>
              </a:rPr>
              <a:t>体系缺失</a:t>
            </a:r>
            <a:endParaRPr lang="en-US" altLang="zh-CN" b="1" smtClean="0">
              <a:solidFill>
                <a:srgbClr val="FFC000"/>
              </a:solidFill>
            </a:endParaRPr>
          </a:p>
          <a:p>
            <a:pPr lvl="3" eaLnBrk="1" hangingPunct="1">
              <a:lnSpc>
                <a:spcPct val="90000"/>
              </a:lnSpc>
              <a:buFont typeface="Arial" charset="0"/>
              <a:buNone/>
            </a:pPr>
            <a:endParaRPr lang="en-US" altLang="zh-CN" smtClean="0"/>
          </a:p>
          <a:p>
            <a:pPr lvl="3" eaLnBrk="1" hangingPunct="1">
              <a:lnSpc>
                <a:spcPct val="90000"/>
              </a:lnSpc>
              <a:buFont typeface="Arial" charset="0"/>
              <a:buNone/>
            </a:pPr>
            <a:endParaRPr lang="en-US" altLang="zh-CN" smtClean="0"/>
          </a:p>
          <a:p>
            <a:pPr eaLnBrk="1" hangingPunct="1">
              <a:lnSpc>
                <a:spcPct val="90000"/>
              </a:lnSpc>
              <a:buFont typeface="Arial" charset="0"/>
              <a:buNone/>
            </a:pPr>
            <a:endParaRPr kumimoji="1" lang="en-US" altLang="zh-CN" sz="2000" b="1" smtClean="0">
              <a:solidFill>
                <a:srgbClr val="0088EE"/>
              </a:solidFill>
            </a:endParaRPr>
          </a:p>
          <a:p>
            <a:pPr eaLnBrk="1" hangingPunct="1">
              <a:lnSpc>
                <a:spcPct val="90000"/>
              </a:lnSpc>
            </a:pPr>
            <a:endParaRPr lang="en-US" altLang="zh-CN" smtClean="0">
              <a:latin typeface="楷体_GB2312" pitchFamily="49" charset="-122"/>
              <a:ea typeface="楷体_GB2312" pitchFamily="49" charset="-122"/>
            </a:endParaRPr>
          </a:p>
          <a:p>
            <a:pPr eaLnBrk="1" hangingPunct="1">
              <a:lnSpc>
                <a:spcPct val="90000"/>
              </a:lnSpc>
            </a:pPr>
            <a:endParaRPr kumimoji="1" lang="zh-CN" altLang="en-US" smtClean="0"/>
          </a:p>
        </p:txBody>
      </p:sp>
      <p:sp>
        <p:nvSpPr>
          <p:cNvPr id="4" name="圆角矩形 2"/>
          <p:cNvSpPr/>
          <p:nvPr/>
        </p:nvSpPr>
        <p:spPr>
          <a:xfrm>
            <a:off x="550863" y="765175"/>
            <a:ext cx="1800225" cy="503238"/>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zh-CN" altLang="en-US" sz="2800" b="1">
                <a:solidFill>
                  <a:schemeClr val="bg1"/>
                </a:solidFill>
                <a:effectLst>
                  <a:outerShdw blurRad="38100" dist="38100" dir="2700000" algn="tl">
                    <a:srgbClr val="000000"/>
                  </a:outerShdw>
                </a:effectLst>
                <a:latin typeface="微软雅黑" pitchFamily="34" charset="-122"/>
                <a:ea typeface="微软雅黑" pitchFamily="34" charset="-122"/>
              </a:rPr>
              <a:t>数据特点</a:t>
            </a:r>
          </a:p>
        </p:txBody>
      </p:sp>
      <p:sp>
        <p:nvSpPr>
          <p:cNvPr id="17412" name="内容占位符 2"/>
          <p:cNvSpPr>
            <a:spLocks/>
          </p:cNvSpPr>
          <p:nvPr/>
        </p:nvSpPr>
        <p:spPr bwMode="auto">
          <a:xfrm>
            <a:off x="1271588" y="1079500"/>
            <a:ext cx="7273925" cy="5445125"/>
          </a:xfrm>
          <a:prstGeom prst="rect">
            <a:avLst/>
          </a:prstGeom>
          <a:noFill/>
          <a:ln w="9525">
            <a:noFill/>
            <a:miter lim="800000"/>
            <a:headEnd/>
            <a:tailEnd/>
          </a:ln>
        </p:spPr>
        <p:txBody>
          <a:bodyPr/>
          <a:lstStyle/>
          <a:p>
            <a:pPr marL="342900" indent="-342900">
              <a:lnSpc>
                <a:spcPct val="90000"/>
              </a:lnSpc>
              <a:spcBef>
                <a:spcPct val="20000"/>
              </a:spcBef>
              <a:buFont typeface="Arial" charset="0"/>
              <a:buNone/>
            </a:pPr>
            <a:endParaRPr lang="en-US" altLang="zh-CN" sz="2400">
              <a:latin typeface="微软雅黑" pitchFamily="34" charset="-122"/>
              <a:ea typeface="微软雅黑" pitchFamily="34" charset="-122"/>
            </a:endParaRPr>
          </a:p>
          <a:p>
            <a:pPr marL="742950" lvl="1" indent="-285750">
              <a:lnSpc>
                <a:spcPct val="90000"/>
              </a:lnSpc>
              <a:spcBef>
                <a:spcPct val="20000"/>
              </a:spcBef>
              <a:buFont typeface="Arial" charset="0"/>
              <a:buChar char="–"/>
            </a:pPr>
            <a:r>
              <a:rPr kumimoji="1" lang="zh-CN" altLang="en-US" sz="2000" b="1">
                <a:solidFill>
                  <a:srgbClr val="0088EE"/>
                </a:solidFill>
                <a:latin typeface="微软雅黑" pitchFamily="34" charset="-122"/>
                <a:ea typeface="微软雅黑" pitchFamily="34" charset="-122"/>
              </a:rPr>
              <a:t>流（</a:t>
            </a:r>
            <a:r>
              <a:rPr kumimoji="1" lang="en-US" altLang="zh-CN" sz="2000" b="1">
                <a:solidFill>
                  <a:srgbClr val="0088EE"/>
                </a:solidFill>
                <a:latin typeface="微软雅黑" pitchFamily="34" charset="-122"/>
                <a:ea typeface="微软雅黑" pitchFamily="34" charset="-122"/>
              </a:rPr>
              <a:t>stream</a:t>
            </a:r>
            <a:r>
              <a:rPr kumimoji="1" lang="zh-CN" altLang="en-US" sz="2000" b="1">
                <a:solidFill>
                  <a:srgbClr val="0088EE"/>
                </a:solidFill>
                <a:latin typeface="微软雅黑" pitchFamily="34" charset="-122"/>
                <a:ea typeface="微软雅黑" pitchFamily="34" charset="-122"/>
              </a:rPr>
              <a:t>）</a:t>
            </a:r>
            <a:r>
              <a:rPr kumimoji="1" lang="en-US" altLang="zh-CN" sz="2000" b="1">
                <a:solidFill>
                  <a:srgbClr val="0088EE"/>
                </a:solidFill>
                <a:latin typeface="微软雅黑" pitchFamily="34" charset="-122"/>
                <a:ea typeface="微软雅黑" pitchFamily="34" charset="-122"/>
              </a:rPr>
              <a:t>:</a:t>
            </a:r>
            <a:r>
              <a:rPr kumimoji="1" lang="zh-CN" altLang="en-US" sz="2000" b="1">
                <a:solidFill>
                  <a:srgbClr val="0088EE"/>
                </a:solidFill>
                <a:latin typeface="微软雅黑" pitchFamily="34" charset="-122"/>
                <a:ea typeface="微软雅黑" pitchFamily="34" charset="-122"/>
              </a:rPr>
              <a:t>由业务产生的有向无界的数据流</a:t>
            </a:r>
            <a:endParaRPr kumimoji="1" lang="en-US" altLang="zh-CN" sz="2000" b="1">
              <a:solidFill>
                <a:srgbClr val="0088EE"/>
              </a:solidFill>
              <a:latin typeface="微软雅黑" pitchFamily="34" charset="-122"/>
              <a:ea typeface="微软雅黑" pitchFamily="34" charset="-122"/>
            </a:endParaRPr>
          </a:p>
          <a:p>
            <a:pPr marL="1143000" lvl="2" indent="-228600">
              <a:lnSpc>
                <a:spcPct val="90000"/>
              </a:lnSpc>
              <a:spcBef>
                <a:spcPct val="20000"/>
              </a:spcBef>
              <a:buFont typeface="Arial" charset="0"/>
              <a:buNone/>
            </a:pPr>
            <a:endParaRPr lang="en-US" altLang="zh-CN" b="1">
              <a:solidFill>
                <a:srgbClr val="FFC000"/>
              </a:solidFill>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143000" lvl="2" indent="-228600">
              <a:lnSpc>
                <a:spcPct val="90000"/>
              </a:lnSpc>
              <a:spcBef>
                <a:spcPct val="20000"/>
              </a:spcBef>
              <a:buFont typeface="Arial" charset="0"/>
              <a:buNone/>
            </a:pPr>
            <a:endParaRPr lang="en-US" altLang="zh-CN" b="1">
              <a:solidFill>
                <a:srgbClr val="FFC000"/>
              </a:solidFill>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143000" lvl="2" indent="-228600">
              <a:lnSpc>
                <a:spcPct val="90000"/>
              </a:lnSpc>
              <a:spcBef>
                <a:spcPct val="20000"/>
              </a:spcBef>
              <a:buFont typeface="Arial" charset="0"/>
              <a:buNone/>
            </a:pPr>
            <a:endParaRPr lang="en-US" altLang="zh-CN" b="1">
              <a:solidFill>
                <a:srgbClr val="FFC000"/>
              </a:solidFill>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None/>
            </a:pPr>
            <a:endParaRPr lang="en-US" altLang="zh-CN" sz="1600">
              <a:latin typeface="微软雅黑" pitchFamily="34" charset="-122"/>
              <a:ea typeface="微软雅黑" pitchFamily="34" charset="-122"/>
            </a:endParaRPr>
          </a:p>
          <a:p>
            <a:pPr marL="742950" lvl="1" indent="-285750">
              <a:lnSpc>
                <a:spcPct val="90000"/>
              </a:lnSpc>
              <a:spcBef>
                <a:spcPct val="20000"/>
              </a:spcBef>
              <a:buFont typeface="Arial" charset="0"/>
              <a:buChar char="–"/>
            </a:pPr>
            <a:r>
              <a:rPr kumimoji="1" lang="zh-CN" altLang="en-US" sz="2000" b="1">
                <a:solidFill>
                  <a:srgbClr val="0088EE"/>
                </a:solidFill>
                <a:latin typeface="微软雅黑" pitchFamily="34" charset="-122"/>
                <a:ea typeface="微软雅黑" pitchFamily="34" charset="-122"/>
              </a:rPr>
              <a:t>处理粒度最小：对架构影响决定性</a:t>
            </a:r>
            <a:endParaRPr kumimoji="1" lang="en-US" altLang="zh-CN" sz="2000" b="1">
              <a:solidFill>
                <a:srgbClr val="0088EE"/>
              </a:solidFill>
              <a:latin typeface="微软雅黑" pitchFamily="34" charset="-122"/>
              <a:ea typeface="微软雅黑" pitchFamily="34" charset="-122"/>
            </a:endParaRPr>
          </a:p>
          <a:p>
            <a:pPr marL="742950" lvl="1" indent="-285750">
              <a:lnSpc>
                <a:spcPct val="90000"/>
              </a:lnSpc>
              <a:spcBef>
                <a:spcPct val="20000"/>
              </a:spcBef>
              <a:buFont typeface="Arial" charset="0"/>
              <a:buChar char="–"/>
            </a:pPr>
            <a:r>
              <a:rPr kumimoji="1" lang="zh-CN" altLang="en-US" sz="2000" b="1">
                <a:solidFill>
                  <a:srgbClr val="0088EE"/>
                </a:solidFill>
                <a:latin typeface="微软雅黑" pitchFamily="34" charset="-122"/>
                <a:ea typeface="微软雅黑" pitchFamily="34" charset="-122"/>
              </a:rPr>
              <a:t>处理算子对全局状态影响不同：有状态，无状态；顺序</a:t>
            </a:r>
            <a:endParaRPr kumimoji="1" lang="en-US" altLang="zh-CN" sz="2000" b="1">
              <a:solidFill>
                <a:srgbClr val="0088EE"/>
              </a:solidFill>
              <a:latin typeface="微软雅黑" pitchFamily="34" charset="-122"/>
              <a:ea typeface="微软雅黑" pitchFamily="34" charset="-122"/>
            </a:endParaRPr>
          </a:p>
          <a:p>
            <a:pPr marL="742950" lvl="1" indent="-285750">
              <a:lnSpc>
                <a:spcPct val="90000"/>
              </a:lnSpc>
              <a:spcBef>
                <a:spcPct val="20000"/>
              </a:spcBef>
              <a:buFont typeface="Arial" charset="0"/>
              <a:buChar char="–"/>
            </a:pPr>
            <a:r>
              <a:rPr kumimoji="1" lang="zh-CN" altLang="en-US" sz="2000" b="1">
                <a:solidFill>
                  <a:srgbClr val="0088EE"/>
                </a:solidFill>
                <a:latin typeface="微软雅黑" pitchFamily="34" charset="-122"/>
                <a:ea typeface="微软雅黑" pitchFamily="34" charset="-122"/>
              </a:rPr>
              <a:t>输出要求：一致性；连贯性</a:t>
            </a:r>
            <a:endParaRPr kumimoji="1" lang="en-US" altLang="zh-CN" sz="2000" b="1">
              <a:solidFill>
                <a:srgbClr val="0088EE"/>
              </a:solidFill>
              <a:latin typeface="微软雅黑" pitchFamily="34" charset="-122"/>
              <a:ea typeface="微软雅黑" pitchFamily="34" charset="-122"/>
            </a:endParaRPr>
          </a:p>
          <a:p>
            <a:pPr marL="342900" indent="-342900">
              <a:lnSpc>
                <a:spcPct val="90000"/>
              </a:lnSpc>
              <a:spcBef>
                <a:spcPct val="20000"/>
              </a:spcBef>
              <a:buFont typeface="Arial" charset="0"/>
              <a:buChar char="•"/>
            </a:pPr>
            <a:endParaRPr kumimoji="1" lang="en-US" altLang="zh-CN" sz="2000" b="1">
              <a:solidFill>
                <a:srgbClr val="0088EE"/>
              </a:solidFill>
              <a:latin typeface="微软雅黑" pitchFamily="34" charset="-122"/>
              <a:ea typeface="微软雅黑" pitchFamily="34" charset="-122"/>
            </a:endParaRPr>
          </a:p>
          <a:p>
            <a:pPr marL="342900" indent="-342900">
              <a:lnSpc>
                <a:spcPct val="90000"/>
              </a:lnSpc>
              <a:spcBef>
                <a:spcPct val="20000"/>
              </a:spcBef>
              <a:buFont typeface="Arial" charset="0"/>
              <a:buChar char="•"/>
            </a:pPr>
            <a:endParaRPr lang="en-US" altLang="zh-CN" sz="2400">
              <a:latin typeface="楷体_GB2312" pitchFamily="49" charset="-122"/>
              <a:ea typeface="楷体_GB2312" pitchFamily="49" charset="-122"/>
            </a:endParaRPr>
          </a:p>
          <a:p>
            <a:pPr marL="342900" indent="-342900">
              <a:lnSpc>
                <a:spcPct val="90000"/>
              </a:lnSpc>
              <a:spcBef>
                <a:spcPct val="20000"/>
              </a:spcBef>
              <a:buFont typeface="Arial" charset="0"/>
              <a:buChar char="•"/>
            </a:pPr>
            <a:endParaRPr kumimoji="1" lang="zh-CN" altLang="en-US" sz="2400">
              <a:latin typeface="微软雅黑" pitchFamily="34" charset="-122"/>
              <a:ea typeface="微软雅黑" pitchFamily="34" charset="-122"/>
            </a:endParaRPr>
          </a:p>
        </p:txBody>
      </p:sp>
      <p:sp>
        <p:nvSpPr>
          <p:cNvPr id="17413" name="内容占位符 2"/>
          <p:cNvSpPr>
            <a:spLocks/>
          </p:cNvSpPr>
          <p:nvPr/>
        </p:nvSpPr>
        <p:spPr bwMode="auto">
          <a:xfrm>
            <a:off x="3071813" y="981075"/>
            <a:ext cx="3816350" cy="5445125"/>
          </a:xfrm>
          <a:prstGeom prst="rect">
            <a:avLst/>
          </a:prstGeom>
          <a:noFill/>
          <a:ln w="9525">
            <a:noFill/>
            <a:miter lim="800000"/>
            <a:headEnd/>
            <a:tailEnd/>
          </a:ln>
        </p:spPr>
        <p:txBody>
          <a:bodyPr/>
          <a:lstStyle/>
          <a:p>
            <a:pPr marL="342900" indent="-342900">
              <a:lnSpc>
                <a:spcPct val="90000"/>
              </a:lnSpc>
              <a:spcBef>
                <a:spcPct val="20000"/>
              </a:spcBef>
              <a:buFont typeface="Arial" charset="0"/>
              <a:buNone/>
            </a:pPr>
            <a:endParaRPr kumimoji="1" lang="en-US" altLang="zh-CN" sz="2400" b="1">
              <a:solidFill>
                <a:srgbClr val="0088EE"/>
              </a:solidFill>
              <a:latin typeface="微软雅黑" pitchFamily="34" charset="-122"/>
              <a:ea typeface="微软雅黑" pitchFamily="34" charset="-122"/>
            </a:endParaRPr>
          </a:p>
          <a:p>
            <a:pPr marL="342900" indent="-342900">
              <a:lnSpc>
                <a:spcPct val="90000"/>
              </a:lnSpc>
              <a:spcBef>
                <a:spcPct val="20000"/>
              </a:spcBef>
              <a:buFont typeface="Arial" charset="0"/>
              <a:buNone/>
            </a:pPr>
            <a:endParaRPr kumimoji="1" lang="en-US" altLang="zh-CN" sz="2400" b="1">
              <a:solidFill>
                <a:srgbClr val="0088EE"/>
              </a:solidFill>
              <a:latin typeface="微软雅黑" pitchFamily="34" charset="-122"/>
              <a:ea typeface="微软雅黑" pitchFamily="34" charset="-122"/>
            </a:endParaRPr>
          </a:p>
          <a:p>
            <a:pPr marL="1143000" lvl="2" indent="-228600">
              <a:lnSpc>
                <a:spcPct val="90000"/>
              </a:lnSpc>
              <a:spcBef>
                <a:spcPct val="20000"/>
              </a:spcBef>
              <a:buFont typeface="Arial" charset="0"/>
              <a:buNone/>
            </a:pPr>
            <a:endParaRPr lang="en-US" altLang="zh-CN" b="1">
              <a:solidFill>
                <a:srgbClr val="FFC000"/>
              </a:solidFill>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到达时机</a:t>
            </a: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相关数据顺序</a:t>
            </a: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质量</a:t>
            </a: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规模</a:t>
            </a:r>
            <a:endParaRPr lang="en-US" altLang="zh-CN" sz="1600">
              <a:latin typeface="微软雅黑" pitchFamily="34" charset="-122"/>
              <a:ea typeface="微软雅黑" pitchFamily="34" charset="-122"/>
            </a:endParaRPr>
          </a:p>
          <a:p>
            <a:pPr marL="1143000" lvl="2" indent="-228600">
              <a:lnSpc>
                <a:spcPct val="90000"/>
              </a:lnSpc>
              <a:spcBef>
                <a:spcPct val="20000"/>
              </a:spcBef>
              <a:buFont typeface="Arial" charset="0"/>
              <a:buNone/>
            </a:pPr>
            <a:endParaRPr lang="en-US" altLang="zh-CN" b="1">
              <a:solidFill>
                <a:srgbClr val="FFC000"/>
              </a:solidFill>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容错方案</a:t>
            </a: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体系架构</a:t>
            </a: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结果输出</a:t>
            </a:r>
            <a:endParaRPr lang="en-US" altLang="zh-CN" sz="1600">
              <a:latin typeface="微软雅黑" pitchFamily="34" charset="-122"/>
              <a:ea typeface="微软雅黑" pitchFamily="34" charset="-122"/>
            </a:endParaRPr>
          </a:p>
          <a:p>
            <a:pPr marL="1143000" lvl="2" indent="-228600">
              <a:lnSpc>
                <a:spcPct val="90000"/>
              </a:lnSpc>
              <a:spcBef>
                <a:spcPct val="20000"/>
              </a:spcBef>
              <a:buFont typeface="Arial" charset="0"/>
              <a:buNone/>
            </a:pPr>
            <a:endParaRPr lang="en-US" altLang="zh-CN" b="1">
              <a:solidFill>
                <a:srgbClr val="FFC000"/>
              </a:solidFill>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数据源</a:t>
            </a:r>
            <a:endParaRPr lang="en-US" altLang="zh-CN" sz="1600">
              <a:latin typeface="微软雅黑" pitchFamily="34" charset="-122"/>
              <a:ea typeface="微软雅黑" pitchFamily="34" charset="-122"/>
            </a:endParaRPr>
          </a:p>
          <a:p>
            <a:pPr marL="1600200" lvl="3" indent="-228600">
              <a:lnSpc>
                <a:spcPct val="90000"/>
              </a:lnSpc>
              <a:spcBef>
                <a:spcPct val="20000"/>
              </a:spcBef>
              <a:buFont typeface="Arial" charset="0"/>
              <a:buChar char="–"/>
            </a:pPr>
            <a:r>
              <a:rPr lang="zh-CN" altLang="en-US" sz="1600">
                <a:latin typeface="微软雅黑" pitchFamily="34" charset="-122"/>
                <a:ea typeface="微软雅黑" pitchFamily="34" charset="-122"/>
              </a:rPr>
              <a:t>数据质量</a:t>
            </a:r>
            <a:endParaRPr lang="en-US" altLang="zh-CN" sz="1600">
              <a:latin typeface="微软雅黑" pitchFamily="34" charset="-122"/>
              <a:ea typeface="微软雅黑" pitchFamily="34" charset="-122"/>
            </a:endParaRPr>
          </a:p>
          <a:p>
            <a:pPr marL="342900" indent="-342900">
              <a:lnSpc>
                <a:spcPct val="90000"/>
              </a:lnSpc>
              <a:spcBef>
                <a:spcPct val="20000"/>
              </a:spcBef>
              <a:buFont typeface="Arial" charset="0"/>
              <a:buChar char="•"/>
            </a:pPr>
            <a:endParaRPr lang="en-US" altLang="zh-CN" sz="2400">
              <a:latin typeface="楷体_GB2312" pitchFamily="49" charset="-122"/>
              <a:ea typeface="楷体_GB2312" pitchFamily="49" charset="-122"/>
            </a:endParaRPr>
          </a:p>
          <a:p>
            <a:pPr marL="342900" indent="-342900">
              <a:lnSpc>
                <a:spcPct val="90000"/>
              </a:lnSpc>
              <a:spcBef>
                <a:spcPct val="20000"/>
              </a:spcBef>
              <a:buFont typeface="Arial" charset="0"/>
              <a:buChar char="•"/>
            </a:pPr>
            <a:endParaRPr kumimoji="1" lang="zh-CN" altLang="en-US" sz="24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增量计算和流式计算－特点</a:t>
            </a:r>
            <a:endParaRPr kumimoji="1" lang="zh-CN" altLang="en-US" dirty="0"/>
          </a:p>
        </p:txBody>
      </p:sp>
      <p:sp>
        <p:nvSpPr>
          <p:cNvPr id="18434" name="内容占位符 2"/>
          <p:cNvSpPr>
            <a:spLocks noGrp="1"/>
          </p:cNvSpPr>
          <p:nvPr>
            <p:ph idx="1"/>
          </p:nvPr>
        </p:nvSpPr>
        <p:spPr>
          <a:xfrm>
            <a:off x="3287713" y="1296988"/>
            <a:ext cx="2881312" cy="5445125"/>
          </a:xfrm>
        </p:spPr>
        <p:txBody>
          <a:bodyPr/>
          <a:lstStyle/>
          <a:p>
            <a:pPr eaLnBrk="1" hangingPunct="1">
              <a:buFont typeface="Arial" charset="0"/>
              <a:buNone/>
            </a:pPr>
            <a:endParaRPr kumimoji="1" lang="en-US" altLang="zh-CN" b="1" smtClean="0">
              <a:solidFill>
                <a:srgbClr val="0088EE"/>
              </a:solidFill>
            </a:endParaRPr>
          </a:p>
          <a:p>
            <a:pPr lvl="1" eaLnBrk="1" hangingPunct="1"/>
            <a:r>
              <a:rPr kumimoji="1" lang="zh-CN" altLang="en-US" sz="2400" b="1" smtClean="0">
                <a:solidFill>
                  <a:srgbClr val="FFC000"/>
                </a:solidFill>
              </a:rPr>
              <a:t>时效性</a:t>
            </a:r>
            <a:r>
              <a:rPr kumimoji="1" lang="en-US" altLang="zh-CN" sz="2400" b="1" smtClean="0">
                <a:solidFill>
                  <a:srgbClr val="FFC000"/>
                </a:solidFill>
              </a:rPr>
              <a:t>  </a:t>
            </a:r>
            <a:r>
              <a:rPr kumimoji="1" lang="zh-CN" altLang="en-US" sz="2400" b="1" smtClean="0">
                <a:solidFill>
                  <a:srgbClr val="FFC000"/>
                </a:solidFill>
              </a:rPr>
              <a:t>快</a:t>
            </a:r>
            <a:endParaRPr kumimoji="1" lang="en-US" altLang="zh-CN" sz="2400" b="1" smtClean="0">
              <a:solidFill>
                <a:srgbClr val="FFC000"/>
              </a:solidFill>
            </a:endParaRPr>
          </a:p>
          <a:p>
            <a:pPr lvl="1" eaLnBrk="1" hangingPunct="1"/>
            <a:r>
              <a:rPr kumimoji="1" lang="zh-CN" altLang="en-US" sz="2400" b="1" smtClean="0">
                <a:solidFill>
                  <a:srgbClr val="FFC000"/>
                </a:solidFill>
              </a:rPr>
              <a:t>质量</a:t>
            </a:r>
            <a:r>
              <a:rPr kumimoji="1" lang="en-US" altLang="zh-CN" sz="2400" b="1" smtClean="0">
                <a:solidFill>
                  <a:srgbClr val="FFC000"/>
                </a:solidFill>
              </a:rPr>
              <a:t>     </a:t>
            </a:r>
            <a:r>
              <a:rPr kumimoji="1" lang="zh-CN" altLang="en-US" sz="2400" b="1" smtClean="0">
                <a:solidFill>
                  <a:srgbClr val="FFC000"/>
                </a:solidFill>
              </a:rPr>
              <a:t>准</a:t>
            </a:r>
            <a:endParaRPr kumimoji="1" lang="en-US" altLang="zh-CN" sz="2400" b="1" smtClean="0">
              <a:solidFill>
                <a:srgbClr val="FFC000"/>
              </a:solidFill>
            </a:endParaRPr>
          </a:p>
          <a:p>
            <a:pPr lvl="1" eaLnBrk="1" hangingPunct="1"/>
            <a:r>
              <a:rPr kumimoji="1" lang="zh-CN" altLang="en-US" sz="2400" b="1" smtClean="0">
                <a:solidFill>
                  <a:srgbClr val="FFC000"/>
                </a:solidFill>
              </a:rPr>
              <a:t>容错</a:t>
            </a:r>
            <a:r>
              <a:rPr kumimoji="1" lang="en-US" altLang="zh-CN" sz="2400" b="1" smtClean="0">
                <a:solidFill>
                  <a:srgbClr val="FFC000"/>
                </a:solidFill>
              </a:rPr>
              <a:t>     </a:t>
            </a:r>
            <a:r>
              <a:rPr kumimoji="1" lang="zh-CN" altLang="en-US" sz="2400" b="1" smtClean="0">
                <a:solidFill>
                  <a:srgbClr val="FFC000"/>
                </a:solidFill>
              </a:rPr>
              <a:t>稳</a:t>
            </a:r>
            <a:endParaRPr kumimoji="1" lang="en-US" altLang="zh-CN" sz="2400" b="1" smtClean="0">
              <a:solidFill>
                <a:srgbClr val="FFC000"/>
              </a:solidFill>
            </a:endParaRPr>
          </a:p>
          <a:p>
            <a:pPr lvl="1" eaLnBrk="1" hangingPunct="1"/>
            <a:r>
              <a:rPr kumimoji="1" lang="zh-CN" altLang="en-US" sz="2400" b="1" smtClean="0">
                <a:solidFill>
                  <a:srgbClr val="FFC000"/>
                </a:solidFill>
              </a:rPr>
              <a:t>多样性</a:t>
            </a:r>
            <a:r>
              <a:rPr kumimoji="1" lang="en-US" altLang="zh-CN" sz="2400" b="1" smtClean="0">
                <a:solidFill>
                  <a:srgbClr val="FFC000"/>
                </a:solidFill>
              </a:rPr>
              <a:t>  </a:t>
            </a:r>
            <a:r>
              <a:rPr kumimoji="1" lang="zh-CN" altLang="en-US" sz="2400" b="1" smtClean="0">
                <a:solidFill>
                  <a:srgbClr val="FFC000"/>
                </a:solidFill>
              </a:rPr>
              <a:t>多</a:t>
            </a:r>
            <a:endParaRPr kumimoji="1" lang="en-US" altLang="zh-CN" sz="2400" b="1" smtClean="0">
              <a:solidFill>
                <a:srgbClr val="FFC000"/>
              </a:solidFill>
            </a:endParaRPr>
          </a:p>
          <a:p>
            <a:pPr eaLnBrk="1" hangingPunct="1">
              <a:buFont typeface="Arial" charset="0"/>
              <a:buNone/>
            </a:pPr>
            <a:endParaRPr kumimoji="1" lang="en-US" altLang="zh-CN" b="1" smtClean="0">
              <a:solidFill>
                <a:srgbClr val="FFC000"/>
              </a:solidFill>
            </a:endParaRPr>
          </a:p>
          <a:p>
            <a:pPr lvl="1" eaLnBrk="1" hangingPunct="1"/>
            <a:r>
              <a:rPr kumimoji="1" lang="zh-CN" altLang="en-US" sz="2400" b="1" smtClean="0">
                <a:solidFill>
                  <a:srgbClr val="FFC000"/>
                </a:solidFill>
              </a:rPr>
              <a:t>精确</a:t>
            </a:r>
            <a:endParaRPr kumimoji="1" lang="en-US" altLang="zh-CN" sz="2400" b="1" smtClean="0">
              <a:solidFill>
                <a:srgbClr val="FFC000"/>
              </a:solidFill>
            </a:endParaRPr>
          </a:p>
          <a:p>
            <a:pPr lvl="1" eaLnBrk="1" hangingPunct="1"/>
            <a:r>
              <a:rPr kumimoji="1" lang="zh-CN" altLang="en-US" sz="2400" b="1" smtClean="0">
                <a:solidFill>
                  <a:srgbClr val="FFC000"/>
                </a:solidFill>
              </a:rPr>
              <a:t>只多不少</a:t>
            </a:r>
            <a:endParaRPr kumimoji="1" lang="en-US" altLang="zh-CN" sz="2400" b="1" smtClean="0">
              <a:solidFill>
                <a:srgbClr val="FFC000"/>
              </a:solidFill>
            </a:endParaRPr>
          </a:p>
          <a:p>
            <a:pPr lvl="1" eaLnBrk="1" hangingPunct="1"/>
            <a:r>
              <a:rPr kumimoji="1" lang="zh-CN" altLang="en-US" sz="2400" b="1" smtClean="0">
                <a:solidFill>
                  <a:srgbClr val="FFC000"/>
                </a:solidFill>
              </a:rPr>
              <a:t>丢的</a:t>
            </a:r>
            <a:r>
              <a:rPr kumimoji="1" lang="en-US" altLang="zh-CN" sz="2400" b="1" smtClean="0">
                <a:solidFill>
                  <a:srgbClr val="FFC000"/>
                </a:solidFill>
              </a:rPr>
              <a:t>sla</a:t>
            </a:r>
          </a:p>
          <a:p>
            <a:pPr lvl="1" eaLnBrk="1" hangingPunct="1"/>
            <a:r>
              <a:rPr kumimoji="1" lang="zh-CN" altLang="en-US" sz="2400" b="1" smtClean="0">
                <a:solidFill>
                  <a:srgbClr val="FFC000"/>
                </a:solidFill>
              </a:rPr>
              <a:t>一致性</a:t>
            </a:r>
            <a:endParaRPr kumimoji="1" lang="en-US" altLang="zh-CN" sz="2400" b="1" smtClean="0">
              <a:solidFill>
                <a:srgbClr val="FFC000"/>
              </a:solidFill>
            </a:endParaRPr>
          </a:p>
          <a:p>
            <a:pPr lvl="1" eaLnBrk="1" hangingPunct="1"/>
            <a:r>
              <a:rPr kumimoji="1" lang="zh-CN" altLang="en-US" sz="2400" b="1" smtClean="0">
                <a:solidFill>
                  <a:srgbClr val="FFC000"/>
                </a:solidFill>
              </a:rPr>
              <a:t>连续性</a:t>
            </a:r>
          </a:p>
        </p:txBody>
      </p:sp>
      <p:sp>
        <p:nvSpPr>
          <p:cNvPr id="18435" name="内容占位符 2"/>
          <p:cNvSpPr>
            <a:spLocks/>
          </p:cNvSpPr>
          <p:nvPr/>
        </p:nvSpPr>
        <p:spPr bwMode="auto">
          <a:xfrm>
            <a:off x="2135188" y="1268413"/>
            <a:ext cx="2881312" cy="2651125"/>
          </a:xfrm>
          <a:prstGeom prst="rect">
            <a:avLst/>
          </a:prstGeom>
          <a:noFill/>
          <a:ln w="9525">
            <a:noFill/>
            <a:miter lim="800000"/>
            <a:headEnd/>
            <a:tailEnd/>
          </a:ln>
        </p:spPr>
        <p:txBody>
          <a:bodyPr/>
          <a:lstStyle/>
          <a:p>
            <a:pPr marL="342900" indent="-342900">
              <a:spcBef>
                <a:spcPct val="20000"/>
              </a:spcBef>
              <a:buFont typeface="Arial" charset="0"/>
              <a:buChar char="•"/>
            </a:pPr>
            <a:r>
              <a:rPr kumimoji="1" lang="zh-CN" altLang="en-US" sz="2800" b="1">
                <a:solidFill>
                  <a:srgbClr val="0088EE"/>
                </a:solidFill>
                <a:latin typeface="微软雅黑" pitchFamily="34" charset="-122"/>
                <a:ea typeface="微软雅黑" pitchFamily="34" charset="-122"/>
              </a:rPr>
              <a:t>计算特点</a:t>
            </a:r>
            <a:endParaRPr kumimoji="1" lang="en-US" altLang="zh-CN" sz="2800" b="1">
              <a:solidFill>
                <a:srgbClr val="0088EE"/>
              </a:solidFill>
              <a:latin typeface="微软雅黑" pitchFamily="34" charset="-122"/>
              <a:ea typeface="微软雅黑" pitchFamily="34" charset="-122"/>
            </a:endParaRPr>
          </a:p>
          <a:p>
            <a:pPr marL="742950" lvl="1" indent="-285750">
              <a:spcBef>
                <a:spcPct val="20000"/>
              </a:spcBef>
              <a:buFont typeface="Arial" charset="0"/>
              <a:buNone/>
            </a:pPr>
            <a:endParaRPr kumimoji="1" lang="en-US" altLang="zh-CN" sz="2800">
              <a:latin typeface="微软雅黑" pitchFamily="34" charset="-122"/>
              <a:ea typeface="微软雅黑" pitchFamily="34" charset="-122"/>
            </a:endParaRPr>
          </a:p>
          <a:p>
            <a:pPr marL="742950" lvl="1" indent="-285750">
              <a:spcBef>
                <a:spcPct val="20000"/>
              </a:spcBef>
              <a:buFont typeface="Arial" charset="0"/>
              <a:buNone/>
            </a:pPr>
            <a:endParaRPr kumimoji="1" lang="en-US" altLang="zh-CN" sz="2000">
              <a:latin typeface="微软雅黑" pitchFamily="34" charset="-122"/>
              <a:ea typeface="微软雅黑" pitchFamily="34" charset="-122"/>
            </a:endParaRPr>
          </a:p>
          <a:p>
            <a:pPr marL="742950" lvl="1" indent="-285750">
              <a:spcBef>
                <a:spcPct val="20000"/>
              </a:spcBef>
              <a:buFont typeface="Arial" charset="0"/>
              <a:buNone/>
            </a:pPr>
            <a:endParaRPr kumimoji="1" lang="en-US" altLang="zh-CN" sz="2000">
              <a:latin typeface="微软雅黑" pitchFamily="34" charset="-122"/>
              <a:ea typeface="微软雅黑" pitchFamily="34" charset="-122"/>
            </a:endParaRPr>
          </a:p>
          <a:p>
            <a:pPr marL="742950" lvl="1" indent="-285750">
              <a:spcBef>
                <a:spcPct val="20000"/>
              </a:spcBef>
              <a:buFont typeface="Arial" charset="0"/>
              <a:buNone/>
            </a:pPr>
            <a:endParaRPr kumimoji="1" lang="en-US" altLang="zh-CN" sz="2000">
              <a:latin typeface="微软雅黑" pitchFamily="34" charset="-122"/>
              <a:ea typeface="微软雅黑" pitchFamily="34" charset="-122"/>
            </a:endParaRPr>
          </a:p>
          <a:p>
            <a:pPr marL="342900" indent="-342900">
              <a:spcBef>
                <a:spcPct val="20000"/>
              </a:spcBef>
              <a:buFont typeface="Arial" charset="0"/>
              <a:buChar char="•"/>
            </a:pPr>
            <a:r>
              <a:rPr kumimoji="1" lang="zh-CN" altLang="en-US" sz="2800" b="1">
                <a:solidFill>
                  <a:srgbClr val="0088EE"/>
                </a:solidFill>
                <a:latin typeface="微软雅黑" pitchFamily="34" charset="-122"/>
                <a:ea typeface="微软雅黑" pitchFamily="34" charset="-122"/>
              </a:rPr>
              <a:t>多样性</a:t>
            </a:r>
            <a:endParaRPr kumimoji="1" lang="en-US" altLang="zh-CN" sz="2800" b="1">
              <a:solidFill>
                <a:srgbClr val="0088EE"/>
              </a:solidFill>
              <a:latin typeface="微软雅黑" pitchFamily="34" charset="-122"/>
              <a:ea typeface="微软雅黑" pitchFamily="34" charset="-122"/>
            </a:endParaRPr>
          </a:p>
          <a:p>
            <a:pPr marL="742950" lvl="1" indent="-285750">
              <a:spcBef>
                <a:spcPct val="20000"/>
              </a:spcBef>
              <a:buFont typeface="Arial" charset="0"/>
              <a:buChar char="•"/>
            </a:pPr>
            <a:endParaRPr kumimoji="1" lang="en-US" altLang="zh-CN" sz="2800" b="1">
              <a:solidFill>
                <a:srgbClr val="0088EE"/>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微软雅黑"/>
                <a:ea typeface="微软雅黑"/>
                <a:cs typeface="微软雅黑"/>
              </a:rPr>
              <a:t>与批量计算</a:t>
            </a:r>
            <a:r>
              <a:rPr lang="zh-CN" altLang="en-US" dirty="0" smtClean="0">
                <a:latin typeface="微软雅黑"/>
                <a:ea typeface="微软雅黑"/>
                <a:cs typeface="微软雅黑"/>
              </a:rPr>
              <a:t>的区别</a:t>
            </a:r>
            <a:endParaRPr kumimoji="1" lang="zh-CN" altLang="en-US" dirty="0">
              <a:latin typeface="微软雅黑"/>
              <a:ea typeface="微软雅黑"/>
              <a:cs typeface="微软雅黑"/>
            </a:endParaRPr>
          </a:p>
        </p:txBody>
      </p:sp>
      <p:sp>
        <p:nvSpPr>
          <p:cNvPr id="19458" name="内容占位符 2"/>
          <p:cNvSpPr txBox="1">
            <a:spLocks/>
          </p:cNvSpPr>
          <p:nvPr/>
        </p:nvSpPr>
        <p:spPr bwMode="auto">
          <a:xfrm>
            <a:off x="403225" y="922338"/>
            <a:ext cx="3089275" cy="3230562"/>
          </a:xfrm>
          <a:prstGeom prst="rect">
            <a:avLst/>
          </a:prstGeom>
          <a:noFill/>
          <a:ln w="9525">
            <a:noFill/>
            <a:miter lim="800000"/>
            <a:headEnd/>
            <a:tailEnd/>
          </a:ln>
        </p:spPr>
        <p:txBody>
          <a:bodyPr/>
          <a:lstStyle/>
          <a:p>
            <a:pPr>
              <a:lnSpc>
                <a:spcPts val="2600"/>
              </a:lnSpc>
              <a:spcBef>
                <a:spcPct val="20000"/>
              </a:spcBef>
              <a:buFont typeface="Arial" charset="0"/>
              <a:buNone/>
            </a:pPr>
            <a:r>
              <a:rPr lang="zh-CN" altLang="en-US" b="1">
                <a:latin typeface="微软雅黑" pitchFamily="34" charset="-122"/>
                <a:ea typeface="微软雅黑" pitchFamily="34" charset="-122"/>
              </a:rPr>
              <a:t>离线数据处理 </a:t>
            </a:r>
            <a:r>
              <a:rPr lang="en-US" altLang="zh-CN" b="1">
                <a:latin typeface="微软雅黑" pitchFamily="34" charset="-122"/>
                <a:ea typeface="微软雅黑" pitchFamily="34" charset="-122"/>
              </a:rPr>
              <a:t>- </a:t>
            </a:r>
            <a:r>
              <a:rPr lang="zh-CN" altLang="en-US" b="1">
                <a:latin typeface="微软雅黑" pitchFamily="34" charset="-122"/>
                <a:ea typeface="微软雅黑" pitchFamily="34" charset="-122"/>
              </a:rPr>
              <a:t>批处理</a:t>
            </a:r>
            <a:endParaRPr lang="en-US" altLang="zh-CN" b="1">
              <a:latin typeface="微软雅黑" pitchFamily="34" charset="-122"/>
              <a:ea typeface="微软雅黑" pitchFamily="34" charset="-122"/>
            </a:endParaRPr>
          </a:p>
          <a:p>
            <a:pPr>
              <a:lnSpc>
                <a:spcPts val="2600"/>
              </a:lnSpc>
              <a:spcBef>
                <a:spcPct val="20000"/>
              </a:spcBef>
              <a:buFont typeface="Arial" charset="0"/>
              <a:buNone/>
            </a:pPr>
            <a:endParaRPr lang="en-US" altLang="zh-CN">
              <a:latin typeface="微软雅黑" pitchFamily="34" charset="-122"/>
              <a:ea typeface="微软雅黑" pitchFamily="34" charset="-122"/>
            </a:endParaRPr>
          </a:p>
        </p:txBody>
      </p:sp>
      <p:sp>
        <p:nvSpPr>
          <p:cNvPr id="19459" name="内容占位符 2"/>
          <p:cNvSpPr txBox="1">
            <a:spLocks/>
          </p:cNvSpPr>
          <p:nvPr/>
        </p:nvSpPr>
        <p:spPr bwMode="auto">
          <a:xfrm>
            <a:off x="5011738" y="922338"/>
            <a:ext cx="2800350" cy="3232150"/>
          </a:xfrm>
          <a:prstGeom prst="rect">
            <a:avLst/>
          </a:prstGeom>
          <a:noFill/>
          <a:ln w="9525">
            <a:noFill/>
            <a:miter lim="800000"/>
            <a:headEnd/>
            <a:tailEnd/>
          </a:ln>
        </p:spPr>
        <p:txBody>
          <a:bodyPr/>
          <a:lstStyle/>
          <a:p>
            <a:pPr>
              <a:lnSpc>
                <a:spcPts val="2600"/>
              </a:lnSpc>
              <a:spcBef>
                <a:spcPct val="20000"/>
              </a:spcBef>
              <a:buFont typeface="Arial" charset="0"/>
              <a:buNone/>
            </a:pPr>
            <a:r>
              <a:rPr lang="zh-CN" altLang="en-US" b="1">
                <a:latin typeface="微软雅黑" pitchFamily="34" charset="-122"/>
                <a:ea typeface="微软雅黑" pitchFamily="34" charset="-122"/>
              </a:rPr>
              <a:t>流数据处理 </a:t>
            </a:r>
            <a:r>
              <a:rPr lang="en-US" altLang="zh-CN" b="1">
                <a:latin typeface="微软雅黑" pitchFamily="34" charset="-122"/>
                <a:ea typeface="微软雅黑" pitchFamily="34" charset="-122"/>
              </a:rPr>
              <a:t>– </a:t>
            </a:r>
            <a:r>
              <a:rPr lang="zh-CN" altLang="en-US" b="1">
                <a:latin typeface="微软雅黑" pitchFamily="34" charset="-122"/>
                <a:ea typeface="微软雅黑" pitchFamily="34" charset="-122"/>
              </a:rPr>
              <a:t>流水线</a:t>
            </a:r>
            <a:endParaRPr lang="en-US" altLang="zh-CN">
              <a:latin typeface="微软雅黑" pitchFamily="34" charset="-122"/>
              <a:ea typeface="微软雅黑" pitchFamily="34" charset="-122"/>
            </a:endParaRPr>
          </a:p>
        </p:txBody>
      </p:sp>
      <p:sp>
        <p:nvSpPr>
          <p:cNvPr id="6" name="圆角矩形 5"/>
          <p:cNvSpPr/>
          <p:nvPr/>
        </p:nvSpPr>
        <p:spPr>
          <a:xfrm>
            <a:off x="539552" y="1777380"/>
            <a:ext cx="648072"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zh-CN" altLang="en-US" sz="900" b="1" kern="0" dirty="0">
                <a:solidFill>
                  <a:sysClr val="windowText" lastClr="000000"/>
                </a:solidFill>
                <a:latin typeface="微软雅黑"/>
                <a:ea typeface="微软雅黑"/>
                <a:cs typeface="微软雅黑"/>
              </a:rPr>
              <a:t>导入</a:t>
            </a:r>
          </a:p>
        </p:txBody>
      </p:sp>
      <p:sp>
        <p:nvSpPr>
          <p:cNvPr id="7" name="圆角矩形 6"/>
          <p:cNvSpPr/>
          <p:nvPr/>
        </p:nvSpPr>
        <p:spPr>
          <a:xfrm>
            <a:off x="1187624" y="2326026"/>
            <a:ext cx="648072"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altLang="zh-CN" sz="900" b="1" kern="0" dirty="0">
                <a:solidFill>
                  <a:sysClr val="windowText" lastClr="000000"/>
                </a:solidFill>
                <a:latin typeface="微软雅黑"/>
                <a:ea typeface="微软雅黑"/>
                <a:cs typeface="微软雅黑"/>
              </a:rPr>
              <a:t>Map</a:t>
            </a:r>
            <a:endParaRPr lang="zh-CN" altLang="en-US" sz="900" b="1" kern="0" dirty="0">
              <a:solidFill>
                <a:sysClr val="windowText" lastClr="000000"/>
              </a:solidFill>
              <a:latin typeface="微软雅黑"/>
              <a:ea typeface="微软雅黑"/>
              <a:cs typeface="微软雅黑"/>
            </a:endParaRPr>
          </a:p>
        </p:txBody>
      </p:sp>
      <p:sp>
        <p:nvSpPr>
          <p:cNvPr id="8" name="圆角矩形 7"/>
          <p:cNvSpPr/>
          <p:nvPr/>
        </p:nvSpPr>
        <p:spPr>
          <a:xfrm>
            <a:off x="1835696" y="2902090"/>
            <a:ext cx="648072"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altLang="zh-CN" sz="900" b="1" kern="0" dirty="0">
                <a:solidFill>
                  <a:sysClr val="windowText" lastClr="000000"/>
                </a:solidFill>
                <a:latin typeface="微软雅黑"/>
                <a:ea typeface="微软雅黑"/>
                <a:cs typeface="微软雅黑"/>
              </a:rPr>
              <a:t>Shuffle</a:t>
            </a:r>
            <a:endParaRPr lang="zh-CN" altLang="en-US" sz="900" b="1" kern="0" dirty="0">
              <a:solidFill>
                <a:sysClr val="windowText" lastClr="000000"/>
              </a:solidFill>
              <a:latin typeface="微软雅黑"/>
              <a:ea typeface="微软雅黑"/>
              <a:cs typeface="微软雅黑"/>
            </a:endParaRPr>
          </a:p>
        </p:txBody>
      </p:sp>
      <p:sp>
        <p:nvSpPr>
          <p:cNvPr id="9" name="圆角矩形 8"/>
          <p:cNvSpPr/>
          <p:nvPr/>
        </p:nvSpPr>
        <p:spPr>
          <a:xfrm>
            <a:off x="2483768" y="3478154"/>
            <a:ext cx="648072"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altLang="zh-CN" sz="900" b="1" kern="0" dirty="0">
                <a:solidFill>
                  <a:sysClr val="windowText" lastClr="000000"/>
                </a:solidFill>
                <a:latin typeface="微软雅黑"/>
                <a:ea typeface="微软雅黑"/>
                <a:cs typeface="微软雅黑"/>
              </a:rPr>
              <a:t>Reduce</a:t>
            </a:r>
            <a:endParaRPr lang="zh-CN" altLang="en-US" sz="900" b="1" kern="0" dirty="0">
              <a:solidFill>
                <a:sysClr val="windowText" lastClr="000000"/>
              </a:solidFill>
              <a:latin typeface="微软雅黑"/>
              <a:ea typeface="微软雅黑"/>
              <a:cs typeface="微软雅黑"/>
            </a:endParaRPr>
          </a:p>
        </p:txBody>
      </p:sp>
      <p:sp>
        <p:nvSpPr>
          <p:cNvPr id="10" name="圆角矩形 9"/>
          <p:cNvSpPr/>
          <p:nvPr/>
        </p:nvSpPr>
        <p:spPr>
          <a:xfrm>
            <a:off x="5130810" y="1777380"/>
            <a:ext cx="1368152"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zh-CN" altLang="en-US" sz="900" b="1" kern="0" dirty="0">
                <a:solidFill>
                  <a:sysClr val="windowText" lastClr="000000"/>
                </a:solidFill>
                <a:latin typeface="微软雅黑"/>
                <a:ea typeface="微软雅黑"/>
                <a:cs typeface="微软雅黑"/>
              </a:rPr>
              <a:t>导入</a:t>
            </a:r>
          </a:p>
        </p:txBody>
      </p:sp>
      <p:sp>
        <p:nvSpPr>
          <p:cNvPr id="11" name="圆角矩形 10"/>
          <p:cNvSpPr/>
          <p:nvPr/>
        </p:nvSpPr>
        <p:spPr>
          <a:xfrm>
            <a:off x="5274826" y="2326026"/>
            <a:ext cx="1440160"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altLang="zh-CN" sz="900" b="1" kern="0" dirty="0">
                <a:solidFill>
                  <a:sysClr val="windowText" lastClr="000000"/>
                </a:solidFill>
                <a:latin typeface="微软雅黑"/>
                <a:ea typeface="微软雅黑"/>
                <a:cs typeface="微软雅黑"/>
              </a:rPr>
              <a:t>Map</a:t>
            </a:r>
            <a:endParaRPr lang="zh-CN" altLang="en-US" sz="900" b="1" kern="0" dirty="0">
              <a:solidFill>
                <a:sysClr val="windowText" lastClr="000000"/>
              </a:solidFill>
              <a:latin typeface="微软雅黑"/>
              <a:ea typeface="微软雅黑"/>
              <a:cs typeface="微软雅黑"/>
            </a:endParaRPr>
          </a:p>
        </p:txBody>
      </p:sp>
      <p:sp>
        <p:nvSpPr>
          <p:cNvPr id="12" name="圆角矩形 11"/>
          <p:cNvSpPr/>
          <p:nvPr/>
        </p:nvSpPr>
        <p:spPr>
          <a:xfrm>
            <a:off x="5418842" y="2902090"/>
            <a:ext cx="1440160"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altLang="zh-CN" sz="900" b="1" kern="0" dirty="0">
                <a:solidFill>
                  <a:sysClr val="windowText" lastClr="000000"/>
                </a:solidFill>
                <a:latin typeface="微软雅黑"/>
                <a:ea typeface="微软雅黑"/>
                <a:cs typeface="微软雅黑"/>
              </a:rPr>
              <a:t>Shuffle</a:t>
            </a:r>
            <a:endParaRPr lang="zh-CN" altLang="en-US" sz="900" b="1" kern="0" dirty="0">
              <a:solidFill>
                <a:sysClr val="windowText" lastClr="000000"/>
              </a:solidFill>
              <a:latin typeface="微软雅黑"/>
              <a:ea typeface="微软雅黑"/>
              <a:cs typeface="微软雅黑"/>
            </a:endParaRPr>
          </a:p>
        </p:txBody>
      </p:sp>
      <p:sp>
        <p:nvSpPr>
          <p:cNvPr id="13" name="圆角矩形 12"/>
          <p:cNvSpPr/>
          <p:nvPr/>
        </p:nvSpPr>
        <p:spPr>
          <a:xfrm>
            <a:off x="5562858" y="3478154"/>
            <a:ext cx="1440160" cy="459466"/>
          </a:xfrm>
          <a:prstGeom prst="roundRect">
            <a:avLst/>
          </a:prstGeom>
          <a:gradFill rotWithShape="1">
            <a:gsLst>
              <a:gs pos="0">
                <a:srgbClr val="4F81BD">
                  <a:tint val="100000"/>
                  <a:shade val="100000"/>
                  <a:satMod val="130000"/>
                  <a:lumMod val="33000"/>
                  <a:lumOff val="67000"/>
                </a:srgbClr>
              </a:gs>
              <a:gs pos="100000">
                <a:srgbClr val="4F81BD">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altLang="zh-CN" sz="900" b="1" kern="0" dirty="0">
                <a:solidFill>
                  <a:sysClr val="windowText" lastClr="000000"/>
                </a:solidFill>
                <a:latin typeface="微软雅黑"/>
                <a:ea typeface="微软雅黑"/>
                <a:cs typeface="微软雅黑"/>
              </a:rPr>
              <a:t>Reduce</a:t>
            </a:r>
            <a:endParaRPr lang="zh-CN" altLang="en-US" sz="900" b="1" kern="0" dirty="0">
              <a:solidFill>
                <a:sysClr val="windowText" lastClr="000000"/>
              </a:solidFill>
              <a:latin typeface="微软雅黑"/>
              <a:ea typeface="微软雅黑"/>
              <a:cs typeface="微软雅黑"/>
            </a:endParaRPr>
          </a:p>
        </p:txBody>
      </p:sp>
      <p:cxnSp>
        <p:nvCxnSpPr>
          <p:cNvPr id="14" name="直接连接符 5"/>
          <p:cNvCxnSpPr/>
          <p:nvPr/>
        </p:nvCxnSpPr>
        <p:spPr>
          <a:xfrm>
            <a:off x="539750" y="1704975"/>
            <a:ext cx="0" cy="280828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34"/>
          <p:cNvCxnSpPr/>
          <p:nvPr/>
        </p:nvCxnSpPr>
        <p:spPr>
          <a:xfrm>
            <a:off x="3132138" y="1704975"/>
            <a:ext cx="0" cy="280828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35"/>
          <p:cNvCxnSpPr>
            <a:endCxn id="19" idx="2"/>
          </p:cNvCxnSpPr>
          <p:nvPr/>
        </p:nvCxnSpPr>
        <p:spPr>
          <a:xfrm>
            <a:off x="5130800" y="1704975"/>
            <a:ext cx="0" cy="244475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36"/>
          <p:cNvCxnSpPr>
            <a:endCxn id="19" idx="0"/>
          </p:cNvCxnSpPr>
          <p:nvPr/>
        </p:nvCxnSpPr>
        <p:spPr>
          <a:xfrm>
            <a:off x="5635625" y="1704975"/>
            <a:ext cx="28575" cy="244475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8" name="右大括号 17"/>
          <p:cNvSpPr/>
          <p:nvPr/>
        </p:nvSpPr>
        <p:spPr>
          <a:xfrm rot="5400000">
            <a:off x="1739107" y="2888456"/>
            <a:ext cx="215900" cy="2592387"/>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atin typeface="微软雅黑"/>
              <a:ea typeface="微软雅黑"/>
              <a:cs typeface="微软雅黑"/>
            </a:endParaRPr>
          </a:p>
        </p:txBody>
      </p:sp>
      <p:sp>
        <p:nvSpPr>
          <p:cNvPr id="19" name="右大括号 18"/>
          <p:cNvSpPr/>
          <p:nvPr/>
        </p:nvSpPr>
        <p:spPr>
          <a:xfrm rot="5400000">
            <a:off x="5253831" y="4026694"/>
            <a:ext cx="287338" cy="5334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atin typeface="微软雅黑"/>
              <a:ea typeface="微软雅黑"/>
              <a:cs typeface="微软雅黑"/>
            </a:endParaRPr>
          </a:p>
        </p:txBody>
      </p:sp>
      <p:sp>
        <p:nvSpPr>
          <p:cNvPr id="20" name="内容占位符 2"/>
          <p:cNvSpPr txBox="1">
            <a:spLocks/>
          </p:cNvSpPr>
          <p:nvPr/>
        </p:nvSpPr>
        <p:spPr bwMode="auto">
          <a:xfrm>
            <a:off x="1416050" y="4292600"/>
            <a:ext cx="2928938" cy="446088"/>
          </a:xfrm>
          <a:prstGeom prst="rect">
            <a:avLst/>
          </a:prstGeom>
          <a:noFill/>
          <a:ln w="9525">
            <a:noFill/>
            <a:miter lim="800000"/>
            <a:headEnd/>
            <a:tailEnd/>
          </a:ln>
        </p:spPr>
        <p:txBody>
          <a:bodyPr/>
          <a:lstStyle/>
          <a:p>
            <a:pPr>
              <a:lnSpc>
                <a:spcPts val="2600"/>
              </a:lnSpc>
              <a:spcBef>
                <a:spcPct val="20000"/>
              </a:spcBef>
              <a:buFont typeface="Arial" charset="0"/>
              <a:buNone/>
            </a:pPr>
            <a:r>
              <a:rPr lang="en-US" altLang="zh-CN" sz="1200">
                <a:latin typeface="微软雅黑" pitchFamily="34" charset="-122"/>
                <a:ea typeface="微软雅黑" pitchFamily="34" charset="-122"/>
              </a:rPr>
              <a:t>Latency                      &gt;&gt;</a:t>
            </a:r>
          </a:p>
        </p:txBody>
      </p:sp>
      <p:sp>
        <p:nvSpPr>
          <p:cNvPr id="21" name="内容占位符 2"/>
          <p:cNvSpPr txBox="1">
            <a:spLocks/>
          </p:cNvSpPr>
          <p:nvPr/>
        </p:nvSpPr>
        <p:spPr>
          <a:xfrm>
            <a:off x="5016500" y="4221163"/>
            <a:ext cx="719138" cy="4445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ts val="2600"/>
              </a:lnSpc>
              <a:spcAft>
                <a:spcPts val="0"/>
              </a:spcAft>
              <a:buFont typeface="Arial" pitchFamily="34" charset="0"/>
              <a:buNone/>
              <a:defRPr/>
            </a:pPr>
            <a:r>
              <a:rPr lang="en-US" altLang="zh-CN" sz="1200" dirty="0" smtClean="0">
                <a:latin typeface="微软雅黑"/>
                <a:ea typeface="微软雅黑"/>
                <a:cs typeface="微软雅黑"/>
              </a:rPr>
              <a:t>Latency</a:t>
            </a:r>
          </a:p>
        </p:txBody>
      </p:sp>
      <p:graphicFrame>
        <p:nvGraphicFramePr>
          <p:cNvPr id="23" name="表格 22"/>
          <p:cNvGraphicFramePr>
            <a:graphicFrameLocks noGrp="1"/>
          </p:cNvGraphicFramePr>
          <p:nvPr/>
        </p:nvGraphicFramePr>
        <p:xfrm>
          <a:off x="479425" y="4868863"/>
          <a:ext cx="7777163" cy="1651000"/>
        </p:xfrm>
        <a:graphic>
          <a:graphicData uri="http://schemas.openxmlformats.org/drawingml/2006/table">
            <a:tbl>
              <a:tblPr firstRow="1" bandRow="1">
                <a:tableStyleId>{5C22544A-7EE6-4342-B048-85BDC9FD1C3A}</a:tableStyleId>
              </a:tblPr>
              <a:tblGrid>
                <a:gridCol w="791958"/>
                <a:gridCol w="1051023"/>
                <a:gridCol w="958350"/>
                <a:gridCol w="1621823"/>
                <a:gridCol w="1548104"/>
                <a:gridCol w="734504"/>
                <a:gridCol w="1071102"/>
              </a:tblGrid>
              <a:tr h="370840">
                <a:tc>
                  <a:txBody>
                    <a:bodyPr/>
                    <a:lstStyle/>
                    <a:p>
                      <a:endParaRPr lang="zh-CN" altLang="en-US" dirty="0"/>
                    </a:p>
                  </a:txBody>
                  <a:tcPr/>
                </a:tc>
                <a:tc>
                  <a:txBody>
                    <a:bodyPr/>
                    <a:lstStyle/>
                    <a:p>
                      <a:r>
                        <a:rPr lang="zh-CN" altLang="en-US" dirty="0" smtClean="0"/>
                        <a:t>粒度</a:t>
                      </a:r>
                      <a:endParaRPr lang="zh-CN" altLang="en-US" dirty="0"/>
                    </a:p>
                  </a:txBody>
                  <a:tcPr/>
                </a:tc>
                <a:tc>
                  <a:txBody>
                    <a:bodyPr/>
                    <a:lstStyle/>
                    <a:p>
                      <a:pPr algn="ctr"/>
                      <a:r>
                        <a:rPr lang="zh-CN" altLang="en-US" dirty="0" smtClean="0"/>
                        <a:t>计算</a:t>
                      </a:r>
                      <a:endParaRPr lang="zh-CN" altLang="en-US" dirty="0"/>
                    </a:p>
                  </a:txBody>
                  <a:tcPr/>
                </a:tc>
                <a:tc>
                  <a:txBody>
                    <a:bodyPr/>
                    <a:lstStyle/>
                    <a:p>
                      <a:r>
                        <a:rPr lang="zh-CN" altLang="en-US" dirty="0" smtClean="0"/>
                        <a:t>生命周期</a:t>
                      </a:r>
                      <a:endParaRPr lang="zh-CN" altLang="en-US" dirty="0"/>
                    </a:p>
                  </a:txBody>
                  <a:tcPr/>
                </a:tc>
                <a:tc>
                  <a:txBody>
                    <a:bodyPr/>
                    <a:lstStyle/>
                    <a:p>
                      <a:r>
                        <a:rPr lang="zh-CN" altLang="en-US" dirty="0" smtClean="0"/>
                        <a:t>容错监控</a:t>
                      </a:r>
                      <a:endParaRPr lang="zh-CN" altLang="en-US" dirty="0"/>
                    </a:p>
                  </a:txBody>
                  <a:tcPr/>
                </a:tc>
                <a:tc>
                  <a:txBody>
                    <a:bodyPr/>
                    <a:lstStyle/>
                    <a:p>
                      <a:r>
                        <a:rPr lang="zh-CN" altLang="en-US" dirty="0" smtClean="0"/>
                        <a:t>面向</a:t>
                      </a:r>
                      <a:endParaRPr lang="zh-CN" altLang="en-US" dirty="0"/>
                    </a:p>
                  </a:txBody>
                  <a:tcPr/>
                </a:tc>
                <a:tc>
                  <a:txBody>
                    <a:bodyPr/>
                    <a:lstStyle/>
                    <a:p>
                      <a:r>
                        <a:rPr lang="en-US" altLang="zh-CN" dirty="0" smtClean="0"/>
                        <a:t>DAG</a:t>
                      </a:r>
                      <a:endParaRPr lang="zh-CN" altLang="en-US" dirty="0"/>
                    </a:p>
                  </a:txBody>
                  <a:tcPr/>
                </a:tc>
              </a:tr>
              <a:tr h="370840">
                <a:tc>
                  <a:txBody>
                    <a:bodyPr/>
                    <a:lstStyle/>
                    <a:p>
                      <a:r>
                        <a:rPr lang="zh-CN" altLang="en-US" dirty="0" smtClean="0"/>
                        <a:t>全量</a:t>
                      </a:r>
                      <a:endParaRPr lang="zh-CN" altLang="en-US" dirty="0"/>
                    </a:p>
                  </a:txBody>
                  <a:tcPr/>
                </a:tc>
                <a:tc>
                  <a:txBody>
                    <a:bodyPr/>
                    <a:lstStyle/>
                    <a:p>
                      <a:r>
                        <a:rPr lang="en-US" altLang="zh-CN" dirty="0" smtClean="0"/>
                        <a:t>Partition/</a:t>
                      </a:r>
                      <a:r>
                        <a:rPr lang="zh-CN" altLang="en-US" dirty="0" smtClean="0"/>
                        <a:t>文件</a:t>
                      </a:r>
                      <a:endParaRPr lang="zh-CN" altLang="en-US" dirty="0"/>
                    </a:p>
                  </a:txBody>
                  <a:tcPr/>
                </a:tc>
                <a:tc>
                  <a:txBody>
                    <a:bodyPr/>
                    <a:lstStyle/>
                    <a:p>
                      <a:pPr algn="ctr"/>
                      <a:r>
                        <a:rPr lang="zh-CN" altLang="en-US" dirty="0" smtClean="0"/>
                        <a:t>局部</a:t>
                      </a:r>
                      <a:endParaRPr lang="zh-CN" altLang="en-US" dirty="0"/>
                    </a:p>
                  </a:txBody>
                  <a:tcPr/>
                </a:tc>
                <a:tc>
                  <a:txBody>
                    <a:bodyPr/>
                    <a:lstStyle/>
                    <a:p>
                      <a:r>
                        <a:rPr lang="zh-CN" altLang="en-US" dirty="0" smtClean="0"/>
                        <a:t>数据处理完，进程</a:t>
                      </a:r>
                      <a:r>
                        <a:rPr lang="en-US" altLang="zh-CN" dirty="0" smtClean="0"/>
                        <a:t>”</a:t>
                      </a:r>
                      <a:r>
                        <a:rPr lang="zh-CN" altLang="en-US" dirty="0" smtClean="0"/>
                        <a:t>退出</a:t>
                      </a:r>
                      <a:r>
                        <a:rPr lang="en-US" altLang="zh-CN" dirty="0" smtClean="0"/>
                        <a:t>”</a:t>
                      </a:r>
                      <a:endParaRPr lang="zh-CN" altLang="en-US" dirty="0"/>
                    </a:p>
                  </a:txBody>
                  <a:tcPr/>
                </a:tc>
                <a:tc>
                  <a:txBody>
                    <a:bodyPr/>
                    <a:lstStyle/>
                    <a:p>
                      <a:r>
                        <a:rPr lang="zh-CN" altLang="en-US" dirty="0" smtClean="0"/>
                        <a:t>进程</a:t>
                      </a:r>
                      <a:endParaRPr lang="zh-CN" altLang="en-US" dirty="0"/>
                    </a:p>
                  </a:txBody>
                  <a:tcPr/>
                </a:tc>
                <a:tc>
                  <a:txBody>
                    <a:bodyPr/>
                    <a:lstStyle/>
                    <a:p>
                      <a:r>
                        <a:rPr lang="zh-CN" altLang="en-US" dirty="0" smtClean="0"/>
                        <a:t>吞吐</a:t>
                      </a:r>
                      <a:endParaRPr lang="zh-CN" altLang="en-US" dirty="0"/>
                    </a:p>
                  </a:txBody>
                  <a:tcPr/>
                </a:tc>
                <a:tc>
                  <a:txBody>
                    <a:bodyPr/>
                    <a:lstStyle/>
                    <a:p>
                      <a:r>
                        <a:rPr lang="zh-CN" altLang="en-US" dirty="0" smtClean="0"/>
                        <a:t>串行</a:t>
                      </a:r>
                      <a:endParaRPr lang="zh-CN" altLang="en-US" dirty="0"/>
                    </a:p>
                  </a:txBody>
                  <a:tcPr/>
                </a:tc>
              </a:tr>
              <a:tr h="370840">
                <a:tc>
                  <a:txBody>
                    <a:bodyPr/>
                    <a:lstStyle/>
                    <a:p>
                      <a:r>
                        <a:rPr lang="zh-CN" altLang="en-US" dirty="0" smtClean="0"/>
                        <a:t>增量</a:t>
                      </a:r>
                      <a:r>
                        <a:rPr lang="en-US" altLang="zh-CN" dirty="0" smtClean="0"/>
                        <a:t>(</a:t>
                      </a:r>
                      <a:r>
                        <a:rPr lang="zh-CN" altLang="en-US" dirty="0" smtClean="0"/>
                        <a:t>流</a:t>
                      </a:r>
                      <a:r>
                        <a:rPr lang="en-US" altLang="zh-CN" dirty="0" smtClean="0"/>
                        <a:t>)</a:t>
                      </a:r>
                      <a:endParaRPr lang="zh-CN" altLang="en-US" dirty="0"/>
                    </a:p>
                  </a:txBody>
                  <a:tcPr/>
                </a:tc>
                <a:tc>
                  <a:txBody>
                    <a:bodyPr/>
                    <a:lstStyle/>
                    <a:p>
                      <a:r>
                        <a:rPr lang="en-US" altLang="zh-CN" dirty="0" smtClean="0"/>
                        <a:t>Batch/</a:t>
                      </a:r>
                      <a:r>
                        <a:rPr lang="zh-CN" altLang="en-US" dirty="0" smtClean="0"/>
                        <a:t>内存</a:t>
                      </a:r>
                      <a:endParaRPr lang="zh-CN" altLang="en-US" dirty="0"/>
                    </a:p>
                  </a:txBody>
                  <a:tcPr/>
                </a:tc>
                <a:tc>
                  <a:txBody>
                    <a:bodyPr/>
                    <a:lstStyle/>
                    <a:p>
                      <a:pPr algn="ctr"/>
                      <a:r>
                        <a:rPr lang="zh-CN" altLang="en-US" dirty="0" smtClean="0"/>
                        <a:t>有状态</a:t>
                      </a:r>
                      <a:endParaRPr lang="zh-CN" altLang="en-US" dirty="0"/>
                    </a:p>
                  </a:txBody>
                  <a:tcPr/>
                </a:tc>
                <a:tc>
                  <a:txBody>
                    <a:bodyPr/>
                    <a:lstStyle/>
                    <a:p>
                      <a:r>
                        <a:rPr lang="en-US" altLang="zh-CN" dirty="0" smtClean="0"/>
                        <a:t>Keep alive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a:t>
                      </a:r>
                      <a:r>
                        <a:rPr lang="en-US" altLang="zh-CN" dirty="0" smtClean="0"/>
                        <a:t>-</a:t>
                      </a:r>
                      <a:r>
                        <a:rPr lang="zh-CN" altLang="en-US" dirty="0" smtClean="0"/>
                        <a:t>中间结果不落地</a:t>
                      </a:r>
                    </a:p>
                  </a:txBody>
                  <a:tcPr/>
                </a:tc>
                <a:tc>
                  <a:txBody>
                    <a:bodyPr/>
                    <a:lstStyle/>
                    <a:p>
                      <a:r>
                        <a:rPr lang="zh-CN" altLang="en-US" dirty="0" smtClean="0"/>
                        <a:t>延时</a:t>
                      </a:r>
                      <a:endParaRPr lang="zh-CN" altLang="en-US" dirty="0"/>
                    </a:p>
                  </a:txBody>
                  <a:tcPr/>
                </a:tc>
                <a:tc>
                  <a:txBody>
                    <a:bodyPr/>
                    <a:lstStyle/>
                    <a:p>
                      <a:r>
                        <a:rPr lang="zh-CN" altLang="en-US" dirty="0" smtClean="0"/>
                        <a:t>并行</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down)">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业界典型系统技术该要分析</a:t>
            </a:r>
            <a:endParaRPr lang="zh-CN" altLang="en-US" dirty="0"/>
          </a:p>
        </p:txBody>
      </p:sp>
      <p:sp>
        <p:nvSpPr>
          <p:cNvPr id="20482" name="内容占位符 2"/>
          <p:cNvSpPr>
            <a:spLocks noGrp="1"/>
          </p:cNvSpPr>
          <p:nvPr>
            <p:ph idx="1"/>
          </p:nvPr>
        </p:nvSpPr>
        <p:spPr>
          <a:xfrm>
            <a:off x="3935413" y="1052513"/>
            <a:ext cx="11522075" cy="2938462"/>
          </a:xfrm>
        </p:spPr>
        <p:txBody>
          <a:bodyPr/>
          <a:lstStyle/>
          <a:p>
            <a:pPr eaLnBrk="1" hangingPunct="1">
              <a:lnSpc>
                <a:spcPts val="4363"/>
              </a:lnSpc>
            </a:pPr>
            <a:endParaRPr lang="en-US" altLang="zh-CN" sz="2300" smtClean="0">
              <a:latin typeface="宋体" charset="-122"/>
              <a:ea typeface="宋体" charset="-122"/>
            </a:endParaRPr>
          </a:p>
          <a:p>
            <a:pPr eaLnBrk="1" hangingPunct="1">
              <a:lnSpc>
                <a:spcPct val="150000"/>
              </a:lnSpc>
            </a:pPr>
            <a:r>
              <a:rPr lang="en-US" altLang="zh-CN" sz="3200" b="1" smtClean="0">
                <a:solidFill>
                  <a:srgbClr val="0088EE"/>
                </a:solidFill>
              </a:rPr>
              <a:t>Twitter Storm</a:t>
            </a:r>
          </a:p>
          <a:p>
            <a:pPr eaLnBrk="1" hangingPunct="1">
              <a:lnSpc>
                <a:spcPct val="150000"/>
              </a:lnSpc>
            </a:pPr>
            <a:r>
              <a:rPr lang="en-US" altLang="zh-CN" sz="3200" b="1" smtClean="0">
                <a:solidFill>
                  <a:srgbClr val="0088EE"/>
                </a:solidFill>
              </a:rPr>
              <a:t>Amazon Kinesis</a:t>
            </a:r>
          </a:p>
          <a:p>
            <a:pPr eaLnBrk="1" hangingPunct="1">
              <a:lnSpc>
                <a:spcPct val="150000"/>
              </a:lnSpc>
            </a:pPr>
            <a:r>
              <a:rPr lang="en-US" altLang="zh-CN" sz="3200" b="1" smtClean="0">
                <a:solidFill>
                  <a:srgbClr val="0088EE"/>
                </a:solidFill>
              </a:rPr>
              <a:t>Google MillWheel</a:t>
            </a:r>
          </a:p>
          <a:p>
            <a:pPr eaLnBrk="1" hangingPunct="1">
              <a:lnSpc>
                <a:spcPct val="150000"/>
              </a:lnSpc>
              <a:buFont typeface="Arial" charset="0"/>
              <a:buNone/>
            </a:pPr>
            <a:endParaRPr lang="en-US" altLang="zh-CN" sz="3200" b="1" smtClean="0">
              <a:solidFill>
                <a:srgbClr val="0088EE"/>
              </a:solidFill>
            </a:endParaRPr>
          </a:p>
        </p:txBody>
      </p:sp>
      <p:pic>
        <p:nvPicPr>
          <p:cNvPr id="20483" name="Picture 2"/>
          <p:cNvPicPr>
            <a:picLocks noChangeAspect="1" noChangeArrowheads="1"/>
          </p:cNvPicPr>
          <p:nvPr/>
        </p:nvPicPr>
        <p:blipFill>
          <a:blip r:embed="rId2"/>
          <a:srcRect/>
          <a:stretch>
            <a:fillRect/>
          </a:stretch>
        </p:blipFill>
        <p:spPr bwMode="auto">
          <a:xfrm>
            <a:off x="10693400" y="231775"/>
            <a:ext cx="1498600"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a1</Template>
  <TotalTime>1533</TotalTime>
  <Words>5401</Words>
  <Application>Microsoft Macintosh PowerPoint</Application>
  <PresentationFormat>自定义</PresentationFormat>
  <Paragraphs>916</Paragraphs>
  <Slides>54</Slides>
  <Notes>6</Notes>
  <HiddenSlides>0</HiddenSlides>
  <MMClips>0</MMClips>
  <ScaleCrop>false</ScaleCrop>
  <HeadingPairs>
    <vt:vector size="8" baseType="variant">
      <vt:variant>
        <vt:lpstr>已用的字体</vt:lpstr>
      </vt:variant>
      <vt:variant>
        <vt:i4>9</vt:i4>
      </vt:variant>
      <vt:variant>
        <vt:lpstr>演示文稿设计模板</vt:lpstr>
      </vt:variant>
      <vt:variant>
        <vt:i4>9</vt:i4>
      </vt:variant>
      <vt:variant>
        <vt:lpstr>嵌入 OLE 服务器</vt:lpstr>
      </vt:variant>
      <vt:variant>
        <vt:i4>1</vt:i4>
      </vt:variant>
      <vt:variant>
        <vt:lpstr>幻灯片标题</vt:lpstr>
      </vt:variant>
      <vt:variant>
        <vt:i4>54</vt:i4>
      </vt:variant>
    </vt:vector>
  </HeadingPairs>
  <TitlesOfParts>
    <vt:vector size="73" baseType="lpstr">
      <vt:lpstr>Arial</vt:lpstr>
      <vt:lpstr>宋体</vt:lpstr>
      <vt:lpstr>微软雅黑</vt:lpstr>
      <vt:lpstr>Calibri</vt:lpstr>
      <vt:lpstr>Kaiti SC Regular</vt:lpstr>
      <vt:lpstr>Kaiti SC Black</vt:lpstr>
      <vt:lpstr>Wingdings</vt:lpstr>
      <vt:lpstr>楷体_GB2312</vt:lpstr>
      <vt:lpstr>Symbol</vt:lpstr>
      <vt:lpstr>t1</vt:lpstr>
      <vt:lpstr>t1</vt:lpstr>
      <vt:lpstr>t1</vt:lpstr>
      <vt:lpstr>t1</vt:lpstr>
      <vt:lpstr>t1</vt:lpstr>
      <vt:lpstr>t1</vt:lpstr>
      <vt:lpstr>t1</vt:lpstr>
      <vt:lpstr>t1</vt:lpstr>
      <vt:lpstr>t1</vt:lpstr>
      <vt:lpstr>文档</vt:lpstr>
      <vt:lpstr>流式计算的系统设计和实现</vt:lpstr>
      <vt:lpstr>大纲</vt:lpstr>
      <vt:lpstr>增量计算和流式计算－定义</vt:lpstr>
      <vt:lpstr>增量</vt:lpstr>
      <vt:lpstr>增量计算和流式计算－应用场景</vt:lpstr>
      <vt:lpstr>增量计算和流式计算－特点</vt:lpstr>
      <vt:lpstr>增量计算和流式计算－特点</vt:lpstr>
      <vt:lpstr>与批量计算的区别</vt:lpstr>
      <vt:lpstr>业界典型系统技术该要分析</vt:lpstr>
      <vt:lpstr>Storm</vt:lpstr>
      <vt:lpstr>Storm</vt:lpstr>
      <vt:lpstr>Storm</vt:lpstr>
      <vt:lpstr>Storm</vt:lpstr>
      <vt:lpstr>Storm</vt:lpstr>
      <vt:lpstr>Kinesis</vt:lpstr>
      <vt:lpstr>Kinesis</vt:lpstr>
      <vt:lpstr>MillWheel</vt:lpstr>
      <vt:lpstr>核心技术</vt:lpstr>
      <vt:lpstr>核心技术－overView</vt:lpstr>
      <vt:lpstr>核心技术－重点问题</vt:lpstr>
      <vt:lpstr>核心技术－重点问题</vt:lpstr>
      <vt:lpstr>核心技术－增量计算语义</vt:lpstr>
      <vt:lpstr>核心技术－增量计算语义</vt:lpstr>
      <vt:lpstr>stream t1 = select sellerid, sum(money) as totalRealtimePay from pay group by sellerid;  stream t2 = select count(sellerid) from t1 group by totalRealtimePay /10;  </vt:lpstr>
      <vt:lpstr>消息机制（1）</vt:lpstr>
      <vt:lpstr>消息机制（2）</vt:lpstr>
      <vt:lpstr>消息机制（3）</vt:lpstr>
      <vt:lpstr>消息机制（4）</vt:lpstr>
      <vt:lpstr>消息机制（5）</vt:lpstr>
      <vt:lpstr>消息机制（6）</vt:lpstr>
      <vt:lpstr>消息机制（7）</vt:lpstr>
      <vt:lpstr>有状态计算－增量</vt:lpstr>
      <vt:lpstr>有状态计算－checkpoint</vt:lpstr>
      <vt:lpstr>并行DAG</vt:lpstr>
      <vt:lpstr>并行DAG</vt:lpstr>
      <vt:lpstr>抢占式调度和资源隔离</vt:lpstr>
      <vt:lpstr>抢占式调度和资源隔离</vt:lpstr>
      <vt:lpstr>Failover机制</vt:lpstr>
      <vt:lpstr>难点</vt:lpstr>
      <vt:lpstr>streamSQL</vt:lpstr>
      <vt:lpstr>streamSQL- 阿里巴巴流计算SQL</vt:lpstr>
      <vt:lpstr>幻灯片 42</vt:lpstr>
      <vt:lpstr>streamSQL</vt:lpstr>
      <vt:lpstr>streamSQL</vt:lpstr>
      <vt:lpstr>streamSQL - DDL</vt:lpstr>
      <vt:lpstr>streamSQL - DDL</vt:lpstr>
      <vt:lpstr>streamSQL - wordCount</vt:lpstr>
      <vt:lpstr>streamSQL – 复杂SQL</vt:lpstr>
      <vt:lpstr>streamSQL – 算子</vt:lpstr>
      <vt:lpstr>streamSQL - demo</vt:lpstr>
      <vt:lpstr>streamSQL – 系统架构</vt:lpstr>
      <vt:lpstr>问题</vt:lpstr>
      <vt:lpstr>引申</vt:lpstr>
      <vt:lpstr>幻灯片 54</vt:lpstr>
    </vt:vector>
  </TitlesOfParts>
  <Company>ALIBABA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李妹芳</dc:creator>
  <cp:lastModifiedBy>刘鹏</cp:lastModifiedBy>
  <cp:revision>152</cp:revision>
  <dcterms:created xsi:type="dcterms:W3CDTF">2015-04-21T08:20:19Z</dcterms:created>
  <dcterms:modified xsi:type="dcterms:W3CDTF">2015-08-08T16:25:28Z</dcterms:modified>
</cp:coreProperties>
</file>