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79" r:id="rId2"/>
    <p:sldId id="383" r:id="rId3"/>
    <p:sldId id="398" r:id="rId4"/>
    <p:sldId id="413" r:id="rId5"/>
    <p:sldId id="412" r:id="rId6"/>
    <p:sldId id="418" r:id="rId7"/>
    <p:sldId id="419" r:id="rId8"/>
    <p:sldId id="406" r:id="rId9"/>
    <p:sldId id="420" r:id="rId10"/>
    <p:sldId id="421" r:id="rId11"/>
    <p:sldId id="425" r:id="rId12"/>
    <p:sldId id="422" r:id="rId13"/>
    <p:sldId id="423" r:id="rId14"/>
    <p:sldId id="426" r:id="rId15"/>
    <p:sldId id="408" r:id="rId16"/>
    <p:sldId id="414" r:id="rId17"/>
    <p:sldId id="415" r:id="rId18"/>
    <p:sldId id="417" r:id="rId19"/>
    <p:sldId id="416" r:id="rId20"/>
    <p:sldId id="427" r:id="rId21"/>
    <p:sldId id="386" r:id="rId22"/>
    <p:sldId id="410" r:id="rId23"/>
    <p:sldId id="411" r:id="rId24"/>
    <p:sldId id="405" r:id="rId25"/>
    <p:sldId id="409" r:id="rId26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88EE"/>
    <a:srgbClr val="FF5B5B"/>
    <a:srgbClr val="0000FF"/>
    <a:srgbClr val="E1FCFF"/>
    <a:srgbClr val="FFC000"/>
    <a:srgbClr val="558ED5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9928" autoAdjust="0"/>
  </p:normalViewPr>
  <p:slideViewPr>
    <p:cSldViewPr>
      <p:cViewPr varScale="1">
        <p:scale>
          <a:sx n="82" d="100"/>
          <a:sy n="82" d="100"/>
        </p:scale>
        <p:origin x="-816" y="-96"/>
      </p:cViewPr>
      <p:guideLst>
        <p:guide orient="horz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7DE36-71CA-8A44-A448-2F71F4BBD2CB}" type="doc">
      <dgm:prSet loTypeId="urn:microsoft.com/office/officeart/2005/8/layout/cycle4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A9D3E5E-9962-8946-AD3E-48893E319A72}">
      <dgm:prSet phldrT="[文本]"/>
      <dgm:spPr/>
      <dgm:t>
        <a:bodyPr/>
        <a:lstStyle/>
        <a:p>
          <a:r>
            <a:rPr lang="zh-CN" altLang="en-US" dirty="0" smtClean="0"/>
            <a:t>海量样本</a:t>
          </a:r>
        </a:p>
      </dgm:t>
    </dgm:pt>
    <dgm:pt modelId="{B6DAFE85-08FE-D644-A4F1-F68B9F16F0CC}" type="parTrans" cxnId="{DEBFF50F-ED8D-6B4F-8C90-47949499D10E}">
      <dgm:prSet/>
      <dgm:spPr/>
      <dgm:t>
        <a:bodyPr/>
        <a:lstStyle/>
        <a:p>
          <a:endParaRPr lang="zh-CN" altLang="en-US"/>
        </a:p>
      </dgm:t>
    </dgm:pt>
    <dgm:pt modelId="{4B3C268F-D9FD-404A-9087-E680993E7CA5}" type="sibTrans" cxnId="{DEBFF50F-ED8D-6B4F-8C90-47949499D10E}">
      <dgm:prSet/>
      <dgm:spPr/>
      <dgm:t>
        <a:bodyPr/>
        <a:lstStyle/>
        <a:p>
          <a:endParaRPr lang="zh-CN" altLang="en-US"/>
        </a:p>
      </dgm:t>
    </dgm:pt>
    <dgm:pt modelId="{94347074-EE69-DA44-B93A-0B3C44CB2986}">
      <dgm:prSet phldrT="[文本]" custT="1"/>
      <dgm:spPr/>
      <dgm:t>
        <a:bodyPr/>
        <a:lstStyle/>
        <a:p>
          <a:r>
            <a:rPr lang="zh-CN" altLang="en-US" sz="2000" dirty="0" smtClean="0"/>
            <a:t>样本规模巨大</a:t>
          </a:r>
          <a:endParaRPr lang="zh-CN" altLang="en-US" sz="2000" dirty="0"/>
        </a:p>
      </dgm:t>
    </dgm:pt>
    <dgm:pt modelId="{E1A995D8-38DD-5F4A-A414-3FECFF5D5E28}" type="parTrans" cxnId="{51484EF9-5C7D-D343-9C10-0FABE172F22D}">
      <dgm:prSet/>
      <dgm:spPr/>
      <dgm:t>
        <a:bodyPr/>
        <a:lstStyle/>
        <a:p>
          <a:endParaRPr lang="zh-CN" altLang="en-US"/>
        </a:p>
      </dgm:t>
    </dgm:pt>
    <dgm:pt modelId="{64773FD0-4021-DC49-9F97-FEC1AA093C90}" type="sibTrans" cxnId="{51484EF9-5C7D-D343-9C10-0FABE172F22D}">
      <dgm:prSet/>
      <dgm:spPr/>
      <dgm:t>
        <a:bodyPr/>
        <a:lstStyle/>
        <a:p>
          <a:endParaRPr lang="zh-CN" altLang="en-US"/>
        </a:p>
      </dgm:t>
    </dgm:pt>
    <dgm:pt modelId="{B91A56C9-A585-8249-B387-FF3E92039C74}">
      <dgm:prSet phldrT="[文本]"/>
      <dgm:spPr/>
      <dgm:t>
        <a:bodyPr/>
        <a:lstStyle/>
        <a:p>
          <a:r>
            <a:rPr lang="zh-CN" altLang="en-US" dirty="0" smtClean="0"/>
            <a:t>内容多样</a:t>
          </a:r>
          <a:endParaRPr lang="zh-CN" altLang="en-US" dirty="0"/>
        </a:p>
      </dgm:t>
    </dgm:pt>
    <dgm:pt modelId="{1662E0C4-7579-034E-A618-C58B4F5A4F48}" type="parTrans" cxnId="{58F3A3B4-6766-C84D-AFAB-E8CED721E1B3}">
      <dgm:prSet/>
      <dgm:spPr/>
      <dgm:t>
        <a:bodyPr/>
        <a:lstStyle/>
        <a:p>
          <a:endParaRPr lang="zh-CN" altLang="en-US"/>
        </a:p>
      </dgm:t>
    </dgm:pt>
    <dgm:pt modelId="{A51CA4E5-E1E3-3649-82FE-C4D8E119CFAD}" type="sibTrans" cxnId="{58F3A3B4-6766-C84D-AFAB-E8CED721E1B3}">
      <dgm:prSet/>
      <dgm:spPr/>
      <dgm:t>
        <a:bodyPr/>
        <a:lstStyle/>
        <a:p>
          <a:endParaRPr lang="zh-CN" altLang="en-US"/>
        </a:p>
      </dgm:t>
    </dgm:pt>
    <dgm:pt modelId="{BFEE1C18-7AD1-604E-AF86-4BCAD5F44104}">
      <dgm:prSet phldrT="[文本]"/>
      <dgm:spPr/>
      <dgm:t>
        <a:bodyPr/>
        <a:lstStyle/>
        <a:p>
          <a:r>
            <a:rPr lang="zh-CN" altLang="en-US" dirty="0" smtClean="0"/>
            <a:t>时效性强</a:t>
          </a:r>
          <a:endParaRPr lang="zh-CN" altLang="en-US" dirty="0"/>
        </a:p>
      </dgm:t>
    </dgm:pt>
    <dgm:pt modelId="{658FC54E-9422-A441-B3F6-CB58719DEBEC}" type="parTrans" cxnId="{CD9FD34D-A29A-A84F-A427-E01DF9FA1D88}">
      <dgm:prSet/>
      <dgm:spPr/>
      <dgm:t>
        <a:bodyPr/>
        <a:lstStyle/>
        <a:p>
          <a:endParaRPr lang="zh-CN" altLang="en-US"/>
        </a:p>
      </dgm:t>
    </dgm:pt>
    <dgm:pt modelId="{1A49C7EB-4D7B-E94A-94F0-45474A569D5D}" type="sibTrans" cxnId="{CD9FD34D-A29A-A84F-A427-E01DF9FA1D88}">
      <dgm:prSet/>
      <dgm:spPr/>
      <dgm:t>
        <a:bodyPr/>
        <a:lstStyle/>
        <a:p>
          <a:endParaRPr lang="zh-CN" altLang="en-US"/>
        </a:p>
      </dgm:t>
    </dgm:pt>
    <dgm:pt modelId="{2FD3228E-43DF-FC47-9675-AFA747E0A3B8}">
      <dgm:prSet phldrT="[文本]" custT="1"/>
      <dgm:spPr/>
      <dgm:t>
        <a:bodyPr/>
        <a:lstStyle/>
        <a:p>
          <a:r>
            <a:rPr lang="zh-CN" altLang="en-US" sz="2000" dirty="0" smtClean="0"/>
            <a:t>数据实时更新</a:t>
          </a:r>
          <a:endParaRPr lang="zh-CN" altLang="en-US" sz="2000" dirty="0"/>
        </a:p>
      </dgm:t>
    </dgm:pt>
    <dgm:pt modelId="{9930753A-9828-B748-9335-95C935EAC68F}" type="parTrans" cxnId="{30605E76-1F7A-864C-8099-6CCAA50A39CB}">
      <dgm:prSet/>
      <dgm:spPr/>
      <dgm:t>
        <a:bodyPr/>
        <a:lstStyle/>
        <a:p>
          <a:endParaRPr lang="zh-CN" altLang="en-US"/>
        </a:p>
      </dgm:t>
    </dgm:pt>
    <dgm:pt modelId="{B4D538C3-7289-7D40-9ACA-BFB9D8B71867}" type="sibTrans" cxnId="{30605E76-1F7A-864C-8099-6CCAA50A39CB}">
      <dgm:prSet/>
      <dgm:spPr/>
      <dgm:t>
        <a:bodyPr/>
        <a:lstStyle/>
        <a:p>
          <a:endParaRPr lang="zh-CN" altLang="en-US"/>
        </a:p>
      </dgm:t>
    </dgm:pt>
    <dgm:pt modelId="{8B8604E0-E354-4A48-9B0C-C418843CD1B7}">
      <dgm:prSet phldrT="[文本]"/>
      <dgm:spPr/>
      <dgm:t>
        <a:bodyPr/>
        <a:lstStyle/>
        <a:p>
          <a:r>
            <a:rPr lang="zh-CN" altLang="en-US" dirty="0" smtClean="0"/>
            <a:t>质量不均</a:t>
          </a:r>
          <a:endParaRPr lang="zh-CN" altLang="en-US" dirty="0"/>
        </a:p>
      </dgm:t>
    </dgm:pt>
    <dgm:pt modelId="{D0840341-9B5F-2F4D-BBC7-B514D710A7A8}" type="parTrans" cxnId="{02D41A5F-0A93-E542-AFFC-E48D54443426}">
      <dgm:prSet/>
      <dgm:spPr/>
      <dgm:t>
        <a:bodyPr/>
        <a:lstStyle/>
        <a:p>
          <a:endParaRPr lang="zh-CN" altLang="en-US"/>
        </a:p>
      </dgm:t>
    </dgm:pt>
    <dgm:pt modelId="{5DCAE324-02CC-CA48-A1E9-4D4E9CF49AD4}" type="sibTrans" cxnId="{02D41A5F-0A93-E542-AFFC-E48D54443426}">
      <dgm:prSet/>
      <dgm:spPr/>
      <dgm:t>
        <a:bodyPr/>
        <a:lstStyle/>
        <a:p>
          <a:endParaRPr lang="zh-CN" altLang="en-US"/>
        </a:p>
      </dgm:t>
    </dgm:pt>
    <dgm:pt modelId="{2AC1AD55-1CE1-5A43-B8F1-B1E90BC36613}">
      <dgm:prSet phldrT="[文本]" custT="1"/>
      <dgm:spPr/>
      <dgm:t>
        <a:bodyPr/>
        <a:lstStyle/>
        <a:p>
          <a:r>
            <a:rPr lang="zh-CN" altLang="en-US" sz="2000" dirty="0" smtClean="0"/>
            <a:t>数据采集渠道多</a:t>
          </a:r>
          <a:endParaRPr lang="zh-CN" altLang="en-US" sz="2000" dirty="0"/>
        </a:p>
      </dgm:t>
    </dgm:pt>
    <dgm:pt modelId="{B264E9C6-9A24-0A46-AD53-4B6B617C5D1C}" type="parTrans" cxnId="{FB45D331-5700-554D-820E-F4C4685FDA34}">
      <dgm:prSet/>
      <dgm:spPr/>
      <dgm:t>
        <a:bodyPr/>
        <a:lstStyle/>
        <a:p>
          <a:endParaRPr lang="zh-CN" altLang="en-US"/>
        </a:p>
      </dgm:t>
    </dgm:pt>
    <dgm:pt modelId="{2F1EC133-2D5E-8241-8AF2-559C8152E8CE}" type="sibTrans" cxnId="{FB45D331-5700-554D-820E-F4C4685FDA34}">
      <dgm:prSet/>
      <dgm:spPr/>
      <dgm:t>
        <a:bodyPr/>
        <a:lstStyle/>
        <a:p>
          <a:endParaRPr lang="zh-CN" altLang="en-US"/>
        </a:p>
      </dgm:t>
    </dgm:pt>
    <dgm:pt modelId="{B80A839E-B675-2342-A2A8-957ED10AAE0B}">
      <dgm:prSet phldrT="[文本]"/>
      <dgm:spPr/>
      <dgm:t>
        <a:bodyPr/>
        <a:lstStyle/>
        <a:p>
          <a:endParaRPr lang="zh-CN" altLang="en-US" sz="1600" dirty="0"/>
        </a:p>
      </dgm:t>
    </dgm:pt>
    <dgm:pt modelId="{A9780265-6697-3545-B97C-A1F27DC4B8B4}" type="parTrans" cxnId="{A1544D93-C20B-5D4D-AAD2-61F718C4CE66}">
      <dgm:prSet/>
      <dgm:spPr/>
      <dgm:t>
        <a:bodyPr/>
        <a:lstStyle/>
        <a:p>
          <a:endParaRPr lang="zh-CN" altLang="en-US"/>
        </a:p>
      </dgm:t>
    </dgm:pt>
    <dgm:pt modelId="{8E165DB7-E90F-CD45-A457-507C6C9A0127}" type="sibTrans" cxnId="{A1544D93-C20B-5D4D-AAD2-61F718C4CE66}">
      <dgm:prSet/>
      <dgm:spPr/>
      <dgm:t>
        <a:bodyPr/>
        <a:lstStyle/>
        <a:p>
          <a:endParaRPr lang="zh-CN" altLang="en-US"/>
        </a:p>
      </dgm:t>
    </dgm:pt>
    <dgm:pt modelId="{71520C1E-03AA-CA43-9BEA-159A111F3EE1}">
      <dgm:prSet phldrT="[文本]" custT="1"/>
      <dgm:spPr/>
      <dgm:t>
        <a:bodyPr/>
        <a:lstStyle/>
        <a:p>
          <a:r>
            <a:rPr lang="zh-CN" altLang="en-US" sz="2000" dirty="0" smtClean="0"/>
            <a:t>非结构化数据</a:t>
          </a:r>
          <a:endParaRPr lang="zh-CN" altLang="en-US" sz="2000" dirty="0"/>
        </a:p>
      </dgm:t>
    </dgm:pt>
    <dgm:pt modelId="{D2486CF7-8151-054C-AC45-4EC6B11E30E3}" type="parTrans" cxnId="{FA11E55D-09F6-4549-8057-11347514165C}">
      <dgm:prSet/>
      <dgm:spPr/>
      <dgm:t>
        <a:bodyPr/>
        <a:lstStyle/>
        <a:p>
          <a:endParaRPr lang="zh-CN" altLang="en-US"/>
        </a:p>
      </dgm:t>
    </dgm:pt>
    <dgm:pt modelId="{5714F48E-1EFA-E548-9C1F-E6C567F32B63}" type="sibTrans" cxnId="{FA11E55D-09F6-4549-8057-11347514165C}">
      <dgm:prSet/>
      <dgm:spPr/>
      <dgm:t>
        <a:bodyPr/>
        <a:lstStyle/>
        <a:p>
          <a:endParaRPr lang="zh-CN" altLang="en-US"/>
        </a:p>
      </dgm:t>
    </dgm:pt>
    <dgm:pt modelId="{9A0703AF-A4A7-1D4D-8B17-C5859DABFBD0}">
      <dgm:prSet phldrT="[文本]" custT="1"/>
      <dgm:spPr/>
      <dgm:t>
        <a:bodyPr/>
        <a:lstStyle/>
        <a:p>
          <a:r>
            <a:rPr lang="zh-CN" altLang="en-US" sz="2000" dirty="0" smtClean="0"/>
            <a:t>异质数据</a:t>
          </a:r>
          <a:endParaRPr lang="zh-CN" altLang="en-US" sz="2000" dirty="0"/>
        </a:p>
      </dgm:t>
    </dgm:pt>
    <dgm:pt modelId="{DCAABEB4-3E35-FD4A-AE9B-800CFF12053B}" type="parTrans" cxnId="{82E60235-F097-9D48-A8A2-B8DC371048DC}">
      <dgm:prSet/>
      <dgm:spPr/>
      <dgm:t>
        <a:bodyPr/>
        <a:lstStyle/>
        <a:p>
          <a:endParaRPr lang="zh-CN" altLang="en-US"/>
        </a:p>
      </dgm:t>
    </dgm:pt>
    <dgm:pt modelId="{B39D0B22-6E7E-6E47-9F19-8A82182978A4}" type="sibTrans" cxnId="{82E60235-F097-9D48-A8A2-B8DC371048DC}">
      <dgm:prSet/>
      <dgm:spPr/>
      <dgm:t>
        <a:bodyPr/>
        <a:lstStyle/>
        <a:p>
          <a:endParaRPr lang="zh-CN" altLang="en-US"/>
        </a:p>
      </dgm:t>
    </dgm:pt>
    <dgm:pt modelId="{29FCCAFB-E96D-1E47-B654-A187F9D025C4}">
      <dgm:prSet phldrT="[文本]"/>
      <dgm:spPr/>
      <dgm:t>
        <a:bodyPr/>
        <a:lstStyle/>
        <a:p>
          <a:endParaRPr lang="zh-CN" altLang="en-US" sz="1500" dirty="0"/>
        </a:p>
      </dgm:t>
    </dgm:pt>
    <dgm:pt modelId="{343026E0-1A54-EC41-AFA0-C7CF1481C58E}" type="parTrans" cxnId="{2B254555-90AB-B147-B577-BEF8B6624C03}">
      <dgm:prSet/>
      <dgm:spPr/>
      <dgm:t>
        <a:bodyPr/>
        <a:lstStyle/>
        <a:p>
          <a:endParaRPr lang="zh-CN" altLang="en-US"/>
        </a:p>
      </dgm:t>
    </dgm:pt>
    <dgm:pt modelId="{4E591E51-CD94-DD4C-9FAD-37F329EC550C}" type="sibTrans" cxnId="{2B254555-90AB-B147-B577-BEF8B6624C03}">
      <dgm:prSet/>
      <dgm:spPr/>
      <dgm:t>
        <a:bodyPr/>
        <a:lstStyle/>
        <a:p>
          <a:endParaRPr lang="zh-CN" altLang="en-US"/>
        </a:p>
      </dgm:t>
    </dgm:pt>
    <dgm:pt modelId="{2B09E1F1-5A30-E14D-A6E0-83FF2DB8FFCC}">
      <dgm:prSet phldrT="[文本]"/>
      <dgm:spPr/>
      <dgm:t>
        <a:bodyPr/>
        <a:lstStyle/>
        <a:p>
          <a:endParaRPr lang="zh-CN" altLang="en-US" sz="1300" dirty="0"/>
        </a:p>
      </dgm:t>
    </dgm:pt>
    <dgm:pt modelId="{842C9653-38EF-4840-9DAB-84C49698E7A7}" type="parTrans" cxnId="{D42A6A4B-B7F9-2845-A6E6-1F24B3ECD1A2}">
      <dgm:prSet/>
      <dgm:spPr/>
      <dgm:t>
        <a:bodyPr/>
        <a:lstStyle/>
        <a:p>
          <a:endParaRPr lang="zh-CN" altLang="en-US"/>
        </a:p>
      </dgm:t>
    </dgm:pt>
    <dgm:pt modelId="{FDA9F9C2-B694-E643-B371-4DAD4944EA3A}" type="sibTrans" cxnId="{D42A6A4B-B7F9-2845-A6E6-1F24B3ECD1A2}">
      <dgm:prSet/>
      <dgm:spPr/>
      <dgm:t>
        <a:bodyPr/>
        <a:lstStyle/>
        <a:p>
          <a:endParaRPr lang="zh-CN" altLang="en-US"/>
        </a:p>
      </dgm:t>
    </dgm:pt>
    <dgm:pt modelId="{AA5DC1CA-F8E9-AA46-8934-7968B083D7F3}">
      <dgm:prSet phldrT="[文本]" custT="1"/>
      <dgm:spPr/>
      <dgm:t>
        <a:bodyPr/>
        <a:lstStyle/>
        <a:p>
          <a:r>
            <a:rPr lang="zh-CN" altLang="en-US" sz="2000" dirty="0" smtClean="0"/>
            <a:t>特征非常多</a:t>
          </a:r>
          <a:endParaRPr lang="zh-CN" altLang="en-US" sz="2000" dirty="0"/>
        </a:p>
      </dgm:t>
    </dgm:pt>
    <dgm:pt modelId="{580090E9-3E17-D344-81AC-CF9F9A54B60E}" type="parTrans" cxnId="{22E04385-2D35-9648-BC13-6AB772E555A1}">
      <dgm:prSet/>
      <dgm:spPr/>
      <dgm:t>
        <a:bodyPr/>
        <a:lstStyle/>
        <a:p>
          <a:endParaRPr lang="zh-CN" altLang="en-US"/>
        </a:p>
      </dgm:t>
    </dgm:pt>
    <dgm:pt modelId="{C284D933-5BB9-B546-AAE6-5069B69FAFA9}" type="sibTrans" cxnId="{22E04385-2D35-9648-BC13-6AB772E555A1}">
      <dgm:prSet/>
      <dgm:spPr/>
      <dgm:t>
        <a:bodyPr/>
        <a:lstStyle/>
        <a:p>
          <a:endParaRPr lang="zh-CN" altLang="en-US"/>
        </a:p>
      </dgm:t>
    </dgm:pt>
    <dgm:pt modelId="{7DD4FE99-086E-B740-9C64-F8A23F8D566D}">
      <dgm:prSet phldrT="[文本]" custT="1"/>
      <dgm:spPr/>
      <dgm:t>
        <a:bodyPr/>
        <a:lstStyle/>
        <a:p>
          <a:r>
            <a:rPr lang="zh-CN" altLang="en-US" sz="2000" dirty="0" smtClean="0"/>
            <a:t>图像，语音，视频</a:t>
          </a:r>
          <a:r>
            <a:rPr lang="en-US" altLang="zh-CN" sz="2000" dirty="0" smtClean="0"/>
            <a:t>…</a:t>
          </a:r>
          <a:endParaRPr lang="zh-CN" altLang="en-US" sz="2000" dirty="0"/>
        </a:p>
      </dgm:t>
    </dgm:pt>
    <dgm:pt modelId="{98DDA56E-B53D-4746-9FF3-7E130F498691}" type="parTrans" cxnId="{88850E08-44CC-204B-87DF-C617BDCB49CB}">
      <dgm:prSet/>
      <dgm:spPr/>
      <dgm:t>
        <a:bodyPr/>
        <a:lstStyle/>
        <a:p>
          <a:endParaRPr lang="zh-CN" altLang="en-US"/>
        </a:p>
      </dgm:t>
    </dgm:pt>
    <dgm:pt modelId="{E5843307-737E-974E-AACD-C24FEBBF2EC0}" type="sibTrans" cxnId="{88850E08-44CC-204B-87DF-C617BDCB49CB}">
      <dgm:prSet/>
      <dgm:spPr/>
      <dgm:t>
        <a:bodyPr/>
        <a:lstStyle/>
        <a:p>
          <a:endParaRPr lang="zh-CN" altLang="en-US"/>
        </a:p>
      </dgm:t>
    </dgm:pt>
    <dgm:pt modelId="{9BE0801B-B6D9-5042-BBDF-5A4C2A25898E}">
      <dgm:prSet phldrT="[文本]" custT="1"/>
      <dgm:spPr/>
      <dgm:t>
        <a:bodyPr/>
        <a:lstStyle/>
        <a:p>
          <a:r>
            <a:rPr lang="zh-CN" altLang="en-US" sz="2000" dirty="0" smtClean="0"/>
            <a:t>用户短期行为</a:t>
          </a:r>
          <a:endParaRPr lang="zh-CN" altLang="en-US" sz="2000" dirty="0"/>
        </a:p>
      </dgm:t>
    </dgm:pt>
    <dgm:pt modelId="{B284123E-B11E-EC44-A8F3-DECE5833501E}" type="parTrans" cxnId="{DB68065A-E8EF-9D45-8541-0E65B39632DF}">
      <dgm:prSet/>
      <dgm:spPr/>
      <dgm:t>
        <a:bodyPr/>
        <a:lstStyle/>
        <a:p>
          <a:endParaRPr lang="zh-CN" altLang="en-US"/>
        </a:p>
      </dgm:t>
    </dgm:pt>
    <dgm:pt modelId="{8F33A4F4-0B01-044C-BE51-F70F963BD505}" type="sibTrans" cxnId="{DB68065A-E8EF-9D45-8541-0E65B39632DF}">
      <dgm:prSet/>
      <dgm:spPr/>
      <dgm:t>
        <a:bodyPr/>
        <a:lstStyle/>
        <a:p>
          <a:endParaRPr lang="zh-CN" altLang="en-US"/>
        </a:p>
      </dgm:t>
    </dgm:pt>
    <dgm:pt modelId="{123C255E-FAAC-ED4B-9235-B176D1EA57AA}">
      <dgm:prSet phldrT="[文本]" custT="1"/>
      <dgm:spPr/>
      <dgm:t>
        <a:bodyPr/>
        <a:lstStyle/>
        <a:p>
          <a:r>
            <a:rPr lang="zh-CN" altLang="en-US" sz="2000" dirty="0" smtClean="0"/>
            <a:t>质量参差不齐</a:t>
          </a:r>
          <a:endParaRPr lang="zh-CN" altLang="en-US" sz="2000" dirty="0"/>
        </a:p>
      </dgm:t>
    </dgm:pt>
    <dgm:pt modelId="{2D08A9C8-7A02-0646-AD7A-FC4AA8D33A05}" type="parTrans" cxnId="{EBADC09C-562E-CC45-A127-0112378F59C1}">
      <dgm:prSet/>
      <dgm:spPr/>
      <dgm:t>
        <a:bodyPr/>
        <a:lstStyle/>
        <a:p>
          <a:endParaRPr lang="zh-CN" altLang="en-US"/>
        </a:p>
      </dgm:t>
    </dgm:pt>
    <dgm:pt modelId="{FB738F72-D517-EF4C-8B83-B1FCF5D1FB87}" type="sibTrans" cxnId="{EBADC09C-562E-CC45-A127-0112378F59C1}">
      <dgm:prSet/>
      <dgm:spPr/>
      <dgm:t>
        <a:bodyPr/>
        <a:lstStyle/>
        <a:p>
          <a:endParaRPr lang="zh-CN" altLang="en-US"/>
        </a:p>
      </dgm:t>
    </dgm:pt>
    <dgm:pt modelId="{3AD29FF2-7B7D-0441-AE7E-45FE80505D27}">
      <dgm:prSet phldrT="[文本]" custT="1"/>
      <dgm:spPr/>
      <dgm:t>
        <a:bodyPr/>
        <a:lstStyle/>
        <a:p>
          <a:r>
            <a:rPr lang="zh-CN" altLang="en-US" sz="2000" dirty="0" smtClean="0"/>
            <a:t>多突发事件</a:t>
          </a:r>
          <a:endParaRPr lang="zh-CN" altLang="en-US" sz="2000" dirty="0"/>
        </a:p>
      </dgm:t>
    </dgm:pt>
    <dgm:pt modelId="{174E7FCE-10C7-0B4A-89CC-FA26DF3AD287}" type="parTrans" cxnId="{48D820B9-8D3A-864F-890B-015B30DB9125}">
      <dgm:prSet/>
      <dgm:spPr/>
      <dgm:t>
        <a:bodyPr/>
        <a:lstStyle/>
        <a:p>
          <a:endParaRPr lang="zh-CN" altLang="en-US"/>
        </a:p>
      </dgm:t>
    </dgm:pt>
    <dgm:pt modelId="{BB5F3126-F382-2241-8763-0A44E7F3D8FD}" type="sibTrans" cxnId="{48D820B9-8D3A-864F-890B-015B30DB9125}">
      <dgm:prSet/>
      <dgm:spPr/>
      <dgm:t>
        <a:bodyPr/>
        <a:lstStyle/>
        <a:p>
          <a:endParaRPr lang="zh-CN" altLang="en-US"/>
        </a:p>
      </dgm:t>
    </dgm:pt>
    <dgm:pt modelId="{75E70B88-17DF-994B-9EC0-8C54F20D993E}">
      <dgm:prSet phldrT="[文本]" custT="1"/>
      <dgm:spPr/>
      <dgm:t>
        <a:bodyPr/>
        <a:lstStyle/>
        <a:p>
          <a:r>
            <a:rPr lang="zh-CN" altLang="en-US" sz="2000" dirty="0" smtClean="0"/>
            <a:t>交易记录</a:t>
          </a:r>
          <a:r>
            <a:rPr lang="en-US" altLang="zh-CN" sz="2000" dirty="0" smtClean="0"/>
            <a:t>…</a:t>
          </a:r>
          <a:endParaRPr lang="zh-CN" altLang="en-US" sz="2000" dirty="0"/>
        </a:p>
      </dgm:t>
    </dgm:pt>
    <dgm:pt modelId="{5B0346C3-EC83-2B4D-85BB-DA843F1BCBEE}" type="parTrans" cxnId="{72A905AB-C474-924E-9BC5-9C9510BD4906}">
      <dgm:prSet/>
      <dgm:spPr/>
      <dgm:t>
        <a:bodyPr/>
        <a:lstStyle/>
        <a:p>
          <a:endParaRPr lang="zh-CN" altLang="en-US"/>
        </a:p>
      </dgm:t>
    </dgm:pt>
    <dgm:pt modelId="{56C030BA-D5E5-2D44-ABA3-CA8EE24FF9D1}" type="sibTrans" cxnId="{72A905AB-C474-924E-9BC5-9C9510BD4906}">
      <dgm:prSet/>
      <dgm:spPr/>
      <dgm:t>
        <a:bodyPr/>
        <a:lstStyle/>
        <a:p>
          <a:endParaRPr lang="zh-CN" altLang="en-US"/>
        </a:p>
      </dgm:t>
    </dgm:pt>
    <dgm:pt modelId="{BFBCEB4D-BED0-2B48-B118-DDF387E8781E}">
      <dgm:prSet phldrT="[文本]" custT="1"/>
      <dgm:spPr/>
      <dgm:t>
        <a:bodyPr/>
        <a:lstStyle/>
        <a:p>
          <a:r>
            <a:rPr lang="zh-CN" altLang="en-US" sz="2000" dirty="0" smtClean="0"/>
            <a:t>每</a:t>
          </a:r>
          <a:r>
            <a:rPr lang="en-US" altLang="zh-CN" sz="2000" dirty="0" smtClean="0"/>
            <a:t>40</a:t>
          </a:r>
          <a:r>
            <a:rPr lang="zh-CN" altLang="en-US" sz="2000" dirty="0" smtClean="0"/>
            <a:t>个月翻一番</a:t>
          </a:r>
          <a:endParaRPr lang="zh-CN" altLang="en-US" sz="2000" dirty="0"/>
        </a:p>
      </dgm:t>
    </dgm:pt>
    <dgm:pt modelId="{157D238D-7AC7-414F-BC94-BBE34C3B06B3}" type="parTrans" cxnId="{146761A3-A6D0-774E-AB9D-61C99EB0E9F7}">
      <dgm:prSet/>
      <dgm:spPr/>
      <dgm:t>
        <a:bodyPr/>
        <a:lstStyle/>
        <a:p>
          <a:endParaRPr lang="zh-CN" altLang="en-US"/>
        </a:p>
      </dgm:t>
    </dgm:pt>
    <dgm:pt modelId="{5942CFF2-B637-C942-B9C0-633BAAA6D53B}" type="sibTrans" cxnId="{146761A3-A6D0-774E-AB9D-61C99EB0E9F7}">
      <dgm:prSet/>
      <dgm:spPr/>
      <dgm:t>
        <a:bodyPr/>
        <a:lstStyle/>
        <a:p>
          <a:endParaRPr lang="zh-CN" altLang="en-US"/>
        </a:p>
      </dgm:t>
    </dgm:pt>
    <dgm:pt modelId="{2F4C1696-57BC-0848-8B6C-95A3C204C6B2}">
      <dgm:prSet phldrT="[文本]" custT="1"/>
      <dgm:spPr/>
      <dgm:t>
        <a:bodyPr/>
        <a:lstStyle/>
        <a:p>
          <a:r>
            <a:rPr lang="zh-CN" altLang="en-US" sz="2000" dirty="0" smtClean="0"/>
            <a:t>无线传感器，</a:t>
          </a:r>
          <a:r>
            <a:rPr lang="en-US" altLang="zh-CN" sz="2000" dirty="0" smtClean="0"/>
            <a:t>GPS</a:t>
          </a:r>
          <a:r>
            <a:rPr lang="zh-CN" altLang="en-US" sz="2000" dirty="0" smtClean="0"/>
            <a:t>定位</a:t>
          </a:r>
          <a:r>
            <a:rPr lang="en-US" altLang="zh-CN" sz="2000" dirty="0" smtClean="0"/>
            <a:t>…</a:t>
          </a:r>
          <a:endParaRPr lang="zh-CN" altLang="en-US" sz="2000" dirty="0"/>
        </a:p>
      </dgm:t>
    </dgm:pt>
    <dgm:pt modelId="{0041F1F9-09B6-D847-A55A-24C93ADB8521}" type="parTrans" cxnId="{6EEC8E35-D1F9-FD4B-9A22-1283761BCEBB}">
      <dgm:prSet/>
      <dgm:spPr/>
      <dgm:t>
        <a:bodyPr/>
        <a:lstStyle/>
        <a:p>
          <a:endParaRPr lang="zh-CN" altLang="en-US"/>
        </a:p>
      </dgm:t>
    </dgm:pt>
    <dgm:pt modelId="{DA3BE97B-57EC-5445-8AF9-E329BDB582AB}" type="sibTrans" cxnId="{6EEC8E35-D1F9-FD4B-9A22-1283761BCEBB}">
      <dgm:prSet/>
      <dgm:spPr/>
      <dgm:t>
        <a:bodyPr/>
        <a:lstStyle/>
        <a:p>
          <a:endParaRPr lang="zh-CN" altLang="en-US"/>
        </a:p>
      </dgm:t>
    </dgm:pt>
    <dgm:pt modelId="{CFF1E96E-92E1-B44E-81CE-B6B57698D11D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1AA47628-42C2-644E-846B-1F2BD8D2434F}" type="parTrans" cxnId="{0A6C00CD-0E7D-234B-95A7-B6F3F6EDB4FF}">
      <dgm:prSet/>
      <dgm:spPr/>
      <dgm:t>
        <a:bodyPr/>
        <a:lstStyle/>
        <a:p>
          <a:endParaRPr lang="zh-CN" altLang="en-US"/>
        </a:p>
      </dgm:t>
    </dgm:pt>
    <dgm:pt modelId="{FB27F144-4BE9-3E46-8918-690EE95DD339}" type="sibTrans" cxnId="{0A6C00CD-0E7D-234B-95A7-B6F3F6EDB4FF}">
      <dgm:prSet/>
      <dgm:spPr/>
      <dgm:t>
        <a:bodyPr/>
        <a:lstStyle/>
        <a:p>
          <a:endParaRPr lang="zh-CN" altLang="en-US"/>
        </a:p>
      </dgm:t>
    </dgm:pt>
    <dgm:pt modelId="{012338DC-CBFE-3B49-AF14-7CC12FDFCB65}">
      <dgm:prSet phldrT="[文本]" custT="1"/>
      <dgm:spPr/>
      <dgm:t>
        <a:bodyPr/>
        <a:lstStyle/>
        <a:p>
          <a:r>
            <a:rPr lang="zh-CN" altLang="en-US" sz="2000" dirty="0" smtClean="0"/>
            <a:t>数据管理复杂</a:t>
          </a:r>
          <a:endParaRPr lang="zh-CN" altLang="en-US" sz="2000" dirty="0"/>
        </a:p>
      </dgm:t>
    </dgm:pt>
    <dgm:pt modelId="{8A70A599-2298-D54F-B374-D53CD3DBF3F8}" type="parTrans" cxnId="{8D6BA5AB-DF75-0C40-A357-7BFFF39440BD}">
      <dgm:prSet/>
      <dgm:spPr/>
      <dgm:t>
        <a:bodyPr/>
        <a:lstStyle/>
        <a:p>
          <a:endParaRPr lang="zh-CN" altLang="en-US"/>
        </a:p>
      </dgm:t>
    </dgm:pt>
    <dgm:pt modelId="{4CF43CCA-E3B2-4747-BD7D-7DD52CE15FBE}" type="sibTrans" cxnId="{8D6BA5AB-DF75-0C40-A357-7BFFF39440BD}">
      <dgm:prSet/>
      <dgm:spPr/>
      <dgm:t>
        <a:bodyPr/>
        <a:lstStyle/>
        <a:p>
          <a:endParaRPr lang="zh-CN" altLang="en-US"/>
        </a:p>
      </dgm:t>
    </dgm:pt>
    <dgm:pt modelId="{403A1852-2A84-DA42-8977-9452AE04D0D5}">
      <dgm:prSet phldrT="[文本]"/>
      <dgm:spPr/>
      <dgm:t>
        <a:bodyPr/>
        <a:lstStyle/>
        <a:p>
          <a:endParaRPr lang="zh-CN" altLang="en-US" sz="1300" dirty="0"/>
        </a:p>
      </dgm:t>
    </dgm:pt>
    <dgm:pt modelId="{77F09BB8-9D1C-004E-8AF6-0AF9F92E61A8}" type="parTrans" cxnId="{C04EE9D4-2FA0-594D-9652-CED8AD20C7E5}">
      <dgm:prSet/>
      <dgm:spPr/>
      <dgm:t>
        <a:bodyPr/>
        <a:lstStyle/>
        <a:p>
          <a:endParaRPr lang="zh-CN" altLang="en-US"/>
        </a:p>
      </dgm:t>
    </dgm:pt>
    <dgm:pt modelId="{EAAD8685-D66E-994B-8413-654652E8B544}" type="sibTrans" cxnId="{C04EE9D4-2FA0-594D-9652-CED8AD20C7E5}">
      <dgm:prSet/>
      <dgm:spPr/>
      <dgm:t>
        <a:bodyPr/>
        <a:lstStyle/>
        <a:p>
          <a:endParaRPr lang="zh-CN" altLang="en-US"/>
        </a:p>
      </dgm:t>
    </dgm:pt>
    <dgm:pt modelId="{A1528DF7-F486-BB4C-A9ED-192F8A26FEF4}">
      <dgm:prSet phldrT="[文本]" custT="1"/>
      <dgm:spPr/>
      <dgm:t>
        <a:bodyPr/>
        <a:lstStyle/>
        <a:p>
          <a:r>
            <a:rPr lang="zh-CN" altLang="en-US" sz="2000" dirty="0" smtClean="0"/>
            <a:t>数据分析准确性不一致</a:t>
          </a:r>
          <a:endParaRPr lang="zh-CN" altLang="en-US" sz="2000" dirty="0"/>
        </a:p>
      </dgm:t>
    </dgm:pt>
    <dgm:pt modelId="{074ED2AC-37E8-0140-964C-960C6D1103FA}" type="parTrans" cxnId="{39506F15-DC59-FD41-B3CD-50882584F1B1}">
      <dgm:prSet/>
      <dgm:spPr/>
      <dgm:t>
        <a:bodyPr/>
        <a:lstStyle/>
        <a:p>
          <a:endParaRPr lang="zh-CN" altLang="en-US"/>
        </a:p>
      </dgm:t>
    </dgm:pt>
    <dgm:pt modelId="{97B666D4-F1DF-E749-86A7-980210A9F76F}" type="sibTrans" cxnId="{39506F15-DC59-FD41-B3CD-50882584F1B1}">
      <dgm:prSet/>
      <dgm:spPr/>
      <dgm:t>
        <a:bodyPr/>
        <a:lstStyle/>
        <a:p>
          <a:endParaRPr lang="zh-CN" altLang="en-US"/>
        </a:p>
      </dgm:t>
    </dgm:pt>
    <dgm:pt modelId="{369A259F-8D3C-8F4F-8045-4F22FC973C8E}" type="pres">
      <dgm:prSet presAssocID="{1747DE36-71CA-8A44-A448-2F71F4BBD2C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2120B1-09B2-C644-8574-D6F586B39695}" type="pres">
      <dgm:prSet presAssocID="{1747DE36-71CA-8A44-A448-2F71F4BBD2CB}" presName="children" presStyleCnt="0"/>
      <dgm:spPr/>
    </dgm:pt>
    <dgm:pt modelId="{14FB599E-1A74-474F-877A-726A98D7CFE6}" type="pres">
      <dgm:prSet presAssocID="{1747DE36-71CA-8A44-A448-2F71F4BBD2CB}" presName="child1group" presStyleCnt="0"/>
      <dgm:spPr/>
    </dgm:pt>
    <dgm:pt modelId="{E702D234-F72B-BB44-81DF-0612E306039A}" type="pres">
      <dgm:prSet presAssocID="{1747DE36-71CA-8A44-A448-2F71F4BBD2CB}" presName="child1" presStyleLbl="bgAcc1" presStyleIdx="0" presStyleCnt="4" custScaleX="158779" custScaleY="86235" custLinFactNeighborX="-29291" custLinFactNeighborY="10683"/>
      <dgm:spPr/>
      <dgm:t>
        <a:bodyPr/>
        <a:lstStyle/>
        <a:p>
          <a:endParaRPr lang="zh-CN" altLang="en-US"/>
        </a:p>
      </dgm:t>
    </dgm:pt>
    <dgm:pt modelId="{6E40AED5-5A5B-594B-A47A-C740090A0C3D}" type="pres">
      <dgm:prSet presAssocID="{1747DE36-71CA-8A44-A448-2F71F4BBD2C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038B49-909C-CD4D-9B93-68BB27C837ED}" type="pres">
      <dgm:prSet presAssocID="{1747DE36-71CA-8A44-A448-2F71F4BBD2CB}" presName="child2group" presStyleCnt="0"/>
      <dgm:spPr/>
    </dgm:pt>
    <dgm:pt modelId="{6930E44A-D3BA-344B-A88F-576FEA0740A8}" type="pres">
      <dgm:prSet presAssocID="{1747DE36-71CA-8A44-A448-2F71F4BBD2CB}" presName="child2" presStyleLbl="bgAcc1" presStyleIdx="1" presStyleCnt="4" custScaleX="169691" custScaleY="106322" custLinFactNeighborX="41275" custLinFactNeighborY="20408"/>
      <dgm:spPr/>
      <dgm:t>
        <a:bodyPr/>
        <a:lstStyle/>
        <a:p>
          <a:endParaRPr lang="zh-CN" altLang="en-US"/>
        </a:p>
      </dgm:t>
    </dgm:pt>
    <dgm:pt modelId="{A00AF98B-7C9A-F846-AD49-F0900557DD53}" type="pres">
      <dgm:prSet presAssocID="{1747DE36-71CA-8A44-A448-2F71F4BBD2C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0CCB2-F5B5-9C4C-B10D-BFE6AD6DE50F}" type="pres">
      <dgm:prSet presAssocID="{1747DE36-71CA-8A44-A448-2F71F4BBD2CB}" presName="child3group" presStyleCnt="0"/>
      <dgm:spPr/>
    </dgm:pt>
    <dgm:pt modelId="{1CEFA915-F6F1-C545-9489-C3CFA6303206}" type="pres">
      <dgm:prSet presAssocID="{1747DE36-71CA-8A44-A448-2F71F4BBD2CB}" presName="child3" presStyleLbl="bgAcc1" presStyleIdx="2" presStyleCnt="4" custScaleX="156334" custScaleY="103806" custLinFactNeighborX="37347" custLinFactNeighborY="-30897"/>
      <dgm:spPr/>
      <dgm:t>
        <a:bodyPr/>
        <a:lstStyle/>
        <a:p>
          <a:endParaRPr lang="zh-CN" altLang="en-US"/>
        </a:p>
      </dgm:t>
    </dgm:pt>
    <dgm:pt modelId="{878FE375-8F9A-EA47-8DF9-F5191DDFDD75}" type="pres">
      <dgm:prSet presAssocID="{1747DE36-71CA-8A44-A448-2F71F4BBD2C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E1608-2F81-F94B-8406-E1F8D5DD880C}" type="pres">
      <dgm:prSet presAssocID="{1747DE36-71CA-8A44-A448-2F71F4BBD2CB}" presName="child4group" presStyleCnt="0"/>
      <dgm:spPr/>
    </dgm:pt>
    <dgm:pt modelId="{770F5761-E7FF-754B-A0A8-DF1FF822D3D8}" type="pres">
      <dgm:prSet presAssocID="{1747DE36-71CA-8A44-A448-2F71F4BBD2CB}" presName="child4" presStyleLbl="bgAcc1" presStyleIdx="3" presStyleCnt="4" custScaleX="171668" custScaleY="108132" custLinFactNeighborX="-28347" custLinFactNeighborY="-36251"/>
      <dgm:spPr/>
      <dgm:t>
        <a:bodyPr/>
        <a:lstStyle/>
        <a:p>
          <a:endParaRPr lang="zh-CN" altLang="en-US"/>
        </a:p>
      </dgm:t>
    </dgm:pt>
    <dgm:pt modelId="{51B34FA9-EC8C-7447-9A3B-7CD9FD156E07}" type="pres">
      <dgm:prSet presAssocID="{1747DE36-71CA-8A44-A448-2F71F4BBD2C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E6444-5512-AE46-88F2-B65A9904BC37}" type="pres">
      <dgm:prSet presAssocID="{1747DE36-71CA-8A44-A448-2F71F4BBD2CB}" presName="childPlaceholder" presStyleCnt="0"/>
      <dgm:spPr/>
    </dgm:pt>
    <dgm:pt modelId="{B6DDAC6F-E9AD-3D44-B420-C60037B0E4B6}" type="pres">
      <dgm:prSet presAssocID="{1747DE36-71CA-8A44-A448-2F71F4BBD2CB}" presName="circle" presStyleCnt="0"/>
      <dgm:spPr/>
    </dgm:pt>
    <dgm:pt modelId="{D91A8863-B1EE-804E-9966-287E4DEB0485}" type="pres">
      <dgm:prSet presAssocID="{1747DE36-71CA-8A44-A448-2F71F4BBD2C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F457A-0C06-544E-83F5-A32B3342C639}" type="pres">
      <dgm:prSet presAssocID="{1747DE36-71CA-8A44-A448-2F71F4BBD2C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8E349-743A-524A-BCBC-285E2B26C3C6}" type="pres">
      <dgm:prSet presAssocID="{1747DE36-71CA-8A44-A448-2F71F4BBD2C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5ED1E-1A97-0840-B82D-A2E2627235D4}" type="pres">
      <dgm:prSet presAssocID="{1747DE36-71CA-8A44-A448-2F71F4BBD2C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08FD80-0471-434C-81BB-BD674D9E745F}" type="pres">
      <dgm:prSet presAssocID="{1747DE36-71CA-8A44-A448-2F71F4BBD2CB}" presName="quadrantPlaceholder" presStyleCnt="0"/>
      <dgm:spPr/>
    </dgm:pt>
    <dgm:pt modelId="{9412C51E-187C-5D49-9394-01DB091A236A}" type="pres">
      <dgm:prSet presAssocID="{1747DE36-71CA-8A44-A448-2F71F4BBD2CB}" presName="center1" presStyleLbl="fgShp" presStyleIdx="0" presStyleCnt="2"/>
      <dgm:spPr/>
    </dgm:pt>
    <dgm:pt modelId="{29DDD1B7-8781-4049-9324-F4908BE2B22B}" type="pres">
      <dgm:prSet presAssocID="{1747DE36-71CA-8A44-A448-2F71F4BBD2CB}" presName="center2" presStyleLbl="fgShp" presStyleIdx="1" presStyleCnt="2"/>
      <dgm:spPr/>
    </dgm:pt>
  </dgm:ptLst>
  <dgm:cxnLst>
    <dgm:cxn modelId="{D3DBBC1D-05B7-9546-895D-36BB0A21E28E}" type="presOf" srcId="{9BE0801B-B6D9-5042-BBDF-5A4C2A25898E}" destId="{1CEFA915-F6F1-C545-9489-C3CFA6303206}" srcOrd="0" destOrd="2" presId="urn:microsoft.com/office/officeart/2005/8/layout/cycle4"/>
    <dgm:cxn modelId="{87AD49BE-59F9-B748-955E-A39F6BB09645}" type="presOf" srcId="{2B09E1F1-5A30-E14D-A6E0-83FF2DB8FFCC}" destId="{770F5761-E7FF-754B-A0A8-DF1FF822D3D8}" srcOrd="0" destOrd="4" presId="urn:microsoft.com/office/officeart/2005/8/layout/cycle4"/>
    <dgm:cxn modelId="{782E2CDA-6442-D84C-9815-C8D4E4A984C1}" type="presOf" srcId="{AA5DC1CA-F8E9-AA46-8934-7968B083D7F3}" destId="{E702D234-F72B-BB44-81DF-0612E306039A}" srcOrd="0" destOrd="1" presId="urn:microsoft.com/office/officeart/2005/8/layout/cycle4"/>
    <dgm:cxn modelId="{8D6BA5AB-DF75-0C40-A357-7BFFF39440BD}" srcId="{3A9D3E5E-9962-8946-AD3E-48893E319A72}" destId="{012338DC-CBFE-3B49-AF14-7CC12FDFCB65}" srcOrd="3" destOrd="0" parTransId="{8A70A599-2298-D54F-B374-D53CD3DBF3F8}" sibTransId="{4CF43CCA-E3B2-4747-BD7D-7DD52CE15FBE}"/>
    <dgm:cxn modelId="{72A905AB-C474-924E-9BC5-9C9510BD4906}" srcId="{B91A56C9-A585-8249-B387-FF3E92039C74}" destId="{75E70B88-17DF-994B-9EC0-8C54F20D993E}" srcOrd="4" destOrd="0" parTransId="{5B0346C3-EC83-2B4D-85BB-DA843F1BCBEE}" sibTransId="{56C030BA-D5E5-2D44-ABA3-CA8EE24FF9D1}"/>
    <dgm:cxn modelId="{624284D6-1589-0447-9989-79CEDADE357F}" type="presOf" srcId="{CFF1E96E-92E1-B44E-81CE-B6B57698D11D}" destId="{E702D234-F72B-BB44-81DF-0612E306039A}" srcOrd="0" destOrd="4" presId="urn:microsoft.com/office/officeart/2005/8/layout/cycle4"/>
    <dgm:cxn modelId="{B2DE481C-69B3-F541-B120-AAB456166544}" type="presOf" srcId="{94347074-EE69-DA44-B93A-0B3C44CB2986}" destId="{6E40AED5-5A5B-594B-A47A-C740090A0C3D}" srcOrd="1" destOrd="0" presId="urn:microsoft.com/office/officeart/2005/8/layout/cycle4"/>
    <dgm:cxn modelId="{C1730F73-80B8-0944-821A-CA6A03E60336}" type="presOf" srcId="{3AD29FF2-7B7D-0441-AE7E-45FE80505D27}" destId="{878FE375-8F9A-EA47-8DF9-F5191DDFDD75}" srcOrd="1" destOrd="1" presId="urn:microsoft.com/office/officeart/2005/8/layout/cycle4"/>
    <dgm:cxn modelId="{5FD59B06-6A4C-F547-9697-001677F09513}" type="presOf" srcId="{29FCCAFB-E96D-1E47-B654-A187F9D025C4}" destId="{E702D234-F72B-BB44-81DF-0612E306039A}" srcOrd="0" destOrd="5" presId="urn:microsoft.com/office/officeart/2005/8/layout/cycle4"/>
    <dgm:cxn modelId="{5F40EF68-DEB3-8448-8CD5-B79AC893E0DF}" type="presOf" srcId="{2B09E1F1-5A30-E14D-A6E0-83FF2DB8FFCC}" destId="{51B34FA9-EC8C-7447-9A3B-7CD9FD156E07}" srcOrd="1" destOrd="4" presId="urn:microsoft.com/office/officeart/2005/8/layout/cycle4"/>
    <dgm:cxn modelId="{82E60235-F097-9D48-A8A2-B8DC371048DC}" srcId="{B91A56C9-A585-8249-B387-FF3E92039C74}" destId="{9A0703AF-A4A7-1D4D-8B17-C5859DABFBD0}" srcOrd="1" destOrd="0" parTransId="{DCAABEB4-3E35-FD4A-AE9B-800CFF12053B}" sibTransId="{B39D0B22-6E7E-6E47-9F19-8A82182978A4}"/>
    <dgm:cxn modelId="{526D8A76-AE56-FB4A-AFFB-7FE98741152E}" type="presOf" srcId="{71520C1E-03AA-CA43-9BEA-159A111F3EE1}" destId="{A00AF98B-7C9A-F846-AD49-F0900557DD53}" srcOrd="1" destOrd="0" presId="urn:microsoft.com/office/officeart/2005/8/layout/cycle4"/>
    <dgm:cxn modelId="{FB45D331-5700-554D-820E-F4C4685FDA34}" srcId="{8B8604E0-E354-4A48-9B0C-C418843CD1B7}" destId="{2AC1AD55-1CE1-5A43-B8F1-B1E90BC36613}" srcOrd="0" destOrd="0" parTransId="{B264E9C6-9A24-0A46-AD53-4B6B617C5D1C}" sibTransId="{2F1EC133-2D5E-8241-8AF2-559C8152E8CE}"/>
    <dgm:cxn modelId="{30605E76-1F7A-864C-8099-6CCAA50A39CB}" srcId="{BFEE1C18-7AD1-604E-AF86-4BCAD5F44104}" destId="{2FD3228E-43DF-FC47-9675-AFA747E0A3B8}" srcOrd="0" destOrd="0" parTransId="{9930753A-9828-B748-9335-95C935EAC68F}" sibTransId="{B4D538C3-7289-7D40-9ACA-BFB9D8B71867}"/>
    <dgm:cxn modelId="{C04EE9D4-2FA0-594D-9652-CED8AD20C7E5}" srcId="{8B8604E0-E354-4A48-9B0C-C418843CD1B7}" destId="{403A1852-2A84-DA42-8977-9452AE04D0D5}" srcOrd="3" destOrd="0" parTransId="{77F09BB8-9D1C-004E-8AF6-0AF9F92E61A8}" sibTransId="{EAAD8685-D66E-994B-8413-654652E8B544}"/>
    <dgm:cxn modelId="{A1BF6DC9-9CC0-6C49-A13B-AD41FCA388C8}" type="presOf" srcId="{2AC1AD55-1CE1-5A43-B8F1-B1E90BC36613}" destId="{51B34FA9-EC8C-7447-9A3B-7CD9FD156E07}" srcOrd="1" destOrd="0" presId="urn:microsoft.com/office/officeart/2005/8/layout/cycle4"/>
    <dgm:cxn modelId="{BA1D22D1-D5A8-B944-97E5-3188A64E82FD}" type="presOf" srcId="{9A0703AF-A4A7-1D4D-8B17-C5859DABFBD0}" destId="{6930E44A-D3BA-344B-A88F-576FEA0740A8}" srcOrd="0" destOrd="1" presId="urn:microsoft.com/office/officeart/2005/8/layout/cycle4"/>
    <dgm:cxn modelId="{DCD9A77C-DAE6-7F47-8015-BBC75F140D6A}" type="presOf" srcId="{A1528DF7-F486-BB4C-A9ED-192F8A26FEF4}" destId="{51B34FA9-EC8C-7447-9A3B-7CD9FD156E07}" srcOrd="1" destOrd="2" presId="urn:microsoft.com/office/officeart/2005/8/layout/cycle4"/>
    <dgm:cxn modelId="{23BEC573-9164-6E4B-93BD-4CD0E05EA7A9}" type="presOf" srcId="{B80A839E-B675-2342-A2A8-957ED10AAE0B}" destId="{878FE375-8F9A-EA47-8DF9-F5191DDFDD75}" srcOrd="1" destOrd="3" presId="urn:microsoft.com/office/officeart/2005/8/layout/cycle4"/>
    <dgm:cxn modelId="{CEA364BC-2D75-8547-8641-4774ADBAEAF0}" type="presOf" srcId="{2AC1AD55-1CE1-5A43-B8F1-B1E90BC36613}" destId="{770F5761-E7FF-754B-A0A8-DF1FF822D3D8}" srcOrd="0" destOrd="0" presId="urn:microsoft.com/office/officeart/2005/8/layout/cycle4"/>
    <dgm:cxn modelId="{146761A3-A6D0-774E-AB9D-61C99EB0E9F7}" srcId="{3A9D3E5E-9962-8946-AD3E-48893E319A72}" destId="{BFBCEB4D-BED0-2B48-B118-DDF387E8781E}" srcOrd="2" destOrd="0" parTransId="{157D238D-7AC7-414F-BC94-BBE34C3B06B3}" sibTransId="{5942CFF2-B637-C942-B9C0-633BAAA6D53B}"/>
    <dgm:cxn modelId="{2F55A3CB-A255-5849-A7D0-C16C5DB4BCF8}" type="presOf" srcId="{9BE0801B-B6D9-5042-BBDF-5A4C2A25898E}" destId="{878FE375-8F9A-EA47-8DF9-F5191DDFDD75}" srcOrd="1" destOrd="2" presId="urn:microsoft.com/office/officeart/2005/8/layout/cycle4"/>
    <dgm:cxn modelId="{88850E08-44CC-204B-87DF-C617BDCB49CB}" srcId="{B91A56C9-A585-8249-B387-FF3E92039C74}" destId="{7DD4FE99-086E-B740-9C64-F8A23F8D566D}" srcOrd="2" destOrd="0" parTransId="{98DDA56E-B53D-4746-9FF3-7E130F498691}" sibTransId="{E5843307-737E-974E-AACD-C24FEBBF2EC0}"/>
    <dgm:cxn modelId="{6368DFE4-D79A-C744-9C64-9305CC380278}" type="presOf" srcId="{123C255E-FAAC-ED4B-9235-B176D1EA57AA}" destId="{51B34FA9-EC8C-7447-9A3B-7CD9FD156E07}" srcOrd="1" destOrd="1" presId="urn:microsoft.com/office/officeart/2005/8/layout/cycle4"/>
    <dgm:cxn modelId="{4783C910-BAD7-5A4E-9820-B0880776A4A6}" type="presOf" srcId="{BFEE1C18-7AD1-604E-AF86-4BCAD5F44104}" destId="{B9F8E349-743A-524A-BCBC-285E2B26C3C6}" srcOrd="0" destOrd="0" presId="urn:microsoft.com/office/officeart/2005/8/layout/cycle4"/>
    <dgm:cxn modelId="{859DF4C1-24BD-4640-BEB2-3958A070EC29}" type="presOf" srcId="{3A9D3E5E-9962-8946-AD3E-48893E319A72}" destId="{D91A8863-B1EE-804E-9966-287E4DEB0485}" srcOrd="0" destOrd="0" presId="urn:microsoft.com/office/officeart/2005/8/layout/cycle4"/>
    <dgm:cxn modelId="{88CC7A2B-1606-1347-B26B-D3D4230DCE9A}" type="presOf" srcId="{403A1852-2A84-DA42-8977-9452AE04D0D5}" destId="{51B34FA9-EC8C-7447-9A3B-7CD9FD156E07}" srcOrd="1" destOrd="3" presId="urn:microsoft.com/office/officeart/2005/8/layout/cycle4"/>
    <dgm:cxn modelId="{E80AAF99-FCCB-C243-BA37-2C67FD4C4A76}" type="presOf" srcId="{2FD3228E-43DF-FC47-9675-AFA747E0A3B8}" destId="{878FE375-8F9A-EA47-8DF9-F5191DDFDD75}" srcOrd="1" destOrd="0" presId="urn:microsoft.com/office/officeart/2005/8/layout/cycle4"/>
    <dgm:cxn modelId="{8C7B95D4-A8DE-BD4E-ACCA-4992174DBC22}" type="presOf" srcId="{012338DC-CBFE-3B49-AF14-7CC12FDFCB65}" destId="{E702D234-F72B-BB44-81DF-0612E306039A}" srcOrd="0" destOrd="3" presId="urn:microsoft.com/office/officeart/2005/8/layout/cycle4"/>
    <dgm:cxn modelId="{05E4B94B-A141-6040-A63F-BBED49BFB8AB}" type="presOf" srcId="{012338DC-CBFE-3B49-AF14-7CC12FDFCB65}" destId="{6E40AED5-5A5B-594B-A47A-C740090A0C3D}" srcOrd="1" destOrd="3" presId="urn:microsoft.com/office/officeart/2005/8/layout/cycle4"/>
    <dgm:cxn modelId="{3B60A876-AED8-8F43-BD26-5507EF04AD58}" type="presOf" srcId="{94347074-EE69-DA44-B93A-0B3C44CB2986}" destId="{E702D234-F72B-BB44-81DF-0612E306039A}" srcOrd="0" destOrd="0" presId="urn:microsoft.com/office/officeart/2005/8/layout/cycle4"/>
    <dgm:cxn modelId="{E3AC0FBD-FADC-5749-B1CE-FAA8610DA0A2}" type="presOf" srcId="{2F4C1696-57BC-0848-8B6C-95A3C204C6B2}" destId="{A00AF98B-7C9A-F846-AD49-F0900557DD53}" srcOrd="1" destOrd="3" presId="urn:microsoft.com/office/officeart/2005/8/layout/cycle4"/>
    <dgm:cxn modelId="{9BC3272F-E900-6141-89EA-3FD561CFD76E}" type="presOf" srcId="{2FD3228E-43DF-FC47-9675-AFA747E0A3B8}" destId="{1CEFA915-F6F1-C545-9489-C3CFA6303206}" srcOrd="0" destOrd="0" presId="urn:microsoft.com/office/officeart/2005/8/layout/cycle4"/>
    <dgm:cxn modelId="{FA11E55D-09F6-4549-8057-11347514165C}" srcId="{B91A56C9-A585-8249-B387-FF3E92039C74}" destId="{71520C1E-03AA-CA43-9BEA-159A111F3EE1}" srcOrd="0" destOrd="0" parTransId="{D2486CF7-8151-054C-AC45-4EC6B11E30E3}" sibTransId="{5714F48E-1EFA-E548-9C1F-E6C567F32B63}"/>
    <dgm:cxn modelId="{48D820B9-8D3A-864F-890B-015B30DB9125}" srcId="{BFEE1C18-7AD1-604E-AF86-4BCAD5F44104}" destId="{3AD29FF2-7B7D-0441-AE7E-45FE80505D27}" srcOrd="1" destOrd="0" parTransId="{174E7FCE-10C7-0B4A-89CC-FA26DF3AD287}" sibTransId="{BB5F3126-F382-2241-8763-0A44E7F3D8FD}"/>
    <dgm:cxn modelId="{7EF33935-ED6E-5B4A-AD82-54CEBFB224ED}" type="presOf" srcId="{BFBCEB4D-BED0-2B48-B118-DDF387E8781E}" destId="{6E40AED5-5A5B-594B-A47A-C740090A0C3D}" srcOrd="1" destOrd="2" presId="urn:microsoft.com/office/officeart/2005/8/layout/cycle4"/>
    <dgm:cxn modelId="{F3070405-09C7-144F-919D-D1D8897CB257}" type="presOf" srcId="{75E70B88-17DF-994B-9EC0-8C54F20D993E}" destId="{A00AF98B-7C9A-F846-AD49-F0900557DD53}" srcOrd="1" destOrd="4" presId="urn:microsoft.com/office/officeart/2005/8/layout/cycle4"/>
    <dgm:cxn modelId="{CD9FD34D-A29A-A84F-A427-E01DF9FA1D88}" srcId="{1747DE36-71CA-8A44-A448-2F71F4BBD2CB}" destId="{BFEE1C18-7AD1-604E-AF86-4BCAD5F44104}" srcOrd="2" destOrd="0" parTransId="{658FC54E-9422-A441-B3F6-CB58719DEBEC}" sibTransId="{1A49C7EB-4D7B-E94A-94F0-45474A569D5D}"/>
    <dgm:cxn modelId="{DEBFF50F-ED8D-6B4F-8C90-47949499D10E}" srcId="{1747DE36-71CA-8A44-A448-2F71F4BBD2CB}" destId="{3A9D3E5E-9962-8946-AD3E-48893E319A72}" srcOrd="0" destOrd="0" parTransId="{B6DAFE85-08FE-D644-A4F1-F68B9F16F0CC}" sibTransId="{4B3C268F-D9FD-404A-9087-E680993E7CA5}"/>
    <dgm:cxn modelId="{6EEC8E35-D1F9-FD4B-9A22-1283761BCEBB}" srcId="{B91A56C9-A585-8249-B387-FF3E92039C74}" destId="{2F4C1696-57BC-0848-8B6C-95A3C204C6B2}" srcOrd="3" destOrd="0" parTransId="{0041F1F9-09B6-D847-A55A-24C93ADB8521}" sibTransId="{DA3BE97B-57EC-5445-8AF9-E329BDB582AB}"/>
    <dgm:cxn modelId="{8038E27E-A34B-2E4C-8104-C19D30F22B3C}" type="presOf" srcId="{75E70B88-17DF-994B-9EC0-8C54F20D993E}" destId="{6930E44A-D3BA-344B-A88F-576FEA0740A8}" srcOrd="0" destOrd="4" presId="urn:microsoft.com/office/officeart/2005/8/layout/cycle4"/>
    <dgm:cxn modelId="{4123FEC0-A447-EB45-BDFF-1412CBB91D78}" type="presOf" srcId="{AA5DC1CA-F8E9-AA46-8934-7968B083D7F3}" destId="{6E40AED5-5A5B-594B-A47A-C740090A0C3D}" srcOrd="1" destOrd="1" presId="urn:microsoft.com/office/officeart/2005/8/layout/cycle4"/>
    <dgm:cxn modelId="{EBADC09C-562E-CC45-A127-0112378F59C1}" srcId="{8B8604E0-E354-4A48-9B0C-C418843CD1B7}" destId="{123C255E-FAAC-ED4B-9235-B176D1EA57AA}" srcOrd="1" destOrd="0" parTransId="{2D08A9C8-7A02-0646-AD7A-FC4AA8D33A05}" sibTransId="{FB738F72-D517-EF4C-8B83-B1FCF5D1FB87}"/>
    <dgm:cxn modelId="{7FBA2B36-3A66-3145-B371-6A728154635F}" type="presOf" srcId="{7DD4FE99-086E-B740-9C64-F8A23F8D566D}" destId="{6930E44A-D3BA-344B-A88F-576FEA0740A8}" srcOrd="0" destOrd="2" presId="urn:microsoft.com/office/officeart/2005/8/layout/cycle4"/>
    <dgm:cxn modelId="{22E04385-2D35-9648-BC13-6AB772E555A1}" srcId="{3A9D3E5E-9962-8946-AD3E-48893E319A72}" destId="{AA5DC1CA-F8E9-AA46-8934-7968B083D7F3}" srcOrd="1" destOrd="0" parTransId="{580090E9-3E17-D344-81AC-CF9F9A54B60E}" sibTransId="{C284D933-5BB9-B546-AAE6-5069B69FAFA9}"/>
    <dgm:cxn modelId="{FCEB18D4-BE85-EB41-8DBB-ED5E97F083A2}" type="presOf" srcId="{403A1852-2A84-DA42-8977-9452AE04D0D5}" destId="{770F5761-E7FF-754B-A0A8-DF1FF822D3D8}" srcOrd="0" destOrd="3" presId="urn:microsoft.com/office/officeart/2005/8/layout/cycle4"/>
    <dgm:cxn modelId="{369682B3-0320-8A42-9280-78757398A3F6}" type="presOf" srcId="{7DD4FE99-086E-B740-9C64-F8A23F8D566D}" destId="{A00AF98B-7C9A-F846-AD49-F0900557DD53}" srcOrd="1" destOrd="2" presId="urn:microsoft.com/office/officeart/2005/8/layout/cycle4"/>
    <dgm:cxn modelId="{D9EFC241-FBCF-4248-8BAB-44FEBCC8BFC8}" type="presOf" srcId="{1747DE36-71CA-8A44-A448-2F71F4BBD2CB}" destId="{369A259F-8D3C-8F4F-8045-4F22FC973C8E}" srcOrd="0" destOrd="0" presId="urn:microsoft.com/office/officeart/2005/8/layout/cycle4"/>
    <dgm:cxn modelId="{A09D7B64-06D4-8B48-9496-02739A148FDC}" type="presOf" srcId="{A1528DF7-F486-BB4C-A9ED-192F8A26FEF4}" destId="{770F5761-E7FF-754B-A0A8-DF1FF822D3D8}" srcOrd="0" destOrd="2" presId="urn:microsoft.com/office/officeart/2005/8/layout/cycle4"/>
    <dgm:cxn modelId="{83BB7668-24DF-894A-9108-3BA513DCBC2C}" type="presOf" srcId="{CFF1E96E-92E1-B44E-81CE-B6B57698D11D}" destId="{6E40AED5-5A5B-594B-A47A-C740090A0C3D}" srcOrd="1" destOrd="4" presId="urn:microsoft.com/office/officeart/2005/8/layout/cycle4"/>
    <dgm:cxn modelId="{D42A6A4B-B7F9-2845-A6E6-1F24B3ECD1A2}" srcId="{8B8604E0-E354-4A48-9B0C-C418843CD1B7}" destId="{2B09E1F1-5A30-E14D-A6E0-83FF2DB8FFCC}" srcOrd="4" destOrd="0" parTransId="{842C9653-38EF-4840-9DAB-84C49698E7A7}" sibTransId="{FDA9F9C2-B694-E643-B371-4DAD4944EA3A}"/>
    <dgm:cxn modelId="{73C06F1A-077D-D64E-B916-3CA84EBF8574}" type="presOf" srcId="{B80A839E-B675-2342-A2A8-957ED10AAE0B}" destId="{1CEFA915-F6F1-C545-9489-C3CFA6303206}" srcOrd="0" destOrd="3" presId="urn:microsoft.com/office/officeart/2005/8/layout/cycle4"/>
    <dgm:cxn modelId="{C235C4D3-C653-274A-9560-59E77C272328}" type="presOf" srcId="{8B8604E0-E354-4A48-9B0C-C418843CD1B7}" destId="{69F5ED1E-1A97-0840-B82D-A2E2627235D4}" srcOrd="0" destOrd="0" presId="urn:microsoft.com/office/officeart/2005/8/layout/cycle4"/>
    <dgm:cxn modelId="{2B254555-90AB-B147-B577-BEF8B6624C03}" srcId="{3A9D3E5E-9962-8946-AD3E-48893E319A72}" destId="{29FCCAFB-E96D-1E47-B654-A187F9D025C4}" srcOrd="5" destOrd="0" parTransId="{343026E0-1A54-EC41-AFA0-C7CF1481C58E}" sibTransId="{4E591E51-CD94-DD4C-9FAD-37F329EC550C}"/>
    <dgm:cxn modelId="{5F6A90CB-8AAF-684B-BB66-C57EA8078732}" type="presOf" srcId="{BFBCEB4D-BED0-2B48-B118-DDF387E8781E}" destId="{E702D234-F72B-BB44-81DF-0612E306039A}" srcOrd="0" destOrd="2" presId="urn:microsoft.com/office/officeart/2005/8/layout/cycle4"/>
    <dgm:cxn modelId="{9A8C3530-B64B-474B-869B-FDB64F3DAC56}" type="presOf" srcId="{B91A56C9-A585-8249-B387-FF3E92039C74}" destId="{4ECF457A-0C06-544E-83F5-A32B3342C639}" srcOrd="0" destOrd="0" presId="urn:microsoft.com/office/officeart/2005/8/layout/cycle4"/>
    <dgm:cxn modelId="{51484EF9-5C7D-D343-9C10-0FABE172F22D}" srcId="{3A9D3E5E-9962-8946-AD3E-48893E319A72}" destId="{94347074-EE69-DA44-B93A-0B3C44CB2986}" srcOrd="0" destOrd="0" parTransId="{E1A995D8-38DD-5F4A-A414-3FECFF5D5E28}" sibTransId="{64773FD0-4021-DC49-9F97-FEC1AA093C90}"/>
    <dgm:cxn modelId="{74F847A7-6CFF-9140-9FB7-D85707FA93DE}" type="presOf" srcId="{71520C1E-03AA-CA43-9BEA-159A111F3EE1}" destId="{6930E44A-D3BA-344B-A88F-576FEA0740A8}" srcOrd="0" destOrd="0" presId="urn:microsoft.com/office/officeart/2005/8/layout/cycle4"/>
    <dgm:cxn modelId="{19F9CD33-1CD0-434D-ABAC-8DB8B21A2089}" type="presOf" srcId="{9A0703AF-A4A7-1D4D-8B17-C5859DABFBD0}" destId="{A00AF98B-7C9A-F846-AD49-F0900557DD53}" srcOrd="1" destOrd="1" presId="urn:microsoft.com/office/officeart/2005/8/layout/cycle4"/>
    <dgm:cxn modelId="{39506F15-DC59-FD41-B3CD-50882584F1B1}" srcId="{8B8604E0-E354-4A48-9B0C-C418843CD1B7}" destId="{A1528DF7-F486-BB4C-A9ED-192F8A26FEF4}" srcOrd="2" destOrd="0" parTransId="{074ED2AC-37E8-0140-964C-960C6D1103FA}" sibTransId="{97B666D4-F1DF-E749-86A7-980210A9F76F}"/>
    <dgm:cxn modelId="{A1544D93-C20B-5D4D-AAD2-61F718C4CE66}" srcId="{BFEE1C18-7AD1-604E-AF86-4BCAD5F44104}" destId="{B80A839E-B675-2342-A2A8-957ED10AAE0B}" srcOrd="3" destOrd="0" parTransId="{A9780265-6697-3545-B97C-A1F27DC4B8B4}" sibTransId="{8E165DB7-E90F-CD45-A457-507C6C9A0127}"/>
    <dgm:cxn modelId="{02D41A5F-0A93-E542-AFFC-E48D54443426}" srcId="{1747DE36-71CA-8A44-A448-2F71F4BBD2CB}" destId="{8B8604E0-E354-4A48-9B0C-C418843CD1B7}" srcOrd="3" destOrd="0" parTransId="{D0840341-9B5F-2F4D-BBC7-B514D710A7A8}" sibTransId="{5DCAE324-02CC-CA48-A1E9-4D4E9CF49AD4}"/>
    <dgm:cxn modelId="{DB68065A-E8EF-9D45-8541-0E65B39632DF}" srcId="{BFEE1C18-7AD1-604E-AF86-4BCAD5F44104}" destId="{9BE0801B-B6D9-5042-BBDF-5A4C2A25898E}" srcOrd="2" destOrd="0" parTransId="{B284123E-B11E-EC44-A8F3-DECE5833501E}" sibTransId="{8F33A4F4-0B01-044C-BE51-F70F963BD505}"/>
    <dgm:cxn modelId="{3F530E8A-7430-3C40-8F48-A95AB70F21B1}" type="presOf" srcId="{2F4C1696-57BC-0848-8B6C-95A3C204C6B2}" destId="{6930E44A-D3BA-344B-A88F-576FEA0740A8}" srcOrd="0" destOrd="3" presId="urn:microsoft.com/office/officeart/2005/8/layout/cycle4"/>
    <dgm:cxn modelId="{0FE8E48D-84D3-2043-9549-5C07B3C3CEA5}" type="presOf" srcId="{3AD29FF2-7B7D-0441-AE7E-45FE80505D27}" destId="{1CEFA915-F6F1-C545-9489-C3CFA6303206}" srcOrd="0" destOrd="1" presId="urn:microsoft.com/office/officeart/2005/8/layout/cycle4"/>
    <dgm:cxn modelId="{0A6C00CD-0E7D-234B-95A7-B6F3F6EDB4FF}" srcId="{3A9D3E5E-9962-8946-AD3E-48893E319A72}" destId="{CFF1E96E-92E1-B44E-81CE-B6B57698D11D}" srcOrd="4" destOrd="0" parTransId="{1AA47628-42C2-644E-846B-1F2BD8D2434F}" sibTransId="{FB27F144-4BE9-3E46-8918-690EE95DD339}"/>
    <dgm:cxn modelId="{58F3A3B4-6766-C84D-AFAB-E8CED721E1B3}" srcId="{1747DE36-71CA-8A44-A448-2F71F4BBD2CB}" destId="{B91A56C9-A585-8249-B387-FF3E92039C74}" srcOrd="1" destOrd="0" parTransId="{1662E0C4-7579-034E-A618-C58B4F5A4F48}" sibTransId="{A51CA4E5-E1E3-3649-82FE-C4D8E119CFAD}"/>
    <dgm:cxn modelId="{1A7D964A-563D-494B-BE91-C107F919EA3F}" type="presOf" srcId="{29FCCAFB-E96D-1E47-B654-A187F9D025C4}" destId="{6E40AED5-5A5B-594B-A47A-C740090A0C3D}" srcOrd="1" destOrd="5" presId="urn:microsoft.com/office/officeart/2005/8/layout/cycle4"/>
    <dgm:cxn modelId="{22DA9DB8-CFFA-C549-A993-DDC8B8198922}" type="presOf" srcId="{123C255E-FAAC-ED4B-9235-B176D1EA57AA}" destId="{770F5761-E7FF-754B-A0A8-DF1FF822D3D8}" srcOrd="0" destOrd="1" presId="urn:microsoft.com/office/officeart/2005/8/layout/cycle4"/>
    <dgm:cxn modelId="{01234981-0945-9042-A6C5-6028CBBABA55}" type="presParOf" srcId="{369A259F-8D3C-8F4F-8045-4F22FC973C8E}" destId="{992120B1-09B2-C644-8574-D6F586B39695}" srcOrd="0" destOrd="0" presId="urn:microsoft.com/office/officeart/2005/8/layout/cycle4"/>
    <dgm:cxn modelId="{A900B7B2-B511-4D43-94F9-33A1CB64AC74}" type="presParOf" srcId="{992120B1-09B2-C644-8574-D6F586B39695}" destId="{14FB599E-1A74-474F-877A-726A98D7CFE6}" srcOrd="0" destOrd="0" presId="urn:microsoft.com/office/officeart/2005/8/layout/cycle4"/>
    <dgm:cxn modelId="{1F512D9D-02D8-294E-B05B-88D0D849D211}" type="presParOf" srcId="{14FB599E-1A74-474F-877A-726A98D7CFE6}" destId="{E702D234-F72B-BB44-81DF-0612E306039A}" srcOrd="0" destOrd="0" presId="urn:microsoft.com/office/officeart/2005/8/layout/cycle4"/>
    <dgm:cxn modelId="{9F32E2E5-90BC-B14C-A735-3FB9B8218539}" type="presParOf" srcId="{14FB599E-1A74-474F-877A-726A98D7CFE6}" destId="{6E40AED5-5A5B-594B-A47A-C740090A0C3D}" srcOrd="1" destOrd="0" presId="urn:microsoft.com/office/officeart/2005/8/layout/cycle4"/>
    <dgm:cxn modelId="{AA41B9DD-580B-9C4C-9058-81E2A33A39C3}" type="presParOf" srcId="{992120B1-09B2-C644-8574-D6F586B39695}" destId="{14038B49-909C-CD4D-9B93-68BB27C837ED}" srcOrd="1" destOrd="0" presId="urn:microsoft.com/office/officeart/2005/8/layout/cycle4"/>
    <dgm:cxn modelId="{1DC8C892-78DF-2A4F-BD5B-DD8C96E7D966}" type="presParOf" srcId="{14038B49-909C-CD4D-9B93-68BB27C837ED}" destId="{6930E44A-D3BA-344B-A88F-576FEA0740A8}" srcOrd="0" destOrd="0" presId="urn:microsoft.com/office/officeart/2005/8/layout/cycle4"/>
    <dgm:cxn modelId="{76C9B6CF-818B-CD45-B9A6-5552CF91C00A}" type="presParOf" srcId="{14038B49-909C-CD4D-9B93-68BB27C837ED}" destId="{A00AF98B-7C9A-F846-AD49-F0900557DD53}" srcOrd="1" destOrd="0" presId="urn:microsoft.com/office/officeart/2005/8/layout/cycle4"/>
    <dgm:cxn modelId="{42676AEA-EEF7-A44A-9BBD-6B0D651E8719}" type="presParOf" srcId="{992120B1-09B2-C644-8574-D6F586B39695}" destId="{9000CCB2-F5B5-9C4C-B10D-BFE6AD6DE50F}" srcOrd="2" destOrd="0" presId="urn:microsoft.com/office/officeart/2005/8/layout/cycle4"/>
    <dgm:cxn modelId="{BA627F56-6E7B-5E48-A9B4-63E85317D05C}" type="presParOf" srcId="{9000CCB2-F5B5-9C4C-B10D-BFE6AD6DE50F}" destId="{1CEFA915-F6F1-C545-9489-C3CFA6303206}" srcOrd="0" destOrd="0" presId="urn:microsoft.com/office/officeart/2005/8/layout/cycle4"/>
    <dgm:cxn modelId="{F5843AC8-BD94-A248-9F3B-6F01A28AAAFA}" type="presParOf" srcId="{9000CCB2-F5B5-9C4C-B10D-BFE6AD6DE50F}" destId="{878FE375-8F9A-EA47-8DF9-F5191DDFDD75}" srcOrd="1" destOrd="0" presId="urn:microsoft.com/office/officeart/2005/8/layout/cycle4"/>
    <dgm:cxn modelId="{D43BC30A-9F87-9A43-BAC9-C43B2D4B2DF5}" type="presParOf" srcId="{992120B1-09B2-C644-8574-D6F586B39695}" destId="{41AE1608-2F81-F94B-8406-E1F8D5DD880C}" srcOrd="3" destOrd="0" presId="urn:microsoft.com/office/officeart/2005/8/layout/cycle4"/>
    <dgm:cxn modelId="{4848F3A3-9EFB-CD45-B925-5211427C4CA2}" type="presParOf" srcId="{41AE1608-2F81-F94B-8406-E1F8D5DD880C}" destId="{770F5761-E7FF-754B-A0A8-DF1FF822D3D8}" srcOrd="0" destOrd="0" presId="urn:microsoft.com/office/officeart/2005/8/layout/cycle4"/>
    <dgm:cxn modelId="{86891094-ADA0-FA49-9657-01AC4AB6BAB7}" type="presParOf" srcId="{41AE1608-2F81-F94B-8406-E1F8D5DD880C}" destId="{51B34FA9-EC8C-7447-9A3B-7CD9FD156E07}" srcOrd="1" destOrd="0" presId="urn:microsoft.com/office/officeart/2005/8/layout/cycle4"/>
    <dgm:cxn modelId="{A99C2649-A536-C540-8DB0-10EE7A1236BD}" type="presParOf" srcId="{992120B1-09B2-C644-8574-D6F586B39695}" destId="{8D9E6444-5512-AE46-88F2-B65A9904BC37}" srcOrd="4" destOrd="0" presId="urn:microsoft.com/office/officeart/2005/8/layout/cycle4"/>
    <dgm:cxn modelId="{822A5D20-6A44-7949-B42D-B35F6D067438}" type="presParOf" srcId="{369A259F-8D3C-8F4F-8045-4F22FC973C8E}" destId="{B6DDAC6F-E9AD-3D44-B420-C60037B0E4B6}" srcOrd="1" destOrd="0" presId="urn:microsoft.com/office/officeart/2005/8/layout/cycle4"/>
    <dgm:cxn modelId="{4A45A1AD-A0B0-CB47-9336-A0BE35493CB0}" type="presParOf" srcId="{B6DDAC6F-E9AD-3D44-B420-C60037B0E4B6}" destId="{D91A8863-B1EE-804E-9966-287E4DEB0485}" srcOrd="0" destOrd="0" presId="urn:microsoft.com/office/officeart/2005/8/layout/cycle4"/>
    <dgm:cxn modelId="{65F41299-5FFD-1148-B571-E1A90551D962}" type="presParOf" srcId="{B6DDAC6F-E9AD-3D44-B420-C60037B0E4B6}" destId="{4ECF457A-0C06-544E-83F5-A32B3342C639}" srcOrd="1" destOrd="0" presId="urn:microsoft.com/office/officeart/2005/8/layout/cycle4"/>
    <dgm:cxn modelId="{E555F253-80B1-144E-B525-157DDBA67B55}" type="presParOf" srcId="{B6DDAC6F-E9AD-3D44-B420-C60037B0E4B6}" destId="{B9F8E349-743A-524A-BCBC-285E2B26C3C6}" srcOrd="2" destOrd="0" presId="urn:microsoft.com/office/officeart/2005/8/layout/cycle4"/>
    <dgm:cxn modelId="{7FD6DE32-6E55-8A4B-B870-022D1C5B8913}" type="presParOf" srcId="{B6DDAC6F-E9AD-3D44-B420-C60037B0E4B6}" destId="{69F5ED1E-1A97-0840-B82D-A2E2627235D4}" srcOrd="3" destOrd="0" presId="urn:microsoft.com/office/officeart/2005/8/layout/cycle4"/>
    <dgm:cxn modelId="{40DF6ED5-F619-9840-B8D1-F4D2CCC012CD}" type="presParOf" srcId="{B6DDAC6F-E9AD-3D44-B420-C60037B0E4B6}" destId="{B508FD80-0471-434C-81BB-BD674D9E745F}" srcOrd="4" destOrd="0" presId="urn:microsoft.com/office/officeart/2005/8/layout/cycle4"/>
    <dgm:cxn modelId="{55B4478F-9F17-FA47-983F-781D767FD617}" type="presParOf" srcId="{369A259F-8D3C-8F4F-8045-4F22FC973C8E}" destId="{9412C51E-187C-5D49-9394-01DB091A236A}" srcOrd="2" destOrd="0" presId="urn:microsoft.com/office/officeart/2005/8/layout/cycle4"/>
    <dgm:cxn modelId="{1E056C7E-0D95-5642-8154-64175F0EB13A}" type="presParOf" srcId="{369A259F-8D3C-8F4F-8045-4F22FC973C8E}" destId="{29DDD1B7-8781-4049-9324-F4908BE2B22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36D3BF-7085-470F-AD48-D8B95DF2CDCA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155F2-C497-46EB-B31C-36458CD98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70D994-83D6-4697-BBAB-0060CAA94625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68DFF44-56E9-44FD-9E30-3550926A35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1EA49E-EE27-4FBD-8628-DB0823071B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127DB3-7D8D-48AE-B6E3-26842E11F88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112E59-9402-4244-8024-99128F7189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这个实践会用到这里列的前续课程，分布式编程模型，和</a:t>
            </a:r>
            <a:r>
              <a:rPr lang="en-US" altLang="zh-CN" smtClean="0"/>
              <a:t>SQL</a:t>
            </a:r>
            <a:r>
              <a:rPr lang="zh-CN" altLang="en-US" smtClean="0"/>
              <a:t>引擎设计与实现，和这个实现模切相关。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893647-5EED-4DA3-86CF-29386D46AC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2A8D03-9279-40DF-B0E8-C5EFD29AAB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mtClean="0"/>
              <a:t>2.5 x 10^18 per day.</a:t>
            </a:r>
          </a:p>
          <a:p>
            <a:pPr eaLnBrk="1" hangingPunct="1"/>
            <a:r>
              <a:rPr kumimoji="1" lang="en-US" altLang="zh-CN" smtClean="0"/>
              <a:t>Volume, Variety, Velocity, Veracity </a:t>
            </a:r>
            <a:endParaRPr kumimoji="1" lang="zh-CN" altLang="en-US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CEE69-B0B2-4FAE-9C50-7594FC1CC2B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对于政府而言，发现新的关联，可以发现新的商业趋势，遏制疾病蔓延，打击犯罪等等；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4DE0E3-8F91-4205-93DC-5359FCC82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这个实践会用到这里列的前续课程，分布式编程模型，和</a:t>
            </a:r>
            <a:r>
              <a:rPr lang="en-US" altLang="zh-CN" smtClean="0"/>
              <a:t>SQL</a:t>
            </a:r>
            <a:r>
              <a:rPr lang="zh-CN" altLang="en-US" smtClean="0"/>
              <a:t>引擎设计与实现，和这个实现模切相关。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0BB020-1B8B-4E2C-BC67-0EC4D4D7167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F73183-1787-4997-BA74-69F8D421355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AE6B4-47E3-4BB1-B994-9A3BC90C09F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这个实践会用到这里列的前续课程，分布式编程模型，和</a:t>
            </a:r>
            <a:r>
              <a:rPr lang="en-US" altLang="zh-CN" smtClean="0"/>
              <a:t>SQL</a:t>
            </a:r>
            <a:r>
              <a:rPr lang="zh-CN" altLang="en-US" smtClean="0"/>
              <a:t>引擎设计与实现，和这个实现模切相关。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EA4B36-C04C-4C48-A4B8-A07B97BD50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这个实践会用到这里列的前续课程，分布式编程模型，和</a:t>
            </a:r>
            <a:r>
              <a:rPr lang="en-US" altLang="zh-CN" smtClean="0"/>
              <a:t>SQL</a:t>
            </a:r>
            <a:r>
              <a:rPr lang="zh-CN" altLang="en-US" smtClean="0"/>
              <a:t>引擎设计与实现，和这个实现模切相关。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539C4-C540-4B16-88FB-36D6D833BA3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306" y="1874066"/>
            <a:ext cx="10361851" cy="1470366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290" y="3516226"/>
            <a:ext cx="8533289" cy="60500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170CD-C043-403A-B5F7-3A8E3F90D7F0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AD42C-B6C7-4913-BACE-B5FFB10275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2" y="836905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1" y="1315465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1" y="2173368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0" y="2651928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09" y="3516223"/>
            <a:ext cx="3623466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68" y="3994783"/>
            <a:ext cx="3623466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21073-BC73-4992-A948-1F25360EE450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9AFD3-3066-48B7-878C-E237152D2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AF3-D0A2-47AD-A416-AC145D5D6225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8DE47-D699-4463-990F-1247F5FE0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31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1E9D-9442-42AB-A735-9E44BE866CC4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36BB-79A0-4A7D-A771-E51E9DD20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E023F-1293-4D3E-8AA4-9755CF6F7DD0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F18C0-0917-499A-8719-693187A140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164" y="1096197"/>
            <a:ext cx="5386216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1787632"/>
            <a:ext cx="5386216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11" y="1096197"/>
            <a:ext cx="5388332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1787632"/>
            <a:ext cx="5388332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A116C-BAA3-4DA7-BC0A-F5EA02BCE7E1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BABEA-F952-409F-AE36-9C4E91FD0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8" y="836905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6" y="1315465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6" y="2173368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5" y="2651928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15" y="3516223"/>
            <a:ext cx="3623466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73" y="3994783"/>
            <a:ext cx="3623466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A4E41-2D1D-4A2F-BC4E-DC3CC251AB47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23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5B0B1-1C6E-4248-9C06-39ECEBA93E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5FF-24CC-4C08-9954-437A28CA3623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6DE97-222B-4048-8FD9-1EA2D43CD4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BE3E6-0C3E-44D5-87C0-4211B899B6AA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CCADF-B075-46C8-960A-B484384DC7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0050" cy="561975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3925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ECA1C0E9-E137-4A76-99B8-98B1CCFAA85F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8288"/>
            <a:ext cx="3859213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03AC938-EA50-4F3D-8428-4F84CFDC9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1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txStyles>
    <p:titleStyle>
      <a:lvl1pPr algn="l" defTabSz="712788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defTabSz="712788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712788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712788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712788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l" defTabSz="7127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79438" indent="-222250" algn="l" defTabSz="7127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90588" indent="-177800" algn="l" defTabSz="7127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47775" indent="-177800" algn="l" defTabSz="7127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603375" indent="-177800" algn="l" defTabSz="7127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anchi.aliyun.com/competition/index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62163" y="1814513"/>
            <a:ext cx="4967287" cy="1471612"/>
          </a:xfrm>
        </p:spPr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/>
              <a:t>机器学习算法平台</a:t>
            </a:r>
            <a:endParaRPr lang="en-US" altLang="zh-CN" sz="3600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62475" y="3332163"/>
            <a:ext cx="340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微软雅黑" pitchFamily="34" charset="-122"/>
              </a:rPr>
              <a:t>楚巍</a:t>
            </a:r>
            <a:r>
              <a:rPr lang="en-US" altLang="zh-CN" sz="2400">
                <a:ea typeface="微软雅黑" pitchFamily="34" charset="-122"/>
              </a:rPr>
              <a:t> </a:t>
            </a:r>
            <a:r>
              <a:rPr lang="zh-CN" altLang="en-US" sz="2400">
                <a:ea typeface="微软雅黑" pitchFamily="34" charset="-122"/>
              </a:rPr>
              <a:t>阿里云</a:t>
            </a:r>
            <a:r>
              <a:rPr lang="zh-CN" altLang="zh-CN" sz="2400">
                <a:ea typeface="微软雅黑" pitchFamily="34" charset="-122"/>
              </a:rPr>
              <a:t>－</a:t>
            </a:r>
            <a:r>
              <a:rPr lang="en-US" altLang="zh-CN" sz="2400">
                <a:ea typeface="微软雅黑" pitchFamily="34" charset="-122"/>
              </a:rPr>
              <a:t>iDST </a:t>
            </a:r>
            <a:endParaRPr lang="zh-CN" altLang="en-US" sz="2400"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机器学习算法简介</a:t>
            </a:r>
            <a:r>
              <a:rPr lang="zh-CN" altLang="en-US" sz="2800" dirty="0" smtClean="0"/>
              <a:t>：聚类</a:t>
            </a:r>
            <a:r>
              <a:rPr lang="en-US" altLang="zh-CN" sz="2800" dirty="0" smtClean="0"/>
              <a:t> Clustering</a:t>
            </a:r>
            <a:endParaRPr kumimoji="1" lang="zh-CN" altLang="en-US" sz="2800" dirty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K-Means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zh-CN" altLang="en-US" sz="1800" smtClean="0"/>
              <a:t>聚类迭代计算</a:t>
            </a:r>
            <a:endParaRPr lang="en-US" altLang="zh-CN" sz="1800" smtClean="0"/>
          </a:p>
          <a:p>
            <a:pPr eaLnBrk="1" hangingPunct="1"/>
            <a:r>
              <a:rPr lang="zh-CN" altLang="en-US" sz="1800" smtClean="0"/>
              <a:t>依次更新样本的所属类</a:t>
            </a:r>
            <a:r>
              <a:rPr lang="en-US" altLang="zh-CN" sz="1800" smtClean="0"/>
              <a:t> S</a:t>
            </a:r>
          </a:p>
          <a:p>
            <a:pPr eaLnBrk="1" hangingPunct="1"/>
            <a:r>
              <a:rPr lang="zh-CN" altLang="en-US" sz="1800" smtClean="0"/>
              <a:t>再更新聚类中心点</a:t>
            </a:r>
            <a:r>
              <a:rPr lang="en-US" altLang="zh-CN" sz="1800" smtClean="0"/>
              <a:t>Centroids</a:t>
            </a:r>
          </a:p>
          <a:p>
            <a:pPr eaLnBrk="1" hangingPunct="1"/>
            <a:r>
              <a:rPr lang="zh-CN" altLang="en-US" sz="1800" smtClean="0"/>
              <a:t>轮流迭代至结果稳定</a:t>
            </a:r>
            <a:r>
              <a:rPr lang="en-US" altLang="zh-CN" sz="1800" smtClean="0"/>
              <a:t>(</a:t>
            </a:r>
            <a:r>
              <a:rPr lang="zh-CN" altLang="en-US" sz="1800" smtClean="0"/>
              <a:t>损失函数收敛</a:t>
            </a:r>
            <a:r>
              <a:rPr lang="en-US" altLang="zh-CN" sz="1800" smtClean="0"/>
              <a:t>)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zh-CN" altLang="en-US" sz="1800" smtClean="0"/>
              <a:t>应用：相似图片或用户聚类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zh-CN" altLang="en-US" sz="1800" smtClean="0"/>
              <a:t>其它的聚类算法：谱聚类</a:t>
            </a:r>
            <a:r>
              <a:rPr lang="zh-CN" altLang="en-US" sz="1500" smtClean="0"/>
              <a:t>，</a:t>
            </a:r>
            <a:r>
              <a:rPr lang="en-US" altLang="zh-CN" sz="1500" smtClean="0"/>
              <a:t>LDA…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kumimoji="1" lang="zh-CN" altLang="en-US" smtClean="0"/>
          </a:p>
        </p:txBody>
      </p:sp>
      <p:pic>
        <p:nvPicPr>
          <p:cNvPr id="28675" name="图片 3" descr="K-Mea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0450" y="1125538"/>
            <a:ext cx="663575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4" descr="Screen Shot 2015-07-13 at 9.37.35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1412875"/>
            <a:ext cx="30861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机器学习算法简介</a:t>
            </a:r>
            <a:r>
              <a:rPr lang="zh-CN" altLang="en-US" sz="2800" dirty="0" smtClean="0"/>
              <a:t>：决策树</a:t>
            </a:r>
            <a:r>
              <a:rPr lang="en-US" altLang="zh-CN" sz="2800" dirty="0" smtClean="0"/>
              <a:t> Decision Trees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923925"/>
            <a:ext cx="11520487" cy="54451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/>
              <a:t>随机森林</a:t>
            </a:r>
            <a:r>
              <a:rPr kumimoji="1" lang="en-US" altLang="zh-CN" dirty="0" smtClean="0"/>
              <a:t> Random Forest</a:t>
            </a:r>
          </a:p>
          <a:p>
            <a:pPr lvl="1" eaLnBrk="1" hangingPunct="1">
              <a:defRPr/>
            </a:pPr>
            <a:r>
              <a:rPr lang="zh-CN" altLang="en-US" dirty="0"/>
              <a:t>随机方式建立森林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森林由多棵决策树组</a:t>
            </a:r>
            <a:r>
              <a:rPr lang="zh-CN" altLang="en-US" dirty="0"/>
              <a:t>成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决策树之间无关联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最终结论由投票决定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zh-CN" altLang="en-US" dirty="0"/>
          </a:p>
        </p:txBody>
      </p:sp>
      <p:pic>
        <p:nvPicPr>
          <p:cNvPr id="29699" name="图片 7" descr="659737762991247079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5075" y="2925763"/>
            <a:ext cx="514826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文本框 8"/>
          <p:cNvSpPr txBox="1">
            <a:spLocks noChangeArrowheads="1"/>
          </p:cNvSpPr>
          <p:nvPr/>
        </p:nvSpPr>
        <p:spPr bwMode="auto">
          <a:xfrm>
            <a:off x="6591300" y="4581525"/>
            <a:ext cx="2600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/>
              <a:t>+ … …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机器学习算法简介</a:t>
            </a:r>
            <a:r>
              <a:rPr lang="zh-CN" altLang="en-US" sz="2800" dirty="0" smtClean="0"/>
              <a:t>：决策树</a:t>
            </a:r>
            <a:r>
              <a:rPr lang="en-US" altLang="zh-CN" sz="2800" dirty="0" smtClean="0"/>
              <a:t> Decision Trees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923925"/>
            <a:ext cx="11520487" cy="5445125"/>
          </a:xfrm>
        </p:spPr>
        <p:txBody>
          <a:bodyPr/>
          <a:lstStyle/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/>
          </a:p>
          <a:p>
            <a:pPr eaLnBrk="1" hangingPunct="1">
              <a:defRPr/>
            </a:pPr>
            <a:r>
              <a:rPr kumimoji="1" lang="zh-CN" altLang="en-US" dirty="0" smtClean="0"/>
              <a:t>随机森林</a:t>
            </a:r>
            <a:r>
              <a:rPr kumimoji="1" lang="en-US" altLang="zh-CN" dirty="0" smtClean="0"/>
              <a:t> Random Forest</a:t>
            </a:r>
          </a:p>
          <a:p>
            <a:pPr lvl="1" eaLnBrk="1" hangingPunct="1">
              <a:defRPr/>
            </a:pPr>
            <a:r>
              <a:rPr lang="zh-CN" altLang="en-US" dirty="0"/>
              <a:t>随机方式建立森林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森林是有多棵决策树组成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决策树之间无关联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最终结论由投票决定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en-US" altLang="zh-CN" dirty="0" smtClean="0"/>
          </a:p>
          <a:p>
            <a:pPr eaLnBrk="1" hangingPunct="1">
              <a:defRPr/>
            </a:pPr>
            <a:endParaRPr kumimoji="1" lang="zh-CN" altLang="en-US" dirty="0"/>
          </a:p>
        </p:txBody>
      </p:sp>
      <p:pic>
        <p:nvPicPr>
          <p:cNvPr id="31747" name="图片 5" descr="6d3b88f488d82bf0bfe8a0f779ce74b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2925763"/>
            <a:ext cx="10001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54100" y="909638"/>
            <a:ext cx="684053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>
            <a:lvl1pPr marL="266700" indent="-2667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79438" indent="-22225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90588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477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6033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961388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dirty="0" smtClean="0"/>
              <a:t>GBDT</a:t>
            </a:r>
          </a:p>
          <a:p>
            <a:pPr lvl="1">
              <a:defRPr/>
            </a:pPr>
            <a:r>
              <a:rPr lang="zh-CN" altLang="en-US" dirty="0" smtClean="0"/>
              <a:t>森林由多棵决策树组成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依次生成决策树，减小损失函数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决策树之间有关联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最终结论由累加的结果决定</a:t>
            </a:r>
            <a:endParaRPr lang="en-US" altLang="zh-CN" dirty="0" smtClean="0"/>
          </a:p>
          <a:p>
            <a:pPr marL="0" indent="0">
              <a:buFont typeface="Arial" charset="0"/>
              <a:buNone/>
              <a:defRPr/>
            </a:pPr>
            <a:endParaRPr kumimoji="1" lang="en-US" altLang="zh-CN" dirty="0" smtClean="0"/>
          </a:p>
          <a:p>
            <a:pPr>
              <a:defRPr/>
            </a:pPr>
            <a:endParaRPr kumimoji="1" lang="en-US" altLang="zh-CN" dirty="0" smtClean="0"/>
          </a:p>
          <a:p>
            <a:pPr>
              <a:defRPr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机器学习算法简介</a:t>
            </a:r>
            <a:r>
              <a:rPr lang="zh-CN" altLang="en-US" sz="2800" dirty="0" smtClean="0"/>
              <a:t>：深度学习</a:t>
            </a:r>
            <a:r>
              <a:rPr lang="en-US" altLang="zh-CN" sz="2800" dirty="0" smtClean="0"/>
              <a:t> Deep Learning</a:t>
            </a:r>
            <a:endParaRPr kumimoji="1" lang="zh-CN" altLang="en-US" sz="2800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深度学习</a:t>
            </a:r>
            <a:r>
              <a:rPr kumimoji="1" lang="en-US" altLang="zh-CN" smtClean="0"/>
              <a:t> Deep Neural Networks</a:t>
            </a:r>
          </a:p>
          <a:p>
            <a:pPr lvl="1" eaLnBrk="1" hangingPunct="1"/>
            <a:r>
              <a:rPr kumimoji="1" lang="zh-CN" altLang="en-US" smtClean="0"/>
              <a:t>输入层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多个隐藏层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输出层</a:t>
            </a:r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r>
              <a:rPr kumimoji="1" lang="zh-CN" altLang="en-US" smtClean="0"/>
              <a:t>几个常用的网络结构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Convolutional Neural Networks (CNN)</a:t>
            </a:r>
          </a:p>
          <a:p>
            <a:pPr lvl="1" eaLnBrk="1" hangingPunct="1"/>
            <a:r>
              <a:rPr kumimoji="1" lang="en-US" altLang="zh-CN" smtClean="0"/>
              <a:t>Recurrent Neural Networks (RNN)</a:t>
            </a:r>
          </a:p>
          <a:p>
            <a:pPr lvl="1" eaLnBrk="1" hangingPunct="1"/>
            <a:r>
              <a:rPr kumimoji="1" lang="en-US" altLang="zh-CN" smtClean="0"/>
              <a:t>Deep Belief Networks (DBN)</a:t>
            </a:r>
            <a:endParaRPr kumimoji="1" lang="zh-CN" altLang="en-US" smtClean="0"/>
          </a:p>
        </p:txBody>
      </p:sp>
      <p:pic>
        <p:nvPicPr>
          <p:cNvPr id="33795" name="图片 3" descr="Screen Shot 2015-07-28 at 10.53.12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8050" y="757238"/>
            <a:ext cx="4572000" cy="584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机器学习算法简介：深度学习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Deep Learning</a:t>
            </a:r>
            <a:endParaRPr kumimoji="1"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eaLnBrk="1" hangingPunct="1">
              <a:buFont typeface="Arial" charset="0"/>
              <a:buChar char="•"/>
            </a:pPr>
            <a:r>
              <a:rPr kumimoji="1" lang="en-US" altLang="zh-CN" smtClean="0"/>
              <a:t>Convolutional Neural Networks (CNN) </a:t>
            </a:r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marL="266700" lvl="1" indent="-266700" eaLnBrk="1" hangingPunct="1">
              <a:buFont typeface="Arial" charset="0"/>
              <a:buChar char="•"/>
            </a:pPr>
            <a:endParaRPr kumimoji="1" lang="en-US" altLang="zh-CN" smtClean="0"/>
          </a:p>
          <a:p>
            <a:pPr marL="266700" lvl="1" indent="-266700" eaLnBrk="1" hangingPunct="1">
              <a:buFont typeface="Arial" charset="0"/>
              <a:buChar char="•"/>
            </a:pPr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zh-CN" altLang="en-US" smtClean="0"/>
          </a:p>
        </p:txBody>
      </p:sp>
      <p:pic>
        <p:nvPicPr>
          <p:cNvPr id="34819" name="图片 3" descr="05202402-ec3176cd0f564781bc118ede53a3872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6838" y="1500188"/>
            <a:ext cx="1240155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7031038" y="1125538"/>
            <a:ext cx="2314575" cy="1292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latin typeface="+mj-lt"/>
              </a:rPr>
              <a:t>经典的LeNet5结构图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34821" name="矩形 5"/>
          <p:cNvSpPr>
            <a:spLocks noChangeArrowheads="1"/>
          </p:cNvSpPr>
          <p:nvPr/>
        </p:nvSpPr>
        <p:spPr bwMode="auto">
          <a:xfrm>
            <a:off x="477838" y="5373688"/>
            <a:ext cx="9142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LeCun, Y., et al. (1998). "Gradient-based learning applied to document recognition"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分布式机器学习计算框架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74825" y="2062163"/>
            <a:ext cx="84963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Message Passing Interface</a:t>
            </a: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）框架</a:t>
            </a: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参数服务器（</a:t>
            </a: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Parameter Server</a:t>
            </a: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）框架</a:t>
            </a: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Arial" charset="0"/>
              <a:buNone/>
            </a:pP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 txBox="1">
            <a:spLocks/>
          </p:cNvSpPr>
          <p:nvPr/>
        </p:nvSpPr>
        <p:spPr bwMode="auto">
          <a:xfrm>
            <a:off x="407988" y="2854325"/>
            <a:ext cx="115204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900">
                <a:latin typeface="微软雅黑" pitchFamily="34" charset="-122"/>
                <a:ea typeface="微软雅黑" pitchFamily="34" charset="-122"/>
              </a:rPr>
              <a:t>计算层</a:t>
            </a:r>
          </a:p>
        </p:txBody>
      </p:sp>
      <p:sp>
        <p:nvSpPr>
          <p:cNvPr id="37890" name="内容占位符 2"/>
          <p:cNvSpPr txBox="1">
            <a:spLocks/>
          </p:cNvSpPr>
          <p:nvPr/>
        </p:nvSpPr>
        <p:spPr bwMode="auto">
          <a:xfrm>
            <a:off x="406400" y="1917700"/>
            <a:ext cx="115204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900">
                <a:latin typeface="微软雅黑" pitchFamily="34" charset="-122"/>
                <a:ea typeface="微软雅黑" pitchFamily="34" charset="-122"/>
              </a:rPr>
              <a:t>应用层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ym typeface="Helvetica Neue"/>
              </a:rPr>
              <a:t>阿里的数据生态圈</a:t>
            </a:r>
            <a:endParaRPr kumimoji="1" lang="zh-CN" altLang="en-US" sz="2800" dirty="0"/>
          </a:p>
        </p:txBody>
      </p:sp>
      <p:sp>
        <p:nvSpPr>
          <p:cNvPr id="37892" name="内容占位符 2"/>
          <p:cNvSpPr>
            <a:spLocks noGrp="1"/>
          </p:cNvSpPr>
          <p:nvPr>
            <p:ph idx="1"/>
          </p:nvPr>
        </p:nvSpPr>
        <p:spPr>
          <a:xfrm>
            <a:off x="407988" y="4797425"/>
            <a:ext cx="11520487" cy="865188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存储层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719388" y="4727575"/>
            <a:ext cx="8175625" cy="736600"/>
          </a:xfrm>
          <a:prstGeom prst="round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ODPS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19388" y="3703638"/>
            <a:ext cx="2989262" cy="763587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 err="1">
                <a:latin typeface="+mn-lt"/>
                <a:ea typeface="宋体" pitchFamily="2" charset="-122"/>
              </a:rPr>
              <a:t>MapReduce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857875" y="2817813"/>
            <a:ext cx="1508125" cy="1649412"/>
          </a:xfrm>
          <a:prstGeom prst="roundRect">
            <a:avLst/>
          </a:prstGeom>
          <a:solidFill>
            <a:srgbClr val="F336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Parameter Server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486650" y="2854325"/>
            <a:ext cx="1031875" cy="1576388"/>
          </a:xfrm>
          <a:prstGeom prst="roundRect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MPI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662988" y="2817813"/>
            <a:ext cx="1031875" cy="1649412"/>
          </a:xfrm>
          <a:prstGeom prst="roundRect">
            <a:avLst/>
          </a:prstGeom>
          <a:solidFill>
            <a:srgbClr val="E5C07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Spark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719388" y="2817813"/>
            <a:ext cx="1746250" cy="7651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Streaming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697413" y="2817813"/>
            <a:ext cx="1011237" cy="765175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</a:rPr>
              <a:t>Hive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719388" y="1863725"/>
            <a:ext cx="982662" cy="736600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</a:rPr>
              <a:t>Ad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840163" y="1854200"/>
            <a:ext cx="1293812" cy="736600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</a:rPr>
              <a:t>Search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280025" y="1863725"/>
            <a:ext cx="1295400" cy="736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 err="1">
                <a:latin typeface="+mn-lt"/>
              </a:rPr>
              <a:t>TaoBao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646863" y="1854200"/>
            <a:ext cx="1128712" cy="736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 err="1">
                <a:latin typeface="+mn-lt"/>
              </a:rPr>
              <a:t>Tmall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870825" y="1849438"/>
            <a:ext cx="1128713" cy="7366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 err="1">
                <a:latin typeface="+mn-lt"/>
              </a:rPr>
              <a:t>Jhs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886950" y="2854325"/>
            <a:ext cx="1033463" cy="1576388"/>
          </a:xfrm>
          <a:prstGeom prst="round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Graph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9094788" y="1846263"/>
            <a:ext cx="1800225" cy="7366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4287" tIns="52144" rIns="104287" bIns="52144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n-lt"/>
              </a:rPr>
              <a:t>Ants Financial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分布式机器学习计算框架：</a:t>
            </a:r>
            <a:r>
              <a:rPr lang="en-US" altLang="zh-CN" sz="2800" dirty="0" smtClean="0"/>
              <a:t>MPI</a:t>
            </a:r>
            <a:endParaRPr kumimoji="1" lang="zh-CN" altLang="en-US" sz="2800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Message Passing Interface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MPI</a:t>
            </a:r>
            <a:r>
              <a:rPr lang="zh-CN" altLang="en-US" sz="2000" smtClean="0"/>
              <a:t>）框架</a:t>
            </a:r>
            <a:endParaRPr lang="en-US" altLang="zh-CN" sz="2000" smtClean="0"/>
          </a:p>
          <a:p>
            <a:pPr eaLnBrk="1" hangingPunct="1"/>
            <a:endParaRPr kumimoji="1" lang="zh-CN" altLang="en-US" smtClean="0"/>
          </a:p>
        </p:txBody>
      </p:sp>
      <p:pic>
        <p:nvPicPr>
          <p:cNvPr id="38915" name="内容占位符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557338"/>
            <a:ext cx="6408738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内容占位符 2"/>
          <p:cNvSpPr txBox="1">
            <a:spLocks/>
          </p:cNvSpPr>
          <p:nvPr/>
        </p:nvSpPr>
        <p:spPr bwMode="auto">
          <a:xfrm>
            <a:off x="7175500" y="1773238"/>
            <a:ext cx="5014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是一种标准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封装了消息传递编程接口，减少网络编程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多种实现：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MPICH, OpenMPI, LamMPI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多语言支持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允许单进程独占大内存，多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分布式机器学习算法，支持迭代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ODPS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平台支持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分布式机器学习计算框架：</a:t>
            </a:r>
            <a:r>
              <a:rPr lang="en-US" altLang="zh-CN" sz="2800" dirty="0" smtClean="0"/>
              <a:t>MPI</a:t>
            </a:r>
            <a:endParaRPr kumimoji="1" lang="zh-CN" altLang="en-US" sz="2800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Message Passing Interface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MPI</a:t>
            </a:r>
            <a:r>
              <a:rPr lang="zh-CN" altLang="en-US" sz="2000" smtClean="0"/>
              <a:t>）框架</a:t>
            </a:r>
            <a:endParaRPr lang="en-US" altLang="zh-CN" sz="2000" smtClean="0"/>
          </a:p>
          <a:p>
            <a:pPr eaLnBrk="1" hangingPunct="1"/>
            <a:endParaRPr kumimoji="1"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557338"/>
            <a:ext cx="6408738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内容占位符 2"/>
          <p:cNvSpPr txBox="1">
            <a:spLocks/>
          </p:cNvSpPr>
          <p:nvPr/>
        </p:nvSpPr>
        <p:spPr bwMode="auto">
          <a:xfrm>
            <a:off x="7175500" y="1773238"/>
            <a:ext cx="5014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是一种标准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封装了消息传递编程接口，减少网络编程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多种实现：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MPICH, OpenMPI, LamMPI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多语言支持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允许单进程独占大内存，多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分布式机器学习算法，支持迭代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ODPS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平台支持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分布式机器学习计算框架：</a:t>
            </a:r>
            <a:r>
              <a:rPr lang="en-US" altLang="zh-CN" sz="2800" dirty="0" smtClean="0"/>
              <a:t>Parameter Server</a:t>
            </a:r>
            <a:endParaRPr kumimoji="1" lang="zh-CN" altLang="en-US" sz="2800" dirty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334963" y="5086350"/>
            <a:ext cx="10585450" cy="1282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z="1600" smtClean="0"/>
              <a:t>“</a:t>
            </a:r>
            <a:r>
              <a:rPr lang="en-US" altLang="zh-CN" sz="1600" smtClean="0"/>
              <a:t>Large Scale Distributed Deep Networks</a:t>
            </a:r>
            <a:r>
              <a:rPr lang="zh-CN" altLang="en-US" sz="1600" smtClean="0"/>
              <a:t>”</a:t>
            </a:r>
            <a:endParaRPr lang="en-US" altLang="zh-CN" sz="1600" smtClean="0"/>
          </a:p>
          <a:p>
            <a:pPr marL="0" indent="0" eaLnBrk="1" hangingPunct="1">
              <a:buFont typeface="Arial" charset="0"/>
              <a:buNone/>
            </a:pPr>
            <a:r>
              <a:rPr kumimoji="1" lang="en-US" altLang="zh-CN" sz="1600" smtClean="0"/>
              <a:t>   Jeff Dean etc. NIPS 2012</a:t>
            </a:r>
            <a:endParaRPr kumimoji="1" lang="zh-CN" altLang="en-US" sz="160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61938" y="1343025"/>
            <a:ext cx="734536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>
            <a:lvl1pPr marL="266700" indent="-2667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79438" indent="-22225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90588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477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6033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961388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模型分片，支持超大模型</a:t>
            </a:r>
            <a:endParaRPr lang="en-US" altLang="zh-CN" sz="2400" dirty="0" smtClean="0"/>
          </a:p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利用稀疏</a:t>
            </a:r>
            <a:r>
              <a:rPr lang="zh-CN" altLang="en-US" sz="2400" dirty="0"/>
              <a:t>特性减小通信</a:t>
            </a:r>
            <a:endParaRPr lang="en-US" altLang="zh-CN" sz="2400" dirty="0"/>
          </a:p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>
                <a:sym typeface="Wingdings" pitchFamily="2" charset="2"/>
              </a:rPr>
              <a:t>支持异步迭代</a:t>
            </a:r>
            <a:endParaRPr lang="en-US" altLang="zh-CN" sz="2400" dirty="0">
              <a:sym typeface="Wingdings" pitchFamily="2" charset="2"/>
            </a:endParaRPr>
          </a:p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>
                <a:sym typeface="Wingdings" pitchFamily="2" charset="2"/>
              </a:rPr>
              <a:t>各个角色有完善的</a:t>
            </a:r>
            <a:r>
              <a:rPr lang="en-US" altLang="zh-CN" sz="2400" dirty="0">
                <a:sym typeface="Wingdings" pitchFamily="2" charset="2"/>
              </a:rPr>
              <a:t>Failover</a:t>
            </a:r>
            <a:r>
              <a:rPr lang="zh-CN" altLang="en-US" sz="2400" dirty="0">
                <a:sym typeface="Wingdings" pitchFamily="2" charset="2"/>
              </a:rPr>
              <a:t>机制</a:t>
            </a: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SzPct val="60000"/>
              <a:buFont typeface="Arial" charset="0"/>
              <a:buNone/>
              <a:defRPr/>
            </a:pPr>
            <a:endParaRPr lang="en-US" altLang="zh-CN" sz="2400" b="1" dirty="0" smtClean="0">
              <a:solidFill>
                <a:srgbClr val="0088EE"/>
              </a:solidFill>
            </a:endParaRPr>
          </a:p>
        </p:txBody>
      </p:sp>
      <p:grpSp>
        <p:nvGrpSpPr>
          <p:cNvPr id="40964" name="Group 33"/>
          <p:cNvGrpSpPr>
            <a:grpSpLocks/>
          </p:cNvGrpSpPr>
          <p:nvPr/>
        </p:nvGrpSpPr>
        <p:grpSpPr bwMode="auto">
          <a:xfrm>
            <a:off x="3862388" y="838200"/>
            <a:ext cx="8208962" cy="5688013"/>
            <a:chOff x="3735957" y="1478949"/>
            <a:chExt cx="6911955" cy="4682770"/>
          </a:xfrm>
        </p:grpSpPr>
        <p:grpSp>
          <p:nvGrpSpPr>
            <p:cNvPr id="40965" name="Group 34"/>
            <p:cNvGrpSpPr>
              <a:grpSpLocks/>
            </p:cNvGrpSpPr>
            <p:nvPr/>
          </p:nvGrpSpPr>
          <p:grpSpPr bwMode="auto">
            <a:xfrm>
              <a:off x="5643875" y="1478949"/>
              <a:ext cx="4437885" cy="1343392"/>
              <a:chOff x="4025082" y="1108719"/>
              <a:chExt cx="4437885" cy="1343392"/>
            </a:xfrm>
          </p:grpSpPr>
          <p:grpSp>
            <p:nvGrpSpPr>
              <p:cNvPr id="40983" name="Group 52"/>
              <p:cNvGrpSpPr>
                <a:grpSpLocks/>
              </p:cNvGrpSpPr>
              <p:nvPr/>
            </p:nvGrpSpPr>
            <p:grpSpPr bwMode="auto">
              <a:xfrm>
                <a:off x="4234160" y="1579382"/>
                <a:ext cx="4023018" cy="731876"/>
                <a:chOff x="3655768" y="1581912"/>
                <a:chExt cx="4023018" cy="731876"/>
              </a:xfrm>
            </p:grpSpPr>
            <p:sp>
              <p:nvSpPr>
                <p:cNvPr id="26" name="Oval 54"/>
                <p:cNvSpPr/>
                <p:nvPr/>
              </p:nvSpPr>
              <p:spPr>
                <a:xfrm>
                  <a:off x="4753479" y="1584361"/>
                  <a:ext cx="729825" cy="7292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anchor="ctr"/>
                <a:lstStyle/>
                <a:p>
                  <a:pPr algn="ctr">
                    <a:defRPr/>
                  </a:pPr>
                  <a:r>
                    <a:rPr lang="en-US" altLang="zh-CN" sz="1600" dirty="0"/>
                    <a:t>Parameter</a:t>
                  </a:r>
                  <a:endParaRPr lang="en-US" sz="1600" dirty="0"/>
                </a:p>
              </p:txBody>
            </p:sp>
            <p:sp>
              <p:nvSpPr>
                <p:cNvPr id="27" name="Oval 55"/>
                <p:cNvSpPr/>
                <p:nvPr/>
              </p:nvSpPr>
              <p:spPr>
                <a:xfrm>
                  <a:off x="3654731" y="1584361"/>
                  <a:ext cx="729825" cy="7292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anchor="ctr"/>
                <a:lstStyle/>
                <a:p>
                  <a:pPr algn="ctr">
                    <a:defRPr/>
                  </a:pPr>
                  <a:r>
                    <a:rPr lang="en-US" altLang="zh-CN" sz="1600" dirty="0"/>
                    <a:t>Parameter</a:t>
                  </a:r>
                  <a:endParaRPr lang="en-US" sz="1600" dirty="0"/>
                </a:p>
              </p:txBody>
            </p:sp>
            <p:cxnSp>
              <p:nvCxnSpPr>
                <p:cNvPr id="28" name="Straight Arrow Connector 56"/>
                <p:cNvCxnSpPr/>
                <p:nvPr/>
              </p:nvCxnSpPr>
              <p:spPr>
                <a:xfrm>
                  <a:off x="4388567" y="1986899"/>
                  <a:ext cx="364912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57"/>
                <p:cNvCxnSpPr/>
                <p:nvPr/>
              </p:nvCxnSpPr>
              <p:spPr>
                <a:xfrm>
                  <a:off x="5483304" y="1986899"/>
                  <a:ext cx="36624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58"/>
                <p:cNvSpPr/>
                <p:nvPr/>
              </p:nvSpPr>
              <p:spPr>
                <a:xfrm>
                  <a:off x="5850891" y="1581747"/>
                  <a:ext cx="729825" cy="7292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dirty="0"/>
                    <a:t>…</a:t>
                  </a:r>
                  <a:endParaRPr lang="en-US" sz="1600" dirty="0"/>
                </a:p>
              </p:txBody>
            </p:sp>
            <p:cxnSp>
              <p:nvCxnSpPr>
                <p:cNvPr id="31" name="Straight Arrow Connector 59"/>
                <p:cNvCxnSpPr/>
                <p:nvPr/>
              </p:nvCxnSpPr>
              <p:spPr>
                <a:xfrm>
                  <a:off x="6580716" y="1986899"/>
                  <a:ext cx="36624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60"/>
                <p:cNvSpPr/>
                <p:nvPr/>
              </p:nvSpPr>
              <p:spPr>
                <a:xfrm>
                  <a:off x="6948302" y="1581747"/>
                  <a:ext cx="729825" cy="7292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anchor="ctr"/>
                <a:lstStyle/>
                <a:p>
                  <a:pPr algn="ctr">
                    <a:defRPr/>
                  </a:pPr>
                  <a:r>
                    <a:rPr lang="en-US" altLang="zh-CN" sz="1600" dirty="0"/>
                    <a:t>Parameter</a:t>
                  </a:r>
                  <a:endParaRPr lang="en-US" sz="1600" dirty="0"/>
                </a:p>
              </p:txBody>
            </p:sp>
          </p:grpSp>
          <p:sp>
            <p:nvSpPr>
              <p:cNvPr id="25" name="矩形 14"/>
              <p:cNvSpPr/>
              <p:nvPr/>
            </p:nvSpPr>
            <p:spPr>
              <a:xfrm>
                <a:off x="4024601" y="1108719"/>
                <a:ext cx="4437767" cy="134353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</a:rPr>
                  <a:t>Server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</a:rPr>
                  <a:t>Nodes</a:t>
                </a:r>
                <a:endParaRPr lang="zh-CN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矩形 14"/>
            <p:cNvSpPr/>
            <p:nvPr/>
          </p:nvSpPr>
          <p:spPr>
            <a:xfrm>
              <a:off x="4413652" y="4381665"/>
              <a:ext cx="6234260" cy="17800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accent5">
                      <a:lumMod val="75000"/>
                    </a:schemeClr>
                  </a:solidFill>
                </a:rPr>
                <a:t>Client</a:t>
              </a:r>
              <a:r>
                <a:rPr lang="zh-CN" altLang="en-US" sz="16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zh-CN" sz="1600" dirty="0">
                  <a:solidFill>
                    <a:schemeClr val="accent5">
                      <a:lumMod val="75000"/>
                    </a:schemeClr>
                  </a:solidFill>
                </a:rPr>
                <a:t>Nodes</a:t>
              </a:r>
              <a:endParaRPr lang="zh-CN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Oval 36"/>
            <p:cNvSpPr/>
            <p:nvPr/>
          </p:nvSpPr>
          <p:spPr>
            <a:xfrm>
              <a:off x="4545983" y="4637826"/>
              <a:ext cx="1097411" cy="10978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/>
                <a:t>Dat</a:t>
              </a:r>
              <a:r>
                <a:rPr lang="en-US" altLang="zh-CN" sz="1600" dirty="0"/>
                <a:t>a&amp;</a:t>
              </a:r>
            </a:p>
            <a:p>
              <a:pPr algn="ctr">
                <a:defRPr/>
              </a:pPr>
              <a:r>
                <a:rPr lang="en-US" sz="1600" dirty="0"/>
                <a:t>Workload</a:t>
              </a:r>
            </a:p>
          </p:txBody>
        </p:sp>
        <p:sp>
          <p:nvSpPr>
            <p:cNvPr id="9" name="Oval 37"/>
            <p:cNvSpPr/>
            <p:nvPr/>
          </p:nvSpPr>
          <p:spPr>
            <a:xfrm>
              <a:off x="5781072" y="4637826"/>
              <a:ext cx="1097411" cy="10978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/>
                <a:t>Dat</a:t>
              </a:r>
              <a:r>
                <a:rPr lang="en-US" altLang="zh-CN" sz="1600" dirty="0"/>
                <a:t>a&amp;</a:t>
              </a:r>
            </a:p>
            <a:p>
              <a:pPr algn="ctr">
                <a:defRPr/>
              </a:pPr>
              <a:r>
                <a:rPr lang="en-US" sz="1600" dirty="0"/>
                <a:t>Workload</a:t>
              </a:r>
            </a:p>
          </p:txBody>
        </p:sp>
        <p:sp>
          <p:nvSpPr>
            <p:cNvPr id="10" name="Oval 38"/>
            <p:cNvSpPr/>
            <p:nvPr/>
          </p:nvSpPr>
          <p:spPr>
            <a:xfrm>
              <a:off x="6993438" y="4637826"/>
              <a:ext cx="1097412" cy="10978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/>
                <a:t>Dat</a:t>
              </a:r>
              <a:r>
                <a:rPr lang="en-US" altLang="zh-CN" sz="1600" dirty="0"/>
                <a:t>a&amp;</a:t>
              </a:r>
            </a:p>
            <a:p>
              <a:pPr algn="ctr">
                <a:defRPr/>
              </a:pPr>
              <a:r>
                <a:rPr lang="en-US" sz="1600" dirty="0"/>
                <a:t>Workload</a:t>
              </a:r>
            </a:p>
          </p:txBody>
        </p:sp>
        <p:sp>
          <p:nvSpPr>
            <p:cNvPr id="11" name="Oval 39"/>
            <p:cNvSpPr/>
            <p:nvPr/>
          </p:nvSpPr>
          <p:spPr>
            <a:xfrm>
              <a:off x="8215160" y="4637826"/>
              <a:ext cx="1097412" cy="10978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/>
                <a:t>…</a:t>
              </a:r>
            </a:p>
          </p:txBody>
        </p:sp>
        <p:sp>
          <p:nvSpPr>
            <p:cNvPr id="12" name="Oval 40"/>
            <p:cNvSpPr/>
            <p:nvPr/>
          </p:nvSpPr>
          <p:spPr>
            <a:xfrm>
              <a:off x="9436883" y="4637826"/>
              <a:ext cx="1097412" cy="10978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/>
                <a:t>Dat</a:t>
              </a:r>
              <a:r>
                <a:rPr lang="en-US" altLang="zh-CN" sz="1600" dirty="0"/>
                <a:t>a&amp;</a:t>
              </a:r>
            </a:p>
            <a:p>
              <a:pPr algn="ctr">
                <a:defRPr/>
              </a:pPr>
              <a:r>
                <a:rPr lang="en-US" sz="1600" dirty="0"/>
                <a:t>Workload</a:t>
              </a:r>
            </a:p>
          </p:txBody>
        </p:sp>
        <p:sp>
          <p:nvSpPr>
            <p:cNvPr id="13" name="Rectangle 41"/>
            <p:cNvSpPr/>
            <p:nvPr/>
          </p:nvSpPr>
          <p:spPr>
            <a:xfrm>
              <a:off x="3735957" y="2902208"/>
              <a:ext cx="1793820" cy="590737"/>
            </a:xfrm>
            <a:prstGeom prst="rect">
              <a:avLst/>
            </a:prstGeom>
            <a:solidFill>
              <a:srgbClr val="4A45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Coordinator</a:t>
              </a:r>
            </a:p>
          </p:txBody>
        </p:sp>
        <p:cxnSp>
          <p:nvCxnSpPr>
            <p:cNvPr id="14" name="Straight Arrow Connector 42"/>
            <p:cNvCxnSpPr>
              <a:stCxn id="13" idx="0"/>
              <a:endCxn id="25" idx="1"/>
            </p:cNvCxnSpPr>
            <p:nvPr/>
          </p:nvCxnSpPr>
          <p:spPr>
            <a:xfrm flipV="1">
              <a:off x="4632867" y="2150717"/>
              <a:ext cx="1010528" cy="751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43"/>
            <p:cNvCxnSpPr>
              <a:stCxn id="13" idx="2"/>
              <a:endCxn id="7" idx="1"/>
            </p:cNvCxnSpPr>
            <p:nvPr/>
          </p:nvCxnSpPr>
          <p:spPr>
            <a:xfrm flipH="1">
              <a:off x="4413652" y="3492945"/>
              <a:ext cx="219215" cy="177874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44"/>
            <p:cNvCxnSpPr>
              <a:stCxn id="27" idx="4"/>
              <a:endCxn id="8" idx="0"/>
            </p:cNvCxnSpPr>
            <p:nvPr/>
          </p:nvCxnSpPr>
          <p:spPr>
            <a:xfrm flipH="1">
              <a:off x="5095357" y="2681335"/>
              <a:ext cx="1122808" cy="1956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5"/>
            <p:cNvCxnSpPr>
              <a:stCxn id="27" idx="4"/>
              <a:endCxn id="9" idx="0"/>
            </p:cNvCxnSpPr>
            <p:nvPr/>
          </p:nvCxnSpPr>
          <p:spPr>
            <a:xfrm>
              <a:off x="6218165" y="2681335"/>
              <a:ext cx="112281" cy="1956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6"/>
            <p:cNvCxnSpPr>
              <a:stCxn id="27" idx="4"/>
              <a:endCxn id="10" idx="0"/>
            </p:cNvCxnSpPr>
            <p:nvPr/>
          </p:nvCxnSpPr>
          <p:spPr>
            <a:xfrm>
              <a:off x="6218165" y="2681335"/>
              <a:ext cx="1323310" cy="1956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7"/>
            <p:cNvCxnSpPr>
              <a:stCxn id="26" idx="4"/>
              <a:endCxn id="10" idx="0"/>
            </p:cNvCxnSpPr>
            <p:nvPr/>
          </p:nvCxnSpPr>
          <p:spPr>
            <a:xfrm>
              <a:off x="7316914" y="2681335"/>
              <a:ext cx="224562" cy="1956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48"/>
            <p:cNvCxnSpPr>
              <a:stCxn id="26" idx="4"/>
              <a:endCxn id="9" idx="0"/>
            </p:cNvCxnSpPr>
            <p:nvPr/>
          </p:nvCxnSpPr>
          <p:spPr>
            <a:xfrm flipH="1">
              <a:off x="6330446" y="2681335"/>
              <a:ext cx="986467" cy="195649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9"/>
            <p:cNvCxnSpPr>
              <a:stCxn id="30" idx="4"/>
              <a:endCxn id="11" idx="0"/>
            </p:cNvCxnSpPr>
            <p:nvPr/>
          </p:nvCxnSpPr>
          <p:spPr>
            <a:xfrm>
              <a:off x="8414326" y="2678721"/>
              <a:ext cx="348872" cy="19591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0"/>
            <p:cNvCxnSpPr>
              <a:stCxn id="32" idx="4"/>
              <a:endCxn id="10" idx="0"/>
            </p:cNvCxnSpPr>
            <p:nvPr/>
          </p:nvCxnSpPr>
          <p:spPr>
            <a:xfrm flipH="1">
              <a:off x="7541475" y="2678721"/>
              <a:ext cx="1970262" cy="19591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51"/>
            <p:cNvCxnSpPr>
              <a:stCxn id="32" idx="4"/>
              <a:endCxn id="12" idx="0"/>
            </p:cNvCxnSpPr>
            <p:nvPr/>
          </p:nvCxnSpPr>
          <p:spPr>
            <a:xfrm>
              <a:off x="9511737" y="2678721"/>
              <a:ext cx="474521" cy="19591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大纲</a:t>
            </a:r>
            <a:endParaRPr lang="zh-CN" altLang="en-US" sz="2800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566988" y="1557338"/>
            <a:ext cx="6911975" cy="38877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srgbClr val="0088EE"/>
                </a:solidFill>
              </a:rPr>
              <a:t> 大数据的特点和潜在价值</a:t>
            </a:r>
            <a:endParaRPr lang="en-US" altLang="zh-CN" sz="32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srgbClr val="0088EE"/>
                </a:solidFill>
              </a:rPr>
              <a:t> 机器学习算法简介</a:t>
            </a:r>
            <a:endParaRPr lang="en-US" altLang="zh-CN" sz="32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srgbClr val="0088EE"/>
                </a:solidFill>
              </a:rPr>
              <a:t> 常见的分布式机器学习框架</a:t>
            </a:r>
            <a:endParaRPr lang="en-US" altLang="zh-CN" sz="32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srgbClr val="0088EE"/>
                </a:solidFill>
              </a:rPr>
              <a:t> 阿里的</a:t>
            </a:r>
            <a:r>
              <a:rPr lang="en-US" altLang="zh-CN" sz="3200" b="1" smtClean="0">
                <a:solidFill>
                  <a:srgbClr val="0088EE"/>
                </a:solidFill>
              </a:rPr>
              <a:t>PAI</a:t>
            </a:r>
            <a:r>
              <a:rPr lang="zh-CN" altLang="en-US" sz="3200" b="1" smtClean="0">
                <a:solidFill>
                  <a:srgbClr val="0088EE"/>
                </a:solidFill>
              </a:rPr>
              <a:t>算法平台</a:t>
            </a:r>
          </a:p>
          <a:p>
            <a:pPr eaLnBrk="1" hangingPunct="1">
              <a:lnSpc>
                <a:spcPct val="150000"/>
              </a:lnSpc>
              <a:buSzPct val="60000"/>
              <a:buFont typeface="Arial" charset="0"/>
              <a:buNone/>
            </a:pPr>
            <a:endParaRPr lang="en-US" altLang="zh-CN" sz="3200" b="1" smtClean="0">
              <a:solidFill>
                <a:srgbClr val="0088E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71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</a:t>
            </a:r>
            <a:r>
              <a:rPr kumimoji="1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的分布式实现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34963" y="693738"/>
            <a:ext cx="4679950" cy="5445125"/>
          </a:xfrm>
        </p:spPr>
        <p:txBody>
          <a:bodyPr/>
          <a:lstStyle/>
          <a:p>
            <a:pPr eaLnBrk="1" hangingPunct="1"/>
            <a:r>
              <a:rPr kumimoji="1" lang="en-US" altLang="zh-CN" smtClean="0"/>
              <a:t>MPI</a:t>
            </a:r>
            <a:r>
              <a:rPr kumimoji="1" lang="zh-CN" altLang="en-US" smtClean="0"/>
              <a:t>框架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数据分片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Node 0 </a:t>
            </a:r>
            <a:r>
              <a:rPr kumimoji="1" lang="zh-CN" altLang="en-US" smtClean="0"/>
              <a:t>保存当前</a:t>
            </a:r>
            <a:r>
              <a:rPr kumimoji="1" lang="en-US" altLang="zh-CN" smtClean="0"/>
              <a:t> centroids</a:t>
            </a:r>
          </a:p>
          <a:p>
            <a:pPr lvl="1" eaLnBrk="1" hangingPunct="1"/>
            <a:r>
              <a:rPr kumimoji="1" lang="zh-CN" altLang="en-US" smtClean="0"/>
              <a:t>每个</a:t>
            </a:r>
            <a:r>
              <a:rPr kumimoji="1" lang="en-US" altLang="zh-CN" smtClean="0"/>
              <a:t>Node </a:t>
            </a:r>
          </a:p>
          <a:p>
            <a:pPr lvl="2" eaLnBrk="1" hangingPunct="1"/>
            <a:r>
              <a:rPr kumimoji="1" lang="en-US" altLang="zh-CN" smtClean="0"/>
              <a:t>PULL centroids from Node 0</a:t>
            </a:r>
          </a:p>
          <a:p>
            <a:pPr lvl="2" eaLnBrk="1" hangingPunct="1"/>
            <a:r>
              <a:rPr kumimoji="1" lang="zh-CN" altLang="en-US" smtClean="0"/>
              <a:t>计算每个样本到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的距离，得到所属类，并累计本地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信息</a:t>
            </a:r>
            <a:endParaRPr kumimoji="1" lang="en-US" altLang="zh-CN" smtClean="0"/>
          </a:p>
          <a:p>
            <a:pPr lvl="2" eaLnBrk="1" hangingPunct="1"/>
            <a:r>
              <a:rPr kumimoji="1" lang="en-US" altLang="zh-CN" smtClean="0"/>
              <a:t>PUSH</a:t>
            </a:r>
            <a:r>
              <a:rPr kumimoji="1" lang="zh-CN" altLang="en-US" smtClean="0"/>
              <a:t>本地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信息到</a:t>
            </a:r>
            <a:r>
              <a:rPr kumimoji="1" lang="en-US" altLang="zh-CN" smtClean="0"/>
              <a:t>Node 0</a:t>
            </a:r>
          </a:p>
          <a:p>
            <a:pPr lvl="1" eaLnBrk="1" hangingPunct="1"/>
            <a:r>
              <a:rPr kumimoji="1" lang="en-US" altLang="zh-CN" smtClean="0"/>
              <a:t>Node 0 </a:t>
            </a:r>
            <a:r>
              <a:rPr kumimoji="1" lang="zh-CN" altLang="en-US" smtClean="0"/>
              <a:t>更新当前</a:t>
            </a:r>
            <a:r>
              <a:rPr kumimoji="1" lang="en-US" altLang="zh-CN" smtClean="0"/>
              <a:t> centroids</a:t>
            </a:r>
          </a:p>
          <a:p>
            <a:pPr lvl="1" eaLnBrk="1" hangingPunct="1"/>
            <a:r>
              <a:rPr kumimoji="1" lang="zh-CN" altLang="en-US" smtClean="0"/>
              <a:t>继续每个节点的计算，直到收敛</a:t>
            </a:r>
            <a:r>
              <a:rPr kumimoji="1" lang="en-US" altLang="zh-CN" smtClean="0"/>
              <a:t> </a:t>
            </a:r>
          </a:p>
          <a:p>
            <a:pPr eaLnBrk="1" hangingPunct="1"/>
            <a:r>
              <a:rPr kumimoji="1" lang="zh-CN" altLang="en-US" smtClean="0"/>
              <a:t>参数服务器框架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数据分片，</a:t>
            </a:r>
            <a:r>
              <a:rPr kumimoji="1" lang="zh-CN" altLang="en-US" b="1" smtClean="0">
                <a:solidFill>
                  <a:srgbClr val="0000FF"/>
                </a:solidFill>
              </a:rPr>
              <a:t>模型分片</a:t>
            </a:r>
            <a:endParaRPr kumimoji="1"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kumimoji="1" lang="zh-CN" altLang="en-US" smtClean="0"/>
              <a:t>参数服务器分别保存当前</a:t>
            </a:r>
            <a:r>
              <a:rPr kumimoji="1" lang="en-US" altLang="zh-CN" smtClean="0"/>
              <a:t> centroids </a:t>
            </a:r>
            <a:r>
              <a:rPr kumimoji="1" lang="zh-CN" altLang="en-US" smtClean="0"/>
              <a:t>的部分特征维度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每个</a:t>
            </a:r>
            <a:r>
              <a:rPr kumimoji="1" lang="en-US" altLang="zh-CN" smtClean="0"/>
              <a:t>Node </a:t>
            </a:r>
          </a:p>
          <a:p>
            <a:pPr lvl="2" eaLnBrk="1" hangingPunct="1"/>
            <a:r>
              <a:rPr kumimoji="1" lang="zh-CN" altLang="en-US" smtClean="0"/>
              <a:t>从参数服务器</a:t>
            </a:r>
            <a:r>
              <a:rPr kumimoji="1" lang="en-US" altLang="zh-CN" smtClean="0"/>
              <a:t> PULL centroids </a:t>
            </a:r>
            <a:r>
              <a:rPr kumimoji="1" lang="zh-CN" altLang="en-US" smtClean="0"/>
              <a:t>部分特征</a:t>
            </a:r>
            <a:endParaRPr kumimoji="1" lang="en-US" altLang="zh-CN" smtClean="0"/>
          </a:p>
          <a:p>
            <a:pPr lvl="2" eaLnBrk="1" hangingPunct="1"/>
            <a:r>
              <a:rPr kumimoji="1" lang="zh-CN" altLang="en-US" smtClean="0"/>
              <a:t>累计每个样本到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的距离</a:t>
            </a:r>
            <a:endParaRPr kumimoji="1" lang="en-US" altLang="zh-CN" smtClean="0"/>
          </a:p>
          <a:p>
            <a:pPr lvl="2" eaLnBrk="1" hangingPunct="1"/>
            <a:r>
              <a:rPr kumimoji="1" lang="zh-CN" altLang="en-US" smtClean="0"/>
              <a:t>最终得到本地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信息</a:t>
            </a:r>
            <a:endParaRPr kumimoji="1" lang="en-US" altLang="zh-CN" smtClean="0"/>
          </a:p>
          <a:p>
            <a:pPr lvl="2" eaLnBrk="1" hangingPunct="1"/>
            <a:r>
              <a:rPr kumimoji="1" lang="en-US" altLang="zh-CN" smtClean="0"/>
              <a:t>PUSH</a:t>
            </a:r>
            <a:r>
              <a:rPr kumimoji="1" lang="zh-CN" altLang="en-US" smtClean="0"/>
              <a:t>本地</a:t>
            </a:r>
            <a:r>
              <a:rPr kumimoji="1" lang="en-US" altLang="zh-CN" smtClean="0"/>
              <a:t>centroids</a:t>
            </a:r>
            <a:r>
              <a:rPr kumimoji="1" lang="zh-CN" altLang="en-US" smtClean="0"/>
              <a:t>信息到参数服务器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参数服务器更新当前</a:t>
            </a:r>
            <a:r>
              <a:rPr kumimoji="1" lang="en-US" altLang="zh-CN" smtClean="0"/>
              <a:t> centroids</a:t>
            </a:r>
          </a:p>
          <a:p>
            <a:pPr lvl="1" eaLnBrk="1" hangingPunct="1"/>
            <a:r>
              <a:rPr kumimoji="1" lang="zh-CN" altLang="en-US" smtClean="0"/>
              <a:t>继续每个节点的计算，直到收敛</a:t>
            </a:r>
            <a:r>
              <a:rPr kumimoji="1" lang="en-US" altLang="zh-CN" smtClean="0"/>
              <a:t> </a:t>
            </a:r>
          </a:p>
          <a:p>
            <a:pPr eaLnBrk="1" hangingPunct="1"/>
            <a:endParaRPr kumimoji="1" lang="zh-CN" altLang="en-US" smtClean="0"/>
          </a:p>
        </p:txBody>
      </p:sp>
      <p:pic>
        <p:nvPicPr>
          <p:cNvPr id="41987" name="图片 3" descr="K-Mea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125538"/>
            <a:ext cx="663575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阿里</a:t>
            </a:r>
            <a:r>
              <a:rPr lang="en-US" altLang="zh-CN" sz="2800" dirty="0" smtClean="0"/>
              <a:t>PAI</a:t>
            </a:r>
            <a:r>
              <a:rPr lang="zh-CN" altLang="en-US" sz="2800" dirty="0" smtClean="0"/>
              <a:t>算法平台</a:t>
            </a:r>
            <a:endParaRPr lang="zh-CN" altLang="en-US" sz="2800" dirty="0"/>
          </a:p>
        </p:txBody>
      </p:sp>
      <p:sp>
        <p:nvSpPr>
          <p:cNvPr id="43010" name="内容占位符 2"/>
          <p:cNvSpPr txBox="1">
            <a:spLocks/>
          </p:cNvSpPr>
          <p:nvPr/>
        </p:nvSpPr>
        <p:spPr bwMode="auto">
          <a:xfrm>
            <a:off x="4295775" y="1773238"/>
            <a:ext cx="69119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6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设计理念</a:t>
            </a:r>
            <a:endParaRPr lang="en-US" altLang="zh-CN" sz="36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6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天池大赛</a:t>
            </a:r>
            <a:endParaRPr lang="en-US" altLang="zh-CN" sz="36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endParaRPr lang="en-US" altLang="zh-CN" sz="36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阿里</a:t>
            </a:r>
            <a:r>
              <a:rPr lang="en-US" altLang="zh-CN" sz="2800" dirty="0" smtClean="0"/>
              <a:t>PAI</a:t>
            </a:r>
            <a:r>
              <a:rPr lang="zh-CN" altLang="en-US" sz="2800" dirty="0" smtClean="0"/>
              <a:t>算法平台：</a:t>
            </a:r>
            <a:r>
              <a:rPr lang="zh-CN" altLang="en-US" sz="2800" dirty="0"/>
              <a:t>设计</a:t>
            </a:r>
            <a:r>
              <a:rPr lang="zh-CN" altLang="en-US" sz="2800" dirty="0" smtClean="0"/>
              <a:t>理念</a:t>
            </a:r>
            <a:endParaRPr lang="zh-CN" altLang="en-US" sz="2800" dirty="0"/>
          </a:p>
        </p:txBody>
      </p:sp>
      <p:pic>
        <p:nvPicPr>
          <p:cNvPr id="45058" name="Picture 3" descr="Screen Shot 2015-04-08 at 5.26.3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981075"/>
            <a:ext cx="9144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0863" y="1343025"/>
            <a:ext cx="73437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>
            <a:lvl1pPr marL="266700" indent="-2667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79438" indent="-22225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90588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477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603375" indent="-177800" algn="l" defTabSz="712788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961388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ym typeface="Wingdings" pitchFamily="2" charset="2"/>
              </a:rPr>
              <a:t>图形操作</a:t>
            </a:r>
            <a:endParaRPr lang="en-US" altLang="zh-CN" sz="2400" dirty="0" smtClean="0">
              <a:sym typeface="Wingdings" pitchFamily="2" charset="2"/>
            </a:endParaRPr>
          </a:p>
          <a:p>
            <a:pPr marL="266700" lvl="1" indent="-266700"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ym typeface="Wingdings" pitchFamily="2" charset="2"/>
              </a:rPr>
              <a:t>模块共享</a:t>
            </a:r>
            <a:endParaRPr lang="en-US" altLang="zh-CN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实验复用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SzPct val="60000"/>
              <a:buFont typeface="Arial" charset="0"/>
              <a:buNone/>
              <a:defRPr/>
            </a:pPr>
            <a:endParaRPr lang="en-US" altLang="zh-CN" sz="2400" b="1" dirty="0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阿里</a:t>
            </a:r>
            <a:r>
              <a:rPr lang="en-US" altLang="zh-CN" sz="2800" dirty="0" smtClean="0"/>
              <a:t>PAI</a:t>
            </a:r>
            <a:r>
              <a:rPr lang="zh-CN" altLang="en-US" sz="2800" dirty="0" smtClean="0"/>
              <a:t>算法平台：</a:t>
            </a:r>
            <a:r>
              <a:rPr lang="zh-CN" altLang="en-US" sz="2800" dirty="0" smtClean="0">
                <a:hlinkClick r:id="rId3"/>
              </a:rPr>
              <a:t>天池大赛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6763" y="981075"/>
            <a:ext cx="9577387" cy="5540375"/>
          </a:xfrm>
        </p:spPr>
        <p:txBody>
          <a:bodyPr/>
          <a:lstStyle/>
          <a:p>
            <a:pPr eaLnBrk="1" hangingPunct="1">
              <a:lnSpc>
                <a:spcPts val="2500"/>
              </a:lnSpc>
              <a:buFont typeface="Wingdings" pitchFamily="2" charset="2"/>
              <a:buChar char="n"/>
              <a:defRPr/>
            </a:pPr>
            <a:r>
              <a:rPr lang="zh-CN" altLang="en-US" sz="1600" b="1" dirty="0"/>
              <a:t>天池数据竞赛简介</a:t>
            </a:r>
            <a:r>
              <a:rPr lang="zh-CN" altLang="en-US" sz="1600" b="1" dirty="0" smtClean="0"/>
              <a:t>：</a:t>
            </a:r>
            <a:r>
              <a:rPr lang="en-US" altLang="zh-CN" sz="1600" u="sng" dirty="0">
                <a:hlinkClick r:id="rId3"/>
              </a:rPr>
              <a:t>http://</a:t>
            </a:r>
            <a:r>
              <a:rPr lang="en-US" altLang="zh-CN" sz="1600" u="sng" dirty="0" err="1">
                <a:hlinkClick r:id="rId3"/>
              </a:rPr>
              <a:t>tianchi.aliyun.com</a:t>
            </a:r>
            <a:r>
              <a:rPr lang="en-US" altLang="zh-CN" sz="1600" u="sng" dirty="0">
                <a:hlinkClick r:id="rId3"/>
              </a:rPr>
              <a:t>/competition/</a:t>
            </a:r>
            <a:r>
              <a:rPr lang="en-US" altLang="zh-CN" sz="1600" u="sng" dirty="0" err="1">
                <a:hlinkClick r:id="rId3"/>
              </a:rPr>
              <a:t>index.htm</a:t>
            </a:r>
            <a:endParaRPr lang="en-US" altLang="zh-CN" sz="1600" b="1" dirty="0"/>
          </a:p>
          <a:p>
            <a:pPr marL="800100" lvl="1" indent="-342900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  <a:defRPr/>
            </a:pPr>
            <a:r>
              <a:rPr lang="zh-CN" altLang="en-US" dirty="0" smtClean="0"/>
              <a:t>阿里巴巴</a:t>
            </a:r>
            <a:r>
              <a:rPr lang="zh-CN" altLang="en-US" dirty="0"/>
              <a:t>集团于</a:t>
            </a:r>
            <a:r>
              <a:rPr lang="en-US" altLang="zh-CN" dirty="0"/>
              <a:t>2014</a:t>
            </a:r>
            <a:r>
              <a:rPr lang="zh-CN" altLang="en-US" dirty="0"/>
              <a:t>年正式推出“天池”平台，天池平台</a:t>
            </a:r>
            <a:r>
              <a:rPr lang="zh-CN" altLang="en-US" dirty="0" smtClean="0"/>
              <a:t>基于阿里云飞天的</a:t>
            </a:r>
            <a:r>
              <a:rPr lang="zh-CN" altLang="en-US" dirty="0"/>
              <a:t>海量数据离线处理服务</a:t>
            </a:r>
            <a:r>
              <a:rPr lang="en-US" altLang="zh-CN" dirty="0"/>
              <a:t>ODPS</a:t>
            </a:r>
            <a:r>
              <a:rPr lang="zh-CN" altLang="en-US" dirty="0"/>
              <a:t>，向学术界提供科研数据和开放数据处理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  <a:defRPr/>
            </a:pPr>
            <a:r>
              <a:rPr lang="zh-CN" altLang="en-US" dirty="0" smtClean="0"/>
              <a:t>天池</a:t>
            </a:r>
            <a:r>
              <a:rPr lang="zh-CN" altLang="en-US" dirty="0"/>
              <a:t>数据竞赛是基于天池平台开展的数据挖掘类的竞赛活动，旨在借助社会的力量来挖掘数据的价值，促进大数据领域的</a:t>
            </a:r>
            <a:r>
              <a:rPr lang="zh-CN" altLang="en-US" dirty="0" smtClean="0"/>
              <a:t>发展</a:t>
            </a:r>
            <a:endParaRPr lang="en-US" altLang="zh-CN" dirty="0"/>
          </a:p>
          <a:p>
            <a:pPr eaLnBrk="1" hangingPunct="1">
              <a:lnSpc>
                <a:spcPts val="2500"/>
              </a:lnSpc>
              <a:buFont typeface="Wingdings" pitchFamily="2" charset="2"/>
              <a:buChar char="n"/>
              <a:defRPr/>
            </a:pPr>
            <a:r>
              <a:rPr lang="zh-CN" altLang="en-US" sz="1600" b="1" dirty="0"/>
              <a:t>举办</a:t>
            </a:r>
            <a:r>
              <a:rPr lang="zh-CN" altLang="en-US" sz="1600" b="1" dirty="0" smtClean="0"/>
              <a:t>情况 （</a:t>
            </a:r>
            <a:r>
              <a:rPr lang="en-US" altLang="zh-CN" sz="1600" b="1" dirty="0" smtClean="0"/>
              <a:t>2014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pPr marL="800100" lvl="1" indent="-342900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  <a:defRPr/>
            </a:pPr>
            <a:r>
              <a:rPr lang="en-US" altLang="zh-CN" dirty="0"/>
              <a:t>2014</a:t>
            </a:r>
            <a:r>
              <a:rPr lang="zh-CN" altLang="en-US" dirty="0"/>
              <a:t>年第一届大数据竞赛</a:t>
            </a:r>
            <a:r>
              <a:rPr lang="en-US" altLang="zh-CN" dirty="0"/>
              <a:t>-</a:t>
            </a:r>
            <a:r>
              <a:rPr lang="zh-CN" altLang="en-US" dirty="0"/>
              <a:t>天猫推荐算法大挑战，吸引到了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zh-CN" altLang="en-US" dirty="0"/>
              <a:t>个国家和地区的</a:t>
            </a:r>
            <a:r>
              <a:rPr lang="en-US" altLang="zh-CN" b="1" dirty="0">
                <a:solidFill>
                  <a:srgbClr val="FF0000"/>
                </a:solidFill>
              </a:rPr>
              <a:t>7276</a:t>
            </a:r>
            <a:r>
              <a:rPr lang="zh-CN" altLang="en-US" dirty="0"/>
              <a:t>支队伍参赛，引起了社会的巨大关注，共有</a:t>
            </a:r>
            <a:r>
              <a:rPr lang="en-US" altLang="zh-CN" b="1" dirty="0">
                <a:solidFill>
                  <a:srgbClr val="FF0000"/>
                </a:solidFill>
              </a:rPr>
              <a:t>60</a:t>
            </a:r>
            <a:r>
              <a:rPr lang="zh-CN" altLang="en-US" dirty="0"/>
              <a:t>余家媒体先后报道</a:t>
            </a:r>
            <a:endParaRPr lang="en-US" altLang="zh-CN" dirty="0"/>
          </a:p>
          <a:p>
            <a:pPr marL="800100" lvl="1" indent="-342900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  <a:defRPr/>
            </a:pPr>
            <a:r>
              <a:rPr lang="zh-CN" altLang="en-US" dirty="0"/>
              <a:t>大赛第三</a:t>
            </a:r>
            <a:r>
              <a:rPr lang="zh-CN" altLang="en-US" dirty="0" smtClean="0"/>
              <a:t>赛季设置实战</a:t>
            </a:r>
            <a:r>
              <a:rPr lang="zh-CN" altLang="en-US" dirty="0"/>
              <a:t>双</a:t>
            </a:r>
            <a:r>
              <a:rPr lang="en-US" altLang="zh-CN" dirty="0"/>
              <a:t>11</a:t>
            </a:r>
            <a:r>
              <a:rPr lang="zh-CN" altLang="en-US" dirty="0"/>
              <a:t>环节</a:t>
            </a:r>
            <a:r>
              <a:rPr lang="zh-CN" altLang="en-US" dirty="0" smtClean="0"/>
              <a:t>，</a:t>
            </a:r>
            <a:r>
              <a:rPr lang="zh-CN" altLang="en-US" dirty="0"/>
              <a:t>参与第三赛季的</a:t>
            </a:r>
            <a:r>
              <a:rPr lang="en-US" altLang="zh-CN" dirty="0"/>
              <a:t>6</a:t>
            </a:r>
            <a:r>
              <a:rPr lang="zh-CN" altLang="en-US" dirty="0" smtClean="0"/>
              <a:t>名</a:t>
            </a:r>
            <a:r>
              <a:rPr lang="en-US" altLang="zh-CN" dirty="0" smtClean="0"/>
              <a:t>90</a:t>
            </a:r>
            <a:r>
              <a:rPr lang="zh-CN" altLang="en-US" dirty="0" smtClean="0"/>
              <a:t>后选手在双十</a:t>
            </a:r>
            <a:r>
              <a:rPr lang="zh-CN" altLang="en-US" dirty="0"/>
              <a:t>一</a:t>
            </a:r>
            <a:r>
              <a:rPr lang="zh-CN" altLang="en-US" dirty="0" smtClean="0"/>
              <a:t>当天的算法</a:t>
            </a:r>
            <a:r>
              <a:rPr lang="zh-CN" altLang="en-US" dirty="0"/>
              <a:t>效果</a:t>
            </a:r>
            <a:r>
              <a:rPr lang="zh-CN" altLang="zh-CN" dirty="0"/>
              <a:t>超过天猫现有算法</a:t>
            </a:r>
            <a:r>
              <a:rPr lang="zh-CN" altLang="en-US" dirty="0"/>
              <a:t>的</a:t>
            </a:r>
            <a:r>
              <a:rPr lang="en-US" altLang="zh-CN" dirty="0"/>
              <a:t>16.90%</a:t>
            </a:r>
            <a:r>
              <a:rPr lang="zh-CN" altLang="zh-CN" dirty="0"/>
              <a:t>，达到了获奖的标准（</a:t>
            </a:r>
            <a:r>
              <a:rPr lang="en-US" altLang="zh-CN" dirty="0"/>
              <a:t>15%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100</a:t>
            </a:r>
            <a:r>
              <a:rPr lang="zh-CN" altLang="en-US" b="1" dirty="0">
                <a:solidFill>
                  <a:srgbClr val="FF0000"/>
                </a:solidFill>
              </a:rPr>
              <a:t>万</a:t>
            </a:r>
            <a:r>
              <a:rPr lang="zh-CN" altLang="en-US" dirty="0"/>
              <a:t>大奖挑战成功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342900" lvl="1" indent="-342900" eaLnBrk="1" hangingPunct="1">
              <a:lnSpc>
                <a:spcPts val="25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zh-CN" altLang="en-US" b="1" dirty="0" smtClean="0"/>
              <a:t>竞赛预告（</a:t>
            </a:r>
            <a:r>
              <a:rPr lang="en-US" altLang="zh-CN" b="1" dirty="0" smtClean="0"/>
              <a:t>2015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marL="800100" lvl="1" indent="-342900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  <a:defRPr/>
            </a:pP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月份将重磅推出“天池大数据竞赛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黄金联赛”，三个有意思的数据命题组成年度最顶尖的数据挖掘竞赛，悬赏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万奖金寻找最顶尖的新生代数据科学家</a:t>
            </a:r>
            <a:endParaRPr lang="en-US" altLang="zh-CN" b="1" dirty="0" smtClean="0"/>
          </a:p>
          <a:p>
            <a:pPr marL="0" indent="0" eaLnBrk="1" hangingPunct="1">
              <a:lnSpc>
                <a:spcPts val="2500"/>
              </a:lnSpc>
              <a:buFont typeface="Arial" charset="0"/>
              <a:buNone/>
              <a:defRPr/>
            </a:pPr>
            <a:endParaRPr lang="zh-CN" altLang="en-US" sz="1600" b="1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654550" y="2205038"/>
            <a:ext cx="27352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附录</a:t>
            </a:r>
            <a:endParaRPr lang="zh-CN" altLang="en-US" sz="2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大数据的特点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4963" y="923925"/>
          <a:ext cx="11520487" cy="54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大数据</a:t>
            </a:r>
            <a:r>
              <a:rPr lang="zh-CN" altLang="en-US" sz="2800" dirty="0" smtClean="0"/>
              <a:t>的潜在价值</a:t>
            </a:r>
            <a:endParaRPr lang="zh-CN" altLang="en-US" sz="2800" dirty="0"/>
          </a:p>
        </p:txBody>
      </p:sp>
      <p:sp>
        <p:nvSpPr>
          <p:cNvPr id="20482" name="内容占位符 2"/>
          <p:cNvSpPr txBox="1">
            <a:spLocks/>
          </p:cNvSpPr>
          <p:nvPr/>
        </p:nvSpPr>
        <p:spPr bwMode="auto">
          <a:xfrm>
            <a:off x="1774825" y="1557338"/>
            <a:ext cx="74168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知识就是力量，数据蕴含知识</a:t>
            </a:r>
            <a:endParaRPr lang="en-US" altLang="zh-CN" sz="2900"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挖掘能力：分布式的大规模机器学习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9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  <a:endParaRPr lang="en-US" altLang="zh-CN" sz="29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9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风险控制</a:t>
            </a:r>
            <a:endParaRPr lang="en-US" altLang="zh-CN" sz="29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29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成本管理</a:t>
            </a:r>
            <a:endParaRPr lang="en-US" altLang="zh-CN" sz="29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en-US" altLang="zh-CN" sz="29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阿里的大数据</a:t>
            </a:r>
            <a:endParaRPr lang="zh-CN" altLang="en-US" sz="2800" dirty="0"/>
          </a:p>
        </p:txBody>
      </p:sp>
      <p:grpSp>
        <p:nvGrpSpPr>
          <p:cNvPr id="6" name="Group 28"/>
          <p:cNvGrpSpPr/>
          <p:nvPr/>
        </p:nvGrpSpPr>
        <p:grpSpPr>
          <a:xfrm>
            <a:off x="6840984" y="1195714"/>
            <a:ext cx="3718718" cy="2882152"/>
            <a:chOff x="3554636" y="489379"/>
            <a:chExt cx="1268477" cy="1207035"/>
          </a:xfrm>
          <a:solidFill>
            <a:srgbClr val="FF8F43"/>
          </a:solidFill>
        </p:grpSpPr>
        <p:sp>
          <p:nvSpPr>
            <p:cNvPr id="7" name="Rounded Rectangle 29"/>
            <p:cNvSpPr/>
            <p:nvPr/>
          </p:nvSpPr>
          <p:spPr>
            <a:xfrm>
              <a:off x="3554636" y="489379"/>
              <a:ext cx="1268477" cy="12070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72519"/>
                <a:satOff val="-34661"/>
                <a:lumOff val="26134"/>
                <a:alphaOff val="0"/>
              </a:schemeClr>
            </a:fillRef>
            <a:effectRef idx="0">
              <a:schemeClr val="accent1">
                <a:shade val="80000"/>
                <a:hueOff val="372519"/>
                <a:satOff val="-34661"/>
                <a:lumOff val="2613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578287" y="524732"/>
              <a:ext cx="1197771" cy="11363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9530" tIns="49530" rIns="49530" bIns="49530" spcCol="1270" anchor="ctr"/>
            <a:lstStyle/>
            <a:p>
              <a:pPr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亿注册用户</a:t>
              </a:r>
              <a:endPara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7.6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亿商品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日均访问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亿</a:t>
              </a:r>
              <a:endPara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占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C2C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90+%</a:t>
              </a:r>
            </a:p>
            <a:p>
              <a:pPr algn="just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占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B2C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50+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％</a:t>
              </a:r>
              <a:endPara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占第三方支付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</a:p>
          </p:txBody>
        </p:sp>
      </p:grpSp>
      <p:sp>
        <p:nvSpPr>
          <p:cNvPr id="22531" name="矩形 8"/>
          <p:cNvSpPr>
            <a:spLocks noChangeArrowheads="1"/>
          </p:cNvSpPr>
          <p:nvPr/>
        </p:nvSpPr>
        <p:spPr bwMode="auto">
          <a:xfrm>
            <a:off x="1198563" y="4398963"/>
            <a:ext cx="89471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阿里大数据有多大？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目前，在阿里数据平台事业部的服务器上，攒下了超过</a:t>
            </a:r>
            <a:r>
              <a:rPr lang="en-US" altLang="zh-CN" sz="2800" b="1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100PB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已处理过的数据，等于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104857600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GB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，相当于</a:t>
            </a:r>
            <a:r>
              <a:rPr lang="en-US" altLang="zh-CN" sz="2800" b="1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万个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西雅图中央图书馆，</a:t>
            </a:r>
            <a:r>
              <a:rPr lang="en-US" altLang="zh-CN" sz="2800" b="1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580</a:t>
            </a:r>
            <a:r>
              <a:rPr lang="zh-CN" altLang="en-US" sz="2800" b="1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亿本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藏书。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#2014</a:t>
            </a:r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西湖品学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 sz="2800" i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图片 4" descr="蕰川数据中心4月11-20 04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6538" y="982663"/>
            <a:ext cx="48768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/>
              <a:t>阿里的机器学习应用</a:t>
            </a:r>
            <a:endParaRPr kumimoji="1" lang="zh-CN" altLang="en-US" sz="2800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116013" y="825500"/>
            <a:ext cx="5500687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5" tIns="40068" rIns="80135" bIns="40068">
            <a:spAutoFit/>
          </a:bodyPr>
          <a:lstStyle/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搜索和广告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CTR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预估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结果页排序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理解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重写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类目预测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智能导航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商品聚类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销量预测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推荐系统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图像语音识别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风险控制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1850" y="1271588"/>
            <a:ext cx="7259638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/>
              <a:t>阿里的机器学习应用</a:t>
            </a:r>
            <a:endParaRPr kumimoji="1" lang="zh-CN" altLang="en-US" sz="2800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116013" y="825500"/>
            <a:ext cx="5500687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35" tIns="40068" rIns="80135" bIns="40068">
            <a:spAutoFit/>
          </a:bodyPr>
          <a:lstStyle/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搜索和广告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CTR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预估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结果页排序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理解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重写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类目预测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智能导航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商品聚类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574675" lvl="1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销量预测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推荐系统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图像语音识别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marL="117475" indent="-115888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entury Gothic" pitchFamily="34" charset="0"/>
              <a:buChar char="►"/>
              <a:defRPr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风险控制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4388" y="788988"/>
            <a:ext cx="7065962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机器学习算法简介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208213" y="1412875"/>
            <a:ext cx="11520487" cy="544512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Arial" charset="0"/>
              <a:buNone/>
            </a:pPr>
            <a:endParaRPr lang="en-US" altLang="zh-CN" sz="28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200000"/>
              </a:lnSpc>
              <a:buFont typeface="Arial" charset="0"/>
              <a:buNone/>
            </a:pPr>
            <a:endParaRPr lang="zh-CN" altLang="en-US" sz="2800" b="1" smtClean="0">
              <a:solidFill>
                <a:srgbClr val="0088EE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74825" y="1773238"/>
            <a:ext cx="69119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TW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逻辑回归 </a:t>
            </a:r>
            <a:r>
              <a:rPr lang="en-US" altLang="zh-TW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Logistic Regression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聚类</a:t>
            </a: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Clustering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决策树</a:t>
            </a: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Decision Tree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深度学习</a:t>
            </a:r>
            <a:r>
              <a:rPr lang="en-US" altLang="zh-CN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 Deep Learning</a:t>
            </a: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SzPct val="60000"/>
              <a:buFont typeface="Arial" charset="0"/>
              <a:buNone/>
            </a:pP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机器学习算法简</a:t>
            </a:r>
            <a:r>
              <a:rPr lang="zh-CN" altLang="en-US" sz="2800" dirty="0" smtClean="0"/>
              <a:t>介：逻辑回归</a:t>
            </a:r>
            <a:r>
              <a:rPr lang="en-US" altLang="zh-CN" sz="2800" dirty="0" smtClean="0"/>
              <a:t> Logistic Regression</a:t>
            </a:r>
            <a:endParaRPr kumimoji="1" lang="zh-CN" altLang="en-US" sz="2800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CTR</a:t>
            </a:r>
            <a:r>
              <a:rPr lang="zh-CN" altLang="en-US" smtClean="0"/>
              <a:t>预估模型最常用的</a:t>
            </a:r>
            <a:r>
              <a:rPr kumimoji="1" lang="zh-CN" altLang="en-US" smtClean="0"/>
              <a:t>线性模型</a:t>
            </a:r>
            <a:endParaRPr kumimoji="1"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r>
              <a:rPr kumimoji="1" lang="zh-CN" altLang="en-US" smtClean="0"/>
              <a:t>输入变量</a:t>
            </a:r>
            <a:r>
              <a:rPr kumimoji="1" lang="en-US" altLang="zh-CN" smtClean="0"/>
              <a:t>X</a:t>
            </a:r>
            <a:r>
              <a:rPr kumimoji="1" lang="zh-CN" altLang="en-US" smtClean="0"/>
              <a:t>描述上下文，预估用户点击的概率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广告质量分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广告创意与</a:t>
            </a:r>
            <a:r>
              <a:rPr lang="en-US" altLang="zh-CN" sz="2000" smtClean="0"/>
              <a:t>Query</a:t>
            </a:r>
            <a:r>
              <a:rPr lang="zh-CN" altLang="en-US" sz="2000" smtClean="0"/>
              <a:t>相关性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价格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成交量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用户年龄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…</a:t>
            </a:r>
          </a:p>
          <a:p>
            <a:pPr lvl="1" eaLnBrk="1" hangingPunct="1"/>
            <a:r>
              <a:rPr lang="en-US" altLang="zh-CN" sz="2000" smtClean="0"/>
              <a:t>ID</a:t>
            </a:r>
            <a:r>
              <a:rPr lang="zh-CN" altLang="en-US" sz="2000" smtClean="0"/>
              <a:t>类特征（稀疏，上亿维）</a:t>
            </a:r>
            <a:endParaRPr lang="en-US" altLang="zh-CN" sz="2000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r>
              <a:rPr kumimoji="1" lang="zh-CN" altLang="en-US" smtClean="0"/>
              <a:t>也可以应用于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多分类问题</a:t>
            </a:r>
            <a:r>
              <a:rPr kumimoji="1" lang="en-US" altLang="zh-CN" smtClean="0"/>
              <a:t> (multiclass classification) </a:t>
            </a:r>
            <a:r>
              <a:rPr kumimoji="1" lang="zh-CN" altLang="en-US" smtClean="0"/>
              <a:t>或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序数回归</a:t>
            </a:r>
            <a:r>
              <a:rPr kumimoji="1" lang="en-US" altLang="zh-CN" smtClean="0"/>
              <a:t> (Ordinal Regression) </a:t>
            </a:r>
            <a:r>
              <a:rPr kumimoji="1" lang="zh-CN" altLang="en-US" smtClean="0"/>
              <a:t>等</a:t>
            </a:r>
            <a:endParaRPr kumimoji="1" lang="en-US" altLang="zh-CN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3700" y="909638"/>
            <a:ext cx="5011738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57338"/>
            <a:ext cx="3816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23611</TotalTime>
  <Words>1818</Words>
  <Application>Microsoft Macintosh PowerPoint</Application>
  <PresentationFormat>自定义</PresentationFormat>
  <Paragraphs>252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微软雅黑</vt:lpstr>
      <vt:lpstr>Calibri</vt:lpstr>
      <vt:lpstr>Wingdings</vt:lpstr>
      <vt:lpstr>Century Gothic</vt:lpstr>
      <vt:lpstr>Helvetica Neue</vt:lpstr>
      <vt:lpstr>清华</vt:lpstr>
      <vt:lpstr>清华</vt:lpstr>
      <vt:lpstr>清华</vt:lpstr>
      <vt:lpstr>清华</vt:lpstr>
      <vt:lpstr>清华</vt:lpstr>
      <vt:lpstr>清华</vt:lpstr>
      <vt:lpstr>清华</vt:lpstr>
      <vt:lpstr>清华</vt:lpstr>
      <vt:lpstr>清华</vt:lpstr>
      <vt:lpstr>机器学习算法平台</vt:lpstr>
      <vt:lpstr>大纲</vt:lpstr>
      <vt:lpstr>大数据的特点</vt:lpstr>
      <vt:lpstr>大数据的潜在价值</vt:lpstr>
      <vt:lpstr>阿里的大数据</vt:lpstr>
      <vt:lpstr>阿里的机器学习应用</vt:lpstr>
      <vt:lpstr>阿里的机器学习应用</vt:lpstr>
      <vt:lpstr>机器学习算法简介</vt:lpstr>
      <vt:lpstr>机器学习算法简介：逻辑回归 Logistic Regression</vt:lpstr>
      <vt:lpstr>机器学习算法简介：聚类 Clustering</vt:lpstr>
      <vt:lpstr>机器学习算法简介：决策树 Decision Trees</vt:lpstr>
      <vt:lpstr>机器学习算法简介：决策树 Decision Trees</vt:lpstr>
      <vt:lpstr>机器学习算法简介：深度学习 Deep Learning</vt:lpstr>
      <vt:lpstr>机器学习算法简介：深度学习 Deep Learning</vt:lpstr>
      <vt:lpstr>分布式机器学习计算框架</vt:lpstr>
      <vt:lpstr>阿里的数据生态圈</vt:lpstr>
      <vt:lpstr>分布式机器学习计算框架：MPI</vt:lpstr>
      <vt:lpstr>分布式机器学习计算框架：MPI</vt:lpstr>
      <vt:lpstr>分布式机器学习计算框架：Parameter Server</vt:lpstr>
      <vt:lpstr>K-Means 的分布式实现</vt:lpstr>
      <vt:lpstr>阿里PAI算法平台</vt:lpstr>
      <vt:lpstr>阿里PAI算法平台：设计理念</vt:lpstr>
      <vt:lpstr>阿里PAI算法平台：天池大赛 </vt:lpstr>
      <vt:lpstr>幻灯片 24</vt:lpstr>
      <vt:lpstr>附录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阿里云计算</dc:title>
  <dc:creator>kehong.liu</dc:creator>
  <cp:lastModifiedBy>刘鹏</cp:lastModifiedBy>
  <cp:revision>1304</cp:revision>
  <dcterms:created xsi:type="dcterms:W3CDTF">2011-12-18T12:40:33Z</dcterms:created>
  <dcterms:modified xsi:type="dcterms:W3CDTF">2015-08-04T04:05:42Z</dcterms:modified>
</cp:coreProperties>
</file>