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xml" ContentType="application/vnd.openxmlformats-officedocument.presentationml.tags+xml"/>
  <Override PartName="/ppt/notesSlides/notesSlide26.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tags/tag5.xml" ContentType="application/vnd.openxmlformats-officedocument.presentationml.tags+xml"/>
  <Override PartName="/ppt/notesSlides/notesSlide31.xml" ContentType="application/vnd.openxmlformats-officedocument.presentationml.notesSlide+xml"/>
  <Override PartName="/ppt/tags/tag6.xml" ContentType="application/vnd.openxmlformats-officedocument.presentationml.tags+xml"/>
  <Override PartName="/ppt/notesSlides/notesSlide32.xml" ContentType="application/vnd.openxmlformats-officedocument.presentationml.notesSlide+xml"/>
  <Override PartName="/ppt/tags/tag7.xml" ContentType="application/vnd.openxmlformats-officedocument.presentationml.tags+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1.xml" ContentType="application/vnd.openxmlformats-officedocument.themeOverride+xml"/>
  <Override PartName="/ppt/notesSlides/notesSlide44.xml" ContentType="application/vnd.openxmlformats-officedocument.presentationml.notesSlide+xml"/>
  <Override PartName="/ppt/theme/themeOverride2.xml" ContentType="application/vnd.openxmlformats-officedocument.themeOverride+xml"/>
  <Override PartName="/ppt/notesSlides/notesSlide45.xml" ContentType="application/vnd.openxmlformats-officedocument.presentationml.notesSlide+xml"/>
  <Override PartName="/ppt/theme/themeOverride3.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63" r:id="rId2"/>
    <p:sldId id="264" r:id="rId3"/>
    <p:sldId id="341" r:id="rId4"/>
    <p:sldId id="342" r:id="rId5"/>
    <p:sldId id="343" r:id="rId6"/>
    <p:sldId id="344" r:id="rId7"/>
    <p:sldId id="345" r:id="rId8"/>
    <p:sldId id="346" r:id="rId9"/>
    <p:sldId id="331" r:id="rId10"/>
    <p:sldId id="266" r:id="rId11"/>
    <p:sldId id="267" r:id="rId12"/>
    <p:sldId id="332" r:id="rId13"/>
    <p:sldId id="333" r:id="rId14"/>
    <p:sldId id="334" r:id="rId15"/>
    <p:sldId id="335" r:id="rId16"/>
    <p:sldId id="336" r:id="rId17"/>
    <p:sldId id="337" r:id="rId18"/>
    <p:sldId id="338" r:id="rId19"/>
    <p:sldId id="339" r:id="rId20"/>
    <p:sldId id="340" r:id="rId21"/>
    <p:sldId id="269" r:id="rId22"/>
    <p:sldId id="270" r:id="rId23"/>
    <p:sldId id="347" r:id="rId24"/>
    <p:sldId id="271" r:id="rId25"/>
    <p:sldId id="312" r:id="rId26"/>
    <p:sldId id="292" r:id="rId27"/>
    <p:sldId id="308" r:id="rId28"/>
    <p:sldId id="294" r:id="rId29"/>
    <p:sldId id="310" r:id="rId30"/>
    <p:sldId id="309" r:id="rId31"/>
    <p:sldId id="311" r:id="rId32"/>
    <p:sldId id="300" r:id="rId33"/>
    <p:sldId id="301" r:id="rId34"/>
    <p:sldId id="302" r:id="rId35"/>
    <p:sldId id="303" r:id="rId36"/>
    <p:sldId id="313" r:id="rId37"/>
    <p:sldId id="314" r:id="rId38"/>
    <p:sldId id="279" r:id="rId39"/>
    <p:sldId id="304" r:id="rId40"/>
    <p:sldId id="307" r:id="rId41"/>
    <p:sldId id="329" r:id="rId42"/>
    <p:sldId id="305" r:id="rId43"/>
    <p:sldId id="315" r:id="rId44"/>
    <p:sldId id="318" r:id="rId45"/>
    <p:sldId id="327" r:id="rId46"/>
    <p:sldId id="326" r:id="rId47"/>
    <p:sldId id="348" r:id="rId48"/>
    <p:sldId id="324" r:id="rId49"/>
    <p:sldId id="284" r:id="rId50"/>
    <p:sldId id="321" r:id="rId51"/>
    <p:sldId id="323" r:id="rId52"/>
    <p:sldId id="278" r:id="rId53"/>
    <p:sldId id="287" r:id="rId54"/>
    <p:sldId id="319" r:id="rId55"/>
    <p:sldId id="328" r:id="rId56"/>
    <p:sldId id="320" r:id="rId57"/>
    <p:sldId id="289" r:id="rId58"/>
    <p:sldId id="316" r:id="rId59"/>
    <p:sldId id="330" r:id="rId6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0000"/>
    <a:srgbClr val="0088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7847" autoAdjust="0"/>
    <p:restoredTop sz="66365" autoAdjust="0"/>
  </p:normalViewPr>
  <p:slideViewPr>
    <p:cSldViewPr>
      <p:cViewPr>
        <p:scale>
          <a:sx n="50" d="100"/>
          <a:sy n="50" d="100"/>
        </p:scale>
        <p:origin x="-1374" y="3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8B2A3D-93DB-47E3-A74B-F92B5B3F94FA}"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F6593746-C3BC-437A-9EF2-4006532C21C9}">
      <dgm:prSet phldrT="[文本]" custT="1"/>
      <dgm:spPr/>
      <dgm:t>
        <a:bodyPr/>
        <a:lstStyle/>
        <a:p>
          <a:r>
            <a:rPr lang="zh-CN" altLang="en-US" sz="2800" dirty="0" smtClean="0"/>
            <a:t>类</a:t>
          </a:r>
          <a:r>
            <a:rPr lang="en-US" altLang="zh-CN" sz="2800" dirty="0" smtClean="0"/>
            <a:t>POSIX API</a:t>
          </a:r>
          <a:endParaRPr lang="zh-CN" altLang="en-US" sz="2800" dirty="0"/>
        </a:p>
      </dgm:t>
    </dgm:pt>
    <dgm:pt modelId="{8B02B614-F66A-4FCB-A5AA-C39B2A107178}" type="parTrans" cxnId="{50158571-427E-4AFF-AACC-922460F455A3}">
      <dgm:prSet/>
      <dgm:spPr/>
      <dgm:t>
        <a:bodyPr/>
        <a:lstStyle/>
        <a:p>
          <a:endParaRPr lang="zh-CN" altLang="en-US"/>
        </a:p>
      </dgm:t>
    </dgm:pt>
    <dgm:pt modelId="{C750532D-0EF6-4847-8BB8-C2D0F84A91BD}" type="sibTrans" cxnId="{50158571-427E-4AFF-AACC-922460F455A3}">
      <dgm:prSet/>
      <dgm:spPr/>
      <dgm:t>
        <a:bodyPr/>
        <a:lstStyle/>
        <a:p>
          <a:endParaRPr lang="zh-CN" altLang="en-US"/>
        </a:p>
      </dgm:t>
    </dgm:pt>
    <dgm:pt modelId="{5BB40300-1528-4338-A104-13E04DCD04A3}">
      <dgm:prSet phldrT="[文本]" custT="1"/>
      <dgm:spPr/>
      <dgm:t>
        <a:bodyPr/>
        <a:lstStyle/>
        <a:p>
          <a:pPr>
            <a:lnSpc>
              <a:spcPts val="2000"/>
            </a:lnSpc>
          </a:pPr>
          <a:r>
            <a:rPr lang="zh-CN" altLang="en-US" sz="1600" dirty="0" smtClean="0">
              <a:latin typeface="Arial" pitchFamily="34" charset="0"/>
              <a:ea typeface="微软雅黑" pitchFamily="34" charset="-122"/>
              <a:cs typeface="Arial" pitchFamily="34" charset="0"/>
            </a:rPr>
            <a:t>目录</a:t>
          </a:r>
          <a:r>
            <a:rPr lang="en-US" altLang="zh-CN" sz="1600" dirty="0" smtClean="0">
              <a:latin typeface="Arial" pitchFamily="34" charset="0"/>
              <a:ea typeface="微软雅黑" pitchFamily="34" charset="-122"/>
              <a:cs typeface="Arial" pitchFamily="34" charset="0"/>
            </a:rPr>
            <a:t>/</a:t>
          </a:r>
          <a:r>
            <a:rPr lang="zh-CN" altLang="en-US" sz="1600" dirty="0" smtClean="0">
              <a:latin typeface="Arial" pitchFamily="34" charset="0"/>
              <a:ea typeface="微软雅黑" pitchFamily="34" charset="-122"/>
              <a:cs typeface="Arial" pitchFamily="34" charset="0"/>
            </a:rPr>
            <a:t>文件结构</a:t>
          </a:r>
          <a:endParaRPr lang="zh-CN" altLang="en-US" sz="1600" dirty="0"/>
        </a:p>
      </dgm:t>
    </dgm:pt>
    <dgm:pt modelId="{665377F5-DA34-41F1-9249-22570AB1A693}" type="parTrans" cxnId="{AD2645B6-55CB-4A49-9E64-1ED8672B5F8A}">
      <dgm:prSet/>
      <dgm:spPr/>
      <dgm:t>
        <a:bodyPr/>
        <a:lstStyle/>
        <a:p>
          <a:endParaRPr lang="zh-CN" altLang="en-US"/>
        </a:p>
      </dgm:t>
    </dgm:pt>
    <dgm:pt modelId="{D5C80F60-FF86-4606-BE14-C8D3340FF17B}" type="sibTrans" cxnId="{AD2645B6-55CB-4A49-9E64-1ED8672B5F8A}">
      <dgm:prSet/>
      <dgm:spPr/>
      <dgm:t>
        <a:bodyPr/>
        <a:lstStyle/>
        <a:p>
          <a:endParaRPr lang="zh-CN" altLang="en-US"/>
        </a:p>
      </dgm:t>
    </dgm:pt>
    <dgm:pt modelId="{68F3899A-02AA-4992-84A6-34C926C7DF5F}">
      <dgm:prSet phldrT="[文本]" custT="1"/>
      <dgm:spPr/>
      <dgm:t>
        <a:bodyPr/>
        <a:lstStyle/>
        <a:p>
          <a:pPr>
            <a:lnSpc>
              <a:spcPts val="2000"/>
            </a:lnSpc>
          </a:pPr>
          <a:r>
            <a:rPr lang="zh-CN" altLang="en-US" sz="1600" dirty="0" smtClean="0">
              <a:latin typeface="Arial" pitchFamily="34" charset="0"/>
              <a:ea typeface="微软雅黑" pitchFamily="34" charset="-122"/>
              <a:cs typeface="Arial" pitchFamily="34" charset="0"/>
            </a:rPr>
            <a:t>创建</a:t>
          </a:r>
          <a:r>
            <a:rPr lang="en-US" altLang="zh-CN" sz="1600" dirty="0" smtClean="0">
              <a:latin typeface="Arial" pitchFamily="34" charset="0"/>
              <a:ea typeface="微软雅黑" pitchFamily="34" charset="-122"/>
              <a:cs typeface="Arial" pitchFamily="34" charset="0"/>
            </a:rPr>
            <a:t>/</a:t>
          </a:r>
          <a:r>
            <a:rPr lang="zh-CN" altLang="en-US" sz="1600" dirty="0" smtClean="0">
              <a:latin typeface="Arial" pitchFamily="34" charset="0"/>
              <a:ea typeface="微软雅黑" pitchFamily="34" charset="-122"/>
              <a:cs typeface="Arial" pitchFamily="34" charset="0"/>
            </a:rPr>
            <a:t>打开</a:t>
          </a:r>
          <a:r>
            <a:rPr lang="en-US" altLang="zh-CN" sz="1600" dirty="0" smtClean="0">
              <a:latin typeface="Arial" pitchFamily="34" charset="0"/>
              <a:ea typeface="微软雅黑" pitchFamily="34" charset="-122"/>
              <a:cs typeface="Arial" pitchFamily="34" charset="0"/>
            </a:rPr>
            <a:t>/</a:t>
          </a:r>
          <a:r>
            <a:rPr lang="zh-CN" altLang="en-US" sz="1600" dirty="0" smtClean="0">
              <a:latin typeface="Arial" pitchFamily="34" charset="0"/>
              <a:ea typeface="微软雅黑" pitchFamily="34" charset="-122"/>
              <a:cs typeface="Arial" pitchFamily="34" charset="0"/>
            </a:rPr>
            <a:t>追加</a:t>
          </a:r>
          <a:r>
            <a:rPr lang="en-US" altLang="zh-CN" sz="1600" dirty="0" smtClean="0">
              <a:latin typeface="Arial" pitchFamily="34" charset="0"/>
              <a:ea typeface="微软雅黑" pitchFamily="34" charset="-122"/>
              <a:cs typeface="Arial" pitchFamily="34" charset="0"/>
            </a:rPr>
            <a:t>/</a:t>
          </a:r>
          <a:r>
            <a:rPr lang="zh-CN" altLang="en-US" sz="1600" dirty="0" smtClean="0">
              <a:latin typeface="Arial" pitchFamily="34" charset="0"/>
              <a:ea typeface="微软雅黑" pitchFamily="34" charset="-122"/>
              <a:cs typeface="Arial" pitchFamily="34" charset="0"/>
            </a:rPr>
            <a:t>关闭</a:t>
          </a:r>
          <a:r>
            <a:rPr lang="en-US" altLang="zh-CN" sz="1600" dirty="0" smtClean="0">
              <a:latin typeface="Arial" pitchFamily="34" charset="0"/>
              <a:ea typeface="微软雅黑" pitchFamily="34" charset="-122"/>
              <a:cs typeface="Arial" pitchFamily="34" charset="0"/>
            </a:rPr>
            <a:t>/</a:t>
          </a:r>
          <a:r>
            <a:rPr lang="zh-CN" altLang="en-US" sz="1600" dirty="0" smtClean="0">
              <a:latin typeface="Arial" pitchFamily="34" charset="0"/>
              <a:ea typeface="微软雅黑" pitchFamily="34" charset="-122"/>
              <a:cs typeface="Arial" pitchFamily="34" charset="0"/>
            </a:rPr>
            <a:t>删除</a:t>
          </a:r>
          <a:r>
            <a:rPr lang="en-US" altLang="zh-CN" sz="1600" dirty="0" smtClean="0">
              <a:latin typeface="Arial" pitchFamily="34" charset="0"/>
              <a:ea typeface="微软雅黑" pitchFamily="34" charset="-122"/>
              <a:cs typeface="Arial" pitchFamily="34" charset="0"/>
            </a:rPr>
            <a:t>/</a:t>
          </a:r>
          <a:r>
            <a:rPr lang="zh-CN" altLang="en-US" sz="1600" dirty="0" smtClean="0">
              <a:latin typeface="Arial" pitchFamily="34" charset="0"/>
              <a:ea typeface="微软雅黑" pitchFamily="34" charset="-122"/>
              <a:cs typeface="Arial" pitchFamily="34" charset="0"/>
            </a:rPr>
            <a:t>重命名等操作</a:t>
          </a:r>
          <a:endParaRPr lang="zh-CN" altLang="en-US" sz="1600" dirty="0"/>
        </a:p>
      </dgm:t>
    </dgm:pt>
    <dgm:pt modelId="{88D8580D-6E98-4590-B42A-262BFE73237E}" type="parTrans" cxnId="{018DBA82-881F-407E-A0E3-DE045E64DDFF}">
      <dgm:prSet/>
      <dgm:spPr/>
      <dgm:t>
        <a:bodyPr/>
        <a:lstStyle/>
        <a:p>
          <a:endParaRPr lang="zh-CN" altLang="en-US"/>
        </a:p>
      </dgm:t>
    </dgm:pt>
    <dgm:pt modelId="{17CB0B66-CBBC-4411-B5A5-36A54CB223FF}" type="sibTrans" cxnId="{018DBA82-881F-407E-A0E3-DE045E64DDFF}">
      <dgm:prSet/>
      <dgm:spPr/>
      <dgm:t>
        <a:bodyPr/>
        <a:lstStyle/>
        <a:p>
          <a:endParaRPr lang="zh-CN" altLang="en-US"/>
        </a:p>
      </dgm:t>
    </dgm:pt>
    <dgm:pt modelId="{7F2BB818-2D52-435F-AFD1-83C67F6DDEA7}">
      <dgm:prSet phldrT="[文本]" custT="1"/>
      <dgm:spPr/>
      <dgm:t>
        <a:bodyPr/>
        <a:lstStyle/>
        <a:p>
          <a:r>
            <a:rPr lang="zh-CN" altLang="en-US" sz="2800" dirty="0" smtClean="0"/>
            <a:t>数据安全</a:t>
          </a:r>
          <a:endParaRPr lang="zh-CN" altLang="en-US" sz="2800" dirty="0"/>
        </a:p>
      </dgm:t>
    </dgm:pt>
    <dgm:pt modelId="{7970DD45-9A5B-4F5D-B4DC-8F91B26E3D39}" type="parTrans" cxnId="{4A6DCE18-5349-4E7E-B1DC-87DB063BDC88}">
      <dgm:prSet/>
      <dgm:spPr/>
      <dgm:t>
        <a:bodyPr/>
        <a:lstStyle/>
        <a:p>
          <a:endParaRPr lang="zh-CN" altLang="en-US"/>
        </a:p>
      </dgm:t>
    </dgm:pt>
    <dgm:pt modelId="{19480F36-3E20-47A3-83EA-2C2CDF177FC4}" type="sibTrans" cxnId="{4A6DCE18-5349-4E7E-B1DC-87DB063BDC88}">
      <dgm:prSet/>
      <dgm:spPr/>
      <dgm:t>
        <a:bodyPr/>
        <a:lstStyle/>
        <a:p>
          <a:endParaRPr lang="zh-CN" altLang="en-US"/>
        </a:p>
      </dgm:t>
    </dgm:pt>
    <dgm:pt modelId="{B6EFA501-7132-4958-8B5C-055C09E6DA06}">
      <dgm:prSet phldrT="[文本]" custT="1"/>
      <dgm:spPr/>
      <dgm:t>
        <a:bodyPr/>
        <a:lstStyle/>
        <a:p>
          <a:r>
            <a:rPr lang="zh-CN" altLang="en-US" sz="2800" dirty="0" smtClean="0"/>
            <a:t>高可用高性能</a:t>
          </a:r>
          <a:endParaRPr lang="zh-CN" altLang="en-US" sz="2800" dirty="0"/>
        </a:p>
      </dgm:t>
    </dgm:pt>
    <dgm:pt modelId="{E168C19C-4449-4CF7-BF58-89C0DA895651}" type="parTrans" cxnId="{6A440AE6-9C02-4266-97C2-A2E01662B6E6}">
      <dgm:prSet/>
      <dgm:spPr/>
      <dgm:t>
        <a:bodyPr/>
        <a:lstStyle/>
        <a:p>
          <a:endParaRPr lang="zh-CN" altLang="en-US"/>
        </a:p>
      </dgm:t>
    </dgm:pt>
    <dgm:pt modelId="{0E5EDECB-E1BF-4A68-9E0D-E5521675EA2D}" type="sibTrans" cxnId="{6A440AE6-9C02-4266-97C2-A2E01662B6E6}">
      <dgm:prSet/>
      <dgm:spPr/>
      <dgm:t>
        <a:bodyPr/>
        <a:lstStyle/>
        <a:p>
          <a:endParaRPr lang="zh-CN" altLang="en-US"/>
        </a:p>
      </dgm:t>
    </dgm:pt>
    <dgm:pt modelId="{DD517EA5-FF90-4297-BD1A-56C3B0B948A7}">
      <dgm:prSet phldrT="[文本]" custT="1"/>
      <dgm:spPr/>
      <dgm:t>
        <a:bodyPr/>
        <a:lstStyle/>
        <a:p>
          <a:r>
            <a:rPr lang="zh-CN" altLang="en-US" sz="2800" dirty="0" smtClean="0"/>
            <a:t>管理维护</a:t>
          </a:r>
          <a:endParaRPr lang="en-US" altLang="zh-CN" sz="2800" dirty="0" smtClean="0"/>
        </a:p>
      </dgm:t>
    </dgm:pt>
    <dgm:pt modelId="{01C0B24D-C602-4FEC-9AA3-BD9565E0A54B}" type="parTrans" cxnId="{479361C1-FF77-43B0-AF83-297665A16CFC}">
      <dgm:prSet/>
      <dgm:spPr/>
      <dgm:t>
        <a:bodyPr/>
        <a:lstStyle/>
        <a:p>
          <a:endParaRPr lang="zh-CN" altLang="en-US"/>
        </a:p>
      </dgm:t>
    </dgm:pt>
    <dgm:pt modelId="{AD471DC7-BE25-4284-9002-0B76E4E3E984}" type="sibTrans" cxnId="{479361C1-FF77-43B0-AF83-297665A16CFC}">
      <dgm:prSet/>
      <dgm:spPr/>
      <dgm:t>
        <a:bodyPr/>
        <a:lstStyle/>
        <a:p>
          <a:endParaRPr lang="zh-CN" altLang="en-US"/>
        </a:p>
      </dgm:t>
    </dgm:pt>
    <dgm:pt modelId="{74C8580E-B9F1-4E40-A19F-D32F60B1FE7E}">
      <dgm:prSet phldrT="[文本]" custT="1"/>
      <dgm:spPr/>
      <dgm:t>
        <a:bodyPr/>
        <a:lstStyle/>
        <a:p>
          <a:endParaRPr lang="en-US" altLang="zh-CN" sz="1400" dirty="0" smtClean="0">
            <a:latin typeface="Arial" pitchFamily="34" charset="0"/>
            <a:ea typeface="微软雅黑" pitchFamily="34" charset="-122"/>
            <a:cs typeface="Arial" pitchFamily="34" charset="0"/>
          </a:endParaRPr>
        </a:p>
      </dgm:t>
    </dgm:pt>
    <dgm:pt modelId="{B4D6622D-A0F5-4A59-BB0E-18D586389C72}" type="parTrans" cxnId="{A5844A01-7D8E-4AA0-9C7F-3262213FD51B}">
      <dgm:prSet/>
      <dgm:spPr/>
      <dgm:t>
        <a:bodyPr/>
        <a:lstStyle/>
        <a:p>
          <a:endParaRPr lang="zh-CN" altLang="en-US"/>
        </a:p>
      </dgm:t>
    </dgm:pt>
    <dgm:pt modelId="{8C421BCC-9E2E-4EB4-AE5F-E058D2A8EF97}" type="sibTrans" cxnId="{A5844A01-7D8E-4AA0-9C7F-3262213FD51B}">
      <dgm:prSet/>
      <dgm:spPr/>
      <dgm:t>
        <a:bodyPr/>
        <a:lstStyle/>
        <a:p>
          <a:endParaRPr lang="zh-CN" altLang="en-US"/>
        </a:p>
      </dgm:t>
    </dgm:pt>
    <dgm:pt modelId="{E55BBBDD-EBD2-44F3-9FE8-A2FA28F90EB5}">
      <dgm:prSet phldrT="[文本]" custT="1"/>
      <dgm:spPr/>
      <dgm:t>
        <a:bodyPr/>
        <a:lstStyle/>
        <a:p>
          <a:endParaRPr lang="zh-CN" altLang="en-US" sz="1800" dirty="0"/>
        </a:p>
      </dgm:t>
    </dgm:pt>
    <dgm:pt modelId="{449475AD-8845-4434-BC6F-FC0657C6CE6B}" type="parTrans" cxnId="{095F014F-0FE8-466E-A2CB-59063B894ACE}">
      <dgm:prSet/>
      <dgm:spPr/>
      <dgm:t>
        <a:bodyPr/>
        <a:lstStyle/>
        <a:p>
          <a:endParaRPr lang="zh-CN" altLang="en-US"/>
        </a:p>
      </dgm:t>
    </dgm:pt>
    <dgm:pt modelId="{E9112871-028A-4197-84AD-B1631301DCCA}" type="sibTrans" cxnId="{095F014F-0FE8-466E-A2CB-59063B894ACE}">
      <dgm:prSet/>
      <dgm:spPr/>
      <dgm:t>
        <a:bodyPr/>
        <a:lstStyle/>
        <a:p>
          <a:endParaRPr lang="zh-CN" altLang="en-US"/>
        </a:p>
      </dgm:t>
    </dgm:pt>
    <dgm:pt modelId="{FC401926-387E-409D-AE8D-7A3913860006}">
      <dgm:prSet phldrT="[文本]" custT="1"/>
      <dgm:spPr/>
      <dgm:t>
        <a:bodyPr tIns="144000" bIns="144000"/>
        <a:lstStyle/>
        <a:p>
          <a:pPr marL="0" indent="0" fontAlgn="ctr">
            <a:lnSpc>
              <a:spcPct val="100000"/>
            </a:lnSpc>
            <a:spcAft>
              <a:spcPts val="0"/>
            </a:spcAft>
          </a:pPr>
          <a:endParaRPr lang="zh-CN" altLang="en-US" sz="1800" dirty="0">
            <a:latin typeface="Arial" pitchFamily="34" charset="0"/>
            <a:ea typeface="微软雅黑" pitchFamily="34" charset="-122"/>
            <a:cs typeface="Arial" pitchFamily="34" charset="0"/>
          </a:endParaRPr>
        </a:p>
      </dgm:t>
    </dgm:pt>
    <dgm:pt modelId="{45DF6BF8-49E4-450A-839A-E4B7D90717F6}" type="sibTrans" cxnId="{15D5CFC8-B158-4773-A780-52377F4EE91C}">
      <dgm:prSet/>
      <dgm:spPr/>
      <dgm:t>
        <a:bodyPr/>
        <a:lstStyle/>
        <a:p>
          <a:endParaRPr lang="zh-CN" altLang="en-US"/>
        </a:p>
      </dgm:t>
    </dgm:pt>
    <dgm:pt modelId="{F17D3AF0-2EBB-4EC6-9AD8-11E4E258D90C}" type="parTrans" cxnId="{15D5CFC8-B158-4773-A780-52377F4EE91C}">
      <dgm:prSet/>
      <dgm:spPr/>
      <dgm:t>
        <a:bodyPr/>
        <a:lstStyle/>
        <a:p>
          <a:endParaRPr lang="zh-CN" altLang="en-US"/>
        </a:p>
      </dgm:t>
    </dgm:pt>
    <dgm:pt modelId="{B001C488-F3F4-447F-81B3-56DF121A7F54}">
      <dgm:prSet phldrT="[文本]" custT="1"/>
      <dgm:spPr/>
      <dgm:t>
        <a:bodyPr/>
        <a:lstStyle/>
        <a:p>
          <a:pPr>
            <a:lnSpc>
              <a:spcPts val="2000"/>
            </a:lnSpc>
          </a:pPr>
          <a:r>
            <a:rPr lang="zh-CN" altLang="en-US" sz="1600" dirty="0" smtClean="0">
              <a:latin typeface="Arial" pitchFamily="34" charset="0"/>
              <a:ea typeface="微软雅黑" pitchFamily="34" charset="-122"/>
              <a:cs typeface="Arial" pitchFamily="34" charset="0"/>
            </a:rPr>
            <a:t>支持批处理</a:t>
          </a:r>
          <a:r>
            <a:rPr lang="en-US" altLang="zh-CN" sz="1600" dirty="0" smtClean="0">
              <a:latin typeface="Arial" pitchFamily="34" charset="0"/>
              <a:ea typeface="微软雅黑" pitchFamily="34" charset="-122"/>
              <a:cs typeface="Arial" pitchFamily="34" charset="0"/>
            </a:rPr>
            <a:t>/</a:t>
          </a:r>
          <a:r>
            <a:rPr lang="zh-CN" altLang="en-US" sz="1600" dirty="0" smtClean="0">
              <a:latin typeface="Arial" pitchFamily="34" charset="0"/>
              <a:ea typeface="微软雅黑" pitchFamily="34" charset="-122"/>
              <a:cs typeface="Arial" pitchFamily="34" charset="0"/>
            </a:rPr>
            <a:t>异步</a:t>
          </a:r>
          <a:r>
            <a:rPr lang="en-US" altLang="zh-CN" sz="1600" dirty="0" smtClean="0">
              <a:latin typeface="Arial" pitchFamily="34" charset="0"/>
              <a:ea typeface="微软雅黑" pitchFamily="34" charset="-122"/>
              <a:cs typeface="Arial" pitchFamily="34" charset="0"/>
            </a:rPr>
            <a:t>API</a:t>
          </a:r>
          <a:endParaRPr lang="zh-CN" altLang="en-US" sz="1600" dirty="0">
            <a:latin typeface="Arial" pitchFamily="34" charset="0"/>
            <a:ea typeface="微软雅黑" pitchFamily="34" charset="-122"/>
            <a:cs typeface="Arial" pitchFamily="34" charset="0"/>
          </a:endParaRPr>
        </a:p>
      </dgm:t>
    </dgm:pt>
    <dgm:pt modelId="{A1F046E4-DE6B-49B8-B70C-3E2D046CBE61}" type="parTrans" cxnId="{36256271-FBBA-43DA-B1D4-F263BF69CDFB}">
      <dgm:prSet/>
      <dgm:spPr/>
      <dgm:t>
        <a:bodyPr/>
        <a:lstStyle/>
        <a:p>
          <a:endParaRPr lang="zh-CN" altLang="en-US"/>
        </a:p>
      </dgm:t>
    </dgm:pt>
    <dgm:pt modelId="{C701382C-1AD3-4E24-A24F-23C198AFA0D4}" type="sibTrans" cxnId="{36256271-FBBA-43DA-B1D4-F263BF69CDFB}">
      <dgm:prSet/>
      <dgm:spPr/>
      <dgm:t>
        <a:bodyPr/>
        <a:lstStyle/>
        <a:p>
          <a:endParaRPr lang="zh-CN" altLang="en-US"/>
        </a:p>
      </dgm:t>
    </dgm:pt>
    <dgm:pt modelId="{9D0C7977-E307-487E-9C62-991EA187F83B}" type="pres">
      <dgm:prSet presAssocID="{A58B2A3D-93DB-47E3-A74B-F92B5B3F94FA}" presName="Name0" presStyleCnt="0">
        <dgm:presLayoutVars>
          <dgm:dir/>
          <dgm:animLvl val="lvl"/>
          <dgm:resizeHandles val="exact"/>
        </dgm:presLayoutVars>
      </dgm:prSet>
      <dgm:spPr/>
      <dgm:t>
        <a:bodyPr/>
        <a:lstStyle/>
        <a:p>
          <a:endParaRPr lang="zh-CN" altLang="en-US"/>
        </a:p>
      </dgm:t>
    </dgm:pt>
    <dgm:pt modelId="{D20F1552-F565-4511-8A6E-E404735227B1}" type="pres">
      <dgm:prSet presAssocID="{F6593746-C3BC-437A-9EF2-4006532C21C9}" presName="linNode" presStyleCnt="0"/>
      <dgm:spPr/>
    </dgm:pt>
    <dgm:pt modelId="{8E859B09-C3A0-4BAA-9927-D575493A823A}" type="pres">
      <dgm:prSet presAssocID="{F6593746-C3BC-437A-9EF2-4006532C21C9}" presName="parentText" presStyleLbl="node1" presStyleIdx="0" presStyleCnt="4" custLinFactNeighborY="6353">
        <dgm:presLayoutVars>
          <dgm:chMax val="1"/>
          <dgm:bulletEnabled val="1"/>
        </dgm:presLayoutVars>
      </dgm:prSet>
      <dgm:spPr/>
      <dgm:t>
        <a:bodyPr/>
        <a:lstStyle/>
        <a:p>
          <a:endParaRPr lang="zh-CN" altLang="en-US"/>
        </a:p>
      </dgm:t>
    </dgm:pt>
    <dgm:pt modelId="{C6A283BE-BE1E-4DF0-9DB6-6ACB7895106F}" type="pres">
      <dgm:prSet presAssocID="{F6593746-C3BC-437A-9EF2-4006532C21C9}" presName="descendantText" presStyleLbl="alignAccFollowNode1" presStyleIdx="0" presStyleCnt="4" custScaleY="139239" custLinFactNeighborY="2312">
        <dgm:presLayoutVars>
          <dgm:bulletEnabled val="1"/>
        </dgm:presLayoutVars>
      </dgm:prSet>
      <dgm:spPr/>
      <dgm:t>
        <a:bodyPr/>
        <a:lstStyle/>
        <a:p>
          <a:endParaRPr lang="zh-CN" altLang="en-US"/>
        </a:p>
      </dgm:t>
    </dgm:pt>
    <dgm:pt modelId="{54EF0362-5884-497C-A4F3-8909E29BFE60}" type="pres">
      <dgm:prSet presAssocID="{C750532D-0EF6-4847-8BB8-C2D0F84A91BD}" presName="sp" presStyleCnt="0"/>
      <dgm:spPr/>
    </dgm:pt>
    <dgm:pt modelId="{05CFEB77-3240-4E10-8A9E-013B5FE1AD6F}" type="pres">
      <dgm:prSet presAssocID="{7F2BB818-2D52-435F-AFD1-83C67F6DDEA7}" presName="linNode" presStyleCnt="0"/>
      <dgm:spPr/>
    </dgm:pt>
    <dgm:pt modelId="{06103033-960F-4446-8939-C6546D7D3AE7}" type="pres">
      <dgm:prSet presAssocID="{7F2BB818-2D52-435F-AFD1-83C67F6DDEA7}" presName="parentText" presStyleLbl="node1" presStyleIdx="1" presStyleCnt="4">
        <dgm:presLayoutVars>
          <dgm:chMax val="1"/>
          <dgm:bulletEnabled val="1"/>
        </dgm:presLayoutVars>
      </dgm:prSet>
      <dgm:spPr/>
      <dgm:t>
        <a:bodyPr/>
        <a:lstStyle/>
        <a:p>
          <a:endParaRPr lang="zh-CN" altLang="en-US"/>
        </a:p>
      </dgm:t>
    </dgm:pt>
    <dgm:pt modelId="{551999AB-438F-459B-BE2C-DBDF85D25D6B}" type="pres">
      <dgm:prSet presAssocID="{7F2BB818-2D52-435F-AFD1-83C67F6DDEA7}" presName="descendantText" presStyleLbl="alignAccFollowNode1" presStyleIdx="1" presStyleCnt="4" custScaleY="131758" custLinFactNeighborX="-78" custLinFactNeighborY="2312">
        <dgm:presLayoutVars>
          <dgm:bulletEnabled val="1"/>
        </dgm:presLayoutVars>
      </dgm:prSet>
      <dgm:spPr/>
      <dgm:t>
        <a:bodyPr/>
        <a:lstStyle/>
        <a:p>
          <a:endParaRPr lang="zh-CN" altLang="en-US"/>
        </a:p>
      </dgm:t>
    </dgm:pt>
    <dgm:pt modelId="{39FF968E-DEC4-4CE6-A0E8-90A751F07C0F}" type="pres">
      <dgm:prSet presAssocID="{19480F36-3E20-47A3-83EA-2C2CDF177FC4}" presName="sp" presStyleCnt="0"/>
      <dgm:spPr/>
    </dgm:pt>
    <dgm:pt modelId="{69CAAC8C-CD4B-4385-86B0-B5B4590A394B}" type="pres">
      <dgm:prSet presAssocID="{B6EFA501-7132-4958-8B5C-055C09E6DA06}" presName="linNode" presStyleCnt="0"/>
      <dgm:spPr/>
    </dgm:pt>
    <dgm:pt modelId="{1ADDF384-FBDA-4078-8B0F-3037A7D734A9}" type="pres">
      <dgm:prSet presAssocID="{B6EFA501-7132-4958-8B5C-055C09E6DA06}" presName="parentText" presStyleLbl="node1" presStyleIdx="2" presStyleCnt="4">
        <dgm:presLayoutVars>
          <dgm:chMax val="1"/>
          <dgm:bulletEnabled val="1"/>
        </dgm:presLayoutVars>
      </dgm:prSet>
      <dgm:spPr/>
      <dgm:t>
        <a:bodyPr/>
        <a:lstStyle/>
        <a:p>
          <a:endParaRPr lang="zh-CN" altLang="en-US"/>
        </a:p>
      </dgm:t>
    </dgm:pt>
    <dgm:pt modelId="{AF668F79-43F5-46E3-A311-88FA58D605DB}" type="pres">
      <dgm:prSet presAssocID="{B6EFA501-7132-4958-8B5C-055C09E6DA06}" presName="descendantText" presStyleLbl="alignAccFollowNode1" presStyleIdx="2" presStyleCnt="4" custScaleY="125690" custLinFactNeighborX="-78" custLinFactNeighborY="1358">
        <dgm:presLayoutVars>
          <dgm:bulletEnabled val="1"/>
        </dgm:presLayoutVars>
      </dgm:prSet>
      <dgm:spPr/>
      <dgm:t>
        <a:bodyPr/>
        <a:lstStyle/>
        <a:p>
          <a:endParaRPr lang="zh-CN" altLang="en-US"/>
        </a:p>
      </dgm:t>
    </dgm:pt>
    <dgm:pt modelId="{D57D8746-75E6-4942-9864-F8ED237EF203}" type="pres">
      <dgm:prSet presAssocID="{0E5EDECB-E1BF-4A68-9E0D-E5521675EA2D}" presName="sp" presStyleCnt="0"/>
      <dgm:spPr/>
    </dgm:pt>
    <dgm:pt modelId="{8C47BE00-67B6-4BB9-99A0-44342C31BC94}" type="pres">
      <dgm:prSet presAssocID="{DD517EA5-FF90-4297-BD1A-56C3B0B948A7}" presName="linNode" presStyleCnt="0"/>
      <dgm:spPr/>
    </dgm:pt>
    <dgm:pt modelId="{D8160B33-DA7F-4EFF-BDB6-B2871BA8C06D}" type="pres">
      <dgm:prSet presAssocID="{DD517EA5-FF90-4297-BD1A-56C3B0B948A7}" presName="parentText" presStyleLbl="node1" presStyleIdx="3" presStyleCnt="4">
        <dgm:presLayoutVars>
          <dgm:chMax val="1"/>
          <dgm:bulletEnabled val="1"/>
        </dgm:presLayoutVars>
      </dgm:prSet>
      <dgm:spPr/>
      <dgm:t>
        <a:bodyPr/>
        <a:lstStyle/>
        <a:p>
          <a:endParaRPr lang="zh-CN" altLang="en-US"/>
        </a:p>
      </dgm:t>
    </dgm:pt>
    <dgm:pt modelId="{E2F25341-FEA5-4401-8350-75014BDD10B9}" type="pres">
      <dgm:prSet presAssocID="{DD517EA5-FF90-4297-BD1A-56C3B0B948A7}" presName="descendantText" presStyleLbl="alignAccFollowNode1" presStyleIdx="3" presStyleCnt="4" custScaleY="121648" custLinFactNeighborX="-37" custLinFactNeighborY="7165">
        <dgm:presLayoutVars>
          <dgm:bulletEnabled val="1"/>
        </dgm:presLayoutVars>
      </dgm:prSet>
      <dgm:spPr/>
      <dgm:t>
        <a:bodyPr/>
        <a:lstStyle/>
        <a:p>
          <a:endParaRPr lang="zh-CN" altLang="en-US"/>
        </a:p>
      </dgm:t>
    </dgm:pt>
  </dgm:ptLst>
  <dgm:cxnLst>
    <dgm:cxn modelId="{F7A2718E-C376-4D73-8E2F-DF3132C7877D}" type="presOf" srcId="{7F2BB818-2D52-435F-AFD1-83C67F6DDEA7}" destId="{06103033-960F-4446-8939-C6546D7D3AE7}" srcOrd="0" destOrd="0" presId="urn:microsoft.com/office/officeart/2005/8/layout/vList5"/>
    <dgm:cxn modelId="{A5844A01-7D8E-4AA0-9C7F-3262213FD51B}" srcId="{DD517EA5-FF90-4297-BD1A-56C3B0B948A7}" destId="{74C8580E-B9F1-4E40-A19F-D32F60B1FE7E}" srcOrd="0" destOrd="0" parTransId="{B4D6622D-A0F5-4A59-BB0E-18D586389C72}" sibTransId="{8C421BCC-9E2E-4EB4-AE5F-E058D2A8EF97}"/>
    <dgm:cxn modelId="{0469634F-FF4A-49F7-A393-9A7116BB69F9}" type="presOf" srcId="{A58B2A3D-93DB-47E3-A74B-F92B5B3F94FA}" destId="{9D0C7977-E307-487E-9C62-991EA187F83B}" srcOrd="0" destOrd="0" presId="urn:microsoft.com/office/officeart/2005/8/layout/vList5"/>
    <dgm:cxn modelId="{018DBA82-881F-407E-A0E3-DE045E64DDFF}" srcId="{F6593746-C3BC-437A-9EF2-4006532C21C9}" destId="{68F3899A-02AA-4992-84A6-34C926C7DF5F}" srcOrd="1" destOrd="0" parTransId="{88D8580D-6E98-4590-B42A-262BFE73237E}" sibTransId="{17CB0B66-CBBC-4411-B5A5-36A54CB223FF}"/>
    <dgm:cxn modelId="{4A6DCE18-5349-4E7E-B1DC-87DB063BDC88}" srcId="{A58B2A3D-93DB-47E3-A74B-F92B5B3F94FA}" destId="{7F2BB818-2D52-435F-AFD1-83C67F6DDEA7}" srcOrd="1" destOrd="0" parTransId="{7970DD45-9A5B-4F5D-B4DC-8F91B26E3D39}" sibTransId="{19480F36-3E20-47A3-83EA-2C2CDF177FC4}"/>
    <dgm:cxn modelId="{494D2138-530D-4636-8803-FBDD540F1D6E}" type="presOf" srcId="{68F3899A-02AA-4992-84A6-34C926C7DF5F}" destId="{C6A283BE-BE1E-4DF0-9DB6-6ACB7895106F}" srcOrd="0" destOrd="1" presId="urn:microsoft.com/office/officeart/2005/8/layout/vList5"/>
    <dgm:cxn modelId="{AD2645B6-55CB-4A49-9E64-1ED8672B5F8A}" srcId="{F6593746-C3BC-437A-9EF2-4006532C21C9}" destId="{5BB40300-1528-4338-A104-13E04DCD04A3}" srcOrd="0" destOrd="0" parTransId="{665377F5-DA34-41F1-9249-22570AB1A693}" sibTransId="{D5C80F60-FF86-4606-BE14-C8D3340FF17B}"/>
    <dgm:cxn modelId="{4F356653-606F-486A-AB09-3E7E32030188}" type="presOf" srcId="{F6593746-C3BC-437A-9EF2-4006532C21C9}" destId="{8E859B09-C3A0-4BAA-9927-D575493A823A}" srcOrd="0" destOrd="0" presId="urn:microsoft.com/office/officeart/2005/8/layout/vList5"/>
    <dgm:cxn modelId="{479361C1-FF77-43B0-AF83-297665A16CFC}" srcId="{A58B2A3D-93DB-47E3-A74B-F92B5B3F94FA}" destId="{DD517EA5-FF90-4297-BD1A-56C3B0B948A7}" srcOrd="3" destOrd="0" parTransId="{01C0B24D-C602-4FEC-9AA3-BD9565E0A54B}" sibTransId="{AD471DC7-BE25-4284-9002-0B76E4E3E984}"/>
    <dgm:cxn modelId="{36256271-FBBA-43DA-B1D4-F263BF69CDFB}" srcId="{F6593746-C3BC-437A-9EF2-4006532C21C9}" destId="{B001C488-F3F4-447F-81B3-56DF121A7F54}" srcOrd="2" destOrd="0" parTransId="{A1F046E4-DE6B-49B8-B70C-3E2D046CBE61}" sibTransId="{C701382C-1AD3-4E24-A24F-23C198AFA0D4}"/>
    <dgm:cxn modelId="{A01DCAD5-2206-4BE6-9D7C-53D9B72B87A8}" type="presOf" srcId="{E55BBBDD-EBD2-44F3-9FE8-A2FA28F90EB5}" destId="{551999AB-438F-459B-BE2C-DBDF85D25D6B}" srcOrd="0" destOrd="0" presId="urn:microsoft.com/office/officeart/2005/8/layout/vList5"/>
    <dgm:cxn modelId="{6A440AE6-9C02-4266-97C2-A2E01662B6E6}" srcId="{A58B2A3D-93DB-47E3-A74B-F92B5B3F94FA}" destId="{B6EFA501-7132-4958-8B5C-055C09E6DA06}" srcOrd="2" destOrd="0" parTransId="{E168C19C-4449-4CF7-BF58-89C0DA895651}" sibTransId="{0E5EDECB-E1BF-4A68-9E0D-E5521675EA2D}"/>
    <dgm:cxn modelId="{50158571-427E-4AFF-AACC-922460F455A3}" srcId="{A58B2A3D-93DB-47E3-A74B-F92B5B3F94FA}" destId="{F6593746-C3BC-437A-9EF2-4006532C21C9}" srcOrd="0" destOrd="0" parTransId="{8B02B614-F66A-4FCB-A5AA-C39B2A107178}" sibTransId="{C750532D-0EF6-4847-8BB8-C2D0F84A91BD}"/>
    <dgm:cxn modelId="{568296EC-3274-4F71-B3AE-9398DFB03C3E}" type="presOf" srcId="{B001C488-F3F4-447F-81B3-56DF121A7F54}" destId="{C6A283BE-BE1E-4DF0-9DB6-6ACB7895106F}" srcOrd="0" destOrd="2" presId="urn:microsoft.com/office/officeart/2005/8/layout/vList5"/>
    <dgm:cxn modelId="{144AE638-E520-459B-AD2D-F8DE969AC51B}" type="presOf" srcId="{5BB40300-1528-4338-A104-13E04DCD04A3}" destId="{C6A283BE-BE1E-4DF0-9DB6-6ACB7895106F}" srcOrd="0" destOrd="0" presId="urn:microsoft.com/office/officeart/2005/8/layout/vList5"/>
    <dgm:cxn modelId="{C4346B15-7B78-4D22-AF07-7E450A5285F5}" type="presOf" srcId="{74C8580E-B9F1-4E40-A19F-D32F60B1FE7E}" destId="{E2F25341-FEA5-4401-8350-75014BDD10B9}" srcOrd="0" destOrd="0" presId="urn:microsoft.com/office/officeart/2005/8/layout/vList5"/>
    <dgm:cxn modelId="{CB7AF097-53DA-444E-BE99-55015B777226}" type="presOf" srcId="{B6EFA501-7132-4958-8B5C-055C09E6DA06}" destId="{1ADDF384-FBDA-4078-8B0F-3037A7D734A9}" srcOrd="0" destOrd="0" presId="urn:microsoft.com/office/officeart/2005/8/layout/vList5"/>
    <dgm:cxn modelId="{2B8F30FC-EBA0-440B-BA7E-063B91ECC2DC}" type="presOf" srcId="{DD517EA5-FF90-4297-BD1A-56C3B0B948A7}" destId="{D8160B33-DA7F-4EFF-BDB6-B2871BA8C06D}" srcOrd="0" destOrd="0" presId="urn:microsoft.com/office/officeart/2005/8/layout/vList5"/>
    <dgm:cxn modelId="{15D5CFC8-B158-4773-A780-52377F4EE91C}" srcId="{B6EFA501-7132-4958-8B5C-055C09E6DA06}" destId="{FC401926-387E-409D-AE8D-7A3913860006}" srcOrd="0" destOrd="0" parTransId="{F17D3AF0-2EBB-4EC6-9AD8-11E4E258D90C}" sibTransId="{45DF6BF8-49E4-450A-839A-E4B7D90717F6}"/>
    <dgm:cxn modelId="{EDD78535-9B2F-483E-968D-D2EBFF8BCFD6}" type="presOf" srcId="{FC401926-387E-409D-AE8D-7A3913860006}" destId="{AF668F79-43F5-46E3-A311-88FA58D605DB}" srcOrd="0" destOrd="0" presId="urn:microsoft.com/office/officeart/2005/8/layout/vList5"/>
    <dgm:cxn modelId="{095F014F-0FE8-466E-A2CB-59063B894ACE}" srcId="{7F2BB818-2D52-435F-AFD1-83C67F6DDEA7}" destId="{E55BBBDD-EBD2-44F3-9FE8-A2FA28F90EB5}" srcOrd="0" destOrd="0" parTransId="{449475AD-8845-4434-BC6F-FC0657C6CE6B}" sibTransId="{E9112871-028A-4197-84AD-B1631301DCCA}"/>
    <dgm:cxn modelId="{E5E8E47F-295D-465D-B508-1E11E64176F2}" type="presParOf" srcId="{9D0C7977-E307-487E-9C62-991EA187F83B}" destId="{D20F1552-F565-4511-8A6E-E404735227B1}" srcOrd="0" destOrd="0" presId="urn:microsoft.com/office/officeart/2005/8/layout/vList5"/>
    <dgm:cxn modelId="{874A83A7-2BDA-4A76-A7E0-92088EAE9CF0}" type="presParOf" srcId="{D20F1552-F565-4511-8A6E-E404735227B1}" destId="{8E859B09-C3A0-4BAA-9927-D575493A823A}" srcOrd="0" destOrd="0" presId="urn:microsoft.com/office/officeart/2005/8/layout/vList5"/>
    <dgm:cxn modelId="{50560752-CC40-44DC-8FE4-11B091EB15A5}" type="presParOf" srcId="{D20F1552-F565-4511-8A6E-E404735227B1}" destId="{C6A283BE-BE1E-4DF0-9DB6-6ACB7895106F}" srcOrd="1" destOrd="0" presId="urn:microsoft.com/office/officeart/2005/8/layout/vList5"/>
    <dgm:cxn modelId="{F4E00EF1-8BF4-4BEC-911F-30DAA2FE2BB6}" type="presParOf" srcId="{9D0C7977-E307-487E-9C62-991EA187F83B}" destId="{54EF0362-5884-497C-A4F3-8909E29BFE60}" srcOrd="1" destOrd="0" presId="urn:microsoft.com/office/officeart/2005/8/layout/vList5"/>
    <dgm:cxn modelId="{CAEF785A-FB65-4CFA-A804-FCADDF047701}" type="presParOf" srcId="{9D0C7977-E307-487E-9C62-991EA187F83B}" destId="{05CFEB77-3240-4E10-8A9E-013B5FE1AD6F}" srcOrd="2" destOrd="0" presId="urn:microsoft.com/office/officeart/2005/8/layout/vList5"/>
    <dgm:cxn modelId="{7B262400-5C1F-4137-9EC8-4CEF3E9E7AB9}" type="presParOf" srcId="{05CFEB77-3240-4E10-8A9E-013B5FE1AD6F}" destId="{06103033-960F-4446-8939-C6546D7D3AE7}" srcOrd="0" destOrd="0" presId="urn:microsoft.com/office/officeart/2005/8/layout/vList5"/>
    <dgm:cxn modelId="{DFD62E12-2C95-4381-A88B-A08E64F2628C}" type="presParOf" srcId="{05CFEB77-3240-4E10-8A9E-013B5FE1AD6F}" destId="{551999AB-438F-459B-BE2C-DBDF85D25D6B}" srcOrd="1" destOrd="0" presId="urn:microsoft.com/office/officeart/2005/8/layout/vList5"/>
    <dgm:cxn modelId="{7C0A2980-13B1-445C-9DAF-77C518FE4406}" type="presParOf" srcId="{9D0C7977-E307-487E-9C62-991EA187F83B}" destId="{39FF968E-DEC4-4CE6-A0E8-90A751F07C0F}" srcOrd="3" destOrd="0" presId="urn:microsoft.com/office/officeart/2005/8/layout/vList5"/>
    <dgm:cxn modelId="{BE15AD19-5C16-4A18-B976-7DAE3B5AB216}" type="presParOf" srcId="{9D0C7977-E307-487E-9C62-991EA187F83B}" destId="{69CAAC8C-CD4B-4385-86B0-B5B4590A394B}" srcOrd="4" destOrd="0" presId="urn:microsoft.com/office/officeart/2005/8/layout/vList5"/>
    <dgm:cxn modelId="{E65C9B61-7E5C-4AEF-9130-3C4D0EEEDDFF}" type="presParOf" srcId="{69CAAC8C-CD4B-4385-86B0-B5B4590A394B}" destId="{1ADDF384-FBDA-4078-8B0F-3037A7D734A9}" srcOrd="0" destOrd="0" presId="urn:microsoft.com/office/officeart/2005/8/layout/vList5"/>
    <dgm:cxn modelId="{325F24EF-F6A9-4712-8D78-9AF07E790497}" type="presParOf" srcId="{69CAAC8C-CD4B-4385-86B0-B5B4590A394B}" destId="{AF668F79-43F5-46E3-A311-88FA58D605DB}" srcOrd="1" destOrd="0" presId="urn:microsoft.com/office/officeart/2005/8/layout/vList5"/>
    <dgm:cxn modelId="{EBC0F597-1A22-4468-8A9B-175AB92B7526}" type="presParOf" srcId="{9D0C7977-E307-487E-9C62-991EA187F83B}" destId="{D57D8746-75E6-4942-9864-F8ED237EF203}" srcOrd="5" destOrd="0" presId="urn:microsoft.com/office/officeart/2005/8/layout/vList5"/>
    <dgm:cxn modelId="{8389FBB3-C3DB-426B-A74C-C6656BFE4183}" type="presParOf" srcId="{9D0C7977-E307-487E-9C62-991EA187F83B}" destId="{8C47BE00-67B6-4BB9-99A0-44342C31BC94}" srcOrd="6" destOrd="0" presId="urn:microsoft.com/office/officeart/2005/8/layout/vList5"/>
    <dgm:cxn modelId="{6452774E-D328-476E-A09D-634512BBB9B8}" type="presParOf" srcId="{8C47BE00-67B6-4BB9-99A0-44342C31BC94}" destId="{D8160B33-DA7F-4EFF-BDB6-B2871BA8C06D}" srcOrd="0" destOrd="0" presId="urn:microsoft.com/office/officeart/2005/8/layout/vList5"/>
    <dgm:cxn modelId="{77E02CAB-F045-4B27-BBE9-A96E14A0EF6D}" type="presParOf" srcId="{8C47BE00-67B6-4BB9-99A0-44342C31BC94}" destId="{E2F25341-FEA5-4401-8350-75014BDD10B9}"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53429C6-FCCC-4FE5-B876-6564702500CF}" type="datetimeFigureOut">
              <a:rPr lang="zh-CN" altLang="en-US"/>
              <a:pPr>
                <a:defRPr/>
              </a:pPr>
              <a:t>2015/7/20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88CB8F2-BD3F-45A3-9771-F55CC88A89E2}" type="slidenum">
              <a:rPr lang="zh-CN" altLang="en-US"/>
              <a:pPr>
                <a:defRPr/>
              </a:pPr>
              <a:t>‹#›</a:t>
            </a:fld>
            <a:endParaRPr lang="zh-CN" altLang="en-US"/>
          </a:p>
        </p:txBody>
      </p:sp>
    </p:spTree>
    <p:extLst>
      <p:ext uri="{BB962C8B-B14F-4D97-AF65-F5344CB8AC3E}">
        <p14:creationId xmlns:p14="http://schemas.microsoft.com/office/powerpoint/2010/main" val="1584690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a:t>
            </a:fld>
            <a:endParaRPr lang="zh-CN" altLang="en-US"/>
          </a:p>
        </p:txBody>
      </p:sp>
    </p:spTree>
    <p:extLst>
      <p:ext uri="{BB962C8B-B14F-4D97-AF65-F5344CB8AC3E}">
        <p14:creationId xmlns:p14="http://schemas.microsoft.com/office/powerpoint/2010/main" val="1192404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z="1200" b="1" i="0" u="none" strike="noStrike" kern="1200" baseline="0" dirty="0" smtClean="0">
                <a:solidFill>
                  <a:schemeClr val="tx1"/>
                </a:solidFill>
                <a:latin typeface="+mn-lt"/>
                <a:ea typeface="+mn-ea"/>
                <a:cs typeface="+mn-cs"/>
              </a:rPr>
              <a:t>通过对上面一个简单的问题分析，我们对大数据对分布式存储系统的需求有了初步的了解，接下来我会从下面</a:t>
            </a:r>
            <a:r>
              <a:rPr lang="en-US" altLang="zh-CN" sz="1200" b="1" i="0" u="none" strike="noStrike" kern="1200" baseline="0" dirty="0" smtClean="0">
                <a:solidFill>
                  <a:schemeClr val="tx1"/>
                </a:solidFill>
                <a:latin typeface="+mn-lt"/>
                <a:ea typeface="+mn-ea"/>
                <a:cs typeface="+mn-cs"/>
              </a:rPr>
              <a:t>6</a:t>
            </a:r>
            <a:r>
              <a:rPr lang="zh-CN" altLang="en-US" sz="1200" b="1" i="0" u="none" strike="noStrike" kern="1200" baseline="0" dirty="0" smtClean="0">
                <a:solidFill>
                  <a:schemeClr val="tx1"/>
                </a:solidFill>
                <a:latin typeface="+mn-lt"/>
                <a:ea typeface="+mn-ea"/>
                <a:cs typeface="+mn-cs"/>
              </a:rPr>
              <a:t>个方面来具体说明一下大数据对分布式存储系统需求。</a:t>
            </a:r>
          </a:p>
          <a:p>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容量需求，如果想在一个集群中分时或者并行对多个业务的数据进行存储和处理，至少需要</a:t>
            </a:r>
            <a:r>
              <a:rPr lang="en-US" altLang="zh-CN" sz="1200" b="0" i="0" u="none" strike="noStrike" kern="1200" baseline="0" dirty="0" smtClean="0">
                <a:solidFill>
                  <a:schemeClr val="tx1"/>
                </a:solidFill>
                <a:latin typeface="+mn-lt"/>
                <a:ea typeface="+mn-ea"/>
                <a:cs typeface="+mn-cs"/>
              </a:rPr>
              <a:t>100PB</a:t>
            </a:r>
            <a:r>
              <a:rPr lang="zh-CN" altLang="en-US" sz="1200" b="0" i="0" u="none" strike="noStrike" kern="1200" baseline="0" dirty="0" smtClean="0">
                <a:solidFill>
                  <a:schemeClr val="tx1"/>
                </a:solidFill>
                <a:latin typeface="+mn-lt"/>
                <a:ea typeface="+mn-ea"/>
                <a:cs typeface="+mn-cs"/>
              </a:rPr>
              <a:t>的存储容量；目前在阿里云的</a:t>
            </a:r>
            <a:r>
              <a:rPr lang="en-US" altLang="zh-CN" sz="1200" b="0" i="0" u="none" strike="noStrike" kern="1200" baseline="0" dirty="0" smtClean="0">
                <a:solidFill>
                  <a:schemeClr val="tx1"/>
                </a:solidFill>
                <a:latin typeface="+mn-lt"/>
                <a:ea typeface="+mn-ea"/>
                <a:cs typeface="+mn-cs"/>
              </a:rPr>
              <a:t>ODPS</a:t>
            </a:r>
            <a:r>
              <a:rPr lang="zh-CN" altLang="en-US" sz="1200" b="0" i="0" u="none" strike="noStrike" kern="1200" baseline="0" dirty="0" smtClean="0">
                <a:solidFill>
                  <a:schemeClr val="tx1"/>
                </a:solidFill>
                <a:latin typeface="+mn-lt"/>
                <a:ea typeface="+mn-ea"/>
                <a:cs typeface="+mn-cs"/>
              </a:rPr>
              <a:t>平台中，单个盘古存储系统的容量在</a:t>
            </a:r>
            <a:r>
              <a:rPr lang="en-US" altLang="zh-CN" sz="1200" b="0" i="0" u="none" strike="noStrike" kern="1200" baseline="0" dirty="0" smtClean="0">
                <a:solidFill>
                  <a:schemeClr val="tx1"/>
                </a:solidFill>
                <a:latin typeface="+mn-lt"/>
                <a:ea typeface="+mn-ea"/>
                <a:cs typeface="+mn-cs"/>
              </a:rPr>
              <a:t>150PB</a:t>
            </a:r>
            <a:r>
              <a:rPr lang="zh-CN" altLang="en-US" sz="1200" b="0" i="0" u="none" strike="noStrike" kern="1200" baseline="0" dirty="0" smtClean="0">
                <a:solidFill>
                  <a:schemeClr val="tx1"/>
                </a:solidFill>
                <a:latin typeface="+mn-lt"/>
                <a:ea typeface="+mn-ea"/>
                <a:cs typeface="+mn-cs"/>
              </a:rPr>
              <a:t>左右，随着业务发展，这个数字也在不断更新。</a:t>
            </a:r>
          </a:p>
          <a:p>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高吞吐需求，从上面的问题分析我们可以看出，在</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小时内</a:t>
            </a:r>
            <a:r>
              <a:rPr lang="en-US" altLang="zh-CN" sz="1200" b="0" i="0" u="none" strike="noStrike" kern="1200" baseline="0" dirty="0" smtClean="0">
                <a:solidFill>
                  <a:schemeClr val="tx1"/>
                </a:solidFill>
                <a:latin typeface="+mn-lt"/>
                <a:ea typeface="+mn-ea"/>
                <a:cs typeface="+mn-cs"/>
              </a:rPr>
              <a:t>1PB</a:t>
            </a:r>
            <a:r>
              <a:rPr lang="zh-CN" altLang="en-US" sz="1200" b="0" i="0" u="none" strike="noStrike" kern="1200" baseline="0" dirty="0" smtClean="0">
                <a:solidFill>
                  <a:schemeClr val="tx1"/>
                </a:solidFill>
                <a:latin typeface="+mn-lt"/>
                <a:ea typeface="+mn-ea"/>
                <a:cs typeface="+mn-cs"/>
              </a:rPr>
              <a:t>数据的排序处理分布式存储系统提供</a:t>
            </a:r>
            <a:r>
              <a:rPr lang="en-US" altLang="zh-CN" sz="1200" b="0" i="0" u="none" strike="noStrike" kern="1200" baseline="0" dirty="0" smtClean="0">
                <a:solidFill>
                  <a:schemeClr val="tx1"/>
                </a:solidFill>
                <a:latin typeface="+mn-lt"/>
                <a:ea typeface="+mn-ea"/>
                <a:cs typeface="+mn-cs"/>
              </a:rPr>
              <a:t>350GB/</a:t>
            </a:r>
            <a:r>
              <a:rPr lang="zh-CN" altLang="en-US" sz="1200" b="0" i="0" u="none" strike="noStrike" kern="1200" baseline="0" dirty="0" smtClean="0">
                <a:solidFill>
                  <a:schemeClr val="tx1"/>
                </a:solidFill>
                <a:latin typeface="+mn-lt"/>
                <a:ea typeface="+mn-ea"/>
                <a:cs typeface="+mn-cs"/>
              </a:rPr>
              <a:t>秒的吞吐量。</a:t>
            </a:r>
          </a:p>
          <a:p>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数据可靠性需求，这也是存储系统需要满足的最关键的需求，换句话说就是数据不能丢失。在集群中存储了很多业务的历史数据，随着时间发展，存储系统会经历软件升级、硬件损坏等，在这些场景下需要保证数据不会出现错误和丢失。在</a:t>
            </a:r>
            <a:r>
              <a:rPr lang="en-US" altLang="zh-CN" sz="1200" b="0" i="0" u="none" strike="noStrike" kern="1200" baseline="0" dirty="0" smtClean="0">
                <a:solidFill>
                  <a:schemeClr val="tx1"/>
                </a:solidFill>
                <a:latin typeface="+mn-lt"/>
                <a:ea typeface="+mn-ea"/>
                <a:cs typeface="+mn-cs"/>
              </a:rPr>
              <a:t>100PB</a:t>
            </a:r>
            <a:r>
              <a:rPr lang="zh-CN" altLang="en-US" sz="1200" b="0" i="0" u="none" strike="noStrike" kern="1200" baseline="0" dirty="0" smtClean="0">
                <a:solidFill>
                  <a:schemeClr val="tx1"/>
                </a:solidFill>
                <a:latin typeface="+mn-lt"/>
                <a:ea typeface="+mn-ea"/>
                <a:cs typeface="+mn-cs"/>
              </a:rPr>
              <a:t>存储容量下，存储系统需要达到</a:t>
            </a:r>
            <a:r>
              <a:rPr lang="en-US" altLang="zh-CN" sz="1200" b="0" i="0" u="none" strike="noStrike" kern="1200" baseline="0" dirty="0" smtClean="0">
                <a:solidFill>
                  <a:schemeClr val="tx1"/>
                </a:solidFill>
                <a:latin typeface="+mn-lt"/>
                <a:ea typeface="+mn-ea"/>
                <a:cs typeface="+mn-cs"/>
              </a:rPr>
              <a:t>8</a:t>
            </a:r>
            <a:r>
              <a:rPr lang="zh-CN" altLang="en-US" sz="1200" b="0" i="0" u="none" strike="noStrike" kern="1200" baseline="0" dirty="0" smtClean="0">
                <a:solidFill>
                  <a:schemeClr val="tx1"/>
                </a:solidFill>
                <a:latin typeface="+mn-lt"/>
                <a:ea typeface="+mn-ea"/>
                <a:cs typeface="+mn-cs"/>
              </a:rPr>
              <a:t>个</a:t>
            </a:r>
            <a:r>
              <a:rPr lang="en-US" altLang="zh-CN" sz="1200" b="0" i="0" u="none" strike="noStrike" kern="1200" baseline="0" dirty="0" smtClean="0">
                <a:solidFill>
                  <a:schemeClr val="tx1"/>
                </a:solidFill>
                <a:latin typeface="+mn-lt"/>
                <a:ea typeface="+mn-ea"/>
                <a:cs typeface="+mn-cs"/>
              </a:rPr>
              <a:t>9</a:t>
            </a:r>
            <a:r>
              <a:rPr lang="zh-CN" altLang="en-US" sz="1200" b="0" i="0" u="none" strike="noStrike" kern="1200" baseline="0" dirty="0" smtClean="0">
                <a:solidFill>
                  <a:schemeClr val="tx1"/>
                </a:solidFill>
                <a:latin typeface="+mn-lt"/>
                <a:ea typeface="+mn-ea"/>
                <a:cs typeface="+mn-cs"/>
              </a:rPr>
              <a:t>的数据可靠性，在这样标准下系统百年年左右才会出现一次数据对象丢失。</a:t>
            </a:r>
          </a:p>
          <a:p>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服务可用性需求，是存储系统可以连续提供对外服务的能力。在系统运行过程中，软件升级、软件缺陷、供电和网络系统维护、硬件失效都有可能中断系统服务。如果系统可以达到三个</a:t>
            </a:r>
            <a:r>
              <a:rPr lang="en-US" altLang="zh-CN" sz="1200" b="0" i="0" u="none" strike="noStrike" kern="1200" baseline="0" dirty="0" smtClean="0">
                <a:solidFill>
                  <a:schemeClr val="tx1"/>
                </a:solidFill>
                <a:latin typeface="+mn-lt"/>
                <a:ea typeface="+mn-ea"/>
                <a:cs typeface="+mn-cs"/>
              </a:rPr>
              <a:t>9</a:t>
            </a:r>
            <a:r>
              <a:rPr lang="zh-CN" altLang="en-US" sz="1200" b="0" i="0" u="none" strike="noStrike" kern="1200" baseline="0" dirty="0" smtClean="0">
                <a:solidFill>
                  <a:schemeClr val="tx1"/>
                </a:solidFill>
                <a:latin typeface="+mn-lt"/>
                <a:ea typeface="+mn-ea"/>
                <a:cs typeface="+mn-cs"/>
              </a:rPr>
              <a:t>一个</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的可用性，那么一年累计会有</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个小时左右的时间不能对外提供服务。通常对于在线服务业务，分布式存储系统会同上层业务逻辑一起来规避短暂的不可以服务时间，让整个服务有</a:t>
            </a:r>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个</a:t>
            </a:r>
            <a:r>
              <a:rPr lang="en-US" altLang="zh-CN" sz="1200" b="0" i="0" u="none" strike="noStrike" kern="1200" baseline="0" dirty="0" smtClean="0">
                <a:solidFill>
                  <a:schemeClr val="tx1"/>
                </a:solidFill>
                <a:latin typeface="+mn-lt"/>
                <a:ea typeface="+mn-ea"/>
                <a:cs typeface="+mn-cs"/>
              </a:rPr>
              <a:t>9</a:t>
            </a:r>
            <a:r>
              <a:rPr lang="zh-CN" altLang="en-US" sz="1200" b="0" i="0" u="none" strike="noStrike" kern="1200" baseline="0" dirty="0" smtClean="0">
                <a:solidFill>
                  <a:schemeClr val="tx1"/>
                </a:solidFill>
                <a:latin typeface="+mn-lt"/>
                <a:ea typeface="+mn-ea"/>
                <a:cs typeface="+mn-cs"/>
              </a:rPr>
              <a:t>以上的高可用能力。</a:t>
            </a:r>
          </a:p>
          <a:p>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高效运维需求，由于大数据要求的存储容量和系统吞吐量非常高，支持的业务种类也变得非常多而且多变，所以借助于分布式的处理能力会增加众多的物理硬件设备，同时软件的复杂度也呈现指数级增加。在这样的场景下，需要分布式存储系统提供自动化运维方法，来防止硬件失效和软件缺陷导致的问题。</a:t>
            </a:r>
          </a:p>
          <a:p>
            <a:r>
              <a:rPr lang="en-US" altLang="zh-CN" sz="1200" b="0" i="0" u="none" strike="noStrike" kern="1200" baseline="0" dirty="0" smtClean="0">
                <a:solidFill>
                  <a:schemeClr val="tx1"/>
                </a:solidFill>
                <a:latin typeface="+mn-lt"/>
                <a:ea typeface="+mn-ea"/>
                <a:cs typeface="+mn-cs"/>
              </a:rPr>
              <a:t>6.</a:t>
            </a:r>
            <a:r>
              <a:rPr lang="zh-CN" altLang="en-US" sz="1200" b="0" i="0" u="none" strike="noStrike" kern="1200" baseline="0" dirty="0" smtClean="0">
                <a:solidFill>
                  <a:schemeClr val="tx1"/>
                </a:solidFill>
                <a:latin typeface="+mn-lt"/>
                <a:ea typeface="+mn-ea"/>
                <a:cs typeface="+mn-cs"/>
              </a:rPr>
              <a:t>低成本需求，随着数据规模变大，如果完全靠高性能硬件来提高整个系统的处理能力，势必会将成本变得非常高。分布式存储系统为了降低成本，通常会采用数据压缩、混合存储方式来降低成本。</a:t>
            </a:r>
          </a:p>
          <a:p>
            <a:r>
              <a:rPr lang="zh-CN" altLang="en-US" sz="1200" b="1" i="0" u="none" strike="noStrike" kern="1200" baseline="0" dirty="0" smtClean="0">
                <a:solidFill>
                  <a:schemeClr val="tx1"/>
                </a:solidFill>
                <a:latin typeface="+mn-lt"/>
                <a:ea typeface="+mn-ea"/>
                <a:cs typeface="+mn-cs"/>
              </a:rPr>
              <a:t>综合上面</a:t>
            </a:r>
            <a:r>
              <a:rPr lang="en-US" altLang="zh-CN" sz="1200" b="1" i="0" u="none" strike="noStrike" kern="1200" baseline="0" dirty="0" smtClean="0">
                <a:solidFill>
                  <a:schemeClr val="tx1"/>
                </a:solidFill>
                <a:latin typeface="+mn-lt"/>
                <a:ea typeface="+mn-ea"/>
                <a:cs typeface="+mn-cs"/>
              </a:rPr>
              <a:t>6</a:t>
            </a:r>
            <a:r>
              <a:rPr lang="zh-CN" altLang="en-US" sz="1200" b="1" i="0" u="none" strike="noStrike" kern="1200" baseline="0" dirty="0" smtClean="0">
                <a:solidFill>
                  <a:schemeClr val="tx1"/>
                </a:solidFill>
                <a:latin typeface="+mn-lt"/>
                <a:ea typeface="+mn-ea"/>
                <a:cs typeface="+mn-cs"/>
              </a:rPr>
              <a:t>个方面可以看到，如果要满足大数据处理的要求，给分布式系统提出的挑战是非常大的。</a:t>
            </a:r>
            <a:endParaRPr lang="zh-CN" altLang="en-US" b="1" dirty="0" smtClean="0"/>
          </a:p>
        </p:txBody>
      </p:sp>
      <p:sp>
        <p:nvSpPr>
          <p:cNvPr id="1741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220C21-3FBD-44A9-A9EC-5D343C89A67D}" type="slidenum">
              <a:rPr lang="zh-CN" altLang="en-US"/>
              <a:pPr fontAlgn="base">
                <a:spcBef>
                  <a:spcPct val="0"/>
                </a:spcBef>
                <a:spcAft>
                  <a:spcPct val="0"/>
                </a:spcAft>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z="1200" b="0" i="0" u="none" strike="noStrike" kern="1200" baseline="0" dirty="0" smtClean="0">
                <a:solidFill>
                  <a:schemeClr val="tx1"/>
                </a:solidFill>
                <a:latin typeface="+mn-lt"/>
                <a:ea typeface="+mn-ea"/>
                <a:cs typeface="+mn-cs"/>
              </a:rPr>
              <a:t>在单个计算机上，偶尔会遇到硬件错误导致机器重启、数据错误，由于操作系统缺陷遇到的系统死机现象也不多见。但是在大数据场景下要求有大规模的分布式存储系统，面对的是成千上万的计算机节点，同时每个节点上都承载了比平时单个计算机更繁重的计算和</a:t>
            </a:r>
            <a:r>
              <a:rPr lang="en-US" altLang="zh-CN" sz="1200" b="0" i="0" u="none" strike="noStrike" kern="1200" baseline="0" dirty="0" smtClean="0">
                <a:solidFill>
                  <a:schemeClr val="tx1"/>
                </a:solidFill>
                <a:latin typeface="+mn-lt"/>
                <a:ea typeface="+mn-ea"/>
                <a:cs typeface="+mn-cs"/>
              </a:rPr>
              <a:t>IO</a:t>
            </a:r>
            <a:r>
              <a:rPr lang="zh-CN" altLang="en-US" sz="1200" b="0" i="0" u="none" strike="noStrike" kern="1200" baseline="0" dirty="0" smtClean="0">
                <a:solidFill>
                  <a:schemeClr val="tx1"/>
                </a:solidFill>
                <a:latin typeface="+mn-lt"/>
                <a:ea typeface="+mn-ea"/>
                <a:cs typeface="+mn-cs"/>
              </a:rPr>
              <a:t>压力，所以如何保证数据可靠、服务稳定的前提下高效的处理小概率错误，是大数据对于分布式存储系统提出的最大挑战。</a:t>
            </a:r>
            <a:endParaRPr lang="zh-CN" altLang="en-US" dirty="0" smtClean="0"/>
          </a:p>
        </p:txBody>
      </p:sp>
      <p:sp>
        <p:nvSpPr>
          <p:cNvPr id="1945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E4DF5D-F80C-4953-8C6B-384259A46284}" type="slidenum">
              <a:rPr lang="zh-CN" altLang="en-US"/>
              <a:pPr fontAlgn="base">
                <a:spcBef>
                  <a:spcPct val="0"/>
                </a:spcBef>
                <a:spcAft>
                  <a:spcPct val="0"/>
                </a:spcAft>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baseline="0" dirty="0" smtClean="0">
                <a:solidFill>
                  <a:schemeClr val="tx1"/>
                </a:solidFill>
                <a:latin typeface="+mn-lt"/>
                <a:ea typeface="+mn-ea"/>
                <a:cs typeface="+mn-cs"/>
              </a:rPr>
              <a:t>在分布式存储系统中，这些常见错误事件都有哪些，会造成什么样的影响呢，我归纳为以下</a:t>
            </a:r>
            <a:r>
              <a:rPr lang="en-US" altLang="zh-CN" sz="1200" b="1" i="0" u="none" strike="noStrike" kern="1200" baseline="0" dirty="0" smtClean="0">
                <a:solidFill>
                  <a:schemeClr val="tx1"/>
                </a:solidFill>
                <a:latin typeface="+mn-lt"/>
                <a:ea typeface="+mn-ea"/>
                <a:cs typeface="+mn-cs"/>
              </a:rPr>
              <a:t>9</a:t>
            </a:r>
            <a:r>
              <a:rPr lang="zh-CN" altLang="en-US" sz="1200" b="1" i="0" u="none" strike="noStrike" kern="1200" baseline="0" dirty="0" smtClean="0">
                <a:solidFill>
                  <a:schemeClr val="tx1"/>
                </a:solidFill>
                <a:latin typeface="+mn-lt"/>
                <a:ea typeface="+mn-ea"/>
                <a:cs typeface="+mn-cs"/>
              </a:rPr>
              <a:t>种。</a:t>
            </a:r>
          </a:p>
          <a:p>
            <a:r>
              <a:rPr lang="zh-CN" altLang="en-US" sz="1200" b="1" i="0" u="none" strike="noStrike" kern="1200" baseline="0" dirty="0" smtClean="0">
                <a:solidFill>
                  <a:schemeClr val="tx1"/>
                </a:solidFill>
                <a:latin typeface="+mn-lt"/>
                <a:ea typeface="+mn-ea"/>
                <a:cs typeface="+mn-cs"/>
              </a:rPr>
              <a:t>第一种是磁盘机器损坏：</a:t>
            </a:r>
            <a:r>
              <a:rPr lang="zh-CN" altLang="en-US" sz="1200" b="0" i="0" u="none" strike="noStrike" kern="1200" baseline="0" dirty="0" smtClean="0">
                <a:solidFill>
                  <a:schemeClr val="tx1"/>
                </a:solidFill>
                <a:latin typeface="+mn-lt"/>
                <a:ea typeface="+mn-ea"/>
                <a:cs typeface="+mn-cs"/>
              </a:rPr>
              <a:t>在下面的动画中表现了，随着机器和磁盘数量增多，磁盘损坏和机器宕机的时间变成了常见问题。</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目前虽然不同厂商不同型号的</a:t>
            </a:r>
            <a:r>
              <a:rPr lang="en-US" altLang="zh-CN" sz="1200" b="0" i="0" u="none" strike="noStrike" kern="1200" baseline="0" dirty="0" smtClean="0">
                <a:solidFill>
                  <a:schemeClr val="tx1"/>
                </a:solidFill>
                <a:latin typeface="+mn-lt"/>
                <a:ea typeface="+mn-ea"/>
                <a:cs typeface="+mn-cs"/>
              </a:rPr>
              <a:t>SATA</a:t>
            </a:r>
            <a:r>
              <a:rPr lang="zh-CN" altLang="en-US" sz="1200" b="0" i="0" u="none" strike="noStrike" kern="1200" baseline="0" dirty="0" smtClean="0">
                <a:solidFill>
                  <a:schemeClr val="tx1"/>
                </a:solidFill>
                <a:latin typeface="+mn-lt"/>
                <a:ea typeface="+mn-ea"/>
                <a:cs typeface="+mn-cs"/>
              </a:rPr>
              <a:t>磁盘损坏率有差别，但大部分磁盘的年损坏率在</a:t>
            </a:r>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左右，这意味着</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千台机器的集群中每天有</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到</a:t>
            </a:r>
            <a:r>
              <a:rPr lang="en-US" altLang="zh-CN" sz="1200" b="0" i="0" u="none" strike="noStrike" kern="1200" baseline="0" dirty="0" smtClean="0">
                <a:solidFill>
                  <a:schemeClr val="tx1"/>
                </a:solidFill>
                <a:latin typeface="+mn-lt"/>
                <a:ea typeface="+mn-ea"/>
                <a:cs typeface="+mn-cs"/>
              </a:rPr>
              <a:t>6</a:t>
            </a:r>
            <a:r>
              <a:rPr lang="zh-CN" altLang="en-US" sz="1200" b="0" i="0" u="none" strike="noStrike" kern="1200" baseline="0" dirty="0" smtClean="0">
                <a:solidFill>
                  <a:schemeClr val="tx1"/>
                </a:solidFill>
                <a:latin typeface="+mn-lt"/>
                <a:ea typeface="+mn-ea"/>
                <a:cs typeface="+mn-cs"/>
              </a:rPr>
              <a:t>块磁盘损坏，磁盘上的数据在损坏后会丢失，所以需要对上面的数据做紧急复制来保证数据可靠。机器日宕机率是万分之⼀左右，在</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千台的集群中，每两天就会有一台机器异常宕机，一旦出现宕机，</a:t>
            </a:r>
            <a:r>
              <a:rPr lang="en-US" altLang="zh-CN" sz="1200" b="0" i="0" u="none" strike="noStrike" kern="1200" baseline="0" dirty="0" smtClean="0">
                <a:solidFill>
                  <a:schemeClr val="tx1"/>
                </a:solidFill>
                <a:latin typeface="+mn-lt"/>
                <a:ea typeface="+mn-ea"/>
                <a:cs typeface="+mn-cs"/>
              </a:rPr>
              <a:t>IO</a:t>
            </a:r>
            <a:r>
              <a:rPr lang="zh-CN" altLang="en-US" sz="1200" b="0" i="0" u="none" strike="noStrike" kern="1200" baseline="0" dirty="0" smtClean="0">
                <a:solidFill>
                  <a:schemeClr val="tx1"/>
                </a:solidFill>
                <a:latin typeface="+mn-lt"/>
                <a:ea typeface="+mn-ea"/>
                <a:cs typeface="+mn-cs"/>
              </a:rPr>
              <a:t>流量需要自动导向到其他机器上的存储节点上。</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12</a:t>
            </a:fld>
            <a:endParaRPr lang="zh-CN" altLang="en-US"/>
          </a:p>
        </p:txBody>
      </p:sp>
    </p:spTree>
    <p:extLst>
      <p:ext uri="{BB962C8B-B14F-4D97-AF65-F5344CB8AC3E}">
        <p14:creationId xmlns:p14="http://schemas.microsoft.com/office/powerpoint/2010/main" val="130307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在下面的动画中表现了数据在</a:t>
            </a:r>
            <a:r>
              <a:rPr lang="en-US" altLang="zh-CN" sz="1200" b="0" i="0" u="none" strike="noStrike" kern="1200" baseline="0" dirty="0" smtClean="0">
                <a:solidFill>
                  <a:schemeClr val="tx1"/>
                </a:solidFill>
                <a:latin typeface="+mn-lt"/>
                <a:ea typeface="+mn-ea"/>
                <a:cs typeface="+mn-cs"/>
              </a:rPr>
              <a:t>Raid</a:t>
            </a:r>
            <a:r>
              <a:rPr lang="zh-CN" altLang="en-US" sz="1200" b="0" i="0" u="none" strike="noStrike" kern="1200" baseline="0" dirty="0" smtClean="0">
                <a:solidFill>
                  <a:schemeClr val="tx1"/>
                </a:solidFill>
                <a:latin typeface="+mn-lt"/>
                <a:ea typeface="+mn-ea"/>
                <a:cs typeface="+mn-cs"/>
              </a:rPr>
              <a:t>卡放电和充电周期内对写入数据不同处理方法，放电周期内，数据写入到</a:t>
            </a:r>
            <a:r>
              <a:rPr lang="en-US" altLang="zh-CN" sz="1200" b="0" i="0" u="none" strike="noStrike" kern="1200" baseline="0" dirty="0" smtClean="0">
                <a:solidFill>
                  <a:schemeClr val="tx1"/>
                </a:solidFill>
                <a:latin typeface="+mn-lt"/>
                <a:ea typeface="+mn-ea"/>
                <a:cs typeface="+mn-cs"/>
              </a:rPr>
              <a:t>raid</a:t>
            </a:r>
            <a:r>
              <a:rPr lang="zh-CN" altLang="en-US" sz="1200" b="0" i="0" u="none" strike="noStrike" kern="1200" baseline="0" dirty="0" smtClean="0">
                <a:solidFill>
                  <a:schemeClr val="tx1"/>
                </a:solidFill>
                <a:latin typeface="+mn-lt"/>
                <a:ea typeface="+mn-ea"/>
                <a:cs typeface="+mn-cs"/>
              </a:rPr>
              <a:t>卡</a:t>
            </a:r>
            <a:r>
              <a:rPr lang="en-US" altLang="zh-CN" sz="1200" b="0" i="0" u="none" strike="noStrike" kern="1200" baseline="0" dirty="0" smtClean="0">
                <a:solidFill>
                  <a:schemeClr val="tx1"/>
                </a:solidFill>
                <a:latin typeface="+mn-lt"/>
                <a:ea typeface="+mn-ea"/>
                <a:cs typeface="+mn-cs"/>
              </a:rPr>
              <a:t>cache</a:t>
            </a:r>
            <a:r>
              <a:rPr lang="zh-CN" altLang="en-US" sz="1200" b="0" i="0" u="none" strike="noStrike" kern="1200" baseline="0" dirty="0" smtClean="0">
                <a:solidFill>
                  <a:schemeClr val="tx1"/>
                </a:solidFill>
                <a:latin typeface="+mn-lt"/>
                <a:ea typeface="+mn-ea"/>
                <a:cs typeface="+mn-cs"/>
              </a:rPr>
              <a:t>中即可返回写入成功，返回之后用</a:t>
            </a:r>
            <a:r>
              <a:rPr lang="en-US" altLang="zh-CN" sz="1200" b="0" i="0" u="none" strike="noStrike" kern="1200" baseline="0" dirty="0" smtClean="0">
                <a:solidFill>
                  <a:schemeClr val="tx1"/>
                </a:solidFill>
                <a:latin typeface="+mn-lt"/>
                <a:ea typeface="+mn-ea"/>
                <a:cs typeface="+mn-cs"/>
              </a:rPr>
              <a:t>batch</a:t>
            </a:r>
            <a:r>
              <a:rPr lang="zh-CN" altLang="en-US" sz="1200" b="0" i="0" u="none" strike="noStrike" kern="1200" baseline="0" dirty="0" smtClean="0">
                <a:solidFill>
                  <a:schemeClr val="tx1"/>
                </a:solidFill>
                <a:latin typeface="+mn-lt"/>
                <a:ea typeface="+mn-ea"/>
                <a:cs typeface="+mn-cs"/>
              </a:rPr>
              <a:t>方式异步将数据持久刷入到磁盘中来提高性能。但是在充电周期内，由于电池的保护作用消失，所以会跳过</a:t>
            </a:r>
            <a:r>
              <a:rPr lang="en-US" altLang="zh-CN" sz="1200" b="0" i="0" u="none" strike="noStrike" kern="1200" baseline="0" dirty="0" smtClean="0">
                <a:solidFill>
                  <a:schemeClr val="tx1"/>
                </a:solidFill>
                <a:latin typeface="+mn-lt"/>
                <a:ea typeface="+mn-ea"/>
                <a:cs typeface="+mn-cs"/>
              </a:rPr>
              <a:t>cache</a:t>
            </a:r>
            <a:r>
              <a:rPr lang="zh-CN" altLang="en-US" sz="1200" b="0" i="0" u="none" strike="noStrike" kern="1200" baseline="0" dirty="0" smtClean="0">
                <a:solidFill>
                  <a:schemeClr val="tx1"/>
                </a:solidFill>
                <a:latin typeface="+mn-lt"/>
                <a:ea typeface="+mn-ea"/>
                <a:cs typeface="+mn-cs"/>
              </a:rPr>
              <a:t>，直接将数据写入到低速的物理磁盘上导致性能下降。</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在分布式存储系统当中为了解决一些关键节点的性能和数据可靠性问题，通常会使用带</a:t>
            </a:r>
            <a:r>
              <a:rPr lang="en-US" altLang="zh-CN" sz="1200" b="0" i="0" u="none" strike="noStrike" kern="1200" baseline="0" dirty="0" smtClean="0">
                <a:solidFill>
                  <a:schemeClr val="tx1"/>
                </a:solidFill>
                <a:latin typeface="+mn-lt"/>
                <a:ea typeface="+mn-ea"/>
                <a:cs typeface="+mn-cs"/>
              </a:rPr>
              <a:t>Cache</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Raid</a:t>
            </a:r>
            <a:r>
              <a:rPr lang="zh-CN" altLang="en-US" sz="1200" b="0" i="0" u="none" strike="noStrike" kern="1200" baseline="0" dirty="0" smtClean="0">
                <a:solidFill>
                  <a:schemeClr val="tx1"/>
                </a:solidFill>
                <a:latin typeface="+mn-lt"/>
                <a:ea typeface="+mn-ea"/>
                <a:cs typeface="+mn-cs"/>
              </a:rPr>
              <a:t>卡。这个设备需要驱动程序，所以也存在缺陷，会在运</a:t>
            </a:r>
          </a:p>
          <a:p>
            <a:r>
              <a:rPr lang="zh-CN" altLang="en-US" sz="1200" b="0" i="0" u="none" strike="noStrike" kern="1200" baseline="0" dirty="0" smtClean="0">
                <a:solidFill>
                  <a:schemeClr val="tx1"/>
                </a:solidFill>
                <a:latin typeface="+mn-lt"/>
                <a:ea typeface="+mn-ea"/>
                <a:cs typeface="+mn-cs"/>
              </a:rPr>
              <a:t>行过程中崩溃导致所有磁盘操作失败。由于使用了易失性介质作为写数据的</a:t>
            </a:r>
            <a:r>
              <a:rPr lang="en-US" altLang="zh-CN" sz="1200" b="0" i="0" u="none" strike="noStrike" kern="1200" baseline="0" dirty="0" smtClean="0">
                <a:solidFill>
                  <a:schemeClr val="tx1"/>
                </a:solidFill>
                <a:latin typeface="+mn-lt"/>
                <a:ea typeface="+mn-ea"/>
                <a:cs typeface="+mn-cs"/>
              </a:rPr>
              <a:t>cache</a:t>
            </a:r>
            <a:r>
              <a:rPr lang="zh-CN" altLang="en-US" sz="1200" b="0" i="0" u="none" strike="noStrike" kern="1200" baseline="0" dirty="0" smtClean="0">
                <a:solidFill>
                  <a:schemeClr val="tx1"/>
                </a:solidFill>
                <a:latin typeface="+mn-lt"/>
                <a:ea typeface="+mn-ea"/>
                <a:cs typeface="+mn-cs"/>
              </a:rPr>
              <a:t>，所以在掉电的情况下会电池保证数据能写入到磁盘上；电池都有充放电周期，在充电周期内会导致驱动程序自动将数据</a:t>
            </a:r>
            <a:r>
              <a:rPr lang="en-US" altLang="zh-CN" sz="1200" b="0" i="0" u="none" strike="noStrike" kern="1200" baseline="0" dirty="0" smtClean="0">
                <a:solidFill>
                  <a:schemeClr val="tx1"/>
                </a:solidFill>
                <a:latin typeface="+mn-lt"/>
                <a:ea typeface="+mn-ea"/>
                <a:cs typeface="+mn-cs"/>
              </a:rPr>
              <a:t>cache</a:t>
            </a:r>
            <a:r>
              <a:rPr lang="zh-CN" altLang="en-US" sz="1200" b="0" i="0" u="none" strike="noStrike" kern="1200" baseline="0" dirty="0" smtClean="0">
                <a:solidFill>
                  <a:schemeClr val="tx1"/>
                </a:solidFill>
                <a:latin typeface="+mn-lt"/>
                <a:ea typeface="+mn-ea"/>
                <a:cs typeface="+mn-cs"/>
              </a:rPr>
              <a:t>禁止，直接将数据以写透的方式写入到磁盘上，带来</a:t>
            </a:r>
            <a:r>
              <a:rPr lang="en-US" altLang="zh-CN" sz="1200" b="0" i="0" u="none" strike="noStrike" kern="1200" baseline="0" dirty="0" smtClean="0">
                <a:solidFill>
                  <a:schemeClr val="tx1"/>
                </a:solidFill>
                <a:latin typeface="+mn-lt"/>
                <a:ea typeface="+mn-ea"/>
                <a:cs typeface="+mn-cs"/>
              </a:rPr>
              <a:t>10</a:t>
            </a:r>
            <a:r>
              <a:rPr lang="zh-CN" altLang="en-US" sz="1200" b="0" i="0" u="none" strike="noStrike" kern="1200" baseline="0" dirty="0" smtClean="0">
                <a:solidFill>
                  <a:schemeClr val="tx1"/>
                </a:solidFill>
                <a:latin typeface="+mn-lt"/>
                <a:ea typeface="+mn-ea"/>
                <a:cs typeface="+mn-cs"/>
              </a:rPr>
              <a:t>倍以上的性能下降。在以上两种情况下，都需要系统节点能自动检测到异常并切换到其他机器，来防止服务停止或者服务质量下降。</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13</a:t>
            </a:fld>
            <a:endParaRPr lang="zh-CN" altLang="en-US"/>
          </a:p>
        </p:txBody>
      </p:sp>
    </p:spTree>
    <p:extLst>
      <p:ext uri="{BB962C8B-B14F-4D97-AF65-F5344CB8AC3E}">
        <p14:creationId xmlns:p14="http://schemas.microsoft.com/office/powerpoint/2010/main" val="3227261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下面的动画中描述了网络分割的一种情况，很多人也将这种异常称为“脑裂”，在交换机间的物理链路出现问题的时候，会导致集群中部分节点间的联通，例如第一个交换机下的机器间是联通的，而同其他交换机下的机器是不能通信的，其他交换机下的机器间也是可以相互通信的。</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在这种现象发生在</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管理节点上，会对数据一致性和数据可靠性构成威胁。例如由于脑裂导致导致心跳异常，</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服务自动切换的另外的机器，切换期间多个节点并行对外提供</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服务，会导致新写入的数据在老的</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管理节点不可见而作为垃圾数据删除，这种异常需要利用完善可靠的分布式协议来避免。另外交换机拥塞、升级重启都表现为⺴网络丢包，会造成集群中众多节点做错误处理重试，需要分布式存储系统的</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server</a:t>
            </a:r>
            <a:r>
              <a:rPr lang="zh-CN" altLang="en-US" sz="1200" b="0" i="0" u="none" strike="noStrike" kern="1200" baseline="0" dirty="0" smtClean="0">
                <a:solidFill>
                  <a:schemeClr val="tx1"/>
                </a:solidFill>
                <a:latin typeface="+mn-lt"/>
                <a:ea typeface="+mn-ea"/>
                <a:cs typeface="+mn-cs"/>
              </a:rPr>
              <a:t>节点都进行拥塞控制来防止重试造成的流量⻛风暴。光纤损坏或者光纤接口异常会导致网络带宽降低，路由配置错误会导致机房间网络延迟增大，这些异常需要分布式存储系统有自动的识别能力，并进行报警处理，防止异常情况持续。</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14</a:t>
            </a:fld>
            <a:endParaRPr lang="zh-CN" altLang="en-US"/>
          </a:p>
        </p:txBody>
      </p:sp>
    </p:spTree>
    <p:extLst>
      <p:ext uri="{BB962C8B-B14F-4D97-AF65-F5344CB8AC3E}">
        <p14:creationId xmlns:p14="http://schemas.microsoft.com/office/powerpoint/2010/main" val="3988683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在机器掉电的情况下不但会影响可用性，还会导致数据可靠性，例如在下面的动画中描绘了数据写入</a:t>
            </a:r>
            <a:r>
              <a:rPr lang="en-US" altLang="zh-CN" sz="1200" b="0" i="0" u="none" strike="noStrike" kern="1200" baseline="0" dirty="0" smtClean="0">
                <a:solidFill>
                  <a:schemeClr val="tx1"/>
                </a:solidFill>
                <a:latin typeface="+mn-lt"/>
                <a:ea typeface="+mn-ea"/>
                <a:cs typeface="+mn-cs"/>
              </a:rPr>
              <a:t>memory cache</a:t>
            </a:r>
            <a:r>
              <a:rPr lang="zh-CN" altLang="en-US" sz="1200" b="0" i="0" u="none" strike="noStrike" kern="1200" baseline="0" dirty="0" smtClean="0">
                <a:solidFill>
                  <a:schemeClr val="tx1"/>
                </a:solidFill>
                <a:latin typeface="+mn-lt"/>
                <a:ea typeface="+mn-ea"/>
                <a:cs typeface="+mn-cs"/>
              </a:rPr>
              <a:t>就返回导致的数据丢失。</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在某些应用场景为了追求写性能，会写入</a:t>
            </a:r>
            <a:r>
              <a:rPr lang="en-US" altLang="zh-CN" sz="1200" b="0" i="0" u="none" strike="noStrike" kern="1200" baseline="0" dirty="0" smtClean="0">
                <a:solidFill>
                  <a:schemeClr val="tx1"/>
                </a:solidFill>
                <a:latin typeface="+mn-lt"/>
                <a:ea typeface="+mn-ea"/>
                <a:cs typeface="+mn-cs"/>
              </a:rPr>
              <a:t>memory cache</a:t>
            </a:r>
            <a:r>
              <a:rPr lang="zh-CN" altLang="en-US" sz="1200" b="0" i="0" u="none" strike="noStrike" kern="1200" baseline="0" dirty="0" smtClean="0">
                <a:solidFill>
                  <a:schemeClr val="tx1"/>
                </a:solidFill>
                <a:latin typeface="+mn-lt"/>
                <a:ea typeface="+mn-ea"/>
                <a:cs typeface="+mn-cs"/>
              </a:rPr>
              <a:t>后即返回，在</a:t>
            </a:r>
            <a:r>
              <a:rPr lang="en-US" altLang="zh-CN" sz="1200" b="0" i="0" u="none" strike="noStrike" kern="1200" baseline="0" dirty="0" smtClean="0">
                <a:solidFill>
                  <a:schemeClr val="tx1"/>
                </a:solidFill>
                <a:latin typeface="+mn-lt"/>
                <a:ea typeface="+mn-ea"/>
                <a:cs typeface="+mn-cs"/>
              </a:rPr>
              <a:t>memory cache</a:t>
            </a:r>
            <a:r>
              <a:rPr lang="zh-CN" altLang="en-US" sz="1200" b="0" i="0" u="none" strike="noStrike" kern="1200" baseline="0" dirty="0" smtClean="0">
                <a:solidFill>
                  <a:schemeClr val="tx1"/>
                </a:solidFill>
                <a:latin typeface="+mn-lt"/>
                <a:ea typeface="+mn-ea"/>
                <a:cs typeface="+mn-cs"/>
              </a:rPr>
              <a:t>中积累的数据会经过一段时间或者积累到一定数量后批量写入到磁盘中国，此时如果出现掉电故障，会导致告知用户写入成功的数据丢失到。</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在机房中电力供给模块会以</a:t>
            </a:r>
            <a:r>
              <a:rPr lang="en-US" altLang="zh-CN" sz="1200" b="0" i="0" u="none" strike="noStrike" kern="1200" baseline="0" dirty="0" smtClean="0">
                <a:solidFill>
                  <a:schemeClr val="tx1"/>
                </a:solidFill>
                <a:latin typeface="+mn-lt"/>
                <a:ea typeface="+mn-ea"/>
                <a:cs typeface="+mn-cs"/>
              </a:rPr>
              <a:t>rack</a:t>
            </a:r>
            <a:r>
              <a:rPr lang="zh-CN" altLang="en-US" sz="1200" b="0" i="0" u="none" strike="noStrike" kern="1200" baseline="0" dirty="0" smtClean="0">
                <a:solidFill>
                  <a:schemeClr val="tx1"/>
                </a:solidFill>
                <a:latin typeface="+mn-lt"/>
                <a:ea typeface="+mn-ea"/>
                <a:cs typeface="+mn-cs"/>
              </a:rPr>
              <a:t>为单元提供多路供电，每个</a:t>
            </a:r>
            <a:r>
              <a:rPr lang="en-US" altLang="zh-CN" sz="1200" b="0" i="0" u="none" strike="noStrike" kern="1200" baseline="0" dirty="0" smtClean="0">
                <a:solidFill>
                  <a:schemeClr val="tx1"/>
                </a:solidFill>
                <a:latin typeface="+mn-lt"/>
                <a:ea typeface="+mn-ea"/>
                <a:cs typeface="+mn-cs"/>
              </a:rPr>
              <a:t>rack</a:t>
            </a:r>
            <a:r>
              <a:rPr lang="zh-CN" altLang="en-US" sz="1200" b="0" i="0" u="none" strike="noStrike" kern="1200" baseline="0" dirty="0" smtClean="0">
                <a:solidFill>
                  <a:schemeClr val="tx1"/>
                </a:solidFill>
                <a:latin typeface="+mn-lt"/>
                <a:ea typeface="+mn-ea"/>
                <a:cs typeface="+mn-cs"/>
              </a:rPr>
              <a:t>中会存放几十到上百台机器，虽然有两路供电，但是如果</a:t>
            </a:r>
            <a:r>
              <a:rPr lang="en-US" altLang="zh-CN" sz="1200" b="0" i="0" u="none" strike="noStrike" kern="1200" baseline="0" dirty="0" smtClean="0">
                <a:solidFill>
                  <a:schemeClr val="tx1"/>
                </a:solidFill>
                <a:latin typeface="+mn-lt"/>
                <a:ea typeface="+mn-ea"/>
                <a:cs typeface="+mn-cs"/>
              </a:rPr>
              <a:t>rack</a:t>
            </a:r>
            <a:r>
              <a:rPr lang="zh-CN" altLang="en-US" sz="1200" b="0" i="0" u="none" strike="noStrike" kern="1200" baseline="0" dirty="0" smtClean="0">
                <a:solidFill>
                  <a:schemeClr val="tx1"/>
                </a:solidFill>
                <a:latin typeface="+mn-lt"/>
                <a:ea typeface="+mn-ea"/>
                <a:cs typeface="+mn-cs"/>
              </a:rPr>
              <a:t>的电源模块出现问题，会导致整个</a:t>
            </a:r>
            <a:r>
              <a:rPr lang="en-US" altLang="zh-CN" sz="1200" b="0" i="0" u="none" strike="noStrike" kern="1200" baseline="0" dirty="0" smtClean="0">
                <a:solidFill>
                  <a:schemeClr val="tx1"/>
                </a:solidFill>
                <a:latin typeface="+mn-lt"/>
                <a:ea typeface="+mn-ea"/>
                <a:cs typeface="+mn-cs"/>
              </a:rPr>
              <a:t>rack</a:t>
            </a:r>
            <a:r>
              <a:rPr lang="zh-CN" altLang="en-US" sz="1200" b="0" i="0" u="none" strike="noStrike" kern="1200" baseline="0" dirty="0" smtClean="0">
                <a:solidFill>
                  <a:schemeClr val="tx1"/>
                </a:solidFill>
                <a:latin typeface="+mn-lt"/>
                <a:ea typeface="+mn-ea"/>
                <a:cs typeface="+mn-cs"/>
              </a:rPr>
              <a:t>下的机器同时宕机，造成大量数据不可访问，所以需要分布式文件系统在数据分布的时候考虑到</a:t>
            </a:r>
            <a:r>
              <a:rPr lang="en-US" altLang="zh-CN" sz="1200" b="0" i="0" u="none" strike="noStrike" kern="1200" baseline="0" dirty="0" smtClean="0">
                <a:solidFill>
                  <a:schemeClr val="tx1"/>
                </a:solidFill>
                <a:latin typeface="+mn-lt"/>
                <a:ea typeface="+mn-ea"/>
                <a:cs typeface="+mn-cs"/>
              </a:rPr>
              <a:t>rack</a:t>
            </a:r>
            <a:r>
              <a:rPr lang="zh-CN" altLang="en-US" sz="1200" b="0" i="0" u="none" strike="noStrike" kern="1200" baseline="0" dirty="0" smtClean="0">
                <a:solidFill>
                  <a:schemeClr val="tx1"/>
                </a:solidFill>
                <a:latin typeface="+mn-lt"/>
                <a:ea typeface="+mn-ea"/>
                <a:cs typeface="+mn-cs"/>
              </a:rPr>
              <a:t>的分布，将数据的多个副本分布到不同</a:t>
            </a:r>
            <a:r>
              <a:rPr lang="en-US" altLang="zh-CN" sz="1200" b="0" i="0" u="none" strike="noStrike" kern="1200" baseline="0" dirty="0" smtClean="0">
                <a:solidFill>
                  <a:schemeClr val="tx1"/>
                </a:solidFill>
                <a:latin typeface="+mn-lt"/>
                <a:ea typeface="+mn-ea"/>
                <a:cs typeface="+mn-cs"/>
              </a:rPr>
              <a:t>rack</a:t>
            </a:r>
            <a:r>
              <a:rPr lang="zh-CN" altLang="en-US" sz="1200" b="0" i="0" u="none" strike="noStrike" kern="1200" baseline="0" dirty="0" smtClean="0">
                <a:solidFill>
                  <a:schemeClr val="tx1"/>
                </a:solidFill>
                <a:latin typeface="+mn-lt"/>
                <a:ea typeface="+mn-ea"/>
                <a:cs typeface="+mn-cs"/>
              </a:rPr>
              <a:t>上达到高可。整个数据中心中托管的机器会有于供电紧缺和电力系统改造或者故障等问题整个机房需要紧急停机，这导致在一个数据中⼼的数据不可访问，在架构设计上和物理部署上要求分布式存储系统需要有跨数据中心和地域的能力，同时在电力供应出现问题的时候可以做到随时可以停机，并且在电力恢复后可以快速恢复的能力。</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15</a:t>
            </a:fld>
            <a:endParaRPr lang="zh-CN" altLang="en-US"/>
          </a:p>
        </p:txBody>
      </p:sp>
    </p:spTree>
    <p:extLst>
      <p:ext uri="{BB962C8B-B14F-4D97-AF65-F5344CB8AC3E}">
        <p14:creationId xmlns:p14="http://schemas.microsoft.com/office/powerpoint/2010/main" val="47816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在系统中数据通过网卡传输后会出现数据错误，虽然可以通过打开操作系统</a:t>
            </a:r>
            <a:r>
              <a:rPr lang="en-US" altLang="zh-CN" sz="1200" b="0" i="0" u="none" strike="noStrike" kern="1200" baseline="0" dirty="0" err="1" smtClean="0">
                <a:solidFill>
                  <a:schemeClr val="tx1"/>
                </a:solidFill>
                <a:latin typeface="+mn-lt"/>
                <a:ea typeface="+mn-ea"/>
                <a:cs typeface="+mn-cs"/>
              </a:rPr>
              <a:t>tcp</a:t>
            </a:r>
            <a:r>
              <a:rPr lang="zh-CN" altLang="en-US" sz="1200" b="0" i="0" u="none" strike="noStrike" kern="1200" baseline="0" dirty="0" smtClean="0">
                <a:solidFill>
                  <a:schemeClr val="tx1"/>
                </a:solidFill>
                <a:latin typeface="+mn-lt"/>
                <a:ea typeface="+mn-ea"/>
                <a:cs typeface="+mn-cs"/>
              </a:rPr>
              <a:t>协议自带的校验功能，但是在传输端点处还是会有于内存</a:t>
            </a:r>
            <a:r>
              <a:rPr lang="en-US" altLang="zh-CN" sz="1200" b="0" i="0" u="none" strike="noStrike" kern="1200" baseline="0" dirty="0" smtClean="0">
                <a:solidFill>
                  <a:schemeClr val="tx1"/>
                </a:solidFill>
                <a:latin typeface="+mn-lt"/>
                <a:ea typeface="+mn-ea"/>
                <a:cs typeface="+mn-cs"/>
              </a:rPr>
              <a:t>ECC</a:t>
            </a:r>
            <a:r>
              <a:rPr lang="zh-CN" altLang="en-US" sz="1200" b="0" i="0" u="none" strike="noStrike" kern="1200" baseline="0" dirty="0" smtClean="0">
                <a:solidFill>
                  <a:schemeClr val="tx1"/>
                </a:solidFill>
                <a:latin typeface="+mn-lt"/>
                <a:ea typeface="+mn-ea"/>
                <a:cs typeface="+mn-cs"/>
              </a:rPr>
              <a:t>等错误导致数据传输后变错。数据在成功写入磁盘后，也会出现数据在磁盘上变错的可能。这些异常需要分布式存储系统具有端到端的数据保护措施，可以及时的检查到错误并做到自动恢复。</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16</a:t>
            </a:fld>
            <a:endParaRPr lang="zh-CN" altLang="en-US"/>
          </a:p>
        </p:txBody>
      </p:sp>
    </p:spTree>
    <p:extLst>
      <p:ext uri="{BB962C8B-B14F-4D97-AF65-F5344CB8AC3E}">
        <p14:creationId xmlns:p14="http://schemas.microsoft.com/office/powerpoint/2010/main" val="2946301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在分布式系统中，很难保证多个节点间的时间是一致的，在左边的动画中表现了在分布式系统中如何保证时间同步，从中可以看出，</a:t>
            </a:r>
            <a:r>
              <a:rPr lang="en-US" altLang="zh-CN" sz="1200" b="0" i="0" u="none" strike="noStrike" kern="1200" baseline="0" dirty="0" smtClean="0">
                <a:solidFill>
                  <a:schemeClr val="tx1"/>
                </a:solidFill>
                <a:latin typeface="+mn-lt"/>
                <a:ea typeface="+mn-ea"/>
                <a:cs typeface="+mn-cs"/>
              </a:rPr>
              <a:t>NTP</a:t>
            </a:r>
            <a:r>
              <a:rPr lang="zh-CN" altLang="en-US" sz="1200" b="0" i="0" u="none" strike="noStrike" kern="1200" baseline="0" dirty="0" smtClean="0">
                <a:solidFill>
                  <a:schemeClr val="tx1"/>
                </a:solidFill>
                <a:latin typeface="+mn-lt"/>
                <a:ea typeface="+mn-ea"/>
                <a:cs typeface="+mn-cs"/>
              </a:rPr>
              <a:t>漂移等情况要求系统逻辑不能强依赖于时间精度和时钟同步，需要重新设置虚拟时钟来保证时序，达到数据一致性。在右边的动画中说明了，当一台机器的一块磁盘出现异常时，会导致整个机器的所有磁盘不可用，表现为操作系统</a:t>
            </a:r>
            <a:r>
              <a:rPr lang="en-US" altLang="zh-CN" sz="1200" b="0" i="0" u="none" strike="noStrike" kern="1200" baseline="0" dirty="0" smtClean="0">
                <a:solidFill>
                  <a:schemeClr val="tx1"/>
                </a:solidFill>
                <a:latin typeface="+mn-lt"/>
                <a:ea typeface="+mn-ea"/>
                <a:cs typeface="+mn-cs"/>
              </a:rPr>
              <a:t>IO</a:t>
            </a:r>
            <a:r>
              <a:rPr lang="zh-CN" altLang="en-US" sz="1200" b="0" i="0" u="none" strike="noStrike" kern="1200" baseline="0" dirty="0" smtClean="0">
                <a:solidFill>
                  <a:schemeClr val="tx1"/>
                </a:solidFill>
                <a:latin typeface="+mn-lt"/>
                <a:ea typeface="+mn-ea"/>
                <a:cs typeface="+mn-cs"/>
              </a:rPr>
              <a:t>线程进入</a:t>
            </a:r>
            <a:r>
              <a:rPr lang="en-US" altLang="zh-CN" sz="1200" b="0" i="0" u="none" strike="noStrike" kern="1200" baseline="0" dirty="0" smtClean="0">
                <a:solidFill>
                  <a:schemeClr val="tx1"/>
                </a:solidFill>
                <a:latin typeface="+mn-lt"/>
                <a:ea typeface="+mn-ea"/>
                <a:cs typeface="+mn-cs"/>
              </a:rPr>
              <a:t>D</a:t>
            </a:r>
            <a:r>
              <a:rPr lang="zh-CN" altLang="en-US" sz="1200" b="0" i="0" u="none" strike="noStrike" kern="1200" baseline="0" dirty="0" smtClean="0">
                <a:solidFill>
                  <a:schemeClr val="tx1"/>
                </a:solidFill>
                <a:latin typeface="+mn-lt"/>
                <a:ea typeface="+mn-ea"/>
                <a:cs typeface="+mn-cs"/>
              </a:rPr>
              <a:t>状态。在这种情况下，通常只能通过重启机器的方法来恢复服务，不但会导致整机不服务，还会导致在</a:t>
            </a:r>
            <a:r>
              <a:rPr lang="en-US" altLang="zh-CN" sz="1200" b="0" i="0" u="none" strike="noStrike" kern="1200" baseline="0" dirty="0" smtClean="0">
                <a:solidFill>
                  <a:schemeClr val="tx1"/>
                </a:solidFill>
                <a:latin typeface="+mn-lt"/>
                <a:ea typeface="+mn-ea"/>
                <a:cs typeface="+mn-cs"/>
              </a:rPr>
              <a:t>mem cache</a:t>
            </a:r>
            <a:r>
              <a:rPr lang="zh-CN" altLang="en-US" sz="1200" b="0" i="0" u="none" strike="noStrike" kern="1200" baseline="0" dirty="0" smtClean="0">
                <a:solidFill>
                  <a:schemeClr val="tx1"/>
                </a:solidFill>
                <a:latin typeface="+mn-lt"/>
                <a:ea typeface="+mn-ea"/>
                <a:cs typeface="+mn-cs"/>
              </a:rPr>
              <a:t>中的数据丢失。</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17</a:t>
            </a:fld>
            <a:endParaRPr lang="zh-CN" altLang="en-US"/>
          </a:p>
        </p:txBody>
      </p:sp>
    </p:spTree>
    <p:extLst>
      <p:ext uri="{BB962C8B-B14F-4D97-AF65-F5344CB8AC3E}">
        <p14:creationId xmlns:p14="http://schemas.microsoft.com/office/powerpoint/2010/main" val="1500387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在离线计算场景通常会将分布式存储节点同计算节点放置在同一台机器上，业务上的热点随时都在变化和移动，造成了计算热点过度抢占存储节点的资源，给存储系统带来不稳定因素。在动画中的</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个应用分别消耗机器的一种资源，若恰好</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个业务调度到同一台机器，通常会导致机器不可用。通常会采用资源隔离和限制的方法来避免一个业务的计算过度消耗资源，同时分布式系统的客户端需要有主动绕过热点机器的功能来避免热点给整个系统带来的影响。</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18</a:t>
            </a:fld>
            <a:endParaRPr lang="zh-CN" altLang="en-US"/>
          </a:p>
        </p:txBody>
      </p:sp>
    </p:spTree>
    <p:extLst>
      <p:ext uri="{BB962C8B-B14F-4D97-AF65-F5344CB8AC3E}">
        <p14:creationId xmlns:p14="http://schemas.microsoft.com/office/powerpoint/2010/main" val="3638748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软件逻辑实现不合理，会带来资源使用过度或者泄露，给集群中的若干节点同时带来性能低下的问题，这需要分布式存储系统要定时对数据进行采集，按照用户做流量限制，方便问题定位。在动画中的前两种情况中，用户进程重启和错误重试中如果频繁切换文件，会导致导致创建大量文件，给分布式存储系统的</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管理模块瞬间带来巨大压力，需要在</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服务上针对用户做到流量控制，防止某个用户逻辑实现问题导致整个系统不可用。第</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种错误设计不合理设计导致</a:t>
            </a:r>
            <a:r>
              <a:rPr lang="en-US" altLang="zh-CN" sz="1200" b="0" i="0" u="none" strike="noStrike" kern="1200" baseline="0" dirty="0" smtClean="0">
                <a:solidFill>
                  <a:schemeClr val="tx1"/>
                </a:solidFill>
                <a:latin typeface="+mn-lt"/>
                <a:ea typeface="+mn-ea"/>
                <a:cs typeface="+mn-cs"/>
              </a:rPr>
              <a:t>Data Server</a:t>
            </a:r>
            <a:r>
              <a:rPr lang="zh-CN" altLang="en-US" sz="1200" b="0" i="0" u="none" strike="noStrike" kern="1200" baseline="0" dirty="0" smtClean="0">
                <a:solidFill>
                  <a:schemeClr val="tx1"/>
                </a:solidFill>
                <a:latin typeface="+mn-lt"/>
                <a:ea typeface="+mn-ea"/>
                <a:cs typeface="+mn-cs"/>
              </a:rPr>
              <a:t>每次重启都进行</a:t>
            </a:r>
            <a:r>
              <a:rPr lang="en-US" altLang="zh-CN" sz="1200" b="0" i="0" u="none" strike="noStrike" kern="1200" baseline="0" dirty="0" smtClean="0">
                <a:solidFill>
                  <a:schemeClr val="tx1"/>
                </a:solidFill>
                <a:latin typeface="+mn-lt"/>
                <a:ea typeface="+mn-ea"/>
                <a:cs typeface="+mn-cs"/>
              </a:rPr>
              <a:t>block report</a:t>
            </a:r>
            <a:r>
              <a:rPr lang="zh-CN" altLang="en-US" sz="1200" b="0" i="0" u="none" strike="noStrike" kern="1200" baseline="0" dirty="0" smtClean="0">
                <a:solidFill>
                  <a:schemeClr val="tx1"/>
                </a:solidFill>
                <a:latin typeface="+mn-lt"/>
                <a:ea typeface="+mn-ea"/>
                <a:cs typeface="+mn-cs"/>
              </a:rPr>
              <a:t>，消耗较高的</a:t>
            </a:r>
            <a:r>
              <a:rPr lang="en-US" altLang="zh-CN" sz="1200" b="0" i="0" u="none" strike="noStrike" kern="1200" baseline="0" dirty="0" smtClean="0">
                <a:solidFill>
                  <a:schemeClr val="tx1"/>
                </a:solidFill>
                <a:latin typeface="+mn-lt"/>
                <a:ea typeface="+mn-ea"/>
                <a:cs typeface="+mn-cs"/>
              </a:rPr>
              <a:t>Meta server</a:t>
            </a:r>
            <a:r>
              <a:rPr lang="zh-CN" altLang="en-US" sz="1200" b="0" i="0" u="none" strike="noStrike" kern="1200" baseline="0" dirty="0" smtClean="0">
                <a:solidFill>
                  <a:schemeClr val="tx1"/>
                </a:solidFill>
                <a:latin typeface="+mn-lt"/>
                <a:ea typeface="+mn-ea"/>
                <a:cs typeface="+mn-cs"/>
              </a:rPr>
              <a:t>的计算量；第</a:t>
            </a:r>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种情况则是低效的用户程序实现导致频繁对某些文件进行读取，将</a:t>
            </a:r>
            <a:r>
              <a:rPr lang="en-US" altLang="zh-CN" sz="1200" b="0" i="0" u="none" strike="noStrike" kern="1200" baseline="0" dirty="0" smtClean="0">
                <a:solidFill>
                  <a:schemeClr val="tx1"/>
                </a:solidFill>
                <a:latin typeface="+mn-lt"/>
                <a:ea typeface="+mn-ea"/>
                <a:cs typeface="+mn-cs"/>
              </a:rPr>
              <a:t>Meta Server</a:t>
            </a:r>
            <a:r>
              <a:rPr lang="zh-CN" altLang="en-US" sz="1200" b="0" i="0" u="none" strike="noStrike" kern="1200" baseline="0" dirty="0" smtClean="0">
                <a:solidFill>
                  <a:schemeClr val="tx1"/>
                </a:solidFill>
                <a:latin typeface="+mn-lt"/>
                <a:ea typeface="+mn-ea"/>
                <a:cs typeface="+mn-cs"/>
              </a:rPr>
              <a:t>的处理队列填满导致不能对外正常服务。</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19</a:t>
            </a:fld>
            <a:endParaRPr lang="zh-CN" altLang="en-US"/>
          </a:p>
        </p:txBody>
      </p:sp>
    </p:spTree>
    <p:extLst>
      <p:ext uri="{BB962C8B-B14F-4D97-AF65-F5344CB8AC3E}">
        <p14:creationId xmlns:p14="http://schemas.microsoft.com/office/powerpoint/2010/main" val="310012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baseline="0" dirty="0" smtClean="0">
                <a:solidFill>
                  <a:schemeClr val="tx1"/>
                </a:solidFill>
                <a:latin typeface="+mn-lt"/>
                <a:ea typeface="+mn-ea"/>
                <a:cs typeface="+mn-cs"/>
              </a:rPr>
              <a:t>我会从下面</a:t>
            </a:r>
            <a:r>
              <a:rPr lang="en-US" altLang="zh-CN" sz="1200" b="1" i="0" u="none" strike="noStrike" kern="1200" baseline="0" dirty="0" smtClean="0">
                <a:solidFill>
                  <a:schemeClr val="tx1"/>
                </a:solidFill>
                <a:latin typeface="+mn-lt"/>
                <a:ea typeface="+mn-ea"/>
                <a:cs typeface="+mn-cs"/>
              </a:rPr>
              <a:t>5</a:t>
            </a:r>
            <a:r>
              <a:rPr lang="zh-CN" altLang="en-US" sz="1200" b="1" i="0" u="none" strike="noStrike" kern="1200" baseline="0" dirty="0" smtClean="0">
                <a:solidFill>
                  <a:schemeClr val="tx1"/>
                </a:solidFill>
                <a:latin typeface="+mn-lt"/>
                <a:ea typeface="+mn-ea"/>
                <a:cs typeface="+mn-cs"/>
              </a:rPr>
              <a:t>个方面同大家探讨一下分布式存储的知识；</a:t>
            </a:r>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2</a:t>
            </a:fld>
            <a:endParaRPr lang="zh-CN" altLang="en-US"/>
          </a:p>
        </p:txBody>
      </p:sp>
    </p:spTree>
    <p:extLst>
      <p:ext uri="{BB962C8B-B14F-4D97-AF65-F5344CB8AC3E}">
        <p14:creationId xmlns:p14="http://schemas.microsoft.com/office/powerpoint/2010/main" val="1520096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生产系统中运维同学由于对业务逻辑不清楚或者误操作，可能会将有用数据误删除，分布式存储系统需要在存储空间足够的情况下尽量保存数据，来降低误操作带来的风险。在磁盘维护过程中会出现磁盘被拔错，未被清理的磁盘直接进入系统的情况，需要分布式存储系统具备识别和检验数据有效性的能力，防止数据混乱。</a:t>
            </a:r>
          </a:p>
          <a:p>
            <a:r>
              <a:rPr lang="zh-CN" altLang="en-US" sz="1200" b="0" i="0" u="none" strike="noStrike" kern="1200" baseline="0" dirty="0" smtClean="0">
                <a:solidFill>
                  <a:schemeClr val="tx1"/>
                </a:solidFill>
                <a:latin typeface="+mn-lt"/>
                <a:ea typeface="+mn-ea"/>
                <a:cs typeface="+mn-cs"/>
              </a:rPr>
              <a:t>从上面的例子来看，除了数据规模大，性能要求高以外，小概率事件是分布式存储系统经常要应对的问题，如何高效处理这些异常是分布式存储系统工程面临的挑战。</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20</a:t>
            </a:fld>
            <a:endParaRPr lang="zh-CN" altLang="en-US"/>
          </a:p>
        </p:txBody>
      </p:sp>
    </p:spTree>
    <p:extLst>
      <p:ext uri="{BB962C8B-B14F-4D97-AF65-F5344CB8AC3E}">
        <p14:creationId xmlns:p14="http://schemas.microsoft.com/office/powerpoint/2010/main" val="3931313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z="1200" b="1" i="0" u="none" strike="noStrike" kern="1200" baseline="0" dirty="0" smtClean="0">
                <a:solidFill>
                  <a:schemeClr val="tx1"/>
                </a:solidFill>
                <a:latin typeface="+mn-lt"/>
                <a:ea typeface="+mn-ea"/>
                <a:cs typeface="+mn-cs"/>
              </a:rPr>
              <a:t>在介绍的分布式存储系统的需求之后，我找了</a:t>
            </a:r>
            <a:r>
              <a:rPr lang="en-US" altLang="zh-CN" sz="1200" b="1" i="0" u="none" strike="noStrike" kern="1200" baseline="0" dirty="0" smtClean="0">
                <a:solidFill>
                  <a:schemeClr val="tx1"/>
                </a:solidFill>
                <a:latin typeface="+mn-lt"/>
                <a:ea typeface="+mn-ea"/>
                <a:cs typeface="+mn-cs"/>
              </a:rPr>
              <a:t>3</a:t>
            </a:r>
            <a:r>
              <a:rPr lang="zh-CN" altLang="en-US" sz="1200" b="1" i="0" u="none" strike="noStrike" kern="1200" baseline="0" dirty="0" smtClean="0">
                <a:solidFill>
                  <a:schemeClr val="tx1"/>
                </a:solidFill>
                <a:latin typeface="+mn-lt"/>
                <a:ea typeface="+mn-ea"/>
                <a:cs typeface="+mn-cs"/>
              </a:rPr>
              <a:t>个分布式存储系统作为例子来看系统架构是如何设计的。</a:t>
            </a:r>
          </a:p>
          <a:p>
            <a:r>
              <a:rPr lang="en-US" altLang="zh-CN" sz="1200" b="0" i="0" u="none" strike="noStrike" kern="1200" baseline="0" dirty="0" smtClean="0">
                <a:solidFill>
                  <a:schemeClr val="tx1"/>
                </a:solidFill>
                <a:latin typeface="+mn-lt"/>
                <a:ea typeface="+mn-ea"/>
                <a:cs typeface="+mn-cs"/>
              </a:rPr>
              <a:t>HDFS</a:t>
            </a:r>
            <a:r>
              <a:rPr lang="zh-CN" altLang="en-US" sz="1200" b="0" i="0" u="none" strike="noStrike" kern="1200" baseline="0" dirty="0" smtClean="0">
                <a:solidFill>
                  <a:schemeClr val="tx1"/>
                </a:solidFill>
                <a:latin typeface="+mn-lt"/>
                <a:ea typeface="+mn-ea"/>
                <a:cs typeface="+mn-cs"/>
              </a:rPr>
              <a:t>是</a:t>
            </a:r>
            <a:r>
              <a:rPr lang="en-US" altLang="zh-CN" sz="1200" b="0" i="0" u="none" strike="noStrike" kern="1200" baseline="0" dirty="0" err="1" smtClean="0">
                <a:solidFill>
                  <a:schemeClr val="tx1"/>
                </a:solidFill>
                <a:latin typeface="+mn-lt"/>
                <a:ea typeface="+mn-ea"/>
                <a:cs typeface="+mn-cs"/>
              </a:rPr>
              <a:t>hadoop</a:t>
            </a:r>
            <a:r>
              <a:rPr lang="zh-CN" altLang="en-US" sz="1200" b="0" i="0" u="none" strike="noStrike" kern="1200" baseline="0" dirty="0" smtClean="0">
                <a:solidFill>
                  <a:schemeClr val="tx1"/>
                </a:solidFill>
                <a:latin typeface="+mn-lt"/>
                <a:ea typeface="+mn-ea"/>
                <a:cs typeface="+mn-cs"/>
              </a:rPr>
              <a:t>开源项目中的分布式文件存储系统，提供文件操作接口；它是目前商用规模最大的分布式文件系统，很多互联网公司都在使用。</a:t>
            </a:r>
          </a:p>
          <a:p>
            <a:r>
              <a:rPr lang="en-US" altLang="zh-CN" sz="1200" b="0" i="0" u="none" strike="noStrike" kern="1200" baseline="0" dirty="0" err="1" smtClean="0">
                <a:solidFill>
                  <a:schemeClr val="tx1"/>
                </a:solidFill>
                <a:latin typeface="+mn-lt"/>
                <a:ea typeface="+mn-ea"/>
                <a:cs typeface="+mn-cs"/>
              </a:rPr>
              <a:t>Ceph</a:t>
            </a:r>
            <a:r>
              <a:rPr lang="zh-CN" altLang="en-US" sz="1200" b="0" i="0" u="none" strike="noStrike" kern="1200" baseline="0" dirty="0" smtClean="0">
                <a:solidFill>
                  <a:schemeClr val="tx1"/>
                </a:solidFill>
                <a:latin typeface="+mn-lt"/>
                <a:ea typeface="+mn-ea"/>
                <a:cs typeface="+mn-cs"/>
              </a:rPr>
              <a:t>也是一个开源分布式存储系统，除了提供标准的</a:t>
            </a:r>
            <a:r>
              <a:rPr lang="en-US" altLang="zh-CN" sz="1200" b="0" i="0" u="none" strike="noStrike" kern="1200" baseline="0" dirty="0" err="1" smtClean="0">
                <a:solidFill>
                  <a:schemeClr val="tx1"/>
                </a:solidFill>
                <a:latin typeface="+mn-lt"/>
                <a:ea typeface="+mn-ea"/>
                <a:cs typeface="+mn-cs"/>
              </a:rPr>
              <a:t>posix</a:t>
            </a:r>
            <a:r>
              <a:rPr lang="zh-CN" altLang="en-US" sz="1200" b="0" i="0" u="none" strike="noStrike" kern="1200" baseline="0" dirty="0" smtClean="0">
                <a:solidFill>
                  <a:schemeClr val="tx1"/>
                </a:solidFill>
                <a:latin typeface="+mn-lt"/>
                <a:ea typeface="+mn-ea"/>
                <a:cs typeface="+mn-cs"/>
              </a:rPr>
              <a:t>文件操作接口外，还提供对象和块存储接口；目前虽然没有大规模商用，但是架构设计具有领先性。</a:t>
            </a:r>
          </a:p>
          <a:p>
            <a:r>
              <a:rPr lang="zh-CN" altLang="en-US" sz="1200" b="0" i="0" u="none" strike="noStrike" kern="1200" baseline="0" dirty="0" smtClean="0">
                <a:solidFill>
                  <a:schemeClr val="tx1"/>
                </a:solidFill>
                <a:latin typeface="+mn-lt"/>
                <a:ea typeface="+mn-ea"/>
                <a:cs typeface="+mn-cs"/>
              </a:rPr>
              <a:t>盘古系统是阿里云自主研发的分布式文件存储系统，提供类似</a:t>
            </a:r>
            <a:r>
              <a:rPr lang="en-US" altLang="zh-CN" sz="1200" b="0" i="0" u="none" strike="noStrike" kern="1200" baseline="0" dirty="0" err="1" smtClean="0">
                <a:solidFill>
                  <a:schemeClr val="tx1"/>
                </a:solidFill>
                <a:latin typeface="+mn-lt"/>
                <a:ea typeface="+mn-ea"/>
                <a:cs typeface="+mn-cs"/>
              </a:rPr>
              <a:t>posix</a:t>
            </a:r>
            <a:r>
              <a:rPr lang="zh-CN" altLang="en-US" sz="1200" b="0" i="0" u="none" strike="noStrike" kern="1200" baseline="0" dirty="0" smtClean="0">
                <a:solidFill>
                  <a:schemeClr val="tx1"/>
                </a:solidFill>
                <a:latin typeface="+mn-lt"/>
                <a:ea typeface="+mn-ea"/>
                <a:cs typeface="+mn-cs"/>
              </a:rPr>
              <a:t>的文件操作接口；对公司内部提供在线和离线存储服务，对外提供公有云存储服务和企</a:t>
            </a:r>
          </a:p>
          <a:p>
            <a:r>
              <a:rPr lang="zh-CN" altLang="en-US" sz="1200" b="0" i="0" u="none" strike="noStrike" kern="1200" baseline="0" dirty="0" smtClean="0">
                <a:solidFill>
                  <a:schemeClr val="tx1"/>
                </a:solidFill>
                <a:latin typeface="+mn-lt"/>
                <a:ea typeface="+mn-ea"/>
                <a:cs typeface="+mn-cs"/>
              </a:rPr>
              <a:t>业存储方案；特点是文件类型丰富、高可用、大规模、支持多种存储介质等，可以支持众多业务业务，提供文件系统优先级和流量控制功能，单组</a:t>
            </a:r>
            <a:r>
              <a:rPr lang="en-US" altLang="zh-CN" sz="1200" b="0" i="0" u="none" strike="noStrike" kern="1200" baseline="0" dirty="0" smtClean="0">
                <a:solidFill>
                  <a:schemeClr val="tx1"/>
                </a:solidFill>
                <a:latin typeface="+mn-lt"/>
                <a:ea typeface="+mn-ea"/>
                <a:cs typeface="+mn-cs"/>
              </a:rPr>
              <a:t>meta server</a:t>
            </a:r>
            <a:r>
              <a:rPr lang="zh-CN" altLang="en-US" sz="1200" b="0" i="0" u="none" strike="noStrike" kern="1200" baseline="0" dirty="0" smtClean="0">
                <a:solidFill>
                  <a:schemeClr val="tx1"/>
                </a:solidFill>
                <a:latin typeface="+mn-lt"/>
                <a:ea typeface="+mn-ea"/>
                <a:cs typeface="+mn-cs"/>
              </a:rPr>
              <a:t>可以支持</a:t>
            </a:r>
            <a:r>
              <a:rPr lang="en-US" altLang="zh-CN" sz="1200" b="0" i="0" u="none" strike="noStrike" kern="1200" baseline="0" dirty="0" smtClean="0">
                <a:solidFill>
                  <a:schemeClr val="tx1"/>
                </a:solidFill>
                <a:latin typeface="+mn-lt"/>
                <a:ea typeface="+mn-ea"/>
                <a:cs typeface="+mn-cs"/>
              </a:rPr>
              <a:t>6</a:t>
            </a:r>
            <a:r>
              <a:rPr lang="zh-CN" altLang="en-US" sz="1200" b="0" i="0" u="none" strike="noStrike" kern="1200" baseline="0" dirty="0" smtClean="0">
                <a:solidFill>
                  <a:schemeClr val="tx1"/>
                </a:solidFill>
                <a:latin typeface="+mn-lt"/>
                <a:ea typeface="+mn-ea"/>
                <a:cs typeface="+mn-cs"/>
              </a:rPr>
              <a:t>千台左右的规模，数据存储容量可以达到</a:t>
            </a:r>
            <a:r>
              <a:rPr lang="en-US" altLang="zh-CN" sz="1200" b="0" i="0" u="none" strike="noStrike" kern="1200" baseline="0" dirty="0" smtClean="0">
                <a:solidFill>
                  <a:schemeClr val="tx1"/>
                </a:solidFill>
                <a:latin typeface="+mn-lt"/>
                <a:ea typeface="+mn-ea"/>
                <a:cs typeface="+mn-cs"/>
              </a:rPr>
              <a:t>150PB</a:t>
            </a:r>
            <a:r>
              <a:rPr lang="zh-CN" altLang="en-US" sz="1200" b="0" i="0" u="none" strike="noStrike" kern="1200" baseline="0" dirty="0" smtClean="0">
                <a:solidFill>
                  <a:schemeClr val="tx1"/>
                </a:solidFill>
                <a:latin typeface="+mn-lt"/>
                <a:ea typeface="+mn-ea"/>
                <a:cs typeface="+mn-cs"/>
              </a:rPr>
              <a:t>以上。</a:t>
            </a:r>
          </a:p>
          <a:p>
            <a:r>
              <a:rPr lang="zh-CN" altLang="en-US" sz="1200" b="0" i="0" u="none" strike="noStrike" kern="1200" baseline="0" dirty="0" smtClean="0">
                <a:solidFill>
                  <a:schemeClr val="tx1"/>
                </a:solidFill>
                <a:latin typeface="+mn-lt"/>
                <a:ea typeface="+mn-ea"/>
                <a:cs typeface="+mn-cs"/>
              </a:rPr>
              <a:t>除了以上</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个系统，其他还有很多优秀的分布式存储系统，例如</a:t>
            </a:r>
            <a:r>
              <a:rPr lang="en-US" altLang="zh-CN" sz="1200" b="0" i="0" u="none" strike="noStrike" kern="1200" baseline="0" dirty="0" smtClean="0">
                <a:solidFill>
                  <a:schemeClr val="tx1"/>
                </a:solidFill>
                <a:latin typeface="+mn-lt"/>
                <a:ea typeface="+mn-ea"/>
                <a:cs typeface="+mn-cs"/>
              </a:rPr>
              <a:t>GPFS</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Lustre</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err="1" smtClean="0">
                <a:solidFill>
                  <a:schemeClr val="tx1"/>
                </a:solidFill>
                <a:latin typeface="+mn-lt"/>
                <a:ea typeface="+mn-ea"/>
                <a:cs typeface="+mn-cs"/>
              </a:rPr>
              <a:t>MooseFS</a:t>
            </a:r>
            <a:r>
              <a:rPr lang="zh-CN" altLang="en-US" sz="1200" b="0" i="0" u="none" strike="noStrike" kern="1200" baseline="0" dirty="0" smtClean="0">
                <a:solidFill>
                  <a:schemeClr val="tx1"/>
                </a:solidFill>
                <a:latin typeface="+mn-lt"/>
                <a:ea typeface="+mn-ea"/>
                <a:cs typeface="+mn-cs"/>
              </a:rPr>
              <a:t>等。</a:t>
            </a:r>
          </a:p>
          <a:p>
            <a:r>
              <a:rPr lang="zh-CN" altLang="en-US" sz="1200" b="0" i="0" u="none" strike="noStrike" kern="1200" baseline="0" dirty="0" smtClean="0">
                <a:solidFill>
                  <a:schemeClr val="tx1"/>
                </a:solidFill>
                <a:latin typeface="+mn-lt"/>
                <a:ea typeface="+mn-ea"/>
                <a:cs typeface="+mn-cs"/>
              </a:rPr>
              <a:t>下面我会以前三个系统为例以对比的方式来介绍各个分布式存储系统的架构设计以及优缺点。</a:t>
            </a:r>
            <a:endParaRPr lang="zh-CN" altLang="en-US" dirty="0" smtClean="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A386A2-0544-49A5-B5E3-9F939E71A145}" type="slidenum">
              <a:rPr lang="zh-CN" altLang="en-US"/>
              <a:pPr fontAlgn="base">
                <a:spcBef>
                  <a:spcPct val="0"/>
                </a:spcBef>
                <a:spcAft>
                  <a:spcPct val="0"/>
                </a:spcAft>
                <a:defRPr/>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headEnd/>
            <a:tailEnd/>
          </a:ln>
        </p:spPr>
      </p:sp>
      <p:sp>
        <p:nvSpPr>
          <p:cNvPr id="25602"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z="1200" b="0" i="0" u="none" strike="noStrike" kern="1200" baseline="0" dirty="0" smtClean="0">
                <a:solidFill>
                  <a:schemeClr val="tx1"/>
                </a:solidFill>
                <a:latin typeface="+mn-lt"/>
                <a:ea typeface="+mn-ea"/>
                <a:cs typeface="+mn-cs"/>
              </a:rPr>
              <a:t>HDFS</a:t>
            </a:r>
            <a:r>
              <a:rPr lang="zh-CN" altLang="en-US" sz="1200" b="0" i="0" u="none" strike="noStrike" kern="1200" baseline="0" dirty="0" smtClean="0">
                <a:solidFill>
                  <a:schemeClr val="tx1"/>
                </a:solidFill>
                <a:latin typeface="+mn-lt"/>
                <a:ea typeface="+mn-ea"/>
                <a:cs typeface="+mn-cs"/>
              </a:rPr>
              <a:t>采用了集中式</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管理的的架构，对外提供文件接口。</a:t>
            </a:r>
          </a:p>
          <a:p>
            <a:r>
              <a:rPr lang="zh-CN" altLang="en-US" sz="1200" b="0" i="0" u="none" strike="noStrike" kern="1200" baseline="0" dirty="0" smtClean="0">
                <a:solidFill>
                  <a:schemeClr val="tx1"/>
                </a:solidFill>
                <a:latin typeface="+mn-lt"/>
                <a:ea typeface="+mn-ea"/>
                <a:cs typeface="+mn-cs"/>
              </a:rPr>
              <a:t>每个文件在系统中会按照等长度分为多个块，被称为</a:t>
            </a:r>
            <a:r>
              <a:rPr lang="en-US" altLang="zh-CN" sz="1200" b="0" i="0" u="none" strike="noStrike" kern="1200" baseline="0" dirty="0" smtClean="0">
                <a:solidFill>
                  <a:schemeClr val="tx1"/>
                </a:solidFill>
                <a:latin typeface="+mn-lt"/>
                <a:ea typeface="+mn-ea"/>
                <a:cs typeface="+mn-cs"/>
              </a:rPr>
              <a:t>chunk</a:t>
            </a:r>
            <a:r>
              <a:rPr lang="zh-CN" altLang="en-US" sz="1200" b="0" i="0" u="none" strike="noStrike" kern="1200" baseline="0" dirty="0" smtClean="0">
                <a:solidFill>
                  <a:schemeClr val="tx1"/>
                </a:solidFill>
                <a:latin typeface="+mn-lt"/>
                <a:ea typeface="+mn-ea"/>
                <a:cs typeface="+mn-cs"/>
              </a:rPr>
              <a:t>，每个</a:t>
            </a:r>
            <a:r>
              <a:rPr lang="en-US" altLang="zh-CN" sz="1200" b="0" i="0" u="none" strike="noStrike" kern="1200" baseline="0" dirty="0" smtClean="0">
                <a:solidFill>
                  <a:schemeClr val="tx1"/>
                </a:solidFill>
                <a:latin typeface="+mn-lt"/>
                <a:ea typeface="+mn-ea"/>
                <a:cs typeface="+mn-cs"/>
              </a:rPr>
              <a:t>chunk</a:t>
            </a:r>
            <a:r>
              <a:rPr lang="zh-CN" altLang="en-US" sz="1200" b="0" i="0" u="none" strike="noStrike" kern="1200" baseline="0" dirty="0" smtClean="0">
                <a:solidFill>
                  <a:schemeClr val="tx1"/>
                </a:solidFill>
                <a:latin typeface="+mn-lt"/>
                <a:ea typeface="+mn-ea"/>
                <a:cs typeface="+mn-cs"/>
              </a:rPr>
              <a:t>可以有多个副本，被称为</a:t>
            </a:r>
            <a:r>
              <a:rPr lang="en-US" altLang="zh-CN" sz="1200" b="0" i="0" u="none" strike="noStrike" kern="1200" baseline="0" dirty="0" smtClean="0">
                <a:solidFill>
                  <a:schemeClr val="tx1"/>
                </a:solidFill>
                <a:latin typeface="+mn-lt"/>
                <a:ea typeface="+mn-ea"/>
                <a:cs typeface="+mn-cs"/>
              </a:rPr>
              <a:t>Replica</a:t>
            </a:r>
            <a:r>
              <a:rPr lang="zh-CN" altLang="en-US" sz="1200" b="0" i="0" u="none" strike="noStrike" kern="1200" baseline="0" dirty="0" smtClean="0">
                <a:solidFill>
                  <a:schemeClr val="tx1"/>
                </a:solidFill>
                <a:latin typeface="+mn-lt"/>
                <a:ea typeface="+mn-ea"/>
                <a:cs typeface="+mn-cs"/>
              </a:rPr>
              <a:t>；文件操作采用</a:t>
            </a:r>
            <a:r>
              <a:rPr lang="en-US" altLang="zh-CN" sz="1200" b="0" i="0" u="none" strike="noStrike" kern="1200" baseline="0" dirty="0" smtClean="0">
                <a:solidFill>
                  <a:schemeClr val="tx1"/>
                </a:solidFill>
                <a:latin typeface="+mn-lt"/>
                <a:ea typeface="+mn-ea"/>
                <a:cs typeface="+mn-cs"/>
              </a:rPr>
              <a:t>Append-only</a:t>
            </a:r>
            <a:r>
              <a:rPr lang="zh-CN" altLang="en-US" sz="1200" b="0" i="0" u="none" strike="noStrike" kern="1200" baseline="0" dirty="0" smtClean="0">
                <a:solidFill>
                  <a:schemeClr val="tx1"/>
                </a:solidFill>
                <a:latin typeface="+mn-lt"/>
                <a:ea typeface="+mn-ea"/>
                <a:cs typeface="+mn-cs"/>
              </a:rPr>
              <a:t>的方式，数据一</a:t>
            </a:r>
          </a:p>
          <a:p>
            <a:r>
              <a:rPr lang="zh-CN" altLang="en-US" sz="1200" b="0" i="0" u="none" strike="noStrike" kern="1200" baseline="0" dirty="0" smtClean="0">
                <a:solidFill>
                  <a:schemeClr val="tx1"/>
                </a:solidFill>
                <a:latin typeface="+mn-lt"/>
                <a:ea typeface="+mn-ea"/>
                <a:cs typeface="+mn-cs"/>
              </a:rPr>
              <a:t>旦被写入到系统中，除非被删除，否则不允许再进行修改。</a:t>
            </a:r>
          </a:p>
          <a:p>
            <a:r>
              <a:rPr lang="zh-CN" altLang="en-US" sz="1200" b="0" i="0" u="none" strike="noStrike" kern="1200" baseline="0" dirty="0" smtClean="0">
                <a:solidFill>
                  <a:schemeClr val="tx1"/>
                </a:solidFill>
                <a:latin typeface="+mn-lt"/>
                <a:ea typeface="+mn-ea"/>
                <a:cs typeface="+mn-cs"/>
              </a:rPr>
              <a:t>在整个集群中可以有一到多个</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组</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管理服务器，在</a:t>
            </a:r>
            <a:r>
              <a:rPr lang="en-US" altLang="zh-CN" sz="1200" b="0" i="0" u="none" strike="noStrike" kern="1200" baseline="0" dirty="0" smtClean="0">
                <a:solidFill>
                  <a:schemeClr val="tx1"/>
                </a:solidFill>
                <a:latin typeface="+mn-lt"/>
                <a:ea typeface="+mn-ea"/>
                <a:cs typeface="+mn-cs"/>
              </a:rPr>
              <a:t>HDFS</a:t>
            </a:r>
            <a:r>
              <a:rPr lang="zh-CN" altLang="en-US" sz="1200" b="0" i="0" u="none" strike="noStrike" kern="1200" baseline="0" dirty="0" smtClean="0">
                <a:solidFill>
                  <a:schemeClr val="tx1"/>
                </a:solidFill>
                <a:latin typeface="+mn-lt"/>
                <a:ea typeface="+mn-ea"/>
                <a:cs typeface="+mn-cs"/>
              </a:rPr>
              <a:t>中称为</a:t>
            </a:r>
            <a:r>
              <a:rPr lang="en-US" altLang="zh-CN" sz="1200" b="0" i="0" u="none" strike="noStrike" kern="1200" baseline="0" dirty="0" err="1" smtClean="0">
                <a:solidFill>
                  <a:schemeClr val="tx1"/>
                </a:solidFill>
                <a:latin typeface="+mn-lt"/>
                <a:ea typeface="+mn-ea"/>
                <a:cs typeface="+mn-cs"/>
              </a:rPr>
              <a:t>Namenode</a:t>
            </a:r>
            <a:r>
              <a:rPr lang="zh-CN" altLang="en-US" sz="1200" b="0" i="0" u="none" strike="noStrike" kern="1200" baseline="0" dirty="0" smtClean="0">
                <a:solidFill>
                  <a:schemeClr val="tx1"/>
                </a:solidFill>
                <a:latin typeface="+mn-lt"/>
                <a:ea typeface="+mn-ea"/>
                <a:cs typeface="+mn-cs"/>
              </a:rPr>
              <a:t>，主要用来管理</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信息，例如文件</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ChunkMeta</a:t>
            </a:r>
            <a:r>
              <a:rPr lang="zh-CN" altLang="en-US" sz="1200" b="0" i="0" u="none" strike="noStrike" kern="1200" baseline="0" dirty="0" smtClean="0">
                <a:solidFill>
                  <a:schemeClr val="tx1"/>
                </a:solidFill>
                <a:latin typeface="+mn-lt"/>
                <a:ea typeface="+mn-ea"/>
                <a:cs typeface="+mn-cs"/>
              </a:rPr>
              <a:t>、数据位置、用</a:t>
            </a:r>
          </a:p>
          <a:p>
            <a:r>
              <a:rPr lang="zh-CN" altLang="en-US" sz="1200" b="0" i="0" u="none" strike="noStrike" kern="1200" baseline="0" dirty="0" smtClean="0">
                <a:solidFill>
                  <a:schemeClr val="tx1"/>
                </a:solidFill>
                <a:latin typeface="+mn-lt"/>
                <a:ea typeface="+mn-ea"/>
                <a:cs typeface="+mn-cs"/>
              </a:rPr>
              <a:t>户、集群中机器状态等信息。</a:t>
            </a:r>
          </a:p>
          <a:p>
            <a:r>
              <a:rPr lang="zh-CN" altLang="en-US" sz="1200" b="0" i="0" u="none" strike="noStrike" kern="1200" baseline="0" dirty="0" smtClean="0">
                <a:solidFill>
                  <a:schemeClr val="tx1"/>
                </a:solidFill>
                <a:latin typeface="+mn-lt"/>
                <a:ea typeface="+mn-ea"/>
                <a:cs typeface="+mn-cs"/>
              </a:rPr>
              <a:t>集群中的每台机器上会部署一个用来存储</a:t>
            </a:r>
            <a:r>
              <a:rPr lang="en-US" altLang="zh-CN" sz="1200" b="0" i="0" u="none" strike="noStrike" kern="1200" baseline="0" dirty="0" smtClean="0">
                <a:solidFill>
                  <a:schemeClr val="tx1"/>
                </a:solidFill>
                <a:latin typeface="+mn-lt"/>
                <a:ea typeface="+mn-ea"/>
                <a:cs typeface="+mn-cs"/>
              </a:rPr>
              <a:t>Chunk Replica</a:t>
            </a:r>
            <a:r>
              <a:rPr lang="zh-CN" altLang="en-US" sz="1200" b="0" i="0" u="none" strike="noStrike" kern="1200" baseline="0" dirty="0" smtClean="0">
                <a:solidFill>
                  <a:schemeClr val="tx1"/>
                </a:solidFill>
                <a:latin typeface="+mn-lt"/>
                <a:ea typeface="+mn-ea"/>
                <a:cs typeface="+mn-cs"/>
              </a:rPr>
              <a:t>数据的节点，被称为</a:t>
            </a:r>
            <a:r>
              <a:rPr lang="en-US" altLang="zh-CN" sz="1200" b="0" i="0" u="none" strike="noStrike" kern="1200" baseline="0" dirty="0" err="1" smtClean="0">
                <a:solidFill>
                  <a:schemeClr val="tx1"/>
                </a:solidFill>
                <a:latin typeface="+mn-lt"/>
                <a:ea typeface="+mn-ea"/>
                <a:cs typeface="+mn-cs"/>
              </a:rPr>
              <a:t>Datanode</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Datanode</a:t>
            </a:r>
            <a:r>
              <a:rPr lang="zh-CN" altLang="en-US" sz="1200" b="0" i="0" u="none" strike="noStrike" kern="1200" baseline="0" dirty="0" smtClean="0">
                <a:solidFill>
                  <a:schemeClr val="tx1"/>
                </a:solidFill>
                <a:latin typeface="+mn-lt"/>
                <a:ea typeface="+mn-ea"/>
                <a:cs typeface="+mn-cs"/>
              </a:rPr>
              <a:t>用来接收数据读写请求，并将数据存储到本地文件系统当中，每个</a:t>
            </a:r>
            <a:r>
              <a:rPr lang="en-US" altLang="zh-CN" sz="1200" b="0" i="0" u="none" strike="noStrike" kern="1200" baseline="0" dirty="0" smtClean="0">
                <a:solidFill>
                  <a:schemeClr val="tx1"/>
                </a:solidFill>
                <a:latin typeface="+mn-lt"/>
                <a:ea typeface="+mn-ea"/>
                <a:cs typeface="+mn-cs"/>
              </a:rPr>
              <a:t>Chunk replica</a:t>
            </a:r>
            <a:r>
              <a:rPr lang="zh-CN" altLang="en-US" sz="1200" b="0" i="0" u="none" strike="noStrike" kern="1200" baseline="0" dirty="0" smtClean="0">
                <a:solidFill>
                  <a:schemeClr val="tx1"/>
                </a:solidFill>
                <a:latin typeface="+mn-lt"/>
                <a:ea typeface="+mn-ea"/>
                <a:cs typeface="+mn-cs"/>
              </a:rPr>
              <a:t>被存储到本地文件系统独立的文件。</a:t>
            </a:r>
          </a:p>
          <a:p>
            <a:r>
              <a:rPr lang="zh-CN" altLang="en-US" sz="1200" b="0" i="0" u="none" strike="noStrike" kern="1200" baseline="0" dirty="0" smtClean="0">
                <a:solidFill>
                  <a:schemeClr val="tx1"/>
                </a:solidFill>
                <a:latin typeface="+mn-lt"/>
                <a:ea typeface="+mn-ea"/>
                <a:cs typeface="+mn-cs"/>
              </a:rPr>
              <a:t>在集群中的每个机器上可以启动若干个用户程序来操作</a:t>
            </a:r>
            <a:r>
              <a:rPr lang="en-US" altLang="zh-CN" sz="1200" b="0" i="0" u="none" strike="noStrike" kern="1200" baseline="0" dirty="0" smtClean="0">
                <a:solidFill>
                  <a:schemeClr val="tx1"/>
                </a:solidFill>
                <a:latin typeface="+mn-lt"/>
                <a:ea typeface="+mn-ea"/>
                <a:cs typeface="+mn-cs"/>
              </a:rPr>
              <a:t>HDFS</a:t>
            </a:r>
            <a:r>
              <a:rPr lang="zh-CN" altLang="en-US" sz="1200" b="0" i="0" u="none" strike="noStrike" kern="1200" baseline="0" dirty="0" smtClean="0">
                <a:solidFill>
                  <a:schemeClr val="tx1"/>
                </a:solidFill>
                <a:latin typeface="+mn-lt"/>
                <a:ea typeface="+mn-ea"/>
                <a:cs typeface="+mn-cs"/>
              </a:rPr>
              <a:t>上的文件，被称为</a:t>
            </a:r>
            <a:r>
              <a:rPr lang="en-US" altLang="zh-CN" sz="1200" b="0" i="0" u="none" strike="noStrike" kern="1200" baseline="0" dirty="0" smtClean="0">
                <a:solidFill>
                  <a:schemeClr val="tx1"/>
                </a:solidFill>
                <a:latin typeface="+mn-lt"/>
                <a:ea typeface="+mn-ea"/>
                <a:cs typeface="+mn-cs"/>
              </a:rPr>
              <a:t>HDFS</a:t>
            </a:r>
            <a:r>
              <a:rPr lang="zh-CN" altLang="en-US" sz="1200" b="0" i="0" u="none" strike="noStrike" kern="1200" baseline="0" dirty="0" smtClean="0">
                <a:solidFill>
                  <a:schemeClr val="tx1"/>
                </a:solidFill>
                <a:latin typeface="+mn-lt"/>
                <a:ea typeface="+mn-ea"/>
                <a:cs typeface="+mn-cs"/>
              </a:rPr>
              <a:t>系统的</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端。读取数据时，</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端会先从</a:t>
            </a:r>
            <a:r>
              <a:rPr lang="en-US" altLang="zh-CN" sz="1200" b="0" i="0" u="none" strike="noStrike" kern="1200" baseline="0" dirty="0" err="1" smtClean="0">
                <a:solidFill>
                  <a:schemeClr val="tx1"/>
                </a:solidFill>
                <a:latin typeface="+mn-lt"/>
                <a:ea typeface="+mn-ea"/>
                <a:cs typeface="+mn-cs"/>
              </a:rPr>
              <a:t>Namenode</a:t>
            </a:r>
            <a:r>
              <a:rPr lang="zh-CN" altLang="en-US" sz="1200" b="0" i="0" u="none" strike="noStrike" kern="1200" baseline="0" dirty="0" smtClean="0">
                <a:solidFill>
                  <a:schemeClr val="tx1"/>
                </a:solidFill>
                <a:latin typeface="+mn-lt"/>
                <a:ea typeface="+mn-ea"/>
                <a:cs typeface="+mn-cs"/>
              </a:rPr>
              <a:t>上获取文件的</a:t>
            </a:r>
          </a:p>
          <a:p>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Chunk meta</a:t>
            </a:r>
            <a:r>
              <a:rPr lang="zh-CN" altLang="en-US" sz="1200" b="0" i="0" u="none" strike="noStrike" kern="1200" baseline="0" dirty="0" smtClean="0">
                <a:solidFill>
                  <a:schemeClr val="tx1"/>
                </a:solidFill>
                <a:latin typeface="+mn-lt"/>
                <a:ea typeface="+mn-ea"/>
                <a:cs typeface="+mn-cs"/>
              </a:rPr>
              <a:t>和数据位置信息，并携带</a:t>
            </a:r>
            <a:r>
              <a:rPr lang="en-US" altLang="zh-CN" sz="1200" b="0" i="0" u="none" strike="noStrike" kern="1200" baseline="0" dirty="0" smtClean="0">
                <a:solidFill>
                  <a:schemeClr val="tx1"/>
                </a:solidFill>
                <a:latin typeface="+mn-lt"/>
                <a:ea typeface="+mn-ea"/>
                <a:cs typeface="+mn-cs"/>
              </a:rPr>
              <a:t>chunk meta</a:t>
            </a:r>
            <a:r>
              <a:rPr lang="zh-CN" altLang="en-US" sz="1200" b="0" i="0" u="none" strike="noStrike" kern="1200" baseline="0" dirty="0" smtClean="0">
                <a:solidFill>
                  <a:schemeClr val="tx1"/>
                </a:solidFill>
                <a:latin typeface="+mn-lt"/>
                <a:ea typeface="+mn-ea"/>
                <a:cs typeface="+mn-cs"/>
              </a:rPr>
              <a:t>信息到</a:t>
            </a:r>
            <a:r>
              <a:rPr lang="en-US" altLang="zh-CN" sz="1200" b="0" i="0" u="none" strike="noStrike" kern="1200" baseline="0" dirty="0" err="1" smtClean="0">
                <a:solidFill>
                  <a:schemeClr val="tx1"/>
                </a:solidFill>
                <a:latin typeface="+mn-lt"/>
                <a:ea typeface="+mn-ea"/>
                <a:cs typeface="+mn-cs"/>
              </a:rPr>
              <a:t>Datanode</a:t>
            </a:r>
            <a:r>
              <a:rPr lang="zh-CN" altLang="en-US" sz="1200" b="0" i="0" u="none" strike="noStrike" kern="1200" baseline="0" dirty="0" smtClean="0">
                <a:solidFill>
                  <a:schemeClr val="tx1"/>
                </a:solidFill>
                <a:latin typeface="+mn-lt"/>
                <a:ea typeface="+mn-ea"/>
                <a:cs typeface="+mn-cs"/>
              </a:rPr>
              <a:t>上读取数据。写入数据时，</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端会先在</a:t>
            </a:r>
            <a:r>
              <a:rPr lang="en-US" altLang="zh-CN" sz="1200" b="0" i="0" u="none" strike="noStrike" kern="1200" baseline="0" dirty="0" err="1" smtClean="0">
                <a:solidFill>
                  <a:schemeClr val="tx1"/>
                </a:solidFill>
                <a:latin typeface="+mn-lt"/>
                <a:ea typeface="+mn-ea"/>
                <a:cs typeface="+mn-cs"/>
              </a:rPr>
              <a:t>namenode</a:t>
            </a:r>
            <a:r>
              <a:rPr lang="zh-CN" altLang="en-US" sz="1200" b="0" i="0" u="none" strike="noStrike" kern="1200" baseline="0" dirty="0" smtClean="0">
                <a:solidFill>
                  <a:schemeClr val="tx1"/>
                </a:solidFill>
                <a:latin typeface="+mn-lt"/>
                <a:ea typeface="+mn-ea"/>
                <a:cs typeface="+mn-cs"/>
              </a:rPr>
              <a:t>上打开文件的同时获取文件</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和写入版本，获取数据位置，然后向</a:t>
            </a:r>
            <a:r>
              <a:rPr lang="en-US" altLang="zh-CN" sz="1200" b="0" i="0" u="none" strike="noStrike" kern="1200" baseline="0" dirty="0" err="1" smtClean="0">
                <a:solidFill>
                  <a:schemeClr val="tx1"/>
                </a:solidFill>
                <a:latin typeface="+mn-lt"/>
                <a:ea typeface="+mn-ea"/>
                <a:cs typeface="+mn-cs"/>
              </a:rPr>
              <a:t>datanode</a:t>
            </a:r>
            <a:r>
              <a:rPr lang="zh-CN" altLang="en-US" sz="1200" b="0" i="0" u="none" strike="noStrike" kern="1200" baseline="0" dirty="0" smtClean="0">
                <a:solidFill>
                  <a:schemeClr val="tx1"/>
                </a:solidFill>
                <a:latin typeface="+mn-lt"/>
                <a:ea typeface="+mn-ea"/>
                <a:cs typeface="+mn-cs"/>
              </a:rPr>
              <a:t>写入数据。</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Datanode</a:t>
            </a:r>
            <a:r>
              <a:rPr lang="zh-CN" altLang="en-US" sz="1200" b="0" i="0" u="none" strike="noStrike" kern="1200" baseline="0" dirty="0" smtClean="0">
                <a:solidFill>
                  <a:schemeClr val="tx1"/>
                </a:solidFill>
                <a:latin typeface="+mn-lt"/>
                <a:ea typeface="+mn-ea"/>
                <a:cs typeface="+mn-cs"/>
              </a:rPr>
              <a:t>会定期向</a:t>
            </a:r>
            <a:r>
              <a:rPr lang="en-US" altLang="zh-CN" sz="1200" b="0" i="0" u="none" strike="noStrike" kern="1200" baseline="0" dirty="0" err="1" smtClean="0">
                <a:solidFill>
                  <a:schemeClr val="tx1"/>
                </a:solidFill>
                <a:latin typeface="+mn-lt"/>
                <a:ea typeface="+mn-ea"/>
                <a:cs typeface="+mn-cs"/>
              </a:rPr>
              <a:t>Namenode</a:t>
            </a:r>
            <a:r>
              <a:rPr lang="zh-CN" altLang="en-US" sz="1200" b="0" i="0" u="none" strike="noStrike" kern="1200" baseline="0" dirty="0" smtClean="0">
                <a:solidFill>
                  <a:schemeClr val="tx1"/>
                </a:solidFill>
                <a:latin typeface="+mn-lt"/>
                <a:ea typeface="+mn-ea"/>
                <a:cs typeface="+mn-cs"/>
              </a:rPr>
              <a:t>汇报自己拥有的</a:t>
            </a:r>
            <a:r>
              <a:rPr lang="en-US" altLang="zh-CN" sz="1200" b="0" i="0" u="none" strike="noStrike" kern="1200" baseline="0" dirty="0" smtClean="0">
                <a:solidFill>
                  <a:schemeClr val="tx1"/>
                </a:solidFill>
                <a:latin typeface="+mn-lt"/>
                <a:ea typeface="+mn-ea"/>
                <a:cs typeface="+mn-cs"/>
              </a:rPr>
              <a:t>replica</a:t>
            </a:r>
            <a:r>
              <a:rPr lang="zh-CN" altLang="en-US" sz="1200" b="0" i="0" u="none" strike="noStrike" kern="1200" baseline="0" dirty="0" smtClean="0">
                <a:solidFill>
                  <a:schemeClr val="tx1"/>
                </a:solidFill>
                <a:latin typeface="+mn-lt"/>
                <a:ea typeface="+mn-ea"/>
                <a:cs typeface="+mn-cs"/>
              </a:rPr>
              <a:t>信息，</a:t>
            </a:r>
            <a:r>
              <a:rPr lang="en-US" altLang="zh-CN" sz="1200" b="0" i="0" u="none" strike="noStrike" kern="1200" baseline="0" dirty="0" err="1" smtClean="0">
                <a:solidFill>
                  <a:schemeClr val="tx1"/>
                </a:solidFill>
                <a:latin typeface="+mn-lt"/>
                <a:ea typeface="+mn-ea"/>
                <a:cs typeface="+mn-cs"/>
              </a:rPr>
              <a:t>Namenode</a:t>
            </a:r>
            <a:r>
              <a:rPr lang="zh-CN" altLang="en-US" sz="1200" b="0" i="0" u="none" strike="noStrike" kern="1200" baseline="0" dirty="0" smtClean="0">
                <a:solidFill>
                  <a:schemeClr val="tx1"/>
                </a:solidFill>
                <a:latin typeface="+mn-lt"/>
                <a:ea typeface="+mn-ea"/>
                <a:cs typeface="+mn-cs"/>
              </a:rPr>
              <a:t>会根据自己管理的信息对数据进行复制和存储空间回收等操作。</a:t>
            </a:r>
          </a:p>
          <a:p>
            <a:r>
              <a:rPr lang="zh-CN" altLang="en-US" sz="1200" b="0" i="0" u="none" strike="noStrike" kern="1200" baseline="0" dirty="0" smtClean="0">
                <a:solidFill>
                  <a:schemeClr val="tx1"/>
                </a:solidFill>
                <a:latin typeface="+mn-lt"/>
                <a:ea typeface="+mn-ea"/>
                <a:cs typeface="+mn-cs"/>
              </a:rPr>
              <a:t>在这张架构图中，还表现了</a:t>
            </a:r>
            <a:r>
              <a:rPr lang="en-US" altLang="zh-CN" sz="1200" b="0" i="0" u="none" strike="noStrike" kern="1200" baseline="0" dirty="0" err="1" smtClean="0">
                <a:solidFill>
                  <a:schemeClr val="tx1"/>
                </a:solidFill>
                <a:latin typeface="+mn-lt"/>
                <a:ea typeface="+mn-ea"/>
                <a:cs typeface="+mn-cs"/>
              </a:rPr>
              <a:t>Namenode</a:t>
            </a:r>
            <a:r>
              <a:rPr lang="zh-CN" altLang="en-US" sz="1200" b="0" i="0" u="none" strike="noStrike" kern="1200" baseline="0" dirty="0" smtClean="0">
                <a:solidFill>
                  <a:schemeClr val="tx1"/>
                </a:solidFill>
                <a:latin typeface="+mn-lt"/>
                <a:ea typeface="+mn-ea"/>
                <a:cs typeface="+mn-cs"/>
              </a:rPr>
              <a:t>在选取数据位置的时候，考虑到了机架的分布，将一个</a:t>
            </a:r>
            <a:r>
              <a:rPr lang="en-US" altLang="zh-CN" sz="1200" b="0" i="0" u="none" strike="noStrike" kern="1200" baseline="0" dirty="0" smtClean="0">
                <a:solidFill>
                  <a:schemeClr val="tx1"/>
                </a:solidFill>
                <a:latin typeface="+mn-lt"/>
                <a:ea typeface="+mn-ea"/>
                <a:cs typeface="+mn-cs"/>
              </a:rPr>
              <a:t>chunk</a:t>
            </a:r>
            <a:r>
              <a:rPr lang="zh-CN" altLang="en-US" sz="1200" b="0" i="0" u="none" strike="noStrike" kern="1200" baseline="0" dirty="0" smtClean="0">
                <a:solidFill>
                  <a:schemeClr val="tx1"/>
                </a:solidFill>
                <a:latin typeface="+mn-lt"/>
                <a:ea typeface="+mn-ea"/>
                <a:cs typeface="+mn-cs"/>
              </a:rPr>
              <a:t>的多份</a:t>
            </a:r>
            <a:r>
              <a:rPr lang="en-US" altLang="zh-CN" sz="1200" b="0" i="0" u="none" strike="noStrike" kern="1200" baseline="0" dirty="0" smtClean="0">
                <a:solidFill>
                  <a:schemeClr val="tx1"/>
                </a:solidFill>
                <a:latin typeface="+mn-lt"/>
                <a:ea typeface="+mn-ea"/>
                <a:cs typeface="+mn-cs"/>
              </a:rPr>
              <a:t>replica</a:t>
            </a:r>
            <a:r>
              <a:rPr lang="zh-CN" altLang="en-US" sz="1200" b="0" i="0" u="none" strike="noStrike" kern="1200" baseline="0" dirty="0" smtClean="0">
                <a:solidFill>
                  <a:schemeClr val="tx1"/>
                </a:solidFill>
                <a:latin typeface="+mn-lt"/>
                <a:ea typeface="+mn-ea"/>
                <a:cs typeface="+mn-cs"/>
              </a:rPr>
              <a:t>放置在多个</a:t>
            </a:r>
            <a:r>
              <a:rPr lang="en-US" altLang="zh-CN" sz="1200" b="0" i="0" u="none" strike="noStrike" kern="1200" baseline="0" dirty="0" smtClean="0">
                <a:solidFill>
                  <a:schemeClr val="tx1"/>
                </a:solidFill>
                <a:latin typeface="+mn-lt"/>
                <a:ea typeface="+mn-ea"/>
                <a:cs typeface="+mn-cs"/>
              </a:rPr>
              <a:t>rack</a:t>
            </a:r>
            <a:r>
              <a:rPr lang="zh-CN" altLang="en-US" sz="1200" b="0" i="0" u="none" strike="noStrike" kern="1200" baseline="0" dirty="0" smtClean="0">
                <a:solidFill>
                  <a:schemeClr val="tx1"/>
                </a:solidFill>
                <a:latin typeface="+mn-lt"/>
                <a:ea typeface="+mn-ea"/>
                <a:cs typeface="+mn-cs"/>
              </a:rPr>
              <a:t>下来应对机架网络或者供电异常。</a:t>
            </a:r>
          </a:p>
          <a:p>
            <a:r>
              <a:rPr lang="zh-CN" altLang="en-US" sz="1200" b="0" i="0" u="none" strike="noStrike" kern="1200" baseline="0" dirty="0" smtClean="0">
                <a:solidFill>
                  <a:schemeClr val="tx1"/>
                </a:solidFill>
                <a:latin typeface="+mn-lt"/>
                <a:ea typeface="+mn-ea"/>
                <a:cs typeface="+mn-cs"/>
              </a:rPr>
              <a:t>从文件的操作接口来看，</a:t>
            </a:r>
            <a:r>
              <a:rPr lang="en-US" altLang="zh-CN" sz="1200" b="0" i="0" u="none" strike="noStrike" kern="1200" baseline="0" dirty="0" smtClean="0">
                <a:solidFill>
                  <a:schemeClr val="tx1"/>
                </a:solidFill>
                <a:latin typeface="+mn-lt"/>
                <a:ea typeface="+mn-ea"/>
                <a:cs typeface="+mn-cs"/>
              </a:rPr>
              <a:t>Append-only</a:t>
            </a:r>
            <a:r>
              <a:rPr lang="zh-CN" altLang="en-US" sz="1200" b="0" i="0" u="none" strike="noStrike" kern="1200" baseline="0" dirty="0" smtClean="0">
                <a:solidFill>
                  <a:schemeClr val="tx1"/>
                </a:solidFill>
                <a:latin typeface="+mn-lt"/>
                <a:ea typeface="+mn-ea"/>
                <a:cs typeface="+mn-cs"/>
              </a:rPr>
              <a:t>的操作形式极大的简化了设计和实现难度，给数据一致性奠定基础；但是</a:t>
            </a:r>
            <a:r>
              <a:rPr lang="en-US" altLang="zh-CN" sz="1200" b="0" i="0" u="none" strike="noStrike" kern="1200" baseline="0" dirty="0" smtClean="0">
                <a:solidFill>
                  <a:schemeClr val="tx1"/>
                </a:solidFill>
                <a:latin typeface="+mn-lt"/>
                <a:ea typeface="+mn-ea"/>
                <a:cs typeface="+mn-cs"/>
              </a:rPr>
              <a:t>append-only</a:t>
            </a:r>
            <a:r>
              <a:rPr lang="zh-CN" altLang="en-US" sz="1200" b="0" i="0" u="none" strike="noStrike" kern="1200" baseline="0" dirty="0" smtClean="0">
                <a:solidFill>
                  <a:schemeClr val="tx1"/>
                </a:solidFill>
                <a:latin typeface="+mn-lt"/>
                <a:ea typeface="+mn-ea"/>
                <a:cs typeface="+mn-cs"/>
              </a:rPr>
              <a:t>给很多业务实现提出了</a:t>
            </a:r>
          </a:p>
          <a:p>
            <a:r>
              <a:rPr lang="zh-CN" altLang="en-US" sz="1200" b="0" i="0" u="none" strike="noStrike" kern="1200" baseline="0" dirty="0" smtClean="0">
                <a:solidFill>
                  <a:schemeClr val="tx1"/>
                </a:solidFill>
                <a:latin typeface="+mn-lt"/>
                <a:ea typeface="+mn-ea"/>
                <a:cs typeface="+mn-cs"/>
              </a:rPr>
              <a:t>挑战，必须进行二次开发才能实现随机读写的能力。在最新的</a:t>
            </a:r>
            <a:r>
              <a:rPr lang="en-US" altLang="zh-CN" sz="1200" b="0" i="0" u="none" strike="noStrike" kern="1200" baseline="0" dirty="0" smtClean="0">
                <a:solidFill>
                  <a:schemeClr val="tx1"/>
                </a:solidFill>
                <a:latin typeface="+mn-lt"/>
                <a:ea typeface="+mn-ea"/>
                <a:cs typeface="+mn-cs"/>
              </a:rPr>
              <a:t>HDFS</a:t>
            </a:r>
            <a:r>
              <a:rPr lang="zh-CN" altLang="en-US" sz="1200" b="0" i="0" u="none" strike="noStrike" kern="1200" baseline="0" dirty="0" smtClean="0">
                <a:solidFill>
                  <a:schemeClr val="tx1"/>
                </a:solidFill>
                <a:latin typeface="+mn-lt"/>
                <a:ea typeface="+mn-ea"/>
                <a:cs typeface="+mn-cs"/>
              </a:rPr>
              <a:t>系统中，增加了</a:t>
            </a:r>
            <a:r>
              <a:rPr lang="en-US" altLang="zh-CN" sz="1200" b="0" i="0" u="none" strike="noStrike" kern="1200" baseline="0" dirty="0" smtClean="0">
                <a:solidFill>
                  <a:schemeClr val="tx1"/>
                </a:solidFill>
                <a:latin typeface="+mn-lt"/>
                <a:ea typeface="+mn-ea"/>
                <a:cs typeface="+mn-cs"/>
              </a:rPr>
              <a:t>Truncate</a:t>
            </a:r>
            <a:r>
              <a:rPr lang="zh-CN" altLang="en-US" sz="1200" b="0" i="0" u="none" strike="noStrike" kern="1200" baseline="0" dirty="0" smtClean="0">
                <a:solidFill>
                  <a:schemeClr val="tx1"/>
                </a:solidFill>
                <a:latin typeface="+mn-lt"/>
                <a:ea typeface="+mn-ea"/>
                <a:cs typeface="+mn-cs"/>
              </a:rPr>
              <a:t>的功能，可以将文件⻓长度缩短后用新数据进行覆盖写入，是对当前写入方式的一点改进。</a:t>
            </a:r>
          </a:p>
          <a:p>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集中管理的架构从工程实现上来看，设计简单高效，但</a:t>
            </a:r>
            <a:r>
              <a:rPr lang="en-US" altLang="zh-CN" sz="1200" b="0" i="0" u="none" strike="noStrike" kern="1200" baseline="0" dirty="0" err="1" smtClean="0">
                <a:solidFill>
                  <a:schemeClr val="tx1"/>
                </a:solidFill>
                <a:latin typeface="+mn-lt"/>
                <a:ea typeface="+mn-ea"/>
                <a:cs typeface="+mn-cs"/>
              </a:rPr>
              <a:t>Namenode</a:t>
            </a:r>
            <a:r>
              <a:rPr lang="zh-CN" altLang="en-US" sz="1200" b="0" i="0" u="none" strike="noStrike" kern="1200" baseline="0" dirty="0" smtClean="0">
                <a:solidFill>
                  <a:schemeClr val="tx1"/>
                </a:solidFill>
                <a:latin typeface="+mn-lt"/>
                <a:ea typeface="+mn-ea"/>
                <a:cs typeface="+mn-cs"/>
              </a:rPr>
              <a:t>可能会成为整个分布式文件存储系统的单点和瓶颈，带来了可用性和扩展性问题。为了应对单点问题，</a:t>
            </a:r>
            <a:r>
              <a:rPr lang="en-US" altLang="zh-CN" sz="1200" b="0" i="0" u="none" strike="noStrike" kern="1200" baseline="0" dirty="0" smtClean="0">
                <a:solidFill>
                  <a:schemeClr val="tx1"/>
                </a:solidFill>
                <a:latin typeface="+mn-lt"/>
                <a:ea typeface="+mn-ea"/>
                <a:cs typeface="+mn-cs"/>
              </a:rPr>
              <a:t>HDFS</a:t>
            </a:r>
            <a:r>
              <a:rPr lang="zh-CN" altLang="en-US" sz="1200" b="0" i="0" u="none" strike="noStrike" kern="1200" baseline="0" dirty="0" smtClean="0">
                <a:solidFill>
                  <a:schemeClr val="tx1"/>
                </a:solidFill>
                <a:latin typeface="+mn-lt"/>
                <a:ea typeface="+mn-ea"/>
                <a:cs typeface="+mn-cs"/>
              </a:rPr>
              <a:t>采用了</a:t>
            </a:r>
            <a:r>
              <a:rPr lang="en-US" altLang="zh-CN" sz="1200" b="0" i="0" u="none" strike="noStrike" kern="1200" baseline="0" dirty="0" smtClean="0">
                <a:solidFill>
                  <a:schemeClr val="tx1"/>
                </a:solidFill>
                <a:latin typeface="+mn-lt"/>
                <a:ea typeface="+mn-ea"/>
                <a:cs typeface="+mn-cs"/>
              </a:rPr>
              <a:t>HA</a:t>
            </a:r>
            <a:r>
              <a:rPr lang="zh-CN" altLang="en-US" sz="1200" b="0" i="0" u="none" strike="noStrike" kern="1200" baseline="0" dirty="0" smtClean="0">
                <a:solidFill>
                  <a:schemeClr val="tx1"/>
                </a:solidFill>
                <a:latin typeface="+mn-lt"/>
                <a:ea typeface="+mn-ea"/>
                <a:cs typeface="+mn-cs"/>
              </a:rPr>
              <a:t>方式来防止单点失效带来的存储服务不可用，利用</a:t>
            </a:r>
            <a:r>
              <a:rPr lang="en-US" altLang="zh-CN" sz="1200" b="0" i="0" u="none" strike="noStrike" kern="1200" baseline="0" dirty="0" err="1" smtClean="0">
                <a:solidFill>
                  <a:schemeClr val="tx1"/>
                </a:solidFill>
                <a:latin typeface="+mn-lt"/>
                <a:ea typeface="+mn-ea"/>
                <a:cs typeface="+mn-cs"/>
              </a:rPr>
              <a:t>Namenode</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Federation</a:t>
            </a:r>
            <a:r>
              <a:rPr lang="zh-CN" altLang="en-US" sz="1200" b="0" i="0" u="none" strike="noStrike" kern="1200" baseline="0" dirty="0" smtClean="0">
                <a:solidFill>
                  <a:schemeClr val="tx1"/>
                </a:solidFill>
                <a:latin typeface="+mn-lt"/>
                <a:ea typeface="+mn-ea"/>
                <a:cs typeface="+mn-cs"/>
              </a:rPr>
              <a:t>功能来实现扩展性。</a:t>
            </a:r>
            <a:endParaRPr lang="zh-CN" altLang="en-US" dirty="0" smtClean="0"/>
          </a:p>
        </p:txBody>
      </p:sp>
      <p:sp>
        <p:nvSpPr>
          <p:cNvPr id="2560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093EA0-0D26-45D2-BE6C-83443053EFBA}" type="slidenum">
              <a:rPr lang="zh-CN" altLang="en-US"/>
              <a:pPr fontAlgn="base">
                <a:spcBef>
                  <a:spcPct val="0"/>
                </a:spcBef>
                <a:spcAft>
                  <a:spcPct val="0"/>
                </a:spcAft>
                <a:defRPr/>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z="1200" b="0" i="0" u="none" strike="noStrike" kern="1200" baseline="0" dirty="0" smtClean="0">
                <a:solidFill>
                  <a:schemeClr val="tx1"/>
                </a:solidFill>
                <a:latin typeface="+mn-lt"/>
                <a:ea typeface="+mn-ea"/>
                <a:cs typeface="+mn-cs"/>
              </a:rPr>
              <a:t>盘古分布式存储系统对外提供文件操作接口，架构上也采用集中式</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存储。</a:t>
            </a:r>
          </a:p>
          <a:p>
            <a:r>
              <a:rPr lang="zh-CN" altLang="en-US" sz="1200" b="0" i="0" u="none" strike="noStrike" kern="1200" baseline="0" dirty="0" smtClean="0">
                <a:solidFill>
                  <a:schemeClr val="tx1"/>
                </a:solidFill>
                <a:latin typeface="+mn-lt"/>
                <a:ea typeface="+mn-ea"/>
                <a:cs typeface="+mn-cs"/>
              </a:rPr>
              <a:t>盘古系统对外提供</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中文件类型，通用文件类似于</a:t>
            </a:r>
            <a:r>
              <a:rPr lang="en-US" altLang="zh-CN" sz="1200" b="0" i="0" u="none" strike="noStrike" kern="1200" baseline="0" dirty="0" smtClean="0">
                <a:solidFill>
                  <a:schemeClr val="tx1"/>
                </a:solidFill>
                <a:latin typeface="+mn-lt"/>
                <a:ea typeface="+mn-ea"/>
                <a:cs typeface="+mn-cs"/>
              </a:rPr>
              <a:t>HDFS</a:t>
            </a:r>
            <a:r>
              <a:rPr lang="zh-CN" altLang="en-US" sz="1200" b="0" i="0" u="none" strike="noStrike" kern="1200" baseline="0" dirty="0" smtClean="0">
                <a:solidFill>
                  <a:schemeClr val="tx1"/>
                </a:solidFill>
                <a:latin typeface="+mn-lt"/>
                <a:ea typeface="+mn-ea"/>
                <a:cs typeface="+mn-cs"/>
              </a:rPr>
              <a:t>中文件组织形式，采用定长分块，</a:t>
            </a:r>
            <a:r>
              <a:rPr lang="en-US" altLang="zh-CN" sz="1200" b="0" i="0" u="none" strike="noStrike" kern="1200" baseline="0" dirty="0" smtClean="0">
                <a:solidFill>
                  <a:schemeClr val="tx1"/>
                </a:solidFill>
                <a:latin typeface="+mn-lt"/>
                <a:ea typeface="+mn-ea"/>
                <a:cs typeface="+mn-cs"/>
              </a:rPr>
              <a:t>Append-only</a:t>
            </a:r>
            <a:r>
              <a:rPr lang="zh-CN" altLang="en-US" sz="1200" b="0" i="0" u="none" strike="noStrike" kern="1200" baseline="0" dirty="0" smtClean="0">
                <a:solidFill>
                  <a:schemeClr val="tx1"/>
                </a:solidFill>
                <a:latin typeface="+mn-lt"/>
                <a:ea typeface="+mn-ea"/>
                <a:cs typeface="+mn-cs"/>
              </a:rPr>
              <a:t>的写入方式；另一种是日志文件，相对于通用文件，在文件组织方式上，分块长度不固定，在数据读写时采用日志操作接口保证读取和写入的原子性，应用程序用这种文件记录日志来保存状态，可以有效应</a:t>
            </a:r>
          </a:p>
          <a:p>
            <a:r>
              <a:rPr lang="zh-CN" altLang="en-US" sz="1200" b="0" i="0" u="none" strike="noStrike" kern="1200" baseline="0" dirty="0" smtClean="0">
                <a:solidFill>
                  <a:schemeClr val="tx1"/>
                </a:solidFill>
                <a:latin typeface="+mn-lt"/>
                <a:ea typeface="+mn-ea"/>
                <a:cs typeface="+mn-cs"/>
              </a:rPr>
              <a:t>对单点异常，缩短写入操作的响应时间；最后一种文件类型是随机读写文件，提供同步和异步的</a:t>
            </a:r>
            <a:r>
              <a:rPr lang="en-US" altLang="zh-CN" sz="1200" b="0" i="0" u="none" strike="noStrike" kern="1200" baseline="0" dirty="0" err="1" smtClean="0">
                <a:solidFill>
                  <a:schemeClr val="tx1"/>
                </a:solidFill>
                <a:latin typeface="+mn-lt"/>
                <a:ea typeface="+mn-ea"/>
                <a:cs typeface="+mn-cs"/>
              </a:rPr>
              <a:t>posix</a:t>
            </a:r>
            <a:r>
              <a:rPr lang="zh-CN" altLang="en-US" sz="1200" b="0" i="0" u="none" strike="noStrike" kern="1200" baseline="0" dirty="0" smtClean="0">
                <a:solidFill>
                  <a:schemeClr val="tx1"/>
                </a:solidFill>
                <a:latin typeface="+mn-lt"/>
                <a:ea typeface="+mn-ea"/>
                <a:cs typeface="+mn-cs"/>
              </a:rPr>
              <a:t>文件接口，文件组织形式和通用文件一样，但写入⽅方式提供在任何</a:t>
            </a:r>
            <a:r>
              <a:rPr lang="en-US" altLang="zh-CN" sz="1200" b="0" i="0" u="none" strike="noStrike" kern="1200" baseline="0" dirty="0" smtClean="0">
                <a:solidFill>
                  <a:schemeClr val="tx1"/>
                </a:solidFill>
                <a:latin typeface="+mn-lt"/>
                <a:ea typeface="+mn-ea"/>
                <a:cs typeface="+mn-cs"/>
              </a:rPr>
              <a:t>offset</a:t>
            </a:r>
            <a:r>
              <a:rPr lang="zh-CN" altLang="en-US" sz="1200" b="0" i="0" u="none" strike="noStrike" kern="1200" baseline="0" dirty="0" smtClean="0">
                <a:solidFill>
                  <a:schemeClr val="tx1"/>
                </a:solidFill>
                <a:latin typeface="+mn-lt"/>
                <a:ea typeface="+mn-ea"/>
                <a:cs typeface="+mn-cs"/>
              </a:rPr>
              <a:t>随机写入读取能力，实现了数据可擦写，主要应用在虚拟机云盘上。</a:t>
            </a:r>
          </a:p>
          <a:p>
            <a:r>
              <a:rPr lang="zh-CN" altLang="en-US" sz="1200" b="0" i="0" u="none" strike="noStrike" kern="1200" baseline="0" dirty="0" smtClean="0">
                <a:solidFill>
                  <a:schemeClr val="tx1"/>
                </a:solidFill>
                <a:latin typeface="+mn-lt"/>
                <a:ea typeface="+mn-ea"/>
                <a:cs typeface="+mn-cs"/>
              </a:rPr>
              <a:t>在系统中</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管理模块称为盘古</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，类似于</a:t>
            </a:r>
            <a:r>
              <a:rPr lang="en-US" altLang="zh-CN" sz="1200" b="0" i="0" u="none" strike="noStrike" kern="1200" baseline="0" dirty="0" smtClean="0">
                <a:solidFill>
                  <a:schemeClr val="tx1"/>
                </a:solidFill>
                <a:latin typeface="+mn-lt"/>
                <a:ea typeface="+mn-ea"/>
                <a:cs typeface="+mn-cs"/>
              </a:rPr>
              <a:t>HDFS</a:t>
            </a:r>
            <a:r>
              <a:rPr lang="zh-CN" altLang="en-US" sz="1200" b="0" i="0" u="none" strike="noStrike" kern="1200" baseline="0" dirty="0" smtClean="0">
                <a:solidFill>
                  <a:schemeClr val="tx1"/>
                </a:solidFill>
                <a:latin typeface="+mn-lt"/>
                <a:ea typeface="+mn-ea"/>
                <a:cs typeface="+mn-cs"/>
              </a:rPr>
              <a:t>中的</a:t>
            </a:r>
            <a:r>
              <a:rPr lang="en-US" altLang="zh-CN" sz="1200" b="0" i="0" u="none" strike="noStrike" kern="1200" baseline="0" dirty="0" err="1" smtClean="0">
                <a:solidFill>
                  <a:schemeClr val="tx1"/>
                </a:solidFill>
                <a:latin typeface="+mn-lt"/>
                <a:ea typeface="+mn-ea"/>
                <a:cs typeface="+mn-cs"/>
              </a:rPr>
              <a:t>Namenode</a:t>
            </a:r>
            <a:r>
              <a:rPr lang="zh-CN" altLang="en-US" sz="1200" b="0" i="0" u="none" strike="noStrike" kern="1200" baseline="0" dirty="0" smtClean="0">
                <a:solidFill>
                  <a:schemeClr val="tx1"/>
                </a:solidFill>
                <a:latin typeface="+mn-lt"/>
                <a:ea typeface="+mn-ea"/>
                <a:cs typeface="+mn-cs"/>
              </a:rPr>
              <a:t>，数据存储模块称为</a:t>
            </a:r>
            <a:r>
              <a:rPr lang="en-US" altLang="zh-CN" sz="1200" b="0" i="0" u="none" strike="noStrike" kern="1200" baseline="0" dirty="0" err="1" smtClean="0">
                <a:solidFill>
                  <a:schemeClr val="tx1"/>
                </a:solidFill>
                <a:latin typeface="+mn-lt"/>
                <a:ea typeface="+mn-ea"/>
                <a:cs typeface="+mn-cs"/>
              </a:rPr>
              <a:t>Chunkserver</a:t>
            </a:r>
            <a:r>
              <a:rPr lang="zh-CN" altLang="en-US" sz="1200" b="0" i="0" u="none" strike="noStrike" kern="1200" baseline="0" dirty="0" smtClean="0">
                <a:solidFill>
                  <a:schemeClr val="tx1"/>
                </a:solidFill>
                <a:latin typeface="+mn-lt"/>
                <a:ea typeface="+mn-ea"/>
                <a:cs typeface="+mn-cs"/>
              </a:rPr>
              <a:t>，类似于</a:t>
            </a:r>
            <a:r>
              <a:rPr lang="en-US" altLang="zh-CN" sz="1200" b="0" i="0" u="none" strike="noStrike" kern="1200" baseline="0" dirty="0" smtClean="0">
                <a:solidFill>
                  <a:schemeClr val="tx1"/>
                </a:solidFill>
                <a:latin typeface="+mn-lt"/>
                <a:ea typeface="+mn-ea"/>
                <a:cs typeface="+mn-cs"/>
              </a:rPr>
              <a:t>HDFS</a:t>
            </a:r>
            <a:r>
              <a:rPr lang="zh-CN" altLang="en-US" sz="1200" b="0" i="0" u="none" strike="noStrike" kern="1200" baseline="0" dirty="0" smtClean="0">
                <a:solidFill>
                  <a:schemeClr val="tx1"/>
                </a:solidFill>
                <a:latin typeface="+mn-lt"/>
                <a:ea typeface="+mn-ea"/>
                <a:cs typeface="+mn-cs"/>
              </a:rPr>
              <a:t>中的</a:t>
            </a:r>
            <a:r>
              <a:rPr lang="en-US" altLang="zh-CN" sz="1200" b="0" i="0" u="none" strike="noStrike" kern="1200" baseline="0" dirty="0" err="1" smtClean="0">
                <a:solidFill>
                  <a:schemeClr val="tx1"/>
                </a:solidFill>
                <a:latin typeface="+mn-lt"/>
                <a:ea typeface="+mn-ea"/>
                <a:cs typeface="+mn-cs"/>
              </a:rPr>
              <a:t>Datanode</a:t>
            </a:r>
            <a:r>
              <a:rPr lang="zh-CN" altLang="en-US" sz="1200" b="0" i="0" u="none" strike="noStrike" kern="1200" baseline="0" dirty="0" smtClean="0">
                <a:solidFill>
                  <a:schemeClr val="tx1"/>
                </a:solidFill>
                <a:latin typeface="+mn-lt"/>
                <a:ea typeface="+mn-ea"/>
                <a:cs typeface="+mn-cs"/>
              </a:rPr>
              <a:t>。同</a:t>
            </a:r>
            <a:r>
              <a:rPr lang="en-US" altLang="zh-CN" sz="1200" b="0" i="0" u="none" strike="noStrike" kern="1200" baseline="0" dirty="0" smtClean="0">
                <a:solidFill>
                  <a:schemeClr val="tx1"/>
                </a:solidFill>
                <a:latin typeface="+mn-lt"/>
                <a:ea typeface="+mn-ea"/>
                <a:cs typeface="+mn-cs"/>
              </a:rPr>
              <a:t>HDFS</a:t>
            </a:r>
            <a:r>
              <a:rPr lang="zh-CN" altLang="en-US" sz="1200" b="0" i="0" u="none" strike="noStrike" kern="1200" baseline="0" dirty="0" smtClean="0">
                <a:solidFill>
                  <a:schemeClr val="tx1"/>
                </a:solidFill>
                <a:latin typeface="+mn-lt"/>
                <a:ea typeface="+mn-ea"/>
                <a:cs typeface="+mn-cs"/>
              </a:rPr>
              <a:t>的主要不同点在</a:t>
            </a:r>
          </a:p>
          <a:p>
            <a:r>
              <a:rPr lang="zh-CN" altLang="en-US" sz="1200" b="0" i="0" u="none" strike="noStrike" kern="1200" baseline="0" dirty="0" smtClean="0">
                <a:solidFill>
                  <a:schemeClr val="tx1"/>
                </a:solidFill>
                <a:latin typeface="+mn-lt"/>
                <a:ea typeface="+mn-ea"/>
                <a:cs typeface="+mn-cs"/>
              </a:rPr>
              <a:t>于下面几点：</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在数据安全方面：</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采用</a:t>
            </a:r>
            <a:r>
              <a:rPr lang="en-US" altLang="zh-CN" sz="1200" b="0" i="0" u="none" strike="noStrike" kern="1200" baseline="0" dirty="0" err="1" smtClean="0">
                <a:solidFill>
                  <a:schemeClr val="tx1"/>
                </a:solidFill>
                <a:latin typeface="+mn-lt"/>
                <a:ea typeface="+mn-ea"/>
                <a:cs typeface="+mn-cs"/>
              </a:rPr>
              <a:t>Paxos</a:t>
            </a:r>
            <a:r>
              <a:rPr lang="zh-CN" altLang="en-US" sz="1200" b="0" i="0" u="none" strike="noStrike" kern="1200" baseline="0" dirty="0" smtClean="0">
                <a:solidFill>
                  <a:schemeClr val="tx1"/>
                </a:solidFill>
                <a:latin typeface="+mn-lt"/>
                <a:ea typeface="+mn-ea"/>
                <a:cs typeface="+mn-cs"/>
              </a:rPr>
              <a:t>协议实现盘古多</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，实现</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服务的强一致性和高可靠；</a:t>
            </a:r>
            <a:endParaRPr lang="en-US" altLang="zh-CN" sz="1200" b="0" i="0" u="none" strike="noStrike"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u="none" strike="noStrike" kern="1200" baseline="0" dirty="0" err="1" smtClean="0">
                <a:solidFill>
                  <a:schemeClr val="tx1"/>
                </a:solidFill>
                <a:latin typeface="+mn-lt"/>
                <a:ea typeface="+mn-ea"/>
                <a:cs typeface="+mn-cs"/>
              </a:rPr>
              <a:t>Chunkserver</a:t>
            </a:r>
            <a:r>
              <a:rPr lang="zh-CN" altLang="en-US" sz="1200" b="0" i="0" u="none" strike="noStrike" kern="1200" baseline="0" dirty="0" smtClean="0">
                <a:solidFill>
                  <a:schemeClr val="tx1"/>
                </a:solidFill>
                <a:latin typeface="+mn-lt"/>
                <a:ea typeface="+mn-ea"/>
                <a:cs typeface="+mn-cs"/>
              </a:rPr>
              <a:t>自动检测磁盘状态，在磁盘异常情况下，主动通知盘古</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进行性有目的备份，提高数据可靠性；</a:t>
            </a:r>
          </a:p>
          <a:p>
            <a:r>
              <a:rPr lang="zh-CN" altLang="en-US" sz="1200" b="0" i="0" u="none" strike="noStrike" kern="1200" baseline="0" dirty="0" smtClean="0">
                <a:solidFill>
                  <a:schemeClr val="tx1"/>
                </a:solidFill>
                <a:latin typeface="+mn-lt"/>
                <a:ea typeface="+mn-ea"/>
                <a:cs typeface="+mn-cs"/>
              </a:rPr>
              <a:t>采用嵌入式</a:t>
            </a:r>
            <a:r>
              <a:rPr lang="en-US" altLang="zh-CN" sz="1200" b="0" i="0" u="none" strike="noStrike" kern="1200" baseline="0" dirty="0" smtClean="0">
                <a:solidFill>
                  <a:schemeClr val="tx1"/>
                </a:solidFill>
                <a:latin typeface="+mn-lt"/>
                <a:ea typeface="+mn-ea"/>
                <a:cs typeface="+mn-cs"/>
              </a:rPr>
              <a:t>checksum</a:t>
            </a:r>
            <a:r>
              <a:rPr lang="zh-CN" altLang="en-US" sz="1200" b="0" i="0" u="none" strike="noStrike" kern="1200" baseline="0" dirty="0" smtClean="0">
                <a:solidFill>
                  <a:schemeClr val="tx1"/>
                </a:solidFill>
                <a:latin typeface="+mn-lt"/>
                <a:ea typeface="+mn-ea"/>
                <a:cs typeface="+mn-cs"/>
              </a:rPr>
              <a:t>，保证数据和</a:t>
            </a:r>
            <a:r>
              <a:rPr lang="en-US" altLang="zh-CN" sz="1200" b="0" i="0" u="none" strike="noStrike" kern="1200" baseline="0" dirty="0" smtClean="0">
                <a:solidFill>
                  <a:schemeClr val="tx1"/>
                </a:solidFill>
                <a:latin typeface="+mn-lt"/>
                <a:ea typeface="+mn-ea"/>
                <a:cs typeface="+mn-cs"/>
              </a:rPr>
              <a:t>checksum</a:t>
            </a:r>
            <a:r>
              <a:rPr lang="zh-CN" altLang="en-US" sz="1200" b="0" i="0" u="none" strike="noStrike" kern="1200" baseline="0" dirty="0" smtClean="0">
                <a:solidFill>
                  <a:schemeClr val="tx1"/>
                </a:solidFill>
                <a:latin typeface="+mn-lt"/>
                <a:ea typeface="+mn-ea"/>
                <a:cs typeface="+mn-cs"/>
              </a:rPr>
              <a:t>同时写入同时读取，在提高数据一致性的同时提高数据吞吐率。</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另外回收站和多数据备份等功能是大多数分布式存储系统都采用的方法；</a:t>
            </a:r>
            <a:endParaRPr lang="en-US" altLang="zh-CN" sz="1200" b="0" i="0" u="none" strike="noStrike" kern="1200" baseline="0" dirty="0" smtClean="0">
              <a:solidFill>
                <a:schemeClr val="tx1"/>
              </a:solidFill>
              <a:latin typeface="+mn-lt"/>
              <a:ea typeface="+mn-ea"/>
              <a:cs typeface="+mn-cs"/>
            </a:endParaRPr>
          </a:p>
          <a:p>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在高可用和性能方面：</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对于每个文件可以设置分布属性，实现数据聚簇，计算节点按照数据</a:t>
            </a:r>
            <a:r>
              <a:rPr lang="en-US" altLang="zh-CN" sz="1200" b="0" i="0" u="none" strike="noStrike" kern="1200" baseline="0" dirty="0" smtClean="0">
                <a:solidFill>
                  <a:schemeClr val="tx1"/>
                </a:solidFill>
                <a:latin typeface="+mn-lt"/>
                <a:ea typeface="+mn-ea"/>
                <a:cs typeface="+mn-cs"/>
              </a:rPr>
              <a:t>locality</a:t>
            </a:r>
            <a:r>
              <a:rPr lang="zh-CN" altLang="en-US" sz="1200" b="0" i="0" u="none" strike="noStrike" kern="1200" baseline="0" dirty="0" smtClean="0">
                <a:solidFill>
                  <a:schemeClr val="tx1"/>
                </a:solidFill>
                <a:latin typeface="+mn-lt"/>
                <a:ea typeface="+mn-ea"/>
                <a:cs typeface="+mn-cs"/>
              </a:rPr>
              <a:t>特性进行调度来达到高性能需求。</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mn-lt"/>
                <a:ea typeface="+mn-ea"/>
                <a:cs typeface="+mn-cs"/>
              </a:rPr>
              <a:t>盘古</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端实现基于数据位置相应时间的统计，可以有效绕过热点机器和磁盘，主动判断慢磁盘，降低了数据的平均响应延迟。</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mn-lt"/>
                <a:ea typeface="+mn-ea"/>
                <a:cs typeface="+mn-cs"/>
              </a:rPr>
              <a:t>在整个盘古系统中，各个模块使用同一套流控优先级控制策略，可以支持多个不同优先级业务并行使用；</a:t>
            </a:r>
            <a:endParaRPr lang="en-US" altLang="zh-CN" sz="1200" b="0" i="0" u="none" strike="noStrike"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mn-lt"/>
                <a:ea typeface="+mn-ea"/>
                <a:cs typeface="+mn-cs"/>
              </a:rPr>
              <a:t>采用对用户透明的混合存储技术，让用户使用</a:t>
            </a:r>
            <a:r>
              <a:rPr lang="en-US" altLang="zh-CN" sz="1200" b="0" i="0" u="none" strike="noStrike" kern="1200" baseline="0" dirty="0" smtClean="0">
                <a:solidFill>
                  <a:schemeClr val="tx1"/>
                </a:solidFill>
                <a:latin typeface="+mn-lt"/>
                <a:ea typeface="+mn-ea"/>
                <a:cs typeface="+mn-cs"/>
              </a:rPr>
              <a:t>SATA</a:t>
            </a:r>
            <a:r>
              <a:rPr lang="zh-CN" altLang="en-US" sz="1200" b="0" i="0" u="none" strike="noStrike" kern="1200" baseline="0" dirty="0" smtClean="0">
                <a:solidFill>
                  <a:schemeClr val="tx1"/>
                </a:solidFill>
                <a:latin typeface="+mn-lt"/>
                <a:ea typeface="+mn-ea"/>
                <a:cs typeface="+mn-cs"/>
              </a:rPr>
              <a:t>磁盘的成本来享受</a:t>
            </a:r>
            <a:r>
              <a:rPr lang="en-US" altLang="zh-CN" sz="1200" b="0" i="0" u="none" strike="noStrike" kern="1200" baseline="0" dirty="0" smtClean="0">
                <a:solidFill>
                  <a:schemeClr val="tx1"/>
                </a:solidFill>
                <a:latin typeface="+mn-lt"/>
                <a:ea typeface="+mn-ea"/>
                <a:cs typeface="+mn-cs"/>
              </a:rPr>
              <a:t>SSD</a:t>
            </a:r>
            <a:r>
              <a:rPr lang="zh-CN" altLang="en-US" sz="1200" b="0" i="0" u="none" strike="noStrike" kern="1200" baseline="0" dirty="0" smtClean="0">
                <a:solidFill>
                  <a:schemeClr val="tx1"/>
                </a:solidFill>
                <a:latin typeface="+mn-lt"/>
                <a:ea typeface="+mn-ea"/>
                <a:cs typeface="+mn-cs"/>
              </a:rPr>
              <a:t>磁盘的高性能，同时做到不适用操作系统</a:t>
            </a:r>
            <a:r>
              <a:rPr lang="en-US" altLang="zh-CN" sz="1200" b="0" i="0" u="none" strike="noStrike" kern="1200" baseline="0" dirty="0" smtClean="0">
                <a:solidFill>
                  <a:schemeClr val="tx1"/>
                </a:solidFill>
                <a:latin typeface="+mn-lt"/>
                <a:ea typeface="+mn-ea"/>
                <a:cs typeface="+mn-cs"/>
              </a:rPr>
              <a:t>memory cache</a:t>
            </a:r>
            <a:r>
              <a:rPr lang="zh-CN" altLang="en-US" sz="1200" b="0" i="0" u="none" strike="noStrike" kern="1200" baseline="0" dirty="0" smtClean="0">
                <a:solidFill>
                  <a:schemeClr val="tx1"/>
                </a:solidFill>
                <a:latin typeface="+mn-lt"/>
                <a:ea typeface="+mn-ea"/>
                <a:cs typeface="+mn-cs"/>
              </a:rPr>
              <a:t>，将掉电丢失数据的概率降低为</a:t>
            </a:r>
            <a:r>
              <a:rPr lang="en-US" altLang="zh-CN" sz="1200" b="0" i="0" u="none" strike="noStrike" kern="1200" baseline="0" dirty="0" smtClean="0">
                <a:solidFill>
                  <a:schemeClr val="tx1"/>
                </a:solidFill>
                <a:latin typeface="+mn-lt"/>
                <a:ea typeface="+mn-ea"/>
                <a:cs typeface="+mn-cs"/>
              </a:rPr>
              <a:t>0</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Chunkserver</a:t>
            </a:r>
            <a:r>
              <a:rPr lang="zh-CN" altLang="en-US" sz="1200" b="0" i="0" u="none" strike="noStrike" kern="1200" baseline="0" dirty="0" smtClean="0">
                <a:solidFill>
                  <a:schemeClr val="tx1"/>
                </a:solidFill>
                <a:latin typeface="+mn-lt"/>
                <a:ea typeface="+mn-ea"/>
                <a:cs typeface="+mn-cs"/>
              </a:rPr>
              <a:t>不会定期汇报</a:t>
            </a:r>
            <a:r>
              <a:rPr lang="en-US" altLang="zh-CN" sz="1200" b="0" i="0" u="none" strike="noStrike" kern="1200" baseline="0" dirty="0" smtClean="0">
                <a:solidFill>
                  <a:schemeClr val="tx1"/>
                </a:solidFill>
                <a:latin typeface="+mn-lt"/>
                <a:ea typeface="+mn-ea"/>
                <a:cs typeface="+mn-cs"/>
              </a:rPr>
              <a:t>Replica</a:t>
            </a:r>
            <a:r>
              <a:rPr lang="zh-CN" altLang="en-US" sz="1200" b="0" i="0" u="none" strike="noStrike" kern="1200" baseline="0" dirty="0" smtClean="0">
                <a:solidFill>
                  <a:schemeClr val="tx1"/>
                </a:solidFill>
                <a:latin typeface="+mn-lt"/>
                <a:ea typeface="+mn-ea"/>
                <a:cs typeface="+mn-cs"/>
              </a:rPr>
              <a:t>信息，而由盘古</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定期增量获取</a:t>
            </a:r>
            <a:r>
              <a:rPr lang="en-US" altLang="zh-CN" sz="1200" b="0" i="0" u="none" strike="noStrike" kern="1200" baseline="0" dirty="0" smtClean="0">
                <a:solidFill>
                  <a:schemeClr val="tx1"/>
                </a:solidFill>
                <a:latin typeface="+mn-lt"/>
                <a:ea typeface="+mn-ea"/>
                <a:cs typeface="+mn-cs"/>
              </a:rPr>
              <a:t>replica</a:t>
            </a:r>
            <a:r>
              <a:rPr lang="zh-CN" altLang="en-US" sz="1200" b="0" i="0" u="none" strike="noStrike" kern="1200" baseline="0" dirty="0" smtClean="0">
                <a:solidFill>
                  <a:schemeClr val="tx1"/>
                </a:solidFill>
                <a:latin typeface="+mn-lt"/>
                <a:ea typeface="+mn-ea"/>
                <a:cs typeface="+mn-cs"/>
              </a:rPr>
              <a:t>信息，有效防止了由于盘古</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被动接受</a:t>
            </a:r>
            <a:r>
              <a:rPr lang="en-US" altLang="zh-CN" sz="1200" b="0" i="0" u="none" strike="noStrike" kern="1200" baseline="0" dirty="0" smtClean="0">
                <a:solidFill>
                  <a:schemeClr val="tx1"/>
                </a:solidFill>
                <a:latin typeface="+mn-lt"/>
                <a:ea typeface="+mn-ea"/>
                <a:cs typeface="+mn-cs"/>
              </a:rPr>
              <a:t>block</a:t>
            </a:r>
            <a:r>
              <a:rPr lang="zh-CN" altLang="en-US" sz="1200" b="0" i="0" u="none" strike="noStrike" kern="1200" baseline="0" dirty="0" smtClean="0">
                <a:solidFill>
                  <a:schemeClr val="tx1"/>
                </a:solidFill>
                <a:latin typeface="+mn-lt"/>
                <a:ea typeface="+mn-ea"/>
                <a:cs typeface="+mn-cs"/>
              </a:rPr>
              <a:t>汇报产生的性能影响。</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mn-lt"/>
                <a:ea typeface="+mn-ea"/>
                <a:cs typeface="+mn-cs"/>
              </a:rPr>
              <a:t>盘古</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在内存组织方式采用更紧凑的内存组织方式，提高了单组盘古</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可以承载的数据量；</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在管理运维方面：</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有统一的全乡访问机制，提供配额管理和审计日志，供用户完善审计功能。</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对异常磁盘进行自动检测、黑名单和下线处理，减少异常磁盘对系统的影响和运维成本。</a:t>
            </a:r>
            <a:endParaRPr lang="en-US" altLang="zh-CN" sz="1200" b="0" i="0" u="none" strike="noStrike"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mn-lt"/>
                <a:ea typeface="+mn-ea"/>
                <a:cs typeface="+mn-cs"/>
              </a:rPr>
              <a:t>提供无感知热升级服务，提高系统可用性。</a:t>
            </a:r>
            <a:endParaRPr lang="en-US" altLang="zh-CN" sz="1200" b="0" i="0" u="none" strike="noStrike" kern="1200" baseline="0" dirty="0" smtClean="0">
              <a:solidFill>
                <a:schemeClr val="tx1"/>
              </a:solidFill>
              <a:latin typeface="+mn-lt"/>
              <a:ea typeface="+mn-ea"/>
              <a:cs typeface="+mn-cs"/>
            </a:endParaRPr>
          </a:p>
          <a:p>
            <a:r>
              <a:rPr lang="zh-CN" altLang="en-US" dirty="0" smtClean="0"/>
              <a:t>支持动态扩容缩容，自动完成数据均衡；</a:t>
            </a:r>
            <a:endParaRPr lang="en-US" altLang="zh-CN" dirty="0" smtClean="0"/>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mn-lt"/>
                <a:ea typeface="+mn-ea"/>
                <a:cs typeface="+mn-cs"/>
              </a:rPr>
              <a:t>在可扩展性方面，则同</a:t>
            </a:r>
            <a:r>
              <a:rPr lang="en-US" altLang="zh-CN" sz="1200" b="0" i="0" u="none" strike="noStrike" kern="1200" baseline="0" dirty="0" smtClean="0">
                <a:solidFill>
                  <a:schemeClr val="tx1"/>
                </a:solidFill>
                <a:latin typeface="+mn-lt"/>
                <a:ea typeface="+mn-ea"/>
                <a:cs typeface="+mn-cs"/>
              </a:rPr>
              <a:t>HDFS</a:t>
            </a:r>
            <a:r>
              <a:rPr lang="zh-CN" altLang="en-US" sz="1200" b="0" i="0" u="none" strike="noStrike" kern="1200" baseline="0" dirty="0" smtClean="0">
                <a:solidFill>
                  <a:schemeClr val="tx1"/>
                </a:solidFill>
                <a:latin typeface="+mn-lt"/>
                <a:ea typeface="+mn-ea"/>
                <a:cs typeface="+mn-cs"/>
              </a:rPr>
              <a:t>使用了相同的处理方法，盘古</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Federation</a:t>
            </a:r>
            <a:r>
              <a:rPr lang="zh-CN" altLang="en-US" sz="1200" b="0" i="0" u="none" strike="noStrike" kern="1200" baseline="0" dirty="0" smtClean="0">
                <a:solidFill>
                  <a:schemeClr val="tx1"/>
                </a:solidFill>
                <a:latin typeface="+mn-lt"/>
                <a:ea typeface="+mn-ea"/>
                <a:cs typeface="+mn-cs"/>
              </a:rPr>
              <a:t>功能。</a:t>
            </a:r>
            <a:endParaRPr lang="en-US" altLang="zh-CN" sz="1200" b="0" i="0" u="none" strike="noStrike" kern="1200" baseline="0" dirty="0" smtClean="0">
              <a:solidFill>
                <a:schemeClr val="tx1"/>
              </a:solidFill>
              <a:latin typeface="+mn-lt"/>
              <a:ea typeface="+mn-ea"/>
              <a:cs typeface="+mn-cs"/>
            </a:endParaRPr>
          </a:p>
          <a:p>
            <a:endParaRPr lang="en-US" altLang="zh-CN" dirty="0"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5E0595-EF4F-4CD8-96F1-B48D68643726}" type="slidenum">
              <a:rPr lang="zh-CN" altLang="en-US"/>
              <a:pPr fontAlgn="base">
                <a:spcBef>
                  <a:spcPct val="0"/>
                </a:spcBef>
                <a:spcAft>
                  <a:spcPct val="0"/>
                </a:spcAft>
                <a:defRPr/>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z="1200" b="0" i="0" u="none" strike="noStrike" kern="1200" baseline="0" dirty="0" err="1" smtClean="0">
                <a:solidFill>
                  <a:schemeClr val="tx1"/>
                </a:solidFill>
                <a:latin typeface="+mn-lt"/>
                <a:ea typeface="+mn-ea"/>
                <a:cs typeface="+mn-cs"/>
              </a:rPr>
              <a:t>Ceph</a:t>
            </a:r>
            <a:r>
              <a:rPr lang="zh-CN" altLang="en-US" sz="1200" b="0" i="0" u="none" strike="noStrike" kern="1200" baseline="0" dirty="0" smtClean="0">
                <a:solidFill>
                  <a:schemeClr val="tx1"/>
                </a:solidFill>
                <a:latin typeface="+mn-lt"/>
                <a:ea typeface="+mn-ea"/>
                <a:cs typeface="+mn-cs"/>
              </a:rPr>
              <a:t>分布式存储系统对外不但提供了</a:t>
            </a:r>
            <a:r>
              <a:rPr lang="en-US" altLang="zh-CN" sz="1200" b="0" i="0" u="none" strike="noStrike" kern="1200" baseline="0" dirty="0" err="1" smtClean="0">
                <a:solidFill>
                  <a:schemeClr val="tx1"/>
                </a:solidFill>
                <a:latin typeface="+mn-lt"/>
                <a:ea typeface="+mn-ea"/>
                <a:cs typeface="+mn-cs"/>
              </a:rPr>
              <a:t>posix</a:t>
            </a:r>
            <a:r>
              <a:rPr lang="zh-CN" altLang="en-US" sz="1200" b="0" i="0" u="none" strike="noStrike" kern="1200" baseline="0" dirty="0" smtClean="0">
                <a:solidFill>
                  <a:schemeClr val="tx1"/>
                </a:solidFill>
                <a:latin typeface="+mn-lt"/>
                <a:ea typeface="+mn-ea"/>
                <a:cs typeface="+mn-cs"/>
              </a:rPr>
              <a:t>文件操作接口，还提供了对象、块存储接口，提高了系统的适应能力。</a:t>
            </a:r>
          </a:p>
          <a:p>
            <a:r>
              <a:rPr lang="zh-CN" altLang="en-US" sz="1200" b="0" i="0" u="none" strike="noStrike" kern="1200" baseline="0" dirty="0" smtClean="0">
                <a:solidFill>
                  <a:schemeClr val="tx1"/>
                </a:solidFill>
                <a:latin typeface="+mn-lt"/>
                <a:ea typeface="+mn-ea"/>
                <a:cs typeface="+mn-cs"/>
              </a:rPr>
              <a:t>整个系统建立在</a:t>
            </a:r>
            <a:r>
              <a:rPr lang="en-US" altLang="zh-CN" sz="1200" b="0" i="0" u="none" strike="noStrike" kern="1200" baseline="0" dirty="0" smtClean="0">
                <a:solidFill>
                  <a:schemeClr val="tx1"/>
                </a:solidFill>
                <a:latin typeface="+mn-lt"/>
                <a:ea typeface="+mn-ea"/>
                <a:cs typeface="+mn-cs"/>
              </a:rPr>
              <a:t>OSD</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err="1" smtClean="0">
                <a:solidFill>
                  <a:schemeClr val="tx1"/>
                </a:solidFill>
                <a:latin typeface="+mn-lt"/>
                <a:ea typeface="+mn-ea"/>
                <a:cs typeface="+mn-cs"/>
              </a:rPr>
              <a:t>Ceph</a:t>
            </a:r>
            <a:r>
              <a:rPr lang="en-US" altLang="zh-CN" sz="1200" b="0" i="0" u="none" strike="noStrike" kern="1200" baseline="0" dirty="0" smtClean="0">
                <a:solidFill>
                  <a:schemeClr val="tx1"/>
                </a:solidFill>
                <a:latin typeface="+mn-lt"/>
                <a:ea typeface="+mn-ea"/>
                <a:cs typeface="+mn-cs"/>
              </a:rPr>
              <a:t> monitor</a:t>
            </a:r>
            <a:r>
              <a:rPr lang="zh-CN" altLang="en-US" sz="1200" b="0" i="0" u="none" strike="noStrike" kern="1200" baseline="0" dirty="0" smtClean="0">
                <a:solidFill>
                  <a:schemeClr val="tx1"/>
                </a:solidFill>
                <a:latin typeface="+mn-lt"/>
                <a:ea typeface="+mn-ea"/>
                <a:cs typeface="+mn-cs"/>
              </a:rPr>
              <a:t>组成的可靠自治的分布式对象存储的基础上，在上层提供了文件抽象。每个</a:t>
            </a:r>
            <a:r>
              <a:rPr lang="en-US" altLang="zh-CN" sz="1200" b="0" i="0" u="none" strike="noStrike" kern="1200" baseline="0" dirty="0" smtClean="0">
                <a:solidFill>
                  <a:schemeClr val="tx1"/>
                </a:solidFill>
                <a:latin typeface="+mn-lt"/>
                <a:ea typeface="+mn-ea"/>
                <a:cs typeface="+mn-cs"/>
              </a:rPr>
              <a:t>OSD</a:t>
            </a:r>
            <a:r>
              <a:rPr lang="zh-CN" altLang="en-US" sz="1200" b="0" i="0" u="none" strike="noStrike" kern="1200" baseline="0" dirty="0" smtClean="0">
                <a:solidFill>
                  <a:schemeClr val="tx1"/>
                </a:solidFill>
                <a:latin typeface="+mn-lt"/>
                <a:ea typeface="+mn-ea"/>
                <a:cs typeface="+mn-cs"/>
              </a:rPr>
              <a:t>管理本地的文件存储系统，接受外部的对象存取请求；</a:t>
            </a:r>
            <a:r>
              <a:rPr lang="en-US" altLang="zh-CN" sz="1200" b="0" i="0" u="none" strike="noStrike" kern="1200" baseline="0" dirty="0" smtClean="0">
                <a:solidFill>
                  <a:schemeClr val="tx1"/>
                </a:solidFill>
                <a:latin typeface="+mn-lt"/>
                <a:ea typeface="+mn-ea"/>
                <a:cs typeface="+mn-cs"/>
              </a:rPr>
              <a:t>OSD</a:t>
            </a:r>
            <a:r>
              <a:rPr lang="zh-CN" altLang="en-US" sz="1200" b="0" i="0" u="none" strike="noStrike" kern="1200" baseline="0" dirty="0" smtClean="0">
                <a:solidFill>
                  <a:schemeClr val="tx1"/>
                </a:solidFill>
                <a:latin typeface="+mn-lt"/>
                <a:ea typeface="+mn-ea"/>
                <a:cs typeface="+mn-cs"/>
              </a:rPr>
              <a:t>间建立心跳，相互监控状态并汇报给</a:t>
            </a:r>
            <a:r>
              <a:rPr lang="en-US" altLang="zh-CN" sz="1200" b="0" i="0" u="none" strike="noStrike" kern="1200" baseline="0" dirty="0" err="1" smtClean="0">
                <a:solidFill>
                  <a:schemeClr val="tx1"/>
                </a:solidFill>
                <a:latin typeface="+mn-lt"/>
                <a:ea typeface="+mn-ea"/>
                <a:cs typeface="+mn-cs"/>
              </a:rPr>
              <a:t>Ceph</a:t>
            </a:r>
            <a:r>
              <a:rPr lang="en-US" altLang="zh-CN" sz="1200" b="0" i="0" u="none" strike="noStrike" kern="1200" baseline="0" dirty="0" smtClean="0">
                <a:solidFill>
                  <a:schemeClr val="tx1"/>
                </a:solidFill>
                <a:latin typeface="+mn-lt"/>
                <a:ea typeface="+mn-ea"/>
                <a:cs typeface="+mn-cs"/>
              </a:rPr>
              <a:t> monitor</a:t>
            </a:r>
            <a:r>
              <a:rPr lang="zh-CN" altLang="en-US" sz="1200" b="0" i="0" u="none" strike="noStrike" kern="1200" baseline="0" dirty="0" smtClean="0">
                <a:solidFill>
                  <a:schemeClr val="tx1"/>
                </a:solidFill>
                <a:latin typeface="+mn-lt"/>
                <a:ea typeface="+mn-ea"/>
                <a:cs typeface="+mn-cs"/>
              </a:rPr>
              <a:t>统一进行维护。</a:t>
            </a:r>
          </a:p>
          <a:p>
            <a:r>
              <a:rPr lang="en-US" altLang="zh-CN" sz="1200" b="0" i="0" u="none" strike="noStrike" kern="1200" baseline="0" dirty="0" err="1" smtClean="0">
                <a:solidFill>
                  <a:schemeClr val="tx1"/>
                </a:solidFill>
                <a:latin typeface="+mn-lt"/>
                <a:ea typeface="+mn-ea"/>
                <a:cs typeface="+mn-cs"/>
              </a:rPr>
              <a:t>Ceph</a:t>
            </a:r>
            <a:r>
              <a:rPr lang="en-US" altLang="zh-CN" sz="1200" b="0" i="0" u="none" strike="noStrike" kern="1200" baseline="0" dirty="0" smtClean="0">
                <a:solidFill>
                  <a:schemeClr val="tx1"/>
                </a:solidFill>
                <a:latin typeface="+mn-lt"/>
                <a:ea typeface="+mn-ea"/>
                <a:cs typeface="+mn-cs"/>
              </a:rPr>
              <a:t> monitor</a:t>
            </a:r>
            <a:r>
              <a:rPr lang="zh-CN" altLang="en-US" sz="1200" b="0" i="0" u="none" strike="noStrike" kern="1200" baseline="0" dirty="0" smtClean="0">
                <a:solidFill>
                  <a:schemeClr val="tx1"/>
                </a:solidFill>
                <a:latin typeface="+mn-lt"/>
                <a:ea typeface="+mn-ea"/>
                <a:cs typeface="+mn-cs"/>
              </a:rPr>
              <a:t>接受配置，将</a:t>
            </a:r>
            <a:r>
              <a:rPr lang="en-US" altLang="zh-CN" sz="1200" b="0" i="0" u="none" strike="noStrike" kern="1200" baseline="0" dirty="0" smtClean="0">
                <a:solidFill>
                  <a:schemeClr val="tx1"/>
                </a:solidFill>
                <a:latin typeface="+mn-lt"/>
                <a:ea typeface="+mn-ea"/>
                <a:cs typeface="+mn-cs"/>
              </a:rPr>
              <a:t>OSD</a:t>
            </a:r>
            <a:r>
              <a:rPr lang="zh-CN" altLang="en-US" sz="1200" b="0" i="0" u="none" strike="noStrike" kern="1200" baseline="0" dirty="0" smtClean="0">
                <a:solidFill>
                  <a:schemeClr val="tx1"/>
                </a:solidFill>
                <a:latin typeface="+mn-lt"/>
                <a:ea typeface="+mn-ea"/>
                <a:cs typeface="+mn-cs"/>
              </a:rPr>
              <a:t>划分到不同的存储池中，在每个存储池上应用不同的数据分布策略；当</a:t>
            </a:r>
            <a:r>
              <a:rPr lang="en-US" altLang="zh-CN" sz="1200" b="0" i="0" u="none" strike="noStrike" kern="1200" baseline="0" dirty="0" smtClean="0">
                <a:solidFill>
                  <a:schemeClr val="tx1"/>
                </a:solidFill>
                <a:latin typeface="+mn-lt"/>
                <a:ea typeface="+mn-ea"/>
                <a:cs typeface="+mn-cs"/>
              </a:rPr>
              <a:t>OSD</a:t>
            </a:r>
            <a:r>
              <a:rPr lang="zh-CN" altLang="en-US" sz="1200" b="0" i="0" u="none" strike="noStrike" kern="1200" baseline="0" dirty="0" smtClean="0">
                <a:solidFill>
                  <a:schemeClr val="tx1"/>
                </a:solidFill>
                <a:latin typeface="+mn-lt"/>
                <a:ea typeface="+mn-ea"/>
                <a:cs typeface="+mn-cs"/>
              </a:rPr>
              <a:t>出现异常时，</a:t>
            </a:r>
            <a:r>
              <a:rPr lang="en-US" altLang="zh-CN" sz="1200" b="0" i="0" u="none" strike="noStrike" kern="1200" baseline="0" dirty="0" err="1" smtClean="0">
                <a:solidFill>
                  <a:schemeClr val="tx1"/>
                </a:solidFill>
                <a:latin typeface="+mn-lt"/>
                <a:ea typeface="+mn-ea"/>
                <a:cs typeface="+mn-cs"/>
              </a:rPr>
              <a:t>Ceph</a:t>
            </a:r>
            <a:r>
              <a:rPr lang="en-US" altLang="zh-CN" sz="1200" b="0" i="0" u="none" strike="noStrike" kern="1200" baseline="0" dirty="0" smtClean="0">
                <a:solidFill>
                  <a:schemeClr val="tx1"/>
                </a:solidFill>
                <a:latin typeface="+mn-lt"/>
                <a:ea typeface="+mn-ea"/>
                <a:cs typeface="+mn-cs"/>
              </a:rPr>
              <a:t> monitor</a:t>
            </a:r>
            <a:r>
              <a:rPr lang="zh-CN" altLang="en-US" sz="1200" b="0" i="0" u="none" strike="noStrike" kern="1200" baseline="0" dirty="0" smtClean="0">
                <a:solidFill>
                  <a:schemeClr val="tx1"/>
                </a:solidFill>
                <a:latin typeface="+mn-lt"/>
                <a:ea typeface="+mn-ea"/>
                <a:cs typeface="+mn-cs"/>
              </a:rPr>
              <a:t>会根据异常类型发起</a:t>
            </a:r>
            <a:r>
              <a:rPr lang="en-US" altLang="zh-CN" sz="1200" b="0" i="0" u="none" strike="noStrike" kern="1200" baseline="0" dirty="0" smtClean="0">
                <a:solidFill>
                  <a:schemeClr val="tx1"/>
                </a:solidFill>
                <a:latin typeface="+mn-lt"/>
                <a:ea typeface="+mn-ea"/>
                <a:cs typeface="+mn-cs"/>
              </a:rPr>
              <a:t>OSD</a:t>
            </a:r>
            <a:r>
              <a:rPr lang="zh-CN" altLang="en-US" sz="1200" b="0" i="0" u="none" strike="noStrike" kern="1200" baseline="0" dirty="0" smtClean="0">
                <a:solidFill>
                  <a:schemeClr val="tx1"/>
                </a:solidFill>
                <a:latin typeface="+mn-lt"/>
                <a:ea typeface="+mn-ea"/>
                <a:cs typeface="+mn-cs"/>
              </a:rPr>
              <a:t>间的数据复制，调整存储池中</a:t>
            </a:r>
            <a:r>
              <a:rPr lang="en-US" altLang="zh-CN" sz="1200" b="0" i="0" u="none" strike="noStrike" kern="1200" baseline="0" dirty="0" smtClean="0">
                <a:solidFill>
                  <a:schemeClr val="tx1"/>
                </a:solidFill>
                <a:latin typeface="+mn-lt"/>
                <a:ea typeface="+mn-ea"/>
                <a:cs typeface="+mn-cs"/>
              </a:rPr>
              <a:t>OSD</a:t>
            </a:r>
            <a:r>
              <a:rPr lang="zh-CN" altLang="en-US" sz="1200" b="0" i="0" u="none" strike="noStrike" kern="1200" baseline="0" dirty="0" smtClean="0">
                <a:solidFill>
                  <a:schemeClr val="tx1"/>
                </a:solidFill>
                <a:latin typeface="+mn-lt"/>
                <a:ea typeface="+mn-ea"/>
                <a:cs typeface="+mn-cs"/>
              </a:rPr>
              <a:t>的分配等。</a:t>
            </a:r>
          </a:p>
          <a:p>
            <a:r>
              <a:rPr lang="zh-CN" altLang="en-US" sz="1200" b="0" i="0" u="none" strike="noStrike" kern="1200" baseline="0" dirty="0" smtClean="0">
                <a:solidFill>
                  <a:schemeClr val="tx1"/>
                </a:solidFill>
                <a:latin typeface="+mn-lt"/>
                <a:ea typeface="+mn-ea"/>
                <a:cs typeface="+mn-cs"/>
              </a:rPr>
              <a:t>所以</a:t>
            </a:r>
            <a:r>
              <a:rPr lang="en-US" altLang="zh-CN" sz="1200" b="0" i="0" u="none" strike="noStrike" kern="1200" baseline="0" dirty="0" err="1" smtClean="0">
                <a:solidFill>
                  <a:schemeClr val="tx1"/>
                </a:solidFill>
                <a:latin typeface="+mn-lt"/>
                <a:ea typeface="+mn-ea"/>
                <a:cs typeface="+mn-cs"/>
              </a:rPr>
              <a:t>Ceph</a:t>
            </a:r>
            <a:r>
              <a:rPr lang="en-US" altLang="zh-CN" sz="1200" b="0" i="0" u="none" strike="noStrike" kern="1200" baseline="0" dirty="0" smtClean="0">
                <a:solidFill>
                  <a:schemeClr val="tx1"/>
                </a:solidFill>
                <a:latin typeface="+mn-lt"/>
                <a:ea typeface="+mn-ea"/>
                <a:cs typeface="+mn-cs"/>
              </a:rPr>
              <a:t> monitor</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OSD</a:t>
            </a:r>
            <a:r>
              <a:rPr lang="zh-CN" altLang="en-US" sz="1200" b="0" i="0" u="none" strike="noStrike" kern="1200" baseline="0" dirty="0" smtClean="0">
                <a:solidFill>
                  <a:schemeClr val="tx1"/>
                </a:solidFill>
                <a:latin typeface="+mn-lt"/>
                <a:ea typeface="+mn-ea"/>
                <a:cs typeface="+mn-cs"/>
              </a:rPr>
              <a:t>可以自主完成对象的存储和故障恢复工作；由于存储池数量相对于对象数量来说非常少，所以</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管理的成本很低，系统中不会存在瓶颈点和扩展性问题。</a:t>
            </a:r>
          </a:p>
          <a:p>
            <a:r>
              <a:rPr lang="en-US" altLang="zh-CN" sz="1200" b="0" i="0" u="none" strike="noStrike" kern="1200" baseline="0" dirty="0" smtClean="0">
                <a:solidFill>
                  <a:schemeClr val="tx1"/>
                </a:solidFill>
                <a:latin typeface="+mn-lt"/>
                <a:ea typeface="+mn-ea"/>
                <a:cs typeface="+mn-cs"/>
              </a:rPr>
              <a:t>OSD</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err="1" smtClean="0">
                <a:solidFill>
                  <a:schemeClr val="tx1"/>
                </a:solidFill>
                <a:latin typeface="+mn-lt"/>
                <a:ea typeface="+mn-ea"/>
                <a:cs typeface="+mn-cs"/>
              </a:rPr>
              <a:t>Ceph</a:t>
            </a:r>
            <a:r>
              <a:rPr lang="en-US" altLang="zh-CN" sz="1200" b="0" i="0" u="none" strike="noStrike" kern="1200" baseline="0" dirty="0" smtClean="0">
                <a:solidFill>
                  <a:schemeClr val="tx1"/>
                </a:solidFill>
                <a:latin typeface="+mn-lt"/>
                <a:ea typeface="+mn-ea"/>
                <a:cs typeface="+mn-cs"/>
              </a:rPr>
              <a:t> monitor</a:t>
            </a:r>
            <a:r>
              <a:rPr lang="zh-CN" altLang="en-US" sz="1200" b="0" i="0" u="none" strike="noStrike" kern="1200" baseline="0" dirty="0" smtClean="0">
                <a:solidFill>
                  <a:schemeClr val="tx1"/>
                </a:solidFill>
                <a:latin typeface="+mn-lt"/>
                <a:ea typeface="+mn-ea"/>
                <a:cs typeface="+mn-cs"/>
              </a:rPr>
              <a:t>组成的可靠自治的分布式对象存储服务上，</a:t>
            </a:r>
            <a:r>
              <a:rPr lang="en-US" altLang="zh-CN" sz="1200" b="0" i="0" u="none" strike="noStrike" kern="1200" baseline="0" dirty="0" smtClean="0">
                <a:solidFill>
                  <a:schemeClr val="tx1"/>
                </a:solidFill>
                <a:latin typeface="+mn-lt"/>
                <a:ea typeface="+mn-ea"/>
                <a:cs typeface="+mn-cs"/>
              </a:rPr>
              <a:t>MDS</a:t>
            </a:r>
            <a:r>
              <a:rPr lang="zh-CN" altLang="en-US" sz="1200" b="0" i="0" u="none" strike="noStrike" kern="1200" baseline="0" dirty="0" smtClean="0">
                <a:solidFill>
                  <a:schemeClr val="tx1"/>
                </a:solidFill>
                <a:latin typeface="+mn-lt"/>
                <a:ea typeface="+mn-ea"/>
                <a:cs typeface="+mn-cs"/>
              </a:rPr>
              <a:t>将文件的</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以对象存储的形式存储，并构成目录树，对外提供文件操作接口。</a:t>
            </a:r>
          </a:p>
          <a:p>
            <a:r>
              <a:rPr lang="en-US" altLang="zh-CN" sz="1200" b="0" i="0" u="none" strike="noStrike" kern="1200" baseline="0" dirty="0" err="1" smtClean="0">
                <a:solidFill>
                  <a:schemeClr val="tx1"/>
                </a:solidFill>
                <a:latin typeface="+mn-lt"/>
                <a:ea typeface="+mn-ea"/>
                <a:cs typeface="+mn-cs"/>
              </a:rPr>
              <a:t>Ceph</a:t>
            </a:r>
            <a:r>
              <a:rPr lang="en-US" altLang="zh-CN" sz="1200" b="0" i="0" u="none" strike="noStrike" kern="1200" baseline="0" dirty="0" smtClean="0">
                <a:solidFill>
                  <a:schemeClr val="tx1"/>
                </a:solidFill>
                <a:latin typeface="+mn-lt"/>
                <a:ea typeface="+mn-ea"/>
                <a:cs typeface="+mn-cs"/>
              </a:rPr>
              <a:t> client</a:t>
            </a:r>
            <a:r>
              <a:rPr lang="zh-CN" altLang="en-US" sz="1200" b="0" i="0" u="none" strike="noStrike" kern="1200" baseline="0" dirty="0" smtClean="0">
                <a:solidFill>
                  <a:schemeClr val="tx1"/>
                </a:solidFill>
                <a:latin typeface="+mn-lt"/>
                <a:ea typeface="+mn-ea"/>
                <a:cs typeface="+mn-cs"/>
              </a:rPr>
              <a:t>则在</a:t>
            </a:r>
            <a:r>
              <a:rPr lang="en-US" altLang="zh-CN" sz="1200" b="0" i="0" u="none" strike="noStrike" kern="1200" baseline="0" dirty="0" err="1" smtClean="0">
                <a:solidFill>
                  <a:schemeClr val="tx1"/>
                </a:solidFill>
                <a:latin typeface="+mn-lt"/>
                <a:ea typeface="+mn-ea"/>
                <a:cs typeface="+mn-cs"/>
              </a:rPr>
              <a:t>linux</a:t>
            </a:r>
            <a:r>
              <a:rPr lang="zh-CN" altLang="en-US" sz="1200" b="0" i="0" u="none" strike="noStrike" kern="1200" baseline="0" dirty="0" smtClean="0">
                <a:solidFill>
                  <a:schemeClr val="tx1"/>
                </a:solidFill>
                <a:latin typeface="+mn-lt"/>
                <a:ea typeface="+mn-ea"/>
                <a:cs typeface="+mn-cs"/>
              </a:rPr>
              <a:t>系统的</a:t>
            </a:r>
            <a:r>
              <a:rPr lang="en-US" altLang="zh-CN" sz="1200" b="0" i="0" u="none" strike="noStrike" kern="1200" baseline="0" dirty="0" smtClean="0">
                <a:solidFill>
                  <a:schemeClr val="tx1"/>
                </a:solidFill>
                <a:latin typeface="+mn-lt"/>
                <a:ea typeface="+mn-ea"/>
                <a:cs typeface="+mn-cs"/>
              </a:rPr>
              <a:t>VFS</a:t>
            </a:r>
            <a:r>
              <a:rPr lang="zh-CN" altLang="en-US" sz="1200" b="0" i="0" u="none" strike="noStrike" kern="1200" baseline="0" dirty="0" smtClean="0">
                <a:solidFill>
                  <a:schemeClr val="tx1"/>
                </a:solidFill>
                <a:latin typeface="+mn-lt"/>
                <a:ea typeface="+mn-ea"/>
                <a:cs typeface="+mn-cs"/>
              </a:rPr>
              <a:t>下层提供驱动，让</a:t>
            </a:r>
            <a:r>
              <a:rPr lang="en-US" altLang="zh-CN" sz="1200" b="0" i="0" u="none" strike="noStrike" kern="1200" baseline="0" dirty="0" err="1" smtClean="0">
                <a:solidFill>
                  <a:schemeClr val="tx1"/>
                </a:solidFill>
                <a:latin typeface="+mn-lt"/>
                <a:ea typeface="+mn-ea"/>
                <a:cs typeface="+mn-cs"/>
              </a:rPr>
              <a:t>linux</a:t>
            </a:r>
            <a:r>
              <a:rPr lang="zh-CN" altLang="en-US" sz="1200" b="0" i="0" u="none" strike="noStrike" kern="1200" baseline="0" dirty="0" smtClean="0">
                <a:solidFill>
                  <a:schemeClr val="tx1"/>
                </a:solidFill>
                <a:latin typeface="+mn-lt"/>
                <a:ea typeface="+mn-ea"/>
                <a:cs typeface="+mn-cs"/>
              </a:rPr>
              <a:t>用户向操作本地文件一样操作存储在</a:t>
            </a:r>
            <a:r>
              <a:rPr lang="en-US" altLang="zh-CN" sz="1200" b="0" i="0" u="none" strike="noStrike" kern="1200" baseline="0" dirty="0" err="1" smtClean="0">
                <a:solidFill>
                  <a:schemeClr val="tx1"/>
                </a:solidFill>
                <a:latin typeface="+mn-lt"/>
                <a:ea typeface="+mn-ea"/>
                <a:cs typeface="+mn-cs"/>
              </a:rPr>
              <a:t>ceph</a:t>
            </a:r>
            <a:r>
              <a:rPr lang="zh-CN" altLang="en-US" sz="1200" b="0" i="0" u="none" strike="noStrike" kern="1200" baseline="0" dirty="0" smtClean="0">
                <a:solidFill>
                  <a:schemeClr val="tx1"/>
                </a:solidFill>
                <a:latin typeface="+mn-lt"/>
                <a:ea typeface="+mn-ea"/>
                <a:cs typeface="+mn-cs"/>
              </a:rPr>
              <a:t>上的文件。</a:t>
            </a:r>
          </a:p>
          <a:p>
            <a:r>
              <a:rPr lang="zh-CN" altLang="en-US" sz="1200" b="0" i="0" u="none" strike="noStrike" kern="1200" baseline="0" dirty="0" smtClean="0">
                <a:solidFill>
                  <a:schemeClr val="tx1"/>
                </a:solidFill>
                <a:latin typeface="+mn-lt"/>
                <a:ea typeface="+mn-ea"/>
                <a:cs typeface="+mn-cs"/>
              </a:rPr>
              <a:t>在架构设计上，</a:t>
            </a:r>
            <a:r>
              <a:rPr lang="en-US" altLang="zh-CN" sz="1200" b="0" i="0" u="none" strike="noStrike" kern="1200" baseline="0" dirty="0" err="1" smtClean="0">
                <a:solidFill>
                  <a:schemeClr val="tx1"/>
                </a:solidFill>
                <a:latin typeface="+mn-lt"/>
                <a:ea typeface="+mn-ea"/>
                <a:cs typeface="+mn-cs"/>
              </a:rPr>
              <a:t>ceph</a:t>
            </a:r>
            <a:r>
              <a:rPr lang="zh-CN" altLang="en-US" sz="1200" b="0" i="0" u="none" strike="noStrike" kern="1200" baseline="0" dirty="0" smtClean="0">
                <a:solidFill>
                  <a:schemeClr val="tx1"/>
                </a:solidFill>
                <a:latin typeface="+mn-lt"/>
                <a:ea typeface="+mn-ea"/>
                <a:cs typeface="+mn-cs"/>
              </a:rPr>
              <a:t>具有灵活性强、高扩展性、无单点的特点，是先进的架构设计。</a:t>
            </a:r>
            <a:endParaRPr lang="en-US" altLang="zh-CN" dirty="0"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2D27EB-52E0-468A-BC0D-0E6126099885}" type="slidenum">
              <a:rPr lang="zh-CN" altLang="en-US"/>
              <a:pPr fontAlgn="base">
                <a:spcBef>
                  <a:spcPct val="0"/>
                </a:spcBef>
                <a:spcAft>
                  <a:spcPct val="0"/>
                </a:spcAft>
                <a:defRPr/>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baseline="0" dirty="0" smtClean="0">
                <a:solidFill>
                  <a:schemeClr val="tx1"/>
                </a:solidFill>
                <a:latin typeface="+mn-lt"/>
                <a:ea typeface="+mn-ea"/>
                <a:cs typeface="+mn-cs"/>
              </a:rPr>
              <a:t>在简单介绍完</a:t>
            </a:r>
            <a:r>
              <a:rPr lang="en-US" altLang="zh-CN" sz="1200" b="1" i="0" u="none" strike="noStrike" kern="1200" baseline="0" dirty="0" smtClean="0">
                <a:solidFill>
                  <a:schemeClr val="tx1"/>
                </a:solidFill>
                <a:latin typeface="+mn-lt"/>
                <a:ea typeface="+mn-ea"/>
                <a:cs typeface="+mn-cs"/>
              </a:rPr>
              <a:t>3</a:t>
            </a:r>
            <a:r>
              <a:rPr lang="zh-CN" altLang="en-US" sz="1200" b="1" i="0" u="none" strike="noStrike" kern="1200" baseline="0" dirty="0" smtClean="0">
                <a:solidFill>
                  <a:schemeClr val="tx1"/>
                </a:solidFill>
                <a:latin typeface="+mn-lt"/>
                <a:ea typeface="+mn-ea"/>
                <a:cs typeface="+mn-cs"/>
              </a:rPr>
              <a:t>个分布式存储系统的架构设计后，挑选以下</a:t>
            </a:r>
            <a:r>
              <a:rPr lang="en-US" altLang="zh-CN" sz="1200" b="1" i="0" u="none" strike="noStrike" kern="1200" baseline="0" dirty="0" smtClean="0">
                <a:solidFill>
                  <a:schemeClr val="tx1"/>
                </a:solidFill>
                <a:latin typeface="+mn-lt"/>
                <a:ea typeface="+mn-ea"/>
                <a:cs typeface="+mn-cs"/>
              </a:rPr>
              <a:t>7</a:t>
            </a:r>
            <a:r>
              <a:rPr lang="zh-CN" altLang="en-US" sz="1200" b="1" i="0" u="none" strike="noStrike" kern="1200" baseline="0" dirty="0" smtClean="0">
                <a:solidFill>
                  <a:schemeClr val="tx1"/>
                </a:solidFill>
                <a:latin typeface="+mn-lt"/>
                <a:ea typeface="+mn-ea"/>
                <a:cs typeface="+mn-cs"/>
              </a:rPr>
              <a:t>个功能点来探讨分布式存储系统设计和实现细节。</a:t>
            </a:r>
          </a:p>
          <a:p>
            <a:r>
              <a:rPr lang="zh-CN" altLang="en-US" sz="1200" b="0" i="0" u="none" strike="noStrike" kern="1200" baseline="0" dirty="0" smtClean="0">
                <a:solidFill>
                  <a:schemeClr val="tx1"/>
                </a:solidFill>
                <a:latin typeface="+mn-lt"/>
                <a:ea typeface="+mn-ea"/>
                <a:cs typeface="+mn-cs"/>
              </a:rPr>
              <a:t>读写流程是最基本的存储功能；</a:t>
            </a:r>
          </a:p>
          <a:p>
            <a:r>
              <a:rPr lang="en-US" altLang="zh-CN" sz="1200" b="0" i="0" u="none" strike="noStrike" kern="1200" baseline="0" dirty="0" err="1" smtClean="0">
                <a:solidFill>
                  <a:schemeClr val="tx1"/>
                </a:solidFill>
                <a:latin typeface="+mn-lt"/>
                <a:ea typeface="+mn-ea"/>
                <a:cs typeface="+mn-cs"/>
              </a:rPr>
              <a:t>QoS</a:t>
            </a:r>
            <a:r>
              <a:rPr lang="zh-CN" altLang="en-US" sz="1200" b="0" i="0" u="none" strike="noStrike" kern="1200" baseline="0" dirty="0" smtClean="0">
                <a:solidFill>
                  <a:schemeClr val="tx1"/>
                </a:solidFill>
                <a:latin typeface="+mn-lt"/>
                <a:ea typeface="+mn-ea"/>
                <a:cs typeface="+mn-cs"/>
              </a:rPr>
              <a:t>，是服务质量保证的简写形式，是为了确保在存储资源紧缺的情况下多用户同时使用系统时的应对方法；</a:t>
            </a:r>
          </a:p>
          <a:p>
            <a:r>
              <a:rPr lang="zh-CN" altLang="en-US" sz="1200" b="0" i="0" u="none" strike="noStrike" kern="1200" baseline="0" dirty="0" smtClean="0">
                <a:solidFill>
                  <a:schemeClr val="tx1"/>
                </a:solidFill>
                <a:latin typeface="+mn-lt"/>
                <a:ea typeface="+mn-ea"/>
                <a:cs typeface="+mn-cs"/>
              </a:rPr>
              <a:t>数据校验，为了防止软件缺陷或者硬件异常导致的数据错误；</a:t>
            </a:r>
          </a:p>
          <a:p>
            <a:r>
              <a:rPr lang="zh-CN" altLang="en-US" sz="1200" b="0" i="0" u="none" strike="noStrike" kern="1200" baseline="0" dirty="0" smtClean="0">
                <a:solidFill>
                  <a:schemeClr val="tx1"/>
                </a:solidFill>
                <a:latin typeface="+mn-lt"/>
                <a:ea typeface="+mn-ea"/>
                <a:cs typeface="+mn-cs"/>
              </a:rPr>
              <a:t>数据复制，为了防止硬件异常造成的数据丢失；</a:t>
            </a:r>
          </a:p>
          <a:p>
            <a:r>
              <a:rPr lang="zh-CN" altLang="en-US" sz="1200" b="0" i="0" u="none" strike="noStrike" kern="1200" baseline="0" dirty="0" smtClean="0">
                <a:solidFill>
                  <a:schemeClr val="tx1"/>
                </a:solidFill>
                <a:latin typeface="+mn-lt"/>
                <a:ea typeface="+mn-ea"/>
                <a:cs typeface="+mn-cs"/>
              </a:rPr>
              <a:t>数据平衡，是重新将数据进行分布的功能，提高系统的可用性，平衡存储空间；</a:t>
            </a:r>
          </a:p>
          <a:p>
            <a:r>
              <a:rPr lang="zh-CN" altLang="en-US" sz="1200" b="0" i="0" u="none" strike="noStrike" kern="1200" baseline="0" dirty="0" smtClean="0">
                <a:solidFill>
                  <a:schemeClr val="tx1"/>
                </a:solidFill>
                <a:latin typeface="+mn-lt"/>
                <a:ea typeface="+mn-ea"/>
                <a:cs typeface="+mn-cs"/>
              </a:rPr>
              <a:t>垃圾回收，系统存储空间回收功能；</a:t>
            </a:r>
          </a:p>
          <a:p>
            <a:r>
              <a:rPr lang="en-US" altLang="zh-CN" sz="1200" b="0" i="0" u="none" strike="noStrike" kern="1200" baseline="0" dirty="0" smtClean="0">
                <a:solidFill>
                  <a:schemeClr val="tx1"/>
                </a:solidFill>
                <a:latin typeface="+mn-lt"/>
                <a:ea typeface="+mn-ea"/>
                <a:cs typeface="+mn-cs"/>
              </a:rPr>
              <a:t>Erasure coding</a:t>
            </a:r>
            <a:r>
              <a:rPr lang="zh-CN" altLang="en-US" sz="1200" b="0" i="0" u="none" strike="noStrike" kern="1200" baseline="0" dirty="0" smtClean="0">
                <a:solidFill>
                  <a:schemeClr val="tx1"/>
                </a:solidFill>
                <a:latin typeface="+mn-lt"/>
                <a:ea typeface="+mn-ea"/>
                <a:cs typeface="+mn-cs"/>
              </a:rPr>
              <a:t>是一种比较通用的数据压缩存储方法，可以有效的节省存储成本</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25</a:t>
            </a:fld>
            <a:endParaRPr lang="zh-CN" altLang="en-US"/>
          </a:p>
        </p:txBody>
      </p:sp>
    </p:spTree>
    <p:extLst>
      <p:ext uri="{BB962C8B-B14F-4D97-AF65-F5344CB8AC3E}">
        <p14:creationId xmlns:p14="http://schemas.microsoft.com/office/powerpoint/2010/main" val="249779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bwMode="auto">
          <a:noFill/>
          <a:ln>
            <a:solidFill>
              <a:srgbClr val="000000"/>
            </a:solidFill>
            <a:miter lim="800000"/>
            <a:headEnd/>
            <a:tailEnd/>
          </a:ln>
        </p:spPr>
      </p:sp>
      <p:sp>
        <p:nvSpPr>
          <p:cNvPr id="32770"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z="1200" b="1" i="0" u="none" strike="noStrike" kern="1200" baseline="0" dirty="0" smtClean="0">
                <a:solidFill>
                  <a:schemeClr val="tx1"/>
                </a:solidFill>
                <a:latin typeface="+mn-lt"/>
                <a:ea typeface="+mn-ea"/>
                <a:cs typeface="+mn-cs"/>
              </a:rPr>
              <a:t>下面以集中式</a:t>
            </a:r>
            <a:r>
              <a:rPr lang="en-US" altLang="zh-CN" sz="1200" b="1" i="0" u="none" strike="noStrike" kern="1200" baseline="0" dirty="0" smtClean="0">
                <a:solidFill>
                  <a:schemeClr val="tx1"/>
                </a:solidFill>
                <a:latin typeface="+mn-lt"/>
                <a:ea typeface="+mn-ea"/>
                <a:cs typeface="+mn-cs"/>
              </a:rPr>
              <a:t>meta</a:t>
            </a:r>
            <a:r>
              <a:rPr lang="zh-CN" altLang="en-US" sz="1200" b="1" i="0" u="none" strike="noStrike" kern="1200" baseline="0" dirty="0" smtClean="0">
                <a:solidFill>
                  <a:schemeClr val="tx1"/>
                </a:solidFill>
                <a:latin typeface="+mn-lt"/>
                <a:ea typeface="+mn-ea"/>
                <a:cs typeface="+mn-cs"/>
              </a:rPr>
              <a:t>管理架构设计下，分布式文件系统的读写方式为例进行分析，看读写操作在流程设计上需要注意哪些点。</a:t>
            </a:r>
            <a:endParaRPr lang="en-US" altLang="zh-CN" sz="1200" b="1"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首先会对链式写入方式进行介绍，在此将</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管理结点称为</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，对于数据存储结点称为</a:t>
            </a:r>
            <a:r>
              <a:rPr lang="en-US" altLang="zh-CN" sz="1200" b="0" i="0" u="none" strike="noStrike" kern="1200" baseline="0" dirty="0" err="1" smtClean="0">
                <a:solidFill>
                  <a:schemeClr val="tx1"/>
                </a:solidFill>
                <a:latin typeface="+mn-lt"/>
                <a:ea typeface="+mn-ea"/>
                <a:cs typeface="+mn-cs"/>
              </a:rPr>
              <a:t>Chunkserver</a:t>
            </a:r>
            <a:r>
              <a:rPr lang="zh-CN" altLang="en-US" sz="1200" b="0" i="0" u="none" strike="noStrike" kern="1200" baseline="0" dirty="0" smtClean="0">
                <a:solidFill>
                  <a:schemeClr val="tx1"/>
                </a:solidFill>
                <a:latin typeface="+mn-lt"/>
                <a:ea typeface="+mn-ea"/>
                <a:cs typeface="+mn-cs"/>
              </a:rPr>
              <a:t>，简称为</a:t>
            </a:r>
            <a:r>
              <a:rPr lang="en-US" altLang="zh-CN" sz="1200" b="0" i="0" u="none" strike="noStrike" kern="1200" baseline="0" dirty="0" smtClean="0">
                <a:solidFill>
                  <a:schemeClr val="tx1"/>
                </a:solidFill>
                <a:latin typeface="+mn-lt"/>
                <a:ea typeface="+mn-ea"/>
                <a:cs typeface="+mn-cs"/>
              </a:rPr>
              <a:t>CS</a:t>
            </a:r>
            <a:r>
              <a:rPr lang="zh-CN" alt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在系统中数据写入由</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进程发起，第一步</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进程在</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上打开文件写，在请求中传输文件名作为参数，在返回结果中会包含数据写入位置信息；第⼆步，</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端以链式传输的方式将数据写入到多个</a:t>
            </a:r>
            <a:r>
              <a:rPr lang="en-US" altLang="zh-CN" sz="1200" b="0" i="0" u="none" strike="noStrike" kern="1200" baseline="0" dirty="0" smtClean="0">
                <a:solidFill>
                  <a:schemeClr val="tx1"/>
                </a:solidFill>
                <a:latin typeface="+mn-lt"/>
                <a:ea typeface="+mn-ea"/>
                <a:cs typeface="+mn-cs"/>
              </a:rPr>
              <a:t>CS</a:t>
            </a:r>
            <a:r>
              <a:rPr lang="zh-CN" altLang="en-US" sz="1200" b="0" i="0" u="none" strike="noStrike" kern="1200" baseline="0" dirty="0" smtClean="0">
                <a:solidFill>
                  <a:schemeClr val="tx1"/>
                </a:solidFill>
                <a:latin typeface="+mn-lt"/>
                <a:ea typeface="+mn-ea"/>
                <a:cs typeface="+mn-cs"/>
              </a:rPr>
              <a:t>中，顾名思义，数据会在一个传输链条上被传递。首先</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将数据传输给</a:t>
            </a:r>
            <a:r>
              <a:rPr lang="en-US" altLang="zh-CN" sz="1200" b="0" i="0" u="none" strike="noStrike" kern="1200" baseline="0" dirty="0" smtClean="0">
                <a:solidFill>
                  <a:schemeClr val="tx1"/>
                </a:solidFill>
                <a:latin typeface="+mn-lt"/>
                <a:ea typeface="+mn-ea"/>
                <a:cs typeface="+mn-cs"/>
              </a:rPr>
              <a:t>CS1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CS1</a:t>
            </a:r>
            <a:r>
              <a:rPr lang="zh-CN" altLang="en-US" sz="1200" b="0" i="0" u="none" strike="noStrike" kern="1200" baseline="0" dirty="0" smtClean="0">
                <a:solidFill>
                  <a:schemeClr val="tx1"/>
                </a:solidFill>
                <a:latin typeface="+mn-lt"/>
                <a:ea typeface="+mn-ea"/>
                <a:cs typeface="+mn-cs"/>
              </a:rPr>
              <a:t>将数据传输给</a:t>
            </a:r>
            <a:r>
              <a:rPr lang="en-US" altLang="zh-CN" sz="1200" b="0" i="0" u="none" strike="noStrike" kern="1200" baseline="0" dirty="0" smtClean="0">
                <a:solidFill>
                  <a:schemeClr val="tx1"/>
                </a:solidFill>
                <a:latin typeface="+mn-lt"/>
                <a:ea typeface="+mn-ea"/>
                <a:cs typeface="+mn-cs"/>
              </a:rPr>
              <a:t>CS2</a:t>
            </a:r>
            <a:r>
              <a:rPr lang="zh-CN" altLang="en-US" sz="1200" b="0" i="0" u="none" strike="noStrike" kern="1200" baseline="0" dirty="0" smtClean="0">
                <a:solidFill>
                  <a:schemeClr val="tx1"/>
                </a:solidFill>
                <a:latin typeface="+mn-lt"/>
                <a:ea typeface="+mn-ea"/>
                <a:cs typeface="+mn-cs"/>
              </a:rPr>
              <a:t>，以此类推，直到最后一个</a:t>
            </a:r>
            <a:r>
              <a:rPr lang="en-US" altLang="zh-CN" sz="1200" b="0" i="0" u="none" strike="noStrike" kern="1200" baseline="0" dirty="0" smtClean="0">
                <a:solidFill>
                  <a:schemeClr val="tx1"/>
                </a:solidFill>
                <a:latin typeface="+mn-lt"/>
                <a:ea typeface="+mn-ea"/>
                <a:cs typeface="+mn-cs"/>
              </a:rPr>
              <a:t>CS</a:t>
            </a:r>
            <a:r>
              <a:rPr lang="zh-CN" altLang="en-US" sz="1200" b="0" i="0" u="none" strike="noStrike" kern="1200" baseline="0" dirty="0" smtClean="0">
                <a:solidFill>
                  <a:schemeClr val="tx1"/>
                </a:solidFill>
                <a:latin typeface="+mn-lt"/>
                <a:ea typeface="+mn-ea"/>
                <a:cs typeface="+mn-cs"/>
              </a:rPr>
              <a:t>收到数据，并返回给前一个链条节点</a:t>
            </a:r>
            <a:r>
              <a:rPr lang="en-US" altLang="zh-CN" sz="1200" b="0" i="0" u="none" strike="noStrike" kern="1200" baseline="0" dirty="0" smtClean="0">
                <a:solidFill>
                  <a:schemeClr val="tx1"/>
                </a:solidFill>
                <a:latin typeface="+mn-lt"/>
                <a:ea typeface="+mn-ea"/>
                <a:cs typeface="+mn-cs"/>
              </a:rPr>
              <a:t>CS</a:t>
            </a:r>
            <a:r>
              <a:rPr lang="zh-CN" altLang="en-US" sz="1200" b="0" i="0" u="none" strike="noStrike" kern="1200" baseline="0" dirty="0" smtClean="0">
                <a:solidFill>
                  <a:schemeClr val="tx1"/>
                </a:solidFill>
                <a:latin typeface="+mn-lt"/>
                <a:ea typeface="+mn-ea"/>
                <a:cs typeface="+mn-cs"/>
              </a:rPr>
              <a:t>，最终数据写入成功的返回传递给</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端，表明数据已经写入成功，这样就完成了一次数据写入操作。</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从写入流程上来看，这写入过程中，每个数据经过的结点都只消耗了一份网络带宽，可以充分利用网络资源；对于有大量数据写入的应用，例如数据导入作业可以达到更高的流量。但从数据写入的返回消息上来看，返回链路相对较长，会给数据写入的</a:t>
            </a:r>
            <a:r>
              <a:rPr lang="en-US" altLang="zh-CN" sz="1200" b="0" i="0" u="none" strike="noStrike" kern="1200" baseline="0" dirty="0" smtClean="0">
                <a:solidFill>
                  <a:schemeClr val="tx1"/>
                </a:solidFill>
                <a:latin typeface="+mn-lt"/>
                <a:ea typeface="+mn-ea"/>
                <a:cs typeface="+mn-cs"/>
              </a:rPr>
              <a:t>latency</a:t>
            </a:r>
            <a:r>
              <a:rPr lang="zh-CN" altLang="en-US" sz="1200" b="0" i="0" u="none" strike="noStrike" kern="1200" baseline="0" dirty="0" smtClean="0">
                <a:solidFill>
                  <a:schemeClr val="tx1"/>
                </a:solidFill>
                <a:latin typeface="+mn-lt"/>
                <a:ea typeface="+mn-ea"/>
                <a:cs typeface="+mn-cs"/>
              </a:rPr>
              <a:t>有较大影响。</a:t>
            </a:r>
            <a:endParaRPr lang="zh-CN" altLang="en-US" dirty="0" smtClean="0"/>
          </a:p>
        </p:txBody>
      </p:sp>
      <p:sp>
        <p:nvSpPr>
          <p:cNvPr id="3277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1CAE50-C715-4C39-9C1B-15F997431FDA}" type="slidenum">
              <a:rPr lang="zh-CN" altLang="en-US"/>
              <a:pPr fontAlgn="base">
                <a:spcBef>
                  <a:spcPct val="0"/>
                </a:spcBef>
                <a:spcAft>
                  <a:spcPct val="0"/>
                </a:spcAft>
                <a:defRPr/>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bwMode="auto">
          <a:noFill/>
          <a:ln>
            <a:solidFill>
              <a:srgbClr val="000000"/>
            </a:solidFill>
            <a:miter lim="800000"/>
            <a:headEnd/>
            <a:tailEnd/>
          </a:ln>
        </p:spPr>
      </p:sp>
      <p:sp>
        <p:nvSpPr>
          <p:cNvPr id="348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1" dirty="0" smtClean="0"/>
              <a:t>从上面的介绍可以看到，链式写入模式比较适合于数据流量大，但是不注重</a:t>
            </a:r>
            <a:r>
              <a:rPr lang="en-US" altLang="zh-CN" b="1" dirty="0" smtClean="0"/>
              <a:t>latency</a:t>
            </a:r>
            <a:r>
              <a:rPr lang="zh-CN" altLang="en-US" b="1" dirty="0" smtClean="0"/>
              <a:t>的业务；接下来介绍另一种主从模式，比较适合于数据写入频繁要求低延迟的业务。</a:t>
            </a:r>
            <a:endParaRPr lang="en-US" altLang="zh-CN" b="1" dirty="0" smtClean="0"/>
          </a:p>
          <a:p>
            <a:pPr eaLnBrk="1" hangingPunct="1">
              <a:spcBef>
                <a:spcPct val="0"/>
              </a:spcBef>
            </a:pPr>
            <a:r>
              <a:rPr lang="zh-CN" altLang="en-US" dirty="0" smtClean="0"/>
              <a:t>在此图中省略了文件打开流程的描述，并且数据接收的对应的</a:t>
            </a:r>
            <a:r>
              <a:rPr lang="en-US" altLang="zh-CN" dirty="0" smtClean="0"/>
              <a:t>CS</a:t>
            </a:r>
            <a:r>
              <a:rPr lang="zh-CN" altLang="en-US" dirty="0" smtClean="0"/>
              <a:t>会分成两种，一种为</a:t>
            </a:r>
            <a:r>
              <a:rPr lang="en-US" altLang="zh-CN" dirty="0" smtClean="0"/>
              <a:t>Primary</a:t>
            </a:r>
            <a:r>
              <a:rPr lang="zh-CN" altLang="en-US" dirty="0" smtClean="0"/>
              <a:t>，作为写操作的协调者和接收者，另一种</a:t>
            </a:r>
            <a:r>
              <a:rPr lang="en-US" altLang="zh-CN" dirty="0" smtClean="0"/>
              <a:t>Replica</a:t>
            </a:r>
            <a:r>
              <a:rPr lang="zh-CN" altLang="en-US" dirty="0" smtClean="0"/>
              <a:t>只作为数据的接收者。</a:t>
            </a:r>
            <a:r>
              <a:rPr lang="en-US" altLang="zh-CN" dirty="0" smtClean="0"/>
              <a:t>client</a:t>
            </a:r>
            <a:r>
              <a:rPr lang="zh-CN" altLang="en-US" dirty="0" smtClean="0"/>
              <a:t>数据会首先发送给</a:t>
            </a:r>
            <a:r>
              <a:rPr lang="en-US" altLang="zh-CN" dirty="0" smtClean="0"/>
              <a:t>Primary</a:t>
            </a:r>
            <a:r>
              <a:rPr lang="zh-CN" altLang="en-US" dirty="0" smtClean="0"/>
              <a:t>，</a:t>
            </a:r>
            <a:r>
              <a:rPr lang="en-US" altLang="zh-CN" dirty="0" smtClean="0"/>
              <a:t>Primary</a:t>
            </a:r>
            <a:r>
              <a:rPr lang="zh-CN" altLang="en-US" baseline="0" dirty="0" smtClean="0"/>
              <a:t>将数据接收并转发给另外两台</a:t>
            </a:r>
            <a:r>
              <a:rPr lang="en-US" altLang="zh-CN" baseline="0" dirty="0" smtClean="0"/>
              <a:t>Replica</a:t>
            </a:r>
            <a:r>
              <a:rPr lang="zh-CN" altLang="en-US" baseline="0" dirty="0" smtClean="0"/>
              <a:t>，并等待所有的拷贝都已经合并入内存</a:t>
            </a:r>
            <a:r>
              <a:rPr lang="en-US" altLang="zh-CN" baseline="0" dirty="0" smtClean="0"/>
              <a:t>cache</a:t>
            </a:r>
            <a:r>
              <a:rPr lang="zh-CN" altLang="en-US" baseline="0" dirty="0" smtClean="0"/>
              <a:t>后，由</a:t>
            </a:r>
            <a:r>
              <a:rPr lang="en-US" altLang="zh-CN" baseline="0" dirty="0" smtClean="0"/>
              <a:t>Primary </a:t>
            </a:r>
            <a:r>
              <a:rPr lang="zh-CN" altLang="en-US" baseline="0" dirty="0" smtClean="0"/>
              <a:t>返回</a:t>
            </a:r>
            <a:r>
              <a:rPr lang="en-US" altLang="zh-CN" baseline="0" dirty="0" smtClean="0"/>
              <a:t>client</a:t>
            </a:r>
            <a:r>
              <a:rPr lang="zh-CN" altLang="en-US" baseline="0" dirty="0" smtClean="0"/>
              <a:t>一个确认消息，此时数据并没有确认写入成功；等所有数据从内存中刷入到物理磁盘后，</a:t>
            </a:r>
            <a:r>
              <a:rPr lang="en-US" altLang="zh-CN" baseline="0" dirty="0" smtClean="0"/>
              <a:t>Replica</a:t>
            </a:r>
            <a:r>
              <a:rPr lang="zh-CN" altLang="en-US" baseline="0" dirty="0" smtClean="0"/>
              <a:t>将刷入磁盘成功的消息发送给</a:t>
            </a:r>
            <a:r>
              <a:rPr lang="en-US" altLang="zh-CN" baseline="0" dirty="0" smtClean="0"/>
              <a:t>Primary</a:t>
            </a:r>
            <a:r>
              <a:rPr lang="zh-CN" altLang="en-US" baseline="0" dirty="0" smtClean="0"/>
              <a:t>，并且</a:t>
            </a:r>
            <a:r>
              <a:rPr lang="en-US" altLang="zh-CN" baseline="0" dirty="0" smtClean="0"/>
              <a:t>Primary</a:t>
            </a:r>
            <a:r>
              <a:rPr lang="zh-CN" altLang="en-US" baseline="0" dirty="0" smtClean="0"/>
              <a:t>也写入成功后将最终数据写入成功的确认消息返回给</a:t>
            </a:r>
            <a:r>
              <a:rPr lang="en-US" altLang="zh-CN" baseline="0" dirty="0" smtClean="0"/>
              <a:t>client</a:t>
            </a:r>
            <a:r>
              <a:rPr lang="zh-CN" altLang="en-US" baseline="0" dirty="0" smtClean="0"/>
              <a:t>。</a:t>
            </a:r>
            <a:endParaRPr lang="en-US" altLang="zh-CN" baseline="0" dirty="0" smtClean="0"/>
          </a:p>
          <a:p>
            <a:pPr eaLnBrk="1" hangingPunct="1">
              <a:spcBef>
                <a:spcPct val="0"/>
              </a:spcBef>
            </a:pPr>
            <a:endParaRPr lang="en-US" altLang="zh-CN" baseline="0" dirty="0" smtClean="0"/>
          </a:p>
          <a:p>
            <a:pPr eaLnBrk="1" hangingPunct="1">
              <a:spcBef>
                <a:spcPct val="0"/>
              </a:spcBef>
            </a:pPr>
            <a:r>
              <a:rPr lang="zh-CN" altLang="en-US" dirty="0" smtClean="0"/>
              <a:t>从上面的写入过程分析，</a:t>
            </a:r>
            <a:r>
              <a:rPr lang="en-US" altLang="zh-CN" dirty="0" smtClean="0"/>
              <a:t>Primary</a:t>
            </a:r>
            <a:r>
              <a:rPr lang="zh-CN" altLang="en-US" dirty="0" smtClean="0"/>
              <a:t>的网络流量是两份数据流量，在极限情况下也只能利用网络流量的一半，所以若果是数据导入的大流量业务不适合。单从数据写入成功的确认过程来看，写入</a:t>
            </a:r>
            <a:r>
              <a:rPr lang="en-US" altLang="zh-CN" dirty="0" smtClean="0"/>
              <a:t>3</a:t>
            </a:r>
            <a:r>
              <a:rPr lang="zh-CN" altLang="en-US" dirty="0" smtClean="0"/>
              <a:t>个副本的情况下只需要两跳即可到达</a:t>
            </a:r>
            <a:r>
              <a:rPr lang="en-US" altLang="zh-CN" dirty="0" smtClean="0"/>
              <a:t>Client</a:t>
            </a:r>
            <a:r>
              <a:rPr lang="zh-CN" altLang="en-US" dirty="0" smtClean="0"/>
              <a:t>，这样网络延迟相对减小，对应写入的</a:t>
            </a:r>
            <a:r>
              <a:rPr lang="en-US" altLang="zh-CN" dirty="0" smtClean="0"/>
              <a:t>latency</a:t>
            </a:r>
            <a:r>
              <a:rPr lang="zh-CN" altLang="en-US" dirty="0" smtClean="0"/>
              <a:t>降低。</a:t>
            </a:r>
          </a:p>
        </p:txBody>
      </p:sp>
      <p:sp>
        <p:nvSpPr>
          <p:cNvPr id="3481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909EF4-8CE6-4501-88B9-46EB098DED96}" type="slidenum">
              <a:rPr lang="zh-CN" altLang="en-US"/>
              <a:pPr fontAlgn="base">
                <a:spcBef>
                  <a:spcPct val="0"/>
                </a:spcBef>
                <a:spcAft>
                  <a:spcPct val="0"/>
                </a:spcAft>
                <a:defRPr/>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p:spPr>
      </p:sp>
      <p:sp>
        <p:nvSpPr>
          <p:cNvPr id="368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1" dirty="0" smtClean="0"/>
              <a:t>分析了上述两种写入流程后，我们大致对数据写入在两种场景下的正常流程有了大致了解，但是在异常的情况下，如何处理呢？下面我们以链式写入方式为例来设想一种可能的处理方法。</a:t>
            </a:r>
            <a:endParaRPr lang="en-US" altLang="zh-CN" b="1" dirty="0" smtClean="0"/>
          </a:p>
          <a:p>
            <a:pPr eaLnBrk="1" hangingPunct="1">
              <a:spcBef>
                <a:spcPct val="0"/>
              </a:spcBef>
            </a:pPr>
            <a:r>
              <a:rPr lang="zh-CN" altLang="en-US" dirty="0" smtClean="0"/>
              <a:t>首先</a:t>
            </a:r>
            <a:r>
              <a:rPr lang="en-US" altLang="zh-CN" dirty="0" smtClean="0"/>
              <a:t>client</a:t>
            </a:r>
            <a:r>
              <a:rPr lang="zh-CN" altLang="en-US" dirty="0" smtClean="0"/>
              <a:t>在</a:t>
            </a:r>
            <a:r>
              <a:rPr lang="en-US" altLang="zh-CN" dirty="0" smtClean="0"/>
              <a:t>master</a:t>
            </a:r>
            <a:r>
              <a:rPr lang="zh-CN" altLang="en-US" dirty="0" smtClean="0"/>
              <a:t>上将文件打开，但此时分配的位置上</a:t>
            </a:r>
            <a:r>
              <a:rPr lang="en-US" altLang="zh-CN" dirty="0" smtClean="0"/>
              <a:t>CS2</a:t>
            </a:r>
            <a:r>
              <a:rPr lang="zh-CN" altLang="en-US" dirty="0" smtClean="0"/>
              <a:t>出现宕机，在链式数据传输过程中，</a:t>
            </a:r>
            <a:r>
              <a:rPr lang="en-US" altLang="zh-CN" dirty="0" smtClean="0"/>
              <a:t>CS1</a:t>
            </a:r>
            <a:r>
              <a:rPr lang="zh-CN" altLang="en-US" dirty="0" smtClean="0"/>
              <a:t>发现</a:t>
            </a:r>
            <a:r>
              <a:rPr lang="en-US" altLang="zh-CN" dirty="0" smtClean="0"/>
              <a:t>CS2</a:t>
            </a:r>
            <a:r>
              <a:rPr lang="zh-CN" altLang="en-US" dirty="0" smtClean="0"/>
              <a:t>网络连接断开，则跳过</a:t>
            </a:r>
            <a:r>
              <a:rPr lang="en-US" altLang="zh-CN" dirty="0" smtClean="0"/>
              <a:t>CS2</a:t>
            </a:r>
            <a:r>
              <a:rPr lang="zh-CN" altLang="en-US" dirty="0" smtClean="0"/>
              <a:t>直接将数据写入到</a:t>
            </a:r>
            <a:r>
              <a:rPr lang="en-US" altLang="zh-CN" dirty="0" smtClean="0"/>
              <a:t>CS3</a:t>
            </a:r>
            <a:r>
              <a:rPr lang="zh-CN" altLang="en-US" dirty="0" smtClean="0"/>
              <a:t>，并确认</a:t>
            </a:r>
            <a:r>
              <a:rPr lang="en-US" altLang="zh-CN" dirty="0" smtClean="0"/>
              <a:t>CS1</a:t>
            </a:r>
            <a:r>
              <a:rPr lang="zh-CN" altLang="en-US" dirty="0" smtClean="0"/>
              <a:t>和</a:t>
            </a:r>
            <a:r>
              <a:rPr lang="en-US" altLang="zh-CN" dirty="0" smtClean="0"/>
              <a:t>CS3</a:t>
            </a:r>
            <a:r>
              <a:rPr lang="zh-CN" altLang="en-US" dirty="0" smtClean="0"/>
              <a:t>将数据写入成功后，将写入成功的确认消息返回给</a:t>
            </a:r>
            <a:r>
              <a:rPr lang="en-US" altLang="zh-CN" dirty="0" smtClean="0"/>
              <a:t>Client</a:t>
            </a:r>
            <a:r>
              <a:rPr lang="zh-CN" altLang="en-US" dirty="0" smtClean="0"/>
              <a:t>。</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在这种错误处理的方式下，有效的绕过了少数的异常点，确保了上层写入数据的成功率，即保证了上层业务的稳定性，但是却牺牲了数据的安全性；因为此时若再有磁盘损坏等故障，会增大数据被丢失的概率。当然，如果此时为了确保数据安全，再从</a:t>
            </a:r>
            <a:r>
              <a:rPr lang="en-US" altLang="zh-CN" dirty="0" smtClean="0"/>
              <a:t>Master</a:t>
            </a:r>
            <a:r>
              <a:rPr lang="zh-CN" altLang="en-US" dirty="0" smtClean="0"/>
              <a:t>获取</a:t>
            </a:r>
            <a:r>
              <a:rPr lang="en-US" altLang="zh-CN" dirty="0" smtClean="0"/>
              <a:t>CS4</a:t>
            </a:r>
            <a:r>
              <a:rPr lang="zh-CN" altLang="en-US" dirty="0" smtClean="0"/>
              <a:t>，并将已有的</a:t>
            </a:r>
            <a:r>
              <a:rPr lang="en-US" altLang="zh-CN" dirty="0" smtClean="0"/>
              <a:t>chunk</a:t>
            </a:r>
            <a:r>
              <a:rPr lang="zh-CN" altLang="en-US" dirty="0" smtClean="0"/>
              <a:t>数据和新写入的数据复制到</a:t>
            </a:r>
            <a:r>
              <a:rPr lang="en-US" altLang="zh-CN" dirty="0" smtClean="0"/>
              <a:t>CS4</a:t>
            </a:r>
            <a:r>
              <a:rPr lang="zh-CN" altLang="en-US" dirty="0" smtClean="0"/>
              <a:t>，也是一种可选的实现方式，但会造写入过程变慢，给上层的业务代理毛刺。</a:t>
            </a:r>
            <a:endParaRPr lang="en-US" altLang="zh-CN" dirty="0" smtClean="0"/>
          </a:p>
          <a:p>
            <a:pPr eaLnBrk="1" hangingPunct="1">
              <a:spcBef>
                <a:spcPct val="0"/>
              </a:spcBef>
            </a:pPr>
            <a:endParaRPr lang="en-US" altLang="zh-CN" dirty="0" smtClean="0"/>
          </a:p>
        </p:txBody>
      </p:sp>
      <p:sp>
        <p:nvSpPr>
          <p:cNvPr id="3686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FB4ABB-583D-4650-B050-0D83B9D28493}" type="slidenum">
              <a:rPr lang="zh-CN" altLang="en-US"/>
              <a:pPr fontAlgn="base">
                <a:spcBef>
                  <a:spcPct val="0"/>
                </a:spcBef>
                <a:spcAft>
                  <a:spcPct val="0"/>
                </a:spcAft>
                <a:defRPr/>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noFill/>
          <a:ln>
            <a:solidFill>
              <a:srgbClr val="000000"/>
            </a:solidFill>
            <a:miter lim="800000"/>
            <a:headEnd/>
            <a:tailEnd/>
          </a:ln>
        </p:spPr>
      </p:sp>
      <p:sp>
        <p:nvSpPr>
          <p:cNvPr id="38914" name="备注占位符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b="1" dirty="0" smtClean="0"/>
              <a:t>从上面的分析可以看出，在分布式系统的设计和实现过程中，通常抛开使用场景谈了某种设计和实现的好坏是没有意义的，通常会在性能和数据安全两个方面做一些取舍来最终满足业务需要。</a:t>
            </a:r>
          </a:p>
          <a:p>
            <a:pPr eaLnBrk="1" hangingPunct="1">
              <a:spcBef>
                <a:spcPct val="0"/>
              </a:spcBef>
            </a:pPr>
            <a:r>
              <a:rPr lang="zh-CN" altLang="en-US" dirty="0" smtClean="0"/>
              <a:t>在数据写入的异常状况下有没有更好的写入流程既可以绕过少数异常点，也可以保证数据安全呢？</a:t>
            </a:r>
            <a:endParaRPr lang="en-US" altLang="zh-CN" dirty="0" smtClean="0"/>
          </a:p>
          <a:p>
            <a:pPr eaLnBrk="1" hangingPunct="1">
              <a:spcBef>
                <a:spcPct val="0"/>
              </a:spcBef>
            </a:pPr>
            <a:r>
              <a:rPr lang="zh-CN" altLang="en-US" dirty="0" smtClean="0"/>
              <a:t>下面我们介绍一种盘古中日志文件的写入方式，这种方式称为</a:t>
            </a:r>
            <a:r>
              <a:rPr lang="en-US" altLang="zh-CN" dirty="0" smtClean="0"/>
              <a:t>Seal</a:t>
            </a:r>
            <a:r>
              <a:rPr lang="en-US" altLang="zh-CN" baseline="0" dirty="0" smtClean="0"/>
              <a:t> and New</a:t>
            </a:r>
            <a:r>
              <a:rPr lang="zh-CN" altLang="en-US" baseline="0" dirty="0" smtClean="0"/>
              <a:t>。</a:t>
            </a:r>
            <a:endParaRPr lang="en-US" altLang="zh-CN" dirty="0" smtClean="0"/>
          </a:p>
          <a:p>
            <a:pPr eaLnBrk="1" hangingPunct="1">
              <a:spcBef>
                <a:spcPct val="0"/>
              </a:spcBef>
            </a:pPr>
            <a:r>
              <a:rPr lang="zh-CN" altLang="en-US" dirty="0" smtClean="0"/>
              <a:t>在这种写入流程设计中，没有采用定长</a:t>
            </a:r>
            <a:r>
              <a:rPr lang="en-US" altLang="zh-CN" dirty="0" smtClean="0"/>
              <a:t>Chunk</a:t>
            </a:r>
            <a:r>
              <a:rPr lang="zh-CN" altLang="en-US" dirty="0" smtClean="0"/>
              <a:t>的文件组织方式，而是换成了不定长</a:t>
            </a:r>
            <a:r>
              <a:rPr lang="en-US" altLang="zh-CN" dirty="0" smtClean="0"/>
              <a:t>Chunk</a:t>
            </a:r>
            <a:r>
              <a:rPr lang="zh-CN" altLang="en-US" dirty="0" smtClean="0"/>
              <a:t>的组织方式。</a:t>
            </a:r>
            <a:endParaRPr lang="en-US" altLang="zh-CN" dirty="0" smtClean="0"/>
          </a:p>
          <a:p>
            <a:pPr eaLnBrk="1" hangingPunct="1">
              <a:spcBef>
                <a:spcPct val="0"/>
              </a:spcBef>
            </a:pPr>
            <a:r>
              <a:rPr lang="zh-CN" altLang="en-US" dirty="0" smtClean="0"/>
              <a:t>在动画中为了简化演示，假设数据只需要写入两份；首先</a:t>
            </a:r>
            <a:r>
              <a:rPr lang="en-US" altLang="zh-CN" dirty="0" smtClean="0"/>
              <a:t>client</a:t>
            </a:r>
            <a:r>
              <a:rPr lang="zh-CN" altLang="en-US" dirty="0" smtClean="0"/>
              <a:t>将数据以链式方式传给</a:t>
            </a:r>
            <a:r>
              <a:rPr lang="en-US" altLang="zh-CN" dirty="0" smtClean="0"/>
              <a:t>CS1</a:t>
            </a:r>
            <a:r>
              <a:rPr lang="zh-CN" altLang="en-US" dirty="0" smtClean="0"/>
              <a:t>，但在</a:t>
            </a:r>
            <a:r>
              <a:rPr lang="en-US" altLang="zh-CN" dirty="0" smtClean="0"/>
              <a:t>CS1</a:t>
            </a:r>
            <a:r>
              <a:rPr lang="zh-CN" altLang="en-US" dirty="0" smtClean="0"/>
              <a:t>给</a:t>
            </a:r>
            <a:r>
              <a:rPr lang="en-US" altLang="zh-CN" dirty="0" smtClean="0"/>
              <a:t>CS2</a:t>
            </a:r>
            <a:r>
              <a:rPr lang="zh-CN" altLang="en-US" dirty="0" smtClean="0"/>
              <a:t>的过程中，</a:t>
            </a:r>
            <a:r>
              <a:rPr lang="en-US" altLang="zh-CN" dirty="0" smtClean="0"/>
              <a:t>CS2</a:t>
            </a:r>
            <a:r>
              <a:rPr lang="zh-CN" altLang="en-US" dirty="0" smtClean="0"/>
              <a:t>由于网络忙或者其他原因导致响应超时，此时为了尽快将数据写入成功，</a:t>
            </a:r>
            <a:r>
              <a:rPr lang="en-US" altLang="zh-CN" dirty="0" smtClean="0"/>
              <a:t>client</a:t>
            </a:r>
            <a:r>
              <a:rPr lang="zh-CN" altLang="en-US" dirty="0" smtClean="0"/>
              <a:t>立即向盘古</a:t>
            </a:r>
            <a:r>
              <a:rPr lang="en-US" altLang="zh-CN" dirty="0" smtClean="0"/>
              <a:t>master</a:t>
            </a:r>
            <a:r>
              <a:rPr lang="zh-CN" altLang="en-US" dirty="0" smtClean="0"/>
              <a:t>告知写入</a:t>
            </a:r>
            <a:r>
              <a:rPr lang="en-US" altLang="zh-CN" dirty="0" smtClean="0"/>
              <a:t>CS2</a:t>
            </a:r>
            <a:r>
              <a:rPr lang="zh-CN" altLang="en-US" dirty="0" smtClean="0"/>
              <a:t>失败，并将当前的</a:t>
            </a:r>
            <a:r>
              <a:rPr lang="en-US" altLang="zh-CN" dirty="0" smtClean="0"/>
              <a:t>chunk</a:t>
            </a:r>
            <a:r>
              <a:rPr lang="zh-CN" altLang="en-US" dirty="0" smtClean="0"/>
              <a:t>的</a:t>
            </a:r>
            <a:r>
              <a:rPr lang="en-US" altLang="zh-CN" dirty="0" smtClean="0"/>
              <a:t>meta</a:t>
            </a:r>
            <a:r>
              <a:rPr lang="zh-CN" altLang="en-US" dirty="0" smtClean="0"/>
              <a:t>更新到数据写入前的长度，并取回新</a:t>
            </a:r>
            <a:r>
              <a:rPr lang="en-US" altLang="zh-CN" dirty="0" smtClean="0"/>
              <a:t>Chunk</a:t>
            </a:r>
            <a:r>
              <a:rPr lang="zh-CN" altLang="en-US" dirty="0" smtClean="0"/>
              <a:t>的写入位置将要写的数据写入到新</a:t>
            </a:r>
            <a:r>
              <a:rPr lang="en-US" altLang="zh-CN" dirty="0" smtClean="0"/>
              <a:t>Chunk</a:t>
            </a:r>
            <a:r>
              <a:rPr lang="zh-CN" altLang="en-US" dirty="0" smtClean="0"/>
              <a:t>中，这个过程被称作</a:t>
            </a:r>
            <a:r>
              <a:rPr lang="en-US" altLang="zh-CN" dirty="0" smtClean="0"/>
              <a:t>Seal</a:t>
            </a:r>
            <a:r>
              <a:rPr lang="zh-CN" altLang="en-US" baseline="0" dirty="0" smtClean="0"/>
              <a:t> </a:t>
            </a:r>
            <a:r>
              <a:rPr lang="en-US" altLang="zh-CN" baseline="0" dirty="0" smtClean="0"/>
              <a:t>and New</a:t>
            </a:r>
            <a:r>
              <a:rPr lang="zh-CN" altLang="en-US" dirty="0" smtClean="0"/>
              <a:t>。</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在整个写入过程中，数据写入成功的份数并没有变少，同时快速绕过了异常结点。在实现过程中，如果</a:t>
            </a:r>
            <a:r>
              <a:rPr lang="en-US" altLang="zh-CN" dirty="0" smtClean="0"/>
              <a:t>CS2</a:t>
            </a:r>
            <a:r>
              <a:rPr lang="zh-CN" altLang="en-US" dirty="0" smtClean="0"/>
              <a:t>的异常类型为磁盘损坏，可以通过</a:t>
            </a:r>
            <a:r>
              <a:rPr lang="en-US" altLang="zh-CN" dirty="0" smtClean="0"/>
              <a:t>Seal and New</a:t>
            </a:r>
            <a:r>
              <a:rPr lang="zh-CN" altLang="en-US" dirty="0" smtClean="0"/>
              <a:t>操作触发</a:t>
            </a:r>
            <a:r>
              <a:rPr lang="en-US" altLang="zh-CN" dirty="0" smtClean="0"/>
              <a:t>master</a:t>
            </a:r>
            <a:r>
              <a:rPr lang="zh-CN" altLang="en-US" dirty="0" smtClean="0"/>
              <a:t>发起异步复制，这个过程并不</a:t>
            </a:r>
            <a:r>
              <a:rPr lang="en-US" altLang="zh-CN" dirty="0" smtClean="0"/>
              <a:t>block</a:t>
            </a:r>
            <a:r>
              <a:rPr lang="zh-CN" altLang="en-US" dirty="0" smtClean="0"/>
              <a:t>用户写入过程。</a:t>
            </a:r>
            <a:endParaRPr lang="en-US" altLang="zh-CN" dirty="0" smtClean="0"/>
          </a:p>
          <a:p>
            <a:pPr eaLnBrk="1" hangingPunct="1">
              <a:spcBef>
                <a:spcPct val="0"/>
              </a:spcBef>
            </a:pPr>
            <a:r>
              <a:rPr lang="zh-CN" altLang="en-US" dirty="0" smtClean="0"/>
              <a:t>这就是盘古的日志文件为何可以快速绕过故障点，又可以保证数据安全的原理。但这样付出的代价是，</a:t>
            </a:r>
            <a:r>
              <a:rPr lang="en-US" altLang="zh-CN" dirty="0" smtClean="0"/>
              <a:t>Chunk</a:t>
            </a:r>
            <a:r>
              <a:rPr lang="zh-CN" altLang="en-US" dirty="0" smtClean="0"/>
              <a:t>的</a:t>
            </a:r>
            <a:r>
              <a:rPr lang="en-US" altLang="zh-CN" dirty="0" smtClean="0"/>
              <a:t>meta</a:t>
            </a:r>
            <a:r>
              <a:rPr lang="zh-CN" altLang="en-US" dirty="0" smtClean="0"/>
              <a:t>量会在有故障的点的时候有些增加。</a:t>
            </a:r>
            <a:endParaRPr lang="en-US" altLang="zh-CN" dirty="0" smtClean="0"/>
          </a:p>
          <a:p>
            <a:pPr lvl="1"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zh-CN" altLang="en-US" dirty="0" smtClean="0"/>
          </a:p>
        </p:txBody>
      </p:sp>
      <p:sp>
        <p:nvSpPr>
          <p:cNvPr id="3891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08EFB3-BBE8-4DA7-9D72-C16FBFA0E465}" type="slidenum">
              <a:rPr lang="zh-CN" altLang="en-US"/>
              <a:pPr fontAlgn="base">
                <a:spcBef>
                  <a:spcPct val="0"/>
                </a:spcBef>
                <a:spcAft>
                  <a:spcPct val="0"/>
                </a:spcAft>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首先从需求出发，看⼤大数据场景下，分布式存储系统应该具备什么样的能⼒，给分布式存储系统提出了怎样的挑战；</a:t>
            </a:r>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3</a:t>
            </a:fld>
            <a:endParaRPr lang="zh-CN" altLang="en-US"/>
          </a:p>
        </p:txBody>
      </p:sp>
    </p:spTree>
    <p:extLst>
      <p:ext uri="{BB962C8B-B14F-4D97-AF65-F5344CB8AC3E}">
        <p14:creationId xmlns:p14="http://schemas.microsoft.com/office/powerpoint/2010/main" val="2163014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noFill/>
          <a:ln>
            <a:solidFill>
              <a:srgbClr val="000000"/>
            </a:solidFill>
            <a:miter lim="800000"/>
            <a:headEnd/>
            <a:tailEnd/>
          </a:ln>
        </p:spPr>
      </p:sp>
      <p:sp>
        <p:nvSpPr>
          <p:cNvPr id="409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这里利用表格的方式总结了一下上面介绍写入流程的优缺点，大家可以通过优缺点的对比来匹配业务和文件类型。同时大家还可以思考写入方式，并自己来总结一下其中的优缺点和适合的业务场景。</a:t>
            </a:r>
          </a:p>
        </p:txBody>
      </p:sp>
      <p:sp>
        <p:nvSpPr>
          <p:cNvPr id="409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10F8E8-5A75-429A-A0C9-98BE9D0060A7}" type="slidenum">
              <a:rPr lang="zh-CN" altLang="en-US"/>
              <a:pPr fontAlgn="base">
                <a:spcBef>
                  <a:spcPct val="0"/>
                </a:spcBef>
                <a:spcAft>
                  <a:spcPct val="0"/>
                </a:spcAft>
                <a:defRPr/>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noFill/>
          <a:ln>
            <a:solidFill>
              <a:srgbClr val="000000"/>
            </a:solidFill>
            <a:miter lim="800000"/>
            <a:headEnd/>
            <a:tailEnd/>
          </a:ln>
        </p:spPr>
      </p:sp>
      <p:sp>
        <p:nvSpPr>
          <p:cNvPr id="430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单机吞吐量高</a:t>
            </a:r>
          </a:p>
        </p:txBody>
      </p:sp>
      <p:sp>
        <p:nvSpPr>
          <p:cNvPr id="4301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49FCC5-5BA2-4E26-88D3-029FA2897027}" type="slidenum">
              <a:rPr lang="zh-CN" altLang="en-US"/>
              <a:pPr fontAlgn="base">
                <a:spcBef>
                  <a:spcPct val="0"/>
                </a:spcBef>
                <a:spcAft>
                  <a:spcPct val="0"/>
                </a:spcAft>
                <a:defRPr/>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p:spPr>
      </p:sp>
      <p:sp>
        <p:nvSpPr>
          <p:cNvPr id="450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1" dirty="0" smtClean="0"/>
              <a:t>上面介绍了数据写入流程，下面开始探讨数据读取流程。</a:t>
            </a:r>
            <a:endParaRPr lang="en-US" altLang="zh-CN" b="1" dirty="0" smtClean="0"/>
          </a:p>
          <a:p>
            <a:pPr eaLnBrk="1" hangingPunct="1">
              <a:spcBef>
                <a:spcPct val="0"/>
              </a:spcBef>
            </a:pPr>
            <a:r>
              <a:rPr lang="zh-CN" altLang="en-US" b="1" dirty="0" smtClean="0"/>
              <a:t>在读取多个拷贝文件的时候，流程相对写要简单很多。</a:t>
            </a:r>
            <a:endParaRPr lang="en-US" altLang="zh-CN" b="1" dirty="0" smtClean="0"/>
          </a:p>
          <a:p>
            <a:pPr eaLnBrk="1" hangingPunct="1">
              <a:spcBef>
                <a:spcPct val="0"/>
              </a:spcBef>
            </a:pPr>
            <a:r>
              <a:rPr lang="zh-CN" altLang="en-US" dirty="0" smtClean="0"/>
              <a:t>首先</a:t>
            </a:r>
            <a:r>
              <a:rPr lang="en-US" altLang="zh-CN" dirty="0" smtClean="0"/>
              <a:t>client</a:t>
            </a:r>
            <a:r>
              <a:rPr lang="zh-CN" altLang="en-US" dirty="0" smtClean="0"/>
              <a:t>携带文件名从</a:t>
            </a:r>
            <a:r>
              <a:rPr lang="en-US" altLang="zh-CN" dirty="0" smtClean="0"/>
              <a:t>Master</a:t>
            </a:r>
            <a:r>
              <a:rPr lang="zh-CN" altLang="en-US" dirty="0" smtClean="0"/>
              <a:t>获取数据位置</a:t>
            </a:r>
            <a:r>
              <a:rPr lang="en-US" altLang="zh-CN" dirty="0" smtClean="0"/>
              <a:t>CS1</a:t>
            </a:r>
            <a:r>
              <a:rPr lang="zh-CN" altLang="en-US" dirty="0" smtClean="0"/>
              <a:t>，</a:t>
            </a:r>
            <a:r>
              <a:rPr lang="en-US" altLang="zh-CN" dirty="0" smtClean="0"/>
              <a:t>CS2</a:t>
            </a:r>
            <a:r>
              <a:rPr lang="zh-CN" altLang="en-US" dirty="0" smtClean="0"/>
              <a:t>和</a:t>
            </a:r>
            <a:r>
              <a:rPr lang="en-US" altLang="zh-CN" dirty="0" smtClean="0"/>
              <a:t>CS3</a:t>
            </a:r>
            <a:r>
              <a:rPr lang="zh-CN" altLang="en-US" dirty="0" smtClean="0"/>
              <a:t>，</a:t>
            </a:r>
            <a:r>
              <a:rPr lang="en-US" altLang="zh-CN" dirty="0" smtClean="0"/>
              <a:t>client</a:t>
            </a:r>
            <a:r>
              <a:rPr lang="zh-CN" altLang="en-US" dirty="0" smtClean="0"/>
              <a:t>任意选取一份拷贝来读取数据。</a:t>
            </a:r>
            <a:endParaRPr lang="en-US" altLang="zh-CN" dirty="0" smtClean="0"/>
          </a:p>
          <a:p>
            <a:pPr eaLnBrk="1" hangingPunct="1">
              <a:spcBef>
                <a:spcPct val="0"/>
              </a:spcBef>
            </a:pPr>
            <a:r>
              <a:rPr lang="zh-CN" altLang="en-US" dirty="0" smtClean="0"/>
              <a:t>在读取数据前</a:t>
            </a:r>
            <a:r>
              <a:rPr lang="en-US" altLang="zh-CN" dirty="0" smtClean="0"/>
              <a:t>client</a:t>
            </a:r>
            <a:r>
              <a:rPr lang="zh-CN" altLang="en-US" dirty="0" smtClean="0"/>
              <a:t>可以根据自己的位置信息来计算到底读取那份数据可能会更快，需要考虑的因素可以是：位置中是否有本机位置，是否有本机架位置，是否有本机房位置等。</a:t>
            </a:r>
            <a:endParaRPr lang="en-US" altLang="zh-CN" dirty="0" smtClean="0"/>
          </a:p>
        </p:txBody>
      </p:sp>
      <p:sp>
        <p:nvSpPr>
          <p:cNvPr id="4505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4C8782-6648-4223-90AB-0021C3C03A35}" type="slidenum">
              <a:rPr lang="zh-CN" altLang="en-US"/>
              <a:pPr fontAlgn="base">
                <a:spcBef>
                  <a:spcPct val="0"/>
                </a:spcBef>
                <a:spcAft>
                  <a:spcPct val="0"/>
                </a:spcAft>
                <a:defRPr/>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bwMode="auto">
          <a:noFill/>
          <a:ln>
            <a:solidFill>
              <a:srgbClr val="000000"/>
            </a:solidFill>
            <a:miter lim="800000"/>
            <a:headEnd/>
            <a:tailEnd/>
          </a:ln>
        </p:spPr>
      </p:sp>
      <p:sp>
        <p:nvSpPr>
          <p:cNvPr id="471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在异常读流程处理上，也不复杂。</a:t>
            </a:r>
            <a:endParaRPr lang="en-US" altLang="zh-CN" dirty="0" smtClean="0"/>
          </a:p>
          <a:p>
            <a:pPr eaLnBrk="1" hangingPunct="1">
              <a:spcBef>
                <a:spcPct val="0"/>
              </a:spcBef>
            </a:pPr>
            <a:r>
              <a:rPr lang="zh-CN" altLang="en-US" dirty="0" smtClean="0"/>
              <a:t>开始</a:t>
            </a:r>
            <a:r>
              <a:rPr lang="en-US" altLang="zh-CN" dirty="0" smtClean="0"/>
              <a:t>client</a:t>
            </a:r>
            <a:r>
              <a:rPr lang="zh-CN" altLang="en-US" dirty="0" smtClean="0"/>
              <a:t>获取数据位置后，读取第一个位置时出错，则开始读取第二个位置，依次尝试后知道读取到数据为止。</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从读取的异常流程可以看到，尝试的副本越多，读取成功所要花费的时间越长，在异常产生的时候还是会被用户感知到。尤其是在网络丢包或者磁盘性能变差的情况，会导致整个读取的时间是多个读取请求超时时间的累加和。</a:t>
            </a:r>
          </a:p>
        </p:txBody>
      </p:sp>
      <p:sp>
        <p:nvSpPr>
          <p:cNvPr id="4710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155BB1-3FB6-4C09-A0B6-873818EEE264}" type="slidenum">
              <a:rPr lang="zh-CN" altLang="en-US"/>
              <a:pPr fontAlgn="base">
                <a:spcBef>
                  <a:spcPct val="0"/>
                </a:spcBef>
                <a:spcAft>
                  <a:spcPct val="0"/>
                </a:spcAft>
                <a:defRPr/>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bwMode="auto">
          <a:noFill/>
          <a:ln>
            <a:solidFill>
              <a:srgbClr val="000000"/>
            </a:solidFill>
            <a:miter lim="800000"/>
            <a:headEnd/>
            <a:tailEnd/>
          </a:ln>
        </p:spPr>
      </p:sp>
      <p:sp>
        <p:nvSpPr>
          <p:cNvPr id="491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1" dirty="0" smtClean="0"/>
              <a:t>那么有没有办法来解决这种依次重试带来的性能下降呢？下面要介绍的</a:t>
            </a:r>
            <a:r>
              <a:rPr lang="en-US" altLang="zh-CN" b="1" dirty="0" err="1" smtClean="0"/>
              <a:t>BackupRead</a:t>
            </a:r>
            <a:r>
              <a:rPr lang="zh-CN" altLang="en-US" b="1" dirty="0" smtClean="0"/>
              <a:t>的方法可以有效的缓解这种情况。</a:t>
            </a:r>
            <a:endParaRPr lang="en-US" altLang="zh-CN" b="1" dirty="0" smtClean="0"/>
          </a:p>
          <a:p>
            <a:pPr eaLnBrk="1" hangingPunct="1">
              <a:spcBef>
                <a:spcPct val="0"/>
              </a:spcBef>
            </a:pPr>
            <a:r>
              <a:rPr lang="zh-CN" altLang="en-US" dirty="0" smtClean="0"/>
              <a:t>首先</a:t>
            </a:r>
            <a:r>
              <a:rPr lang="en-US" altLang="zh-CN" dirty="0" smtClean="0"/>
              <a:t>client</a:t>
            </a:r>
            <a:r>
              <a:rPr lang="zh-CN" altLang="en-US" dirty="0" smtClean="0"/>
              <a:t>从</a:t>
            </a:r>
            <a:r>
              <a:rPr lang="en-US" altLang="zh-CN" dirty="0" smtClean="0"/>
              <a:t>master</a:t>
            </a:r>
            <a:r>
              <a:rPr lang="zh-CN" altLang="en-US" dirty="0" smtClean="0"/>
              <a:t>获取到数据位置后，</a:t>
            </a:r>
            <a:r>
              <a:rPr lang="en-US" altLang="zh-CN" dirty="0" smtClean="0"/>
              <a:t>client</a:t>
            </a:r>
            <a:r>
              <a:rPr lang="zh-CN" altLang="en-US" dirty="0" smtClean="0"/>
              <a:t>不会依次尝试读取所有</a:t>
            </a:r>
            <a:r>
              <a:rPr lang="en-US" altLang="zh-CN" dirty="0" smtClean="0"/>
              <a:t>CS</a:t>
            </a:r>
            <a:r>
              <a:rPr lang="zh-CN" altLang="en-US" dirty="0" smtClean="0"/>
              <a:t>，而是并行读取其中的某几个，在动画中</a:t>
            </a:r>
            <a:r>
              <a:rPr lang="en-US" altLang="zh-CN" dirty="0" smtClean="0"/>
              <a:t>client</a:t>
            </a:r>
            <a:r>
              <a:rPr lang="zh-CN" altLang="en-US" dirty="0" smtClean="0"/>
              <a:t>同时尝试从</a:t>
            </a:r>
            <a:r>
              <a:rPr lang="en-US" altLang="zh-CN" dirty="0" smtClean="0"/>
              <a:t>CS1</a:t>
            </a:r>
            <a:r>
              <a:rPr lang="zh-CN" altLang="en-US" dirty="0" smtClean="0"/>
              <a:t>和</a:t>
            </a:r>
            <a:r>
              <a:rPr lang="en-US" altLang="zh-CN" dirty="0" smtClean="0"/>
              <a:t>CS2</a:t>
            </a:r>
            <a:r>
              <a:rPr lang="zh-CN" altLang="en-US" dirty="0" smtClean="0"/>
              <a:t>来读取数据。</a:t>
            </a:r>
            <a:r>
              <a:rPr lang="en-US" altLang="zh-CN" dirty="0" smtClean="0"/>
              <a:t>Client</a:t>
            </a:r>
            <a:r>
              <a:rPr lang="zh-CN" altLang="en-US" dirty="0" smtClean="0"/>
              <a:t>等到最先由</a:t>
            </a:r>
            <a:r>
              <a:rPr lang="en-US" altLang="zh-CN" dirty="0" smtClean="0"/>
              <a:t>CS2</a:t>
            </a:r>
            <a:r>
              <a:rPr lang="zh-CN" altLang="en-US" dirty="0" smtClean="0"/>
              <a:t>返回的数据后即表示读取成功，紧接着将一条取消读取的请求发送给</a:t>
            </a:r>
            <a:r>
              <a:rPr lang="en-US" altLang="zh-CN" dirty="0" smtClean="0"/>
              <a:t>CS1</a:t>
            </a:r>
            <a:r>
              <a:rPr lang="zh-CN" altLang="en-US" dirty="0" smtClean="0"/>
              <a:t>，尽可能减低由于同时读取两份带来的整体</a:t>
            </a:r>
            <a:r>
              <a:rPr lang="en-US" altLang="zh-CN" dirty="0" smtClean="0"/>
              <a:t>IO</a:t>
            </a:r>
            <a:r>
              <a:rPr lang="zh-CN" altLang="en-US" dirty="0" smtClean="0"/>
              <a:t>量增加。</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在这种方法中，保证了在某些结点变慢的情况下，可以有效抑制由于这些异常点带来的读毛刺，但是同时带来的副作用可能是增加两倍的</a:t>
            </a:r>
            <a:r>
              <a:rPr lang="en-US" altLang="zh-CN" dirty="0" smtClean="0"/>
              <a:t>IO</a:t>
            </a:r>
            <a:r>
              <a:rPr lang="zh-CN" altLang="en-US" dirty="0" smtClean="0"/>
              <a:t>请求。所以在实现过程中，通常会在发给第一个</a:t>
            </a:r>
            <a:r>
              <a:rPr lang="en-US" altLang="zh-CN" dirty="0" smtClean="0"/>
              <a:t>CS</a:t>
            </a:r>
            <a:r>
              <a:rPr lang="zh-CN" altLang="en-US" dirty="0" smtClean="0"/>
              <a:t>后等待一定时间后再发给第二个，这样大部分情况下第一次读取可以返回数据，那么第二次读取就可以不用发送，在不增加集群负担的情况下，有效的抑制了读毛刺的发生。</a:t>
            </a:r>
          </a:p>
        </p:txBody>
      </p:sp>
      <p:sp>
        <p:nvSpPr>
          <p:cNvPr id="491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99B8B0-A550-4854-8BDD-BAED81CE9D1B}" type="slidenum">
              <a:rPr lang="zh-CN" altLang="en-US"/>
              <a:pPr fontAlgn="base">
                <a:spcBef>
                  <a:spcPct val="0"/>
                </a:spcBef>
                <a:spcAft>
                  <a:spcPct val="0"/>
                </a:spcAft>
                <a:defRPr/>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bwMode="auto">
          <a:noFill/>
          <a:ln>
            <a:solidFill>
              <a:srgbClr val="000000"/>
            </a:solidFill>
            <a:miter lim="800000"/>
            <a:headEnd/>
            <a:tailEnd/>
          </a:ln>
        </p:spPr>
      </p:sp>
      <p:sp>
        <p:nvSpPr>
          <p:cNvPr id="5120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在上面</a:t>
            </a:r>
            <a:r>
              <a:rPr lang="en-US" altLang="zh-CN" dirty="0" err="1" smtClean="0"/>
              <a:t>BackupRead</a:t>
            </a:r>
            <a:r>
              <a:rPr lang="zh-CN" altLang="en-US" dirty="0" smtClean="0"/>
              <a:t>的方式下，似乎已经有比较好的效果，但是如果每次等待时间一定，且总是固定或者随机发送给某些</a:t>
            </a:r>
            <a:r>
              <a:rPr lang="en-US" altLang="zh-CN" dirty="0" smtClean="0"/>
              <a:t>CS</a:t>
            </a:r>
            <a:r>
              <a:rPr lang="zh-CN" altLang="en-US" dirty="0" smtClean="0"/>
              <a:t>，在集群整体性能下降的时候依然会造成很多</a:t>
            </a:r>
            <a:r>
              <a:rPr lang="en-US" altLang="zh-CN" dirty="0" err="1" smtClean="0"/>
              <a:t>BackupRead</a:t>
            </a:r>
            <a:r>
              <a:rPr lang="zh-CN" altLang="en-US" dirty="0" smtClean="0"/>
              <a:t>请求发出，给集群中增加不必要的</a:t>
            </a:r>
            <a:r>
              <a:rPr lang="en-US" altLang="zh-CN" dirty="0" smtClean="0"/>
              <a:t>IO</a:t>
            </a:r>
            <a:r>
              <a:rPr lang="zh-CN" altLang="en-US" dirty="0" smtClean="0"/>
              <a:t>请求量，经过恶性循环后集群总体服务质量下降。</a:t>
            </a:r>
            <a:endParaRPr lang="en-US" altLang="zh-CN" dirty="0" smtClean="0"/>
          </a:p>
          <a:p>
            <a:pPr eaLnBrk="1" hangingPunct="1">
              <a:spcBef>
                <a:spcPct val="0"/>
              </a:spcBef>
            </a:pPr>
            <a:r>
              <a:rPr lang="zh-CN" altLang="en-US" dirty="0" smtClean="0"/>
              <a:t>下面介绍盘古</a:t>
            </a:r>
            <a:r>
              <a:rPr lang="en-US" altLang="zh-CN" dirty="0" smtClean="0"/>
              <a:t>Client</a:t>
            </a:r>
            <a:r>
              <a:rPr lang="zh-CN" altLang="en-US" dirty="0" smtClean="0"/>
              <a:t>中的慢节点规避方法来有效缓解这种情况发生。</a:t>
            </a:r>
            <a:endParaRPr lang="en-US" altLang="zh-CN" dirty="0" smtClean="0"/>
          </a:p>
          <a:p>
            <a:pPr eaLnBrk="1" hangingPunct="1">
              <a:spcBef>
                <a:spcPct val="0"/>
              </a:spcBef>
            </a:pPr>
            <a:r>
              <a:rPr lang="zh-CN" altLang="en-US" dirty="0" smtClean="0"/>
              <a:t>首先</a:t>
            </a:r>
            <a:r>
              <a:rPr lang="en-US" altLang="zh-CN" dirty="0" smtClean="0"/>
              <a:t>client</a:t>
            </a:r>
            <a:r>
              <a:rPr lang="zh-CN" altLang="en-US" dirty="0" smtClean="0"/>
              <a:t>收到</a:t>
            </a:r>
            <a:r>
              <a:rPr lang="en-US" altLang="zh-CN" dirty="0" smtClean="0"/>
              <a:t>Master</a:t>
            </a:r>
            <a:r>
              <a:rPr lang="zh-CN" altLang="en-US" dirty="0" smtClean="0"/>
              <a:t>返回的数据位置后，会先根据位置信息对每个位置进行评估，给每个位置设置一个预期的读请求返回时间，总是将第一个读请求发送给预期最短时间返回的</a:t>
            </a:r>
            <a:r>
              <a:rPr lang="en-US" altLang="zh-CN" dirty="0" smtClean="0"/>
              <a:t>CS</a:t>
            </a:r>
            <a:r>
              <a:rPr lang="zh-CN" altLang="en-US" dirty="0" smtClean="0"/>
              <a:t>；若在不符合预期后有多个读请求发送，会根据实际的返回时间来更新之前设置的预期值，来指导后面的读请求的发送位置。</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在集群整体性能下降的时候，所有位置的预期值均会增加，此时在第一个读请求发送后等待时间会增长，发送多个请求的概率变低，防止由于一个读变成多个进一步降低集群性能。在实际实现过程中，会定期读取一次所有位置来更新统计信息，防止集群中热点不断变化的情况得不到反应。</a:t>
            </a:r>
          </a:p>
        </p:txBody>
      </p:sp>
      <p:sp>
        <p:nvSpPr>
          <p:cNvPr id="5120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31FD65-DEBF-4783-AA1F-2E715380996B}" type="slidenum">
              <a:rPr lang="zh-CN" altLang="en-US"/>
              <a:pPr fontAlgn="base">
                <a:spcBef>
                  <a:spcPct val="0"/>
                </a:spcBef>
                <a:spcAft>
                  <a:spcPct val="0"/>
                </a:spcAft>
                <a:defRPr/>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通过对正常读流程和慢节点的规避流程处理的探讨，可以看到一个看似简单的数据读取操作后面其实还是有很多可以深入挖掘的优化点。简单概括一下读流程即：上面四句话；</a:t>
            </a:r>
            <a:endParaRPr lang="zh-CN" altLang="en-US" b="1"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36</a:t>
            </a:fld>
            <a:endParaRPr lang="zh-CN" altLang="en-US"/>
          </a:p>
        </p:txBody>
      </p:sp>
    </p:spTree>
    <p:extLst>
      <p:ext uri="{BB962C8B-B14F-4D97-AF65-F5344CB8AC3E}">
        <p14:creationId xmlns:p14="http://schemas.microsoft.com/office/powerpoint/2010/main" val="991855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solidFill>
                  <a:srgbClr val="FF0000"/>
                </a:solidFill>
              </a:rPr>
              <a:t>在介绍完读写流程后，接着探讨一下在存储系统中的服务质量如何保证。</a:t>
            </a:r>
            <a:endParaRPr lang="en-US" altLang="zh-CN" b="1" dirty="0" smtClean="0">
              <a:solidFill>
                <a:srgbClr val="FF0000"/>
              </a:solidFill>
            </a:endParaRPr>
          </a:p>
          <a:p>
            <a:r>
              <a:rPr lang="zh-CN" altLang="en-US" dirty="0" smtClean="0"/>
              <a:t>在大数据处理系统中，为了提高系统的资源利用率，一般都会将多个作业同时并行运行。为了更有效的使用资源，并保证高优先级的作业更多的使用资源，在存储系统中会对</a:t>
            </a:r>
            <a:r>
              <a:rPr lang="en-US" altLang="zh-CN" dirty="0" smtClean="0"/>
              <a:t>IO</a:t>
            </a:r>
            <a:r>
              <a:rPr lang="zh-CN" altLang="en-US" dirty="0" smtClean="0"/>
              <a:t>能力、存储空间、元数据操作等资源做控制。同时</a:t>
            </a:r>
            <a:r>
              <a:rPr lang="en-US" altLang="zh-CN" dirty="0" err="1" smtClean="0"/>
              <a:t>QoS</a:t>
            </a:r>
            <a:r>
              <a:rPr lang="zh-CN" altLang="en-US" dirty="0" smtClean="0"/>
              <a:t>也隐含了，在用户作业请求资源超过现有资源的时候，应该保证服务的稳定。</a:t>
            </a:r>
            <a:endParaRPr lang="en-US" altLang="zh-CN" dirty="0" smtClean="0"/>
          </a:p>
          <a:p>
            <a:r>
              <a:rPr lang="zh-CN" altLang="en-US" dirty="0" smtClean="0"/>
              <a:t>在本页的图中，对盘古存储系统中磁盘的</a:t>
            </a:r>
            <a:r>
              <a:rPr lang="en-US" altLang="zh-CN" dirty="0" smtClean="0"/>
              <a:t>IO</a:t>
            </a:r>
            <a:r>
              <a:rPr lang="zh-CN" altLang="en-US" dirty="0" smtClean="0"/>
              <a:t>能力的控制方法做了描述。在左边的图中可以看到，不同的作业会被分配不同的优先级当</a:t>
            </a:r>
            <a:r>
              <a:rPr lang="en-US" altLang="zh-CN" dirty="0" smtClean="0"/>
              <a:t>IO</a:t>
            </a:r>
            <a:r>
              <a:rPr lang="zh-CN" altLang="en-US" dirty="0" smtClean="0"/>
              <a:t>请求到达服务器后，分类器会根据优先级放到对应的队列中进行排队等待处理。每个</a:t>
            </a:r>
            <a:r>
              <a:rPr lang="en-US" altLang="zh-CN" dirty="0" smtClean="0"/>
              <a:t>IO</a:t>
            </a:r>
            <a:r>
              <a:rPr lang="zh-CN" altLang="en-US" dirty="0" smtClean="0"/>
              <a:t>队列有不同的权重，调度器将时间划分为毫秒级别的时间片，将每个队列的权重对应到若干个时间片上，依次或者并行从不同</a:t>
            </a:r>
            <a:r>
              <a:rPr lang="en-US" altLang="zh-CN" dirty="0" smtClean="0"/>
              <a:t>IO</a:t>
            </a:r>
            <a:r>
              <a:rPr lang="zh-CN" altLang="en-US" dirty="0" smtClean="0"/>
              <a:t>队列中取出对应个数的</a:t>
            </a:r>
            <a:r>
              <a:rPr lang="en-US" altLang="zh-CN" dirty="0" smtClean="0"/>
              <a:t>IO</a:t>
            </a:r>
            <a:r>
              <a:rPr lang="zh-CN" altLang="en-US" dirty="0" smtClean="0"/>
              <a:t>任务进行执行。</a:t>
            </a:r>
            <a:endParaRPr lang="en-US" altLang="zh-CN" dirty="0" smtClean="0"/>
          </a:p>
          <a:p>
            <a:r>
              <a:rPr lang="zh-CN" altLang="en-US" dirty="0" smtClean="0"/>
              <a:t>在右面的图中描述了在某个优先级队列内部如何对多个作业的</a:t>
            </a:r>
            <a:r>
              <a:rPr lang="en-US" altLang="zh-CN" dirty="0" smtClean="0"/>
              <a:t>IO</a:t>
            </a:r>
            <a:r>
              <a:rPr lang="zh-CN" altLang="en-US" dirty="0" smtClean="0"/>
              <a:t>任务进行调度。作业在</a:t>
            </a:r>
            <a:r>
              <a:rPr lang="en-US" altLang="zh-CN" dirty="0" smtClean="0"/>
              <a:t>IO</a:t>
            </a:r>
            <a:r>
              <a:rPr lang="zh-CN" altLang="en-US" dirty="0" smtClean="0"/>
              <a:t>任务中会携带作业的唯一识别标识，并按照该标识将</a:t>
            </a:r>
            <a:r>
              <a:rPr lang="en-US" altLang="zh-CN" dirty="0" smtClean="0"/>
              <a:t>IO</a:t>
            </a:r>
            <a:r>
              <a:rPr lang="zh-CN" altLang="en-US" dirty="0" smtClean="0"/>
              <a:t>请求再次分为不同的作业队列中。在从某个优先级队列中取</a:t>
            </a:r>
            <a:r>
              <a:rPr lang="en-US" altLang="zh-CN" dirty="0" smtClean="0"/>
              <a:t>IO</a:t>
            </a:r>
            <a:r>
              <a:rPr lang="zh-CN" altLang="en-US" dirty="0" smtClean="0"/>
              <a:t>任务的时候，会依次取得不同作业的任务进行操作。这样做是为了避免相同优先级中发起</a:t>
            </a:r>
            <a:r>
              <a:rPr lang="en-US" altLang="zh-CN" dirty="0" smtClean="0"/>
              <a:t>IO</a:t>
            </a:r>
            <a:r>
              <a:rPr lang="zh-CN" altLang="en-US" dirty="0" smtClean="0"/>
              <a:t>任务较多的作业过多消耗</a:t>
            </a:r>
            <a:r>
              <a:rPr lang="en-US" altLang="zh-CN" dirty="0" smtClean="0"/>
              <a:t>IO</a:t>
            </a:r>
            <a:r>
              <a:rPr lang="zh-CN" altLang="en-US" dirty="0" smtClean="0"/>
              <a:t>资源，而发起</a:t>
            </a:r>
            <a:r>
              <a:rPr lang="en-US" altLang="zh-CN" dirty="0" smtClean="0"/>
              <a:t>IO</a:t>
            </a:r>
            <a:r>
              <a:rPr lang="zh-CN" altLang="en-US" dirty="0" smtClean="0"/>
              <a:t>任务少的作业要等待其完成后才能完成。这样做依然是有问题的，比如，如果系统中</a:t>
            </a:r>
            <a:r>
              <a:rPr lang="en-US" altLang="zh-CN" dirty="0" smtClean="0"/>
              <a:t>IO</a:t>
            </a:r>
            <a:r>
              <a:rPr lang="zh-CN" altLang="en-US" dirty="0" smtClean="0"/>
              <a:t>任务较多的作业数很少，而</a:t>
            </a:r>
            <a:r>
              <a:rPr lang="en-US" altLang="zh-CN" dirty="0" smtClean="0"/>
              <a:t>IO</a:t>
            </a:r>
            <a:r>
              <a:rPr lang="zh-CN" altLang="en-US" dirty="0" smtClean="0"/>
              <a:t>任务较少的作业很多，会导致前者被拖慢很多，如果底层采用了</a:t>
            </a:r>
            <a:r>
              <a:rPr lang="en-US" altLang="zh-CN" dirty="0" smtClean="0"/>
              <a:t>SATA</a:t>
            </a:r>
            <a:r>
              <a:rPr lang="zh-CN" altLang="en-US" dirty="0" smtClean="0"/>
              <a:t>磁盘这样机械存储设备，会丢失</a:t>
            </a:r>
            <a:r>
              <a:rPr lang="en-US" altLang="zh-CN" dirty="0" smtClean="0"/>
              <a:t>IO</a:t>
            </a:r>
            <a:r>
              <a:rPr lang="zh-CN" altLang="en-US" dirty="0" smtClean="0"/>
              <a:t>间连续性，将本来可以连续高效的磁盘操作都变为随机操作而带来性能下降。一种解决办法是可以按照优先级队列内部的作业队列长度作为参考，队列长则多取，短则少取来解决上面的问题。</a:t>
            </a:r>
            <a:endParaRPr lang="en-US" altLang="zh-CN" dirty="0" smtClean="0"/>
          </a:p>
          <a:p>
            <a:endParaRPr lang="en-US" altLang="zh-CN" dirty="0" smtClean="0"/>
          </a:p>
          <a:p>
            <a:r>
              <a:rPr lang="zh-CN" altLang="en-US" dirty="0" smtClean="0"/>
              <a:t>在上面的模型中，如果作业的</a:t>
            </a:r>
            <a:r>
              <a:rPr lang="en-US" altLang="zh-CN" dirty="0" smtClean="0"/>
              <a:t>IO</a:t>
            </a:r>
            <a:r>
              <a:rPr lang="zh-CN" altLang="en-US" dirty="0" smtClean="0"/>
              <a:t>请求超过了磁盘的</a:t>
            </a:r>
            <a:r>
              <a:rPr lang="en-US" altLang="zh-CN" dirty="0" smtClean="0"/>
              <a:t>IO</a:t>
            </a:r>
            <a:r>
              <a:rPr lang="zh-CN" altLang="en-US" dirty="0" smtClean="0"/>
              <a:t>能力，则在队列满的时候，直接将</a:t>
            </a:r>
            <a:r>
              <a:rPr lang="en-US" altLang="zh-CN" dirty="0" smtClean="0"/>
              <a:t>IO</a:t>
            </a:r>
            <a:r>
              <a:rPr lang="zh-CN" altLang="en-US" dirty="0" smtClean="0"/>
              <a:t>任务丢弃，并告知</a:t>
            </a:r>
            <a:r>
              <a:rPr lang="en-US" altLang="zh-CN" dirty="0" smtClean="0"/>
              <a:t>IO</a:t>
            </a:r>
            <a:r>
              <a:rPr lang="zh-CN" altLang="en-US" dirty="0" smtClean="0"/>
              <a:t>请求发起者等待一段时间后再来重试。这样的处理防止了存储系统被压垮，保证服务稳定。</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37</a:t>
            </a:fld>
            <a:endParaRPr lang="zh-CN" altLang="en-US"/>
          </a:p>
        </p:txBody>
      </p:sp>
    </p:spTree>
    <p:extLst>
      <p:ext uri="{BB962C8B-B14F-4D97-AF65-F5344CB8AC3E}">
        <p14:creationId xmlns:p14="http://schemas.microsoft.com/office/powerpoint/2010/main" val="907104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smtClean="0"/>
              <a:t>QoS</a:t>
            </a:r>
            <a:r>
              <a:rPr lang="zh-CN" altLang="en-US" b="1" dirty="0" smtClean="0"/>
              <a:t>保证了系统的服务质量，但更重要是数据的正确性，保证可以读取到和写入数据一模一样的数据；在集群中网络、内存、磁盘和软件都有可能导致数据错误，那么在分布式存储系统中如何保证海量数据中没有任何数据错误呢，我们一起来探讨一下解决方法。</a:t>
            </a:r>
            <a:endParaRPr lang="en-US" altLang="zh-CN" b="1" dirty="0" smtClean="0"/>
          </a:p>
          <a:p>
            <a:r>
              <a:rPr lang="zh-CN" altLang="en-US" dirty="0" smtClean="0"/>
              <a:t>数据应该给全程保护，否则任何一个环节出现问题导致数据错误未被检查到，都可能会导致数据出错。被保护的数据至少应该具有数据、数据长度和</a:t>
            </a:r>
            <a:r>
              <a:rPr lang="en-US" altLang="zh-CN" dirty="0" smtClean="0"/>
              <a:t>CRC</a:t>
            </a:r>
            <a:r>
              <a:rPr lang="zh-CN" altLang="en-US" dirty="0" smtClean="0"/>
              <a:t>校验值这样的三元组，而且在任何后续的处理中，都应该先对数据进行处理后，再校验这个</a:t>
            </a:r>
            <a:r>
              <a:rPr lang="en-US" altLang="zh-CN" dirty="0" smtClean="0"/>
              <a:t>3</a:t>
            </a:r>
            <a:r>
              <a:rPr lang="zh-CN" altLang="en-US" dirty="0" smtClean="0"/>
              <a:t>元组的一致性，来保证刚被处理过的数据是正确的。接下来看数据怎样进入分布式存储系统以及后续如何被保护的。首先在数据进入系统前，应该有</a:t>
            </a:r>
            <a:r>
              <a:rPr lang="en-US" altLang="zh-CN" dirty="0" smtClean="0"/>
              <a:t>checksum</a:t>
            </a:r>
            <a:r>
              <a:rPr lang="zh-CN" altLang="en-US" dirty="0" smtClean="0"/>
              <a:t>保护，否则在系统内部进行传输的时候再进行数据计算，则有可能由于内存</a:t>
            </a:r>
            <a:r>
              <a:rPr lang="en-US" altLang="zh-CN" dirty="0" smtClean="0"/>
              <a:t>ECC</a:t>
            </a:r>
            <a:r>
              <a:rPr lang="zh-CN" altLang="en-US" dirty="0" smtClean="0"/>
              <a:t>错误或者程序</a:t>
            </a:r>
            <a:r>
              <a:rPr lang="en-US" altLang="zh-CN" dirty="0" smtClean="0"/>
              <a:t>bug</a:t>
            </a:r>
            <a:r>
              <a:rPr lang="zh-CN" altLang="en-US" dirty="0" smtClean="0"/>
              <a:t>导致数据错误。在网络上传输通常为了降低单数据块过大，带来网络流量波动，会对数据块进行分组，此时应用前面的处理原则，应该先对数据进行分组，给每个分块计算三元组，然后计算传入系统的三元组是否一致，一致后再通过网络传给存储模块。存储模块接收网络传输的数据后，对数据进行一致性检查，通过后有两种可选处理方法，一种是将网络的数据</a:t>
            </a:r>
            <a:r>
              <a:rPr lang="en-US" altLang="zh-CN" dirty="0" smtClean="0"/>
              <a:t>3</a:t>
            </a:r>
            <a:r>
              <a:rPr lang="zh-CN" altLang="en-US" dirty="0" smtClean="0"/>
              <a:t>元组直接进行存储，另一种方法是重新对数据进行整理，形成新的</a:t>
            </a:r>
            <a:r>
              <a:rPr lang="en-US" altLang="zh-CN" dirty="0" smtClean="0"/>
              <a:t>3</a:t>
            </a:r>
            <a:r>
              <a:rPr lang="zh-CN" altLang="en-US" dirty="0" smtClean="0"/>
              <a:t>元组存储到磁盘上。第一种处理方法减少了一次重新拷贝数据和计算的代价，但是如果数据不够规整，会导致需要对数据进行索引处理；第二种处理方法则可以对数据进行有效果转换后，来降低后续数据维护的复杂度，例如将数据在逻辑上做定长划分后，重新计算每个定长块的</a:t>
            </a:r>
            <a:r>
              <a:rPr lang="en-US" altLang="zh-CN" dirty="0" smtClean="0"/>
              <a:t>checksum</a:t>
            </a:r>
            <a:r>
              <a:rPr lang="zh-CN" altLang="en-US" dirty="0" smtClean="0"/>
              <a:t>，并存储到磁盘，由于数据定长，所以不用对数据建立索引，方便以后数据读取时对数据的定位。对数据和</a:t>
            </a:r>
            <a:r>
              <a:rPr lang="en-US" altLang="zh-CN" dirty="0" smtClean="0"/>
              <a:t>checksum</a:t>
            </a:r>
            <a:r>
              <a:rPr lang="zh-CN" altLang="en-US" dirty="0" smtClean="0"/>
              <a:t>进行存储完后，为了防止磁盘损坏带来的数据错误，存储系统会在后台启动数据定期检验的任务，在发现数据损坏后，立即使用其他机器上未被损坏的数据对的拷贝进行恢复，来防止数据丢失。</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38</a:t>
            </a:fld>
            <a:endParaRPr lang="zh-CN" altLang="en-US"/>
          </a:p>
        </p:txBody>
      </p:sp>
    </p:spTree>
    <p:extLst>
      <p:ext uri="{BB962C8B-B14F-4D97-AF65-F5344CB8AC3E}">
        <p14:creationId xmlns:p14="http://schemas.microsoft.com/office/powerpoint/2010/main" val="3542413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在讨论了数据正确性保证之后，接着会和大家讨论一下数据可靠性如何保证，如何来应对机器和磁盘损坏造成的数据丢失风险。</a:t>
            </a:r>
            <a:endParaRPr lang="en-US" altLang="zh-CN" b="1" dirty="0" smtClean="0"/>
          </a:p>
          <a:p>
            <a:r>
              <a:rPr lang="zh-CN" altLang="en-US" b="0" dirty="0" smtClean="0"/>
              <a:t>这里首先回忆一下前面讲过的在</a:t>
            </a:r>
            <a:r>
              <a:rPr lang="en-US" altLang="zh-CN" b="0" dirty="0" smtClean="0"/>
              <a:t>HDFS</a:t>
            </a:r>
            <a:r>
              <a:rPr lang="zh-CN" altLang="en-US" b="0" dirty="0" smtClean="0"/>
              <a:t>架构，数据在存储系统被存储为多个拷贝，来防止有少数拷贝不可用时数据仍然可以访问。</a:t>
            </a:r>
            <a:r>
              <a:rPr lang="en-US" altLang="zh-CN" b="0" dirty="0" smtClean="0"/>
              <a:t>Replication</a:t>
            </a:r>
            <a:r>
              <a:rPr lang="zh-CN" altLang="en-US" b="0" dirty="0" smtClean="0"/>
              <a:t>的功能是为了应对机器和磁盘异常情况，在这种异常发生时，对缺少拷贝数据数据进行复制，防止异常再次发生时数据不可访问。</a:t>
            </a:r>
            <a:endParaRPr lang="en-US" altLang="zh-CN" b="0" dirty="0" smtClean="0"/>
          </a:p>
          <a:p>
            <a:r>
              <a:rPr lang="zh-CN" altLang="en-US" b="0" dirty="0" smtClean="0"/>
              <a:t>在动画中描述了，当第一台机器发生宕机时，其上面的数据从其他机器上被复制的过程。在这个过程中可以看到，剩下的</a:t>
            </a:r>
            <a:r>
              <a:rPr lang="en-US" altLang="zh-CN" b="0" dirty="0" smtClean="0"/>
              <a:t>3</a:t>
            </a:r>
            <a:r>
              <a:rPr lang="zh-CN" altLang="en-US" b="0" dirty="0" smtClean="0"/>
              <a:t>台机器均参与了数据恢复过程，这样的处理可以保证丢失的拷贝恢复的时间尽量的短，来降低在固定硬件算坏率下数据出现不可访问的概率。但是在实际系统中，这种恢复数据过程产生的流量应该受到控制，否则突然出现的数据复制流量可能造成系统波动，会导致产生更多异常点，使得系统进入数据复制风暴的恶性循环中。通常会按照数据的剩余拷贝来计算复制的优先级，剩余拷贝数量越少的数据应该优先被复制，优先级高的数据复制流量也不能超过总的复制流量限制。</a:t>
            </a:r>
            <a:endParaRPr lang="en-US" altLang="zh-CN" b="0" dirty="0" smtClean="0"/>
          </a:p>
          <a:p>
            <a:r>
              <a:rPr lang="zh-CN" altLang="en-US" b="0" dirty="0" smtClean="0"/>
              <a:t>通过上面的过程分析我们发现，为了让数据尽快恢复，会尽量发动所有机器参与复制过程。这样的要求需要让数据复制源足够多，并且在复制中选择的目标位置应该尽量分散。所以在数据写入系统的时候就应该让数据尽量打散来写入系统，这样在数据恢复的时候可以提高速度。但是这样的做法通常会失去数据的</a:t>
            </a:r>
            <a:r>
              <a:rPr lang="en-US" altLang="zh-CN" b="0" dirty="0" smtClean="0"/>
              <a:t>locality</a:t>
            </a:r>
            <a:r>
              <a:rPr lang="zh-CN" altLang="en-US" b="0" dirty="0" smtClean="0"/>
              <a:t>特定，读取任务调度的时候，所有数据均从远程读取，降低了数据读取的效率。一种可选的做法是，在写入数据的时候，可以保证若干份的</a:t>
            </a:r>
            <a:r>
              <a:rPr lang="en-US" altLang="zh-CN" b="0" dirty="0" smtClean="0"/>
              <a:t>locality</a:t>
            </a:r>
            <a:r>
              <a:rPr lang="zh-CN" altLang="en-US" b="0" dirty="0" smtClean="0"/>
              <a:t>特定，并至少保证一份数据打散到所有机器存放，这种做法既可以保证数据在异常情况下的恢复速度，也可以提高任务读取数据的效率。</a:t>
            </a:r>
            <a:endParaRPr lang="zh-CN" altLang="en-US" b="0"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39</a:t>
            </a:fld>
            <a:endParaRPr lang="zh-CN" altLang="en-US"/>
          </a:p>
        </p:txBody>
      </p:sp>
    </p:spTree>
    <p:extLst>
      <p:ext uri="{BB962C8B-B14F-4D97-AF65-F5344CB8AC3E}">
        <p14:creationId xmlns:p14="http://schemas.microsoft.com/office/powerpoint/2010/main" val="3678544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其次，从主要的分布式存储系统的架构设计出发，了解分布式存储系统的概况；</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4</a:t>
            </a:fld>
            <a:endParaRPr lang="zh-CN" altLang="en-US"/>
          </a:p>
        </p:txBody>
      </p:sp>
    </p:spTree>
    <p:extLst>
      <p:ext uri="{BB962C8B-B14F-4D97-AF65-F5344CB8AC3E}">
        <p14:creationId xmlns:p14="http://schemas.microsoft.com/office/powerpoint/2010/main" val="4201915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数据的均衡在分布式存储系统中也是非常重要的，下面我们分析一下数据不均衡带来的危害有哪些，如何达到数据均衡，以及在实现过程中需要注意的点。</a:t>
            </a:r>
            <a:endParaRPr lang="en-US" altLang="zh-CN" b="1" dirty="0" smtClean="0"/>
          </a:p>
          <a:p>
            <a:r>
              <a:rPr lang="zh-CN" altLang="en-US" b="0" dirty="0" smtClean="0"/>
              <a:t>在生产系统中，通常不会在一开始就就将所有的物理设备准备好，而是在业务真正有需要的时候进行动态的扩容操作。如果不加干涉，那么新扩容的机器上由于开始没有数据，如果以等概率被分配写数据量，那么会出现集群中长时间运行的服务器空间不足，最后所有写流量都被导入到运行时间较短的服务器上。反过来，如果让新机器以高概率来分配写流量，那么势必导致近期写入的数据都聚集在新机器上，导致读流量收到限制。</a:t>
            </a:r>
            <a:endParaRPr lang="en-US" altLang="zh-CN" b="0" dirty="0" smtClean="0"/>
          </a:p>
          <a:p>
            <a:r>
              <a:rPr lang="zh-CN" altLang="en-US" b="0" dirty="0" smtClean="0"/>
              <a:t>综合上面的分析我们发现，这里需要一个功能，在新机器加入的时候可以将部分原有集群的数据移动到上面，这就是</a:t>
            </a:r>
            <a:r>
              <a:rPr lang="en-US" altLang="zh-CN" b="0" dirty="0" smtClean="0"/>
              <a:t>Rebalance</a:t>
            </a:r>
            <a:r>
              <a:rPr lang="zh-CN" altLang="en-US" b="0" dirty="0" smtClean="0"/>
              <a:t>功能。这个功能同</a:t>
            </a:r>
            <a:r>
              <a:rPr lang="en-US" altLang="zh-CN" b="0" dirty="0" smtClean="0"/>
              <a:t>Replication</a:t>
            </a:r>
            <a:r>
              <a:rPr lang="zh-CN" altLang="en-US" b="0" dirty="0" smtClean="0"/>
              <a:t>一样都是在移动数据，只是移动的目的不同而已。</a:t>
            </a:r>
            <a:endParaRPr lang="en-US" altLang="zh-CN" b="0" dirty="0" smtClean="0"/>
          </a:p>
          <a:p>
            <a:r>
              <a:rPr lang="zh-CN" altLang="en-US" b="0" dirty="0" smtClean="0"/>
              <a:t>动画中描述了当有一台新机器加入的时候，数据如何被移动的过程。</a:t>
            </a:r>
            <a:endParaRPr lang="en-US" altLang="zh-CN" b="0" dirty="0" smtClean="0"/>
          </a:p>
          <a:p>
            <a:r>
              <a:rPr lang="zh-CN" altLang="en-US" b="0" dirty="0" smtClean="0"/>
              <a:t>从优先级上来看，</a:t>
            </a:r>
            <a:r>
              <a:rPr lang="en-US" altLang="zh-CN" b="0" dirty="0" smtClean="0"/>
              <a:t>Rebalance</a:t>
            </a:r>
            <a:r>
              <a:rPr lang="zh-CN" altLang="en-US" b="0" dirty="0" smtClean="0"/>
              <a:t>的数据复制优先级要低于</a:t>
            </a:r>
            <a:r>
              <a:rPr lang="en-US" altLang="zh-CN" b="0" dirty="0" smtClean="0"/>
              <a:t>Replication</a:t>
            </a:r>
            <a:r>
              <a:rPr lang="zh-CN" altLang="en-US" b="0" dirty="0" smtClean="0"/>
              <a:t>的优先级，另外</a:t>
            </a:r>
            <a:r>
              <a:rPr lang="en-US" altLang="zh-CN" b="0" dirty="0" smtClean="0"/>
              <a:t>Rebalance</a:t>
            </a:r>
            <a:r>
              <a:rPr lang="zh-CN" altLang="en-US" b="0" dirty="0" smtClean="0"/>
              <a:t>会产生多余的数据拷贝，需要有机质将不满足数据分布特性的数据拷贝删除的功能。两者的相同点是，都需要利用尽量多的机器进行复制，来加快复制过程，同时流量应该受到控制，防止复制风暴的发生。</a:t>
            </a:r>
            <a:endParaRPr lang="en-US" altLang="zh-CN" b="0" dirty="0" smtClean="0"/>
          </a:p>
          <a:p>
            <a:r>
              <a:rPr lang="zh-CN" altLang="en-US" b="0" dirty="0" smtClean="0"/>
              <a:t>在实现过程中，应该尽量保证数据在移动过程中只被复制一遍，来降低这种操作对系统资源的消耗。</a:t>
            </a:r>
            <a:endParaRPr lang="en-US" altLang="zh-CN" b="0" dirty="0" smtClean="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40</a:t>
            </a:fld>
            <a:endParaRPr lang="zh-CN" altLang="en-US"/>
          </a:p>
        </p:txBody>
      </p:sp>
    </p:spTree>
    <p:extLst>
      <p:ext uri="{BB962C8B-B14F-4D97-AF65-F5344CB8AC3E}">
        <p14:creationId xmlns:p14="http://schemas.microsoft.com/office/powerpoint/2010/main" val="1987045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垃圾回收在分布式系统中就好像我们平时对屋子的整理过程，将无用的扔掉给有用物品留下足够的空间。下面我们探讨一下垃圾回收如何设计和实现。</a:t>
            </a:r>
            <a:endParaRPr lang="en-US" altLang="zh-CN" b="1" dirty="0" smtClean="0"/>
          </a:p>
          <a:p>
            <a:r>
              <a:rPr lang="zh-CN" altLang="en-US" b="0" dirty="0" smtClean="0"/>
              <a:t>在分布式系统中一般会存在两种情况产生的垃圾，一种是用户对数据删除后，遗留在系统中的垃圾；另外一种是由于在用户写入过程中出现异常或者系统在复制数据过程中出现异常导致遗留在系统中多余数据。</a:t>
            </a:r>
            <a:endParaRPr lang="en-US" altLang="zh-CN" b="0" dirty="0" smtClean="0"/>
          </a:p>
          <a:p>
            <a:r>
              <a:rPr lang="zh-CN" altLang="en-US" b="0" dirty="0" smtClean="0"/>
              <a:t>对于第一种脏数据，由于用户每次删除数据量可能差异较大，为了防止一次删除过多数据带来的磁盘回收操作的压力，通常存储系统都会通过异步逐步回收的机制来防止系统冲击。在动画中，当第一条机器蓝色三角形数据被汇报给</a:t>
            </a:r>
            <a:r>
              <a:rPr lang="en-US" altLang="zh-CN" b="0" dirty="0" smtClean="0"/>
              <a:t>meta</a:t>
            </a:r>
            <a:r>
              <a:rPr lang="en-US" altLang="zh-CN" b="0" baseline="0" dirty="0" smtClean="0"/>
              <a:t> server</a:t>
            </a:r>
            <a:r>
              <a:rPr lang="zh-CN" altLang="en-US" b="0" baseline="0" dirty="0" smtClean="0"/>
              <a:t>的时候，</a:t>
            </a:r>
            <a:r>
              <a:rPr lang="en-US" altLang="zh-CN" b="0" baseline="0" dirty="0" smtClean="0"/>
              <a:t>Meta server</a:t>
            </a:r>
            <a:r>
              <a:rPr lang="zh-CN" altLang="en-US" b="0" baseline="0" dirty="0" smtClean="0"/>
              <a:t>通过查找</a:t>
            </a:r>
            <a:r>
              <a:rPr lang="en-US" altLang="zh-CN" b="0" baseline="0" dirty="0" smtClean="0"/>
              <a:t>meta</a:t>
            </a:r>
            <a:r>
              <a:rPr lang="zh-CN" altLang="en-US" b="0" baseline="0" dirty="0" smtClean="0"/>
              <a:t>确定这样的数据是用户已经删除过的数据，会在返回的消息中告知将其删除。</a:t>
            </a:r>
            <a:endParaRPr lang="en-US" altLang="zh-CN" b="0" baseline="0" dirty="0" smtClean="0"/>
          </a:p>
          <a:p>
            <a:r>
              <a:rPr lang="zh-CN" altLang="en-US" b="0" baseline="0" dirty="0" smtClean="0"/>
              <a:t>在用户写数据过程中，某些机器节点可能出现异常，此时会留下来低版本的数据。在第二台机器汇报灰色版本为</a:t>
            </a:r>
            <a:r>
              <a:rPr lang="en-US" altLang="zh-CN" b="0" baseline="0" dirty="0" smtClean="0"/>
              <a:t>1</a:t>
            </a:r>
            <a:r>
              <a:rPr lang="zh-CN" altLang="en-US" b="0" baseline="0" dirty="0" smtClean="0"/>
              <a:t>的数据给</a:t>
            </a:r>
            <a:r>
              <a:rPr lang="en-US" altLang="zh-CN" b="0" baseline="0" dirty="0" smtClean="0"/>
              <a:t>meta server</a:t>
            </a:r>
            <a:r>
              <a:rPr lang="zh-CN" altLang="en-US" b="0" baseline="0" dirty="0" smtClean="0"/>
              <a:t>的时候，会被告知数据为垃圾数据而被删除。</a:t>
            </a:r>
            <a:endParaRPr lang="en-US" altLang="zh-CN" b="0" baseline="0" dirty="0" smtClean="0"/>
          </a:p>
          <a:p>
            <a:r>
              <a:rPr lang="zh-CN" altLang="en-US" b="0" baseline="0" dirty="0" smtClean="0"/>
              <a:t>在由于机器节点出现问题后再恢复上线的时候，一般会出现其上的数据已经被恢复而产生多余拷贝的情况。在动画中，第</a:t>
            </a:r>
            <a:r>
              <a:rPr lang="en-US" altLang="zh-CN" b="0" baseline="0" dirty="0" smtClean="0"/>
              <a:t>3</a:t>
            </a:r>
            <a:r>
              <a:rPr lang="zh-CN" altLang="en-US" b="0" baseline="0" dirty="0" smtClean="0"/>
              <a:t>台机器中的一个副本被判断为是多余的，而被清除掉。</a:t>
            </a:r>
            <a:endParaRPr lang="en-US" altLang="zh-CN" b="0" baseline="0" dirty="0" smtClean="0"/>
          </a:p>
          <a:p>
            <a:r>
              <a:rPr lang="zh-CN" altLang="en-US" b="0" baseline="0" dirty="0" smtClean="0"/>
              <a:t>从上面的垃圾数据清理过程我们可以看出，异步过程的实现是通过数据存储节点同</a:t>
            </a:r>
            <a:r>
              <a:rPr lang="en-US" altLang="zh-CN" b="0" baseline="0" dirty="0" smtClean="0"/>
              <a:t>Meta server</a:t>
            </a:r>
            <a:r>
              <a:rPr lang="zh-CN" altLang="en-US" b="0" baseline="0" dirty="0" smtClean="0"/>
              <a:t>不断的对比数据来完成的。</a:t>
            </a:r>
            <a:endParaRPr lang="zh-CN" altLang="en-US" b="0"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41</a:t>
            </a:fld>
            <a:endParaRPr lang="zh-CN" altLang="en-US"/>
          </a:p>
        </p:txBody>
      </p:sp>
    </p:spTree>
    <p:extLst>
      <p:ext uri="{BB962C8B-B14F-4D97-AF65-F5344CB8AC3E}">
        <p14:creationId xmlns:p14="http://schemas.microsoft.com/office/powerpoint/2010/main" val="94677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在数据量急速膨胀的需求面前，新技术创新和应用会极大的降低存储成本，最终形成企业的核心竞争力。下面我们就分析一下</a:t>
            </a:r>
            <a:r>
              <a:rPr lang="en-US" altLang="zh-CN" b="1" dirty="0" smtClean="0"/>
              <a:t>Erasure</a:t>
            </a:r>
            <a:r>
              <a:rPr lang="en-US" altLang="zh-CN" b="1" baseline="0" dirty="0" smtClean="0"/>
              <a:t> coding</a:t>
            </a:r>
            <a:r>
              <a:rPr lang="zh-CN" altLang="en-US" b="1" baseline="0" dirty="0" smtClean="0"/>
              <a:t>编码在分布式存储系统中应用。首先从原理触发，对比一下多拷贝存储和</a:t>
            </a:r>
            <a:r>
              <a:rPr lang="en-US" altLang="zh-CN" b="1" baseline="0" dirty="0" smtClean="0"/>
              <a:t>Erasure coding</a:t>
            </a:r>
            <a:r>
              <a:rPr lang="zh-CN" altLang="en-US" b="1" baseline="0" dirty="0" smtClean="0"/>
              <a:t>编码存储的优缺点。</a:t>
            </a:r>
            <a:endParaRPr lang="en-US" altLang="zh-CN" b="1" baseline="0" dirty="0" smtClean="0"/>
          </a:p>
          <a:p>
            <a:r>
              <a:rPr lang="zh-CN" altLang="en-US" b="0" dirty="0" smtClean="0"/>
              <a:t>多个拷贝的存储方式，对用户数据存储多份，在上方的图中我们可以看到，如果数据存储</a:t>
            </a:r>
            <a:r>
              <a:rPr lang="en-US" altLang="zh-CN" b="0" dirty="0" smtClean="0"/>
              <a:t>3</a:t>
            </a:r>
            <a:r>
              <a:rPr lang="zh-CN" altLang="en-US" b="0" dirty="0" smtClean="0"/>
              <a:t>份来防止最多同时两个磁盘损坏时数据丢失，用户数据量和实际存储量的比例为</a:t>
            </a:r>
            <a:r>
              <a:rPr lang="en-US" altLang="zh-CN" b="0" dirty="0" smtClean="0"/>
              <a:t>1:3</a:t>
            </a:r>
            <a:r>
              <a:rPr lang="zh-CN" altLang="en-US" b="0" dirty="0" smtClean="0"/>
              <a:t>，即存储空间用了</a:t>
            </a:r>
            <a:r>
              <a:rPr lang="en-US" altLang="zh-CN" b="0" dirty="0" smtClean="0"/>
              <a:t>3</a:t>
            </a:r>
            <a:r>
              <a:rPr lang="zh-CN" altLang="en-US" b="0" dirty="0" smtClean="0"/>
              <a:t>倍的数据量。在有数据损坏的时候，从任何一份数据都可以作为恢复数据的源，只需要读取一份数据的网络流量。</a:t>
            </a:r>
            <a:endParaRPr lang="en-US" altLang="zh-CN" b="0" dirty="0" smtClean="0"/>
          </a:p>
          <a:p>
            <a:r>
              <a:rPr lang="en-US" altLang="zh-CN" b="0" dirty="0" smtClean="0"/>
              <a:t>Erasure coding</a:t>
            </a:r>
            <a:r>
              <a:rPr lang="zh-CN" altLang="en-US" b="0" dirty="0" smtClean="0"/>
              <a:t>编码首先将用户数据进行定长分块，在此称为数据块，然后对这些数据块计算编码块。编码块的数量可以在计算过程中指定，如果数据块数量为</a:t>
            </a:r>
            <a:r>
              <a:rPr lang="en-US" altLang="zh-CN" b="0" dirty="0" smtClean="0"/>
              <a:t>N</a:t>
            </a:r>
            <a:r>
              <a:rPr lang="zh-CN" altLang="en-US" b="0" dirty="0" smtClean="0"/>
              <a:t>，编码块数据为</a:t>
            </a:r>
            <a:r>
              <a:rPr lang="en-US" altLang="zh-CN" b="0" dirty="0" smtClean="0"/>
              <a:t>M</a:t>
            </a:r>
            <a:r>
              <a:rPr lang="zh-CN" altLang="en-US" b="0" dirty="0" smtClean="0"/>
              <a:t>，算法保证了在</a:t>
            </a:r>
            <a:r>
              <a:rPr lang="en-US" altLang="zh-CN" b="0" dirty="0" smtClean="0"/>
              <a:t>N+M</a:t>
            </a:r>
            <a:r>
              <a:rPr lang="zh-CN" altLang="en-US" b="0" dirty="0" smtClean="0"/>
              <a:t>个块中，任意</a:t>
            </a:r>
            <a:r>
              <a:rPr lang="en-US" altLang="zh-CN" b="0" dirty="0" smtClean="0"/>
              <a:t>N</a:t>
            </a:r>
            <a:r>
              <a:rPr lang="zh-CN" altLang="en-US" b="0" dirty="0" smtClean="0"/>
              <a:t>个块都可以计算出其他</a:t>
            </a:r>
            <a:r>
              <a:rPr lang="en-US" altLang="zh-CN" b="0" dirty="0" smtClean="0"/>
              <a:t>M</a:t>
            </a:r>
            <a:r>
              <a:rPr lang="zh-CN" altLang="en-US" b="0" dirty="0" smtClean="0"/>
              <a:t>个块的内容。在下面图中，数据块个数</a:t>
            </a:r>
            <a:r>
              <a:rPr lang="en-US" altLang="zh-CN" b="0" dirty="0" smtClean="0"/>
              <a:t>N</a:t>
            </a:r>
            <a:r>
              <a:rPr lang="zh-CN" altLang="en-US" b="0" dirty="0" smtClean="0"/>
              <a:t>为</a:t>
            </a:r>
            <a:r>
              <a:rPr lang="en-US" altLang="zh-CN" b="0" dirty="0" smtClean="0"/>
              <a:t>6</a:t>
            </a:r>
            <a:r>
              <a:rPr lang="zh-CN" altLang="en-US" b="0" dirty="0" smtClean="0"/>
              <a:t>，编码块个数</a:t>
            </a:r>
            <a:r>
              <a:rPr lang="en-US" altLang="zh-CN" b="0" dirty="0" smtClean="0"/>
              <a:t>M</a:t>
            </a:r>
            <a:r>
              <a:rPr lang="zh-CN" altLang="en-US" b="0" dirty="0" smtClean="0"/>
              <a:t>为</a:t>
            </a:r>
            <a:r>
              <a:rPr lang="en-US" altLang="zh-CN" b="0" dirty="0" smtClean="0"/>
              <a:t>3</a:t>
            </a:r>
            <a:r>
              <a:rPr lang="zh-CN" altLang="en-US" b="0" dirty="0" smtClean="0"/>
              <a:t>。用户数据量同实际存储空间占用的比例为</a:t>
            </a:r>
            <a:r>
              <a:rPr lang="en-US" altLang="zh-CN" b="0" dirty="0" smtClean="0"/>
              <a:t>2:3</a:t>
            </a:r>
            <a:r>
              <a:rPr lang="zh-CN" altLang="en-US" b="0" dirty="0" smtClean="0"/>
              <a:t>，即存储空间用了</a:t>
            </a:r>
            <a:r>
              <a:rPr lang="en-US" altLang="zh-CN" b="0" dirty="0" smtClean="0"/>
              <a:t>1.5</a:t>
            </a:r>
            <a:r>
              <a:rPr lang="zh-CN" altLang="en-US" b="0" dirty="0" smtClean="0"/>
              <a:t>被的数据量。在数据恢复过程中</a:t>
            </a:r>
            <a:r>
              <a:rPr lang="en-US" altLang="zh-CN" b="0" dirty="0" smtClean="0"/>
              <a:t>N+M</a:t>
            </a:r>
            <a:r>
              <a:rPr lang="zh-CN" altLang="en-US" b="0" dirty="0" smtClean="0"/>
              <a:t>个块中有任何块损坏的时候，都需要读取其他</a:t>
            </a:r>
            <a:r>
              <a:rPr lang="en-US" altLang="zh-CN" b="0" dirty="0" smtClean="0"/>
              <a:t>N</a:t>
            </a:r>
            <a:r>
              <a:rPr lang="zh-CN" altLang="en-US" b="0" dirty="0" smtClean="0"/>
              <a:t>个块并进行计算获得被损坏的块内容，此时有</a:t>
            </a:r>
            <a:r>
              <a:rPr lang="en-US" altLang="zh-CN" b="0" dirty="0" smtClean="0"/>
              <a:t>N</a:t>
            </a:r>
            <a:r>
              <a:rPr lang="zh-CN" altLang="en-US" b="0" dirty="0" smtClean="0"/>
              <a:t>份数据读取的代价。但是从原理上分析，当数据块损坏个数超过</a:t>
            </a:r>
            <a:r>
              <a:rPr lang="en-US" altLang="zh-CN" b="0" dirty="0" smtClean="0"/>
              <a:t>M</a:t>
            </a:r>
            <a:r>
              <a:rPr lang="zh-CN" altLang="en-US" b="0" dirty="0" smtClean="0"/>
              <a:t>时才会导致数据丢失，从上面的例子来看，损坏磁盘数量同时到达</a:t>
            </a:r>
            <a:r>
              <a:rPr lang="en-US" altLang="zh-CN" b="0" dirty="0" smtClean="0"/>
              <a:t>3</a:t>
            </a:r>
            <a:r>
              <a:rPr lang="zh-CN" altLang="en-US" b="0" dirty="0" smtClean="0"/>
              <a:t>块以上的时候才会有数据丢失，比</a:t>
            </a:r>
            <a:r>
              <a:rPr lang="en-US" altLang="zh-CN" b="0" dirty="0" smtClean="0"/>
              <a:t>3</a:t>
            </a:r>
            <a:r>
              <a:rPr lang="zh-CN" altLang="en-US" b="0" dirty="0" smtClean="0"/>
              <a:t>个拷贝的存储方式抵御磁盘损坏的能力要强。</a:t>
            </a:r>
            <a:endParaRPr lang="en-US" altLang="zh-CN" b="0" dirty="0" smtClean="0"/>
          </a:p>
          <a:p>
            <a:r>
              <a:rPr lang="zh-CN" altLang="en-US" b="0" dirty="0" smtClean="0"/>
              <a:t>从上面的分析我们可以比较出，多个数据拷贝的方法存储成本要高，但是数据恢复过程处理简单快速。</a:t>
            </a:r>
            <a:r>
              <a:rPr lang="en-US" altLang="zh-CN" b="0" dirty="0" smtClean="0"/>
              <a:t>Erasure</a:t>
            </a:r>
            <a:r>
              <a:rPr lang="en-US" altLang="zh-CN" b="0" baseline="0" dirty="0" smtClean="0"/>
              <a:t> coding</a:t>
            </a:r>
            <a:r>
              <a:rPr lang="zh-CN" altLang="en-US" b="0" baseline="0" dirty="0" smtClean="0"/>
              <a:t>编码的存储方式存储成本在设置编码参数后可以有效降低存储成本，但是在数据恢复过程中处理复杂，需要的数据量较大，造成恢复过程较慢。</a:t>
            </a:r>
            <a:endParaRPr lang="en-US" altLang="zh-CN" b="0" baseline="0" dirty="0" smtClean="0"/>
          </a:p>
          <a:p>
            <a:endParaRPr lang="en-US" altLang="zh-CN" b="0" baseline="0" dirty="0" smtClean="0"/>
          </a:p>
          <a:p>
            <a:endParaRPr lang="en-US" altLang="zh-CN" b="0" dirty="0" smtClean="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42</a:t>
            </a:fld>
            <a:endParaRPr lang="zh-CN" altLang="en-US"/>
          </a:p>
        </p:txBody>
      </p:sp>
    </p:spTree>
    <p:extLst>
      <p:ext uri="{BB962C8B-B14F-4D97-AF65-F5344CB8AC3E}">
        <p14:creationId xmlns:p14="http://schemas.microsoft.com/office/powerpoint/2010/main" val="1914732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在了解了原理之后，我们看这种编码如何同存储系统结合来完成数据读写过程。</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baseline="0" dirty="0" smtClean="0"/>
              <a:t>在左边的图中秒数据了数据写入过程，在用</a:t>
            </a:r>
            <a:r>
              <a:rPr lang="en-US" altLang="zh-CN" b="0" baseline="0" dirty="0" smtClean="0"/>
              <a:t>N</a:t>
            </a:r>
            <a:r>
              <a:rPr lang="zh-CN" altLang="en-US" b="0" baseline="0" dirty="0" smtClean="0"/>
              <a:t>等于</a:t>
            </a:r>
            <a:r>
              <a:rPr lang="en-US" altLang="zh-CN" b="0" baseline="0" dirty="0" smtClean="0"/>
              <a:t>3</a:t>
            </a:r>
            <a:r>
              <a:rPr lang="zh-CN" altLang="en-US" b="0" baseline="0" dirty="0" smtClean="0"/>
              <a:t>，</a:t>
            </a:r>
            <a:r>
              <a:rPr lang="en-US" altLang="zh-CN" b="0" baseline="0" dirty="0" smtClean="0"/>
              <a:t>M</a:t>
            </a:r>
            <a:r>
              <a:rPr lang="zh-CN" altLang="en-US" b="0" baseline="0" dirty="0" smtClean="0"/>
              <a:t>等于</a:t>
            </a:r>
            <a:r>
              <a:rPr lang="en-US" altLang="zh-CN" b="0" baseline="0" dirty="0" smtClean="0"/>
              <a:t>2</a:t>
            </a:r>
            <a:r>
              <a:rPr lang="zh-CN" altLang="en-US" b="0" baseline="0" dirty="0" smtClean="0"/>
              <a:t>的配置，首先对用户数据</a:t>
            </a:r>
            <a:r>
              <a:rPr lang="en-US" altLang="zh-CN" b="0" baseline="0" dirty="0" smtClean="0"/>
              <a:t>A</a:t>
            </a:r>
            <a:r>
              <a:rPr lang="zh-CN" altLang="en-US" b="0" baseline="0" dirty="0" smtClean="0"/>
              <a:t>到</a:t>
            </a:r>
            <a:r>
              <a:rPr lang="en-US" altLang="zh-CN" b="0" baseline="0" dirty="0" smtClean="0"/>
              <a:t>I</a:t>
            </a:r>
            <a:r>
              <a:rPr lang="zh-CN" altLang="en-US" b="0" baseline="0" dirty="0" smtClean="0"/>
              <a:t>分为</a:t>
            </a:r>
            <a:r>
              <a:rPr lang="en-US" altLang="zh-CN" b="0" baseline="0" dirty="0" smtClean="0"/>
              <a:t>3</a:t>
            </a:r>
            <a:r>
              <a:rPr lang="zh-CN" altLang="en-US" b="0" baseline="0" dirty="0" smtClean="0"/>
              <a:t>块，分别为</a:t>
            </a:r>
            <a:r>
              <a:rPr lang="en-US" altLang="zh-CN" b="0" baseline="0" dirty="0" smtClean="0"/>
              <a:t>ABC</a:t>
            </a:r>
            <a:r>
              <a:rPr lang="zh-CN" altLang="en-US" b="0" baseline="0" dirty="0" smtClean="0"/>
              <a:t>，</a:t>
            </a:r>
            <a:r>
              <a:rPr lang="en-US" altLang="zh-CN" b="0" baseline="0" dirty="0" smtClean="0"/>
              <a:t>DEF</a:t>
            </a:r>
            <a:r>
              <a:rPr lang="zh-CN" altLang="en-US" b="0" baseline="0" dirty="0" smtClean="0"/>
              <a:t>和</a:t>
            </a:r>
            <a:r>
              <a:rPr lang="en-US" altLang="zh-CN" b="0" baseline="0" dirty="0" smtClean="0"/>
              <a:t>GHI</a:t>
            </a:r>
            <a:r>
              <a:rPr lang="zh-CN" altLang="en-US" b="0" baseline="0" dirty="0" smtClean="0"/>
              <a:t>，然后计算两份冗余块</a:t>
            </a:r>
            <a:r>
              <a:rPr lang="en-US" altLang="zh-CN" b="0" baseline="0" dirty="0" smtClean="0"/>
              <a:t>YXY</a:t>
            </a:r>
            <a:r>
              <a:rPr lang="zh-CN" altLang="en-US" b="0" baseline="0" dirty="0" smtClean="0"/>
              <a:t>和</a:t>
            </a:r>
            <a:r>
              <a:rPr lang="en-US" altLang="zh-CN" b="0" baseline="0" dirty="0" smtClean="0"/>
              <a:t>QGC</a:t>
            </a:r>
            <a:r>
              <a:rPr lang="zh-CN" altLang="en-US" b="0" baseline="0" dirty="0" smtClean="0"/>
              <a:t>，此时形成了</a:t>
            </a:r>
            <a:r>
              <a:rPr lang="en-US" altLang="zh-CN" b="0" baseline="0" dirty="0" smtClean="0"/>
              <a:t>5</a:t>
            </a:r>
            <a:r>
              <a:rPr lang="zh-CN" altLang="en-US" b="0" baseline="0" dirty="0" smtClean="0"/>
              <a:t>个数据块，最后存储到磁盘上。可以看出，实际上</a:t>
            </a:r>
            <a:r>
              <a:rPr lang="en-US" altLang="zh-CN" b="0" baseline="0" dirty="0" smtClean="0"/>
              <a:t>5</a:t>
            </a:r>
            <a:r>
              <a:rPr lang="zh-CN" altLang="en-US" b="0" baseline="0" dirty="0" smtClean="0"/>
              <a:t>个数据块中，有</a:t>
            </a:r>
            <a:r>
              <a:rPr lang="en-US" altLang="zh-CN" b="0" baseline="0" dirty="0" smtClean="0"/>
              <a:t>3</a:t>
            </a:r>
            <a:r>
              <a:rPr lang="zh-CN" altLang="en-US" b="0" baseline="0" dirty="0" smtClean="0"/>
              <a:t>块是原始数据，即用户写入系统时的数据，这部分数据在用户读取的时候不需要进行解码，可以直接返回给用户使用。</a:t>
            </a:r>
            <a:endParaRPr lang="en-US" altLang="zh-CN"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baseline="0" dirty="0" smtClean="0"/>
              <a:t>在右边的图中则表示了数据读取过程，假设用户需要现在需要读取所有数据，那么</a:t>
            </a:r>
            <a:r>
              <a:rPr lang="en-US" altLang="zh-CN" b="0" baseline="0" dirty="0" smtClean="0"/>
              <a:t>ABC</a:t>
            </a:r>
            <a:r>
              <a:rPr lang="zh-CN" altLang="en-US" b="0" baseline="0" dirty="0" smtClean="0"/>
              <a:t>所在块可以直接读取第一块数据返回给用户，第</a:t>
            </a:r>
            <a:r>
              <a:rPr lang="en-US" altLang="zh-CN" b="0" baseline="0" dirty="0" smtClean="0"/>
              <a:t>2</a:t>
            </a:r>
            <a:r>
              <a:rPr lang="zh-CN" altLang="en-US" b="0" baseline="0" dirty="0" smtClean="0"/>
              <a:t>块</a:t>
            </a:r>
            <a:r>
              <a:rPr lang="en-US" altLang="zh-CN" b="0" baseline="0" dirty="0" smtClean="0"/>
              <a:t>DEF</a:t>
            </a:r>
            <a:r>
              <a:rPr lang="zh-CN" altLang="en-US" b="0" baseline="0" dirty="0" smtClean="0"/>
              <a:t>则没有那么幸运，数据所在的机器变的非常慢，为了规避数据读取被这份数据拖慢，可以接着读取第</a:t>
            </a:r>
            <a:r>
              <a:rPr lang="en-US" altLang="zh-CN" b="0" baseline="0" dirty="0" smtClean="0"/>
              <a:t>3</a:t>
            </a:r>
            <a:r>
              <a:rPr lang="zh-CN" altLang="en-US" b="0" baseline="0" dirty="0" smtClean="0"/>
              <a:t>块数据和第</a:t>
            </a:r>
            <a:r>
              <a:rPr lang="en-US" altLang="zh-CN" b="0" baseline="0" dirty="0" smtClean="0"/>
              <a:t>4</a:t>
            </a:r>
            <a:r>
              <a:rPr lang="zh-CN" altLang="en-US" b="0" baseline="0" dirty="0" smtClean="0"/>
              <a:t>块数据，由于第</a:t>
            </a:r>
            <a:r>
              <a:rPr lang="en-US" altLang="zh-CN" b="0" baseline="0" dirty="0" smtClean="0"/>
              <a:t>1</a:t>
            </a:r>
            <a:r>
              <a:rPr lang="zh-CN" altLang="en-US" b="0" baseline="0" dirty="0" smtClean="0"/>
              <a:t>块数据已经读取到，所以按照算法可以直接将第</a:t>
            </a:r>
            <a:r>
              <a:rPr lang="en-US" altLang="zh-CN" b="0" baseline="0" dirty="0" smtClean="0"/>
              <a:t>2</a:t>
            </a:r>
            <a:r>
              <a:rPr lang="zh-CN" altLang="en-US" b="0" baseline="0" dirty="0" smtClean="0"/>
              <a:t>块数据计算出来，此时第</a:t>
            </a:r>
            <a:r>
              <a:rPr lang="en-US" altLang="zh-CN" b="0" baseline="0" dirty="0" smtClean="0"/>
              <a:t>3</a:t>
            </a:r>
            <a:r>
              <a:rPr lang="zh-CN" altLang="en-US" b="0" baseline="0" dirty="0" smtClean="0"/>
              <a:t>块数据也已经读取到本地，此时数据都可以读取完成。</a:t>
            </a:r>
            <a:endParaRPr lang="en-US" altLang="zh-CN" b="0" baseline="0" dirty="0" smtClean="0"/>
          </a:p>
          <a:p>
            <a:r>
              <a:rPr lang="zh-CN" altLang="en-US" dirty="0" smtClean="0"/>
              <a:t>从读写过程可以看出，通过</a:t>
            </a:r>
            <a:r>
              <a:rPr lang="en-US" altLang="zh-CN" dirty="0" smtClean="0"/>
              <a:t>Erasure</a:t>
            </a:r>
            <a:r>
              <a:rPr lang="en-US" altLang="zh-CN" baseline="0" dirty="0" smtClean="0"/>
              <a:t> coding</a:t>
            </a:r>
            <a:r>
              <a:rPr lang="zh-CN" altLang="en-US" baseline="0" dirty="0" smtClean="0"/>
              <a:t>编码后的读取过程若遇到故障点，则需要读取多份数据代价较高。在系统中</a:t>
            </a:r>
            <a:r>
              <a:rPr lang="en-US" altLang="zh-CN" baseline="0" dirty="0" smtClean="0"/>
              <a:t>Erasure coding</a:t>
            </a:r>
            <a:r>
              <a:rPr lang="zh-CN" altLang="en-US" baseline="0" dirty="0" smtClean="0"/>
              <a:t>可以用来存储不会经常随机读取的冷数据，来降低存储成本。</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43</a:t>
            </a:fld>
            <a:endParaRPr lang="zh-CN" altLang="en-US"/>
          </a:p>
        </p:txBody>
      </p:sp>
    </p:spTree>
    <p:extLst>
      <p:ext uri="{BB962C8B-B14F-4D97-AF65-F5344CB8AC3E}">
        <p14:creationId xmlns:p14="http://schemas.microsoft.com/office/powerpoint/2010/main" val="6796210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bwMode="auto">
          <a:noFill/>
          <a:ln>
            <a:solidFill>
              <a:srgbClr val="000000"/>
            </a:solidFill>
            <a:miter lim="800000"/>
            <a:headEnd/>
            <a:tailEnd/>
          </a:ln>
        </p:spPr>
      </p:sp>
      <p:sp>
        <p:nvSpPr>
          <p:cNvPr id="614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1" dirty="0" smtClean="0"/>
              <a:t>通过上面七个功能点的设计和实现的探讨，大家对于分布式存储系统如何运行应该有了比较深入的了解，下面会对元数据管理的高可用和扩展性进行更深入的分析。</a:t>
            </a:r>
            <a:endParaRPr lang="en-US" altLang="zh-CN" b="1" dirty="0" smtClean="0"/>
          </a:p>
          <a:p>
            <a:pPr eaLnBrk="1" hangingPunct="1">
              <a:spcBef>
                <a:spcPct val="0"/>
              </a:spcBef>
            </a:pPr>
            <a:r>
              <a:rPr lang="zh-CN" altLang="en-US" b="0" dirty="0" smtClean="0"/>
              <a:t>通常由于</a:t>
            </a:r>
            <a:r>
              <a:rPr lang="en-US" altLang="zh-CN" b="0" dirty="0" smtClean="0"/>
              <a:t>Meta</a:t>
            </a:r>
            <a:r>
              <a:rPr lang="zh-CN" altLang="en-US" b="0" baseline="0" dirty="0" smtClean="0"/>
              <a:t>管理节点在分布式存储系统中的个数不多，并且读取过程都依赖于这些节点，需要做到稳定高效。</a:t>
            </a:r>
            <a:endParaRPr lang="en-US" altLang="zh-CN" b="0" baseline="0" dirty="0" smtClean="0"/>
          </a:p>
          <a:p>
            <a:pPr eaLnBrk="1" hangingPunct="1">
              <a:spcBef>
                <a:spcPct val="0"/>
              </a:spcBef>
            </a:pPr>
            <a:r>
              <a:rPr lang="zh-CN" altLang="en-US" b="0" baseline="0" dirty="0" smtClean="0"/>
              <a:t>可以分为两点来表述这样的要求。高可用是在单个节点出现问题的时候，服务仍然可以提供的能力。通常的做法是可以将这些节点做成多个备份，保证在一个备份出现问题的时候，仍然可以提供服务。但是多个备份间需要维护数据一致性，防止服务切换造成的数据不一致或者丢失。</a:t>
            </a:r>
            <a:endParaRPr lang="en-US" altLang="zh-CN" b="0" baseline="0" dirty="0" smtClean="0"/>
          </a:p>
          <a:p>
            <a:pPr eaLnBrk="1" hangingPunct="1">
              <a:spcBef>
                <a:spcPct val="0"/>
              </a:spcBef>
            </a:pPr>
            <a:r>
              <a:rPr lang="zh-CN" altLang="en-US" b="0" baseline="0" dirty="0" smtClean="0"/>
              <a:t>可扩展性则要求，在数据量增多超过单机处理能力的时候，可以用分布式的做法来提供线性扩真能力。线性扩展能力即扩展了系统可以管理的数据量规模，同时处理能力也可以做到扩展。</a:t>
            </a:r>
            <a:endParaRPr lang="en-US" altLang="zh-CN" b="0" baseline="0" dirty="0" smtClean="0"/>
          </a:p>
          <a:p>
            <a:pPr eaLnBrk="1" hangingPunct="1">
              <a:spcBef>
                <a:spcPct val="0"/>
              </a:spcBef>
            </a:pPr>
            <a:endParaRPr lang="zh-CN" altLang="en-US" b="0" dirty="0" smtClean="0"/>
          </a:p>
        </p:txBody>
      </p:sp>
      <p:sp>
        <p:nvSpPr>
          <p:cNvPr id="6144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FC3081-5A01-4ED6-BE74-0D3C0F70ECFB}" type="slidenum">
              <a:rPr lang="zh-CN" altLang="en-US"/>
              <a:pPr fontAlgn="base">
                <a:spcBef>
                  <a:spcPct val="0"/>
                </a:spcBef>
                <a:spcAft>
                  <a:spcPct val="0"/>
                </a:spcAft>
                <a:defRPr/>
              </a:pPr>
              <a:t>44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bwMode="auto">
          <a:noFill/>
          <a:ln>
            <a:solidFill>
              <a:srgbClr val="000000"/>
            </a:solidFill>
            <a:miter lim="800000"/>
            <a:headEnd/>
            <a:tailEnd/>
          </a:ln>
        </p:spPr>
      </p:sp>
      <p:sp>
        <p:nvSpPr>
          <p:cNvPr id="6349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下面我们先对元数据的高可用进行探讨。为了达到高可用的要求，要解决的关键问题是多个备份间的数据一致性，即多个备份间状态必须进行数据同步。较通用的方法有两种，一种是主从同步模式，为元数据服务提供共享存储来存储元数据状态，另外一种是提供分布式环境中的分布式数据同步协议来同步各个备份间的状态。</a:t>
            </a:r>
            <a:endParaRPr lang="en-US" altLang="zh-CN" dirty="0" smtClean="0"/>
          </a:p>
          <a:p>
            <a:pPr eaLnBrk="1" hangingPunct="1">
              <a:spcBef>
                <a:spcPct val="0"/>
              </a:spcBef>
            </a:pPr>
            <a:r>
              <a:rPr lang="zh-CN" altLang="en-US" dirty="0" smtClean="0"/>
              <a:t>在主从同步模式下，主从身份的确定通过一般会通过抢夺的方式来完成。例如利用分布式锁服务，所有备份均去抢夺一个分布式锁，获得锁的备份作为主节点处理用户请求，并将用户请求产生的日志写入到共享存储中。未获得锁的备份则自动变为从服务，从共享存储中读取数据恢复状态，保证同主节点的状态一致。一般主节点会同从节点间保持心跳，告知从节点主节点当前服务正常，当主节点有异常发生时，心跳异常触发从节点强锁行为，新的主节点产生并继续对外提供服务。这种方式下心跳检查精度和分布式锁的实现效率决定了在异常出现情况下的不可服务时间。</a:t>
            </a:r>
            <a:endParaRPr lang="en-US" altLang="zh-CN" dirty="0" smtClean="0"/>
          </a:p>
          <a:p>
            <a:pPr eaLnBrk="1" hangingPunct="1">
              <a:spcBef>
                <a:spcPct val="0"/>
              </a:spcBef>
            </a:pPr>
            <a:r>
              <a:rPr lang="zh-CN" altLang="en-US" dirty="0" smtClean="0"/>
              <a:t>另外一种分布式同步协议方式中，没有共享存储模块，每个备份各自记录自己的状态到本地，多个备份间利用精巧的数据同步协议交互数据，达到状态的一致性。目前较为常见的协议有</a:t>
            </a:r>
            <a:r>
              <a:rPr lang="en-US" altLang="zh-CN" dirty="0" err="1" smtClean="0"/>
              <a:t>Paxos</a:t>
            </a:r>
            <a:r>
              <a:rPr lang="zh-CN" altLang="en-US" dirty="0" smtClean="0"/>
              <a:t>协议，该协议可以实现所有备份均可以提供对外服务，并且保证强一致性，通过理论和实践检验可以达到分布式的要求。</a:t>
            </a:r>
            <a:r>
              <a:rPr lang="en-US" altLang="zh-CN" dirty="0" smtClean="0"/>
              <a:t>Raft</a:t>
            </a:r>
            <a:r>
              <a:rPr lang="zh-CN" altLang="en-US" dirty="0" smtClean="0"/>
              <a:t>协议则是</a:t>
            </a:r>
            <a:r>
              <a:rPr lang="en-US" altLang="zh-CN" dirty="0" err="1" smtClean="0"/>
              <a:t>Paxos</a:t>
            </a:r>
            <a:r>
              <a:rPr lang="zh-CN" altLang="en-US" dirty="0" smtClean="0"/>
              <a:t>的一种特化，在这个协议的实现中，备份间需要区分主从角色，只有主节点可以提供对外服务，协议实现简单高效，能很容易的同各种分布式数据一致性同步场景相结合，是工程实现最好的选择。</a:t>
            </a:r>
          </a:p>
        </p:txBody>
      </p:sp>
      <p:sp>
        <p:nvSpPr>
          <p:cNvPr id="6349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05DC4F-A9E3-4FA5-91BA-398124BC1719}" type="slidenum">
              <a:rPr lang="zh-CN" altLang="en-US"/>
              <a:pPr fontAlgn="base">
                <a:spcBef>
                  <a:spcPct val="0"/>
                </a:spcBef>
                <a:spcAft>
                  <a:spcPct val="0"/>
                </a:spcAft>
                <a:defRPr/>
              </a:pPr>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bwMode="auto">
          <a:noFill/>
          <a:ln>
            <a:solidFill>
              <a:srgbClr val="000000"/>
            </a:solidFill>
            <a:miter lim="800000"/>
            <a:headEnd/>
            <a:tailEnd/>
          </a:ln>
        </p:spPr>
      </p:sp>
      <p:sp>
        <p:nvSpPr>
          <p:cNvPr id="655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1" dirty="0" smtClean="0"/>
              <a:t>下面我们看之前涉及到的</a:t>
            </a:r>
            <a:r>
              <a:rPr lang="en-US" altLang="zh-CN" b="1" dirty="0" smtClean="0"/>
              <a:t>3</a:t>
            </a:r>
            <a:r>
              <a:rPr lang="zh-CN" altLang="en-US" b="1" dirty="0" smtClean="0"/>
              <a:t>个分布式存储系统，是如何来实现高可用的。</a:t>
            </a:r>
            <a:endParaRPr lang="en-US" altLang="zh-CN" b="1" dirty="0" smtClean="0"/>
          </a:p>
          <a:p>
            <a:pPr eaLnBrk="1" hangingPunct="1">
              <a:spcBef>
                <a:spcPct val="0"/>
              </a:spcBef>
            </a:pPr>
            <a:r>
              <a:rPr lang="zh-CN" altLang="en-US" b="0" dirty="0" smtClean="0"/>
              <a:t>首先我们看一下</a:t>
            </a:r>
            <a:r>
              <a:rPr lang="en-US" altLang="zh-CN" b="0" dirty="0" smtClean="0"/>
              <a:t>HDFS</a:t>
            </a:r>
            <a:r>
              <a:rPr lang="zh-CN" altLang="en-US" b="0" dirty="0" smtClean="0"/>
              <a:t>中如何用多备份来实现高可用。在实现方案中引入了分布式锁服务</a:t>
            </a:r>
            <a:r>
              <a:rPr lang="en-US" altLang="zh-CN" b="0" dirty="0" err="1" smtClean="0"/>
              <a:t>ZooKeeper</a:t>
            </a:r>
            <a:r>
              <a:rPr lang="zh-CN" altLang="en-US" b="0" dirty="0" smtClean="0"/>
              <a:t>，每个</a:t>
            </a:r>
            <a:r>
              <a:rPr lang="en-US" altLang="zh-CN" b="0" dirty="0" err="1" smtClean="0"/>
              <a:t>NameNode</a:t>
            </a:r>
            <a:r>
              <a:rPr lang="zh-CN" altLang="en-US" b="0" dirty="0" smtClean="0"/>
              <a:t>的</a:t>
            </a:r>
            <a:r>
              <a:rPr lang="en-US" altLang="zh-CN" b="0" dirty="0" err="1" smtClean="0"/>
              <a:t>FailoverController</a:t>
            </a:r>
            <a:r>
              <a:rPr lang="zh-CN" altLang="en-US" b="0" dirty="0" smtClean="0"/>
              <a:t>来维护分布式锁状态，在出现锁丢失的情况下，触发主备切换。主</a:t>
            </a:r>
            <a:r>
              <a:rPr lang="en-US" altLang="zh-CN" b="0" dirty="0" err="1" smtClean="0"/>
              <a:t>NameNode</a:t>
            </a:r>
            <a:r>
              <a:rPr lang="zh-CN" altLang="en-US" b="0" dirty="0" smtClean="0"/>
              <a:t>将操作日志写入到共享数据存储的设备上，这样的设备可以是有</a:t>
            </a:r>
            <a:r>
              <a:rPr lang="en-US" altLang="zh-CN" b="0" dirty="0" smtClean="0"/>
              <a:t>DRBD</a:t>
            </a:r>
            <a:r>
              <a:rPr lang="zh-CN" altLang="en-US" b="0" dirty="0" smtClean="0"/>
              <a:t>功能的磁盘或者</a:t>
            </a:r>
            <a:r>
              <a:rPr lang="en-US" altLang="zh-CN" b="0" dirty="0" smtClean="0"/>
              <a:t>NFS</a:t>
            </a:r>
            <a:r>
              <a:rPr lang="zh-CN" altLang="en-US" b="0" dirty="0" smtClean="0"/>
              <a:t>系统。</a:t>
            </a:r>
            <a:endParaRPr lang="en-US" altLang="zh-CN" b="0" dirty="0" smtClean="0"/>
          </a:p>
          <a:p>
            <a:pPr eaLnBrk="1" hangingPunct="1">
              <a:spcBef>
                <a:spcPct val="0"/>
              </a:spcBef>
            </a:pPr>
            <a:r>
              <a:rPr lang="zh-CN" altLang="en-US" b="0" dirty="0" smtClean="0"/>
              <a:t>这个实现方案相对简单，因为交复杂的功能都放到了锁服务和共享存储系统中。这样的做法也是非常经济实惠的，复杂性均由分布式系统的单个模块来维护，其他服务进行依赖的做法降低了软件的实现难度和维护工作量。</a:t>
            </a:r>
          </a:p>
        </p:txBody>
      </p:sp>
      <p:sp>
        <p:nvSpPr>
          <p:cNvPr id="6553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B2F41B-9A2A-4B6E-9CB6-CFCF3CDBEFAD}" type="slidenum">
              <a:rPr lang="zh-CN" altLang="en-US"/>
              <a:pPr fontAlgn="base">
                <a:spcBef>
                  <a:spcPct val="0"/>
                </a:spcBef>
                <a:spcAft>
                  <a:spcPct val="0"/>
                </a:spcAft>
                <a:defRPr/>
              </a:pPr>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bwMode="auto">
          <a:noFill/>
          <a:ln>
            <a:solidFill>
              <a:srgbClr val="000000"/>
            </a:solidFill>
            <a:miter lim="800000"/>
            <a:headEnd/>
            <a:tailEnd/>
          </a:ln>
        </p:spPr>
      </p:sp>
      <p:sp>
        <p:nvSpPr>
          <p:cNvPr id="6963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在盘古文件系统中，</a:t>
            </a:r>
            <a:r>
              <a:rPr lang="en-US" altLang="zh-CN" dirty="0" smtClean="0"/>
              <a:t>Meta</a:t>
            </a:r>
            <a:r>
              <a:rPr lang="en-US" altLang="zh-CN" baseline="0" dirty="0" smtClean="0"/>
              <a:t> server</a:t>
            </a:r>
            <a:r>
              <a:rPr lang="zh-CN" altLang="en-US" baseline="0" dirty="0" smtClean="0"/>
              <a:t>之间采用了</a:t>
            </a:r>
            <a:r>
              <a:rPr lang="en-US" altLang="zh-CN" baseline="0" dirty="0" err="1" smtClean="0"/>
              <a:t>Paxos</a:t>
            </a:r>
            <a:r>
              <a:rPr lang="zh-CN" altLang="en-US" baseline="0" dirty="0" smtClean="0"/>
              <a:t>的特化</a:t>
            </a:r>
            <a:r>
              <a:rPr lang="en-US" altLang="zh-CN" baseline="0" dirty="0" smtClean="0"/>
              <a:t>Raft</a:t>
            </a:r>
            <a:r>
              <a:rPr lang="zh-CN" altLang="en-US" baseline="0" dirty="0" smtClean="0"/>
              <a:t>实现数据选举和同步，可以在任意多个</a:t>
            </a:r>
            <a:r>
              <a:rPr lang="en-US" altLang="zh-CN" baseline="0" dirty="0" smtClean="0"/>
              <a:t>master</a:t>
            </a:r>
            <a:r>
              <a:rPr lang="zh-CN" altLang="en-US" baseline="0" dirty="0" smtClean="0"/>
              <a:t>的备份。上面两个动画描述了选举过程和异常情况下主节点的切换过程。</a:t>
            </a:r>
            <a:endParaRPr lang="en-US" altLang="zh-CN" baseline="0" dirty="0" smtClean="0"/>
          </a:p>
          <a:p>
            <a:pPr eaLnBrk="1" hangingPunct="1">
              <a:spcBef>
                <a:spcPct val="0"/>
              </a:spcBef>
            </a:pPr>
            <a:r>
              <a:rPr lang="zh-CN" altLang="en-US" baseline="0" dirty="0" smtClean="0"/>
              <a:t>盘古</a:t>
            </a:r>
            <a:r>
              <a:rPr lang="en-US" altLang="zh-CN" baseline="0" dirty="0" smtClean="0"/>
              <a:t>master</a:t>
            </a:r>
            <a:r>
              <a:rPr lang="zh-CN" altLang="en-US" baseline="0" dirty="0" smtClean="0"/>
              <a:t>在启动后会变成</a:t>
            </a:r>
            <a:r>
              <a:rPr lang="en-US" altLang="zh-CN" baseline="0" dirty="0" smtClean="0"/>
              <a:t>Elector</a:t>
            </a:r>
            <a:r>
              <a:rPr lang="zh-CN" altLang="en-US" baseline="0" dirty="0" smtClean="0"/>
              <a:t>状态，然后发送</a:t>
            </a:r>
            <a:r>
              <a:rPr lang="en-US" altLang="zh-CN" baseline="0" dirty="0" smtClean="0"/>
              <a:t>Propose</a:t>
            </a:r>
            <a:r>
              <a:rPr lang="zh-CN" altLang="en-US" baseline="0" dirty="0" smtClean="0"/>
              <a:t>请求给其他盘古</a:t>
            </a:r>
            <a:r>
              <a:rPr lang="en-US" altLang="zh-CN" baseline="0" dirty="0" smtClean="0"/>
              <a:t>master</a:t>
            </a:r>
            <a:r>
              <a:rPr lang="zh-CN" altLang="en-US" baseline="0" dirty="0" smtClean="0"/>
              <a:t>，若所有</a:t>
            </a:r>
            <a:r>
              <a:rPr lang="en-US" altLang="zh-CN" baseline="0" dirty="0" smtClean="0"/>
              <a:t>master</a:t>
            </a:r>
            <a:r>
              <a:rPr lang="zh-CN" altLang="en-US" baseline="0" dirty="0" smtClean="0"/>
              <a:t>中多数</a:t>
            </a:r>
            <a:r>
              <a:rPr lang="en-US" altLang="zh-CN" baseline="0" dirty="0" smtClean="0"/>
              <a:t>master</a:t>
            </a:r>
            <a:r>
              <a:rPr lang="zh-CN" altLang="en-US" baseline="0" dirty="0" smtClean="0"/>
              <a:t>同意其请求，该节点继续将自己的决定用</a:t>
            </a:r>
            <a:r>
              <a:rPr lang="en-US" altLang="zh-CN" baseline="0" dirty="0" smtClean="0"/>
              <a:t>Publish</a:t>
            </a:r>
            <a:r>
              <a:rPr lang="zh-CN" altLang="en-US" baseline="0" dirty="0" smtClean="0"/>
              <a:t>请求发送给所有</a:t>
            </a:r>
            <a:r>
              <a:rPr lang="en-US" altLang="zh-CN" baseline="0" dirty="0" smtClean="0"/>
              <a:t>master</a:t>
            </a:r>
            <a:r>
              <a:rPr lang="zh-CN" altLang="en-US" baseline="0" dirty="0" smtClean="0"/>
              <a:t>，并以</a:t>
            </a:r>
            <a:r>
              <a:rPr lang="en-US" altLang="zh-CN" baseline="0" dirty="0" smtClean="0"/>
              <a:t>Primary</a:t>
            </a:r>
            <a:r>
              <a:rPr lang="zh-CN" altLang="en-US" baseline="0" dirty="0" smtClean="0"/>
              <a:t>的身份对外提供服务。收到</a:t>
            </a:r>
            <a:r>
              <a:rPr lang="en-US" altLang="zh-CN" baseline="0" dirty="0" smtClean="0"/>
              <a:t>Propose</a:t>
            </a:r>
            <a:r>
              <a:rPr lang="zh-CN" altLang="en-US" baseline="0" dirty="0" smtClean="0"/>
              <a:t>请求的</a:t>
            </a:r>
            <a:r>
              <a:rPr lang="en-US" altLang="zh-CN" baseline="0" dirty="0" smtClean="0"/>
              <a:t>master</a:t>
            </a:r>
            <a:r>
              <a:rPr lang="zh-CN" altLang="en-US" baseline="0" dirty="0" smtClean="0"/>
              <a:t>若接受该请求，则会暂时锁定自己状态，等待</a:t>
            </a:r>
            <a:r>
              <a:rPr lang="en-US" altLang="zh-CN" baseline="0" dirty="0" smtClean="0"/>
              <a:t>publish</a:t>
            </a:r>
            <a:r>
              <a:rPr lang="zh-CN" altLang="en-US" baseline="0" dirty="0" smtClean="0"/>
              <a:t>请求到来。收到</a:t>
            </a:r>
            <a:r>
              <a:rPr lang="en-US" altLang="zh-CN" baseline="0" dirty="0" smtClean="0"/>
              <a:t>Publish</a:t>
            </a:r>
            <a:r>
              <a:rPr lang="zh-CN" altLang="en-US" baseline="0" dirty="0" smtClean="0"/>
              <a:t>请求后，自己状态变为</a:t>
            </a:r>
            <a:r>
              <a:rPr lang="en-US" altLang="zh-CN" baseline="0" dirty="0" smtClean="0"/>
              <a:t>secondary</a:t>
            </a:r>
            <a:r>
              <a:rPr lang="zh-CN" altLang="en-US" baseline="0" dirty="0" smtClean="0"/>
              <a:t>，并解除锁定状态开始接受</a:t>
            </a:r>
            <a:r>
              <a:rPr lang="en-US" altLang="zh-CN" baseline="0" dirty="0" smtClean="0"/>
              <a:t>primary</a:t>
            </a:r>
            <a:r>
              <a:rPr lang="zh-CN" altLang="en-US" baseline="0" dirty="0" smtClean="0"/>
              <a:t>同步的日志。在选举过程中多个</a:t>
            </a:r>
            <a:r>
              <a:rPr lang="en-US" altLang="zh-CN" baseline="0" dirty="0" smtClean="0"/>
              <a:t>master</a:t>
            </a:r>
            <a:r>
              <a:rPr lang="zh-CN" altLang="en-US" baseline="0" dirty="0" smtClean="0"/>
              <a:t>可以同时发起选举，状态比较和接受</a:t>
            </a:r>
            <a:r>
              <a:rPr lang="en-US" altLang="zh-CN" baseline="0" dirty="0" smtClean="0"/>
              <a:t>Propose</a:t>
            </a:r>
            <a:r>
              <a:rPr lang="zh-CN" altLang="en-US" baseline="0" dirty="0" smtClean="0"/>
              <a:t>请求后的锁定状态可以有效解决多点并行带来的协商过程较长的问题。</a:t>
            </a:r>
            <a:endParaRPr lang="en-US" altLang="zh-CN" baseline="0" dirty="0" smtClean="0"/>
          </a:p>
          <a:p>
            <a:pPr eaLnBrk="1" hangingPunct="1">
              <a:spcBef>
                <a:spcPct val="0"/>
              </a:spcBef>
            </a:pPr>
            <a:r>
              <a:rPr lang="zh-CN" altLang="en-US" baseline="0" dirty="0" smtClean="0"/>
              <a:t>选举完成后，</a:t>
            </a:r>
            <a:r>
              <a:rPr lang="en-US" altLang="zh-CN" baseline="0" dirty="0" smtClean="0"/>
              <a:t>Primary</a:t>
            </a:r>
            <a:r>
              <a:rPr lang="zh-CN" altLang="en-US" baseline="0" dirty="0" smtClean="0"/>
              <a:t>同</a:t>
            </a:r>
            <a:r>
              <a:rPr lang="en-US" altLang="zh-CN" baseline="0" dirty="0" smtClean="0"/>
              <a:t>Secondary</a:t>
            </a:r>
            <a:r>
              <a:rPr lang="zh-CN" altLang="en-US" baseline="0" dirty="0" smtClean="0"/>
              <a:t>之间建立心跳，当</a:t>
            </a:r>
            <a:r>
              <a:rPr lang="en-US" altLang="zh-CN" baseline="0" dirty="0" smtClean="0"/>
              <a:t>Primary</a:t>
            </a:r>
            <a:r>
              <a:rPr lang="zh-CN" altLang="en-US" baseline="0" dirty="0" smtClean="0"/>
              <a:t>出现异常时，心跳停止发送，</a:t>
            </a:r>
            <a:r>
              <a:rPr lang="en-US" altLang="zh-CN" baseline="0" dirty="0" smtClean="0"/>
              <a:t>Secondary</a:t>
            </a:r>
            <a:r>
              <a:rPr lang="zh-CN" altLang="en-US" baseline="0" dirty="0" smtClean="0"/>
              <a:t>检测到心跳消失后重新进入</a:t>
            </a:r>
            <a:r>
              <a:rPr lang="en-US" altLang="zh-CN" baseline="0" dirty="0" smtClean="0"/>
              <a:t>Elector</a:t>
            </a:r>
            <a:r>
              <a:rPr lang="zh-CN" altLang="en-US" baseline="0" dirty="0" smtClean="0"/>
              <a:t>状态，并重新进行选举过程，在大多数</a:t>
            </a:r>
            <a:r>
              <a:rPr lang="en-US" altLang="zh-CN" baseline="0" dirty="0" smtClean="0"/>
              <a:t>master</a:t>
            </a:r>
            <a:r>
              <a:rPr lang="zh-CN" altLang="en-US" baseline="0" dirty="0" smtClean="0"/>
              <a:t>协商一致后主节点产生恢复服务。异常节点恢复后变成</a:t>
            </a:r>
            <a:r>
              <a:rPr lang="en-US" altLang="zh-CN" baseline="0" dirty="0" smtClean="0"/>
              <a:t>Elector</a:t>
            </a:r>
            <a:r>
              <a:rPr lang="zh-CN" altLang="en-US" baseline="0" dirty="0" smtClean="0"/>
              <a:t>状态，并重新发起选举选择，其他非</a:t>
            </a:r>
            <a:r>
              <a:rPr lang="en-US" altLang="zh-CN" baseline="0" dirty="0" smtClean="0"/>
              <a:t>Primary master</a:t>
            </a:r>
            <a:r>
              <a:rPr lang="zh-CN" altLang="en-US" baseline="0" dirty="0" smtClean="0"/>
              <a:t>收到选举请求后，拒绝其选举请求，新</a:t>
            </a:r>
            <a:r>
              <a:rPr lang="en-US" altLang="zh-CN" baseline="0" dirty="0" smtClean="0"/>
              <a:t>Primary</a:t>
            </a:r>
            <a:r>
              <a:rPr lang="zh-CN" altLang="en-US" baseline="0" dirty="0" smtClean="0"/>
              <a:t>收到请求后告知重新恢复的</a:t>
            </a:r>
            <a:r>
              <a:rPr lang="en-US" altLang="zh-CN" baseline="0" dirty="0" smtClean="0"/>
              <a:t>master</a:t>
            </a:r>
            <a:r>
              <a:rPr lang="zh-CN" altLang="en-US" baseline="0" dirty="0" smtClean="0"/>
              <a:t>当前选举结果后，恢复后的节点直接变成</a:t>
            </a:r>
            <a:r>
              <a:rPr lang="en-US" altLang="zh-CN" baseline="0" dirty="0" smtClean="0"/>
              <a:t>secondary</a:t>
            </a:r>
            <a:r>
              <a:rPr lang="zh-CN" altLang="en-US" baseline="0" dirty="0" smtClean="0"/>
              <a:t>并追赶异常期间未被同步的日志。</a:t>
            </a:r>
            <a:endParaRPr lang="en-US" altLang="zh-CN" baseline="0" dirty="0" smtClean="0"/>
          </a:p>
          <a:p>
            <a:pPr eaLnBrk="1" hangingPunct="1">
              <a:spcBef>
                <a:spcPct val="0"/>
              </a:spcBef>
            </a:pPr>
            <a:r>
              <a:rPr lang="zh-CN" altLang="en-US" baseline="0" dirty="0" smtClean="0"/>
              <a:t>盘古</a:t>
            </a:r>
            <a:r>
              <a:rPr lang="en-US" altLang="zh-CN" baseline="0" dirty="0" smtClean="0"/>
              <a:t>master</a:t>
            </a:r>
            <a:r>
              <a:rPr lang="zh-CN" altLang="en-US" baseline="0" dirty="0" smtClean="0"/>
              <a:t>的备份机制不依赖于外部系统，达到独立自包含，有效的降低了部署和维护成本。</a:t>
            </a:r>
            <a:endParaRPr lang="zh-CN" altLang="en-US" dirty="0" smtClean="0"/>
          </a:p>
        </p:txBody>
      </p:sp>
      <p:sp>
        <p:nvSpPr>
          <p:cNvPr id="696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5AD858-C974-45AD-ABB0-C9A101F0738C}" type="slidenum">
              <a:rPr lang="zh-CN" altLang="en-US"/>
              <a:pPr fontAlgn="base">
                <a:spcBef>
                  <a:spcPct val="0"/>
                </a:spcBef>
                <a:spcAft>
                  <a:spcPct val="0"/>
                </a:spcAft>
                <a:defRPr/>
              </a:pPr>
              <a:t>47</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在</a:t>
            </a:r>
            <a:r>
              <a:rPr lang="en-US" altLang="zh-CN" dirty="0" err="1" smtClean="0"/>
              <a:t>Ceph</a:t>
            </a:r>
            <a:r>
              <a:rPr lang="zh-CN" altLang="en-US" dirty="0" smtClean="0"/>
              <a:t>系统的元数据管理模块</a:t>
            </a:r>
            <a:r>
              <a:rPr lang="en-US" altLang="zh-CN" dirty="0" smtClean="0"/>
              <a:t>MDS</a:t>
            </a:r>
            <a:r>
              <a:rPr lang="zh-CN" altLang="en-US" dirty="0" smtClean="0"/>
              <a:t>从原理上来说使用了共享存储，</a:t>
            </a:r>
            <a:r>
              <a:rPr lang="zh-CN" altLang="en-US" baseline="0" dirty="0" smtClean="0"/>
              <a:t>每个</a:t>
            </a:r>
            <a:r>
              <a:rPr lang="en-US" altLang="zh-CN" baseline="0" dirty="0" smtClean="0"/>
              <a:t>MDS</a:t>
            </a:r>
            <a:r>
              <a:rPr lang="zh-CN" altLang="en-US" baseline="0" dirty="0" smtClean="0"/>
              <a:t>有一个</a:t>
            </a:r>
            <a:r>
              <a:rPr lang="en-US" altLang="zh-CN" baseline="0" dirty="0" smtClean="0"/>
              <a:t>Standby</a:t>
            </a:r>
            <a:r>
              <a:rPr lang="zh-CN" altLang="en-US" baseline="0" dirty="0" smtClean="0"/>
              <a:t>进程作为热备。</a:t>
            </a:r>
            <a:r>
              <a:rPr lang="zh-CN" altLang="en-US" dirty="0" smtClean="0"/>
              <a:t>但是其独特之处在于是利用了</a:t>
            </a:r>
            <a:r>
              <a:rPr lang="en-US" altLang="zh-CN" dirty="0" smtClean="0"/>
              <a:t>OSD</a:t>
            </a:r>
            <a:r>
              <a:rPr lang="zh-CN" altLang="en-US" dirty="0" smtClean="0"/>
              <a:t>同</a:t>
            </a:r>
            <a:r>
              <a:rPr lang="en-US" altLang="zh-CN" dirty="0" err="1" smtClean="0"/>
              <a:t>Ceph</a:t>
            </a:r>
            <a:r>
              <a:rPr lang="en-US" altLang="zh-CN" baseline="0" dirty="0" smtClean="0"/>
              <a:t> monitor</a:t>
            </a:r>
            <a:r>
              <a:rPr lang="zh-CN" altLang="en-US" baseline="0" dirty="0" smtClean="0"/>
              <a:t>组成的</a:t>
            </a:r>
            <a:r>
              <a:rPr lang="en-US" altLang="zh-CN" baseline="0" dirty="0" smtClean="0"/>
              <a:t>RADOS</a:t>
            </a:r>
            <a:r>
              <a:rPr lang="zh-CN" altLang="en-US" baseline="0" dirty="0" smtClean="0"/>
              <a:t>最为共享存储，这样的实现方法即保证了元数据管理的高可用，又提供了无限可扩展的能力，同时可以不依赖于其他系统做到了独立自包含。</a:t>
            </a:r>
            <a:endParaRPr lang="zh-CN" altLang="en-US" dirty="0" smtClean="0"/>
          </a:p>
        </p:txBody>
      </p:sp>
      <p:sp>
        <p:nvSpPr>
          <p:cNvPr id="675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20CB98-29DA-4FA3-BCD5-8AEFDF4AAFC5}" type="slidenum">
              <a:rPr lang="zh-CN" altLang="en-US"/>
              <a:pPr fontAlgn="base">
                <a:spcBef>
                  <a:spcPct val="0"/>
                </a:spcBef>
                <a:spcAft>
                  <a:spcPct val="0"/>
                </a:spcAft>
                <a:defRPr/>
              </a:pPr>
              <a:t>48</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bwMode="auto">
          <a:noFill/>
          <a:ln>
            <a:solidFill>
              <a:srgbClr val="000000"/>
            </a:solidFill>
            <a:miter lim="800000"/>
            <a:headEnd/>
            <a:tailEnd/>
          </a:ln>
        </p:spPr>
      </p:sp>
      <p:sp>
        <p:nvSpPr>
          <p:cNvPr id="716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1" dirty="0" smtClean="0"/>
              <a:t>在保证高可用的时候，</a:t>
            </a:r>
            <a:r>
              <a:rPr lang="en-US" altLang="zh-CN" b="1" dirty="0" err="1" smtClean="0"/>
              <a:t>paxos</a:t>
            </a:r>
            <a:r>
              <a:rPr lang="zh-CN" altLang="en-US" b="1" dirty="0" smtClean="0"/>
              <a:t>分布式协议功不可没，我试着用下面的简短的总结和时序图来表述一下这个协议的主要内容。</a:t>
            </a:r>
            <a:endParaRPr lang="en-US" altLang="zh-CN" b="1" dirty="0" smtClean="0"/>
          </a:p>
          <a:p>
            <a:pPr eaLnBrk="1" hangingPunct="1">
              <a:spcBef>
                <a:spcPct val="0"/>
              </a:spcBef>
            </a:pPr>
            <a:r>
              <a:rPr lang="zh-CN" altLang="en-US" b="0" dirty="0" smtClean="0"/>
              <a:t>大多数节点协商一致，保证了数据严格一致。在协议实现过程中，状态同步一般会使用日志来实现，每个节点产生的日志都会传递给其他节点，只要包括自己在内的大多数节点已经确认接受并存储了日志，则可以表明当前操作已经成功并且不会在丢失。这样的方式可以保证在任何情况下大多数节点中必有一个节点具有最新状态，给进一步协商提供了依据。</a:t>
            </a:r>
            <a:endParaRPr lang="en-US" altLang="zh-CN" b="0" dirty="0" smtClean="0"/>
          </a:p>
          <a:p>
            <a:pPr eaLnBrk="1" hangingPunct="1">
              <a:spcBef>
                <a:spcPct val="0"/>
              </a:spcBef>
            </a:pPr>
            <a:r>
              <a:rPr lang="zh-CN" altLang="en-US" b="0" dirty="0" smtClean="0"/>
              <a:t>两阶段提交体现在本页的时序图中，</a:t>
            </a:r>
            <a:r>
              <a:rPr lang="en-US" altLang="zh-CN" b="0" dirty="0" smtClean="0"/>
              <a:t>Client</a:t>
            </a:r>
            <a:r>
              <a:rPr lang="zh-CN" altLang="en-US" b="0" dirty="0" smtClean="0"/>
              <a:t>发起请求给某个节点，改节点被称为</a:t>
            </a:r>
            <a:r>
              <a:rPr lang="en-US" altLang="zh-CN" b="0" dirty="0" smtClean="0"/>
              <a:t>Proposer</a:t>
            </a:r>
            <a:r>
              <a:rPr lang="zh-CN" altLang="en-US" b="0" dirty="0" smtClean="0"/>
              <a:t>，它针对该操作产生日志并发送</a:t>
            </a:r>
            <a:r>
              <a:rPr lang="en-US" altLang="zh-CN" b="0" dirty="0" smtClean="0"/>
              <a:t>Prepare</a:t>
            </a:r>
            <a:r>
              <a:rPr lang="zh-CN" altLang="en-US" b="0" dirty="0" smtClean="0"/>
              <a:t>给其他所有节点，接受日志的节点被称为</a:t>
            </a:r>
            <a:r>
              <a:rPr lang="en-US" altLang="zh-CN" b="0" dirty="0" smtClean="0"/>
              <a:t>Acceptor</a:t>
            </a:r>
            <a:r>
              <a:rPr lang="zh-CN" altLang="en-US" b="0" dirty="0" smtClean="0"/>
              <a:t>， </a:t>
            </a:r>
            <a:r>
              <a:rPr lang="en-US" altLang="zh-CN" b="0" dirty="0" smtClean="0"/>
              <a:t>Acceptor</a:t>
            </a:r>
            <a:r>
              <a:rPr lang="zh-CN" altLang="en-US" b="0" dirty="0" smtClean="0"/>
              <a:t>收到日志后进行</a:t>
            </a:r>
            <a:r>
              <a:rPr lang="en-US" altLang="zh-CN" b="0" dirty="0" smtClean="0"/>
              <a:t>Prepare</a:t>
            </a:r>
            <a:r>
              <a:rPr lang="zh-CN" altLang="en-US" b="0" dirty="0" smtClean="0"/>
              <a:t>操作，如果接受次操作则做出承诺，不会再在当前序号上接受任何其他的操作。</a:t>
            </a:r>
            <a:r>
              <a:rPr lang="en-US" altLang="zh-CN" b="0" dirty="0" smtClean="0"/>
              <a:t>Proposer</a:t>
            </a:r>
            <a:r>
              <a:rPr lang="zh-CN" altLang="en-US" b="0" dirty="0" smtClean="0"/>
              <a:t>收到大多数</a:t>
            </a:r>
            <a:r>
              <a:rPr lang="en-US" altLang="zh-CN" b="0" dirty="0" smtClean="0"/>
              <a:t>Acceptor</a:t>
            </a:r>
            <a:r>
              <a:rPr lang="zh-CN" altLang="en-US" b="0" dirty="0" smtClean="0"/>
              <a:t>的承诺之后，即开始将日志对应内容应用到内存中，同时发送</a:t>
            </a:r>
            <a:r>
              <a:rPr lang="en-US" altLang="zh-CN" b="0" dirty="0" smtClean="0"/>
              <a:t>Accept</a:t>
            </a:r>
            <a:r>
              <a:rPr lang="zh-CN" altLang="en-US" b="0" dirty="0" smtClean="0"/>
              <a:t>命令给所有</a:t>
            </a:r>
            <a:r>
              <a:rPr lang="en-US" altLang="zh-CN" b="0" dirty="0" smtClean="0"/>
              <a:t>Acceptor</a:t>
            </a:r>
            <a:r>
              <a:rPr lang="zh-CN" altLang="en-US" b="0" dirty="0" smtClean="0"/>
              <a:t>，若大多数</a:t>
            </a:r>
            <a:r>
              <a:rPr lang="en-US" altLang="zh-CN" b="0" dirty="0" smtClean="0"/>
              <a:t>Acceptor</a:t>
            </a:r>
            <a:r>
              <a:rPr lang="zh-CN" altLang="en-US" b="0" dirty="0" smtClean="0"/>
              <a:t>均应用日志成功，</a:t>
            </a:r>
            <a:r>
              <a:rPr lang="en-US" altLang="zh-CN" b="0" dirty="0" smtClean="0"/>
              <a:t>Proposer</a:t>
            </a:r>
            <a:r>
              <a:rPr lang="zh-CN" altLang="en-US" b="0" dirty="0" smtClean="0"/>
              <a:t>将返回用户最终操作成功。两阶段提交避免了更复杂的数据同步沟通过程，同时保证了在返回</a:t>
            </a:r>
            <a:r>
              <a:rPr lang="en-US" altLang="zh-CN" b="0" dirty="0" smtClean="0"/>
              <a:t>client</a:t>
            </a:r>
            <a:r>
              <a:rPr lang="zh-CN" altLang="en-US" b="0" dirty="0" smtClean="0"/>
              <a:t>确认小消息前有大多数已经状态同步完成。在工程实现过程中，两阶段提交为了再进一步提高效率，在操作繁忙的情况下会利用下一个操作的</a:t>
            </a:r>
            <a:r>
              <a:rPr lang="en-US" altLang="zh-CN" b="0" dirty="0" smtClean="0"/>
              <a:t>Prepare</a:t>
            </a:r>
            <a:r>
              <a:rPr lang="zh-CN" altLang="en-US" b="0" dirty="0" smtClean="0"/>
              <a:t>来携带上一条操作的</a:t>
            </a:r>
            <a:r>
              <a:rPr lang="en-US" altLang="zh-CN" b="0" dirty="0" smtClean="0"/>
              <a:t>Accept</a:t>
            </a:r>
            <a:r>
              <a:rPr lang="zh-CN" altLang="en-US" b="0" dirty="0" smtClean="0"/>
              <a:t>命令，降低交互次数。</a:t>
            </a:r>
            <a:endParaRPr lang="en-US" altLang="zh-CN" b="0" dirty="0" smtClean="0"/>
          </a:p>
          <a:p>
            <a:pPr eaLnBrk="1" hangingPunct="1">
              <a:spcBef>
                <a:spcPct val="0"/>
              </a:spcBef>
            </a:pPr>
            <a:r>
              <a:rPr lang="zh-CN" altLang="en-US" b="0" dirty="0" smtClean="0"/>
              <a:t>提议号递增和协商结果持久化为状态比较提供了基础，所有操作均被赋予一个提议号，所有的协商均针对某个协议号进行，协议号可以连续也可以不连续，单需要保证递增顺序。协商结果持久化保证了大多数协商一致的正确性，也是系统从异常中恢复需要保障的最重要一点。</a:t>
            </a:r>
            <a:endParaRPr lang="en-US" altLang="zh-CN" b="0" dirty="0" smtClean="0"/>
          </a:p>
          <a:p>
            <a:pPr eaLnBrk="1" hangingPunct="1">
              <a:spcBef>
                <a:spcPct val="0"/>
              </a:spcBef>
            </a:pPr>
            <a:endParaRPr lang="en-US" altLang="zh-CN" b="0" dirty="0" smtClean="0"/>
          </a:p>
        </p:txBody>
      </p:sp>
      <p:sp>
        <p:nvSpPr>
          <p:cNvPr id="7168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FDD14A-606E-4DDE-8717-D11BCC4295E1}" type="slidenum">
              <a:rPr lang="zh-CN" altLang="en-US"/>
              <a:pPr fontAlgn="base">
                <a:spcBef>
                  <a:spcPct val="0"/>
                </a:spcBef>
                <a:spcAft>
                  <a:spcPct val="0"/>
                </a:spcAft>
                <a:defRPr/>
              </a:pPr>
              <a:t>49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然后，深入分析分布式存储系统中必要的功能，以及这些功能设计和实现方法；</a:t>
            </a:r>
          </a:p>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5</a:t>
            </a:fld>
            <a:endParaRPr lang="zh-CN" altLang="en-US"/>
          </a:p>
        </p:txBody>
      </p:sp>
    </p:spTree>
    <p:extLst>
      <p:ext uri="{BB962C8B-B14F-4D97-AF65-F5344CB8AC3E}">
        <p14:creationId xmlns:p14="http://schemas.microsoft.com/office/powerpoint/2010/main" val="37985918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1" dirty="0" smtClean="0"/>
              <a:t>在分布式系统中，完全按照</a:t>
            </a:r>
            <a:r>
              <a:rPr lang="en-US" altLang="zh-CN" b="1" dirty="0" err="1" smtClean="0"/>
              <a:t>paxos</a:t>
            </a:r>
            <a:r>
              <a:rPr lang="zh-CN" altLang="en-US" b="1" dirty="0" smtClean="0"/>
              <a:t>协议来实现元数据同步的系统并不多见，目前应用范围更广的一个协议是</a:t>
            </a:r>
            <a:r>
              <a:rPr lang="en-US" altLang="zh-CN" b="1" dirty="0" smtClean="0"/>
              <a:t>raft</a:t>
            </a:r>
            <a:r>
              <a:rPr lang="zh-CN" altLang="en-US" b="1" dirty="0" smtClean="0"/>
              <a:t>，这个协议中区分了服务节点的角色，将角色选举和日志同步分为两个阶段，极大的简化了实现难度。</a:t>
            </a:r>
            <a:endParaRPr lang="en-US" altLang="zh-CN" b="1" dirty="0" smtClean="0"/>
          </a:p>
          <a:p>
            <a:pPr eaLnBrk="1" hangingPunct="1">
              <a:spcBef>
                <a:spcPct val="0"/>
              </a:spcBef>
            </a:pPr>
            <a:r>
              <a:rPr lang="zh-CN" altLang="en-US" b="0" dirty="0" smtClean="0"/>
              <a:t>从本页列出的网址上大家可以获取到</a:t>
            </a:r>
            <a:r>
              <a:rPr lang="en-US" altLang="zh-CN" b="0" dirty="0" smtClean="0"/>
              <a:t>Raft</a:t>
            </a:r>
            <a:r>
              <a:rPr lang="zh-CN" altLang="en-US" b="0" dirty="0" smtClean="0"/>
              <a:t>原理描述的论文，并且有交互式的程序模拟器供大家深入了解系统的运行原理，是大家加深对</a:t>
            </a:r>
            <a:r>
              <a:rPr lang="en-US" altLang="zh-CN" b="0" dirty="0" smtClean="0"/>
              <a:t>raft</a:t>
            </a:r>
            <a:r>
              <a:rPr lang="zh-CN" altLang="en-US" b="0" dirty="0" smtClean="0"/>
              <a:t>协议理解的最强有力的资料。</a:t>
            </a:r>
            <a:endParaRPr lang="en-US" altLang="zh-CN" b="0" dirty="0" smtClean="0"/>
          </a:p>
        </p:txBody>
      </p:sp>
      <p:sp>
        <p:nvSpPr>
          <p:cNvPr id="7373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4A65A4-4480-4C1D-80BE-E2E819A84148}" type="slidenum">
              <a:rPr lang="zh-CN" altLang="en-US"/>
              <a:pPr fontAlgn="base">
                <a:spcBef>
                  <a:spcPct val="0"/>
                </a:spcBef>
                <a:spcAft>
                  <a:spcPct val="0"/>
                </a:spcAft>
                <a:defRPr/>
              </a:pPr>
              <a:t>50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bwMode="auto">
          <a:noFill/>
          <a:ln>
            <a:solidFill>
              <a:srgbClr val="000000"/>
            </a:solidFill>
            <a:miter lim="800000"/>
            <a:headEnd/>
            <a:tailEnd/>
          </a:ln>
        </p:spPr>
      </p:sp>
      <p:sp>
        <p:nvSpPr>
          <p:cNvPr id="7577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1" dirty="0" smtClean="0"/>
              <a:t>我们深入分析了元数据管理的高可用之后，接下来我们看看如何做到元数据管理的可扩展性。</a:t>
            </a:r>
            <a:endParaRPr lang="en-US" altLang="zh-CN" b="1" dirty="0" smtClean="0"/>
          </a:p>
          <a:p>
            <a:pPr eaLnBrk="1" hangingPunct="1">
              <a:spcBef>
                <a:spcPct val="0"/>
              </a:spcBef>
            </a:pPr>
            <a:r>
              <a:rPr lang="zh-CN" altLang="en-US" b="0" dirty="0" smtClean="0"/>
              <a:t>我们还是以举例的方式来进行分析，在</a:t>
            </a:r>
            <a:r>
              <a:rPr lang="en-US" altLang="zh-CN" b="0" dirty="0" smtClean="0"/>
              <a:t>HDFS Federation</a:t>
            </a:r>
            <a:r>
              <a:rPr lang="zh-CN" altLang="en-US" b="0" dirty="0" smtClean="0"/>
              <a:t>中</a:t>
            </a:r>
            <a:r>
              <a:rPr lang="en-US" altLang="zh-CN" b="0" dirty="0" err="1" smtClean="0"/>
              <a:t>NameNode</a:t>
            </a:r>
            <a:r>
              <a:rPr lang="zh-CN" altLang="en-US" b="0" dirty="0" smtClean="0"/>
              <a:t>的扩展性依赖于目录树的静态切分，每个目录子树被称为一个</a:t>
            </a:r>
            <a:r>
              <a:rPr lang="en-US" altLang="zh-CN" b="0" dirty="0" smtClean="0"/>
              <a:t>Volume</a:t>
            </a:r>
            <a:r>
              <a:rPr lang="zh-CN" altLang="en-US" b="0" dirty="0" smtClean="0"/>
              <a:t>，并将切分后的</a:t>
            </a:r>
            <a:r>
              <a:rPr lang="en-US" altLang="zh-CN" b="0" dirty="0" smtClean="0"/>
              <a:t>Volume</a:t>
            </a:r>
            <a:r>
              <a:rPr lang="zh-CN" altLang="en-US" b="0" dirty="0" smtClean="0"/>
              <a:t>分配到不同的</a:t>
            </a:r>
            <a:r>
              <a:rPr lang="en-US" altLang="zh-CN" b="0" dirty="0" err="1" smtClean="0"/>
              <a:t>NameNode</a:t>
            </a:r>
            <a:r>
              <a:rPr lang="zh-CN" altLang="en-US" b="0" dirty="0" smtClean="0"/>
              <a:t>上。</a:t>
            </a:r>
            <a:r>
              <a:rPr lang="en-US" altLang="zh-CN" b="0" dirty="0" err="1" smtClean="0"/>
              <a:t>DataNode</a:t>
            </a:r>
            <a:r>
              <a:rPr lang="zh-CN" altLang="en-US" b="0" dirty="0" smtClean="0"/>
              <a:t>则作为数据存储池，被所有的</a:t>
            </a:r>
            <a:r>
              <a:rPr lang="en-US" altLang="zh-CN" b="0" dirty="0" err="1" smtClean="0"/>
              <a:t>NameNode</a:t>
            </a:r>
            <a:r>
              <a:rPr lang="zh-CN" altLang="en-US" b="0" dirty="0" smtClean="0"/>
              <a:t>共享使用。为了让客户端可以找到某棵树中的节点，在</a:t>
            </a:r>
            <a:r>
              <a:rPr lang="en-US" altLang="zh-CN" b="0" dirty="0" smtClean="0"/>
              <a:t>client</a:t>
            </a:r>
            <a:r>
              <a:rPr lang="zh-CN" altLang="en-US" b="0" dirty="0" smtClean="0"/>
              <a:t>端需要加载</a:t>
            </a:r>
            <a:r>
              <a:rPr lang="en-US" altLang="zh-CN" b="0" dirty="0" err="1" smtClean="0"/>
              <a:t>Client</a:t>
            </a:r>
            <a:r>
              <a:rPr lang="en-US" altLang="zh-CN" b="0" baseline="0" dirty="0" err="1" smtClean="0"/>
              <a:t>SideMountTable</a:t>
            </a:r>
            <a:r>
              <a:rPr lang="zh-CN" altLang="en-US" b="0" baseline="0" dirty="0" smtClean="0"/>
              <a:t>，这里记录了目录树同</a:t>
            </a:r>
            <a:r>
              <a:rPr lang="en-US" altLang="zh-CN" b="0" baseline="0" dirty="0" err="1" smtClean="0"/>
              <a:t>NameNode</a:t>
            </a:r>
            <a:r>
              <a:rPr lang="zh-CN" altLang="en-US" b="0" baseline="0" dirty="0" smtClean="0"/>
              <a:t>的对应关系，用户使用文件名访问元数据时，客户端首先用文件名从</a:t>
            </a:r>
            <a:r>
              <a:rPr lang="en-US" altLang="zh-CN" b="0" baseline="0" dirty="0" err="1" smtClean="0"/>
              <a:t>MountTable</a:t>
            </a:r>
            <a:r>
              <a:rPr lang="zh-CN" altLang="en-US" b="0" baseline="0" dirty="0" smtClean="0"/>
              <a:t>中获取</a:t>
            </a:r>
            <a:r>
              <a:rPr lang="en-US" altLang="zh-CN" b="0" baseline="0" dirty="0" err="1" smtClean="0"/>
              <a:t>NameNode</a:t>
            </a:r>
            <a:r>
              <a:rPr lang="zh-CN" altLang="en-US" b="0" baseline="0" dirty="0" smtClean="0"/>
              <a:t>的服务端口后，再发送元数据请求。</a:t>
            </a:r>
            <a:endParaRPr lang="en-US" altLang="zh-CN" b="0" baseline="0" dirty="0" smtClean="0"/>
          </a:p>
          <a:p>
            <a:pPr eaLnBrk="1" hangingPunct="1">
              <a:spcBef>
                <a:spcPct val="0"/>
              </a:spcBef>
            </a:pPr>
            <a:r>
              <a:rPr lang="en-US" altLang="zh-CN" b="0" baseline="0" dirty="0" smtClean="0"/>
              <a:t>Federation</a:t>
            </a:r>
            <a:r>
              <a:rPr lang="zh-CN" altLang="en-US" b="0" baseline="0" dirty="0" smtClean="0"/>
              <a:t>的这种做法简单高效，静态划分的方法需要提前对各个</a:t>
            </a:r>
            <a:r>
              <a:rPr lang="en-US" altLang="zh-CN" b="0" baseline="0" dirty="0" err="1" smtClean="0"/>
              <a:t>NameNode</a:t>
            </a:r>
            <a:r>
              <a:rPr lang="zh-CN" altLang="en-US" b="0" baseline="0" dirty="0" smtClean="0"/>
              <a:t>未来元数据量有比较准确的估计，否则很容易造成各个</a:t>
            </a:r>
            <a:r>
              <a:rPr lang="en-US" altLang="zh-CN" b="0" baseline="0" dirty="0" err="1" smtClean="0"/>
              <a:t>NameNode</a:t>
            </a:r>
            <a:r>
              <a:rPr lang="zh-CN" altLang="en-US" b="0" baseline="0" dirty="0" smtClean="0"/>
              <a:t>间元数据的不平衡，给整个存储系统带来瓶颈。</a:t>
            </a:r>
            <a:endParaRPr lang="en-US" altLang="zh-CN" b="0" baseline="0" dirty="0" smtClean="0"/>
          </a:p>
          <a:p>
            <a:pPr eaLnBrk="1" hangingPunct="1">
              <a:spcBef>
                <a:spcPct val="0"/>
              </a:spcBef>
            </a:pPr>
            <a:r>
              <a:rPr lang="zh-CN" altLang="en-US" b="0" baseline="0" dirty="0" smtClean="0"/>
              <a:t>盘古系统采用了同</a:t>
            </a:r>
            <a:r>
              <a:rPr lang="en-US" altLang="zh-CN" b="0" baseline="0" dirty="0" smtClean="0"/>
              <a:t>HDFS</a:t>
            </a:r>
            <a:r>
              <a:rPr lang="zh-CN" altLang="en-US" b="0" baseline="0" dirty="0" smtClean="0"/>
              <a:t>一样的解决方案，在实现过程中对应每个</a:t>
            </a:r>
            <a:r>
              <a:rPr lang="en-US" altLang="zh-CN" b="0" baseline="0" dirty="0" smtClean="0"/>
              <a:t>HDFS</a:t>
            </a:r>
            <a:r>
              <a:rPr lang="zh-CN" altLang="en-US" b="0" baseline="0" dirty="0" smtClean="0"/>
              <a:t>中的</a:t>
            </a:r>
            <a:r>
              <a:rPr lang="en-US" altLang="zh-CN" b="0" baseline="0" dirty="0" err="1" smtClean="0"/>
              <a:t>NameNode</a:t>
            </a:r>
            <a:r>
              <a:rPr lang="zh-CN" altLang="en-US" b="0" baseline="0" dirty="0" smtClean="0"/>
              <a:t>会部署一组盘古多</a:t>
            </a:r>
            <a:r>
              <a:rPr lang="en-US" altLang="zh-CN" b="0" baseline="0" dirty="0" smtClean="0"/>
              <a:t>master</a:t>
            </a:r>
            <a:r>
              <a:rPr lang="zh-CN" altLang="en-US" b="0" baseline="0" dirty="0" smtClean="0"/>
              <a:t>。盘古</a:t>
            </a:r>
            <a:r>
              <a:rPr lang="en-US" altLang="zh-CN" b="0" baseline="0" dirty="0" smtClean="0"/>
              <a:t>Federation</a:t>
            </a:r>
            <a:r>
              <a:rPr lang="zh-CN" altLang="en-US" b="0" baseline="0" dirty="0" smtClean="0"/>
              <a:t>除了用</a:t>
            </a:r>
            <a:r>
              <a:rPr lang="en-US" altLang="zh-CN" b="0" baseline="0" dirty="0" err="1" smtClean="0"/>
              <a:t>MountTable</a:t>
            </a:r>
            <a:r>
              <a:rPr lang="zh-CN" altLang="en-US" b="0" baseline="0" dirty="0" smtClean="0"/>
              <a:t>让用户透明访问系统外，还提供了新的访问方式。用户可以在文件名前指定</a:t>
            </a:r>
            <a:r>
              <a:rPr lang="en-US" altLang="zh-CN" b="0" baseline="0" dirty="0" smtClean="0"/>
              <a:t>Volume</a:t>
            </a:r>
            <a:r>
              <a:rPr lang="zh-CN" altLang="en-US" b="0" baseline="0" dirty="0" smtClean="0"/>
              <a:t>名称，这样可以绕过</a:t>
            </a:r>
            <a:r>
              <a:rPr lang="en-US" altLang="zh-CN" b="0" baseline="0" dirty="0" smtClean="0"/>
              <a:t>mount table</a:t>
            </a:r>
            <a:r>
              <a:rPr lang="zh-CN" altLang="en-US" b="0" baseline="0" dirty="0" smtClean="0"/>
              <a:t>的访问直接请求到某组盘古</a:t>
            </a:r>
            <a:r>
              <a:rPr lang="en-US" altLang="zh-CN" b="0" baseline="0" dirty="0" smtClean="0"/>
              <a:t>master</a:t>
            </a:r>
            <a:r>
              <a:rPr lang="zh-CN" altLang="en-US" b="0" baseline="0" dirty="0" smtClean="0"/>
              <a:t>上，这个功能可以有效防止集群中大量进程短时间启动时集中获取</a:t>
            </a:r>
            <a:r>
              <a:rPr lang="en-US" altLang="zh-CN" b="0" baseline="0" dirty="0" smtClean="0"/>
              <a:t>mount table</a:t>
            </a:r>
            <a:r>
              <a:rPr lang="zh-CN" altLang="en-US" b="0" baseline="0" dirty="0" smtClean="0"/>
              <a:t>带来的流量冲击。为了应对元数据不均衡的问题，盘古提供了在两个</a:t>
            </a:r>
            <a:r>
              <a:rPr lang="en-US" altLang="zh-CN" b="0" baseline="0" dirty="0" smtClean="0"/>
              <a:t>Volume</a:t>
            </a:r>
            <a:r>
              <a:rPr lang="zh-CN" altLang="en-US" b="0" baseline="0" dirty="0" smtClean="0"/>
              <a:t>间的元数据迁移工具。</a:t>
            </a:r>
            <a:endParaRPr lang="en-US" altLang="zh-CN" b="0" baseline="0" dirty="0" smtClean="0"/>
          </a:p>
        </p:txBody>
      </p:sp>
      <p:sp>
        <p:nvSpPr>
          <p:cNvPr id="7577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4111BD-9E0E-4484-8FE5-54B51C3E687C}" type="slidenum">
              <a:rPr lang="zh-CN" altLang="en-US"/>
              <a:pPr fontAlgn="base">
                <a:spcBef>
                  <a:spcPct val="0"/>
                </a:spcBef>
                <a:spcAft>
                  <a:spcPct val="0"/>
                </a:spcAft>
                <a:defRPr/>
              </a:pPr>
              <a:t>51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bwMode="auto">
          <a:noFill/>
          <a:ln>
            <a:solidFill>
              <a:srgbClr val="000000"/>
            </a:solidFill>
            <a:miter lim="800000"/>
            <a:headEnd/>
            <a:tailEnd/>
          </a:ln>
        </p:spPr>
      </p:sp>
      <p:sp>
        <p:nvSpPr>
          <p:cNvPr id="7782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err="1" smtClean="0"/>
              <a:t>Ceph</a:t>
            </a:r>
            <a:r>
              <a:rPr lang="zh-CN" altLang="en-US" dirty="0" smtClean="0"/>
              <a:t>系统的</a:t>
            </a:r>
            <a:r>
              <a:rPr lang="en-US" altLang="zh-CN" dirty="0" smtClean="0"/>
              <a:t>MDS</a:t>
            </a:r>
            <a:r>
              <a:rPr lang="zh-CN" altLang="en-US" dirty="0" smtClean="0"/>
              <a:t>的扩展性用动态分裂功能实现，分裂依据是目录或者文件的请求频率。当用户请求某个路径的时候，将路径中的每个目录以及最终末端的节点或者目录上的请求统计值增加，然后通过定期来计算每个</a:t>
            </a:r>
            <a:r>
              <a:rPr lang="en-US" altLang="zh-CN" dirty="0" smtClean="0"/>
              <a:t>MDS</a:t>
            </a:r>
            <a:r>
              <a:rPr lang="zh-CN" altLang="en-US" dirty="0" smtClean="0"/>
              <a:t>中目录的请求频率来决定是否已经超过了</a:t>
            </a:r>
            <a:r>
              <a:rPr lang="en-US" altLang="zh-CN" dirty="0" smtClean="0"/>
              <a:t>MDS</a:t>
            </a:r>
            <a:r>
              <a:rPr lang="zh-CN" altLang="en-US" dirty="0" smtClean="0"/>
              <a:t>的负载而需要动态分裂。分裂过程中源</a:t>
            </a:r>
            <a:r>
              <a:rPr lang="en-US" altLang="zh-CN" dirty="0" smtClean="0"/>
              <a:t>MDS</a:t>
            </a:r>
            <a:r>
              <a:rPr lang="zh-CN" altLang="en-US" dirty="0" smtClean="0"/>
              <a:t>会元信息发送给目标</a:t>
            </a:r>
            <a:r>
              <a:rPr lang="en-US" altLang="zh-CN" dirty="0" smtClean="0"/>
              <a:t>MDS</a:t>
            </a:r>
            <a:r>
              <a:rPr lang="zh-CN" altLang="en-US" dirty="0" smtClean="0"/>
              <a:t>，并分别记录迁移日志。这种动态分裂的方式可以有效解决局部访问热点带来的性能瓶颈，在元数据规模和处理能力方面都做了扩展，是比静态划分方法更好的设计和实现方式。</a:t>
            </a:r>
          </a:p>
        </p:txBody>
      </p:sp>
      <p:sp>
        <p:nvSpPr>
          <p:cNvPr id="7782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C8B781-11D9-4080-A17E-BA32E1E93EE1}" type="slidenum">
              <a:rPr lang="zh-CN" altLang="en-US"/>
              <a:pPr fontAlgn="base">
                <a:spcBef>
                  <a:spcPct val="0"/>
                </a:spcBef>
                <a:spcAft>
                  <a:spcPct val="0"/>
                </a:spcAft>
                <a:defRPr/>
              </a:pPr>
              <a:t>52</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在探讨了元数据管理的高可用和可扩展性之后，我们接着看一下多种介质混合存储技术。</a:t>
            </a:r>
            <a:endParaRPr lang="en-US" altLang="zh-CN" b="1" dirty="0" smtClean="0"/>
          </a:p>
          <a:p>
            <a:r>
              <a:rPr lang="zh-CN" altLang="en-US" b="0" dirty="0" smtClean="0"/>
              <a:t>在进行技术分析前，先看一下当前分布式存储系统都可以利用什么的样的硬件，以及硬件的相关属性。</a:t>
            </a:r>
            <a:endParaRPr lang="en-US" altLang="zh-CN" b="0" dirty="0" smtClean="0"/>
          </a:p>
          <a:p>
            <a:r>
              <a:rPr lang="zh-CN" altLang="en-US" b="0" dirty="0" smtClean="0"/>
              <a:t>首先是大家最熟悉的机械磁盘，也叫</a:t>
            </a:r>
            <a:r>
              <a:rPr lang="en-US" altLang="zh-CN" b="0" dirty="0" smtClean="0"/>
              <a:t>HDD</a:t>
            </a:r>
            <a:r>
              <a:rPr lang="zh-CN" altLang="en-US" b="0" dirty="0" smtClean="0"/>
              <a:t>，这种设备通过磁头的移动和盘片的旋转定位数据位置，所以磁盘读写速度取决于机械运动速度和盘片的密度。当前主流的磁盘容量在</a:t>
            </a:r>
            <a:r>
              <a:rPr lang="en-US" altLang="zh-CN" b="0" dirty="0" smtClean="0"/>
              <a:t>1TB</a:t>
            </a:r>
            <a:r>
              <a:rPr lang="zh-CN" altLang="en-US" b="0" dirty="0" smtClean="0"/>
              <a:t>到</a:t>
            </a:r>
            <a:r>
              <a:rPr lang="en-US" altLang="zh-CN" b="0" dirty="0" smtClean="0"/>
              <a:t>4TB</a:t>
            </a:r>
            <a:r>
              <a:rPr lang="zh-CN" altLang="en-US" b="0" dirty="0" smtClean="0"/>
              <a:t>，</a:t>
            </a:r>
            <a:r>
              <a:rPr lang="en-US" altLang="zh-CN" b="0" dirty="0" smtClean="0"/>
              <a:t>8TB</a:t>
            </a:r>
            <a:r>
              <a:rPr lang="zh-CN" altLang="en-US" b="0" dirty="0" smtClean="0"/>
              <a:t>以上的磁盘还不太常见。读取延时在</a:t>
            </a:r>
            <a:r>
              <a:rPr lang="en-US" altLang="zh-CN" b="0" dirty="0" smtClean="0"/>
              <a:t>10ms</a:t>
            </a:r>
            <a:r>
              <a:rPr lang="zh-CN" altLang="en-US" b="0" dirty="0" smtClean="0"/>
              <a:t>左右，磁盘吞吐流量在</a:t>
            </a:r>
            <a:r>
              <a:rPr lang="en-US" altLang="zh-CN" b="0" dirty="0" smtClean="0"/>
              <a:t>100</a:t>
            </a:r>
            <a:r>
              <a:rPr lang="zh-CN" altLang="en-US" b="0" dirty="0" smtClean="0"/>
              <a:t>到</a:t>
            </a:r>
            <a:r>
              <a:rPr lang="en-US" altLang="zh-CN" b="0" dirty="0" smtClean="0"/>
              <a:t>200MB</a:t>
            </a:r>
            <a:r>
              <a:rPr lang="zh-CN" altLang="en-US" b="0" dirty="0" smtClean="0"/>
              <a:t>每秒。</a:t>
            </a:r>
            <a:endParaRPr lang="en-US" altLang="zh-CN" b="0" dirty="0" smtClean="0"/>
          </a:p>
          <a:p>
            <a:r>
              <a:rPr lang="en-US" altLang="zh-CN" b="0" dirty="0" smtClean="0"/>
              <a:t>SSD</a:t>
            </a:r>
            <a:r>
              <a:rPr lang="zh-CN" altLang="en-US" b="0" dirty="0" smtClean="0"/>
              <a:t>存储是通过芯片控制模块将数据写入到闪存内，由于没有机械部件参与读写过程，所以其速度相对于机械磁盘要高很多，但是其寿命由于闪存擦写次数的限制同写入数据量成反比。一般常用的</a:t>
            </a:r>
            <a:r>
              <a:rPr lang="en-US" altLang="zh-CN" b="0" dirty="0" smtClean="0"/>
              <a:t>SSD</a:t>
            </a:r>
            <a:r>
              <a:rPr lang="zh-CN" altLang="en-US" b="0" dirty="0" smtClean="0"/>
              <a:t>容量在</a:t>
            </a:r>
            <a:r>
              <a:rPr lang="en-US" altLang="zh-CN" b="0" dirty="0" smtClean="0"/>
              <a:t>400GB</a:t>
            </a:r>
            <a:r>
              <a:rPr lang="zh-CN" altLang="en-US" b="0" dirty="0" smtClean="0"/>
              <a:t>到</a:t>
            </a:r>
            <a:r>
              <a:rPr lang="en-US" altLang="zh-CN" b="0" dirty="0" smtClean="0"/>
              <a:t>800GB</a:t>
            </a:r>
            <a:r>
              <a:rPr lang="zh-CN" altLang="en-US" b="0" dirty="0" smtClean="0"/>
              <a:t>，存取延时在</a:t>
            </a:r>
            <a:r>
              <a:rPr lang="en-US" altLang="zh-CN" b="0" dirty="0" smtClean="0"/>
              <a:t>50</a:t>
            </a:r>
            <a:r>
              <a:rPr lang="zh-CN" altLang="en-US" b="0" dirty="0" smtClean="0"/>
              <a:t>到</a:t>
            </a:r>
            <a:r>
              <a:rPr lang="en-US" altLang="zh-CN" b="0" dirty="0" smtClean="0"/>
              <a:t>75</a:t>
            </a:r>
            <a:r>
              <a:rPr lang="zh-CN" altLang="en-US" b="0" dirty="0" smtClean="0"/>
              <a:t>微秒，而读写速度可以达到</a:t>
            </a:r>
            <a:r>
              <a:rPr lang="en-US" altLang="zh-CN" b="0" dirty="0" smtClean="0"/>
              <a:t>400MB/s</a:t>
            </a:r>
            <a:r>
              <a:rPr lang="zh-CN" altLang="en-US" b="0" dirty="0" smtClean="0"/>
              <a:t>左右。</a:t>
            </a:r>
            <a:endParaRPr lang="en-US" altLang="zh-CN" b="0" dirty="0" smtClean="0"/>
          </a:p>
          <a:p>
            <a:r>
              <a:rPr lang="zh-CN" altLang="en-US" b="0" dirty="0" smtClean="0"/>
              <a:t>内存也是大家比较熟悉的一种介质，它同前两种介质不同，在没有电力供应的时候会导致存储在其上的数据全部丢失。当前主流服务器的内存用量在</a:t>
            </a:r>
            <a:r>
              <a:rPr lang="en-US" altLang="zh-CN" b="0" dirty="0" smtClean="0"/>
              <a:t>24GB</a:t>
            </a:r>
            <a:r>
              <a:rPr lang="zh-CN" altLang="en-US" b="0" dirty="0" smtClean="0"/>
              <a:t>到</a:t>
            </a:r>
            <a:r>
              <a:rPr lang="en-US" altLang="zh-CN" b="0" dirty="0" smtClean="0"/>
              <a:t>128GB</a:t>
            </a:r>
            <a:r>
              <a:rPr lang="zh-CN" altLang="en-US" b="0" dirty="0" smtClean="0"/>
              <a:t>，延时在</a:t>
            </a:r>
            <a:r>
              <a:rPr lang="en-US" altLang="zh-CN" b="0" dirty="0" smtClean="0"/>
              <a:t>100</a:t>
            </a:r>
            <a:r>
              <a:rPr lang="zh-CN" altLang="en-US" b="0" dirty="0" smtClean="0"/>
              <a:t>纳秒左右，带宽可以达到</a:t>
            </a:r>
            <a:r>
              <a:rPr lang="en-US" altLang="zh-CN" b="0" dirty="0" smtClean="0"/>
              <a:t>20GB</a:t>
            </a:r>
            <a:r>
              <a:rPr lang="zh-CN" altLang="en-US" b="0" dirty="0" smtClean="0"/>
              <a:t>每秒。</a:t>
            </a:r>
            <a:endParaRPr lang="en-US" altLang="zh-CN" b="0" dirty="0" smtClean="0"/>
          </a:p>
          <a:p>
            <a:r>
              <a:rPr lang="zh-CN" altLang="en-US" b="0" dirty="0" smtClean="0"/>
              <a:t>从本页的表格中可以看到，随着存储设备的存取速度的提高，单位存储成本不断升高，单个存储设备容量不断下降，所以需要将这些介质配合使用才能达到即可以提高存储速度，同时也可以得到大容量存储以及低成本。</a:t>
            </a:r>
            <a:endParaRPr lang="en-US" altLang="zh-CN" b="0" dirty="0" smtClean="0"/>
          </a:p>
          <a:p>
            <a:r>
              <a:rPr lang="zh-CN" altLang="en-US" b="0" dirty="0" smtClean="0"/>
              <a:t>随着技术的发展以及不断高性能存储的需求出现，存储设备的用途也在跟着变化，</a:t>
            </a:r>
            <a:r>
              <a:rPr lang="zh-CN" altLang="en-US" b="0" dirty="0" smtClean="0"/>
              <a:t>大家从上面</a:t>
            </a:r>
            <a:r>
              <a:rPr lang="en-US" altLang="zh-CN" b="0" dirty="0" err="1" smtClean="0"/>
              <a:t>jim</a:t>
            </a:r>
            <a:r>
              <a:rPr lang="en-US" altLang="zh-CN" b="0" baseline="0" dirty="0" smtClean="0"/>
              <a:t> gray</a:t>
            </a:r>
            <a:r>
              <a:rPr lang="zh-CN" altLang="en-US" b="0" baseline="0" dirty="0" smtClean="0"/>
              <a:t>的这</a:t>
            </a:r>
            <a:r>
              <a:rPr lang="zh-CN" altLang="en-US" b="0" baseline="0" smtClean="0"/>
              <a:t>句</a:t>
            </a:r>
            <a:r>
              <a:rPr lang="zh-CN" altLang="en-US" b="0" baseline="0" smtClean="0"/>
              <a:t>话可以看到当前存储硬件的发展趋势。</a:t>
            </a:r>
            <a:endParaRPr lang="en-US" altLang="zh-CN" b="0" dirty="0" smtClean="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53</a:t>
            </a:fld>
            <a:endParaRPr lang="zh-CN" altLang="en-US"/>
          </a:p>
        </p:txBody>
      </p:sp>
    </p:spTree>
    <p:extLst>
      <p:ext uri="{BB962C8B-B14F-4D97-AF65-F5344CB8AC3E}">
        <p14:creationId xmlns:p14="http://schemas.microsoft.com/office/powerpoint/2010/main" val="28181501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下面我们以举例的方式来看，当前分布式存储系统都如何混合存储来实现高性能和低成本的目的。</a:t>
            </a:r>
            <a:endParaRPr lang="en-US" altLang="zh-CN" b="1" dirty="0" smtClean="0"/>
          </a:p>
          <a:p>
            <a:r>
              <a:rPr lang="zh-CN" altLang="en-US" b="0" dirty="0" smtClean="0"/>
              <a:t>在</a:t>
            </a:r>
            <a:r>
              <a:rPr lang="en-US" altLang="zh-CN" b="0" dirty="0" smtClean="0"/>
              <a:t>HDFS</a:t>
            </a:r>
            <a:r>
              <a:rPr lang="zh-CN" altLang="en-US" b="0" dirty="0" smtClean="0"/>
              <a:t>中每个</a:t>
            </a:r>
            <a:r>
              <a:rPr lang="en-US" altLang="zh-CN" b="0" dirty="0" err="1" smtClean="0"/>
              <a:t>DataNode</a:t>
            </a:r>
            <a:r>
              <a:rPr lang="zh-CN" altLang="en-US" b="0" dirty="0" smtClean="0"/>
              <a:t>上可以放置不同类型的存储介质，并且这些介质属性会汇报给</a:t>
            </a:r>
            <a:r>
              <a:rPr lang="en-US" altLang="zh-CN" b="0" dirty="0" err="1" smtClean="0"/>
              <a:t>NameNode</a:t>
            </a:r>
            <a:r>
              <a:rPr lang="zh-CN" altLang="en-US" b="0" dirty="0" smtClean="0"/>
              <a:t>。用户可以设置文件的属性，来选择如何用不用介质来存储数据，例如设置文件的所有数据都放置在磁盘上，或者在多份数据中有一个拷贝放置在</a:t>
            </a:r>
            <a:r>
              <a:rPr lang="en-US" altLang="zh-CN" b="0" dirty="0" smtClean="0"/>
              <a:t>SSD</a:t>
            </a:r>
            <a:r>
              <a:rPr lang="zh-CN" altLang="en-US" b="0" dirty="0" smtClean="0"/>
              <a:t>上，其他的拷贝都放置在磁盘上。在用户写入数据的时候，</a:t>
            </a:r>
            <a:r>
              <a:rPr lang="en-US" altLang="zh-CN" b="0" dirty="0" err="1" smtClean="0"/>
              <a:t>NameNode</a:t>
            </a:r>
            <a:r>
              <a:rPr lang="zh-CN" altLang="en-US" b="0" dirty="0" smtClean="0"/>
              <a:t>根据文件属性选取不同的介质位置存储数据。</a:t>
            </a:r>
            <a:endParaRPr lang="en-US" altLang="zh-CN" b="0" dirty="0" smtClean="0"/>
          </a:p>
          <a:p>
            <a:r>
              <a:rPr lang="zh-CN" altLang="en-US" b="0" dirty="0" smtClean="0"/>
              <a:t>这种方式需要用户了解介质属性，并可以根据自己的业务类型来选择合适的混合介质存储方式，给用户提供了很强的灵活性。但是缺点在于，用户需要的所有混合存储方式都要在系统级别进行支持，同时用户的误用可能会给系统的性能带来问题，需要在每种介质上有不同</a:t>
            </a:r>
            <a:r>
              <a:rPr lang="en-US" altLang="zh-CN" b="0" dirty="0" err="1" smtClean="0"/>
              <a:t>QoS</a:t>
            </a:r>
            <a:r>
              <a:rPr lang="zh-CN" altLang="en-US" b="0" dirty="0" smtClean="0"/>
              <a:t>策略。</a:t>
            </a:r>
            <a:endParaRPr lang="zh-CN" altLang="en-US" b="0"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54</a:t>
            </a:fld>
            <a:endParaRPr lang="zh-CN" altLang="en-US"/>
          </a:p>
        </p:txBody>
      </p:sp>
    </p:spTree>
    <p:extLst>
      <p:ext uri="{BB962C8B-B14F-4D97-AF65-F5344CB8AC3E}">
        <p14:creationId xmlns:p14="http://schemas.microsoft.com/office/powerpoint/2010/main" val="13578919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在盘古系统中，目前支持的</a:t>
            </a:r>
            <a:r>
              <a:rPr lang="en-US" altLang="zh-CN" dirty="0" smtClean="0"/>
              <a:t>HDD</a:t>
            </a:r>
            <a:r>
              <a:rPr lang="zh-CN" altLang="en-US" dirty="0" smtClean="0"/>
              <a:t>和</a:t>
            </a:r>
            <a:r>
              <a:rPr lang="en-US" altLang="zh-CN" dirty="0" smtClean="0"/>
              <a:t>SDD</a:t>
            </a:r>
            <a:r>
              <a:rPr lang="zh-CN" altLang="en-US" dirty="0" smtClean="0"/>
              <a:t>的混合存储方式，对外不会暴露存储介质信息，用不感知</a:t>
            </a:r>
            <a:r>
              <a:rPr lang="en-US" altLang="zh-CN" dirty="0" smtClean="0"/>
              <a:t>SSD</a:t>
            </a:r>
            <a:r>
              <a:rPr lang="zh-CN" altLang="en-US" dirty="0" smtClean="0"/>
              <a:t>的存在。这种混合存储技术主要是为了解决高并发随机写的场景，例如虚拟机云盘。在数据写入到盘古</a:t>
            </a:r>
            <a:r>
              <a:rPr lang="en-US" altLang="zh-CN" dirty="0" err="1" smtClean="0"/>
              <a:t>Chunkserver</a:t>
            </a:r>
            <a:r>
              <a:rPr lang="zh-CN" altLang="en-US" dirty="0" smtClean="0"/>
              <a:t>后，数据会先以日志记录的方式存储到</a:t>
            </a:r>
            <a:r>
              <a:rPr lang="en-US" altLang="zh-CN" dirty="0" smtClean="0"/>
              <a:t>SSD</a:t>
            </a:r>
            <a:r>
              <a:rPr lang="zh-CN" altLang="en-US" dirty="0" smtClean="0"/>
              <a:t>磁盘上，日志采用连续顺序存储的方式写入到</a:t>
            </a:r>
            <a:r>
              <a:rPr lang="en-US" altLang="zh-CN" dirty="0" smtClean="0"/>
              <a:t>SSD</a:t>
            </a:r>
            <a:r>
              <a:rPr lang="zh-CN" altLang="en-US" dirty="0" smtClean="0"/>
              <a:t>中，来完全利用</a:t>
            </a:r>
            <a:r>
              <a:rPr lang="en-US" altLang="zh-CN" dirty="0" smtClean="0"/>
              <a:t>SSD</a:t>
            </a:r>
            <a:r>
              <a:rPr lang="zh-CN" altLang="en-US" dirty="0" smtClean="0"/>
              <a:t>的高吞吐量能力，同时将随机写入的数据按照</a:t>
            </a:r>
            <a:r>
              <a:rPr lang="en-US" altLang="zh-CN" dirty="0" smtClean="0"/>
              <a:t>Chunk</a:t>
            </a:r>
            <a:r>
              <a:rPr lang="zh-CN" altLang="en-US" dirty="0" smtClean="0"/>
              <a:t>文件建立索引。在盘古</a:t>
            </a:r>
            <a:r>
              <a:rPr lang="en-US" altLang="zh-CN" dirty="0" err="1" smtClean="0"/>
              <a:t>chunkserver</a:t>
            </a:r>
            <a:r>
              <a:rPr lang="zh-CN" altLang="en-US" dirty="0" smtClean="0"/>
              <a:t>内部有后台程序定期将</a:t>
            </a:r>
            <a:r>
              <a:rPr lang="en-US" altLang="zh-CN" dirty="0" smtClean="0"/>
              <a:t>SSD</a:t>
            </a:r>
            <a:r>
              <a:rPr lang="zh-CN" altLang="en-US" dirty="0" smtClean="0"/>
              <a:t>上记录的多次随机写合并成一次批量写，将数据写入到</a:t>
            </a:r>
            <a:r>
              <a:rPr lang="en-US" altLang="zh-CN" dirty="0" smtClean="0"/>
              <a:t>HDD</a:t>
            </a:r>
            <a:r>
              <a:rPr lang="zh-CN" altLang="en-US" dirty="0" smtClean="0"/>
              <a:t>的</a:t>
            </a:r>
            <a:r>
              <a:rPr lang="en-US" altLang="zh-CN" dirty="0" smtClean="0"/>
              <a:t>chunk</a:t>
            </a:r>
            <a:r>
              <a:rPr lang="zh-CN" altLang="en-US" baseline="0" dirty="0" smtClean="0"/>
              <a:t> </a:t>
            </a:r>
            <a:r>
              <a:rPr lang="en-US" altLang="zh-CN" baseline="0" dirty="0" smtClean="0"/>
              <a:t>replica</a:t>
            </a:r>
            <a:r>
              <a:rPr lang="zh-CN" altLang="en-US" baseline="0" dirty="0" smtClean="0"/>
              <a:t>文件中。当有数据读取的时候，通过查找写入数据的索引可以获取到所有数据在介质上的存储位置，并将</a:t>
            </a:r>
            <a:r>
              <a:rPr lang="en-US" altLang="zh-CN" baseline="0" dirty="0" smtClean="0"/>
              <a:t>SSD</a:t>
            </a:r>
            <a:r>
              <a:rPr lang="zh-CN" altLang="en-US" baseline="0" dirty="0" smtClean="0"/>
              <a:t>和</a:t>
            </a:r>
            <a:r>
              <a:rPr lang="en-US" altLang="zh-CN" baseline="0" dirty="0" smtClean="0"/>
              <a:t>HDD</a:t>
            </a:r>
            <a:r>
              <a:rPr lang="zh-CN" altLang="en-US" baseline="0" dirty="0" smtClean="0"/>
              <a:t>上的数据合并返回给用户。</a:t>
            </a:r>
            <a:endParaRPr lang="en-US" altLang="zh-CN" baseline="0" dirty="0" smtClean="0"/>
          </a:p>
          <a:p>
            <a:r>
              <a:rPr lang="zh-CN" altLang="en-US" baseline="0" dirty="0" smtClean="0"/>
              <a:t>从写入和读取方式上来分析，由于写利用了</a:t>
            </a:r>
            <a:r>
              <a:rPr lang="en-US" altLang="zh-CN" baseline="0" dirty="0" smtClean="0"/>
              <a:t>SSD</a:t>
            </a:r>
            <a:r>
              <a:rPr lang="zh-CN" altLang="en-US" baseline="0" dirty="0" smtClean="0"/>
              <a:t>作为写</a:t>
            </a:r>
            <a:r>
              <a:rPr lang="en-US" altLang="zh-CN" baseline="0" dirty="0" smtClean="0"/>
              <a:t>cache</a:t>
            </a:r>
            <a:r>
              <a:rPr lang="zh-CN" altLang="en-US" baseline="0" dirty="0" smtClean="0"/>
              <a:t>，所以可以实现随机高频低延迟的写需求，读操作由于大部分需要反问</a:t>
            </a:r>
            <a:r>
              <a:rPr lang="en-US" altLang="zh-CN" baseline="0" dirty="0" smtClean="0"/>
              <a:t>HDD</a:t>
            </a:r>
            <a:r>
              <a:rPr lang="zh-CN" altLang="en-US" baseline="0" dirty="0" smtClean="0"/>
              <a:t>，所以同全磁盘数据存储方式的速度相当。</a:t>
            </a:r>
            <a:endParaRPr lang="en-US" altLang="zh-CN" baseline="0" dirty="0" smtClean="0"/>
          </a:p>
          <a:p>
            <a:r>
              <a:rPr lang="zh-CN" altLang="en-US" baseline="0" dirty="0" smtClean="0"/>
              <a:t>在这种架构下，由于用户不感知硬件存在，所以如何高效利用混合介质完全交由系统处理，可以方便的更换介质类型。但是由于用户不能有效传递自己的使用习惯，所以需要系统对用户的使用场景进行深入分析，通过将业务使用方式抽象为几种普遍的场景，并用使用合理的混合存储方案来满足。</a:t>
            </a:r>
            <a:endParaRPr lang="en-US" altLang="zh-CN" baseline="0" dirty="0" smtClean="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55</a:t>
            </a:fld>
            <a:endParaRPr lang="zh-CN" altLang="en-US"/>
          </a:p>
        </p:txBody>
      </p:sp>
    </p:spTree>
    <p:extLst>
      <p:ext uri="{BB962C8B-B14F-4D97-AF65-F5344CB8AC3E}">
        <p14:creationId xmlns:p14="http://schemas.microsoft.com/office/powerpoint/2010/main" val="9442997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RAMCloud</a:t>
            </a:r>
            <a:r>
              <a:rPr lang="zh-CN" altLang="en-US" dirty="0" smtClean="0"/>
              <a:t>内存存储方案同盘古的混合存储方案比较接近</a:t>
            </a:r>
            <a:r>
              <a:rPr lang="zh-CN" altLang="en-US" dirty="0" smtClean="0"/>
              <a:t>，最明显的不同点是将</a:t>
            </a:r>
            <a:r>
              <a:rPr lang="en-US" altLang="zh-CN" dirty="0" smtClean="0"/>
              <a:t>SSD</a:t>
            </a:r>
            <a:r>
              <a:rPr lang="zh-CN" altLang="en-US" dirty="0" smtClean="0"/>
              <a:t>换成了内存存储。</a:t>
            </a:r>
            <a:endParaRPr lang="en-US" altLang="zh-CN" dirty="0" smtClean="0"/>
          </a:p>
          <a:p>
            <a:r>
              <a:rPr lang="zh-CN" altLang="en-US" dirty="0" smtClean="0"/>
              <a:t>当数据写入是，所以数据均写入到内存，为了高效利用内存，采用了连续记录日志的方式将数据存放在内存中。同时将数据按照数据所属应用进行划分，分别建立索引，方便对数据进行随机访问。由于内存存储的易失性，所以需要将内存中的数据以异步方式保存到磁盘中。</a:t>
            </a:r>
            <a:endParaRPr lang="en-US" altLang="zh-CN" dirty="0" smtClean="0"/>
          </a:p>
          <a:p>
            <a:r>
              <a:rPr lang="zh-CN" altLang="en-US" dirty="0" smtClean="0"/>
              <a:t>这种实现策略非常适用于分布式的</a:t>
            </a:r>
            <a:r>
              <a:rPr lang="en-US" altLang="zh-CN" dirty="0" smtClean="0"/>
              <a:t>cache</a:t>
            </a:r>
            <a:r>
              <a:rPr lang="zh-CN" altLang="en-US" dirty="0" smtClean="0"/>
              <a:t>服务，可以充分利用内存的高带宽和低延迟，但是在分布式环境中需要同时配备高速网络，否则其威力得不到发挥。</a:t>
            </a:r>
            <a:endParaRPr lang="en-US" altLang="zh-CN" dirty="0" smtClean="0"/>
          </a:p>
          <a:p>
            <a:r>
              <a:rPr lang="zh-CN" altLang="en-US" dirty="0" smtClean="0"/>
              <a:t>从上面的例子可以看到，混合存储技术基本是利用高性能小容量高成本的介质来作为低性能大容量低成本的</a:t>
            </a:r>
            <a:r>
              <a:rPr lang="en-US" altLang="zh-CN" dirty="0" smtClean="0"/>
              <a:t>cache</a:t>
            </a:r>
            <a:r>
              <a:rPr lang="zh-CN" altLang="en-US" dirty="0" smtClean="0"/>
              <a:t>来满足业务需求。</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56</a:t>
            </a:fld>
            <a:endParaRPr lang="zh-CN" altLang="en-US"/>
          </a:p>
        </p:txBody>
      </p:sp>
    </p:spTree>
    <p:extLst>
      <p:ext uri="{BB962C8B-B14F-4D97-AF65-F5344CB8AC3E}">
        <p14:creationId xmlns:p14="http://schemas.microsoft.com/office/powerpoint/2010/main" val="12437050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p:cNvSpPr>
            <a:spLocks noGrp="1" noRot="1" noChangeAspect="1"/>
          </p:cNvSpPr>
          <p:nvPr>
            <p:ph type="sldImg"/>
          </p:nvPr>
        </p:nvSpPr>
        <p:spPr bwMode="auto">
          <a:noFill/>
          <a:ln>
            <a:solidFill>
              <a:srgbClr val="000000"/>
            </a:solidFill>
            <a:miter lim="800000"/>
            <a:headEnd/>
            <a:tailEnd/>
          </a:ln>
        </p:spPr>
      </p:sp>
      <p:sp>
        <p:nvSpPr>
          <p:cNvPr id="83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397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664779-BFA7-45FE-8A9B-6904364DA992}" type="slidenum">
              <a:rPr lang="zh-CN" altLang="en-US"/>
              <a:pPr fontAlgn="base">
                <a:spcBef>
                  <a:spcPct val="0"/>
                </a:spcBef>
                <a:spcAft>
                  <a:spcPct val="0"/>
                </a:spcAft>
                <a:defRPr/>
              </a:pPr>
              <a:t>57</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p:cNvSpPr>
          <p:nvPr>
            <p:ph type="sldImg"/>
          </p:nvPr>
        </p:nvSpPr>
        <p:spPr bwMode="auto">
          <a:noFill/>
          <a:ln>
            <a:solidFill>
              <a:srgbClr val="000000"/>
            </a:solidFill>
            <a:miter lim="800000"/>
            <a:headEnd/>
            <a:tailEnd/>
          </a:ln>
        </p:spPr>
      </p:sp>
      <p:sp>
        <p:nvSpPr>
          <p:cNvPr id="860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601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DBE676-7A17-4BDD-9AB1-A90313A5F261}" type="slidenum">
              <a:rPr lang="zh-CN" altLang="en-US"/>
              <a:pPr fontAlgn="base">
                <a:spcBef>
                  <a:spcPct val="0"/>
                </a:spcBef>
                <a:spcAft>
                  <a:spcPct val="0"/>
                </a:spcAft>
                <a:defRPr/>
              </a:pPr>
              <a:t>58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通过前三点的介绍后，大家已经对分布式存储很熟悉了，接下来会看分布式存储系统中非常关键的技术，元数据服务的高可用和可扩展性如何满足；</a:t>
            </a:r>
          </a:p>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6</a:t>
            </a:fld>
            <a:endParaRPr lang="zh-CN" altLang="en-US"/>
          </a:p>
        </p:txBody>
      </p:sp>
    </p:spTree>
    <p:extLst>
      <p:ext uri="{BB962C8B-B14F-4D97-AF65-F5344CB8AC3E}">
        <p14:creationId xmlns:p14="http://schemas.microsoft.com/office/powerpoint/2010/main" val="2995161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mn-lt"/>
                <a:ea typeface="+mn-ea"/>
                <a:cs typeface="+mn-cs"/>
              </a:rPr>
              <a:t>接下来会探讨一下，如何利用混合存储技术，在不提高存储成本的同时分布式存储系统带来高性能； </a:t>
            </a:r>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7</a:t>
            </a:fld>
            <a:endParaRPr lang="zh-CN" altLang="en-US"/>
          </a:p>
        </p:txBody>
      </p:sp>
    </p:spTree>
    <p:extLst>
      <p:ext uri="{BB962C8B-B14F-4D97-AF65-F5344CB8AC3E}">
        <p14:creationId xmlns:p14="http://schemas.microsoft.com/office/powerpoint/2010/main" val="1009810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mn-lt"/>
                <a:ea typeface="+mn-ea"/>
                <a:cs typeface="+mn-cs"/>
              </a:rPr>
              <a:t>最后会列举了一些参考资料，供大家自己深入了解分布式存储系统。</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8</a:t>
            </a:fld>
            <a:endParaRPr lang="zh-CN" altLang="en-US"/>
          </a:p>
        </p:txBody>
      </p:sp>
    </p:spTree>
    <p:extLst>
      <p:ext uri="{BB962C8B-B14F-4D97-AF65-F5344CB8AC3E}">
        <p14:creationId xmlns:p14="http://schemas.microsoft.com/office/powerpoint/2010/main" val="66643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headEnd/>
            <a:tailEnd/>
          </a:ln>
        </p:spPr>
      </p:sp>
      <p:sp>
        <p:nvSpPr>
          <p:cNvPr id="15362"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z="1200" b="1" i="0" u="none" strike="noStrike" kern="1200" baseline="0" dirty="0" smtClean="0">
                <a:solidFill>
                  <a:schemeClr val="tx1"/>
                </a:solidFill>
                <a:latin typeface="+mn-lt"/>
                <a:ea typeface="+mn-ea"/>
                <a:cs typeface="+mn-cs"/>
              </a:rPr>
              <a:t>大数据同我们的生活息息相关，下面我们从⼀一个简单的问题分析出发看大数据对分布式存储系统提出了什么样的需求。</a:t>
            </a:r>
          </a:p>
          <a:p>
            <a:r>
              <a:rPr lang="zh-CN" altLang="en-US" sz="1200" b="1" i="0" u="none" strike="noStrike" kern="1200" baseline="0" dirty="0" smtClean="0">
                <a:solidFill>
                  <a:schemeClr val="tx1"/>
                </a:solidFill>
                <a:latin typeface="+mn-lt"/>
                <a:ea typeface="+mn-ea"/>
                <a:cs typeface="+mn-cs"/>
              </a:rPr>
              <a:t>动画；</a:t>
            </a:r>
          </a:p>
          <a:p>
            <a:r>
              <a:rPr lang="zh-CN" altLang="en-US" sz="1200" b="1" i="0" u="none" strike="noStrike" kern="1200" baseline="0" dirty="0" smtClean="0">
                <a:solidFill>
                  <a:schemeClr val="tx1"/>
                </a:solidFill>
                <a:latin typeface="+mn-lt"/>
                <a:ea typeface="+mn-ea"/>
                <a:cs typeface="+mn-cs"/>
              </a:rPr>
              <a:t>在衡量大数据系统能力方面有很多指标来评价系统的优劣。我给大家介绍一个网站，</a:t>
            </a:r>
            <a:r>
              <a:rPr lang="en-US" altLang="zh-CN" sz="1200" b="1" i="0" u="none" strike="noStrike" kern="1200" baseline="0" dirty="0" err="1" smtClean="0">
                <a:solidFill>
                  <a:schemeClr val="tx1"/>
                </a:solidFill>
                <a:latin typeface="+mn-lt"/>
                <a:ea typeface="+mn-ea"/>
                <a:cs typeface="+mn-cs"/>
              </a:rPr>
              <a:t>sortbenchmark</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在网站上列出了一些衡量大数据处理能力的指标，</a:t>
            </a:r>
          </a:p>
          <a:p>
            <a:r>
              <a:rPr lang="zh-CN" altLang="en-US" sz="1200" b="0" i="0" u="none" strike="noStrike" kern="1200" baseline="0" dirty="0" smtClean="0">
                <a:solidFill>
                  <a:schemeClr val="tx1"/>
                </a:solidFill>
                <a:latin typeface="+mn-lt"/>
                <a:ea typeface="+mn-ea"/>
                <a:cs typeface="+mn-cs"/>
              </a:rPr>
              <a:t>大家可以参考。这些指标主要关注两个方面，一是数据处理速度，另外一个是处理成本。这里列出了</a:t>
            </a:r>
            <a:r>
              <a:rPr lang="en-US" altLang="zh-CN" sz="1200" b="0" i="0" u="none" strike="noStrike" kern="1200" baseline="0" dirty="0" smtClean="0">
                <a:solidFill>
                  <a:schemeClr val="tx1"/>
                </a:solidFill>
                <a:latin typeface="+mn-lt"/>
                <a:ea typeface="+mn-ea"/>
                <a:cs typeface="+mn-cs"/>
              </a:rPr>
              <a:t>2013</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2014</a:t>
            </a:r>
            <a:r>
              <a:rPr lang="zh-CN" altLang="en-US" sz="1200" b="0" i="0" u="none" strike="noStrike" kern="1200" baseline="0" dirty="0" smtClean="0">
                <a:solidFill>
                  <a:schemeClr val="tx1"/>
                </a:solidFill>
                <a:latin typeface="+mn-lt"/>
                <a:ea typeface="+mn-ea"/>
                <a:cs typeface="+mn-cs"/>
              </a:rPr>
              <a:t>的数据处理速度的最好成绩，这个成绩还在随着数据处理技术的进步在不断被刷新，同时也在不断对分布式存储系统提出更高的要求。</a:t>
            </a:r>
            <a:endParaRPr lang="zh-CN" altLang="en-US" b="0" dirty="0" smtClean="0"/>
          </a:p>
        </p:txBody>
      </p:sp>
      <p:sp>
        <p:nvSpPr>
          <p:cNvPr id="153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77ED49-F8C1-49B1-8B04-840BA0125BA4}" type="slidenum">
              <a:rPr lang="zh-CN" altLang="en-US"/>
              <a:pPr fontAlgn="base">
                <a:spcBef>
                  <a:spcPct val="0"/>
                </a:spcBef>
                <a:spcAft>
                  <a:spcPct val="0"/>
                </a:spcAft>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C:\Users\kehong.liu\AppData\Local\Microsoft\Windows\Temporary Internet Files\Content.Outlook\BRT1G19T\云LOGO.png"/>
          <p:cNvPicPr>
            <a:picLocks noChangeAspect="1" noChangeArrowheads="1"/>
          </p:cNvPicPr>
          <p:nvPr userDrawn="1"/>
        </p:nvPicPr>
        <p:blipFill>
          <a:blip r:embed="rId2">
            <a:lum bright="30000"/>
          </a:blip>
          <a:srcRect/>
          <a:stretch>
            <a:fillRect/>
          </a:stretch>
        </p:blipFill>
        <p:spPr bwMode="auto">
          <a:xfrm>
            <a:off x="9456738" y="1728788"/>
            <a:ext cx="2901950" cy="2419350"/>
          </a:xfrm>
          <a:prstGeom prst="rect">
            <a:avLst/>
          </a:prstGeom>
          <a:noFill/>
          <a:ln w="9525">
            <a:noFill/>
            <a:miter lim="800000"/>
            <a:headEnd/>
            <a:tailEnd/>
          </a:ln>
        </p:spPr>
      </p:pic>
      <p:sp>
        <p:nvSpPr>
          <p:cNvPr id="2" name="标题 1"/>
          <p:cNvSpPr>
            <a:spLocks noGrp="1"/>
          </p:cNvSpPr>
          <p:nvPr>
            <p:ph type="ctrTitle"/>
          </p:nvPr>
        </p:nvSpPr>
        <p:spPr>
          <a:xfrm>
            <a:off x="911424" y="1873630"/>
            <a:ext cx="10363200" cy="1470025"/>
          </a:xfrm>
        </p:spPr>
        <p:txBody>
          <a:bodyPr/>
          <a:lstStyle>
            <a:lvl1pPr>
              <a:defRPr sz="36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75520" y="3515412"/>
            <a:ext cx="8534400" cy="604867"/>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9FF04AA5-4C80-400C-912F-9272AB60A6D9}" type="datetimeFigureOut">
              <a:rPr lang="zh-CN" altLang="en-US"/>
              <a:pPr>
                <a:defRPr/>
              </a:pPr>
              <a:t>2015/7/20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F44CF9D-1BE2-4410-8F4F-B7ACF6E1EBE0}" type="slidenum">
              <a:rPr lang="zh-CN" altLang="en-US"/>
              <a:pPr>
                <a:defRPr/>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F48993A-B05D-46DE-AFFC-501754D2029A}" type="datetimeFigureOut">
              <a:rPr lang="zh-CN" altLang="en-US"/>
              <a:pPr>
                <a:defRPr/>
              </a:pPr>
              <a:t>2015/7/20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9760EF5-DF63-41D8-AF5C-0E6798A5EAE8}" type="slidenum">
              <a:rPr lang="zh-CN" altLang="en-US"/>
              <a:pPr>
                <a:defRPr/>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2" descr="C:\Users\kehong.liu\AppData\Local\Microsoft\Windows\Temporary Internet Files\Content.Outlook\BRT1G19T\云LOGO.png"/>
          <p:cNvPicPr>
            <a:picLocks noChangeAspect="1" noChangeArrowheads="1"/>
          </p:cNvPicPr>
          <p:nvPr userDrawn="1"/>
        </p:nvPicPr>
        <p:blipFill>
          <a:blip r:embed="rId2">
            <a:lum bright="40000" contrast="-40000"/>
          </a:blip>
          <a:srcRect/>
          <a:stretch>
            <a:fillRect/>
          </a:stretch>
        </p:blipFill>
        <p:spPr bwMode="auto">
          <a:xfrm>
            <a:off x="6288088" y="750888"/>
            <a:ext cx="6494462" cy="5411787"/>
          </a:xfrm>
          <a:prstGeom prst="rect">
            <a:avLst/>
          </a:prstGeom>
          <a:noFill/>
          <a:ln w="9525">
            <a:noFill/>
            <a:miter lim="800000"/>
            <a:headEnd/>
            <a:tailEnd/>
          </a:ln>
        </p:spPr>
      </p:pic>
      <p:sp>
        <p:nvSpPr>
          <p:cNvPr id="2" name="标题 1"/>
          <p:cNvSpPr>
            <a:spLocks noGrp="1"/>
          </p:cNvSpPr>
          <p:nvPr>
            <p:ph type="title"/>
          </p:nvPr>
        </p:nvSpPr>
        <p:spPr>
          <a:xfrm>
            <a:off x="963084" y="4406902"/>
            <a:ext cx="10363200" cy="1362074"/>
          </a:xfrm>
        </p:spPr>
        <p:txBody>
          <a:bodyPr anchor="t"/>
          <a:lstStyle>
            <a:lvl1pPr algn="l">
              <a:defRPr sz="4000" b="1" cap="all">
                <a:solidFill>
                  <a:schemeClr val="tx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4982681-3A53-44E8-8E9E-02AB709EEA6D}" type="datetimeFigureOut">
              <a:rPr lang="zh-CN" altLang="en-US"/>
              <a:pPr>
                <a:defRPr/>
              </a:pPr>
              <a:t>2015/7/20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AA08E4-EB94-47B3-A626-597261FF3803}" type="slidenum">
              <a:rPr lang="zh-CN" altLang="en-US"/>
              <a:pPr>
                <a:defRPr/>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2" descr="C:\Users\kehong.liu\AppData\Local\Microsoft\Windows\Temporary Internet Files\Content.Outlook\BRT1G19T\云LOGO.png"/>
          <p:cNvPicPr>
            <a:picLocks noChangeAspect="1" noChangeArrowheads="1"/>
          </p:cNvPicPr>
          <p:nvPr userDrawn="1"/>
        </p:nvPicPr>
        <p:blipFill>
          <a:blip r:embed="rId2">
            <a:lum bright="40000" contrast="-40000"/>
          </a:blip>
          <a:srcRect/>
          <a:stretch>
            <a:fillRect/>
          </a:stretch>
        </p:blipFill>
        <p:spPr bwMode="auto">
          <a:xfrm>
            <a:off x="6288088" y="750888"/>
            <a:ext cx="6494462" cy="5411787"/>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095941"/>
            <a:ext cx="5384800" cy="51845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95941"/>
            <a:ext cx="5384800" cy="51845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4"/>
          <p:cNvSpPr>
            <a:spLocks noGrp="1"/>
          </p:cNvSpPr>
          <p:nvPr>
            <p:ph type="dt" sz="half" idx="10"/>
          </p:nvPr>
        </p:nvSpPr>
        <p:spPr/>
        <p:txBody>
          <a:bodyPr/>
          <a:lstStyle>
            <a:lvl1pPr>
              <a:defRPr/>
            </a:lvl1pPr>
          </a:lstStyle>
          <a:p>
            <a:pPr>
              <a:defRPr/>
            </a:pPr>
            <a:fld id="{76290FA4-3F31-4C1E-A609-306D4DF08DC8}" type="datetimeFigureOut">
              <a:rPr lang="zh-CN" altLang="en-US"/>
              <a:pPr>
                <a:defRPr/>
              </a:pPr>
              <a:t>2015/7/20</a:t>
            </a:fld>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pPr>
              <a:defRPr/>
            </a:pPr>
            <a:fld id="{6E237F43-A9E4-43F6-AE30-9E77ECF938DB}" type="slidenum">
              <a:rPr lang="zh-CN" altLang="en-US"/>
              <a:pPr>
                <a:defRPr/>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2" descr="C:\Users\kehong.liu\AppData\Local\Microsoft\Windows\Temporary Internet Files\Content.Outlook\BRT1G19T\云LOGO.png"/>
          <p:cNvPicPr>
            <a:picLocks noChangeAspect="1" noChangeArrowheads="1"/>
          </p:cNvPicPr>
          <p:nvPr userDrawn="1"/>
        </p:nvPicPr>
        <p:blipFill>
          <a:blip r:embed="rId2">
            <a:lum bright="40000" contrast="-40000"/>
          </a:blip>
          <a:srcRect/>
          <a:stretch>
            <a:fillRect/>
          </a:stretch>
        </p:blipFill>
        <p:spPr bwMode="auto">
          <a:xfrm>
            <a:off x="6288088" y="750888"/>
            <a:ext cx="6494462" cy="5411787"/>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08242" y="1095943"/>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1787217"/>
            <a:ext cx="5386917" cy="43389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6192016" y="1095943"/>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4" y="1787217"/>
            <a:ext cx="5389033" cy="43389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6"/>
          <p:cNvSpPr>
            <a:spLocks noGrp="1"/>
          </p:cNvSpPr>
          <p:nvPr>
            <p:ph type="dt" sz="half" idx="10"/>
          </p:nvPr>
        </p:nvSpPr>
        <p:spPr/>
        <p:txBody>
          <a:bodyPr/>
          <a:lstStyle>
            <a:lvl1pPr>
              <a:defRPr/>
            </a:lvl1pPr>
          </a:lstStyle>
          <a:p>
            <a:pPr>
              <a:defRPr/>
            </a:pPr>
            <a:fld id="{1841C52A-19C1-4E09-A4EE-B9D40FF88CF8}" type="datetimeFigureOut">
              <a:rPr lang="zh-CN" altLang="en-US"/>
              <a:pPr>
                <a:defRPr/>
              </a:pPr>
              <a:t>2015/7/20</a:t>
            </a:fld>
            <a:endParaRPr lang="zh-CN" altLang="en-US"/>
          </a:p>
        </p:txBody>
      </p:sp>
      <p:sp>
        <p:nvSpPr>
          <p:cNvPr id="9" name="页脚占位符 7"/>
          <p:cNvSpPr>
            <a:spLocks noGrp="1"/>
          </p:cNvSpPr>
          <p:nvPr>
            <p:ph type="ftr" sz="quarter" idx="11"/>
          </p:nvPr>
        </p:nvSpPr>
        <p:spPr/>
        <p:txBody>
          <a:bodyPr/>
          <a:lstStyle>
            <a:lvl1pPr>
              <a:defRPr/>
            </a:lvl1pPr>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pPr>
              <a:defRPr/>
            </a:pPr>
            <a:fld id="{52E70C19-083E-41D3-90E3-C6EE51D08BE4}" type="slidenum">
              <a:rPr lang="zh-CN" altLang="en-US"/>
              <a:pPr>
                <a:defRPr/>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决策">
    <p:spTree>
      <p:nvGrpSpPr>
        <p:cNvPr id="1" name=""/>
        <p:cNvGrpSpPr/>
        <p:nvPr/>
      </p:nvGrpSpPr>
      <p:grpSpPr>
        <a:xfrm>
          <a:off x="0" y="0"/>
          <a:ext cx="0" cy="0"/>
          <a:chOff x="0" y="0"/>
          <a:chExt cx="0" cy="0"/>
        </a:xfrm>
      </p:grpSpPr>
      <p:pic>
        <p:nvPicPr>
          <p:cNvPr id="18" name="Picture 2" descr="C:\Users\kehong.liu\AppData\Local\Microsoft\Windows\Temporary Internet Files\Content.Outlook\BRT1G19T\云LOGO.png"/>
          <p:cNvPicPr>
            <a:picLocks noChangeAspect="1" noChangeArrowheads="1"/>
          </p:cNvPicPr>
          <p:nvPr userDrawn="1"/>
        </p:nvPicPr>
        <p:blipFill>
          <a:blip r:embed="rId2">
            <a:lum bright="40000" contrast="-40000"/>
          </a:blip>
          <a:srcRect/>
          <a:stretch>
            <a:fillRect/>
          </a:stretch>
        </p:blipFill>
        <p:spPr bwMode="auto">
          <a:xfrm>
            <a:off x="6288088" y="750888"/>
            <a:ext cx="6494462" cy="5411787"/>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18049" y="836712"/>
            <a:ext cx="10754553"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719408" y="1315161"/>
            <a:ext cx="10754553" cy="777686"/>
          </a:xfrm>
        </p:spPr>
        <p:txBody>
          <a:bodyPr>
            <a:normAutofit/>
          </a:bodyPr>
          <a:lstStyle>
            <a:lvl1pPr>
              <a:defRPr sz="1800"/>
            </a:lvl1pPr>
            <a:lvl2pPr>
              <a:defRPr sz="1600"/>
            </a:lvl2pPr>
            <a:lvl3pPr>
              <a:defRPr sz="1800"/>
            </a:lvl3pPr>
            <a:lvl4pPr>
              <a:buNone/>
              <a:defRPr sz="1600"/>
            </a:lvl4pPr>
            <a:lvl5pPr>
              <a:buNone/>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p:txBody>
      </p:sp>
      <p:sp>
        <p:nvSpPr>
          <p:cNvPr id="12" name="文本占位符 2"/>
          <p:cNvSpPr>
            <a:spLocks noGrp="1"/>
          </p:cNvSpPr>
          <p:nvPr>
            <p:ph type="body" idx="13"/>
          </p:nvPr>
        </p:nvSpPr>
        <p:spPr>
          <a:xfrm>
            <a:off x="718048" y="2172865"/>
            <a:ext cx="10754553"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3" name="内容占位符 3"/>
          <p:cNvSpPr>
            <a:spLocks noGrp="1"/>
          </p:cNvSpPr>
          <p:nvPr>
            <p:ph sz="half" idx="14"/>
          </p:nvPr>
        </p:nvSpPr>
        <p:spPr>
          <a:xfrm>
            <a:off x="719406" y="2651314"/>
            <a:ext cx="10754553" cy="777686"/>
          </a:xfrm>
        </p:spPr>
        <p:txBody>
          <a:bodyPr>
            <a:normAutofit/>
          </a:bodyPr>
          <a:lstStyle>
            <a:lvl1pPr>
              <a:defRPr sz="1800"/>
            </a:lvl1pPr>
            <a:lvl2pPr>
              <a:defRPr sz="1600"/>
            </a:lvl2pPr>
            <a:lvl3pPr>
              <a:defRPr sz="1800"/>
            </a:lvl3pPr>
            <a:lvl4pPr>
              <a:buNone/>
              <a:defRPr sz="1600"/>
            </a:lvl4pPr>
            <a:lvl5pPr>
              <a:buNone/>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p:txBody>
      </p:sp>
      <p:sp>
        <p:nvSpPr>
          <p:cNvPr id="14" name="文本占位符 2"/>
          <p:cNvSpPr>
            <a:spLocks noGrp="1"/>
          </p:cNvSpPr>
          <p:nvPr>
            <p:ph type="body" idx="15"/>
          </p:nvPr>
        </p:nvSpPr>
        <p:spPr>
          <a:xfrm>
            <a:off x="719408" y="3515410"/>
            <a:ext cx="3623937"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5" name="内容占位符 3"/>
          <p:cNvSpPr>
            <a:spLocks noGrp="1"/>
          </p:cNvSpPr>
          <p:nvPr>
            <p:ph sz="half" idx="16"/>
          </p:nvPr>
        </p:nvSpPr>
        <p:spPr>
          <a:xfrm>
            <a:off x="720766" y="3993857"/>
            <a:ext cx="3623937" cy="2459478"/>
          </a:xfrm>
        </p:spPr>
        <p:txBody>
          <a:bodyPr>
            <a:normAutofit/>
          </a:bodyPr>
          <a:lstStyle>
            <a:lvl1pPr>
              <a:defRPr sz="1800"/>
            </a:lvl1pPr>
            <a:lvl2pPr>
              <a:defRPr sz="1600"/>
            </a:lvl2pPr>
            <a:lvl3pPr>
              <a:defRPr sz="1800"/>
            </a:lvl3pPr>
            <a:lvl4pPr>
              <a:buNone/>
              <a:defRPr sz="1600"/>
            </a:lvl4pPr>
            <a:lvl5pPr>
              <a:buNone/>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p:txBody>
      </p:sp>
      <p:sp>
        <p:nvSpPr>
          <p:cNvPr id="16" name="文本占位符 2"/>
          <p:cNvSpPr>
            <a:spLocks noGrp="1"/>
          </p:cNvSpPr>
          <p:nvPr>
            <p:ph type="body" idx="17"/>
          </p:nvPr>
        </p:nvSpPr>
        <p:spPr>
          <a:xfrm>
            <a:off x="4458984" y="3515410"/>
            <a:ext cx="3447160"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7" name="内容占位符 3"/>
          <p:cNvSpPr>
            <a:spLocks noGrp="1"/>
          </p:cNvSpPr>
          <p:nvPr>
            <p:ph sz="half" idx="18"/>
          </p:nvPr>
        </p:nvSpPr>
        <p:spPr>
          <a:xfrm>
            <a:off x="4460343" y="3993857"/>
            <a:ext cx="3447160" cy="2459478"/>
          </a:xfrm>
        </p:spPr>
        <p:txBody>
          <a:bodyPr>
            <a:normAutofit/>
          </a:bodyPr>
          <a:lstStyle>
            <a:lvl1pPr>
              <a:defRPr sz="1800"/>
            </a:lvl1pPr>
            <a:lvl2pPr>
              <a:defRPr sz="1600"/>
            </a:lvl2pPr>
            <a:lvl3pPr>
              <a:defRPr sz="1800"/>
            </a:lvl3pPr>
            <a:lvl4pPr>
              <a:buNone/>
              <a:defRPr sz="1600"/>
            </a:lvl4pPr>
            <a:lvl5pPr>
              <a:buNone/>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p:txBody>
      </p:sp>
      <p:sp>
        <p:nvSpPr>
          <p:cNvPr id="20" name="文本占位符 2"/>
          <p:cNvSpPr>
            <a:spLocks noGrp="1"/>
          </p:cNvSpPr>
          <p:nvPr>
            <p:ph type="body" idx="19"/>
          </p:nvPr>
        </p:nvSpPr>
        <p:spPr>
          <a:xfrm>
            <a:off x="8028913" y="3515410"/>
            <a:ext cx="3447160"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21" name="内容占位符 3"/>
          <p:cNvSpPr>
            <a:spLocks noGrp="1"/>
          </p:cNvSpPr>
          <p:nvPr>
            <p:ph sz="half" idx="20"/>
          </p:nvPr>
        </p:nvSpPr>
        <p:spPr>
          <a:xfrm>
            <a:off x="8030272" y="3993857"/>
            <a:ext cx="3447160" cy="2459478"/>
          </a:xfrm>
        </p:spPr>
        <p:txBody>
          <a:bodyPr>
            <a:normAutofit/>
          </a:bodyPr>
          <a:lstStyle>
            <a:lvl1pPr>
              <a:defRPr sz="1800"/>
            </a:lvl1pPr>
            <a:lvl2pPr>
              <a:defRPr sz="1600"/>
            </a:lvl2pPr>
            <a:lvl3pPr>
              <a:defRPr sz="1800"/>
            </a:lvl3pPr>
            <a:lvl4pPr>
              <a:buNone/>
              <a:defRPr sz="1600"/>
            </a:lvl4pPr>
            <a:lvl5pPr>
              <a:buNone/>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p:txBody>
      </p:sp>
      <p:sp>
        <p:nvSpPr>
          <p:cNvPr id="19" name="日期占位符 6"/>
          <p:cNvSpPr>
            <a:spLocks noGrp="1"/>
          </p:cNvSpPr>
          <p:nvPr>
            <p:ph type="dt" sz="half" idx="21"/>
          </p:nvPr>
        </p:nvSpPr>
        <p:spPr/>
        <p:txBody>
          <a:bodyPr/>
          <a:lstStyle>
            <a:lvl1pPr>
              <a:defRPr/>
            </a:lvl1pPr>
          </a:lstStyle>
          <a:p>
            <a:pPr>
              <a:defRPr/>
            </a:pPr>
            <a:fld id="{F72ACB6F-019C-4FB3-A05C-63C55FA4E9A2}" type="datetimeFigureOut">
              <a:rPr lang="zh-CN" altLang="en-US"/>
              <a:pPr>
                <a:defRPr/>
              </a:pPr>
              <a:t>2015/7/20</a:t>
            </a:fld>
            <a:endParaRPr lang="zh-CN" altLang="en-US"/>
          </a:p>
        </p:txBody>
      </p:sp>
      <p:sp>
        <p:nvSpPr>
          <p:cNvPr id="22" name="页脚占位符 7"/>
          <p:cNvSpPr>
            <a:spLocks noGrp="1"/>
          </p:cNvSpPr>
          <p:nvPr>
            <p:ph type="ftr" sz="quarter" idx="22"/>
          </p:nvPr>
        </p:nvSpPr>
        <p:spPr/>
        <p:txBody>
          <a:bodyPr/>
          <a:lstStyle>
            <a:lvl1pPr>
              <a:defRPr/>
            </a:lvl1pPr>
          </a:lstStyle>
          <a:p>
            <a:pPr>
              <a:defRPr/>
            </a:pPr>
            <a:endParaRPr lang="zh-CN" altLang="en-US"/>
          </a:p>
        </p:txBody>
      </p:sp>
      <p:sp>
        <p:nvSpPr>
          <p:cNvPr id="23" name="灯片编号占位符 8"/>
          <p:cNvSpPr>
            <a:spLocks noGrp="1"/>
          </p:cNvSpPr>
          <p:nvPr>
            <p:ph type="sldNum" sz="quarter" idx="23"/>
          </p:nvPr>
        </p:nvSpPr>
        <p:spPr/>
        <p:txBody>
          <a:bodyPr/>
          <a:lstStyle>
            <a:lvl1pPr>
              <a:defRPr/>
            </a:lvl1pPr>
          </a:lstStyle>
          <a:p>
            <a:pPr>
              <a:defRPr/>
            </a:pPr>
            <a:fld id="{40D323A6-7616-4C0C-9726-805F90EAF8B5}" type="slidenum">
              <a:rPr lang="zh-CN" altLang="en-US"/>
              <a:pPr>
                <a:defRPr/>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2" descr="C:\Users\kehong.liu\AppData\Local\Microsoft\Windows\Temporary Internet Files\Content.Outlook\BRT1G19T\云LOGO.png"/>
          <p:cNvPicPr>
            <a:picLocks noChangeAspect="1" noChangeArrowheads="1"/>
          </p:cNvPicPr>
          <p:nvPr userDrawn="1"/>
        </p:nvPicPr>
        <p:blipFill>
          <a:blip r:embed="rId2">
            <a:lum bright="40000" contrast="-40000"/>
          </a:blip>
          <a:srcRect/>
          <a:stretch>
            <a:fillRect/>
          </a:stretch>
        </p:blipFill>
        <p:spPr bwMode="auto">
          <a:xfrm>
            <a:off x="6288088" y="750888"/>
            <a:ext cx="6494462" cy="5411787"/>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2"/>
          <p:cNvSpPr>
            <a:spLocks noGrp="1"/>
          </p:cNvSpPr>
          <p:nvPr>
            <p:ph type="dt" sz="half" idx="10"/>
          </p:nvPr>
        </p:nvSpPr>
        <p:spPr/>
        <p:txBody>
          <a:bodyPr/>
          <a:lstStyle>
            <a:lvl1pPr>
              <a:defRPr/>
            </a:lvl1pPr>
          </a:lstStyle>
          <a:p>
            <a:pPr>
              <a:defRPr/>
            </a:pPr>
            <a:fld id="{6F14BA1E-7208-4E79-91D8-F8512A1AC5CE}" type="datetimeFigureOut">
              <a:rPr lang="zh-CN" altLang="en-US"/>
              <a:pPr>
                <a:defRPr/>
              </a:pPr>
              <a:t>2015/7/20</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9BE79EE9-3814-44C4-B168-7A6ACE717486}" type="slidenum">
              <a:rPr lang="zh-CN" altLang="en-US"/>
              <a:pPr>
                <a:defRPr/>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D539C5C-CD4B-4A73-8893-F8CEA46564AA}" type="datetimeFigureOut">
              <a:rPr lang="zh-CN" altLang="en-US"/>
              <a:pPr>
                <a:defRPr/>
              </a:pPr>
              <a:t>2015/7/20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1CC9EB6-F12B-4776-84D0-0CABDC6926B8}" type="slidenum">
              <a:rPr lang="zh-CN" altLang="en-US"/>
              <a:pPr>
                <a:defRPr/>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34963" y="146050"/>
            <a:ext cx="10561637" cy="5619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027" name="文本占位符 2"/>
          <p:cNvSpPr>
            <a:spLocks noGrp="1"/>
          </p:cNvSpPr>
          <p:nvPr>
            <p:ph type="body" idx="1"/>
          </p:nvPr>
        </p:nvSpPr>
        <p:spPr bwMode="auto">
          <a:xfrm>
            <a:off x="334963" y="922338"/>
            <a:ext cx="11522075" cy="544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616700"/>
            <a:ext cx="2844800" cy="241300"/>
          </a:xfrm>
          <a:prstGeom prst="rect">
            <a:avLst/>
          </a:prstGeom>
        </p:spPr>
        <p:txBody>
          <a:bodyPr vert="horz" lIns="91440" tIns="45720" rIns="91440" bIns="45720" rtlCol="0" anchor="ctr"/>
          <a:lstStyle>
            <a:lvl1pPr algn="l" fontAlgn="auto">
              <a:spcBef>
                <a:spcPts val="0"/>
              </a:spcBef>
              <a:spcAft>
                <a:spcPts val="0"/>
              </a:spcAft>
              <a:defRPr sz="1050">
                <a:solidFill>
                  <a:schemeClr val="bg1"/>
                </a:solidFill>
                <a:latin typeface="微软雅黑" pitchFamily="34" charset="-122"/>
                <a:ea typeface="微软雅黑" pitchFamily="34" charset="-122"/>
              </a:defRPr>
            </a:lvl1pPr>
          </a:lstStyle>
          <a:p>
            <a:pPr>
              <a:defRPr/>
            </a:pPr>
            <a:fld id="{79344F40-3E9D-4E2F-B056-1FED193D9420}" type="datetimeFigureOut">
              <a:rPr lang="zh-CN" altLang="en-US"/>
              <a:pPr>
                <a:defRPr/>
              </a:pPr>
              <a:t>2015/7/20</a:t>
            </a:fld>
            <a:endParaRPr lang="zh-CN" altLang="en-US"/>
          </a:p>
        </p:txBody>
      </p:sp>
      <p:sp>
        <p:nvSpPr>
          <p:cNvPr id="5" name="页脚占位符 4"/>
          <p:cNvSpPr>
            <a:spLocks noGrp="1"/>
          </p:cNvSpPr>
          <p:nvPr>
            <p:ph type="ftr" sz="quarter" idx="3"/>
          </p:nvPr>
        </p:nvSpPr>
        <p:spPr>
          <a:xfrm>
            <a:off x="4165600" y="6616700"/>
            <a:ext cx="3860800" cy="241300"/>
          </a:xfrm>
          <a:prstGeom prst="rect">
            <a:avLst/>
          </a:prstGeom>
        </p:spPr>
        <p:txBody>
          <a:bodyPr vert="horz" lIns="91440" tIns="45720" rIns="91440" bIns="45720" rtlCol="0" anchor="ctr"/>
          <a:lstStyle>
            <a:lvl1pPr algn="ctr" fontAlgn="auto">
              <a:spcBef>
                <a:spcPts val="0"/>
              </a:spcBef>
              <a:spcAft>
                <a:spcPts val="0"/>
              </a:spcAft>
              <a:defRPr sz="1050">
                <a:solidFill>
                  <a:schemeClr val="bg1"/>
                </a:solidFill>
                <a:latin typeface="微软雅黑" pitchFamily="34" charset="-122"/>
                <a:ea typeface="微软雅黑" pitchFamily="34" charset="-122"/>
              </a:defRPr>
            </a:lvl1pPr>
          </a:lstStyle>
          <a:p>
            <a:pPr>
              <a:defRPr/>
            </a:pPr>
            <a:endParaRPr lang="zh-CN" altLang="en-US"/>
          </a:p>
        </p:txBody>
      </p:sp>
      <p:sp>
        <p:nvSpPr>
          <p:cNvPr id="6" name="灯片编号占位符 5"/>
          <p:cNvSpPr>
            <a:spLocks noGrp="1"/>
          </p:cNvSpPr>
          <p:nvPr>
            <p:ph type="sldNum" sz="quarter" idx="4"/>
          </p:nvPr>
        </p:nvSpPr>
        <p:spPr>
          <a:xfrm>
            <a:off x="8737600" y="6616700"/>
            <a:ext cx="2844800" cy="241300"/>
          </a:xfrm>
          <a:prstGeom prst="rect">
            <a:avLst/>
          </a:prstGeom>
        </p:spPr>
        <p:txBody>
          <a:bodyPr vert="horz" lIns="91440" tIns="45720" rIns="91440" bIns="45720" rtlCol="0" anchor="ctr"/>
          <a:lstStyle>
            <a:lvl1pPr algn="r" fontAlgn="auto">
              <a:spcBef>
                <a:spcPts val="0"/>
              </a:spcBef>
              <a:spcAft>
                <a:spcPts val="0"/>
              </a:spcAft>
              <a:defRPr sz="1050">
                <a:solidFill>
                  <a:schemeClr val="bg1"/>
                </a:solidFill>
                <a:latin typeface="微软雅黑" pitchFamily="34" charset="-122"/>
                <a:ea typeface="微软雅黑" pitchFamily="34" charset="-122"/>
              </a:defRPr>
            </a:lvl1pPr>
          </a:lstStyle>
          <a:p>
            <a:pPr>
              <a:defRPr/>
            </a:pPr>
            <a:fld id="{BAF0F88C-13BB-4580-9B63-2B37E7DA592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69" r:id="rId2"/>
    <p:sldLayoutId id="2147483671" r:id="rId3"/>
    <p:sldLayoutId id="2147483672" r:id="rId4"/>
    <p:sldLayoutId id="2147483673" r:id="rId5"/>
    <p:sldLayoutId id="2147483674" r:id="rId6"/>
    <p:sldLayoutId id="2147483675" r:id="rId7"/>
    <p:sldLayoutId id="2147483668" r:id="rId8"/>
    <p:sldLayoutId id="2147483676" r:id="rId9"/>
  </p:sldLayoutIdLst>
  <p:transition/>
  <p:timing>
    <p:tnLst>
      <p:par>
        <p:cTn id="1" dur="indefinite" restart="never" nodeType="tmRoot"/>
      </p:par>
    </p:tnLst>
  </p:timing>
  <p:txStyles>
    <p:titleStyle>
      <a:lvl1pPr algn="l" rtl="0" eaLnBrk="0" fontAlgn="base" hangingPunct="0">
        <a:spcBef>
          <a:spcPct val="0"/>
        </a:spcBef>
        <a:spcAft>
          <a:spcPct val="0"/>
        </a:spcAft>
        <a:defRPr sz="28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l" rtl="0" fontAlgn="base">
        <a:spcBef>
          <a:spcPct val="0"/>
        </a:spcBef>
        <a:spcAft>
          <a:spcPct val="0"/>
        </a:spcAft>
        <a:defRPr sz="2800">
          <a:solidFill>
            <a:schemeClr val="bg1"/>
          </a:solidFill>
          <a:latin typeface="微软雅黑" pitchFamily="34" charset="-122"/>
          <a:ea typeface="微软雅黑" pitchFamily="34" charset="-122"/>
        </a:defRPr>
      </a:lvl6pPr>
      <a:lvl7pPr marL="914400" algn="l" rtl="0" fontAlgn="base">
        <a:spcBef>
          <a:spcPct val="0"/>
        </a:spcBef>
        <a:spcAft>
          <a:spcPct val="0"/>
        </a:spcAft>
        <a:defRPr sz="2800">
          <a:solidFill>
            <a:schemeClr val="bg1"/>
          </a:solidFill>
          <a:latin typeface="微软雅黑" pitchFamily="34" charset="-122"/>
          <a:ea typeface="微软雅黑" pitchFamily="34" charset="-122"/>
        </a:defRPr>
      </a:lvl7pPr>
      <a:lvl8pPr marL="1371600" algn="l" rtl="0" fontAlgn="base">
        <a:spcBef>
          <a:spcPct val="0"/>
        </a:spcBef>
        <a:spcAft>
          <a:spcPct val="0"/>
        </a:spcAft>
        <a:defRPr sz="2800">
          <a:solidFill>
            <a:schemeClr val="bg1"/>
          </a:solidFill>
          <a:latin typeface="微软雅黑" pitchFamily="34" charset="-122"/>
          <a:ea typeface="微软雅黑" pitchFamily="34" charset="-122"/>
        </a:defRPr>
      </a:lvl8pPr>
      <a:lvl9pPr marL="1828800" algn="l" rtl="0" fontAlgn="base">
        <a:spcBef>
          <a:spcPct val="0"/>
        </a:spcBef>
        <a:spcAft>
          <a:spcPct val="0"/>
        </a:spcAft>
        <a:defRPr sz="2800">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hyperlink" Target="http://hadoop.apache.org/docs/r1.0.4/hdfs_design.html" TargetMode="Externa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0.png"/><Relationship Id="rId9" Type="http://schemas.microsoft.com/office/2007/relationships/diagramDrawing" Target="../diagrams/drawing1.xml"/></Relationships>
</file>

<file path=ppt/slides/_rels/slide2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hyperlink" Target="http://ceph.com/docs/master/architectur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hyperlink" Target="http://www.ssrc.ucsc.edu/Papers/weil-osdi06.pdf" TargetMode="Externa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hyperlink" Target="http://ceph.com/docs/master/architecture/" TargetMode="Externa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hyperlink" Target="http://www.slideshare.net/hortonworks/nn-ha-hadoop-worldfinal-10173419" TargetMode="Externa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hyperlink" Target="http://hortonworks.com/blog/heterogeneous-storages-hdfs/" TargetMode="External"/><Relationship Id="rId4" Type="http://schemas.openxmlformats.org/officeDocument/2006/relationships/hyperlink" Target="http://www.ssrc.ucsc.edu/Papers/weil-osdi06.pdf"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s://hadoop.apache.org/docs/r2.4.1/hadoop-project-dist/hadoop-hdfs/Federation.html"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hyperlink" Target="http://hortonworks.com/blog/heterogeneous-storages-hdfs/" TargetMode="External"/><Relationship Id="rId4" Type="http://schemas.openxmlformats.org/officeDocument/2006/relationships/hyperlink" Target="http://www.ssrc.ucsc.edu/Papers/weil-osdi06.pdf"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hyperlink" Target="http://hortonworks.com/blog/heterogeneous-storages-hdfs/"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ramcloud.atlassian.net/wiki/display/RAM/RAMCloud"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8" Type="http://schemas.openxmlformats.org/officeDocument/2006/relationships/hyperlink" Target="http://web.eecs.utk.edu/~plank/plank/papers/FAST-2013-Tutorial.html" TargetMode="External"/><Relationship Id="rId3" Type="http://schemas.openxmlformats.org/officeDocument/2006/relationships/hyperlink" Target="http://research.google.com/archive/gfs.html" TargetMode="External"/><Relationship Id="rId7" Type="http://schemas.openxmlformats.org/officeDocument/2006/relationships/hyperlink" Target="https://ramcloud.stanford.edu/wiki/download/attachments/11370504/raft.pdf" TargetMode="External"/><Relationship Id="rId12" Type="http://schemas.openxmlformats.org/officeDocument/2006/relationships/hyperlink" Target="https://ramcloud.atlassian.net/wiki/display/RAM/RAMCloud" TargetMode="External"/><Relationship Id="rId2" Type="http://schemas.openxmlformats.org/officeDocument/2006/relationships/notesSlide" Target="../notesSlides/notesSlide57.xml"/><Relationship Id="rId1" Type="http://schemas.openxmlformats.org/officeDocument/2006/relationships/slideLayout" Target="../slideLayouts/slideLayout8.xml"/><Relationship Id="rId6" Type="http://schemas.openxmlformats.org/officeDocument/2006/relationships/hyperlink" Target="http://research.microsoft.com/en-us/um/people/lamport/pubs/paxos-simple.pdf" TargetMode="External"/><Relationship Id="rId11" Type="http://schemas.openxmlformats.org/officeDocument/2006/relationships/hyperlink" Target="http://www.signallake.com/innovation/Flash_is_Good.pdf" TargetMode="External"/><Relationship Id="rId5" Type="http://schemas.openxmlformats.org/officeDocument/2006/relationships/hyperlink" Target="http://hadoop.apache.org/docs/r1.0.4/hdfs_design.html" TargetMode="External"/><Relationship Id="rId10" Type="http://schemas.openxmlformats.org/officeDocument/2006/relationships/hyperlink" Target="https://www.backblaze.com/blog/how-long-do-disk-drives-last/" TargetMode="External"/><Relationship Id="rId4" Type="http://schemas.openxmlformats.org/officeDocument/2006/relationships/hyperlink" Target="http://ceph.com/docs/master/architecture/" TargetMode="External"/><Relationship Id="rId9" Type="http://schemas.openxmlformats.org/officeDocument/2006/relationships/hyperlink" Target="http://research.microsoft.com/en-us/um/people/chengh/papers/LRC12.pdf"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s://hadoop.apache.org/docs/r2.4.1/hadoop-project-dist/hadoop-hdfs/Federation.html" TargetMode="External"/><Relationship Id="rId3" Type="http://schemas.openxmlformats.org/officeDocument/2006/relationships/hyperlink" Target="http://spark.apache.org/" TargetMode="External"/><Relationship Id="rId7" Type="http://schemas.openxmlformats.org/officeDocument/2006/relationships/hyperlink" Target="http://www.slideshare.net/hortonworks/nn-ha-hadoop-worldfinal-10173419" TargetMode="External"/><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hyperlink" Target="http://www.ssrc.ucsc.edu/Papers/weil-osdi06.pdf" TargetMode="External"/><Relationship Id="rId5" Type="http://schemas.openxmlformats.org/officeDocument/2006/relationships/hyperlink" Target="http://hortonworks.com/blog/heterogeneous-storages-hdfs/" TargetMode="External"/><Relationship Id="rId4" Type="http://schemas.openxmlformats.org/officeDocument/2006/relationships/hyperlink" Target="http://www.cs.utexas.edu/users/lam/386p/slides/Packet_Scheduling_algorithms.pdf"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rtbenchmark.org/Yahoo2013Sort.pdf"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ortbenchmark.org/ApacheSpark2014.pdf" TargetMode="External"/><Relationship Id="rId4" Type="http://schemas.openxmlformats.org/officeDocument/2006/relationships/hyperlink" Target="http://sortbenchmark.org/TritonSort2014.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119063" y="2133600"/>
            <a:ext cx="5040312" cy="863600"/>
          </a:xfrm>
        </p:spPr>
        <p:txBody>
          <a:bodyPr/>
          <a:lstStyle/>
          <a:p>
            <a:pPr algn="ctr" eaLnBrk="1" fontAlgn="auto" hangingPunct="1">
              <a:spcAft>
                <a:spcPts val="0"/>
              </a:spcAft>
              <a:defRPr/>
            </a:pPr>
            <a:r>
              <a:rPr kumimoji="1" lang="zh-CN" altLang="en-US" dirty="0" smtClean="0">
                <a:effectLst>
                  <a:outerShdw blurRad="50800" dist="50800" dir="5400000" sx="101000" sy="101000" algn="t" rotWithShape="0">
                    <a:prstClr val="black">
                      <a:alpha val="40000"/>
                    </a:prstClr>
                  </a:outerShdw>
                </a:effectLst>
                <a:cs typeface="Microsoft YaHei"/>
              </a:rPr>
              <a:t>分布式</a:t>
            </a:r>
            <a:r>
              <a:rPr kumimoji="1" lang="zh-CN" altLang="en-US" dirty="0">
                <a:effectLst>
                  <a:outerShdw blurRad="50800" dist="50800" dir="5400000" sx="101000" sy="101000" algn="t" rotWithShape="0">
                    <a:prstClr val="black">
                      <a:alpha val="40000"/>
                    </a:prstClr>
                  </a:outerShdw>
                </a:effectLst>
                <a:cs typeface="Microsoft YaHei"/>
              </a:rPr>
              <a:t>存储</a:t>
            </a:r>
            <a:r>
              <a:rPr kumimoji="1" lang="zh-CN" altLang="en-US" dirty="0" smtClean="0">
                <a:effectLst>
                  <a:outerShdw blurRad="50800" dist="50800" dir="5400000" sx="101000" sy="101000" algn="t" rotWithShape="0">
                    <a:prstClr val="black">
                      <a:alpha val="40000"/>
                    </a:prstClr>
                  </a:outerShdw>
                </a:effectLst>
                <a:cs typeface="Microsoft YaHei"/>
              </a:rPr>
              <a:t>系统</a:t>
            </a:r>
            <a:endParaRPr kumimoji="1" lang="en-US" altLang="zh-CN" dirty="0" smtClean="0">
              <a:solidFill>
                <a:schemeClr val="tx1"/>
              </a:solidFill>
              <a:effectLst>
                <a:outerShdw blurRad="50800" dist="50800" dir="5400000" sx="101000" sy="101000" algn="t" rotWithShape="0">
                  <a:prstClr val="black">
                    <a:alpha val="40000"/>
                  </a:prstClr>
                </a:outerShdw>
              </a:effectLst>
              <a:cs typeface="Microsoft YaHei"/>
            </a:endParaRPr>
          </a:p>
        </p:txBody>
      </p:sp>
      <p:sp>
        <p:nvSpPr>
          <p:cNvPr id="12291" name="Rectangle 3"/>
          <p:cNvSpPr>
            <a:spLocks noChangeArrowheads="1"/>
          </p:cNvSpPr>
          <p:nvPr/>
        </p:nvSpPr>
        <p:spPr bwMode="auto">
          <a:xfrm>
            <a:off x="1919288" y="3357563"/>
            <a:ext cx="6131807" cy="461665"/>
          </a:xfrm>
          <a:prstGeom prst="rect">
            <a:avLst/>
          </a:prstGeom>
          <a:noFill/>
          <a:ln w="9525">
            <a:noFill/>
            <a:miter lim="800000"/>
            <a:headEnd/>
            <a:tailEnd/>
          </a:ln>
        </p:spPr>
        <p:txBody>
          <a:bodyPr wrap="none">
            <a:spAutoFit/>
          </a:bodyPr>
          <a:lstStyle/>
          <a:p>
            <a:r>
              <a:rPr lang="zh-CN" altLang="en-US" sz="2400" dirty="0">
                <a:latin typeface="微软雅黑" pitchFamily="34" charset="-122"/>
                <a:ea typeface="微软雅黑" pitchFamily="34" charset="-122"/>
              </a:rPr>
              <a:t>姚文辉  阿里云 </a:t>
            </a:r>
            <a:r>
              <a:rPr lang="zh-CN" altLang="en-US" sz="2400" dirty="0" smtClean="0">
                <a:latin typeface="微软雅黑" pitchFamily="34" charset="-122"/>
                <a:ea typeface="微软雅黑" pitchFamily="34" charset="-122"/>
              </a:rPr>
              <a:t>飞天技术部</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分布式存储团队</a:t>
            </a:r>
            <a:endParaRPr lang="zh-CN" altLang="en-US" sz="2400"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342900" y="106363"/>
            <a:ext cx="10361613" cy="801687"/>
          </a:xfrm>
        </p:spPr>
        <p:txBody>
          <a:bodyPr/>
          <a:lstStyle/>
          <a:p>
            <a:pPr eaLnBrk="1" fontAlgn="auto" hangingPunct="1">
              <a:spcAft>
                <a:spcPts val="0"/>
              </a:spcAft>
              <a:defRPr/>
            </a:pPr>
            <a:r>
              <a:rPr lang="zh-CN" altLang="en-US" dirty="0" smtClean="0"/>
              <a:t>大数据对分</a:t>
            </a:r>
            <a:r>
              <a:rPr lang="zh-CN" altLang="en-US" dirty="0"/>
              <a:t>布</a:t>
            </a:r>
            <a:r>
              <a:rPr lang="zh-CN" altLang="en-US" dirty="0" smtClean="0"/>
              <a:t>式存储的需求</a:t>
            </a:r>
            <a:endParaRPr lang="zh-CN" altLang="en-US" dirty="0"/>
          </a:p>
        </p:txBody>
      </p:sp>
      <p:sp>
        <p:nvSpPr>
          <p:cNvPr id="16386" name="内容占位符 2"/>
          <p:cNvSpPr>
            <a:spLocks noGrp="1"/>
          </p:cNvSpPr>
          <p:nvPr>
            <p:ph idx="4294967295"/>
          </p:nvPr>
        </p:nvSpPr>
        <p:spPr>
          <a:xfrm>
            <a:off x="3000375" y="1412875"/>
            <a:ext cx="11522075" cy="5445125"/>
          </a:xfrm>
        </p:spPr>
        <p:txBody>
          <a:bodyPr/>
          <a:lstStyle/>
          <a:p>
            <a:pPr eaLnBrk="1" hangingPunct="1">
              <a:lnSpc>
                <a:spcPct val="150000"/>
              </a:lnSpc>
              <a:defRPr/>
            </a:pPr>
            <a:r>
              <a:rPr lang="zh-CN" altLang="en-US" smtClean="0">
                <a:solidFill>
                  <a:srgbClr val="0088EE"/>
                </a:solidFill>
                <a:effectLst>
                  <a:outerShdw blurRad="38100" dist="38100" dir="2700000" algn="tl">
                    <a:srgbClr val="C0C0C0"/>
                  </a:outerShdw>
                </a:effectLst>
              </a:rPr>
              <a:t>大存储容量 </a:t>
            </a:r>
            <a:r>
              <a:rPr lang="en-US" altLang="zh-CN" smtClean="0">
                <a:solidFill>
                  <a:srgbClr val="0088EE"/>
                </a:solidFill>
                <a:effectLst>
                  <a:outerShdw blurRad="38100" dist="38100" dir="2700000" algn="tl">
                    <a:srgbClr val="C0C0C0"/>
                  </a:outerShdw>
                </a:effectLst>
              </a:rPr>
              <a:t>(&gt;100PB)</a:t>
            </a:r>
          </a:p>
          <a:p>
            <a:pPr eaLnBrk="1" hangingPunct="1">
              <a:lnSpc>
                <a:spcPct val="150000"/>
              </a:lnSpc>
              <a:defRPr/>
            </a:pPr>
            <a:r>
              <a:rPr lang="zh-CN" altLang="en-US" smtClean="0">
                <a:solidFill>
                  <a:srgbClr val="0088EE"/>
                </a:solidFill>
                <a:effectLst>
                  <a:outerShdw blurRad="38100" dist="38100" dir="2700000" algn="tl">
                    <a:srgbClr val="C0C0C0"/>
                  </a:outerShdw>
                </a:effectLst>
              </a:rPr>
              <a:t>高吞吐处理 </a:t>
            </a:r>
            <a:r>
              <a:rPr lang="en-US" altLang="zh-CN" smtClean="0">
                <a:solidFill>
                  <a:srgbClr val="0088EE"/>
                </a:solidFill>
                <a:effectLst>
                  <a:outerShdw blurRad="38100" dist="38100" dir="2700000" algn="tl">
                    <a:srgbClr val="C0C0C0"/>
                  </a:outerShdw>
                </a:effectLst>
              </a:rPr>
              <a:t>(1PB sort &lt; 2</a:t>
            </a:r>
            <a:r>
              <a:rPr lang="zh-CN" altLang="en-US" smtClean="0">
                <a:solidFill>
                  <a:srgbClr val="0088EE"/>
                </a:solidFill>
                <a:effectLst>
                  <a:outerShdw blurRad="38100" dist="38100" dir="2700000" algn="tl">
                    <a:srgbClr val="C0C0C0"/>
                  </a:outerShdw>
                </a:effectLst>
              </a:rPr>
              <a:t>小时）</a:t>
            </a:r>
            <a:endParaRPr lang="en-US" altLang="zh-CN" smtClean="0">
              <a:solidFill>
                <a:srgbClr val="0088EE"/>
              </a:solidFill>
              <a:effectLst>
                <a:outerShdw blurRad="38100" dist="38100" dir="2700000" algn="tl">
                  <a:srgbClr val="C0C0C0"/>
                </a:outerShdw>
              </a:effectLst>
            </a:endParaRPr>
          </a:p>
          <a:p>
            <a:pPr eaLnBrk="1" hangingPunct="1">
              <a:lnSpc>
                <a:spcPct val="150000"/>
              </a:lnSpc>
              <a:defRPr/>
            </a:pPr>
            <a:r>
              <a:rPr lang="zh-CN" altLang="en-US" smtClean="0">
                <a:solidFill>
                  <a:srgbClr val="0088EE"/>
                </a:solidFill>
                <a:effectLst>
                  <a:outerShdw blurRad="38100" dist="38100" dir="2700000" algn="tl">
                    <a:srgbClr val="C0C0C0"/>
                  </a:outerShdw>
                </a:effectLst>
              </a:rPr>
              <a:t>数据高可靠 (&gt;99.999</a:t>
            </a:r>
            <a:r>
              <a:rPr lang="en-US" altLang="zh-CN" smtClean="0">
                <a:solidFill>
                  <a:srgbClr val="0088EE"/>
                </a:solidFill>
                <a:effectLst>
                  <a:outerShdw blurRad="38100" dist="38100" dir="2700000" algn="tl">
                    <a:srgbClr val="C0C0C0"/>
                  </a:outerShdw>
                </a:effectLst>
              </a:rPr>
              <a:t>999</a:t>
            </a:r>
            <a:r>
              <a:rPr lang="zh-CN" altLang="en-US" smtClean="0">
                <a:solidFill>
                  <a:srgbClr val="0088EE"/>
                </a:solidFill>
                <a:effectLst>
                  <a:outerShdw blurRad="38100" dist="38100" dir="2700000" algn="tl">
                    <a:srgbClr val="C0C0C0"/>
                  </a:outerShdw>
                </a:effectLst>
              </a:rPr>
              <a:t>%)</a:t>
            </a:r>
          </a:p>
          <a:p>
            <a:pPr eaLnBrk="1" hangingPunct="1">
              <a:lnSpc>
                <a:spcPct val="150000"/>
              </a:lnSpc>
              <a:defRPr/>
            </a:pPr>
            <a:r>
              <a:rPr lang="zh-CN" altLang="en-US" smtClean="0">
                <a:solidFill>
                  <a:srgbClr val="0088EE"/>
                </a:solidFill>
                <a:effectLst>
                  <a:outerShdw blurRad="38100" dist="38100" dir="2700000" algn="tl">
                    <a:srgbClr val="C0C0C0"/>
                  </a:outerShdw>
                </a:effectLst>
              </a:rPr>
              <a:t>服务高可用 (&gt;99.9</a:t>
            </a:r>
            <a:r>
              <a:rPr lang="en-US" altLang="zh-CN" smtClean="0">
                <a:solidFill>
                  <a:srgbClr val="0088EE"/>
                </a:solidFill>
                <a:effectLst>
                  <a:outerShdw blurRad="38100" dist="38100" dir="2700000" algn="tl">
                    <a:srgbClr val="C0C0C0"/>
                  </a:outerShdw>
                </a:effectLst>
              </a:rPr>
              <a:t>5</a:t>
            </a:r>
            <a:r>
              <a:rPr lang="zh-CN" altLang="en-US" smtClean="0">
                <a:solidFill>
                  <a:srgbClr val="0088EE"/>
                </a:solidFill>
                <a:effectLst>
                  <a:outerShdw blurRad="38100" dist="38100" dir="2700000" algn="tl">
                    <a:srgbClr val="C0C0C0"/>
                  </a:outerShdw>
                </a:effectLst>
              </a:rPr>
              <a:t>%)</a:t>
            </a:r>
          </a:p>
          <a:p>
            <a:pPr eaLnBrk="1" hangingPunct="1">
              <a:lnSpc>
                <a:spcPct val="150000"/>
              </a:lnSpc>
              <a:defRPr/>
            </a:pPr>
            <a:r>
              <a:rPr lang="zh-CN" altLang="en-US" smtClean="0">
                <a:solidFill>
                  <a:srgbClr val="0088EE"/>
                </a:solidFill>
                <a:effectLst>
                  <a:outerShdw blurRad="38100" dist="38100" dir="2700000" algn="tl">
                    <a:srgbClr val="C0C0C0"/>
                  </a:outerShdw>
                </a:effectLst>
              </a:rPr>
              <a:t>高效运维</a:t>
            </a:r>
            <a:endParaRPr lang="en-US" altLang="zh-CN" smtClean="0">
              <a:solidFill>
                <a:srgbClr val="0088EE"/>
              </a:solidFill>
              <a:effectLst>
                <a:outerShdw blurRad="38100" dist="38100" dir="2700000" algn="tl">
                  <a:srgbClr val="C0C0C0"/>
                </a:outerShdw>
              </a:effectLst>
            </a:endParaRPr>
          </a:p>
          <a:p>
            <a:pPr eaLnBrk="1" hangingPunct="1">
              <a:lnSpc>
                <a:spcPct val="150000"/>
              </a:lnSpc>
              <a:defRPr/>
            </a:pPr>
            <a:r>
              <a:rPr lang="zh-CN" altLang="en-US" smtClean="0">
                <a:solidFill>
                  <a:srgbClr val="0088EE"/>
                </a:solidFill>
                <a:effectLst>
                  <a:outerShdw blurRad="38100" dist="38100" dir="2700000" algn="tl">
                    <a:srgbClr val="C0C0C0"/>
                  </a:outerShdw>
                </a:effectLst>
              </a:rPr>
              <a:t>低成本</a:t>
            </a:r>
          </a:p>
          <a:p>
            <a:pPr eaLnBrk="1" hangingPunct="1">
              <a:defRPr/>
            </a:pPr>
            <a:endParaRPr lang="zh-CN" altLang="en-US" smtClean="0">
              <a:solidFill>
                <a:srgbClr val="0088EE"/>
              </a:solidFill>
              <a:effectLst>
                <a:outerShdw blurRad="38100" dist="38100" dir="2700000" algn="tl">
                  <a:srgbClr val="C0C0C0"/>
                </a:outerShdw>
              </a:effectLst>
            </a:endParaRPr>
          </a:p>
        </p:txBody>
      </p:sp>
      <p:sp>
        <p:nvSpPr>
          <p:cNvPr id="10" name="圆角矩形 9"/>
          <p:cNvSpPr/>
          <p:nvPr/>
        </p:nvSpPr>
        <p:spPr>
          <a:xfrm>
            <a:off x="1487488" y="1125538"/>
            <a:ext cx="8208962" cy="4679950"/>
          </a:xfrm>
          <a:prstGeom prst="roundRect">
            <a:avLst/>
          </a:prstGeom>
          <a:noFill/>
          <a:ln>
            <a:solidFill>
              <a:srgbClr val="0088E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Sansation"/>
              </a:defRPr>
            </a:lvl1pPr>
            <a:lvl2pPr marL="742950" indent="-285750">
              <a:defRPr>
                <a:solidFill>
                  <a:schemeClr val="tx1"/>
                </a:solidFill>
                <a:latin typeface="Sansation"/>
              </a:defRPr>
            </a:lvl2pPr>
            <a:lvl3pPr marL="1143000" indent="-228600">
              <a:defRPr>
                <a:solidFill>
                  <a:schemeClr val="tx1"/>
                </a:solidFill>
                <a:latin typeface="Sansation"/>
              </a:defRPr>
            </a:lvl3pPr>
            <a:lvl4pPr marL="1600200" indent="-228600">
              <a:defRPr>
                <a:solidFill>
                  <a:schemeClr val="tx1"/>
                </a:solidFill>
                <a:latin typeface="Sansation"/>
              </a:defRPr>
            </a:lvl4pPr>
            <a:lvl5pPr marL="2057400" indent="-228600">
              <a:defRPr>
                <a:solidFill>
                  <a:schemeClr val="tx1"/>
                </a:solidFill>
                <a:latin typeface="Sansation"/>
              </a:defRPr>
            </a:lvl5pPr>
            <a:lvl6pPr marL="2514600" indent="-228600" fontAlgn="base">
              <a:spcBef>
                <a:spcPct val="0"/>
              </a:spcBef>
              <a:spcAft>
                <a:spcPct val="0"/>
              </a:spcAft>
              <a:defRPr>
                <a:solidFill>
                  <a:schemeClr val="tx1"/>
                </a:solidFill>
                <a:latin typeface="Sansation"/>
              </a:defRPr>
            </a:lvl6pPr>
            <a:lvl7pPr marL="2971800" indent="-228600" fontAlgn="base">
              <a:spcBef>
                <a:spcPct val="0"/>
              </a:spcBef>
              <a:spcAft>
                <a:spcPct val="0"/>
              </a:spcAft>
              <a:defRPr>
                <a:solidFill>
                  <a:schemeClr val="tx1"/>
                </a:solidFill>
                <a:latin typeface="Sansation"/>
              </a:defRPr>
            </a:lvl7pPr>
            <a:lvl8pPr marL="3429000" indent="-228600" fontAlgn="base">
              <a:spcBef>
                <a:spcPct val="0"/>
              </a:spcBef>
              <a:spcAft>
                <a:spcPct val="0"/>
              </a:spcAft>
              <a:defRPr>
                <a:solidFill>
                  <a:schemeClr val="tx1"/>
                </a:solidFill>
                <a:latin typeface="Sansation"/>
              </a:defRPr>
            </a:lvl8pPr>
            <a:lvl9pPr marL="3886200" indent="-228600" fontAlgn="base">
              <a:spcBef>
                <a:spcPct val="0"/>
              </a:spcBef>
              <a:spcAft>
                <a:spcPct val="0"/>
              </a:spcAft>
              <a:defRPr>
                <a:solidFill>
                  <a:schemeClr val="tx1"/>
                </a:solidFill>
                <a:latin typeface="Sansation"/>
              </a:defRPr>
            </a:lvl9pPr>
          </a:lstStyle>
          <a:p>
            <a:pPr algn="ctr">
              <a:defRPr/>
            </a:pPr>
            <a:endParaRPr lang="zh-CN" altLang="en-US" smtClean="0">
              <a:solidFill>
                <a:srgbClr val="FFFFFF"/>
              </a:solidFill>
            </a:endParaRPr>
          </a:p>
        </p:txBody>
      </p:sp>
      <p:sp>
        <p:nvSpPr>
          <p:cNvPr id="2" name="圆角矩形 9"/>
          <p:cNvSpPr/>
          <p:nvPr/>
        </p:nvSpPr>
        <p:spPr>
          <a:xfrm>
            <a:off x="1703388" y="1341438"/>
            <a:ext cx="7777162" cy="4248150"/>
          </a:xfrm>
          <a:prstGeom prst="roundRect">
            <a:avLst/>
          </a:prstGeom>
          <a:noFill/>
          <a:ln>
            <a:solidFill>
              <a:srgbClr val="0088E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Sansation"/>
              </a:defRPr>
            </a:lvl1pPr>
            <a:lvl2pPr marL="742950" indent="-285750">
              <a:defRPr>
                <a:solidFill>
                  <a:schemeClr val="tx1"/>
                </a:solidFill>
                <a:latin typeface="Sansation"/>
              </a:defRPr>
            </a:lvl2pPr>
            <a:lvl3pPr marL="1143000" indent="-228600">
              <a:defRPr>
                <a:solidFill>
                  <a:schemeClr val="tx1"/>
                </a:solidFill>
                <a:latin typeface="Sansation"/>
              </a:defRPr>
            </a:lvl3pPr>
            <a:lvl4pPr marL="1600200" indent="-228600">
              <a:defRPr>
                <a:solidFill>
                  <a:schemeClr val="tx1"/>
                </a:solidFill>
                <a:latin typeface="Sansation"/>
              </a:defRPr>
            </a:lvl4pPr>
            <a:lvl5pPr marL="2057400" indent="-228600">
              <a:defRPr>
                <a:solidFill>
                  <a:schemeClr val="tx1"/>
                </a:solidFill>
                <a:latin typeface="Sansation"/>
              </a:defRPr>
            </a:lvl5pPr>
            <a:lvl6pPr marL="2514600" indent="-228600" fontAlgn="base">
              <a:spcBef>
                <a:spcPct val="0"/>
              </a:spcBef>
              <a:spcAft>
                <a:spcPct val="0"/>
              </a:spcAft>
              <a:defRPr>
                <a:solidFill>
                  <a:schemeClr val="tx1"/>
                </a:solidFill>
                <a:latin typeface="Sansation"/>
              </a:defRPr>
            </a:lvl6pPr>
            <a:lvl7pPr marL="2971800" indent="-228600" fontAlgn="base">
              <a:spcBef>
                <a:spcPct val="0"/>
              </a:spcBef>
              <a:spcAft>
                <a:spcPct val="0"/>
              </a:spcAft>
              <a:defRPr>
                <a:solidFill>
                  <a:schemeClr val="tx1"/>
                </a:solidFill>
                <a:latin typeface="Sansation"/>
              </a:defRPr>
            </a:lvl7pPr>
            <a:lvl8pPr marL="3429000" indent="-228600" fontAlgn="base">
              <a:spcBef>
                <a:spcPct val="0"/>
              </a:spcBef>
              <a:spcAft>
                <a:spcPct val="0"/>
              </a:spcAft>
              <a:defRPr>
                <a:solidFill>
                  <a:schemeClr val="tx1"/>
                </a:solidFill>
                <a:latin typeface="Sansation"/>
              </a:defRPr>
            </a:lvl8pPr>
            <a:lvl9pPr marL="3886200" indent="-228600" fontAlgn="base">
              <a:spcBef>
                <a:spcPct val="0"/>
              </a:spcBef>
              <a:spcAft>
                <a:spcPct val="0"/>
              </a:spcAft>
              <a:defRPr>
                <a:solidFill>
                  <a:schemeClr val="tx1"/>
                </a:solidFill>
                <a:latin typeface="Sansation"/>
              </a:defRPr>
            </a:lvl9pPr>
          </a:lstStyle>
          <a:p>
            <a:pPr algn="ctr">
              <a:defRPr/>
            </a:pPr>
            <a:endParaRPr lang="zh-CN" altLang="en-US" smtClean="0">
              <a:solidFill>
                <a:srgbClr val="FFFFFF"/>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336550" y="106363"/>
            <a:ext cx="4103688" cy="801687"/>
          </a:xfrm>
        </p:spPr>
        <p:txBody>
          <a:bodyPr/>
          <a:lstStyle/>
          <a:p>
            <a:pPr algn="ctr" eaLnBrk="1" fontAlgn="auto" hangingPunct="1">
              <a:spcAft>
                <a:spcPts val="0"/>
              </a:spcAft>
              <a:defRPr/>
            </a:pPr>
            <a:r>
              <a:rPr lang="zh-CN" altLang="en-US" dirty="0" smtClean="0"/>
              <a:t>大规模分布式存储的挑战</a:t>
            </a:r>
            <a:endParaRPr lang="zh-CN" altLang="en-US" dirty="0"/>
          </a:p>
        </p:txBody>
      </p:sp>
      <p:sp>
        <p:nvSpPr>
          <p:cNvPr id="18434" name="内容占位符 2"/>
          <p:cNvSpPr>
            <a:spLocks noGrp="1"/>
          </p:cNvSpPr>
          <p:nvPr>
            <p:ph idx="4294967295"/>
          </p:nvPr>
        </p:nvSpPr>
        <p:spPr>
          <a:xfrm>
            <a:off x="334963" y="1152525"/>
            <a:ext cx="11522075" cy="5445125"/>
          </a:xfrm>
        </p:spPr>
        <p:txBody>
          <a:bodyPr/>
          <a:lstStyle/>
          <a:p>
            <a:pPr algn="ctr" eaLnBrk="1" hangingPunct="1">
              <a:lnSpc>
                <a:spcPct val="200000"/>
              </a:lnSpc>
              <a:buFont typeface="Arial" charset="0"/>
              <a:buNone/>
              <a:defRPr/>
            </a:pPr>
            <a:r>
              <a:rPr lang="zh-CN" altLang="en-US" sz="2600" dirty="0" smtClean="0">
                <a:solidFill>
                  <a:srgbClr val="0088EE"/>
                </a:solidFill>
                <a:effectLst>
                  <a:outerShdw blurRad="38100" dist="38100" dir="2700000" algn="tl">
                    <a:srgbClr val="C0C0C0"/>
                  </a:outerShdw>
                </a:effectLst>
              </a:rPr>
              <a:t>单机硬件</a:t>
            </a:r>
            <a:r>
              <a:rPr lang="en-US" altLang="zh-CN" sz="2600" dirty="0" smtClean="0">
                <a:solidFill>
                  <a:srgbClr val="0088EE"/>
                </a:solidFill>
                <a:effectLst>
                  <a:outerShdw blurRad="38100" dist="38100" dir="2700000" algn="tl">
                    <a:srgbClr val="C0C0C0"/>
                  </a:outerShdw>
                </a:effectLst>
              </a:rPr>
              <a:t>/</a:t>
            </a:r>
            <a:r>
              <a:rPr lang="zh-CN" altLang="en-US" sz="2600" dirty="0" smtClean="0">
                <a:solidFill>
                  <a:srgbClr val="0088EE"/>
                </a:solidFill>
                <a:effectLst>
                  <a:outerShdw blurRad="38100" dist="38100" dir="2700000" algn="tl">
                    <a:srgbClr val="C0C0C0"/>
                  </a:outerShdw>
                </a:effectLst>
              </a:rPr>
              <a:t>系统的不完美（小概率出错）</a:t>
            </a:r>
            <a:r>
              <a:rPr lang="en-US" altLang="zh-CN" sz="2600" dirty="0" smtClean="0">
                <a:solidFill>
                  <a:srgbClr val="0088EE"/>
                </a:solidFill>
                <a:effectLst>
                  <a:outerShdw blurRad="38100" dist="38100" dir="2700000" algn="tl">
                    <a:srgbClr val="C0C0C0"/>
                  </a:outerShdw>
                </a:effectLst>
              </a:rPr>
              <a:t>                           </a:t>
            </a:r>
          </a:p>
          <a:p>
            <a:pPr algn="ctr" eaLnBrk="1" hangingPunct="1">
              <a:lnSpc>
                <a:spcPct val="200000"/>
              </a:lnSpc>
              <a:buFont typeface="Arial" charset="0"/>
              <a:buNone/>
              <a:defRPr/>
            </a:pPr>
            <a:r>
              <a:rPr lang="en-US" altLang="zh-CN" sz="2600" b="1" dirty="0" smtClean="0">
                <a:solidFill>
                  <a:srgbClr val="0088EE"/>
                </a:solidFill>
                <a:effectLst>
                  <a:outerShdw blurRad="38100" dist="38100" dir="2700000" algn="tl">
                    <a:srgbClr val="C0C0C0"/>
                  </a:outerShdw>
                </a:effectLst>
              </a:rPr>
              <a:t>+</a:t>
            </a:r>
            <a:r>
              <a:rPr lang="en-US" altLang="zh-CN" sz="2600" dirty="0" smtClean="0">
                <a:solidFill>
                  <a:srgbClr val="0088EE"/>
                </a:solidFill>
                <a:effectLst>
                  <a:outerShdw blurRad="38100" dist="38100" dir="2700000" algn="tl">
                    <a:srgbClr val="C0C0C0"/>
                  </a:outerShdw>
                </a:effectLst>
              </a:rPr>
              <a:t>  </a:t>
            </a:r>
          </a:p>
          <a:p>
            <a:pPr algn="ctr" eaLnBrk="1" hangingPunct="1">
              <a:lnSpc>
                <a:spcPct val="200000"/>
              </a:lnSpc>
              <a:buFont typeface="Arial" charset="0"/>
              <a:buNone/>
              <a:defRPr/>
            </a:pPr>
            <a:r>
              <a:rPr lang="zh-CN" altLang="en-US" sz="2600" dirty="0" smtClean="0">
                <a:solidFill>
                  <a:srgbClr val="0088EE"/>
                </a:solidFill>
                <a:effectLst>
                  <a:outerShdw blurRad="38100" dist="38100" dir="2700000" algn="tl">
                    <a:srgbClr val="C0C0C0"/>
                  </a:outerShdw>
                </a:effectLst>
              </a:rPr>
              <a:t>大规模下需要水平扩展（管理大量的机器）</a:t>
            </a:r>
            <a:endParaRPr lang="en-US" altLang="zh-CN" sz="2600" dirty="0" smtClean="0">
              <a:solidFill>
                <a:srgbClr val="0088EE"/>
              </a:solidFill>
              <a:effectLst>
                <a:outerShdw blurRad="38100" dist="38100" dir="2700000" algn="tl">
                  <a:srgbClr val="C0C0C0"/>
                </a:outerShdw>
              </a:effectLst>
            </a:endParaRPr>
          </a:p>
          <a:p>
            <a:pPr algn="ctr" eaLnBrk="1" hangingPunct="1">
              <a:lnSpc>
                <a:spcPct val="200000"/>
              </a:lnSpc>
              <a:buFont typeface="Arial" charset="0"/>
              <a:buNone/>
              <a:defRPr/>
            </a:pPr>
            <a:endParaRPr lang="en-US" altLang="zh-CN" dirty="0" smtClean="0">
              <a:solidFill>
                <a:srgbClr val="0088EE"/>
              </a:solidFill>
              <a:effectLst>
                <a:outerShdw blurRad="38100" dist="38100" dir="2700000" algn="tl">
                  <a:srgbClr val="C0C0C0"/>
                </a:outerShdw>
              </a:effectLst>
            </a:endParaRPr>
          </a:p>
          <a:p>
            <a:pPr algn="ctr" eaLnBrk="1" hangingPunct="1">
              <a:lnSpc>
                <a:spcPct val="200000"/>
              </a:lnSpc>
              <a:buFont typeface="Arial" charset="0"/>
              <a:buNone/>
              <a:defRPr/>
            </a:pPr>
            <a:r>
              <a:rPr lang="zh-CN" altLang="en-US" sz="3600" dirty="0" smtClean="0">
                <a:solidFill>
                  <a:srgbClr val="FF0000"/>
                </a:solidFill>
              </a:rPr>
              <a:t>在大规模下小概率事件将成为常态</a:t>
            </a:r>
          </a:p>
        </p:txBody>
      </p:sp>
      <p:sp>
        <p:nvSpPr>
          <p:cNvPr id="4" name="矩形 3"/>
          <p:cNvSpPr>
            <a:spLocks noChangeArrowheads="1"/>
          </p:cNvSpPr>
          <p:nvPr/>
        </p:nvSpPr>
        <p:spPr bwMode="auto">
          <a:xfrm>
            <a:off x="527050" y="5762625"/>
            <a:ext cx="10753725" cy="595313"/>
          </a:xfrm>
          <a:prstGeom prst="rect">
            <a:avLst/>
          </a:prstGeom>
          <a:noFill/>
          <a:ln w="9525">
            <a:noFill/>
            <a:miter lim="800000"/>
            <a:headEnd/>
            <a:tailEnd/>
          </a:ln>
        </p:spPr>
        <p:txBody>
          <a:bodyPr lIns="117226" tIns="58613" rIns="117226" bIns="58613">
            <a:spAutoFit/>
          </a:bodyPr>
          <a:lstStyle/>
          <a:p>
            <a:pPr algn="ctr"/>
            <a:r>
              <a:rPr lang="zh-CN" altLang="en-US" sz="3100" b="1" dirty="0">
                <a:solidFill>
                  <a:srgbClr val="FF0000"/>
                </a:solidFill>
                <a:latin typeface="Calibri" pitchFamily="34" charset="0"/>
              </a:rPr>
              <a:t>正确高效处理这些小概率事件是分布式存储的工程挑战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42900" y="106363"/>
            <a:ext cx="10361613" cy="801687"/>
          </a:xfrm>
          <a:prstGeom prst="rect">
            <a:avLst/>
          </a:prstGeom>
        </p:spPr>
        <p:txBody>
          <a:bodyPr vert="horz" lIns="91440" tIns="45720" rIns="91440" bIns="45720" rtlCol="0" anchor="ctr">
            <a:normAutofit/>
          </a:bodyPr>
          <a:lstStyle>
            <a:lvl1pPr algn="l" rtl="0" eaLnBrk="0" fontAlgn="base" hangingPunct="0">
              <a:spcBef>
                <a:spcPct val="0"/>
              </a:spcBef>
              <a:spcAft>
                <a:spcPct val="0"/>
              </a:spcAft>
              <a:defRPr sz="28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l" rtl="0" fontAlgn="base">
              <a:spcBef>
                <a:spcPct val="0"/>
              </a:spcBef>
              <a:spcAft>
                <a:spcPct val="0"/>
              </a:spcAft>
              <a:defRPr sz="2800">
                <a:solidFill>
                  <a:schemeClr val="bg1"/>
                </a:solidFill>
                <a:latin typeface="微软雅黑" pitchFamily="34" charset="-122"/>
                <a:ea typeface="微软雅黑" pitchFamily="34" charset="-122"/>
              </a:defRPr>
            </a:lvl6pPr>
            <a:lvl7pPr marL="914400" algn="l" rtl="0" fontAlgn="base">
              <a:spcBef>
                <a:spcPct val="0"/>
              </a:spcBef>
              <a:spcAft>
                <a:spcPct val="0"/>
              </a:spcAft>
              <a:defRPr sz="2800">
                <a:solidFill>
                  <a:schemeClr val="bg1"/>
                </a:solidFill>
                <a:latin typeface="微软雅黑" pitchFamily="34" charset="-122"/>
                <a:ea typeface="微软雅黑" pitchFamily="34" charset="-122"/>
              </a:defRPr>
            </a:lvl7pPr>
            <a:lvl8pPr marL="1371600" algn="l" rtl="0" fontAlgn="base">
              <a:spcBef>
                <a:spcPct val="0"/>
              </a:spcBef>
              <a:spcAft>
                <a:spcPct val="0"/>
              </a:spcAft>
              <a:defRPr sz="2800">
                <a:solidFill>
                  <a:schemeClr val="bg1"/>
                </a:solidFill>
                <a:latin typeface="微软雅黑" pitchFamily="34" charset="-122"/>
                <a:ea typeface="微软雅黑" pitchFamily="34" charset="-122"/>
              </a:defRPr>
            </a:lvl8pPr>
            <a:lvl9pPr marL="1828800" algn="l"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dirty="0" smtClean="0"/>
              <a:t>小概率事件</a:t>
            </a:r>
            <a:r>
              <a:rPr lang="en-US" altLang="zh-CN" dirty="0" smtClean="0"/>
              <a:t>-</a:t>
            </a:r>
            <a:r>
              <a:rPr lang="zh-CN" altLang="en-US" dirty="0" smtClean="0"/>
              <a:t>磁盘机器损坏</a:t>
            </a:r>
            <a:endParaRPr lang="zh-CN" altLang="en-US" dirty="0"/>
          </a:p>
        </p:txBody>
      </p:sp>
      <p:sp>
        <p:nvSpPr>
          <p:cNvPr id="5" name="内容占位符 2"/>
          <p:cNvSpPr txBox="1">
            <a:spLocks/>
          </p:cNvSpPr>
          <p:nvPr/>
        </p:nvSpPr>
        <p:spPr bwMode="auto">
          <a:xfrm>
            <a:off x="3426197" y="908050"/>
            <a:ext cx="5076948" cy="5755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en-US" altLang="zh-CN" sz="2100" dirty="0" smtClean="0">
                <a:solidFill>
                  <a:srgbClr val="0088EE"/>
                </a:solidFill>
                <a:effectLst>
                  <a:outerShdw blurRad="38100" dist="38100" dir="2700000" algn="tl">
                    <a:srgbClr val="C0C0C0"/>
                  </a:outerShdw>
                </a:effectLst>
              </a:rPr>
              <a:t>4%</a:t>
            </a:r>
            <a:r>
              <a:rPr lang="zh-CN" altLang="en-US" sz="2100" dirty="0" smtClean="0">
                <a:solidFill>
                  <a:srgbClr val="0088EE"/>
                </a:solidFill>
                <a:effectLst>
                  <a:outerShdw blurRad="38100" dist="38100" dir="2700000" algn="tl">
                    <a:srgbClr val="C0C0C0"/>
                  </a:outerShdw>
                </a:effectLst>
              </a:rPr>
              <a:t>磁盘年损坏率，</a:t>
            </a:r>
            <a:r>
              <a:rPr lang="en-US" altLang="zh-CN" sz="2100" dirty="0" smtClean="0">
                <a:solidFill>
                  <a:srgbClr val="0088EE"/>
                </a:solidFill>
                <a:effectLst>
                  <a:outerShdw blurRad="38100" dist="38100" dir="2700000" algn="tl">
                    <a:srgbClr val="C0C0C0"/>
                  </a:outerShdw>
                </a:effectLst>
              </a:rPr>
              <a:t>1%%</a:t>
            </a:r>
            <a:r>
              <a:rPr lang="zh-CN" altLang="en-US" sz="2100" dirty="0" smtClean="0">
                <a:solidFill>
                  <a:srgbClr val="0088EE"/>
                </a:solidFill>
                <a:effectLst>
                  <a:outerShdw blurRad="38100" dist="38100" dir="2700000" algn="tl">
                    <a:srgbClr val="C0C0C0"/>
                  </a:outerShdw>
                </a:effectLst>
              </a:rPr>
              <a:t>机器日宕机率</a:t>
            </a:r>
            <a:endParaRPr lang="en-US" altLang="zh-CN" sz="2100" dirty="0" smtClean="0">
              <a:solidFill>
                <a:srgbClr val="0088EE"/>
              </a:solidFill>
              <a:effectLst>
                <a:outerShdw blurRad="38100" dist="38100" dir="2700000" algn="tl">
                  <a:srgbClr val="C0C0C0"/>
                </a:outerShdw>
              </a:effectLst>
            </a:endParaRPr>
          </a:p>
        </p:txBody>
      </p:sp>
      <p:grpSp>
        <p:nvGrpSpPr>
          <p:cNvPr id="13" name="组合 12"/>
          <p:cNvGrpSpPr/>
          <p:nvPr/>
        </p:nvGrpSpPr>
        <p:grpSpPr>
          <a:xfrm>
            <a:off x="439344" y="4005064"/>
            <a:ext cx="2592288" cy="1008112"/>
            <a:chOff x="767408" y="2420888"/>
            <a:chExt cx="2592288" cy="1008112"/>
          </a:xfrm>
        </p:grpSpPr>
        <p:sp>
          <p:nvSpPr>
            <p:cNvPr id="6" name="矩形 5"/>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8" name="矩形 7"/>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9" name="矩形 8"/>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10" name="矩形 9"/>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11" name="矩形 10"/>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12" name="矩形 11"/>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grpSp>
      <p:sp>
        <p:nvSpPr>
          <p:cNvPr id="14" name="圆角矩形标注 13"/>
          <p:cNvSpPr/>
          <p:nvPr/>
        </p:nvSpPr>
        <p:spPr>
          <a:xfrm>
            <a:off x="922242" y="2708920"/>
            <a:ext cx="1271636" cy="936104"/>
          </a:xfrm>
          <a:prstGeom prst="wedgeRoundRectCallout">
            <a:avLst>
              <a:gd name="adj1" fmla="val -37070"/>
              <a:gd name="adj2" fmla="val 90859"/>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运行稳定</a:t>
            </a:r>
            <a:endParaRPr lang="en-US" altLang="zh-CN" dirty="0" smtClean="0">
              <a:solidFill>
                <a:schemeClr val="tx1"/>
              </a:solidFill>
            </a:endParaRPr>
          </a:p>
          <a:p>
            <a:pPr algn="ctr"/>
            <a:r>
              <a:rPr lang="zh-CN" altLang="en-US" dirty="0" smtClean="0">
                <a:solidFill>
                  <a:schemeClr val="tx1"/>
                </a:solidFill>
              </a:rPr>
              <a:t>数据正确</a:t>
            </a:r>
            <a:endParaRPr lang="zh-CN" altLang="en-US" dirty="0">
              <a:solidFill>
                <a:schemeClr val="tx1"/>
              </a:solidFill>
            </a:endParaRPr>
          </a:p>
        </p:txBody>
      </p:sp>
      <p:sp>
        <p:nvSpPr>
          <p:cNvPr id="15" name="右箭头 14"/>
          <p:cNvSpPr/>
          <p:nvPr/>
        </p:nvSpPr>
        <p:spPr>
          <a:xfrm>
            <a:off x="3287688" y="4216896"/>
            <a:ext cx="1224136" cy="58444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组合 115"/>
          <p:cNvGrpSpPr/>
          <p:nvPr/>
        </p:nvGrpSpPr>
        <p:grpSpPr>
          <a:xfrm>
            <a:off x="4799856" y="2636912"/>
            <a:ext cx="7128792" cy="3816424"/>
            <a:chOff x="4799856" y="2636912"/>
            <a:chExt cx="7128792" cy="3816424"/>
          </a:xfrm>
        </p:grpSpPr>
        <p:grpSp>
          <p:nvGrpSpPr>
            <p:cNvPr id="16" name="组合 15"/>
            <p:cNvGrpSpPr/>
            <p:nvPr/>
          </p:nvGrpSpPr>
          <p:grpSpPr>
            <a:xfrm>
              <a:off x="5098976" y="2852936"/>
              <a:ext cx="2592288" cy="1008112"/>
              <a:chOff x="767408" y="2420888"/>
              <a:chExt cx="2592288" cy="1008112"/>
            </a:xfrm>
          </p:grpSpPr>
          <p:sp>
            <p:nvSpPr>
              <p:cNvPr id="17" name="矩形 16"/>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19" name="矩形 18"/>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20" name="矩形 19"/>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21" name="矩形 20"/>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22" name="矩形 21"/>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23" name="矩形 22"/>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grpSp>
        <p:grpSp>
          <p:nvGrpSpPr>
            <p:cNvPr id="24" name="组合 23"/>
            <p:cNvGrpSpPr/>
            <p:nvPr/>
          </p:nvGrpSpPr>
          <p:grpSpPr>
            <a:xfrm>
              <a:off x="5098976" y="5229200"/>
              <a:ext cx="2592288" cy="1008112"/>
              <a:chOff x="767408" y="2420888"/>
              <a:chExt cx="2592288" cy="1008112"/>
            </a:xfrm>
          </p:grpSpPr>
          <p:sp>
            <p:nvSpPr>
              <p:cNvPr id="25" name="矩形 24"/>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27" name="矩形 26"/>
              <p:cNvSpPr/>
              <p:nvPr/>
            </p:nvSpPr>
            <p:spPr>
              <a:xfrm>
                <a:off x="1691777" y="2567057"/>
                <a:ext cx="677765" cy="288032"/>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28" name="矩形 27"/>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29" name="矩形 28"/>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30" name="矩形 29"/>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31" name="矩形 30"/>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grpSp>
        <p:grpSp>
          <p:nvGrpSpPr>
            <p:cNvPr id="32" name="组合 31"/>
            <p:cNvGrpSpPr/>
            <p:nvPr/>
          </p:nvGrpSpPr>
          <p:grpSpPr>
            <a:xfrm>
              <a:off x="5098976" y="4058417"/>
              <a:ext cx="2592288" cy="1008112"/>
              <a:chOff x="767408" y="2420888"/>
              <a:chExt cx="2592288" cy="1008112"/>
            </a:xfrm>
          </p:grpSpPr>
          <p:sp>
            <p:nvSpPr>
              <p:cNvPr id="33" name="矩形 32"/>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35" name="矩形 34"/>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36" name="矩形 35"/>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37" name="矩形 36"/>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38" name="矩形 37"/>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39" name="矩形 38"/>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grpSp>
        <p:grpSp>
          <p:nvGrpSpPr>
            <p:cNvPr id="64" name="组合 63"/>
            <p:cNvGrpSpPr/>
            <p:nvPr/>
          </p:nvGrpSpPr>
          <p:grpSpPr>
            <a:xfrm>
              <a:off x="7824192" y="2852936"/>
              <a:ext cx="2592288" cy="1008112"/>
              <a:chOff x="767408" y="2420888"/>
              <a:chExt cx="2592288" cy="1008112"/>
            </a:xfrm>
          </p:grpSpPr>
          <p:sp>
            <p:nvSpPr>
              <p:cNvPr id="65" name="矩形 64"/>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67" name="矩形 66"/>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68" name="矩形 67"/>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69" name="矩形 68"/>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70" name="矩形 69"/>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71" name="矩形 70"/>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grpSp>
        <p:grpSp>
          <p:nvGrpSpPr>
            <p:cNvPr id="72" name="组合 71"/>
            <p:cNvGrpSpPr/>
            <p:nvPr/>
          </p:nvGrpSpPr>
          <p:grpSpPr>
            <a:xfrm>
              <a:off x="7824192" y="5229200"/>
              <a:ext cx="2592288" cy="1008112"/>
              <a:chOff x="767408" y="2420888"/>
              <a:chExt cx="2592288" cy="1008112"/>
            </a:xfrm>
          </p:grpSpPr>
          <p:sp>
            <p:nvSpPr>
              <p:cNvPr id="73" name="矩形 72"/>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75" name="矩形 74"/>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76" name="矩形 75"/>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77" name="矩形 76"/>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78" name="矩形 77"/>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79" name="矩形 78"/>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grpSp>
        <p:grpSp>
          <p:nvGrpSpPr>
            <p:cNvPr id="80" name="组合 79"/>
            <p:cNvGrpSpPr/>
            <p:nvPr/>
          </p:nvGrpSpPr>
          <p:grpSpPr>
            <a:xfrm>
              <a:off x="7824192" y="4058417"/>
              <a:ext cx="2592288" cy="1008112"/>
              <a:chOff x="767408" y="2420888"/>
              <a:chExt cx="2592288" cy="1008112"/>
            </a:xfrm>
          </p:grpSpPr>
          <p:sp>
            <p:nvSpPr>
              <p:cNvPr id="81" name="矩形 80"/>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83" name="矩形 82"/>
              <p:cNvSpPr/>
              <p:nvPr/>
            </p:nvSpPr>
            <p:spPr>
              <a:xfrm>
                <a:off x="1691777" y="2567057"/>
                <a:ext cx="677765" cy="288032"/>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84" name="矩形 83"/>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85" name="矩形 84"/>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86" name="矩形 85"/>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sp>
            <p:nvSpPr>
              <p:cNvPr id="87" name="矩形 86"/>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Disk</a:t>
                </a:r>
                <a:endParaRPr lang="zh-CN" altLang="en-US" dirty="0">
                  <a:solidFill>
                    <a:schemeClr val="tx1"/>
                  </a:solidFill>
                </a:endParaRPr>
              </a:p>
            </p:txBody>
          </p:sp>
        </p:grpSp>
        <p:sp>
          <p:nvSpPr>
            <p:cNvPr id="88" name="圆角矩形 87"/>
            <p:cNvSpPr/>
            <p:nvPr/>
          </p:nvSpPr>
          <p:spPr>
            <a:xfrm>
              <a:off x="4799856" y="2636912"/>
              <a:ext cx="7128792" cy="381642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2" name="组合 101"/>
            <p:cNvGrpSpPr/>
            <p:nvPr/>
          </p:nvGrpSpPr>
          <p:grpSpPr>
            <a:xfrm>
              <a:off x="10568880" y="2852936"/>
              <a:ext cx="999728" cy="1008112"/>
              <a:chOff x="10280848" y="2871857"/>
              <a:chExt cx="999728" cy="1008112"/>
            </a:xfrm>
          </p:grpSpPr>
          <p:sp>
            <p:nvSpPr>
              <p:cNvPr id="90" name="矩形 89"/>
              <p:cNvSpPr/>
              <p:nvPr/>
            </p:nvSpPr>
            <p:spPr>
              <a:xfrm>
                <a:off x="10280848" y="2871857"/>
                <a:ext cx="99972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10424864" y="3018026"/>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7" name="矩形 96"/>
              <p:cNvSpPr/>
              <p:nvPr/>
            </p:nvSpPr>
            <p:spPr>
              <a:xfrm>
                <a:off x="10424863" y="3458458"/>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0" name="矩形 99"/>
              <p:cNvSpPr/>
              <p:nvPr/>
            </p:nvSpPr>
            <p:spPr>
              <a:xfrm>
                <a:off x="10828220" y="3018026"/>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1" name="矩形 100"/>
              <p:cNvSpPr/>
              <p:nvPr/>
            </p:nvSpPr>
            <p:spPr>
              <a:xfrm>
                <a:off x="10828219" y="3458458"/>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103" name="组合 102"/>
            <p:cNvGrpSpPr/>
            <p:nvPr/>
          </p:nvGrpSpPr>
          <p:grpSpPr>
            <a:xfrm>
              <a:off x="10568882" y="4058417"/>
              <a:ext cx="999728" cy="1008112"/>
              <a:chOff x="10280848" y="2871857"/>
              <a:chExt cx="999728" cy="1008112"/>
            </a:xfrm>
          </p:grpSpPr>
          <p:sp>
            <p:nvSpPr>
              <p:cNvPr id="104" name="矩形 103"/>
              <p:cNvSpPr/>
              <p:nvPr/>
            </p:nvSpPr>
            <p:spPr>
              <a:xfrm>
                <a:off x="10280848" y="2871857"/>
                <a:ext cx="99972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10424864" y="3018026"/>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6" name="矩形 105"/>
              <p:cNvSpPr/>
              <p:nvPr/>
            </p:nvSpPr>
            <p:spPr>
              <a:xfrm>
                <a:off x="10424863" y="3458458"/>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7" name="矩形 106"/>
              <p:cNvSpPr/>
              <p:nvPr/>
            </p:nvSpPr>
            <p:spPr>
              <a:xfrm>
                <a:off x="10828220" y="3018026"/>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8" name="矩形 107"/>
              <p:cNvSpPr/>
              <p:nvPr/>
            </p:nvSpPr>
            <p:spPr>
              <a:xfrm>
                <a:off x="10828219" y="3458458"/>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109" name="组合 108"/>
            <p:cNvGrpSpPr/>
            <p:nvPr/>
          </p:nvGrpSpPr>
          <p:grpSpPr>
            <a:xfrm>
              <a:off x="10568882" y="5229200"/>
              <a:ext cx="999728" cy="1008112"/>
              <a:chOff x="10280848" y="2871857"/>
              <a:chExt cx="999728" cy="1008112"/>
            </a:xfrm>
            <a:solidFill>
              <a:srgbClr val="FF0000"/>
            </a:solidFill>
          </p:grpSpPr>
          <p:sp>
            <p:nvSpPr>
              <p:cNvPr id="110" name="矩形 109"/>
              <p:cNvSpPr/>
              <p:nvPr/>
            </p:nvSpPr>
            <p:spPr>
              <a:xfrm>
                <a:off x="10280848" y="2871857"/>
                <a:ext cx="999728" cy="1008112"/>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10424864" y="3018026"/>
                <a:ext cx="279649" cy="28803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2" name="矩形 111"/>
              <p:cNvSpPr/>
              <p:nvPr/>
            </p:nvSpPr>
            <p:spPr>
              <a:xfrm>
                <a:off x="10424863" y="3458458"/>
                <a:ext cx="279649" cy="28803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3" name="矩形 112"/>
              <p:cNvSpPr/>
              <p:nvPr/>
            </p:nvSpPr>
            <p:spPr>
              <a:xfrm>
                <a:off x="10828220" y="3018026"/>
                <a:ext cx="279649" cy="28803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4" name="矩形 113"/>
              <p:cNvSpPr/>
              <p:nvPr/>
            </p:nvSpPr>
            <p:spPr>
              <a:xfrm>
                <a:off x="10828219" y="3458458"/>
                <a:ext cx="279649" cy="28803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sp>
        <p:nvSpPr>
          <p:cNvPr id="115" name="圆角矩形标注 114"/>
          <p:cNvSpPr/>
          <p:nvPr/>
        </p:nvSpPr>
        <p:spPr>
          <a:xfrm>
            <a:off x="8503144" y="1340768"/>
            <a:ext cx="2201369" cy="936104"/>
          </a:xfrm>
          <a:prstGeom prst="wedgeRoundRectCallout">
            <a:avLst>
              <a:gd name="adj1" fmla="val -37070"/>
              <a:gd name="adj2" fmla="val 90859"/>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每天都有磁盘损坏</a:t>
            </a:r>
            <a:endParaRPr lang="en-US" altLang="zh-CN" dirty="0" smtClean="0">
              <a:solidFill>
                <a:schemeClr val="tx1"/>
              </a:solidFill>
            </a:endParaRPr>
          </a:p>
          <a:p>
            <a:pPr algn="ctr"/>
            <a:r>
              <a:rPr lang="zh-CN" altLang="en-US" dirty="0" smtClean="0">
                <a:solidFill>
                  <a:schemeClr val="tx1"/>
                </a:solidFill>
              </a:rPr>
              <a:t>时常有机器宕机</a:t>
            </a:r>
            <a:endParaRPr lang="zh-CN" altLang="en-US" dirty="0">
              <a:solidFill>
                <a:schemeClr val="tx1"/>
              </a:solidFill>
            </a:endParaRPr>
          </a:p>
        </p:txBody>
      </p:sp>
    </p:spTree>
    <p:extLst>
      <p:ext uri="{BB962C8B-B14F-4D97-AF65-F5344CB8AC3E}">
        <p14:creationId xmlns:p14="http://schemas.microsoft.com/office/powerpoint/2010/main" val="2131432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5"/>
                                        </p:tgtEl>
                                        <p:attrNameLst>
                                          <p:attrName>style.visibility</p:attrName>
                                        </p:attrNameLst>
                                      </p:cBhvr>
                                      <p:to>
                                        <p:strVal val="visible"/>
                                      </p:to>
                                    </p:set>
                                    <p:animEffect transition="in" filter="barn(inVertical)">
                                      <p:cBhvr>
                                        <p:cTn id="29"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5" grpId="0" animBg="1"/>
      <p:bldP spid="1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42900" y="106363"/>
            <a:ext cx="10361613" cy="801687"/>
          </a:xfrm>
          <a:prstGeom prst="rect">
            <a:avLst/>
          </a:prstGeom>
        </p:spPr>
        <p:txBody>
          <a:bodyPr vert="horz" lIns="91440" tIns="45720" rIns="91440" bIns="45720" rtlCol="0" anchor="ctr">
            <a:normAutofit/>
          </a:bodyPr>
          <a:lstStyle>
            <a:lvl1pPr algn="l" rtl="0" eaLnBrk="0" fontAlgn="base" hangingPunct="0">
              <a:spcBef>
                <a:spcPct val="0"/>
              </a:spcBef>
              <a:spcAft>
                <a:spcPct val="0"/>
              </a:spcAft>
              <a:defRPr sz="28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l" rtl="0" fontAlgn="base">
              <a:spcBef>
                <a:spcPct val="0"/>
              </a:spcBef>
              <a:spcAft>
                <a:spcPct val="0"/>
              </a:spcAft>
              <a:defRPr sz="2800">
                <a:solidFill>
                  <a:schemeClr val="bg1"/>
                </a:solidFill>
                <a:latin typeface="微软雅黑" pitchFamily="34" charset="-122"/>
                <a:ea typeface="微软雅黑" pitchFamily="34" charset="-122"/>
              </a:defRPr>
            </a:lvl6pPr>
            <a:lvl7pPr marL="914400" algn="l" rtl="0" fontAlgn="base">
              <a:spcBef>
                <a:spcPct val="0"/>
              </a:spcBef>
              <a:spcAft>
                <a:spcPct val="0"/>
              </a:spcAft>
              <a:defRPr sz="2800">
                <a:solidFill>
                  <a:schemeClr val="bg1"/>
                </a:solidFill>
                <a:latin typeface="微软雅黑" pitchFamily="34" charset="-122"/>
                <a:ea typeface="微软雅黑" pitchFamily="34" charset="-122"/>
              </a:defRPr>
            </a:lvl7pPr>
            <a:lvl8pPr marL="1371600" algn="l" rtl="0" fontAlgn="base">
              <a:spcBef>
                <a:spcPct val="0"/>
              </a:spcBef>
              <a:spcAft>
                <a:spcPct val="0"/>
              </a:spcAft>
              <a:defRPr sz="2800">
                <a:solidFill>
                  <a:schemeClr val="bg1"/>
                </a:solidFill>
                <a:latin typeface="微软雅黑" pitchFamily="34" charset="-122"/>
                <a:ea typeface="微软雅黑" pitchFamily="34" charset="-122"/>
              </a:defRPr>
            </a:lvl8pPr>
            <a:lvl9pPr marL="1828800" algn="l"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dirty="0" smtClean="0"/>
              <a:t>小概率事件</a:t>
            </a:r>
            <a:r>
              <a:rPr lang="en-US" altLang="zh-CN" dirty="0" smtClean="0"/>
              <a:t>-Raid</a:t>
            </a:r>
            <a:r>
              <a:rPr lang="zh-CN" altLang="en-US" dirty="0" smtClean="0"/>
              <a:t>卡故障</a:t>
            </a:r>
            <a:endParaRPr lang="zh-CN" altLang="en-US" dirty="0"/>
          </a:p>
        </p:txBody>
      </p:sp>
      <p:sp>
        <p:nvSpPr>
          <p:cNvPr id="6" name="流程图: 磁盘 5"/>
          <p:cNvSpPr/>
          <p:nvPr/>
        </p:nvSpPr>
        <p:spPr>
          <a:xfrm>
            <a:off x="3251684" y="4509120"/>
            <a:ext cx="5976664" cy="1656184"/>
          </a:xfrm>
          <a:prstGeom prst="flowChartMagneticDisk">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圆角矩形 11"/>
          <p:cNvSpPr/>
          <p:nvPr/>
        </p:nvSpPr>
        <p:spPr>
          <a:xfrm>
            <a:off x="3503712" y="2492896"/>
            <a:ext cx="5472608" cy="14401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73741" y="2625291"/>
            <a:ext cx="3546395" cy="119128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64" name="组合 63"/>
          <p:cNvGrpSpPr/>
          <p:nvPr/>
        </p:nvGrpSpPr>
        <p:grpSpPr>
          <a:xfrm>
            <a:off x="7619959" y="2690000"/>
            <a:ext cx="1175466" cy="1149724"/>
            <a:chOff x="7062893" y="2492896"/>
            <a:chExt cx="874704" cy="1149724"/>
          </a:xfrm>
        </p:grpSpPr>
        <p:sp>
          <p:nvSpPr>
            <p:cNvPr id="26" name="圆柱形 25"/>
            <p:cNvSpPr/>
            <p:nvPr/>
          </p:nvSpPr>
          <p:spPr>
            <a:xfrm>
              <a:off x="7062893" y="2492896"/>
              <a:ext cx="874704" cy="1149724"/>
            </a:xfrm>
            <a:prstGeom prst="can">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7153162" y="2785063"/>
              <a:ext cx="694165" cy="565390"/>
              <a:chOff x="8205891" y="908050"/>
              <a:chExt cx="1058462" cy="1728862"/>
            </a:xfrm>
          </p:grpSpPr>
          <p:cxnSp>
            <p:nvCxnSpPr>
              <p:cNvPr id="33" name="直接连接符 32"/>
              <p:cNvCxnSpPr/>
              <p:nvPr/>
            </p:nvCxnSpPr>
            <p:spPr>
              <a:xfrm>
                <a:off x="8594667" y="1574794"/>
                <a:ext cx="669686" cy="5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8594667" y="908050"/>
                <a:ext cx="264034" cy="666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8205891" y="908050"/>
                <a:ext cx="652810" cy="936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8408645" y="1844824"/>
                <a:ext cx="318039"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408646" y="1628800"/>
                <a:ext cx="855706"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205891" y="1844824"/>
                <a:ext cx="524449"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65" name="TextBox 64"/>
          <p:cNvSpPr txBox="1"/>
          <p:nvPr/>
        </p:nvSpPr>
        <p:spPr>
          <a:xfrm>
            <a:off x="2495600" y="2923814"/>
            <a:ext cx="909492" cy="369332"/>
          </a:xfrm>
          <a:prstGeom prst="rect">
            <a:avLst/>
          </a:prstGeom>
          <a:noFill/>
        </p:spPr>
        <p:txBody>
          <a:bodyPr wrap="square" rtlCol="0">
            <a:spAutoFit/>
          </a:bodyPr>
          <a:lstStyle/>
          <a:p>
            <a:r>
              <a:rPr lang="en-US" altLang="zh-CN" dirty="0" smtClean="0"/>
              <a:t>Raid</a:t>
            </a:r>
            <a:r>
              <a:rPr lang="zh-CN" altLang="en-US" dirty="0" smtClean="0"/>
              <a:t>卡</a:t>
            </a:r>
            <a:endParaRPr lang="zh-CN" altLang="en-US" dirty="0"/>
          </a:p>
        </p:txBody>
      </p:sp>
      <p:sp>
        <p:nvSpPr>
          <p:cNvPr id="66" name="矩形 65"/>
          <p:cNvSpPr/>
          <p:nvPr/>
        </p:nvSpPr>
        <p:spPr>
          <a:xfrm>
            <a:off x="5106513" y="1340768"/>
            <a:ext cx="648072" cy="36071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
        <p:nvSpPr>
          <p:cNvPr id="67" name="TextBox 66"/>
          <p:cNvSpPr txBox="1"/>
          <p:nvPr/>
        </p:nvSpPr>
        <p:spPr>
          <a:xfrm>
            <a:off x="3698166" y="2554482"/>
            <a:ext cx="926481" cy="369332"/>
          </a:xfrm>
          <a:prstGeom prst="rect">
            <a:avLst/>
          </a:prstGeom>
          <a:noFill/>
        </p:spPr>
        <p:txBody>
          <a:bodyPr wrap="square" rtlCol="0">
            <a:spAutoFit/>
          </a:bodyPr>
          <a:lstStyle/>
          <a:p>
            <a:r>
              <a:rPr lang="en-US" altLang="zh-CN" dirty="0" smtClean="0"/>
              <a:t>Cache</a:t>
            </a:r>
            <a:endParaRPr lang="zh-CN" altLang="en-US" dirty="0"/>
          </a:p>
        </p:txBody>
      </p:sp>
      <p:sp>
        <p:nvSpPr>
          <p:cNvPr id="68" name="矩形 67"/>
          <p:cNvSpPr/>
          <p:nvPr/>
        </p:nvSpPr>
        <p:spPr>
          <a:xfrm>
            <a:off x="5108018" y="1340768"/>
            <a:ext cx="648072" cy="36071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
        <p:nvSpPr>
          <p:cNvPr id="71" name="矩形 70"/>
          <p:cNvSpPr/>
          <p:nvPr/>
        </p:nvSpPr>
        <p:spPr>
          <a:xfrm>
            <a:off x="5039000" y="3478295"/>
            <a:ext cx="648072" cy="36071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
        <p:nvSpPr>
          <p:cNvPr id="72" name="矩形 71"/>
          <p:cNvSpPr/>
          <p:nvPr/>
        </p:nvSpPr>
        <p:spPr>
          <a:xfrm>
            <a:off x="5039000" y="3117585"/>
            <a:ext cx="648072" cy="36071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grpSp>
        <p:nvGrpSpPr>
          <p:cNvPr id="73" name="组合 72"/>
          <p:cNvGrpSpPr/>
          <p:nvPr/>
        </p:nvGrpSpPr>
        <p:grpSpPr>
          <a:xfrm>
            <a:off x="7619959" y="2690000"/>
            <a:ext cx="1175466" cy="1149724"/>
            <a:chOff x="7062893" y="2492896"/>
            <a:chExt cx="874704" cy="1149724"/>
          </a:xfrm>
          <a:solidFill>
            <a:srgbClr val="FF0000"/>
          </a:solidFill>
        </p:grpSpPr>
        <p:sp>
          <p:nvSpPr>
            <p:cNvPr id="74" name="圆柱形 73"/>
            <p:cNvSpPr/>
            <p:nvPr/>
          </p:nvSpPr>
          <p:spPr>
            <a:xfrm>
              <a:off x="7062893" y="2492896"/>
              <a:ext cx="874704" cy="1149724"/>
            </a:xfrm>
            <a:prstGeom prst="can">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7153162" y="2785063"/>
              <a:ext cx="694165" cy="565390"/>
              <a:chOff x="8205891" y="908050"/>
              <a:chExt cx="1058462" cy="1728862"/>
            </a:xfrm>
            <a:grpFill/>
          </p:grpSpPr>
          <p:cxnSp>
            <p:nvCxnSpPr>
              <p:cNvPr id="76" name="直接连接符 75"/>
              <p:cNvCxnSpPr/>
              <p:nvPr/>
            </p:nvCxnSpPr>
            <p:spPr>
              <a:xfrm>
                <a:off x="8594667" y="1574794"/>
                <a:ext cx="669686" cy="54006"/>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8594667" y="908050"/>
                <a:ext cx="264034" cy="66674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8205891" y="908050"/>
                <a:ext cx="652810" cy="93677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8408645" y="1844824"/>
                <a:ext cx="318039" cy="792088"/>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8408646" y="1628800"/>
                <a:ext cx="855706" cy="1008112"/>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205891" y="1844824"/>
                <a:ext cx="524449" cy="0"/>
              </a:xfrm>
              <a:prstGeom prst="line">
                <a:avLst/>
              </a:prstGeom>
              <a:grpFill/>
            </p:spPr>
            <p:style>
              <a:lnRef idx="1">
                <a:schemeClr val="accent1"/>
              </a:lnRef>
              <a:fillRef idx="0">
                <a:schemeClr val="accent1"/>
              </a:fillRef>
              <a:effectRef idx="0">
                <a:schemeClr val="accent1"/>
              </a:effectRef>
              <a:fontRef idx="minor">
                <a:schemeClr val="tx1"/>
              </a:fontRef>
            </p:style>
          </p:cxnSp>
        </p:grpSp>
      </p:grpSp>
      <p:sp>
        <p:nvSpPr>
          <p:cNvPr id="82" name="矩形 81"/>
          <p:cNvSpPr/>
          <p:nvPr/>
        </p:nvSpPr>
        <p:spPr>
          <a:xfrm>
            <a:off x="6168008" y="1340768"/>
            <a:ext cx="648072" cy="36071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
        <p:nvSpPr>
          <p:cNvPr id="83" name="左大括号 82"/>
          <p:cNvSpPr/>
          <p:nvPr/>
        </p:nvSpPr>
        <p:spPr>
          <a:xfrm>
            <a:off x="4295800" y="1369024"/>
            <a:ext cx="504056" cy="18519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TextBox 83"/>
          <p:cNvSpPr txBox="1"/>
          <p:nvPr/>
        </p:nvSpPr>
        <p:spPr>
          <a:xfrm>
            <a:off x="3647728" y="2110313"/>
            <a:ext cx="864096" cy="369332"/>
          </a:xfrm>
          <a:prstGeom prst="rect">
            <a:avLst/>
          </a:prstGeom>
          <a:noFill/>
        </p:spPr>
        <p:txBody>
          <a:bodyPr wrap="square" rtlCol="0">
            <a:spAutoFit/>
          </a:bodyPr>
          <a:lstStyle/>
          <a:p>
            <a:r>
              <a:rPr lang="en-US" altLang="zh-CN" dirty="0" smtClean="0"/>
              <a:t>200us</a:t>
            </a:r>
            <a:endParaRPr lang="zh-CN" altLang="en-US" dirty="0"/>
          </a:p>
        </p:txBody>
      </p:sp>
      <p:sp>
        <p:nvSpPr>
          <p:cNvPr id="87" name="左大括号 86"/>
          <p:cNvSpPr/>
          <p:nvPr/>
        </p:nvSpPr>
        <p:spPr>
          <a:xfrm>
            <a:off x="4295800" y="3552291"/>
            <a:ext cx="504056" cy="18519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TextBox 87"/>
          <p:cNvSpPr txBox="1"/>
          <p:nvPr/>
        </p:nvSpPr>
        <p:spPr>
          <a:xfrm>
            <a:off x="3431704" y="4316123"/>
            <a:ext cx="864096" cy="369332"/>
          </a:xfrm>
          <a:prstGeom prst="rect">
            <a:avLst/>
          </a:prstGeom>
          <a:noFill/>
        </p:spPr>
        <p:txBody>
          <a:bodyPr wrap="square" rtlCol="0">
            <a:spAutoFit/>
          </a:bodyPr>
          <a:lstStyle/>
          <a:p>
            <a:r>
              <a:rPr lang="en-US" altLang="zh-CN" dirty="0" smtClean="0"/>
              <a:t>20ms</a:t>
            </a:r>
            <a:endParaRPr lang="zh-CN" altLang="en-US" dirty="0"/>
          </a:p>
        </p:txBody>
      </p:sp>
      <p:sp>
        <p:nvSpPr>
          <p:cNvPr id="89" name="TextBox 88"/>
          <p:cNvSpPr txBox="1"/>
          <p:nvPr/>
        </p:nvSpPr>
        <p:spPr>
          <a:xfrm>
            <a:off x="2256878" y="5219535"/>
            <a:ext cx="909492" cy="369332"/>
          </a:xfrm>
          <a:prstGeom prst="rect">
            <a:avLst/>
          </a:prstGeom>
          <a:noFill/>
        </p:spPr>
        <p:txBody>
          <a:bodyPr wrap="square" rtlCol="0">
            <a:spAutoFit/>
          </a:bodyPr>
          <a:lstStyle/>
          <a:p>
            <a:r>
              <a:rPr lang="en-US" altLang="zh-CN" dirty="0" smtClean="0"/>
              <a:t>DISK</a:t>
            </a:r>
            <a:endParaRPr lang="zh-CN" altLang="en-US" dirty="0"/>
          </a:p>
        </p:txBody>
      </p:sp>
      <p:sp>
        <p:nvSpPr>
          <p:cNvPr id="36" name="内容占位符 2"/>
          <p:cNvSpPr txBox="1">
            <a:spLocks/>
          </p:cNvSpPr>
          <p:nvPr/>
        </p:nvSpPr>
        <p:spPr bwMode="auto">
          <a:xfrm>
            <a:off x="4588581" y="739456"/>
            <a:ext cx="2715955" cy="5755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en-US" altLang="zh-CN" sz="2100" dirty="0" smtClean="0">
                <a:solidFill>
                  <a:srgbClr val="0088EE"/>
                </a:solidFill>
                <a:effectLst>
                  <a:outerShdw blurRad="38100" dist="38100" dir="2700000" algn="tl">
                    <a:srgbClr val="C0C0C0"/>
                  </a:outerShdw>
                </a:effectLst>
              </a:rPr>
              <a:t>Raid </a:t>
            </a:r>
            <a:r>
              <a:rPr lang="zh-CN" altLang="en-US" sz="2100" dirty="0" smtClean="0">
                <a:solidFill>
                  <a:srgbClr val="0088EE"/>
                </a:solidFill>
                <a:effectLst>
                  <a:outerShdw blurRad="38100" dist="38100" dir="2700000" algn="tl">
                    <a:srgbClr val="C0C0C0"/>
                  </a:outerShdw>
                </a:effectLst>
              </a:rPr>
              <a:t>卡充放电过程</a:t>
            </a:r>
            <a:endParaRPr lang="en-US" altLang="zh-CN" sz="2100" dirty="0" smtClean="0">
              <a:solidFill>
                <a:srgbClr val="0088EE"/>
              </a:solidFill>
              <a:effectLst>
                <a:outerShdw blurRad="38100" dist="38100" dir="2700000" algn="tl">
                  <a:srgbClr val="C0C0C0"/>
                </a:outerShdw>
              </a:effectLst>
            </a:endParaRPr>
          </a:p>
        </p:txBody>
      </p:sp>
    </p:spTree>
    <p:extLst>
      <p:ext uri="{BB962C8B-B14F-4D97-AF65-F5344CB8AC3E}">
        <p14:creationId xmlns:p14="http://schemas.microsoft.com/office/powerpoint/2010/main" val="1548265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1.8667E-6 -2.72959E-6 L -0.0056 0.29771 " pathEditMode="relative" rAng="0" ptsTypes="AA">
                                      <p:cBhvr>
                                        <p:cTn id="9" dur="2000" fill="hold"/>
                                        <p:tgtEl>
                                          <p:spTgt spid="66"/>
                                        </p:tgtEl>
                                        <p:attrNameLst>
                                          <p:attrName>ppt_x</p:attrName>
                                          <p:attrName>ppt_y</p:attrName>
                                        </p:attrNameLst>
                                      </p:cBhvr>
                                      <p:rCtr x="-3" y="149"/>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3"/>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84"/>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par>
                          <p:cTn id="25" fill="hold">
                            <p:stCondLst>
                              <p:cond delay="0"/>
                            </p:stCondLst>
                            <p:childTnLst>
                              <p:par>
                                <p:cTn id="26" presetID="42" presetClass="path" presetSubtype="0" accel="50000" decel="50000" fill="hold" grpId="1" nodeType="afterEffect">
                                  <p:stCondLst>
                                    <p:cond delay="0"/>
                                  </p:stCondLst>
                                  <p:childTnLst>
                                    <p:animMotion origin="layout" path="M 0.00078 0.02222 L -0.00468 0.24676 " pathEditMode="relative" rAng="0" ptsTypes="AA">
                                      <p:cBhvr>
                                        <p:cTn id="27" dur="2000" fill="hold"/>
                                        <p:tgtEl>
                                          <p:spTgt spid="68"/>
                                        </p:tgtEl>
                                        <p:attrNameLst>
                                          <p:attrName>ppt_x</p:attrName>
                                          <p:attrName>ppt_y</p:attrName>
                                        </p:attrNameLst>
                                      </p:cBhvr>
                                      <p:rCtr x="-3" y="112"/>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66"/>
                                        </p:tgtEl>
                                        <p:attrNameLst>
                                          <p:attrName>style.visibility</p:attrName>
                                        </p:attrNameLst>
                                      </p:cBhvr>
                                      <p:to>
                                        <p:strVal val="hidden"/>
                                      </p:to>
                                    </p:set>
                                  </p:childTnLst>
                                </p:cTn>
                              </p:par>
                              <p:par>
                                <p:cTn id="32" presetID="1" presetClass="exit" presetSubtype="0" fill="hold" grpId="2" nodeType="withEffect">
                                  <p:stCondLst>
                                    <p:cond delay="0"/>
                                  </p:stCondLst>
                                  <p:childTnLst>
                                    <p:set>
                                      <p:cBhvr>
                                        <p:cTn id="33" dur="1" fill="hold">
                                          <p:stCondLst>
                                            <p:cond delay="0"/>
                                          </p:stCondLst>
                                        </p:cTn>
                                        <p:tgtEl>
                                          <p:spTgt spid="68"/>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0.00208 0.00995 L -0.00183 0.33495 " pathEditMode="relative" rAng="0" ptsTypes="AA">
                                      <p:cBhvr>
                                        <p:cTn id="41" dur="2000" fill="hold"/>
                                        <p:tgtEl>
                                          <p:spTgt spid="71"/>
                                        </p:tgtEl>
                                        <p:attrNameLst>
                                          <p:attrName>ppt_x</p:attrName>
                                          <p:attrName>ppt_y</p:attrName>
                                        </p:attrNameLst>
                                      </p:cBhvr>
                                      <p:rCtr x="-195" y="16250"/>
                                    </p:animMotion>
                                  </p:childTnLst>
                                </p:cTn>
                              </p:par>
                              <p:par>
                                <p:cTn id="42" presetID="42" presetClass="path" presetSubtype="0" accel="50000" decel="50000" fill="hold" grpId="1" nodeType="withEffect">
                                  <p:stCondLst>
                                    <p:cond delay="0"/>
                                  </p:stCondLst>
                                  <p:childTnLst>
                                    <p:animMotion origin="layout" path="M 0.00183 -0.00046 L -0.00234 0.33488 " pathEditMode="relative" rAng="0" ptsTypes="AA">
                                      <p:cBhvr>
                                        <p:cTn id="43" dur="2000" fill="hold"/>
                                        <p:tgtEl>
                                          <p:spTgt spid="72"/>
                                        </p:tgtEl>
                                        <p:attrNameLst>
                                          <p:attrName>ppt_x</p:attrName>
                                          <p:attrName>ppt_y</p:attrName>
                                        </p:attrNameLst>
                                      </p:cBhvr>
                                      <p:rCtr x="-208" y="16755"/>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8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8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barn(inVertical)">
                                      <p:cBhvr>
                                        <p:cTn id="60" dur="500"/>
                                        <p:tgtEl>
                                          <p:spTgt spid="7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childTnLst>
                          </p:cTn>
                        </p:par>
                        <p:par>
                          <p:cTn id="65" fill="hold">
                            <p:stCondLst>
                              <p:cond delay="0"/>
                            </p:stCondLst>
                            <p:childTnLst>
                              <p:par>
                                <p:cTn id="66" presetID="42" presetClass="path" presetSubtype="0" accel="50000" decel="50000" fill="hold" grpId="1" nodeType="afterEffect">
                                  <p:stCondLst>
                                    <p:cond delay="0"/>
                                  </p:stCondLst>
                                  <p:childTnLst>
                                    <p:animMotion origin="layout" path="M 2.08333E-6 -2.45143E-6 L -0.00222 0.6043 " pathEditMode="relative" rAng="0" ptsTypes="AA">
                                      <p:cBhvr>
                                        <p:cTn id="67" dur="2000" fill="hold"/>
                                        <p:tgtEl>
                                          <p:spTgt spid="82"/>
                                        </p:tgtEl>
                                        <p:attrNameLst>
                                          <p:attrName>ppt_x</p:attrName>
                                          <p:attrName>ppt_y</p:attrName>
                                        </p:attrNameLst>
                                      </p:cBhvr>
                                      <p:rCtr x="-117" y="30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66" grpId="2" animBg="1"/>
      <p:bldP spid="68" grpId="0" animBg="1"/>
      <p:bldP spid="68" grpId="1" animBg="1"/>
      <p:bldP spid="68" grpId="2" animBg="1"/>
      <p:bldP spid="71" grpId="0" animBg="1"/>
      <p:bldP spid="71" grpId="1" animBg="1"/>
      <p:bldP spid="72" grpId="0" animBg="1"/>
      <p:bldP spid="72" grpId="1" animBg="1"/>
      <p:bldP spid="82" grpId="0" animBg="1"/>
      <p:bldP spid="82" grpId="1" animBg="1"/>
      <p:bldP spid="83" grpId="0" animBg="1"/>
      <p:bldP spid="83" grpId="1" animBg="1"/>
      <p:bldP spid="84" grpId="0"/>
      <p:bldP spid="84" grpId="1"/>
      <p:bldP spid="87" grpId="0" animBg="1"/>
      <p:bldP spid="87" grpId="1" animBg="1"/>
      <p:bldP spid="88" grpId="0"/>
      <p:bldP spid="8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6" name="直接连接符 175"/>
          <p:cNvCxnSpPr>
            <a:stCxn id="26" idx="2"/>
            <a:endCxn id="168" idx="6"/>
          </p:cNvCxnSpPr>
          <p:nvPr/>
        </p:nvCxnSpPr>
        <p:spPr>
          <a:xfrm rot="5400000">
            <a:off x="4806542" y="4461277"/>
            <a:ext cx="1214446" cy="7149"/>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txBox="1">
            <a:spLocks/>
          </p:cNvSpPr>
          <p:nvPr/>
        </p:nvSpPr>
        <p:spPr>
          <a:xfrm>
            <a:off x="342900" y="106363"/>
            <a:ext cx="10361613" cy="801687"/>
          </a:xfrm>
          <a:prstGeom prst="rect">
            <a:avLst/>
          </a:prstGeom>
        </p:spPr>
        <p:txBody>
          <a:bodyPr vert="horz" lIns="91440" tIns="45720" rIns="91440" bIns="45720" rtlCol="0" anchor="ctr">
            <a:normAutofit/>
          </a:bodyPr>
          <a:lstStyle>
            <a:lvl1pPr algn="l" rtl="0" eaLnBrk="0" fontAlgn="base" hangingPunct="0">
              <a:spcBef>
                <a:spcPct val="0"/>
              </a:spcBef>
              <a:spcAft>
                <a:spcPct val="0"/>
              </a:spcAft>
              <a:defRPr sz="28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l" rtl="0" fontAlgn="base">
              <a:spcBef>
                <a:spcPct val="0"/>
              </a:spcBef>
              <a:spcAft>
                <a:spcPct val="0"/>
              </a:spcAft>
              <a:defRPr sz="2800">
                <a:solidFill>
                  <a:schemeClr val="bg1"/>
                </a:solidFill>
                <a:latin typeface="微软雅黑" pitchFamily="34" charset="-122"/>
                <a:ea typeface="微软雅黑" pitchFamily="34" charset="-122"/>
              </a:defRPr>
            </a:lvl6pPr>
            <a:lvl7pPr marL="914400" algn="l" rtl="0" fontAlgn="base">
              <a:spcBef>
                <a:spcPct val="0"/>
              </a:spcBef>
              <a:spcAft>
                <a:spcPct val="0"/>
              </a:spcAft>
              <a:defRPr sz="2800">
                <a:solidFill>
                  <a:schemeClr val="bg1"/>
                </a:solidFill>
                <a:latin typeface="微软雅黑" pitchFamily="34" charset="-122"/>
                <a:ea typeface="微软雅黑" pitchFamily="34" charset="-122"/>
              </a:defRPr>
            </a:lvl7pPr>
            <a:lvl8pPr marL="1371600" algn="l" rtl="0" fontAlgn="base">
              <a:spcBef>
                <a:spcPct val="0"/>
              </a:spcBef>
              <a:spcAft>
                <a:spcPct val="0"/>
              </a:spcAft>
              <a:defRPr sz="2800">
                <a:solidFill>
                  <a:schemeClr val="bg1"/>
                </a:solidFill>
                <a:latin typeface="微软雅黑" pitchFamily="34" charset="-122"/>
                <a:ea typeface="微软雅黑" pitchFamily="34" charset="-122"/>
              </a:defRPr>
            </a:lvl8pPr>
            <a:lvl9pPr marL="1828800" algn="l"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dirty="0" smtClean="0"/>
              <a:t>小概率事件</a:t>
            </a:r>
            <a:r>
              <a:rPr lang="en-US" altLang="zh-CN" dirty="0" smtClean="0"/>
              <a:t>-</a:t>
            </a:r>
            <a:r>
              <a:rPr lang="zh-CN" altLang="en-US" dirty="0" smtClean="0"/>
              <a:t>网络故障</a:t>
            </a:r>
            <a:endParaRPr lang="zh-CN" altLang="en-US" dirty="0"/>
          </a:p>
        </p:txBody>
      </p:sp>
      <p:grpSp>
        <p:nvGrpSpPr>
          <p:cNvPr id="22" name="组合 21"/>
          <p:cNvGrpSpPr/>
          <p:nvPr/>
        </p:nvGrpSpPr>
        <p:grpSpPr>
          <a:xfrm>
            <a:off x="2095472" y="3143248"/>
            <a:ext cx="1857388" cy="714380"/>
            <a:chOff x="1595406" y="2214554"/>
            <a:chExt cx="1857388" cy="714380"/>
          </a:xfrm>
        </p:grpSpPr>
        <p:grpSp>
          <p:nvGrpSpPr>
            <p:cNvPr id="20" name="组合 19"/>
            <p:cNvGrpSpPr/>
            <p:nvPr/>
          </p:nvGrpSpPr>
          <p:grpSpPr>
            <a:xfrm>
              <a:off x="1666844" y="2428868"/>
              <a:ext cx="1785950" cy="500066"/>
              <a:chOff x="1881158" y="1928802"/>
              <a:chExt cx="1785950" cy="500066"/>
            </a:xfrm>
          </p:grpSpPr>
          <p:sp>
            <p:nvSpPr>
              <p:cNvPr id="3" name="矩形 2"/>
              <p:cNvSpPr/>
              <p:nvPr/>
            </p:nvSpPr>
            <p:spPr>
              <a:xfrm>
                <a:off x="1881158" y="1928802"/>
                <a:ext cx="1785950" cy="50006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5259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6691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8122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95538"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09852"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02416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23848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5279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5259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6691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38122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95538"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809852"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02416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3848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45279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1595406" y="2214554"/>
              <a:ext cx="642942" cy="276999"/>
            </a:xfrm>
            <a:prstGeom prst="rect">
              <a:avLst/>
            </a:prstGeom>
            <a:noFill/>
          </p:spPr>
          <p:txBody>
            <a:bodyPr wrap="square" rtlCol="0">
              <a:spAutoFit/>
            </a:bodyPr>
            <a:lstStyle/>
            <a:p>
              <a:r>
                <a:rPr lang="en-US" altLang="zh-CN" sz="1200" dirty="0" smtClean="0"/>
                <a:t>switch</a:t>
              </a:r>
              <a:endParaRPr lang="zh-CN" altLang="en-US" sz="1200" dirty="0"/>
            </a:p>
          </p:txBody>
        </p:sp>
      </p:grpSp>
      <p:grpSp>
        <p:nvGrpSpPr>
          <p:cNvPr id="23" name="组合 22"/>
          <p:cNvGrpSpPr/>
          <p:nvPr/>
        </p:nvGrpSpPr>
        <p:grpSpPr>
          <a:xfrm>
            <a:off x="4452926" y="3143248"/>
            <a:ext cx="1857388" cy="714380"/>
            <a:chOff x="1595406" y="2214554"/>
            <a:chExt cx="1857388" cy="714380"/>
          </a:xfrm>
        </p:grpSpPr>
        <p:grpSp>
          <p:nvGrpSpPr>
            <p:cNvPr id="24" name="组合 19"/>
            <p:cNvGrpSpPr/>
            <p:nvPr/>
          </p:nvGrpSpPr>
          <p:grpSpPr>
            <a:xfrm>
              <a:off x="1666844" y="2428868"/>
              <a:ext cx="1785950" cy="500066"/>
              <a:chOff x="1881158" y="1928802"/>
              <a:chExt cx="1785950" cy="500066"/>
            </a:xfrm>
          </p:grpSpPr>
          <p:sp>
            <p:nvSpPr>
              <p:cNvPr id="26" name="矩形 2"/>
              <p:cNvSpPr/>
              <p:nvPr/>
            </p:nvSpPr>
            <p:spPr>
              <a:xfrm>
                <a:off x="1881158" y="1928802"/>
                <a:ext cx="1785950" cy="50006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5259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16691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38122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595538"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809852"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02416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23848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45279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95259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16691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38122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2595538"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809852"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02416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23848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45279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4"/>
            <p:cNvSpPr txBox="1"/>
            <p:nvPr/>
          </p:nvSpPr>
          <p:spPr>
            <a:xfrm>
              <a:off x="1595406" y="2214554"/>
              <a:ext cx="642942" cy="276999"/>
            </a:xfrm>
            <a:prstGeom prst="rect">
              <a:avLst/>
            </a:prstGeom>
            <a:noFill/>
          </p:spPr>
          <p:txBody>
            <a:bodyPr wrap="square" rtlCol="0">
              <a:spAutoFit/>
            </a:bodyPr>
            <a:lstStyle/>
            <a:p>
              <a:r>
                <a:rPr lang="en-US" altLang="zh-CN" sz="1200" dirty="0" smtClean="0"/>
                <a:t>switch</a:t>
              </a:r>
              <a:endParaRPr lang="zh-CN" altLang="en-US" sz="1200" dirty="0"/>
            </a:p>
          </p:txBody>
        </p:sp>
      </p:grpSp>
      <p:grpSp>
        <p:nvGrpSpPr>
          <p:cNvPr id="43" name="组合 42"/>
          <p:cNvGrpSpPr/>
          <p:nvPr/>
        </p:nvGrpSpPr>
        <p:grpSpPr>
          <a:xfrm>
            <a:off x="6953256" y="3143248"/>
            <a:ext cx="1857388" cy="714380"/>
            <a:chOff x="1595406" y="2214554"/>
            <a:chExt cx="1857388" cy="714380"/>
          </a:xfrm>
        </p:grpSpPr>
        <p:grpSp>
          <p:nvGrpSpPr>
            <p:cNvPr id="44" name="组合 19"/>
            <p:cNvGrpSpPr/>
            <p:nvPr/>
          </p:nvGrpSpPr>
          <p:grpSpPr>
            <a:xfrm>
              <a:off x="1666844" y="2428868"/>
              <a:ext cx="1785950" cy="500066"/>
              <a:chOff x="1881158" y="1928802"/>
              <a:chExt cx="1785950" cy="500066"/>
            </a:xfrm>
          </p:grpSpPr>
          <p:sp>
            <p:nvSpPr>
              <p:cNvPr id="46" name="矩形 2"/>
              <p:cNvSpPr/>
              <p:nvPr/>
            </p:nvSpPr>
            <p:spPr>
              <a:xfrm>
                <a:off x="1881158" y="1928802"/>
                <a:ext cx="1785950" cy="50006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95259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216691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38122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2595538"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809852"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02416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23848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345279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95259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216691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38122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595538"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809852"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02416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323848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345279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TextBox 44"/>
            <p:cNvSpPr txBox="1"/>
            <p:nvPr/>
          </p:nvSpPr>
          <p:spPr>
            <a:xfrm>
              <a:off x="1595406" y="2214554"/>
              <a:ext cx="642942" cy="276999"/>
            </a:xfrm>
            <a:prstGeom prst="rect">
              <a:avLst/>
            </a:prstGeom>
            <a:noFill/>
          </p:spPr>
          <p:txBody>
            <a:bodyPr wrap="square" rtlCol="0">
              <a:spAutoFit/>
            </a:bodyPr>
            <a:lstStyle/>
            <a:p>
              <a:r>
                <a:rPr lang="en-US" altLang="zh-CN" sz="1200" dirty="0" smtClean="0"/>
                <a:t>switch</a:t>
              </a:r>
              <a:endParaRPr lang="zh-CN" altLang="en-US" sz="1200" dirty="0"/>
            </a:p>
          </p:txBody>
        </p:sp>
      </p:grpSp>
      <p:grpSp>
        <p:nvGrpSpPr>
          <p:cNvPr id="123" name="组合 122"/>
          <p:cNvGrpSpPr/>
          <p:nvPr/>
        </p:nvGrpSpPr>
        <p:grpSpPr>
          <a:xfrm>
            <a:off x="4452926" y="1357298"/>
            <a:ext cx="1857388" cy="714380"/>
            <a:chOff x="1595406" y="2214554"/>
            <a:chExt cx="1857388" cy="714380"/>
          </a:xfrm>
        </p:grpSpPr>
        <p:grpSp>
          <p:nvGrpSpPr>
            <p:cNvPr id="124" name="组合 19"/>
            <p:cNvGrpSpPr/>
            <p:nvPr/>
          </p:nvGrpSpPr>
          <p:grpSpPr>
            <a:xfrm>
              <a:off x="1666844" y="2428868"/>
              <a:ext cx="1785950" cy="500066"/>
              <a:chOff x="1881158" y="1928802"/>
              <a:chExt cx="1785950" cy="500066"/>
            </a:xfrm>
          </p:grpSpPr>
          <p:sp>
            <p:nvSpPr>
              <p:cNvPr id="126" name="矩形 2"/>
              <p:cNvSpPr/>
              <p:nvPr/>
            </p:nvSpPr>
            <p:spPr>
              <a:xfrm>
                <a:off x="1881158" y="1928802"/>
                <a:ext cx="1785950" cy="50006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95259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216691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238122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2595538"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2809852"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302416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323848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p:cNvSpPr/>
              <p:nvPr/>
            </p:nvSpPr>
            <p:spPr>
              <a:xfrm>
                <a:off x="345279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195259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216691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238122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p:cNvSpPr/>
              <p:nvPr/>
            </p:nvSpPr>
            <p:spPr>
              <a:xfrm>
                <a:off x="2595538"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2809852"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302416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323848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345279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TextBox 124"/>
            <p:cNvSpPr txBox="1"/>
            <p:nvPr/>
          </p:nvSpPr>
          <p:spPr>
            <a:xfrm>
              <a:off x="1595406" y="2214554"/>
              <a:ext cx="642942" cy="276999"/>
            </a:xfrm>
            <a:prstGeom prst="rect">
              <a:avLst/>
            </a:prstGeom>
            <a:noFill/>
          </p:spPr>
          <p:txBody>
            <a:bodyPr wrap="square" rtlCol="0">
              <a:spAutoFit/>
            </a:bodyPr>
            <a:lstStyle/>
            <a:p>
              <a:r>
                <a:rPr lang="en-US" altLang="zh-CN" sz="1200" dirty="0" smtClean="0"/>
                <a:t>switch</a:t>
              </a:r>
              <a:endParaRPr lang="zh-CN" altLang="en-US" sz="1200" dirty="0"/>
            </a:p>
          </p:txBody>
        </p:sp>
      </p:grpSp>
      <p:cxnSp>
        <p:nvCxnSpPr>
          <p:cNvPr id="144" name="直接连接符 143"/>
          <p:cNvCxnSpPr>
            <a:stCxn id="3" idx="0"/>
            <a:endCxn id="126" idx="2"/>
          </p:cNvCxnSpPr>
          <p:nvPr/>
        </p:nvCxnSpPr>
        <p:spPr>
          <a:xfrm rot="5400000" flipH="1" flipV="1">
            <a:off x="3595670" y="1535893"/>
            <a:ext cx="1285884" cy="2357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26" idx="0"/>
            <a:endCxn id="126" idx="2"/>
          </p:cNvCxnSpPr>
          <p:nvPr/>
        </p:nvCxnSpPr>
        <p:spPr>
          <a:xfrm rot="5400000" flipH="1" flipV="1">
            <a:off x="4774397" y="2714620"/>
            <a:ext cx="12858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26" idx="2"/>
            <a:endCxn id="46" idx="0"/>
          </p:cNvCxnSpPr>
          <p:nvPr/>
        </p:nvCxnSpPr>
        <p:spPr>
          <a:xfrm rot="16200000" flipH="1">
            <a:off x="6024562" y="1464455"/>
            <a:ext cx="1285884" cy="250033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6" name="组合 155"/>
          <p:cNvGrpSpPr/>
          <p:nvPr/>
        </p:nvGrpSpPr>
        <p:grpSpPr>
          <a:xfrm>
            <a:off x="7167570" y="4929198"/>
            <a:ext cx="3143272" cy="1000132"/>
            <a:chOff x="595274" y="4714884"/>
            <a:chExt cx="3143272" cy="1000132"/>
          </a:xfrm>
        </p:grpSpPr>
        <p:sp>
          <p:nvSpPr>
            <p:cNvPr id="149" name="圆角矩形 148"/>
            <p:cNvSpPr/>
            <p:nvPr/>
          </p:nvSpPr>
          <p:spPr>
            <a:xfrm>
              <a:off x="595274" y="4714884"/>
              <a:ext cx="3143272" cy="10001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modem"/>
            <p:cNvSpPr>
              <a:spLocks noEditPoints="1" noChangeArrowheads="1"/>
            </p:cNvSpPr>
            <p:nvPr/>
          </p:nvSpPr>
          <p:spPr bwMode="auto">
            <a:xfrm>
              <a:off x="738150"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1" name="modem"/>
            <p:cNvSpPr>
              <a:spLocks noEditPoints="1" noChangeArrowheads="1"/>
            </p:cNvSpPr>
            <p:nvPr/>
          </p:nvSpPr>
          <p:spPr bwMode="auto">
            <a:xfrm>
              <a:off x="1738282"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modem"/>
            <p:cNvSpPr>
              <a:spLocks noEditPoints="1" noChangeArrowheads="1"/>
            </p:cNvSpPr>
            <p:nvPr/>
          </p:nvSpPr>
          <p:spPr bwMode="auto">
            <a:xfrm>
              <a:off x="2738414"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3" name="modem"/>
            <p:cNvSpPr>
              <a:spLocks noEditPoints="1" noChangeArrowheads="1"/>
            </p:cNvSpPr>
            <p:nvPr/>
          </p:nvSpPr>
          <p:spPr bwMode="auto">
            <a:xfrm>
              <a:off x="738150"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modem"/>
            <p:cNvSpPr>
              <a:spLocks noEditPoints="1" noChangeArrowheads="1"/>
            </p:cNvSpPr>
            <p:nvPr/>
          </p:nvSpPr>
          <p:spPr bwMode="auto">
            <a:xfrm>
              <a:off x="1738282"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modem"/>
            <p:cNvSpPr>
              <a:spLocks noEditPoints="1" noChangeArrowheads="1"/>
            </p:cNvSpPr>
            <p:nvPr/>
          </p:nvSpPr>
          <p:spPr bwMode="auto">
            <a:xfrm>
              <a:off x="2738414"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7" name="组合 156"/>
          <p:cNvGrpSpPr/>
          <p:nvPr/>
        </p:nvGrpSpPr>
        <p:grpSpPr>
          <a:xfrm>
            <a:off x="452398" y="4929198"/>
            <a:ext cx="3143272" cy="1000132"/>
            <a:chOff x="595274" y="4714884"/>
            <a:chExt cx="3143272" cy="1000132"/>
          </a:xfrm>
        </p:grpSpPr>
        <p:sp>
          <p:nvSpPr>
            <p:cNvPr id="158" name="圆角矩形 157"/>
            <p:cNvSpPr/>
            <p:nvPr/>
          </p:nvSpPr>
          <p:spPr>
            <a:xfrm>
              <a:off x="595274" y="4714884"/>
              <a:ext cx="3143272" cy="10001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modem"/>
            <p:cNvSpPr>
              <a:spLocks noEditPoints="1" noChangeArrowheads="1"/>
            </p:cNvSpPr>
            <p:nvPr/>
          </p:nvSpPr>
          <p:spPr bwMode="auto">
            <a:xfrm>
              <a:off x="738150"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0" name="modem"/>
            <p:cNvSpPr>
              <a:spLocks noEditPoints="1" noChangeArrowheads="1"/>
            </p:cNvSpPr>
            <p:nvPr/>
          </p:nvSpPr>
          <p:spPr bwMode="auto">
            <a:xfrm>
              <a:off x="1738282"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modem"/>
            <p:cNvSpPr>
              <a:spLocks noEditPoints="1" noChangeArrowheads="1"/>
            </p:cNvSpPr>
            <p:nvPr/>
          </p:nvSpPr>
          <p:spPr bwMode="auto">
            <a:xfrm>
              <a:off x="2738414"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2" name="modem"/>
            <p:cNvSpPr>
              <a:spLocks noEditPoints="1" noChangeArrowheads="1"/>
            </p:cNvSpPr>
            <p:nvPr/>
          </p:nvSpPr>
          <p:spPr bwMode="auto">
            <a:xfrm>
              <a:off x="738150"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modem"/>
            <p:cNvSpPr>
              <a:spLocks noEditPoints="1" noChangeArrowheads="1"/>
            </p:cNvSpPr>
            <p:nvPr/>
          </p:nvSpPr>
          <p:spPr bwMode="auto">
            <a:xfrm>
              <a:off x="1738282"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modem"/>
            <p:cNvSpPr>
              <a:spLocks noEditPoints="1" noChangeArrowheads="1"/>
            </p:cNvSpPr>
            <p:nvPr/>
          </p:nvSpPr>
          <p:spPr bwMode="auto">
            <a:xfrm>
              <a:off x="2738414"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65" name="组合 164"/>
          <p:cNvGrpSpPr/>
          <p:nvPr/>
        </p:nvGrpSpPr>
        <p:grpSpPr>
          <a:xfrm>
            <a:off x="3809984" y="4929198"/>
            <a:ext cx="3143272" cy="1000132"/>
            <a:chOff x="595274" y="4714884"/>
            <a:chExt cx="3143272" cy="1000132"/>
          </a:xfrm>
        </p:grpSpPr>
        <p:sp>
          <p:nvSpPr>
            <p:cNvPr id="166" name="圆角矩形 165"/>
            <p:cNvSpPr/>
            <p:nvPr/>
          </p:nvSpPr>
          <p:spPr>
            <a:xfrm>
              <a:off x="595274" y="4714884"/>
              <a:ext cx="3143272" cy="10001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7" name="modem"/>
            <p:cNvSpPr>
              <a:spLocks noEditPoints="1" noChangeArrowheads="1"/>
            </p:cNvSpPr>
            <p:nvPr/>
          </p:nvSpPr>
          <p:spPr bwMode="auto">
            <a:xfrm>
              <a:off x="738150"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68" name="modem"/>
            <p:cNvSpPr>
              <a:spLocks noEditPoints="1" noChangeArrowheads="1"/>
            </p:cNvSpPr>
            <p:nvPr/>
          </p:nvSpPr>
          <p:spPr bwMode="auto">
            <a:xfrm>
              <a:off x="1738282"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69" name="modem"/>
            <p:cNvSpPr>
              <a:spLocks noEditPoints="1" noChangeArrowheads="1"/>
            </p:cNvSpPr>
            <p:nvPr/>
          </p:nvSpPr>
          <p:spPr bwMode="auto">
            <a:xfrm>
              <a:off x="2738414"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70" name="modem"/>
            <p:cNvSpPr>
              <a:spLocks noEditPoints="1" noChangeArrowheads="1"/>
            </p:cNvSpPr>
            <p:nvPr/>
          </p:nvSpPr>
          <p:spPr bwMode="auto">
            <a:xfrm>
              <a:off x="738150"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71" name="modem"/>
            <p:cNvSpPr>
              <a:spLocks noEditPoints="1" noChangeArrowheads="1"/>
            </p:cNvSpPr>
            <p:nvPr/>
          </p:nvSpPr>
          <p:spPr bwMode="auto">
            <a:xfrm>
              <a:off x="1738282"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72" name="modem"/>
            <p:cNvSpPr>
              <a:spLocks noEditPoints="1" noChangeArrowheads="1"/>
            </p:cNvSpPr>
            <p:nvPr/>
          </p:nvSpPr>
          <p:spPr bwMode="auto">
            <a:xfrm>
              <a:off x="2738414"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cxnSp>
        <p:nvCxnSpPr>
          <p:cNvPr id="174" name="直接连接符 173"/>
          <p:cNvCxnSpPr>
            <a:stCxn id="3" idx="2"/>
            <a:endCxn id="158" idx="0"/>
          </p:cNvCxnSpPr>
          <p:nvPr/>
        </p:nvCxnSpPr>
        <p:spPr>
          <a:xfrm rot="5400000">
            <a:off x="2006175" y="3875488"/>
            <a:ext cx="1071570" cy="1035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46" idx="2"/>
            <a:endCxn id="149" idx="0"/>
          </p:cNvCxnSpPr>
          <p:nvPr/>
        </p:nvCxnSpPr>
        <p:spPr>
          <a:xfrm rot="16200000" flipH="1">
            <a:off x="7792652" y="3982644"/>
            <a:ext cx="1071570" cy="821537"/>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wenhui\AppData\Local\Microsoft\Windows\Temporary Internet Files\Content.IE5\F1K2LJPZ\Nuvola_apps_error[1].png"/>
          <p:cNvPicPr>
            <a:picLocks noChangeAspect="1" noChangeArrowheads="1"/>
          </p:cNvPicPr>
          <p:nvPr/>
        </p:nvPicPr>
        <p:blipFill>
          <a:blip r:embed="rId3" cstate="print"/>
          <a:srcRect/>
          <a:stretch>
            <a:fillRect/>
          </a:stretch>
        </p:blipFill>
        <p:spPr bwMode="auto">
          <a:xfrm>
            <a:off x="3809984" y="2571744"/>
            <a:ext cx="500066" cy="500066"/>
          </a:xfrm>
          <a:prstGeom prst="rect">
            <a:avLst/>
          </a:prstGeom>
          <a:noFill/>
        </p:spPr>
      </p:pic>
      <p:sp>
        <p:nvSpPr>
          <p:cNvPr id="198" name="矩形 197"/>
          <p:cNvSpPr/>
          <p:nvPr/>
        </p:nvSpPr>
        <p:spPr>
          <a:xfrm>
            <a:off x="809588" y="5000636"/>
            <a:ext cx="500066" cy="14287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Data</a:t>
            </a:r>
            <a:endParaRPr lang="zh-CN" altLang="en-US" sz="1100" dirty="0">
              <a:solidFill>
                <a:schemeClr val="tx1"/>
              </a:solidFill>
            </a:endParaRPr>
          </a:p>
        </p:txBody>
      </p:sp>
      <p:sp>
        <p:nvSpPr>
          <p:cNvPr id="199" name="矩形 198"/>
          <p:cNvSpPr/>
          <p:nvPr/>
        </p:nvSpPr>
        <p:spPr>
          <a:xfrm>
            <a:off x="1809720" y="5000636"/>
            <a:ext cx="500066" cy="14287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Data</a:t>
            </a:r>
            <a:endParaRPr lang="zh-CN" altLang="en-US" sz="1100" dirty="0">
              <a:solidFill>
                <a:schemeClr val="tx1"/>
              </a:solidFill>
            </a:endParaRPr>
          </a:p>
        </p:txBody>
      </p:sp>
      <p:sp>
        <p:nvSpPr>
          <p:cNvPr id="201" name="矩形 200"/>
          <p:cNvSpPr/>
          <p:nvPr/>
        </p:nvSpPr>
        <p:spPr>
          <a:xfrm>
            <a:off x="5167306" y="4929198"/>
            <a:ext cx="500066" cy="14287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Data</a:t>
            </a:r>
            <a:endParaRPr lang="zh-CN" altLang="en-US" sz="1100" dirty="0">
              <a:solidFill>
                <a:schemeClr val="tx1"/>
              </a:solidFill>
            </a:endParaRPr>
          </a:p>
        </p:txBody>
      </p:sp>
      <p:sp>
        <p:nvSpPr>
          <p:cNvPr id="117" name="内容占位符 2"/>
          <p:cNvSpPr txBox="1">
            <a:spLocks/>
          </p:cNvSpPr>
          <p:nvPr/>
        </p:nvSpPr>
        <p:spPr bwMode="auto">
          <a:xfrm>
            <a:off x="4387960" y="739456"/>
            <a:ext cx="1924064" cy="5755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2100" dirty="0" smtClean="0">
                <a:solidFill>
                  <a:srgbClr val="0088EE"/>
                </a:solidFill>
                <a:effectLst>
                  <a:outerShdw blurRad="38100" dist="38100" dir="2700000" algn="tl">
                    <a:srgbClr val="C0C0C0"/>
                  </a:outerShdw>
                </a:effectLst>
              </a:rPr>
              <a:t>网络</a:t>
            </a:r>
            <a:r>
              <a:rPr lang="en-US" altLang="zh-CN" sz="2100" dirty="0" smtClean="0">
                <a:solidFill>
                  <a:srgbClr val="0088EE"/>
                </a:solidFill>
                <a:effectLst>
                  <a:outerShdw blurRad="38100" dist="38100" dir="2700000" algn="tl">
                    <a:srgbClr val="C0C0C0"/>
                  </a:outerShdw>
                </a:effectLst>
              </a:rPr>
              <a:t>partition</a:t>
            </a:r>
          </a:p>
        </p:txBody>
      </p:sp>
    </p:spTree>
    <p:extLst>
      <p:ext uri="{BB962C8B-B14F-4D97-AF65-F5344CB8AC3E}">
        <p14:creationId xmlns:p14="http://schemas.microsoft.com/office/powerpoint/2010/main" val="2120826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04167E-6 -0.0118 C 0.06745 -0.09514 0.13503 -0.17824 0.16315 -0.17615 C 0.19128 -0.17407 0.17995 -0.0868 0.16875 0.00047 " pathEditMode="relative" ptsTypes="aaA">
                                      <p:cBhvr>
                                        <p:cTn id="11" dur="2000" fill="hold"/>
                                        <p:tgtEl>
                                          <p:spTgt spid="198"/>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0703 -0.01064 C 0.02487 -0.10486 0.0569 -0.19884 0.08425 -0.25069 C 0.11159 -0.30254 0.15117 -0.32268 0.15677 -0.32176 C 0.16237 -0.32083 0.1401 -0.2831 0.11797 -0.24514 " pathEditMode="relative" ptsTypes="aaaA">
                                      <p:cBhvr>
                                        <p:cTn id="15" dur="2000" fill="hold"/>
                                        <p:tgtEl>
                                          <p:spTgt spid="199"/>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99"/>
                                        </p:tgtEl>
                                      </p:cBhvr>
                                    </p:animEffect>
                                    <p:set>
                                      <p:cBhvr>
                                        <p:cTn id="20" dur="1" fill="hold">
                                          <p:stCondLst>
                                            <p:cond delay="499"/>
                                          </p:stCondLst>
                                        </p:cTn>
                                        <p:tgtEl>
                                          <p:spTgt spid="19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0117 -0.0125 C -0.00117 -0.07361 -0.00117 -0.13449 -0.00117 -0.20371 C -0.00117 -0.27292 -0.03529 -0.42199 -0.00117 -0.42801 C 0.03294 -0.43403 0.15742 -0.31181 0.20326 -0.24028 C 0.24909 -0.16875 0.26133 -0.03519 0.27383 0.00092 " pathEditMode="relative" ptsTypes="aaaaA">
                                      <p:cBhvr>
                                        <p:cTn id="24" dur="2000" fill="hold"/>
                                        <p:tgtEl>
                                          <p:spTgt spid="20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99" grpId="0" animBg="1"/>
      <p:bldP spid="199" grpId="1" animBg="1"/>
      <p:bldP spid="2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42900" y="106363"/>
            <a:ext cx="10361613" cy="801687"/>
          </a:xfrm>
          <a:prstGeom prst="rect">
            <a:avLst/>
          </a:prstGeom>
        </p:spPr>
        <p:txBody>
          <a:bodyPr vert="horz" lIns="91440" tIns="45720" rIns="91440" bIns="45720" rtlCol="0" anchor="ctr">
            <a:normAutofit/>
          </a:bodyPr>
          <a:lstStyle>
            <a:lvl1pPr algn="l" rtl="0" eaLnBrk="0" fontAlgn="base" hangingPunct="0">
              <a:spcBef>
                <a:spcPct val="0"/>
              </a:spcBef>
              <a:spcAft>
                <a:spcPct val="0"/>
              </a:spcAft>
              <a:defRPr sz="28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l" rtl="0" fontAlgn="base">
              <a:spcBef>
                <a:spcPct val="0"/>
              </a:spcBef>
              <a:spcAft>
                <a:spcPct val="0"/>
              </a:spcAft>
              <a:defRPr sz="2800">
                <a:solidFill>
                  <a:schemeClr val="bg1"/>
                </a:solidFill>
                <a:latin typeface="微软雅黑" pitchFamily="34" charset="-122"/>
                <a:ea typeface="微软雅黑" pitchFamily="34" charset="-122"/>
              </a:defRPr>
            </a:lvl6pPr>
            <a:lvl7pPr marL="914400" algn="l" rtl="0" fontAlgn="base">
              <a:spcBef>
                <a:spcPct val="0"/>
              </a:spcBef>
              <a:spcAft>
                <a:spcPct val="0"/>
              </a:spcAft>
              <a:defRPr sz="2800">
                <a:solidFill>
                  <a:schemeClr val="bg1"/>
                </a:solidFill>
                <a:latin typeface="微软雅黑" pitchFamily="34" charset="-122"/>
                <a:ea typeface="微软雅黑" pitchFamily="34" charset="-122"/>
              </a:defRPr>
            </a:lvl7pPr>
            <a:lvl8pPr marL="1371600" algn="l" rtl="0" fontAlgn="base">
              <a:spcBef>
                <a:spcPct val="0"/>
              </a:spcBef>
              <a:spcAft>
                <a:spcPct val="0"/>
              </a:spcAft>
              <a:defRPr sz="2800">
                <a:solidFill>
                  <a:schemeClr val="bg1"/>
                </a:solidFill>
                <a:latin typeface="微软雅黑" pitchFamily="34" charset="-122"/>
                <a:ea typeface="微软雅黑" pitchFamily="34" charset="-122"/>
              </a:defRPr>
            </a:lvl8pPr>
            <a:lvl9pPr marL="1828800" algn="l"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dirty="0" smtClean="0"/>
              <a:t>小概率事件</a:t>
            </a:r>
            <a:r>
              <a:rPr lang="en-US" altLang="zh-CN" dirty="0" smtClean="0"/>
              <a:t>-</a:t>
            </a:r>
            <a:r>
              <a:rPr lang="zh-CN" altLang="en-US" dirty="0" smtClean="0"/>
              <a:t>电源故障</a:t>
            </a:r>
            <a:endParaRPr lang="zh-CN" altLang="en-US" dirty="0"/>
          </a:p>
        </p:txBody>
      </p:sp>
      <p:sp>
        <p:nvSpPr>
          <p:cNvPr id="3" name="圆角矩形 2"/>
          <p:cNvSpPr/>
          <p:nvPr/>
        </p:nvSpPr>
        <p:spPr>
          <a:xfrm>
            <a:off x="595274" y="1857364"/>
            <a:ext cx="1500198" cy="357190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595274" y="1857364"/>
            <a:ext cx="1071570" cy="369332"/>
          </a:xfrm>
          <a:prstGeom prst="rect">
            <a:avLst/>
          </a:prstGeom>
          <a:noFill/>
        </p:spPr>
        <p:txBody>
          <a:bodyPr wrap="square" rtlCol="0">
            <a:spAutoFit/>
          </a:bodyPr>
          <a:lstStyle/>
          <a:p>
            <a:r>
              <a:rPr lang="en-US" altLang="zh-CN" dirty="0" smtClean="0"/>
              <a:t>Machine</a:t>
            </a:r>
            <a:endParaRPr lang="zh-CN" altLang="en-US" dirty="0"/>
          </a:p>
        </p:txBody>
      </p:sp>
      <p:sp>
        <p:nvSpPr>
          <p:cNvPr id="7" name="矩形 6"/>
          <p:cNvSpPr/>
          <p:nvPr/>
        </p:nvSpPr>
        <p:spPr>
          <a:xfrm>
            <a:off x="738150" y="3000372"/>
            <a:ext cx="1214446" cy="85725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8" name="TextBox 7"/>
          <p:cNvSpPr txBox="1"/>
          <p:nvPr/>
        </p:nvSpPr>
        <p:spPr>
          <a:xfrm>
            <a:off x="666712" y="2928934"/>
            <a:ext cx="1071570" cy="276999"/>
          </a:xfrm>
          <a:prstGeom prst="rect">
            <a:avLst/>
          </a:prstGeom>
          <a:noFill/>
        </p:spPr>
        <p:txBody>
          <a:bodyPr wrap="square" rtlCol="0">
            <a:spAutoFit/>
          </a:bodyPr>
          <a:lstStyle/>
          <a:p>
            <a:r>
              <a:rPr lang="en-US" altLang="zh-CN" sz="1200" dirty="0" err="1" smtClean="0"/>
              <a:t>MemCache</a:t>
            </a:r>
            <a:endParaRPr lang="zh-CN" altLang="en-US" sz="1200" dirty="0"/>
          </a:p>
        </p:txBody>
      </p:sp>
      <p:sp>
        <p:nvSpPr>
          <p:cNvPr id="9" name="圆柱形 8"/>
          <p:cNvSpPr/>
          <p:nvPr/>
        </p:nvSpPr>
        <p:spPr>
          <a:xfrm>
            <a:off x="809588" y="4214818"/>
            <a:ext cx="1071570" cy="1071570"/>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095340" y="4214818"/>
            <a:ext cx="500066" cy="276999"/>
          </a:xfrm>
          <a:prstGeom prst="rect">
            <a:avLst/>
          </a:prstGeom>
          <a:noFill/>
        </p:spPr>
        <p:txBody>
          <a:bodyPr wrap="square" rtlCol="0">
            <a:spAutoFit/>
          </a:bodyPr>
          <a:lstStyle/>
          <a:p>
            <a:r>
              <a:rPr lang="en-US" altLang="zh-CN" sz="1200" dirty="0" smtClean="0"/>
              <a:t>Disk</a:t>
            </a:r>
            <a:endParaRPr lang="zh-CN" altLang="en-US" sz="1200" dirty="0"/>
          </a:p>
        </p:txBody>
      </p:sp>
      <p:grpSp>
        <p:nvGrpSpPr>
          <p:cNvPr id="15" name="组合 14"/>
          <p:cNvGrpSpPr/>
          <p:nvPr/>
        </p:nvGrpSpPr>
        <p:grpSpPr>
          <a:xfrm>
            <a:off x="881026" y="2428868"/>
            <a:ext cx="571504" cy="571504"/>
            <a:chOff x="1381092" y="2429662"/>
            <a:chExt cx="571504" cy="571504"/>
          </a:xfrm>
        </p:grpSpPr>
        <p:cxnSp>
          <p:nvCxnSpPr>
            <p:cNvPr id="12" name="直接箭头连接符 11"/>
            <p:cNvCxnSpPr/>
            <p:nvPr/>
          </p:nvCxnSpPr>
          <p:spPr>
            <a:xfrm rot="5400000">
              <a:off x="1166778" y="271462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81092" y="2524448"/>
              <a:ext cx="571504" cy="261610"/>
            </a:xfrm>
            <a:prstGeom prst="rect">
              <a:avLst/>
            </a:prstGeom>
            <a:noFill/>
          </p:spPr>
          <p:txBody>
            <a:bodyPr wrap="square" rtlCol="0">
              <a:spAutoFit/>
            </a:bodyPr>
            <a:lstStyle/>
            <a:p>
              <a:r>
                <a:rPr lang="en-US" altLang="zh-CN" sz="1100" dirty="0" smtClean="0"/>
                <a:t>Write</a:t>
              </a:r>
              <a:endParaRPr lang="zh-CN" altLang="en-US" sz="1100" dirty="0"/>
            </a:p>
          </p:txBody>
        </p:sp>
      </p:grpSp>
      <p:sp>
        <p:nvSpPr>
          <p:cNvPr id="16" name="矩形 15"/>
          <p:cNvSpPr/>
          <p:nvPr/>
        </p:nvSpPr>
        <p:spPr>
          <a:xfrm>
            <a:off x="1023902" y="3357562"/>
            <a:ext cx="500066" cy="14287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Data</a:t>
            </a:r>
            <a:endParaRPr lang="zh-CN" altLang="en-US" sz="1100" dirty="0">
              <a:solidFill>
                <a:schemeClr val="tx1"/>
              </a:solidFill>
            </a:endParaRPr>
          </a:p>
        </p:txBody>
      </p:sp>
      <p:grpSp>
        <p:nvGrpSpPr>
          <p:cNvPr id="21" name="组合 20"/>
          <p:cNvGrpSpPr/>
          <p:nvPr/>
        </p:nvGrpSpPr>
        <p:grpSpPr>
          <a:xfrm>
            <a:off x="1381092" y="2428868"/>
            <a:ext cx="428628" cy="572298"/>
            <a:chOff x="1523968" y="2428868"/>
            <a:chExt cx="428628" cy="572298"/>
          </a:xfrm>
        </p:grpSpPr>
        <p:cxnSp>
          <p:nvCxnSpPr>
            <p:cNvPr id="18" name="直接箭头连接符 17"/>
            <p:cNvCxnSpPr/>
            <p:nvPr/>
          </p:nvCxnSpPr>
          <p:spPr>
            <a:xfrm rot="5400000" flipH="1" flipV="1">
              <a:off x="1308860" y="2714620"/>
              <a:ext cx="57229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3968" y="2524448"/>
              <a:ext cx="428628" cy="261610"/>
            </a:xfrm>
            <a:prstGeom prst="rect">
              <a:avLst/>
            </a:prstGeom>
            <a:noFill/>
          </p:spPr>
          <p:txBody>
            <a:bodyPr wrap="square" rtlCol="0">
              <a:spAutoFit/>
            </a:bodyPr>
            <a:lstStyle/>
            <a:p>
              <a:r>
                <a:rPr lang="en-US" altLang="zh-CN" sz="1100" dirty="0" smtClean="0"/>
                <a:t>OK</a:t>
              </a:r>
              <a:endParaRPr lang="zh-CN" altLang="en-US" sz="1100" dirty="0"/>
            </a:p>
          </p:txBody>
        </p:sp>
      </p:grpSp>
      <p:grpSp>
        <p:nvGrpSpPr>
          <p:cNvPr id="33" name="组合 32"/>
          <p:cNvGrpSpPr/>
          <p:nvPr/>
        </p:nvGrpSpPr>
        <p:grpSpPr>
          <a:xfrm>
            <a:off x="3524232" y="2214554"/>
            <a:ext cx="1500198" cy="3857652"/>
            <a:chOff x="4524364" y="1643050"/>
            <a:chExt cx="1500198" cy="3857652"/>
          </a:xfrm>
        </p:grpSpPr>
        <p:sp>
          <p:nvSpPr>
            <p:cNvPr id="22" name="圆角矩形 21"/>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矩形 31"/>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Power</a:t>
              </a:r>
            </a:p>
            <a:p>
              <a:pPr algn="ctr"/>
              <a:endParaRPr lang="zh-CN" altLang="en-US" sz="1400" dirty="0">
                <a:solidFill>
                  <a:schemeClr val="tx1"/>
                </a:solidFill>
              </a:endParaRPr>
            </a:p>
          </p:txBody>
        </p:sp>
      </p:grpSp>
      <p:grpSp>
        <p:nvGrpSpPr>
          <p:cNvPr id="34" name="组合 33"/>
          <p:cNvGrpSpPr/>
          <p:nvPr/>
        </p:nvGrpSpPr>
        <p:grpSpPr>
          <a:xfrm>
            <a:off x="6238876" y="2214554"/>
            <a:ext cx="1500198" cy="3857652"/>
            <a:chOff x="4524364" y="1643050"/>
            <a:chExt cx="1500198" cy="3857652"/>
          </a:xfrm>
        </p:grpSpPr>
        <p:sp>
          <p:nvSpPr>
            <p:cNvPr id="35" name="圆角矩形 34"/>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矩形 43"/>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Power</a:t>
              </a:r>
            </a:p>
            <a:p>
              <a:pPr algn="ctr"/>
              <a:endParaRPr lang="zh-CN" altLang="en-US" sz="1400" dirty="0">
                <a:solidFill>
                  <a:schemeClr val="tx1"/>
                </a:solidFill>
              </a:endParaRPr>
            </a:p>
          </p:txBody>
        </p:sp>
      </p:grpSp>
      <p:grpSp>
        <p:nvGrpSpPr>
          <p:cNvPr id="45" name="组合 44"/>
          <p:cNvGrpSpPr/>
          <p:nvPr/>
        </p:nvGrpSpPr>
        <p:grpSpPr>
          <a:xfrm>
            <a:off x="8882082" y="2214554"/>
            <a:ext cx="1500198" cy="3857652"/>
            <a:chOff x="4524364" y="1643050"/>
            <a:chExt cx="1500198" cy="3857652"/>
          </a:xfrm>
        </p:grpSpPr>
        <p:sp>
          <p:nvSpPr>
            <p:cNvPr id="46" name="圆角矩形 45"/>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矩形 54"/>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Power</a:t>
              </a:r>
            </a:p>
            <a:p>
              <a:pPr algn="ctr"/>
              <a:endParaRPr lang="zh-CN" altLang="en-US" sz="1400" dirty="0">
                <a:solidFill>
                  <a:schemeClr val="tx1"/>
                </a:solidFill>
              </a:endParaRPr>
            </a:p>
          </p:txBody>
        </p:sp>
      </p:grpSp>
      <p:cxnSp>
        <p:nvCxnSpPr>
          <p:cNvPr id="57" name="直接连接符 56"/>
          <p:cNvCxnSpPr/>
          <p:nvPr/>
        </p:nvCxnSpPr>
        <p:spPr>
          <a:xfrm>
            <a:off x="3524232" y="1285860"/>
            <a:ext cx="7358114"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524232" y="1571612"/>
            <a:ext cx="7358114" cy="158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3702827" y="1750207"/>
            <a:ext cx="9286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4274331" y="1893083"/>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a:off x="6346827" y="1749413"/>
            <a:ext cx="9286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6918331" y="1892289"/>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8990033" y="1749413"/>
            <a:ext cx="9286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5400000">
            <a:off x="9561537" y="1892289"/>
            <a:ext cx="642942"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67" name="Picture 3" descr="C:\Users\wenhui\AppData\Local\Microsoft\Windows\Temporary Internet Files\Content.IE5\F1K2LJPZ\Nuvola_apps_error[1].png"/>
          <p:cNvPicPr>
            <a:picLocks noChangeAspect="1" noChangeArrowheads="1"/>
          </p:cNvPicPr>
          <p:nvPr/>
        </p:nvPicPr>
        <p:blipFill>
          <a:blip r:embed="rId3" cstate="print"/>
          <a:srcRect/>
          <a:stretch>
            <a:fillRect/>
          </a:stretch>
        </p:blipFill>
        <p:spPr bwMode="auto">
          <a:xfrm>
            <a:off x="4095736" y="2143116"/>
            <a:ext cx="500066" cy="500066"/>
          </a:xfrm>
          <a:prstGeom prst="rect">
            <a:avLst/>
          </a:prstGeom>
          <a:noFill/>
        </p:spPr>
      </p:pic>
      <p:grpSp>
        <p:nvGrpSpPr>
          <p:cNvPr id="68" name="组合 67"/>
          <p:cNvGrpSpPr/>
          <p:nvPr/>
        </p:nvGrpSpPr>
        <p:grpSpPr>
          <a:xfrm>
            <a:off x="3524232" y="2214554"/>
            <a:ext cx="1500198" cy="3857652"/>
            <a:chOff x="4524364" y="1643050"/>
            <a:chExt cx="1500198" cy="3857652"/>
          </a:xfrm>
        </p:grpSpPr>
        <p:sp>
          <p:nvSpPr>
            <p:cNvPr id="69" name="圆角矩形 68"/>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矩形 77"/>
            <p:cNvSpPr/>
            <p:nvPr/>
          </p:nvSpPr>
          <p:spPr>
            <a:xfrm>
              <a:off x="5024430" y="1643050"/>
              <a:ext cx="642942" cy="428628"/>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Power</a:t>
              </a:r>
            </a:p>
            <a:p>
              <a:pPr algn="ctr"/>
              <a:endParaRPr lang="zh-CN" altLang="en-US" sz="1400" dirty="0">
                <a:solidFill>
                  <a:schemeClr val="tx1"/>
                </a:solidFill>
              </a:endParaRPr>
            </a:p>
          </p:txBody>
        </p:sp>
      </p:grpSp>
      <p:pic>
        <p:nvPicPr>
          <p:cNvPr id="79" name="Picture 3" descr="C:\Users\wenhui\AppData\Local\Microsoft\Windows\Temporary Internet Files\Content.IE5\F1K2LJPZ\Nuvola_apps_error[1].png"/>
          <p:cNvPicPr>
            <a:picLocks noChangeAspect="1" noChangeArrowheads="1"/>
          </p:cNvPicPr>
          <p:nvPr/>
        </p:nvPicPr>
        <p:blipFill>
          <a:blip r:embed="rId3" cstate="print"/>
          <a:srcRect/>
          <a:stretch>
            <a:fillRect/>
          </a:stretch>
        </p:blipFill>
        <p:spPr bwMode="auto">
          <a:xfrm>
            <a:off x="8310578" y="1142984"/>
            <a:ext cx="500066" cy="500066"/>
          </a:xfrm>
          <a:prstGeom prst="rect">
            <a:avLst/>
          </a:prstGeom>
          <a:noFill/>
        </p:spPr>
      </p:pic>
      <p:grpSp>
        <p:nvGrpSpPr>
          <p:cNvPr id="91" name="组合 90"/>
          <p:cNvGrpSpPr/>
          <p:nvPr/>
        </p:nvGrpSpPr>
        <p:grpSpPr>
          <a:xfrm>
            <a:off x="6238876" y="2214554"/>
            <a:ext cx="1500198" cy="3857652"/>
            <a:chOff x="4524364" y="1643050"/>
            <a:chExt cx="1500198" cy="3857652"/>
          </a:xfrm>
        </p:grpSpPr>
        <p:sp>
          <p:nvSpPr>
            <p:cNvPr id="92" name="圆角矩形 91"/>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矩形 100"/>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Power</a:t>
              </a:r>
            </a:p>
            <a:p>
              <a:pPr algn="ctr"/>
              <a:endParaRPr lang="zh-CN" altLang="en-US" sz="1400" dirty="0">
                <a:solidFill>
                  <a:schemeClr val="tx1"/>
                </a:solidFill>
              </a:endParaRPr>
            </a:p>
          </p:txBody>
        </p:sp>
      </p:grpSp>
      <p:grpSp>
        <p:nvGrpSpPr>
          <p:cNvPr id="102" name="组合 101"/>
          <p:cNvGrpSpPr/>
          <p:nvPr/>
        </p:nvGrpSpPr>
        <p:grpSpPr>
          <a:xfrm>
            <a:off x="8882082" y="2214554"/>
            <a:ext cx="1500198" cy="3857652"/>
            <a:chOff x="4524364" y="1643050"/>
            <a:chExt cx="1500198" cy="3857652"/>
          </a:xfrm>
        </p:grpSpPr>
        <p:sp>
          <p:nvSpPr>
            <p:cNvPr id="103" name="圆角矩形 102"/>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矩形 111"/>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Power</a:t>
              </a:r>
            </a:p>
            <a:p>
              <a:pPr algn="ctr"/>
              <a:endParaRPr lang="zh-CN" altLang="en-US" sz="1400" dirty="0">
                <a:solidFill>
                  <a:schemeClr val="tx1"/>
                </a:solidFill>
              </a:endParaRPr>
            </a:p>
          </p:txBody>
        </p:sp>
      </p:grpSp>
      <p:sp>
        <p:nvSpPr>
          <p:cNvPr id="113" name="内容占位符 2"/>
          <p:cNvSpPr txBox="1">
            <a:spLocks/>
          </p:cNvSpPr>
          <p:nvPr/>
        </p:nvSpPr>
        <p:spPr bwMode="auto">
          <a:xfrm>
            <a:off x="737495" y="1178264"/>
            <a:ext cx="2406178" cy="5755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en-US" altLang="zh-CN" sz="2100" dirty="0" err="1" smtClean="0">
                <a:solidFill>
                  <a:srgbClr val="0088EE"/>
                </a:solidFill>
                <a:effectLst>
                  <a:outerShdw blurRad="38100" dist="38100" dir="2700000" algn="tl">
                    <a:srgbClr val="C0C0C0"/>
                  </a:outerShdw>
                </a:effectLst>
              </a:rPr>
              <a:t>MemCache</a:t>
            </a:r>
            <a:r>
              <a:rPr lang="zh-CN" altLang="en-US" sz="2100" dirty="0" smtClean="0">
                <a:solidFill>
                  <a:srgbClr val="0088EE"/>
                </a:solidFill>
                <a:effectLst>
                  <a:outerShdw blurRad="38100" dist="38100" dir="2700000" algn="tl">
                    <a:srgbClr val="C0C0C0"/>
                  </a:outerShdw>
                </a:effectLst>
              </a:rPr>
              <a:t>丢数据</a:t>
            </a:r>
            <a:endParaRPr lang="en-US" altLang="zh-CN" sz="2100" dirty="0" smtClean="0">
              <a:solidFill>
                <a:srgbClr val="0088EE"/>
              </a:solidFill>
              <a:effectLst>
                <a:outerShdw blurRad="38100" dist="38100" dir="2700000" algn="tl">
                  <a:srgbClr val="C0C0C0"/>
                </a:outerShdw>
              </a:effectLst>
            </a:endParaRPr>
          </a:p>
        </p:txBody>
      </p:sp>
      <p:sp>
        <p:nvSpPr>
          <p:cNvPr id="114" name="内容占位符 2"/>
          <p:cNvSpPr txBox="1">
            <a:spLocks/>
          </p:cNvSpPr>
          <p:nvPr/>
        </p:nvSpPr>
        <p:spPr bwMode="auto">
          <a:xfrm>
            <a:off x="5608879" y="710267"/>
            <a:ext cx="1987319" cy="5755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2100" dirty="0" smtClean="0">
                <a:solidFill>
                  <a:srgbClr val="0088EE"/>
                </a:solidFill>
                <a:effectLst>
                  <a:outerShdw blurRad="38100" dist="38100" dir="2700000" algn="tl">
                    <a:srgbClr val="C0C0C0"/>
                  </a:outerShdw>
                </a:effectLst>
              </a:rPr>
              <a:t>机房供电故障</a:t>
            </a:r>
            <a:endParaRPr lang="en-US" altLang="zh-CN" sz="2100" dirty="0" smtClean="0">
              <a:solidFill>
                <a:srgbClr val="0088EE"/>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4.4051E-6 -3.01874E-6 L 4.4051E-6 0.20981 " pathEditMode="relative" rAng="0" ptsTypes="AA">
                                      <p:cBhvr>
                                        <p:cTn id="23" dur="2000" fill="hold"/>
                                        <p:tgtEl>
                                          <p:spTgt spid="16"/>
                                        </p:tgtEl>
                                        <p:attrNameLst>
                                          <p:attrName>ppt_x</p:attrName>
                                          <p:attrName>ppt_y</p:attrName>
                                        </p:attrNameLst>
                                      </p:cBhvr>
                                      <p:rCtr x="0" y="105"/>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2000"/>
                                        <p:tgtEl>
                                          <p:spTgt spid="6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blinds(horizontal)">
                                      <p:cBhvr>
                                        <p:cTn id="33" dur="500"/>
                                        <p:tgtEl>
                                          <p:spTgt spid="6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fade">
                                      <p:cBhvr>
                                        <p:cTn id="38" dur="2000"/>
                                        <p:tgtEl>
                                          <p:spTgt spid="7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blinds(horizontal)">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blinds(horizontal)">
                                      <p:cBhvr>
                                        <p:cTn id="48"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42900" y="106363"/>
            <a:ext cx="10361613" cy="801687"/>
          </a:xfrm>
          <a:prstGeom prst="rect">
            <a:avLst/>
          </a:prstGeom>
        </p:spPr>
        <p:txBody>
          <a:bodyPr vert="horz" lIns="91440" tIns="45720" rIns="91440" bIns="45720" rtlCol="0" anchor="ctr">
            <a:normAutofit/>
          </a:bodyPr>
          <a:lstStyle>
            <a:lvl1pPr algn="l" rtl="0" eaLnBrk="0" fontAlgn="base" hangingPunct="0">
              <a:spcBef>
                <a:spcPct val="0"/>
              </a:spcBef>
              <a:spcAft>
                <a:spcPct val="0"/>
              </a:spcAft>
              <a:defRPr sz="28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l" rtl="0" fontAlgn="base">
              <a:spcBef>
                <a:spcPct val="0"/>
              </a:spcBef>
              <a:spcAft>
                <a:spcPct val="0"/>
              </a:spcAft>
              <a:defRPr sz="2800">
                <a:solidFill>
                  <a:schemeClr val="bg1"/>
                </a:solidFill>
                <a:latin typeface="微软雅黑" pitchFamily="34" charset="-122"/>
                <a:ea typeface="微软雅黑" pitchFamily="34" charset="-122"/>
              </a:defRPr>
            </a:lvl6pPr>
            <a:lvl7pPr marL="914400" algn="l" rtl="0" fontAlgn="base">
              <a:spcBef>
                <a:spcPct val="0"/>
              </a:spcBef>
              <a:spcAft>
                <a:spcPct val="0"/>
              </a:spcAft>
              <a:defRPr sz="2800">
                <a:solidFill>
                  <a:schemeClr val="bg1"/>
                </a:solidFill>
                <a:latin typeface="微软雅黑" pitchFamily="34" charset="-122"/>
                <a:ea typeface="微软雅黑" pitchFamily="34" charset="-122"/>
              </a:defRPr>
            </a:lvl7pPr>
            <a:lvl8pPr marL="1371600" algn="l" rtl="0" fontAlgn="base">
              <a:spcBef>
                <a:spcPct val="0"/>
              </a:spcBef>
              <a:spcAft>
                <a:spcPct val="0"/>
              </a:spcAft>
              <a:defRPr sz="2800">
                <a:solidFill>
                  <a:schemeClr val="bg1"/>
                </a:solidFill>
                <a:latin typeface="微软雅黑" pitchFamily="34" charset="-122"/>
                <a:ea typeface="微软雅黑" pitchFamily="34" charset="-122"/>
              </a:defRPr>
            </a:lvl8pPr>
            <a:lvl9pPr marL="1828800" algn="l"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dirty="0" smtClean="0"/>
              <a:t>小概率事件</a:t>
            </a:r>
            <a:r>
              <a:rPr lang="en-US" altLang="zh-CN" dirty="0" smtClean="0"/>
              <a:t>-</a:t>
            </a:r>
            <a:r>
              <a:rPr lang="zh-CN" altLang="en-US" dirty="0" smtClean="0"/>
              <a:t>数据错误</a:t>
            </a:r>
            <a:endParaRPr lang="zh-CN" altLang="en-US" dirty="0"/>
          </a:p>
        </p:txBody>
      </p:sp>
      <p:grpSp>
        <p:nvGrpSpPr>
          <p:cNvPr id="23" name="组合 22"/>
          <p:cNvGrpSpPr/>
          <p:nvPr/>
        </p:nvGrpSpPr>
        <p:grpSpPr>
          <a:xfrm>
            <a:off x="1595406" y="1928802"/>
            <a:ext cx="7572428" cy="214314"/>
            <a:chOff x="1595406" y="1928802"/>
            <a:chExt cx="7572428" cy="214314"/>
          </a:xfrm>
        </p:grpSpPr>
        <p:sp>
          <p:nvSpPr>
            <p:cNvPr id="6" name="圆柱形 5"/>
            <p:cNvSpPr/>
            <p:nvPr/>
          </p:nvSpPr>
          <p:spPr>
            <a:xfrm rot="5400000">
              <a:off x="5345901" y="-1750255"/>
              <a:ext cx="71438" cy="7572428"/>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柱形 6"/>
            <p:cNvSpPr/>
            <p:nvPr/>
          </p:nvSpPr>
          <p:spPr>
            <a:xfrm rot="5400000">
              <a:off x="3090842" y="1862126"/>
              <a:ext cx="214314" cy="347666"/>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柱形 7"/>
            <p:cNvSpPr/>
            <p:nvPr/>
          </p:nvSpPr>
          <p:spPr>
            <a:xfrm rot="5400000">
              <a:off x="7377122" y="1862126"/>
              <a:ext cx="214314" cy="347666"/>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2309786" y="2786058"/>
            <a:ext cx="1500198" cy="2357454"/>
            <a:chOff x="2309786" y="2786058"/>
            <a:chExt cx="1500198" cy="2357454"/>
          </a:xfrm>
        </p:grpSpPr>
        <p:sp>
          <p:nvSpPr>
            <p:cNvPr id="9" name="圆角矩形 8"/>
            <p:cNvSpPr/>
            <p:nvPr/>
          </p:nvSpPr>
          <p:spPr>
            <a:xfrm>
              <a:off x="2309786" y="2786058"/>
              <a:ext cx="1500198" cy="235745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309786" y="2786058"/>
              <a:ext cx="1071570" cy="369332"/>
            </a:xfrm>
            <a:prstGeom prst="rect">
              <a:avLst/>
            </a:prstGeom>
            <a:noFill/>
          </p:spPr>
          <p:txBody>
            <a:bodyPr wrap="square" rtlCol="0">
              <a:spAutoFit/>
            </a:bodyPr>
            <a:lstStyle/>
            <a:p>
              <a:r>
                <a:rPr lang="en-US" altLang="zh-CN" dirty="0" smtClean="0"/>
                <a:t>Machine</a:t>
              </a:r>
              <a:endParaRPr lang="zh-CN" altLang="en-US" dirty="0"/>
            </a:p>
          </p:txBody>
        </p:sp>
        <p:sp>
          <p:nvSpPr>
            <p:cNvPr id="13" name="圆柱形 12"/>
            <p:cNvSpPr/>
            <p:nvPr/>
          </p:nvSpPr>
          <p:spPr>
            <a:xfrm>
              <a:off x="2524100" y="3714752"/>
              <a:ext cx="1071570" cy="1071570"/>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809852" y="3714752"/>
              <a:ext cx="500066" cy="276999"/>
            </a:xfrm>
            <a:prstGeom prst="rect">
              <a:avLst/>
            </a:prstGeom>
            <a:noFill/>
          </p:spPr>
          <p:txBody>
            <a:bodyPr wrap="square" rtlCol="0">
              <a:spAutoFit/>
            </a:bodyPr>
            <a:lstStyle/>
            <a:p>
              <a:r>
                <a:rPr lang="en-US" altLang="zh-CN" sz="1200" dirty="0" smtClean="0"/>
                <a:t>Disk</a:t>
              </a:r>
              <a:endParaRPr lang="zh-CN" altLang="en-US" sz="1200" dirty="0"/>
            </a:p>
          </p:txBody>
        </p:sp>
      </p:grpSp>
      <p:sp>
        <p:nvSpPr>
          <p:cNvPr id="22" name="圆柱形 21"/>
          <p:cNvSpPr/>
          <p:nvPr/>
        </p:nvSpPr>
        <p:spPr>
          <a:xfrm>
            <a:off x="3167042" y="2071678"/>
            <a:ext cx="45719" cy="714380"/>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6881818" y="2786058"/>
            <a:ext cx="1500198" cy="2357454"/>
            <a:chOff x="2309786" y="2786058"/>
            <a:chExt cx="1500198" cy="2357454"/>
          </a:xfrm>
        </p:grpSpPr>
        <p:sp>
          <p:nvSpPr>
            <p:cNvPr id="26" name="圆角矩形 25"/>
            <p:cNvSpPr/>
            <p:nvPr/>
          </p:nvSpPr>
          <p:spPr>
            <a:xfrm>
              <a:off x="2309786" y="2786058"/>
              <a:ext cx="1500198" cy="235745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2309786" y="2786058"/>
              <a:ext cx="1071570" cy="369332"/>
            </a:xfrm>
            <a:prstGeom prst="rect">
              <a:avLst/>
            </a:prstGeom>
            <a:noFill/>
          </p:spPr>
          <p:txBody>
            <a:bodyPr wrap="square" rtlCol="0">
              <a:spAutoFit/>
            </a:bodyPr>
            <a:lstStyle/>
            <a:p>
              <a:r>
                <a:rPr lang="en-US" altLang="zh-CN" dirty="0" smtClean="0"/>
                <a:t>Machine</a:t>
              </a:r>
              <a:endParaRPr lang="zh-CN" altLang="en-US" dirty="0"/>
            </a:p>
          </p:txBody>
        </p:sp>
        <p:sp>
          <p:nvSpPr>
            <p:cNvPr id="28" name="圆柱形 27"/>
            <p:cNvSpPr/>
            <p:nvPr/>
          </p:nvSpPr>
          <p:spPr>
            <a:xfrm>
              <a:off x="2524100" y="3714752"/>
              <a:ext cx="1071570" cy="1071570"/>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809852" y="3714752"/>
              <a:ext cx="500066" cy="276999"/>
            </a:xfrm>
            <a:prstGeom prst="rect">
              <a:avLst/>
            </a:prstGeom>
            <a:noFill/>
          </p:spPr>
          <p:txBody>
            <a:bodyPr wrap="square" rtlCol="0">
              <a:spAutoFit/>
            </a:bodyPr>
            <a:lstStyle/>
            <a:p>
              <a:r>
                <a:rPr lang="en-US" altLang="zh-CN" sz="1200" dirty="0" smtClean="0"/>
                <a:t>Disk</a:t>
              </a:r>
              <a:endParaRPr lang="zh-CN" altLang="en-US" sz="1200" dirty="0"/>
            </a:p>
          </p:txBody>
        </p:sp>
      </p:grpSp>
      <p:sp>
        <p:nvSpPr>
          <p:cNvPr id="30" name="圆柱形 29"/>
          <p:cNvSpPr/>
          <p:nvPr/>
        </p:nvSpPr>
        <p:spPr>
          <a:xfrm>
            <a:off x="7453322" y="2071678"/>
            <a:ext cx="45719" cy="714380"/>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666976" y="4214818"/>
            <a:ext cx="714380" cy="3571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Data</a:t>
            </a:r>
          </a:p>
          <a:p>
            <a:pPr algn="ctr"/>
            <a:r>
              <a:rPr lang="en-US" altLang="zh-CN" sz="1200" dirty="0" smtClean="0">
                <a:solidFill>
                  <a:schemeClr val="tx1"/>
                </a:solidFill>
              </a:rPr>
              <a:t>1234</a:t>
            </a:r>
            <a:endParaRPr lang="zh-CN" altLang="en-US" sz="1200" dirty="0">
              <a:solidFill>
                <a:schemeClr val="tx1"/>
              </a:solidFill>
            </a:endParaRPr>
          </a:p>
        </p:txBody>
      </p:sp>
      <p:pic>
        <p:nvPicPr>
          <p:cNvPr id="3077" name="Picture 5" descr="C:\Users\wenhui\AppData\Local\Microsoft\Windows\Temporary Internet Files\Content.IE5\Z2RBW2B0\1086321650-545ada8931db5_big64[1].png"/>
          <p:cNvPicPr>
            <a:picLocks noChangeAspect="1" noChangeArrowheads="1"/>
          </p:cNvPicPr>
          <p:nvPr/>
        </p:nvPicPr>
        <p:blipFill>
          <a:blip r:embed="rId3"/>
          <a:srcRect/>
          <a:stretch>
            <a:fillRect/>
          </a:stretch>
        </p:blipFill>
        <p:spPr bwMode="auto">
          <a:xfrm>
            <a:off x="7239008" y="1142984"/>
            <a:ext cx="609600" cy="609600"/>
          </a:xfrm>
          <a:prstGeom prst="rect">
            <a:avLst/>
          </a:prstGeom>
          <a:noFill/>
        </p:spPr>
      </p:pic>
      <p:sp>
        <p:nvSpPr>
          <p:cNvPr id="33" name="矩形 32"/>
          <p:cNvSpPr/>
          <p:nvPr/>
        </p:nvSpPr>
        <p:spPr>
          <a:xfrm>
            <a:off x="6881818" y="1857364"/>
            <a:ext cx="714380" cy="3571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Data</a:t>
            </a:r>
          </a:p>
          <a:p>
            <a:pPr algn="ctr"/>
            <a:r>
              <a:rPr lang="en-US" altLang="zh-CN" sz="1200" dirty="0" smtClean="0">
                <a:solidFill>
                  <a:schemeClr val="tx1"/>
                </a:solidFill>
              </a:rPr>
              <a:t>1235</a:t>
            </a:r>
            <a:endParaRPr lang="zh-CN" altLang="en-US" sz="1200" dirty="0">
              <a:solidFill>
                <a:schemeClr val="tx1"/>
              </a:solidFill>
            </a:endParaRPr>
          </a:p>
        </p:txBody>
      </p:sp>
      <p:pic>
        <p:nvPicPr>
          <p:cNvPr id="35" name="Picture 5" descr="C:\Users\wenhui\AppData\Local\Microsoft\Windows\Temporary Internet Files\Content.IE5\Z2RBW2B0\1086321650-545ada8931db5_big64[1].png"/>
          <p:cNvPicPr>
            <a:picLocks noChangeAspect="1" noChangeArrowheads="1"/>
          </p:cNvPicPr>
          <p:nvPr/>
        </p:nvPicPr>
        <p:blipFill>
          <a:blip r:embed="rId3"/>
          <a:srcRect/>
          <a:stretch>
            <a:fillRect/>
          </a:stretch>
        </p:blipFill>
        <p:spPr bwMode="auto">
          <a:xfrm>
            <a:off x="8167702" y="4000504"/>
            <a:ext cx="609600" cy="609600"/>
          </a:xfrm>
          <a:prstGeom prst="rect">
            <a:avLst/>
          </a:prstGeom>
          <a:noFill/>
        </p:spPr>
      </p:pic>
      <p:sp>
        <p:nvSpPr>
          <p:cNvPr id="36" name="矩形 35"/>
          <p:cNvSpPr/>
          <p:nvPr/>
        </p:nvSpPr>
        <p:spPr>
          <a:xfrm>
            <a:off x="7310446" y="4143380"/>
            <a:ext cx="714380" cy="3571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Data</a:t>
            </a:r>
          </a:p>
          <a:p>
            <a:pPr algn="ctr"/>
            <a:r>
              <a:rPr lang="en-US" altLang="zh-CN" sz="1200" dirty="0" smtClean="0">
                <a:solidFill>
                  <a:schemeClr val="tx1"/>
                </a:solidFill>
              </a:rPr>
              <a:t>1245</a:t>
            </a:r>
            <a:endParaRPr lang="zh-CN" altLang="en-US" sz="1200" dirty="0">
              <a:solidFill>
                <a:schemeClr val="tx1"/>
              </a:solidFill>
            </a:endParaRPr>
          </a:p>
        </p:txBody>
      </p:sp>
      <p:sp>
        <p:nvSpPr>
          <p:cNvPr id="32" name="内容占位符 2"/>
          <p:cNvSpPr txBox="1">
            <a:spLocks/>
          </p:cNvSpPr>
          <p:nvPr/>
        </p:nvSpPr>
        <p:spPr bwMode="auto">
          <a:xfrm>
            <a:off x="4530046" y="722034"/>
            <a:ext cx="1987319" cy="5755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2100" dirty="0" smtClean="0">
                <a:solidFill>
                  <a:srgbClr val="0088EE"/>
                </a:solidFill>
                <a:effectLst>
                  <a:outerShdw blurRad="38100" dist="38100" dir="2700000" algn="tl">
                    <a:srgbClr val="C0C0C0"/>
                  </a:outerShdw>
                </a:effectLst>
              </a:rPr>
              <a:t>网络和磁盘错误</a:t>
            </a:r>
            <a:endParaRPr lang="en-US" altLang="zh-CN" sz="2100" dirty="0" smtClean="0">
              <a:solidFill>
                <a:srgbClr val="0088EE"/>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C -0.02435 -0.13009 -0.0487 -0.25995 0.00937 -0.31667 C 0.06745 -0.37338 0.29193 -0.33634 0.34844 -0.34028 " pathEditMode="relative" ptsTypes="aaA">
                                      <p:cBhvr>
                                        <p:cTn id="6" dur="2000" fill="hold"/>
                                        <p:tgtEl>
                                          <p:spTgt spid="3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3077"/>
                                        </p:tgtEl>
                                        <p:attrNameLst>
                                          <p:attrName>style.visibility</p:attrName>
                                        </p:attrNameLst>
                                      </p:cBhvr>
                                      <p:to>
                                        <p:strVal val="visible"/>
                                      </p:to>
                                    </p:set>
                                    <p:anim calcmode="lin" valueType="num">
                                      <p:cBhvr additive="base">
                                        <p:cTn id="11" dur="500" fill="hold"/>
                                        <p:tgtEl>
                                          <p:spTgt spid="3077"/>
                                        </p:tgtEl>
                                        <p:attrNameLst>
                                          <p:attrName>ppt_x</p:attrName>
                                        </p:attrNameLst>
                                      </p:cBhvr>
                                      <p:tavLst>
                                        <p:tav tm="0">
                                          <p:val>
                                            <p:strVal val="#ppt_x"/>
                                          </p:val>
                                        </p:tav>
                                        <p:tav tm="100000">
                                          <p:val>
                                            <p:strVal val="#ppt_x"/>
                                          </p:val>
                                        </p:tav>
                                      </p:tavLst>
                                    </p:anim>
                                    <p:anim calcmode="lin" valueType="num">
                                      <p:cBhvr additive="base">
                                        <p:cTn id="12" dur="500" fill="hold"/>
                                        <p:tgtEl>
                                          <p:spTgt spid="3077"/>
                                        </p:tgtEl>
                                        <p:attrNameLst>
                                          <p:attrName>ppt_y</p:attrName>
                                        </p:attrNameLst>
                                      </p:cBhvr>
                                      <p:tavLst>
                                        <p:tav tm="0">
                                          <p:val>
                                            <p:strVal val="0-#ppt_h/2"/>
                                          </p:val>
                                        </p:tav>
                                        <p:tav tm="100000">
                                          <p:val>
                                            <p:strVal val="#ppt_y"/>
                                          </p:val>
                                        </p:tav>
                                      </p:tavLst>
                                    </p:anim>
                                  </p:childTnLst>
                                </p:cTn>
                              </p:par>
                              <p:par>
                                <p:cTn id="13" presetID="3" presetClass="exit" presetSubtype="10" fill="hold" grpId="1" nodeType="withEffect">
                                  <p:stCondLst>
                                    <p:cond delay="0"/>
                                  </p:stCondLst>
                                  <p:childTnLst>
                                    <p:animEffect transition="out" filter="blinds(horizontal)">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linds(horizontal)">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1" nodeType="clickEffect">
                                  <p:stCondLst>
                                    <p:cond delay="0"/>
                                  </p:stCondLst>
                                  <p:childTnLst>
                                    <p:animMotion origin="layout" path="M -4.375E-6 -1.48148E-6 C 0.00521 0.13033 0.01276 0.26134 0.03347 0.31528 " pathEditMode="relative" rAng="0" ptsTypes="aA">
                                      <p:cBhvr>
                                        <p:cTn id="23" dur="2000" fill="hold"/>
                                        <p:tgtEl>
                                          <p:spTgt spid="33"/>
                                        </p:tgtEl>
                                        <p:attrNameLst>
                                          <p:attrName>ppt_x</p:attrName>
                                          <p:attrName>ppt_y</p:attrName>
                                        </p:attrNameLst>
                                      </p:cBhvr>
                                      <p:rCtr x="1700" y="15800"/>
                                    </p:animMotion>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0-#ppt_h/2"/>
                                          </p:val>
                                        </p:tav>
                                        <p:tav tm="100000">
                                          <p:val>
                                            <p:strVal val="#ppt_y"/>
                                          </p:val>
                                        </p:tav>
                                      </p:tavLst>
                                    </p:anim>
                                  </p:childTnLst>
                                </p:cTn>
                              </p:par>
                              <p:par>
                                <p:cTn id="30" presetID="3" presetClass="exit" presetSubtype="10" fill="hold" grpId="2" nodeType="withEffect">
                                  <p:stCondLst>
                                    <p:cond delay="0"/>
                                  </p:stCondLst>
                                  <p:childTnLst>
                                    <p:animEffect transition="out" filter="blinds(horizontal)">
                                      <p:cBhvr>
                                        <p:cTn id="31" dur="500"/>
                                        <p:tgtEl>
                                          <p:spTgt spid="33"/>
                                        </p:tgtEl>
                                      </p:cBhvr>
                                    </p:animEffect>
                                    <p:set>
                                      <p:cBhvr>
                                        <p:cTn id="32" dur="1" fill="hold">
                                          <p:stCondLst>
                                            <p:cond delay="499"/>
                                          </p:stCondLst>
                                        </p:cTn>
                                        <p:tgtEl>
                                          <p:spTgt spid="3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33" grpId="1" animBg="1"/>
      <p:bldP spid="33" grpId="2"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42900" y="106363"/>
            <a:ext cx="10361613" cy="801687"/>
          </a:xfrm>
          <a:prstGeom prst="rect">
            <a:avLst/>
          </a:prstGeom>
        </p:spPr>
        <p:txBody>
          <a:bodyPr vert="horz" lIns="91440" tIns="45720" rIns="91440" bIns="45720" rtlCol="0" anchor="ctr">
            <a:normAutofit/>
          </a:bodyPr>
          <a:lstStyle>
            <a:lvl1pPr algn="l" rtl="0" eaLnBrk="0" fontAlgn="base" hangingPunct="0">
              <a:spcBef>
                <a:spcPct val="0"/>
              </a:spcBef>
              <a:spcAft>
                <a:spcPct val="0"/>
              </a:spcAft>
              <a:defRPr sz="28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l" rtl="0" fontAlgn="base">
              <a:spcBef>
                <a:spcPct val="0"/>
              </a:spcBef>
              <a:spcAft>
                <a:spcPct val="0"/>
              </a:spcAft>
              <a:defRPr sz="2800">
                <a:solidFill>
                  <a:schemeClr val="bg1"/>
                </a:solidFill>
                <a:latin typeface="微软雅黑" pitchFamily="34" charset="-122"/>
                <a:ea typeface="微软雅黑" pitchFamily="34" charset="-122"/>
              </a:defRPr>
            </a:lvl6pPr>
            <a:lvl7pPr marL="914400" algn="l" rtl="0" fontAlgn="base">
              <a:spcBef>
                <a:spcPct val="0"/>
              </a:spcBef>
              <a:spcAft>
                <a:spcPct val="0"/>
              </a:spcAft>
              <a:defRPr sz="2800">
                <a:solidFill>
                  <a:schemeClr val="bg1"/>
                </a:solidFill>
                <a:latin typeface="微软雅黑" pitchFamily="34" charset="-122"/>
                <a:ea typeface="微软雅黑" pitchFamily="34" charset="-122"/>
              </a:defRPr>
            </a:lvl7pPr>
            <a:lvl8pPr marL="1371600" algn="l" rtl="0" fontAlgn="base">
              <a:spcBef>
                <a:spcPct val="0"/>
              </a:spcBef>
              <a:spcAft>
                <a:spcPct val="0"/>
              </a:spcAft>
              <a:defRPr sz="2800">
                <a:solidFill>
                  <a:schemeClr val="bg1"/>
                </a:solidFill>
                <a:latin typeface="微软雅黑" pitchFamily="34" charset="-122"/>
                <a:ea typeface="微软雅黑" pitchFamily="34" charset="-122"/>
              </a:defRPr>
            </a:lvl8pPr>
            <a:lvl9pPr marL="1828800" algn="l"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dirty="0" smtClean="0"/>
              <a:t>小概率事件</a:t>
            </a:r>
            <a:r>
              <a:rPr lang="en-US" altLang="zh-CN" dirty="0" smtClean="0"/>
              <a:t>-</a:t>
            </a:r>
            <a:r>
              <a:rPr lang="zh-CN" altLang="en-US" dirty="0" smtClean="0"/>
              <a:t>系统异常</a:t>
            </a:r>
            <a:endParaRPr lang="zh-CN" altLang="en-US" dirty="0"/>
          </a:p>
        </p:txBody>
      </p:sp>
      <p:grpSp>
        <p:nvGrpSpPr>
          <p:cNvPr id="14" name="组合 13"/>
          <p:cNvGrpSpPr/>
          <p:nvPr/>
        </p:nvGrpSpPr>
        <p:grpSpPr>
          <a:xfrm>
            <a:off x="3133224" y="2428868"/>
            <a:ext cx="1500198" cy="857256"/>
            <a:chOff x="6096000" y="2786058"/>
            <a:chExt cx="1500198" cy="857256"/>
          </a:xfrm>
        </p:grpSpPr>
        <p:sp>
          <p:nvSpPr>
            <p:cNvPr id="9" name="圆角矩形 8"/>
            <p:cNvSpPr/>
            <p:nvPr/>
          </p:nvSpPr>
          <p:spPr>
            <a:xfrm>
              <a:off x="6096000" y="2786058"/>
              <a:ext cx="1500198" cy="85725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6096000" y="2786058"/>
              <a:ext cx="1428760" cy="369332"/>
            </a:xfrm>
            <a:prstGeom prst="rect">
              <a:avLst/>
            </a:prstGeom>
            <a:noFill/>
          </p:spPr>
          <p:txBody>
            <a:bodyPr wrap="square" rtlCol="0">
              <a:spAutoFit/>
            </a:bodyPr>
            <a:lstStyle/>
            <a:p>
              <a:r>
                <a:rPr lang="en-US" altLang="zh-CN" dirty="0" smtClean="0"/>
                <a:t>NTP server</a:t>
              </a:r>
              <a:endParaRPr lang="zh-CN" altLang="en-US" dirty="0"/>
            </a:p>
          </p:txBody>
        </p:sp>
        <p:sp>
          <p:nvSpPr>
            <p:cNvPr id="12" name="圆角矩形 11"/>
            <p:cNvSpPr/>
            <p:nvPr/>
          </p:nvSpPr>
          <p:spPr>
            <a:xfrm>
              <a:off x="6167438" y="3286124"/>
              <a:ext cx="1347798" cy="2952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08:30:55:123456</a:t>
              </a:r>
              <a:endParaRPr lang="zh-CN" altLang="en-US" sz="1200" dirty="0">
                <a:solidFill>
                  <a:schemeClr val="tx1"/>
                </a:solidFill>
              </a:endParaRPr>
            </a:p>
          </p:txBody>
        </p:sp>
      </p:grpSp>
      <p:grpSp>
        <p:nvGrpSpPr>
          <p:cNvPr id="15" name="组合 14"/>
          <p:cNvGrpSpPr/>
          <p:nvPr/>
        </p:nvGrpSpPr>
        <p:grpSpPr>
          <a:xfrm>
            <a:off x="3061786" y="4276732"/>
            <a:ext cx="1500198" cy="857256"/>
            <a:chOff x="2309786" y="2786058"/>
            <a:chExt cx="1500198" cy="857256"/>
          </a:xfrm>
        </p:grpSpPr>
        <p:sp>
          <p:nvSpPr>
            <p:cNvPr id="4" name="圆角矩形 3"/>
            <p:cNvSpPr/>
            <p:nvPr/>
          </p:nvSpPr>
          <p:spPr>
            <a:xfrm>
              <a:off x="2309786" y="2786058"/>
              <a:ext cx="1500198" cy="85725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309786" y="2786058"/>
              <a:ext cx="1071570" cy="369332"/>
            </a:xfrm>
            <a:prstGeom prst="rect">
              <a:avLst/>
            </a:prstGeom>
            <a:noFill/>
          </p:spPr>
          <p:txBody>
            <a:bodyPr wrap="square" rtlCol="0">
              <a:spAutoFit/>
            </a:bodyPr>
            <a:lstStyle/>
            <a:p>
              <a:r>
                <a:rPr lang="en-US" altLang="zh-CN" dirty="0" smtClean="0"/>
                <a:t>Machine</a:t>
              </a:r>
              <a:endParaRPr lang="zh-CN" altLang="en-US" dirty="0"/>
            </a:p>
          </p:txBody>
        </p:sp>
        <p:sp>
          <p:nvSpPr>
            <p:cNvPr id="13" name="圆角矩形 12"/>
            <p:cNvSpPr/>
            <p:nvPr/>
          </p:nvSpPr>
          <p:spPr>
            <a:xfrm>
              <a:off x="2381224" y="3295648"/>
              <a:ext cx="1347798" cy="2952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08:30:55:123456</a:t>
              </a:r>
              <a:endParaRPr lang="zh-CN" altLang="en-US" sz="1200" dirty="0">
                <a:solidFill>
                  <a:schemeClr val="tx1"/>
                </a:solidFill>
              </a:endParaRPr>
            </a:p>
          </p:txBody>
        </p:sp>
      </p:grpSp>
      <p:grpSp>
        <p:nvGrpSpPr>
          <p:cNvPr id="16" name="组合 15"/>
          <p:cNvGrpSpPr/>
          <p:nvPr/>
        </p:nvGrpSpPr>
        <p:grpSpPr>
          <a:xfrm>
            <a:off x="1142484" y="4286256"/>
            <a:ext cx="1500198" cy="857256"/>
            <a:chOff x="2309786" y="2786058"/>
            <a:chExt cx="1500198" cy="857256"/>
          </a:xfrm>
        </p:grpSpPr>
        <p:sp>
          <p:nvSpPr>
            <p:cNvPr id="17" name="圆角矩形 16"/>
            <p:cNvSpPr/>
            <p:nvPr/>
          </p:nvSpPr>
          <p:spPr>
            <a:xfrm>
              <a:off x="2309786" y="2786058"/>
              <a:ext cx="1500198" cy="85725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2309786" y="2786058"/>
              <a:ext cx="1071570" cy="369332"/>
            </a:xfrm>
            <a:prstGeom prst="rect">
              <a:avLst/>
            </a:prstGeom>
            <a:noFill/>
          </p:spPr>
          <p:txBody>
            <a:bodyPr wrap="square" rtlCol="0">
              <a:spAutoFit/>
            </a:bodyPr>
            <a:lstStyle/>
            <a:p>
              <a:r>
                <a:rPr lang="en-US" altLang="zh-CN" dirty="0" smtClean="0"/>
                <a:t>Machine</a:t>
              </a:r>
              <a:endParaRPr lang="zh-CN" altLang="en-US" dirty="0"/>
            </a:p>
          </p:txBody>
        </p:sp>
        <p:sp>
          <p:nvSpPr>
            <p:cNvPr id="19" name="圆角矩形 18"/>
            <p:cNvSpPr/>
            <p:nvPr/>
          </p:nvSpPr>
          <p:spPr>
            <a:xfrm>
              <a:off x="2371700" y="3286124"/>
              <a:ext cx="1347798" cy="2952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08:30:55:123400</a:t>
              </a:r>
              <a:endParaRPr lang="zh-CN" altLang="en-US" sz="1200" dirty="0">
                <a:solidFill>
                  <a:schemeClr val="tx1"/>
                </a:solidFill>
              </a:endParaRPr>
            </a:p>
          </p:txBody>
        </p:sp>
      </p:grpSp>
      <p:grpSp>
        <p:nvGrpSpPr>
          <p:cNvPr id="20" name="组合 19"/>
          <p:cNvGrpSpPr/>
          <p:nvPr/>
        </p:nvGrpSpPr>
        <p:grpSpPr>
          <a:xfrm>
            <a:off x="4990612" y="4276732"/>
            <a:ext cx="1500198" cy="857256"/>
            <a:chOff x="2309786" y="2786058"/>
            <a:chExt cx="1500198" cy="857256"/>
          </a:xfrm>
        </p:grpSpPr>
        <p:sp>
          <p:nvSpPr>
            <p:cNvPr id="21" name="圆角矩形 20"/>
            <p:cNvSpPr/>
            <p:nvPr/>
          </p:nvSpPr>
          <p:spPr>
            <a:xfrm>
              <a:off x="2309786" y="2786058"/>
              <a:ext cx="1500198" cy="85725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309786" y="2786058"/>
              <a:ext cx="1071570" cy="369332"/>
            </a:xfrm>
            <a:prstGeom prst="rect">
              <a:avLst/>
            </a:prstGeom>
            <a:noFill/>
          </p:spPr>
          <p:txBody>
            <a:bodyPr wrap="square" rtlCol="0">
              <a:spAutoFit/>
            </a:bodyPr>
            <a:lstStyle/>
            <a:p>
              <a:r>
                <a:rPr lang="en-US" altLang="zh-CN" dirty="0" smtClean="0"/>
                <a:t>Machine</a:t>
              </a:r>
              <a:endParaRPr lang="zh-CN" altLang="en-US" dirty="0"/>
            </a:p>
          </p:txBody>
        </p:sp>
        <p:sp>
          <p:nvSpPr>
            <p:cNvPr id="23" name="圆角矩形 22"/>
            <p:cNvSpPr/>
            <p:nvPr/>
          </p:nvSpPr>
          <p:spPr>
            <a:xfrm>
              <a:off x="2381224" y="3295648"/>
              <a:ext cx="1347798" cy="2952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08:30:55:123455</a:t>
              </a:r>
              <a:endParaRPr lang="zh-CN" altLang="en-US" sz="1200" dirty="0">
                <a:solidFill>
                  <a:schemeClr val="tx1"/>
                </a:solidFill>
              </a:endParaRPr>
            </a:p>
          </p:txBody>
        </p:sp>
      </p:grpSp>
      <p:cxnSp>
        <p:nvCxnSpPr>
          <p:cNvPr id="25" name="直接箭头连接符 24"/>
          <p:cNvCxnSpPr/>
          <p:nvPr/>
        </p:nvCxnSpPr>
        <p:spPr>
          <a:xfrm flipV="1">
            <a:off x="1704464" y="3286124"/>
            <a:ext cx="2000264" cy="1009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9" idx="2"/>
          </p:cNvCxnSpPr>
          <p:nvPr/>
        </p:nvCxnSpPr>
        <p:spPr>
          <a:xfrm rot="5400000" flipH="1" flipV="1">
            <a:off x="3365398" y="3768332"/>
            <a:ext cx="1000132" cy="35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10800000">
            <a:off x="4061920" y="3286126"/>
            <a:ext cx="1714510" cy="1000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5062050" y="4786322"/>
            <a:ext cx="1347798" cy="295276"/>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08:30:55:123456</a:t>
            </a:r>
            <a:endParaRPr lang="zh-CN" altLang="en-US" sz="1200" dirty="0">
              <a:solidFill>
                <a:schemeClr val="tx1"/>
              </a:solidFill>
            </a:endParaRPr>
          </a:p>
        </p:txBody>
      </p:sp>
      <p:sp>
        <p:nvSpPr>
          <p:cNvPr id="41" name="圆角矩形 40"/>
          <p:cNvSpPr/>
          <p:nvPr/>
        </p:nvSpPr>
        <p:spPr>
          <a:xfrm>
            <a:off x="1204398" y="4786322"/>
            <a:ext cx="1347798" cy="295276"/>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08:30:55:123456</a:t>
            </a:r>
            <a:endParaRPr lang="zh-CN" altLang="en-US" sz="1200" dirty="0">
              <a:solidFill>
                <a:schemeClr val="tx1"/>
              </a:solidFill>
            </a:endParaRPr>
          </a:p>
        </p:txBody>
      </p:sp>
      <p:sp>
        <p:nvSpPr>
          <p:cNvPr id="54" name="圆角矩形 53"/>
          <p:cNvSpPr/>
          <p:nvPr/>
        </p:nvSpPr>
        <p:spPr>
          <a:xfrm>
            <a:off x="7633818" y="1857364"/>
            <a:ext cx="3214710" cy="357190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4"/>
          <p:cNvSpPr txBox="1"/>
          <p:nvPr/>
        </p:nvSpPr>
        <p:spPr>
          <a:xfrm>
            <a:off x="7633818" y="1857364"/>
            <a:ext cx="1071570" cy="369332"/>
          </a:xfrm>
          <a:prstGeom prst="rect">
            <a:avLst/>
          </a:prstGeom>
          <a:noFill/>
        </p:spPr>
        <p:txBody>
          <a:bodyPr wrap="square" rtlCol="0">
            <a:spAutoFit/>
          </a:bodyPr>
          <a:lstStyle/>
          <a:p>
            <a:r>
              <a:rPr lang="en-US" altLang="zh-CN" dirty="0" smtClean="0"/>
              <a:t>Machine</a:t>
            </a:r>
            <a:endParaRPr lang="zh-CN" altLang="en-US" dirty="0"/>
          </a:p>
        </p:txBody>
      </p:sp>
      <p:sp>
        <p:nvSpPr>
          <p:cNvPr id="56" name="矩形 55"/>
          <p:cNvSpPr/>
          <p:nvPr/>
        </p:nvSpPr>
        <p:spPr>
          <a:xfrm>
            <a:off x="8562512" y="3000372"/>
            <a:ext cx="1500198" cy="57150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57" name="TextBox 56"/>
          <p:cNvSpPr txBox="1"/>
          <p:nvPr/>
        </p:nvSpPr>
        <p:spPr>
          <a:xfrm>
            <a:off x="8491074" y="2714620"/>
            <a:ext cx="1071570" cy="276999"/>
          </a:xfrm>
          <a:prstGeom prst="rect">
            <a:avLst/>
          </a:prstGeom>
          <a:noFill/>
        </p:spPr>
        <p:txBody>
          <a:bodyPr wrap="square" rtlCol="0">
            <a:spAutoFit/>
          </a:bodyPr>
          <a:lstStyle/>
          <a:p>
            <a:r>
              <a:rPr lang="en-US" altLang="zh-CN" sz="1200" dirty="0" err="1" smtClean="0"/>
              <a:t>MemCache</a:t>
            </a:r>
            <a:endParaRPr lang="zh-CN" altLang="en-US" sz="1200" dirty="0"/>
          </a:p>
        </p:txBody>
      </p:sp>
      <p:sp>
        <p:nvSpPr>
          <p:cNvPr id="58" name="圆柱形 57"/>
          <p:cNvSpPr/>
          <p:nvPr/>
        </p:nvSpPr>
        <p:spPr>
          <a:xfrm>
            <a:off x="7848132" y="4214818"/>
            <a:ext cx="1071570" cy="1071570"/>
          </a:xfrm>
          <a:prstGeom prst="can">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8133884" y="4214818"/>
            <a:ext cx="500066" cy="276999"/>
          </a:xfrm>
          <a:prstGeom prst="rect">
            <a:avLst/>
          </a:prstGeom>
          <a:noFill/>
        </p:spPr>
        <p:txBody>
          <a:bodyPr wrap="square" rtlCol="0">
            <a:spAutoFit/>
          </a:bodyPr>
          <a:lstStyle/>
          <a:p>
            <a:r>
              <a:rPr lang="en-US" altLang="zh-CN" sz="1200" dirty="0" smtClean="0"/>
              <a:t>Disk</a:t>
            </a:r>
            <a:endParaRPr lang="zh-CN" altLang="en-US" sz="1200" dirty="0"/>
          </a:p>
        </p:txBody>
      </p:sp>
      <p:sp>
        <p:nvSpPr>
          <p:cNvPr id="63" name="矩形 62"/>
          <p:cNvSpPr/>
          <p:nvPr/>
        </p:nvSpPr>
        <p:spPr>
          <a:xfrm>
            <a:off x="8562512" y="3000372"/>
            <a:ext cx="500066" cy="28575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Data</a:t>
            </a:r>
            <a:endParaRPr lang="zh-CN" altLang="en-US" sz="1100" dirty="0">
              <a:solidFill>
                <a:schemeClr val="tx1"/>
              </a:solidFill>
            </a:endParaRPr>
          </a:p>
        </p:txBody>
      </p:sp>
      <p:grpSp>
        <p:nvGrpSpPr>
          <p:cNvPr id="42" name="组合 41"/>
          <p:cNvGrpSpPr/>
          <p:nvPr/>
        </p:nvGrpSpPr>
        <p:grpSpPr>
          <a:xfrm>
            <a:off x="9348330" y="2428074"/>
            <a:ext cx="928694" cy="572298"/>
            <a:chOff x="8882082" y="2428074"/>
            <a:chExt cx="928694" cy="572298"/>
          </a:xfrm>
        </p:grpSpPr>
        <p:grpSp>
          <p:nvGrpSpPr>
            <p:cNvPr id="60" name="组合 59"/>
            <p:cNvGrpSpPr/>
            <p:nvPr/>
          </p:nvGrpSpPr>
          <p:grpSpPr>
            <a:xfrm>
              <a:off x="8882082" y="2428074"/>
              <a:ext cx="571504" cy="571504"/>
              <a:chOff x="1381092" y="2429662"/>
              <a:chExt cx="571504" cy="571504"/>
            </a:xfrm>
          </p:grpSpPr>
          <p:cxnSp>
            <p:nvCxnSpPr>
              <p:cNvPr id="61" name="直接箭头连接符 60"/>
              <p:cNvCxnSpPr/>
              <p:nvPr/>
            </p:nvCxnSpPr>
            <p:spPr>
              <a:xfrm rot="5400000">
                <a:off x="1166778" y="271462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381092" y="2524448"/>
                <a:ext cx="571504" cy="261610"/>
              </a:xfrm>
              <a:prstGeom prst="rect">
                <a:avLst/>
              </a:prstGeom>
              <a:noFill/>
            </p:spPr>
            <p:txBody>
              <a:bodyPr wrap="square" rtlCol="0">
                <a:spAutoFit/>
              </a:bodyPr>
              <a:lstStyle/>
              <a:p>
                <a:r>
                  <a:rPr lang="en-US" altLang="zh-CN" sz="1100" dirty="0" smtClean="0"/>
                  <a:t>Write</a:t>
                </a:r>
                <a:endParaRPr lang="zh-CN" altLang="en-US" sz="1100" dirty="0"/>
              </a:p>
            </p:txBody>
          </p:sp>
        </p:grpSp>
        <p:grpSp>
          <p:nvGrpSpPr>
            <p:cNvPr id="64" name="组合 63"/>
            <p:cNvGrpSpPr/>
            <p:nvPr/>
          </p:nvGrpSpPr>
          <p:grpSpPr>
            <a:xfrm>
              <a:off x="9382148" y="2428074"/>
              <a:ext cx="428628" cy="572298"/>
              <a:chOff x="1523968" y="2428868"/>
              <a:chExt cx="428628" cy="572298"/>
            </a:xfrm>
          </p:grpSpPr>
          <p:cxnSp>
            <p:nvCxnSpPr>
              <p:cNvPr id="65" name="直接箭头连接符 64"/>
              <p:cNvCxnSpPr/>
              <p:nvPr/>
            </p:nvCxnSpPr>
            <p:spPr>
              <a:xfrm rot="5400000" flipH="1" flipV="1">
                <a:off x="1308860" y="2714620"/>
                <a:ext cx="57229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523968" y="2524448"/>
                <a:ext cx="428628" cy="261610"/>
              </a:xfrm>
              <a:prstGeom prst="rect">
                <a:avLst/>
              </a:prstGeom>
              <a:noFill/>
            </p:spPr>
            <p:txBody>
              <a:bodyPr wrap="square" rtlCol="0">
                <a:spAutoFit/>
              </a:bodyPr>
              <a:lstStyle/>
              <a:p>
                <a:r>
                  <a:rPr lang="en-US" altLang="zh-CN" sz="1100" dirty="0" smtClean="0"/>
                  <a:t>OK</a:t>
                </a:r>
                <a:endParaRPr lang="zh-CN" altLang="en-US" sz="1100" dirty="0"/>
              </a:p>
            </p:txBody>
          </p:sp>
        </p:grpSp>
      </p:grpSp>
      <p:sp>
        <p:nvSpPr>
          <p:cNvPr id="67" name="圆柱形 66"/>
          <p:cNvSpPr/>
          <p:nvPr/>
        </p:nvSpPr>
        <p:spPr>
          <a:xfrm>
            <a:off x="9491206" y="4214818"/>
            <a:ext cx="1071570" cy="1071570"/>
          </a:xfrm>
          <a:prstGeom prst="can">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a:off x="9776958" y="4214818"/>
            <a:ext cx="500066" cy="276999"/>
          </a:xfrm>
          <a:prstGeom prst="rect">
            <a:avLst/>
          </a:prstGeom>
          <a:noFill/>
        </p:spPr>
        <p:txBody>
          <a:bodyPr wrap="square" rtlCol="0">
            <a:spAutoFit/>
          </a:bodyPr>
          <a:lstStyle/>
          <a:p>
            <a:r>
              <a:rPr lang="en-US" altLang="zh-CN" sz="1200" dirty="0" smtClean="0"/>
              <a:t>Disk</a:t>
            </a:r>
            <a:endParaRPr lang="zh-CN" altLang="en-US" sz="1200" dirty="0"/>
          </a:p>
        </p:txBody>
      </p:sp>
      <p:sp>
        <p:nvSpPr>
          <p:cNvPr id="39" name="矩形 38"/>
          <p:cNvSpPr/>
          <p:nvPr/>
        </p:nvSpPr>
        <p:spPr>
          <a:xfrm>
            <a:off x="9062578" y="3000372"/>
            <a:ext cx="500066" cy="285752"/>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Data</a:t>
            </a:r>
            <a:endParaRPr lang="zh-CN" altLang="en-US" sz="1100" dirty="0">
              <a:solidFill>
                <a:schemeClr val="tx1"/>
              </a:solidFill>
            </a:endParaRPr>
          </a:p>
        </p:txBody>
      </p:sp>
      <p:sp>
        <p:nvSpPr>
          <p:cNvPr id="43" name="矩形 42"/>
          <p:cNvSpPr/>
          <p:nvPr/>
        </p:nvSpPr>
        <p:spPr>
          <a:xfrm>
            <a:off x="9562644" y="3000372"/>
            <a:ext cx="500066" cy="285752"/>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Data</a:t>
            </a:r>
            <a:endParaRPr lang="zh-CN" altLang="en-US" sz="1100" dirty="0">
              <a:solidFill>
                <a:schemeClr val="tx1"/>
              </a:solidFill>
            </a:endParaRPr>
          </a:p>
        </p:txBody>
      </p:sp>
      <p:sp>
        <p:nvSpPr>
          <p:cNvPr id="44" name="矩形 43"/>
          <p:cNvSpPr/>
          <p:nvPr/>
        </p:nvSpPr>
        <p:spPr>
          <a:xfrm>
            <a:off x="8562512" y="3286124"/>
            <a:ext cx="500066" cy="28575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Data</a:t>
            </a:r>
            <a:endParaRPr lang="zh-CN" altLang="en-US" sz="1100" dirty="0">
              <a:solidFill>
                <a:schemeClr val="tx1"/>
              </a:solidFill>
            </a:endParaRPr>
          </a:p>
        </p:txBody>
      </p:sp>
      <p:sp>
        <p:nvSpPr>
          <p:cNvPr id="45" name="矩形 44"/>
          <p:cNvSpPr/>
          <p:nvPr/>
        </p:nvSpPr>
        <p:spPr>
          <a:xfrm>
            <a:off x="9062578" y="3286124"/>
            <a:ext cx="500066" cy="285752"/>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Data</a:t>
            </a:r>
            <a:endParaRPr lang="zh-CN" altLang="en-US" sz="1100" dirty="0">
              <a:solidFill>
                <a:schemeClr val="tx1"/>
              </a:solidFill>
            </a:endParaRPr>
          </a:p>
        </p:txBody>
      </p:sp>
      <p:sp>
        <p:nvSpPr>
          <p:cNvPr id="46" name="矩形 45"/>
          <p:cNvSpPr/>
          <p:nvPr/>
        </p:nvSpPr>
        <p:spPr>
          <a:xfrm>
            <a:off x="9562644" y="3286124"/>
            <a:ext cx="500066" cy="285752"/>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Data</a:t>
            </a:r>
            <a:endParaRPr lang="zh-CN" altLang="en-US" sz="1100" dirty="0">
              <a:solidFill>
                <a:schemeClr val="tx1"/>
              </a:solidFill>
            </a:endParaRPr>
          </a:p>
        </p:txBody>
      </p:sp>
      <p:pic>
        <p:nvPicPr>
          <p:cNvPr id="47" name="Picture 5" descr="C:\Users\wenhui\AppData\Local\Microsoft\Windows\Temporary Internet Files\Content.IE5\Z2RBW2B0\1086321650-545ada8931db5_big64[1].png"/>
          <p:cNvPicPr>
            <a:picLocks noChangeAspect="1" noChangeArrowheads="1"/>
          </p:cNvPicPr>
          <p:nvPr/>
        </p:nvPicPr>
        <p:blipFill>
          <a:blip r:embed="rId3"/>
          <a:srcRect/>
          <a:stretch>
            <a:fillRect/>
          </a:stretch>
        </p:blipFill>
        <p:spPr bwMode="auto">
          <a:xfrm>
            <a:off x="9705520" y="3929066"/>
            <a:ext cx="609600" cy="609600"/>
          </a:xfrm>
          <a:prstGeom prst="rect">
            <a:avLst/>
          </a:prstGeom>
          <a:noFill/>
        </p:spPr>
      </p:pic>
      <p:cxnSp>
        <p:nvCxnSpPr>
          <p:cNvPr id="48" name="直接箭头连接符 47"/>
          <p:cNvCxnSpPr/>
          <p:nvPr/>
        </p:nvCxnSpPr>
        <p:spPr>
          <a:xfrm rot="5400000">
            <a:off x="9134016" y="2690478"/>
            <a:ext cx="571504"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348330" y="2500306"/>
            <a:ext cx="571504" cy="261610"/>
          </a:xfrm>
          <a:prstGeom prst="rect">
            <a:avLst/>
          </a:prstGeom>
          <a:solidFill>
            <a:srgbClr val="FF0000"/>
          </a:solidFill>
          <a:ln>
            <a:solidFill>
              <a:srgbClr val="FF0000"/>
            </a:solidFill>
          </a:ln>
        </p:spPr>
        <p:txBody>
          <a:bodyPr wrap="square" rtlCol="0">
            <a:spAutoFit/>
          </a:bodyPr>
          <a:lstStyle/>
          <a:p>
            <a:r>
              <a:rPr lang="en-US" altLang="zh-CN" sz="1100" dirty="0" smtClean="0"/>
              <a:t>Write</a:t>
            </a:r>
            <a:endParaRPr lang="zh-CN" altLang="en-US" sz="1100" dirty="0"/>
          </a:p>
        </p:txBody>
      </p:sp>
      <p:sp>
        <p:nvSpPr>
          <p:cNvPr id="50" name="内容占位符 2"/>
          <p:cNvSpPr txBox="1">
            <a:spLocks/>
          </p:cNvSpPr>
          <p:nvPr/>
        </p:nvSpPr>
        <p:spPr bwMode="auto">
          <a:xfrm>
            <a:off x="3134769" y="1255438"/>
            <a:ext cx="1987319" cy="5755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2100" dirty="0" smtClean="0">
                <a:solidFill>
                  <a:srgbClr val="0088EE"/>
                </a:solidFill>
                <a:effectLst>
                  <a:outerShdw blurRad="38100" dist="38100" dir="2700000" algn="tl">
                    <a:srgbClr val="C0C0C0"/>
                  </a:outerShdw>
                </a:effectLst>
              </a:rPr>
              <a:t>时钟不一致</a:t>
            </a:r>
            <a:endParaRPr lang="en-US" altLang="zh-CN" sz="2100" dirty="0" smtClean="0">
              <a:solidFill>
                <a:srgbClr val="0088EE"/>
              </a:solidFill>
              <a:effectLst>
                <a:outerShdw blurRad="38100" dist="38100" dir="2700000" algn="tl">
                  <a:srgbClr val="C0C0C0"/>
                </a:outerShdw>
              </a:effectLst>
            </a:endParaRPr>
          </a:p>
        </p:txBody>
      </p:sp>
      <p:sp>
        <p:nvSpPr>
          <p:cNvPr id="51" name="内容占位符 2"/>
          <p:cNvSpPr txBox="1">
            <a:spLocks/>
          </p:cNvSpPr>
          <p:nvPr/>
        </p:nvSpPr>
        <p:spPr bwMode="auto">
          <a:xfrm>
            <a:off x="8560055" y="991179"/>
            <a:ext cx="1386569" cy="5755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2100" dirty="0" smtClean="0">
                <a:solidFill>
                  <a:srgbClr val="0088EE"/>
                </a:solidFill>
                <a:effectLst>
                  <a:outerShdw blurRad="38100" dist="38100" dir="2700000" algn="tl">
                    <a:srgbClr val="C0C0C0"/>
                  </a:outerShdw>
                </a:effectLst>
              </a:rPr>
              <a:t>机器死机</a:t>
            </a:r>
            <a:endParaRPr lang="en-US" altLang="zh-CN" sz="2100" dirty="0" smtClean="0">
              <a:solidFill>
                <a:srgbClr val="0088EE"/>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par>
                          <p:cTn id="18" fill="hold">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blinds(horizontal)">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blinds(horizontal)">
                                      <p:cBhvr>
                                        <p:cTn id="26" dur="500"/>
                                        <p:tgtEl>
                                          <p:spTgt spid="42"/>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blinds(horizontal)">
                                      <p:cBhvr>
                                        <p:cTn id="30" dur="5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linds(horizontal)">
                                      <p:cBhvr>
                                        <p:cTn id="35" dur="500"/>
                                        <p:tgtEl>
                                          <p:spTgt spid="42"/>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blinds(horizontal)">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blinds(horizontal)">
                                      <p:cBhvr>
                                        <p:cTn id="44" dur="500"/>
                                        <p:tgtEl>
                                          <p:spTgt spid="42"/>
                                        </p:tgtEl>
                                      </p:cBhvr>
                                    </p:animEffec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43">
                                            <p:txEl>
                                              <p:charRg st="4294967295" end="4294967295"/>
                                            </p:txEl>
                                          </p:spTgt>
                                        </p:tgtEl>
                                        <p:attrNameLst>
                                          <p:attrName>style.visibility</p:attrName>
                                        </p:attrNameLst>
                                      </p:cBhvr>
                                      <p:to>
                                        <p:strVal val="visible"/>
                                      </p:to>
                                    </p:set>
                                    <p:animEffect transition="in" filter="blinds(horizontal)">
                                      <p:cBhvr>
                                        <p:cTn id="48" dur="500"/>
                                        <p:tgtEl>
                                          <p:spTgt spid="43">
                                            <p:txEl>
                                              <p:charRg st="4294967295" end="429496729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blinds(horizontal)">
                                      <p:cBhvr>
                                        <p:cTn id="53" dur="500"/>
                                        <p:tgtEl>
                                          <p:spTgt spid="42"/>
                                        </p:tgtEl>
                                      </p:cBhvr>
                                    </p:animEffect>
                                  </p:childTnLst>
                                </p:cTn>
                              </p:par>
                            </p:childTnLst>
                          </p:cTn>
                        </p:par>
                        <p:par>
                          <p:cTn id="54" fill="hold">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linds(horizontal)">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blinds(horizontal)">
                                      <p:cBhvr>
                                        <p:cTn id="62" dur="500"/>
                                        <p:tgtEl>
                                          <p:spTgt spid="42"/>
                                        </p:tgtEl>
                                      </p:cBhvr>
                                    </p:animEffect>
                                  </p:childTnLst>
                                </p:cTn>
                              </p:par>
                            </p:childTnLst>
                          </p:cTn>
                        </p:par>
                        <p:par>
                          <p:cTn id="63" fill="hold">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blinds(horizontal)">
                                      <p:cBhvr>
                                        <p:cTn id="66" dur="500"/>
                                        <p:tgtEl>
                                          <p:spTgt spid="45"/>
                                        </p:tgtEl>
                                      </p:cBhvr>
                                    </p:animEffect>
                                  </p:childTnLst>
                                </p:cTn>
                              </p:par>
                            </p:childTnLst>
                          </p:cTn>
                        </p:par>
                        <p:par>
                          <p:cTn id="67" fill="hold">
                            <p:stCondLst>
                              <p:cond delay="1000"/>
                            </p:stCondLst>
                            <p:childTnLst>
                              <p:par>
                                <p:cTn id="68" presetID="3" presetClass="entr" presetSubtype="10"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blinds(horizontal)">
                                      <p:cBhvr>
                                        <p:cTn id="70" dur="500"/>
                                        <p:tgtEl>
                                          <p:spTgt spid="46"/>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 0 C 0 0 -0.02708 0.10802 -0.05416 0.21628 " pathEditMode="relative" ptsTypes="aA">
                                      <p:cBhvr>
                                        <p:cTn id="74" dur="2000" fill="hold"/>
                                        <p:tgtEl>
                                          <p:spTgt spid="63"/>
                                        </p:tgtEl>
                                        <p:attrNameLst>
                                          <p:attrName>ppt_x</p:attrName>
                                          <p:attrName>ppt_y</p:attrName>
                                        </p:attrNameLst>
                                      </p:cBhvr>
                                    </p:animMotion>
                                  </p:childTnLst>
                                </p:cTn>
                              </p:par>
                              <p:par>
                                <p:cTn id="75" presetID="0" presetClass="path" presetSubtype="0" accel="50000" decel="50000" fill="hold" grpId="1" nodeType="withEffect">
                                  <p:stCondLst>
                                    <p:cond delay="0"/>
                                  </p:stCondLst>
                                  <p:childTnLst>
                                    <p:animMotion origin="layout" path="M 0 0 C 0 0 -0.02708 0.10802 -0.05416 0.21628 " pathEditMode="relative" ptsTypes="aA">
                                      <p:cBhvr>
                                        <p:cTn id="76" dur="2000" fill="hold"/>
                                        <p:tgtEl>
                                          <p:spTgt spid="44"/>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1" nodeType="clickEffect">
                                  <p:stCondLst>
                                    <p:cond delay="0"/>
                                  </p:stCondLst>
                                  <p:childTnLst>
                                    <p:animMotion origin="layout" path="M 0 0 C 0 0 0.01523 0.05852 0.03046 0.11728 " pathEditMode="relative" ptsTypes="aA">
                                      <p:cBhvr>
                                        <p:cTn id="80" dur="2000" fill="hold"/>
                                        <p:tgtEl>
                                          <p:spTgt spid="39"/>
                                        </p:tgtEl>
                                        <p:attrNameLst>
                                          <p:attrName>ppt_x</p:attrName>
                                          <p:attrName>ppt_y</p:attrName>
                                        </p:attrNameLst>
                                      </p:cBhvr>
                                    </p:animMotion>
                                  </p:childTnLst>
                                </p:cTn>
                              </p:par>
                              <p:par>
                                <p:cTn id="81" presetID="0" presetClass="path" presetSubtype="0" accel="50000" decel="50000" fill="hold" grpId="1" nodeType="withEffect">
                                  <p:stCondLst>
                                    <p:cond delay="0"/>
                                  </p:stCondLst>
                                  <p:childTnLst>
                                    <p:animMotion origin="layout" path="M 0 0 C 0 0 0.01523 0.05852 0.03046 0.11728 " pathEditMode="relative" ptsTypes="aA">
                                      <p:cBhvr>
                                        <p:cTn id="82" dur="2000" fill="hold"/>
                                        <p:tgtEl>
                                          <p:spTgt spid="45"/>
                                        </p:tgtEl>
                                        <p:attrNameLst>
                                          <p:attrName>ppt_x</p:attrName>
                                          <p:attrName>ppt_y</p:attrName>
                                        </p:attrNameLst>
                                      </p:cBhvr>
                                    </p:animMotion>
                                  </p:childTnLst>
                                </p:cTn>
                              </p:par>
                              <p:par>
                                <p:cTn id="83" presetID="0" presetClass="path" presetSubtype="0" accel="50000" decel="50000" fill="hold" grpId="0" nodeType="withEffect">
                                  <p:stCondLst>
                                    <p:cond delay="0"/>
                                  </p:stCondLst>
                                  <p:childTnLst>
                                    <p:animMotion origin="layout" path="M 0 0 C 0 0 0.01523 0.05852 0.03046 0.11728 " pathEditMode="relative" ptsTypes="aA">
                                      <p:cBhvr>
                                        <p:cTn id="84" dur="2000" fill="hold"/>
                                        <p:tgtEl>
                                          <p:spTgt spid="46"/>
                                        </p:tgtEl>
                                        <p:attrNameLst>
                                          <p:attrName>ppt_x</p:attrName>
                                          <p:attrName>ppt_y</p:attrName>
                                        </p:attrNameLst>
                                      </p:cBhvr>
                                    </p:animMotion>
                                  </p:childTnLst>
                                </p:cTn>
                              </p:par>
                            </p:childTnLst>
                          </p:cTn>
                        </p:par>
                        <p:par>
                          <p:cTn id="85" fill="hold">
                            <p:stCondLst>
                              <p:cond delay="2000"/>
                            </p:stCondLst>
                            <p:childTnLst>
                              <p:par>
                                <p:cTn id="86" presetID="2" presetClass="entr" presetSubtype="1" fill="hold"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additive="base">
                                        <p:cTn id="88" dur="500" fill="hold"/>
                                        <p:tgtEl>
                                          <p:spTgt spid="47"/>
                                        </p:tgtEl>
                                        <p:attrNameLst>
                                          <p:attrName>ppt_x</p:attrName>
                                        </p:attrNameLst>
                                      </p:cBhvr>
                                      <p:tavLst>
                                        <p:tav tm="0">
                                          <p:val>
                                            <p:strVal val="#ppt_x"/>
                                          </p:val>
                                        </p:tav>
                                        <p:tav tm="100000">
                                          <p:val>
                                            <p:strVal val="#ppt_x"/>
                                          </p:val>
                                        </p:tav>
                                      </p:tavLst>
                                    </p:anim>
                                    <p:anim calcmode="lin" valueType="num">
                                      <p:cBhvr additive="base">
                                        <p:cTn id="89"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nodeType="clickEffect">
                                  <p:stCondLst>
                                    <p:cond delay="0"/>
                                  </p:stCondLst>
                                  <p:childTnLst>
                                    <p:animEffect transition="out" filter="blinds(horizontal)">
                                      <p:cBhvr>
                                        <p:cTn id="93" dur="500"/>
                                        <p:tgtEl>
                                          <p:spTgt spid="42"/>
                                        </p:tgtEl>
                                      </p:cBhvr>
                                    </p:animEffect>
                                    <p:set>
                                      <p:cBhvr>
                                        <p:cTn id="94" dur="1" fill="hold">
                                          <p:stCondLst>
                                            <p:cond delay="499"/>
                                          </p:stCondLst>
                                        </p:cTn>
                                        <p:tgtEl>
                                          <p:spTgt spid="4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blinds(horizontal)">
                                      <p:cBhvr>
                                        <p:cTn id="99" dur="500"/>
                                        <p:tgtEl>
                                          <p:spTgt spid="48"/>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blinds(horizontal)">
                                      <p:cBhvr>
                                        <p:cTn id="10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63" grpId="0" animBg="1"/>
      <p:bldP spid="63" grpId="1" animBg="1"/>
      <p:bldP spid="39" grpId="0" animBg="1"/>
      <p:bldP spid="39" grpId="1" animBg="1"/>
      <p:bldP spid="43" grpId="0"/>
      <p:bldP spid="44" grpId="0" animBg="1"/>
      <p:bldP spid="44" grpId="1" animBg="1"/>
      <p:bldP spid="45" grpId="0" animBg="1"/>
      <p:bldP spid="45" grpId="1" animBg="1"/>
      <p:bldP spid="46" grpId="0" animBg="1"/>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42900" y="106363"/>
            <a:ext cx="10361613" cy="801687"/>
          </a:xfrm>
          <a:prstGeom prst="rect">
            <a:avLst/>
          </a:prstGeom>
        </p:spPr>
        <p:txBody>
          <a:bodyPr vert="horz" lIns="91440" tIns="45720" rIns="91440" bIns="45720" rtlCol="0" anchor="ctr">
            <a:normAutofit/>
          </a:bodyPr>
          <a:lstStyle>
            <a:lvl1pPr algn="l" rtl="0" eaLnBrk="0" fontAlgn="base" hangingPunct="0">
              <a:spcBef>
                <a:spcPct val="0"/>
              </a:spcBef>
              <a:spcAft>
                <a:spcPct val="0"/>
              </a:spcAft>
              <a:defRPr sz="28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l" rtl="0" fontAlgn="base">
              <a:spcBef>
                <a:spcPct val="0"/>
              </a:spcBef>
              <a:spcAft>
                <a:spcPct val="0"/>
              </a:spcAft>
              <a:defRPr sz="2800">
                <a:solidFill>
                  <a:schemeClr val="bg1"/>
                </a:solidFill>
                <a:latin typeface="微软雅黑" pitchFamily="34" charset="-122"/>
                <a:ea typeface="微软雅黑" pitchFamily="34" charset="-122"/>
              </a:defRPr>
            </a:lvl6pPr>
            <a:lvl7pPr marL="914400" algn="l" rtl="0" fontAlgn="base">
              <a:spcBef>
                <a:spcPct val="0"/>
              </a:spcBef>
              <a:spcAft>
                <a:spcPct val="0"/>
              </a:spcAft>
              <a:defRPr sz="2800">
                <a:solidFill>
                  <a:schemeClr val="bg1"/>
                </a:solidFill>
                <a:latin typeface="微软雅黑" pitchFamily="34" charset="-122"/>
                <a:ea typeface="微软雅黑" pitchFamily="34" charset="-122"/>
              </a:defRPr>
            </a:lvl7pPr>
            <a:lvl8pPr marL="1371600" algn="l" rtl="0" fontAlgn="base">
              <a:spcBef>
                <a:spcPct val="0"/>
              </a:spcBef>
              <a:spcAft>
                <a:spcPct val="0"/>
              </a:spcAft>
              <a:defRPr sz="2800">
                <a:solidFill>
                  <a:schemeClr val="bg1"/>
                </a:solidFill>
                <a:latin typeface="微软雅黑" pitchFamily="34" charset="-122"/>
                <a:ea typeface="微软雅黑" pitchFamily="34" charset="-122"/>
              </a:defRPr>
            </a:lvl8pPr>
            <a:lvl9pPr marL="1828800" algn="l"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dirty="0" smtClean="0"/>
              <a:t>小概率事件</a:t>
            </a:r>
            <a:r>
              <a:rPr lang="en-US" altLang="zh-CN" dirty="0" smtClean="0"/>
              <a:t>-</a:t>
            </a:r>
            <a:r>
              <a:rPr lang="zh-CN" altLang="en-US" dirty="0" smtClean="0"/>
              <a:t>热点</a:t>
            </a:r>
            <a:endParaRPr lang="zh-CN" altLang="en-US" dirty="0"/>
          </a:p>
        </p:txBody>
      </p:sp>
      <p:cxnSp>
        <p:nvCxnSpPr>
          <p:cNvPr id="90" name="直接连接符 89"/>
          <p:cNvCxnSpPr/>
          <p:nvPr/>
        </p:nvCxnSpPr>
        <p:spPr>
          <a:xfrm>
            <a:off x="809588" y="1428736"/>
            <a:ext cx="10287072"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38150" y="2428868"/>
            <a:ext cx="10358510"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738150" y="1928802"/>
            <a:ext cx="10358510" cy="1588"/>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809588" y="3143248"/>
            <a:ext cx="2286016" cy="335758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91231" y="3071810"/>
            <a:ext cx="1632869" cy="369332"/>
          </a:xfrm>
          <a:prstGeom prst="rect">
            <a:avLst/>
          </a:prstGeom>
          <a:noFill/>
        </p:spPr>
        <p:txBody>
          <a:bodyPr wrap="square" rtlCol="0">
            <a:spAutoFit/>
          </a:bodyPr>
          <a:lstStyle/>
          <a:p>
            <a:r>
              <a:rPr lang="en-US" altLang="zh-CN" dirty="0" smtClean="0"/>
              <a:t>Machine</a:t>
            </a:r>
            <a:endParaRPr lang="zh-CN" altLang="en-US" dirty="0"/>
          </a:p>
        </p:txBody>
      </p:sp>
      <p:grpSp>
        <p:nvGrpSpPr>
          <p:cNvPr id="102" name="组合 101"/>
          <p:cNvGrpSpPr/>
          <p:nvPr/>
        </p:nvGrpSpPr>
        <p:grpSpPr>
          <a:xfrm>
            <a:off x="881026" y="3429000"/>
            <a:ext cx="2071702" cy="1476056"/>
            <a:chOff x="881026" y="3500438"/>
            <a:chExt cx="2071702" cy="1476056"/>
          </a:xfrm>
        </p:grpSpPr>
        <p:sp>
          <p:nvSpPr>
            <p:cNvPr id="10" name="矩形 9"/>
            <p:cNvSpPr/>
            <p:nvPr/>
          </p:nvSpPr>
          <p:spPr>
            <a:xfrm>
              <a:off x="881026" y="3500438"/>
              <a:ext cx="2071702" cy="14287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952596" y="3643314"/>
              <a:ext cx="928694" cy="1333180"/>
              <a:chOff x="5738810" y="2357430"/>
              <a:chExt cx="928694" cy="1333180"/>
            </a:xfrm>
          </p:grpSpPr>
          <p:sp>
            <p:nvSpPr>
              <p:cNvPr id="20" name="TextBox 19"/>
              <p:cNvSpPr txBox="1"/>
              <p:nvPr/>
            </p:nvSpPr>
            <p:spPr>
              <a:xfrm>
                <a:off x="5738810" y="3429000"/>
                <a:ext cx="928694" cy="261610"/>
              </a:xfrm>
              <a:prstGeom prst="rect">
                <a:avLst/>
              </a:prstGeom>
              <a:noFill/>
            </p:spPr>
            <p:txBody>
              <a:bodyPr wrap="square" rtlCol="0">
                <a:spAutoFit/>
              </a:bodyPr>
              <a:lstStyle/>
              <a:p>
                <a:pPr algn="ctr"/>
                <a:r>
                  <a:rPr lang="en-US" altLang="zh-CN" sz="1100" dirty="0" smtClean="0">
                    <a:solidFill>
                      <a:srgbClr val="009900"/>
                    </a:solidFill>
                  </a:rPr>
                  <a:t>MEM40%</a:t>
                </a:r>
                <a:endParaRPr lang="zh-CN" altLang="en-US" sz="1100" dirty="0">
                  <a:solidFill>
                    <a:srgbClr val="009900"/>
                  </a:solidFill>
                </a:endParaRPr>
              </a:p>
            </p:txBody>
          </p:sp>
          <p:sp>
            <p:nvSpPr>
              <p:cNvPr id="21" name="矩形 20"/>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柱形 5"/>
          <p:cNvSpPr/>
          <p:nvPr/>
        </p:nvSpPr>
        <p:spPr>
          <a:xfrm>
            <a:off x="918446" y="4929198"/>
            <a:ext cx="2068300" cy="1500198"/>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a:off x="3452794" y="3143248"/>
            <a:ext cx="2286016" cy="335758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TextBox 105"/>
          <p:cNvSpPr txBox="1"/>
          <p:nvPr/>
        </p:nvSpPr>
        <p:spPr>
          <a:xfrm>
            <a:off x="3534437" y="3071810"/>
            <a:ext cx="1632869" cy="369332"/>
          </a:xfrm>
          <a:prstGeom prst="rect">
            <a:avLst/>
          </a:prstGeom>
          <a:noFill/>
        </p:spPr>
        <p:txBody>
          <a:bodyPr wrap="square" rtlCol="0">
            <a:spAutoFit/>
          </a:bodyPr>
          <a:lstStyle/>
          <a:p>
            <a:r>
              <a:rPr lang="en-US" altLang="zh-CN" dirty="0" smtClean="0"/>
              <a:t>Machine</a:t>
            </a:r>
            <a:endParaRPr lang="zh-CN" altLang="en-US" dirty="0"/>
          </a:p>
        </p:txBody>
      </p:sp>
      <p:grpSp>
        <p:nvGrpSpPr>
          <p:cNvPr id="107" name="组合 101"/>
          <p:cNvGrpSpPr/>
          <p:nvPr/>
        </p:nvGrpSpPr>
        <p:grpSpPr>
          <a:xfrm>
            <a:off x="3524232" y="3429000"/>
            <a:ext cx="2071702" cy="1476056"/>
            <a:chOff x="881026" y="3500438"/>
            <a:chExt cx="2071702" cy="1476056"/>
          </a:xfrm>
        </p:grpSpPr>
        <p:sp>
          <p:nvSpPr>
            <p:cNvPr id="117" name="矩形 116"/>
            <p:cNvSpPr/>
            <p:nvPr/>
          </p:nvSpPr>
          <p:spPr>
            <a:xfrm>
              <a:off x="881026" y="3500438"/>
              <a:ext cx="2071702" cy="14287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7"/>
            <p:cNvGrpSpPr/>
            <p:nvPr/>
          </p:nvGrpSpPr>
          <p:grpSpPr>
            <a:xfrm>
              <a:off x="952464" y="3643314"/>
              <a:ext cx="928694" cy="1333180"/>
              <a:chOff x="5738810" y="2357430"/>
              <a:chExt cx="928694" cy="1333180"/>
            </a:xfrm>
          </p:grpSpPr>
          <p:sp>
            <p:nvSpPr>
              <p:cNvPr id="126" name="TextBox 125"/>
              <p:cNvSpPr txBox="1"/>
              <p:nvPr/>
            </p:nvSpPr>
            <p:spPr>
              <a:xfrm>
                <a:off x="5738810" y="3429000"/>
                <a:ext cx="928694" cy="261610"/>
              </a:xfrm>
              <a:prstGeom prst="rect">
                <a:avLst/>
              </a:prstGeom>
              <a:noFill/>
            </p:spPr>
            <p:txBody>
              <a:bodyPr wrap="square" rtlCol="0">
                <a:spAutoFit/>
              </a:bodyPr>
              <a:lstStyle/>
              <a:p>
                <a:pPr algn="ctr"/>
                <a:r>
                  <a:rPr lang="en-US" altLang="zh-CN" sz="1100" dirty="0" smtClean="0">
                    <a:solidFill>
                      <a:srgbClr val="009900"/>
                    </a:solidFill>
                  </a:rPr>
                  <a:t>CPU40%</a:t>
                </a:r>
                <a:endParaRPr lang="zh-CN" altLang="en-US" sz="1100" dirty="0">
                  <a:solidFill>
                    <a:srgbClr val="009900"/>
                  </a:solidFill>
                </a:endParaRPr>
              </a:p>
            </p:txBody>
          </p:sp>
          <p:sp>
            <p:nvSpPr>
              <p:cNvPr id="127" name="矩形 126"/>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5"/>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6"/>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8"/>
            <p:cNvGrpSpPr/>
            <p:nvPr/>
          </p:nvGrpSpPr>
          <p:grpSpPr>
            <a:xfrm>
              <a:off x="1952596" y="3643314"/>
              <a:ext cx="928694" cy="1333180"/>
              <a:chOff x="5738810" y="2357430"/>
              <a:chExt cx="928694" cy="1333180"/>
            </a:xfrm>
          </p:grpSpPr>
          <p:sp>
            <p:nvSpPr>
              <p:cNvPr id="120" name="TextBox 119"/>
              <p:cNvSpPr txBox="1"/>
              <p:nvPr/>
            </p:nvSpPr>
            <p:spPr>
              <a:xfrm>
                <a:off x="5738810" y="3429000"/>
                <a:ext cx="928694" cy="261610"/>
              </a:xfrm>
              <a:prstGeom prst="rect">
                <a:avLst/>
              </a:prstGeom>
              <a:noFill/>
            </p:spPr>
            <p:txBody>
              <a:bodyPr wrap="square" rtlCol="0">
                <a:spAutoFit/>
              </a:bodyPr>
              <a:lstStyle/>
              <a:p>
                <a:pPr algn="ctr"/>
                <a:r>
                  <a:rPr lang="en-US" altLang="zh-CN" sz="1100" dirty="0" smtClean="0">
                    <a:solidFill>
                      <a:srgbClr val="009900"/>
                    </a:solidFill>
                  </a:rPr>
                  <a:t>MEM40%</a:t>
                </a:r>
                <a:endParaRPr lang="zh-CN" altLang="en-US" sz="1100" dirty="0">
                  <a:solidFill>
                    <a:srgbClr val="009900"/>
                  </a:solidFill>
                </a:endParaRPr>
              </a:p>
            </p:txBody>
          </p:sp>
          <p:sp>
            <p:nvSpPr>
              <p:cNvPr id="121" name="矩形 120"/>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9" name="圆柱形 5"/>
          <p:cNvSpPr/>
          <p:nvPr/>
        </p:nvSpPr>
        <p:spPr>
          <a:xfrm>
            <a:off x="3561652" y="4929198"/>
            <a:ext cx="2068300" cy="1500198"/>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圆角矩形 132"/>
          <p:cNvSpPr/>
          <p:nvPr/>
        </p:nvSpPr>
        <p:spPr>
          <a:xfrm>
            <a:off x="6238876" y="3143248"/>
            <a:ext cx="2286016" cy="335758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TextBox 133"/>
          <p:cNvSpPr txBox="1"/>
          <p:nvPr/>
        </p:nvSpPr>
        <p:spPr>
          <a:xfrm>
            <a:off x="6320519" y="3071810"/>
            <a:ext cx="1632869" cy="369332"/>
          </a:xfrm>
          <a:prstGeom prst="rect">
            <a:avLst/>
          </a:prstGeom>
          <a:noFill/>
        </p:spPr>
        <p:txBody>
          <a:bodyPr wrap="square" rtlCol="0">
            <a:spAutoFit/>
          </a:bodyPr>
          <a:lstStyle/>
          <a:p>
            <a:r>
              <a:rPr lang="en-US" altLang="zh-CN" dirty="0" smtClean="0"/>
              <a:t>Machine</a:t>
            </a:r>
            <a:endParaRPr lang="zh-CN" altLang="en-US" dirty="0"/>
          </a:p>
        </p:txBody>
      </p:sp>
      <p:grpSp>
        <p:nvGrpSpPr>
          <p:cNvPr id="135" name="组合 101"/>
          <p:cNvGrpSpPr/>
          <p:nvPr/>
        </p:nvGrpSpPr>
        <p:grpSpPr>
          <a:xfrm>
            <a:off x="6310314" y="3429000"/>
            <a:ext cx="2071702" cy="1476056"/>
            <a:chOff x="881026" y="3500438"/>
            <a:chExt cx="2071702" cy="1476056"/>
          </a:xfrm>
        </p:grpSpPr>
        <p:sp>
          <p:nvSpPr>
            <p:cNvPr id="145" name="矩形 144"/>
            <p:cNvSpPr/>
            <p:nvPr/>
          </p:nvSpPr>
          <p:spPr>
            <a:xfrm>
              <a:off x="881026" y="3500438"/>
              <a:ext cx="2071702" cy="14287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6" name="组合 17"/>
            <p:cNvGrpSpPr/>
            <p:nvPr/>
          </p:nvGrpSpPr>
          <p:grpSpPr>
            <a:xfrm>
              <a:off x="952464" y="3643314"/>
              <a:ext cx="928694" cy="1333180"/>
              <a:chOff x="5738810" y="2357430"/>
              <a:chExt cx="928694" cy="1333180"/>
            </a:xfrm>
          </p:grpSpPr>
          <p:sp>
            <p:nvSpPr>
              <p:cNvPr id="154" name="TextBox 153"/>
              <p:cNvSpPr txBox="1"/>
              <p:nvPr/>
            </p:nvSpPr>
            <p:spPr>
              <a:xfrm>
                <a:off x="5738810" y="3429000"/>
                <a:ext cx="928694" cy="261610"/>
              </a:xfrm>
              <a:prstGeom prst="rect">
                <a:avLst/>
              </a:prstGeom>
              <a:noFill/>
            </p:spPr>
            <p:txBody>
              <a:bodyPr wrap="square" rtlCol="0">
                <a:spAutoFit/>
              </a:bodyPr>
              <a:lstStyle/>
              <a:p>
                <a:pPr algn="ctr"/>
                <a:r>
                  <a:rPr lang="en-US" altLang="zh-CN" sz="1100" dirty="0" smtClean="0">
                    <a:solidFill>
                      <a:srgbClr val="009900"/>
                    </a:solidFill>
                  </a:rPr>
                  <a:t>CPU40%</a:t>
                </a:r>
                <a:endParaRPr lang="zh-CN" altLang="en-US" sz="1100" dirty="0">
                  <a:solidFill>
                    <a:srgbClr val="009900"/>
                  </a:solidFill>
                </a:endParaRPr>
              </a:p>
            </p:txBody>
          </p:sp>
          <p:sp>
            <p:nvSpPr>
              <p:cNvPr id="155" name="矩形 154"/>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6"/>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7" name="组合 18"/>
            <p:cNvGrpSpPr/>
            <p:nvPr/>
          </p:nvGrpSpPr>
          <p:grpSpPr>
            <a:xfrm>
              <a:off x="1952596" y="3643314"/>
              <a:ext cx="928694" cy="1333180"/>
              <a:chOff x="5738810" y="2357430"/>
              <a:chExt cx="928694" cy="1333180"/>
            </a:xfrm>
          </p:grpSpPr>
          <p:sp>
            <p:nvSpPr>
              <p:cNvPr id="148" name="TextBox 147"/>
              <p:cNvSpPr txBox="1"/>
              <p:nvPr/>
            </p:nvSpPr>
            <p:spPr>
              <a:xfrm>
                <a:off x="5738810" y="3429000"/>
                <a:ext cx="928694" cy="261610"/>
              </a:xfrm>
              <a:prstGeom prst="rect">
                <a:avLst/>
              </a:prstGeom>
              <a:noFill/>
            </p:spPr>
            <p:txBody>
              <a:bodyPr wrap="square" rtlCol="0">
                <a:spAutoFit/>
              </a:bodyPr>
              <a:lstStyle/>
              <a:p>
                <a:pPr algn="ctr"/>
                <a:r>
                  <a:rPr lang="en-US" altLang="zh-CN" sz="1100" dirty="0" smtClean="0">
                    <a:solidFill>
                      <a:srgbClr val="009900"/>
                    </a:solidFill>
                  </a:rPr>
                  <a:t>MEM40%</a:t>
                </a:r>
                <a:endParaRPr lang="zh-CN" altLang="en-US" sz="1100" dirty="0">
                  <a:solidFill>
                    <a:srgbClr val="009900"/>
                  </a:solidFill>
                </a:endParaRPr>
              </a:p>
            </p:txBody>
          </p:sp>
          <p:sp>
            <p:nvSpPr>
              <p:cNvPr id="149" name="矩形 148"/>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7" name="圆柱形 5"/>
          <p:cNvSpPr/>
          <p:nvPr/>
        </p:nvSpPr>
        <p:spPr>
          <a:xfrm>
            <a:off x="6347734" y="4929198"/>
            <a:ext cx="2068300" cy="1500198"/>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圆角矩形 160"/>
          <p:cNvSpPr/>
          <p:nvPr/>
        </p:nvSpPr>
        <p:spPr>
          <a:xfrm>
            <a:off x="8882082" y="3143248"/>
            <a:ext cx="2286016" cy="335758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TextBox 161"/>
          <p:cNvSpPr txBox="1"/>
          <p:nvPr/>
        </p:nvSpPr>
        <p:spPr>
          <a:xfrm>
            <a:off x="8963725" y="3071810"/>
            <a:ext cx="1632869" cy="369332"/>
          </a:xfrm>
          <a:prstGeom prst="rect">
            <a:avLst/>
          </a:prstGeom>
          <a:noFill/>
        </p:spPr>
        <p:txBody>
          <a:bodyPr wrap="square" rtlCol="0">
            <a:spAutoFit/>
          </a:bodyPr>
          <a:lstStyle/>
          <a:p>
            <a:r>
              <a:rPr lang="en-US" altLang="zh-CN" dirty="0" smtClean="0"/>
              <a:t>Machine</a:t>
            </a:r>
            <a:endParaRPr lang="zh-CN" altLang="en-US" dirty="0"/>
          </a:p>
        </p:txBody>
      </p:sp>
      <p:grpSp>
        <p:nvGrpSpPr>
          <p:cNvPr id="163" name="组合 101"/>
          <p:cNvGrpSpPr/>
          <p:nvPr/>
        </p:nvGrpSpPr>
        <p:grpSpPr>
          <a:xfrm>
            <a:off x="8953520" y="3429000"/>
            <a:ext cx="2071702" cy="1476056"/>
            <a:chOff x="881026" y="3500438"/>
            <a:chExt cx="2071702" cy="1476056"/>
          </a:xfrm>
        </p:grpSpPr>
        <p:sp>
          <p:nvSpPr>
            <p:cNvPr id="173" name="矩形 172"/>
            <p:cNvSpPr/>
            <p:nvPr/>
          </p:nvSpPr>
          <p:spPr>
            <a:xfrm>
              <a:off x="881026" y="3500438"/>
              <a:ext cx="2071702" cy="14287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4" name="组合 17"/>
            <p:cNvGrpSpPr/>
            <p:nvPr/>
          </p:nvGrpSpPr>
          <p:grpSpPr>
            <a:xfrm>
              <a:off x="952464" y="3643314"/>
              <a:ext cx="928694" cy="1333180"/>
              <a:chOff x="5738810" y="2357430"/>
              <a:chExt cx="928694" cy="1333180"/>
            </a:xfrm>
          </p:grpSpPr>
          <p:sp>
            <p:nvSpPr>
              <p:cNvPr id="182" name="TextBox 181"/>
              <p:cNvSpPr txBox="1"/>
              <p:nvPr/>
            </p:nvSpPr>
            <p:spPr>
              <a:xfrm>
                <a:off x="5738810" y="3429000"/>
                <a:ext cx="928694" cy="261610"/>
              </a:xfrm>
              <a:prstGeom prst="rect">
                <a:avLst/>
              </a:prstGeom>
              <a:noFill/>
            </p:spPr>
            <p:txBody>
              <a:bodyPr wrap="square" rtlCol="0">
                <a:spAutoFit/>
              </a:bodyPr>
              <a:lstStyle/>
              <a:p>
                <a:pPr algn="ctr"/>
                <a:r>
                  <a:rPr lang="en-US" altLang="zh-CN" sz="1100" dirty="0" smtClean="0">
                    <a:solidFill>
                      <a:srgbClr val="009900"/>
                    </a:solidFill>
                  </a:rPr>
                  <a:t>CPU40%</a:t>
                </a:r>
                <a:endParaRPr lang="zh-CN" altLang="en-US" sz="1100" dirty="0">
                  <a:solidFill>
                    <a:srgbClr val="009900"/>
                  </a:solidFill>
                </a:endParaRPr>
              </a:p>
            </p:txBody>
          </p:sp>
          <p:sp>
            <p:nvSpPr>
              <p:cNvPr id="183" name="矩形 182"/>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183"/>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5"/>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6"/>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5" name="组合 18"/>
            <p:cNvGrpSpPr/>
            <p:nvPr/>
          </p:nvGrpSpPr>
          <p:grpSpPr>
            <a:xfrm>
              <a:off x="1952596" y="3643314"/>
              <a:ext cx="928694" cy="1333180"/>
              <a:chOff x="5738810" y="2357430"/>
              <a:chExt cx="928694" cy="1333180"/>
            </a:xfrm>
          </p:grpSpPr>
          <p:sp>
            <p:nvSpPr>
              <p:cNvPr id="176" name="TextBox 175"/>
              <p:cNvSpPr txBox="1"/>
              <p:nvPr/>
            </p:nvSpPr>
            <p:spPr>
              <a:xfrm>
                <a:off x="5738810" y="3429000"/>
                <a:ext cx="928694" cy="261610"/>
              </a:xfrm>
              <a:prstGeom prst="rect">
                <a:avLst/>
              </a:prstGeom>
              <a:noFill/>
            </p:spPr>
            <p:txBody>
              <a:bodyPr wrap="square" rtlCol="0">
                <a:spAutoFit/>
              </a:bodyPr>
              <a:lstStyle/>
              <a:p>
                <a:pPr algn="ctr"/>
                <a:r>
                  <a:rPr lang="en-US" altLang="zh-CN" sz="1100" dirty="0" smtClean="0">
                    <a:solidFill>
                      <a:srgbClr val="009900"/>
                    </a:solidFill>
                  </a:rPr>
                  <a:t>MEM40%</a:t>
                </a:r>
                <a:endParaRPr lang="zh-CN" altLang="en-US" sz="1100" dirty="0">
                  <a:solidFill>
                    <a:srgbClr val="009900"/>
                  </a:solidFill>
                </a:endParaRPr>
              </a:p>
            </p:txBody>
          </p:sp>
          <p:sp>
            <p:nvSpPr>
              <p:cNvPr id="177" name="矩形 176"/>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5" name="圆柱形 5"/>
          <p:cNvSpPr/>
          <p:nvPr/>
        </p:nvSpPr>
        <p:spPr>
          <a:xfrm>
            <a:off x="8990940" y="4929198"/>
            <a:ext cx="2068300" cy="1500198"/>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9" name="直接箭头连接符 188"/>
          <p:cNvCxnSpPr/>
          <p:nvPr/>
        </p:nvCxnSpPr>
        <p:spPr>
          <a:xfrm rot="5400000">
            <a:off x="738150" y="2285992"/>
            <a:ext cx="1714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952464" y="4643446"/>
            <a:ext cx="928694" cy="261610"/>
          </a:xfrm>
          <a:prstGeom prst="rect">
            <a:avLst/>
          </a:prstGeom>
          <a:noFill/>
        </p:spPr>
        <p:txBody>
          <a:bodyPr wrap="square" rtlCol="0">
            <a:spAutoFit/>
          </a:bodyPr>
          <a:lstStyle/>
          <a:p>
            <a:pPr algn="ctr"/>
            <a:r>
              <a:rPr lang="en-US" altLang="zh-CN" sz="1100" dirty="0" smtClean="0">
                <a:solidFill>
                  <a:srgbClr val="009900"/>
                </a:solidFill>
              </a:rPr>
              <a:t>CPU40%</a:t>
            </a:r>
            <a:endParaRPr lang="zh-CN" altLang="en-US" sz="1100" dirty="0">
              <a:solidFill>
                <a:srgbClr val="009900"/>
              </a:solidFill>
            </a:endParaRPr>
          </a:p>
        </p:txBody>
      </p:sp>
      <p:sp>
        <p:nvSpPr>
          <p:cNvPr id="201" name="矩形 200"/>
          <p:cNvSpPr/>
          <p:nvPr/>
        </p:nvSpPr>
        <p:spPr>
          <a:xfrm>
            <a:off x="952464" y="3571876"/>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201"/>
          <p:cNvSpPr/>
          <p:nvPr/>
        </p:nvSpPr>
        <p:spPr>
          <a:xfrm>
            <a:off x="952464" y="378619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202"/>
          <p:cNvSpPr/>
          <p:nvPr/>
        </p:nvSpPr>
        <p:spPr>
          <a:xfrm>
            <a:off x="952464" y="400050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15"/>
          <p:cNvSpPr/>
          <p:nvPr/>
        </p:nvSpPr>
        <p:spPr>
          <a:xfrm>
            <a:off x="952464" y="4214818"/>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16"/>
          <p:cNvSpPr/>
          <p:nvPr/>
        </p:nvSpPr>
        <p:spPr>
          <a:xfrm>
            <a:off x="952464" y="442913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6" name="组合 205"/>
          <p:cNvGrpSpPr/>
          <p:nvPr/>
        </p:nvGrpSpPr>
        <p:grpSpPr>
          <a:xfrm>
            <a:off x="952464" y="3571876"/>
            <a:ext cx="928694" cy="1333180"/>
            <a:chOff x="11382412" y="3357562"/>
            <a:chExt cx="928694" cy="1333180"/>
          </a:xfrm>
        </p:grpSpPr>
        <p:sp>
          <p:nvSpPr>
            <p:cNvPr id="194" name="TextBox 193"/>
            <p:cNvSpPr txBox="1"/>
            <p:nvPr/>
          </p:nvSpPr>
          <p:spPr>
            <a:xfrm>
              <a:off x="11382412" y="4429132"/>
              <a:ext cx="928694" cy="261610"/>
            </a:xfrm>
            <a:prstGeom prst="rect">
              <a:avLst/>
            </a:prstGeom>
            <a:solidFill>
              <a:schemeClr val="tx1"/>
            </a:solidFill>
          </p:spPr>
          <p:txBody>
            <a:bodyPr wrap="square" rtlCol="0">
              <a:spAutoFit/>
            </a:bodyPr>
            <a:lstStyle/>
            <a:p>
              <a:pPr algn="ctr"/>
              <a:r>
                <a:rPr lang="en-US" altLang="zh-CN" sz="1100" dirty="0" smtClean="0">
                  <a:solidFill>
                    <a:srgbClr val="FF0000"/>
                  </a:solidFill>
                </a:rPr>
                <a:t>CPU100%</a:t>
              </a:r>
              <a:endParaRPr lang="zh-CN" altLang="en-US" sz="1100" dirty="0">
                <a:solidFill>
                  <a:srgbClr val="FF0000"/>
                </a:solidFill>
              </a:endParaRPr>
            </a:p>
          </p:txBody>
        </p:sp>
        <p:sp>
          <p:nvSpPr>
            <p:cNvPr id="195" name="矩形 194"/>
            <p:cNvSpPr/>
            <p:nvPr/>
          </p:nvSpPr>
          <p:spPr>
            <a:xfrm>
              <a:off x="11382412" y="3357562"/>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195"/>
            <p:cNvSpPr/>
            <p:nvPr/>
          </p:nvSpPr>
          <p:spPr>
            <a:xfrm>
              <a:off x="11382412" y="3571876"/>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196"/>
            <p:cNvSpPr/>
            <p:nvPr/>
          </p:nvSpPr>
          <p:spPr>
            <a:xfrm>
              <a:off x="11382412" y="3786190"/>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197"/>
            <p:cNvSpPr/>
            <p:nvPr/>
          </p:nvSpPr>
          <p:spPr>
            <a:xfrm>
              <a:off x="11382412" y="4000504"/>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198"/>
            <p:cNvSpPr/>
            <p:nvPr/>
          </p:nvSpPr>
          <p:spPr>
            <a:xfrm>
              <a:off x="11382412" y="4214818"/>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8" name="直接箭头连接符 207"/>
          <p:cNvCxnSpPr/>
          <p:nvPr/>
        </p:nvCxnSpPr>
        <p:spPr>
          <a:xfrm rot="5400000">
            <a:off x="4417207" y="2536025"/>
            <a:ext cx="1214446" cy="1588"/>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09" name="组合 208"/>
          <p:cNvGrpSpPr/>
          <p:nvPr/>
        </p:nvGrpSpPr>
        <p:grpSpPr>
          <a:xfrm>
            <a:off x="4595802" y="3571876"/>
            <a:ext cx="928694" cy="1333180"/>
            <a:chOff x="11382412" y="3357562"/>
            <a:chExt cx="928694" cy="1333180"/>
          </a:xfrm>
        </p:grpSpPr>
        <p:sp>
          <p:nvSpPr>
            <p:cNvPr id="210" name="TextBox 209"/>
            <p:cNvSpPr txBox="1"/>
            <p:nvPr/>
          </p:nvSpPr>
          <p:spPr>
            <a:xfrm>
              <a:off x="11382412" y="4429132"/>
              <a:ext cx="928694" cy="261610"/>
            </a:xfrm>
            <a:prstGeom prst="rect">
              <a:avLst/>
            </a:prstGeom>
            <a:solidFill>
              <a:schemeClr val="tx1"/>
            </a:solidFill>
          </p:spPr>
          <p:txBody>
            <a:bodyPr wrap="square" rtlCol="0">
              <a:spAutoFit/>
            </a:bodyPr>
            <a:lstStyle/>
            <a:p>
              <a:pPr algn="ctr"/>
              <a:r>
                <a:rPr lang="en-US" altLang="zh-CN" sz="1100" dirty="0" smtClean="0">
                  <a:solidFill>
                    <a:srgbClr val="FF0000"/>
                  </a:solidFill>
                </a:rPr>
                <a:t>MEM100%</a:t>
              </a:r>
              <a:endParaRPr lang="zh-CN" altLang="en-US" sz="1100" dirty="0">
                <a:solidFill>
                  <a:srgbClr val="FF0000"/>
                </a:solidFill>
              </a:endParaRPr>
            </a:p>
          </p:txBody>
        </p:sp>
        <p:sp>
          <p:nvSpPr>
            <p:cNvPr id="211" name="矩形 210"/>
            <p:cNvSpPr/>
            <p:nvPr/>
          </p:nvSpPr>
          <p:spPr>
            <a:xfrm>
              <a:off x="11382412" y="3357562"/>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211"/>
            <p:cNvSpPr/>
            <p:nvPr/>
          </p:nvSpPr>
          <p:spPr>
            <a:xfrm>
              <a:off x="11382412" y="3571876"/>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212"/>
            <p:cNvSpPr/>
            <p:nvPr/>
          </p:nvSpPr>
          <p:spPr>
            <a:xfrm>
              <a:off x="11382412" y="3786190"/>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213"/>
            <p:cNvSpPr/>
            <p:nvPr/>
          </p:nvSpPr>
          <p:spPr>
            <a:xfrm>
              <a:off x="11382412" y="4000504"/>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214"/>
            <p:cNvSpPr/>
            <p:nvPr/>
          </p:nvSpPr>
          <p:spPr>
            <a:xfrm>
              <a:off x="11382412" y="4214818"/>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7" name="直接箭头连接符 216"/>
          <p:cNvCxnSpPr/>
          <p:nvPr/>
        </p:nvCxnSpPr>
        <p:spPr>
          <a:xfrm rot="5400000">
            <a:off x="7453322" y="2786058"/>
            <a:ext cx="714380" cy="15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32" name="组合 231"/>
          <p:cNvGrpSpPr/>
          <p:nvPr/>
        </p:nvGrpSpPr>
        <p:grpSpPr>
          <a:xfrm>
            <a:off x="1166778" y="5000636"/>
            <a:ext cx="1564832" cy="1404618"/>
            <a:chOff x="7239008" y="642918"/>
            <a:chExt cx="1564832" cy="1404618"/>
          </a:xfrm>
        </p:grpSpPr>
        <p:sp>
          <p:nvSpPr>
            <p:cNvPr id="224" name="矩形 223"/>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225"/>
            <p:cNvSpPr txBox="1"/>
            <p:nvPr/>
          </p:nvSpPr>
          <p:spPr>
            <a:xfrm>
              <a:off x="7310446" y="1785926"/>
              <a:ext cx="1428760" cy="261610"/>
            </a:xfrm>
            <a:prstGeom prst="rect">
              <a:avLst/>
            </a:prstGeom>
            <a:noFill/>
          </p:spPr>
          <p:txBody>
            <a:bodyPr wrap="square" rtlCol="0">
              <a:spAutoFit/>
            </a:bodyPr>
            <a:lstStyle/>
            <a:p>
              <a:pPr algn="ctr"/>
              <a:r>
                <a:rPr lang="en-US" altLang="zh-CN" sz="1100" dirty="0" smtClean="0">
                  <a:solidFill>
                    <a:srgbClr val="009900"/>
                  </a:solidFill>
                </a:rPr>
                <a:t>DISK40%</a:t>
              </a:r>
              <a:endParaRPr lang="zh-CN" altLang="en-US" sz="1100" dirty="0">
                <a:solidFill>
                  <a:srgbClr val="009900"/>
                </a:solidFill>
              </a:endParaRPr>
            </a:p>
          </p:txBody>
        </p:sp>
        <p:sp>
          <p:nvSpPr>
            <p:cNvPr id="227" name="矩形 226"/>
            <p:cNvSpPr/>
            <p:nvPr/>
          </p:nvSpPr>
          <p:spPr>
            <a:xfrm>
              <a:off x="7310446" y="714356"/>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227"/>
            <p:cNvSpPr/>
            <p:nvPr/>
          </p:nvSpPr>
          <p:spPr>
            <a:xfrm>
              <a:off x="7310446" y="928670"/>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228"/>
            <p:cNvSpPr/>
            <p:nvPr/>
          </p:nvSpPr>
          <p:spPr>
            <a:xfrm>
              <a:off x="7310446" y="1142984"/>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229"/>
            <p:cNvSpPr/>
            <p:nvPr/>
          </p:nvSpPr>
          <p:spPr>
            <a:xfrm>
              <a:off x="7310446" y="1357298"/>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230"/>
            <p:cNvSpPr/>
            <p:nvPr/>
          </p:nvSpPr>
          <p:spPr>
            <a:xfrm>
              <a:off x="7310446" y="1571612"/>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3" name="组合 232"/>
          <p:cNvGrpSpPr/>
          <p:nvPr/>
        </p:nvGrpSpPr>
        <p:grpSpPr>
          <a:xfrm>
            <a:off x="3809984" y="5000636"/>
            <a:ext cx="1564832" cy="1404618"/>
            <a:chOff x="7239008" y="642918"/>
            <a:chExt cx="1564832" cy="1404618"/>
          </a:xfrm>
        </p:grpSpPr>
        <p:sp>
          <p:nvSpPr>
            <p:cNvPr id="234" name="矩形 233"/>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TextBox 234"/>
            <p:cNvSpPr txBox="1"/>
            <p:nvPr/>
          </p:nvSpPr>
          <p:spPr>
            <a:xfrm>
              <a:off x="7310446" y="1785926"/>
              <a:ext cx="1428760" cy="261610"/>
            </a:xfrm>
            <a:prstGeom prst="rect">
              <a:avLst/>
            </a:prstGeom>
            <a:noFill/>
          </p:spPr>
          <p:txBody>
            <a:bodyPr wrap="square" rtlCol="0">
              <a:spAutoFit/>
            </a:bodyPr>
            <a:lstStyle/>
            <a:p>
              <a:pPr algn="ctr"/>
              <a:r>
                <a:rPr lang="en-US" altLang="zh-CN" sz="1100" dirty="0" smtClean="0">
                  <a:solidFill>
                    <a:srgbClr val="009900"/>
                  </a:solidFill>
                </a:rPr>
                <a:t>DISK40%</a:t>
              </a:r>
              <a:endParaRPr lang="zh-CN" altLang="en-US" sz="1100" dirty="0">
                <a:solidFill>
                  <a:srgbClr val="009900"/>
                </a:solidFill>
              </a:endParaRPr>
            </a:p>
          </p:txBody>
        </p:sp>
        <p:sp>
          <p:nvSpPr>
            <p:cNvPr id="236" name="矩形 235"/>
            <p:cNvSpPr/>
            <p:nvPr/>
          </p:nvSpPr>
          <p:spPr>
            <a:xfrm>
              <a:off x="7310446" y="714356"/>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236"/>
            <p:cNvSpPr/>
            <p:nvPr/>
          </p:nvSpPr>
          <p:spPr>
            <a:xfrm>
              <a:off x="7310446" y="928670"/>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237"/>
            <p:cNvSpPr/>
            <p:nvPr/>
          </p:nvSpPr>
          <p:spPr>
            <a:xfrm>
              <a:off x="7310446" y="1142984"/>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矩形 238"/>
            <p:cNvSpPr/>
            <p:nvPr/>
          </p:nvSpPr>
          <p:spPr>
            <a:xfrm>
              <a:off x="7310446" y="1357298"/>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矩形 239"/>
            <p:cNvSpPr/>
            <p:nvPr/>
          </p:nvSpPr>
          <p:spPr>
            <a:xfrm>
              <a:off x="7310446" y="1571612"/>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1" name="组合 240"/>
          <p:cNvGrpSpPr/>
          <p:nvPr/>
        </p:nvGrpSpPr>
        <p:grpSpPr>
          <a:xfrm>
            <a:off x="6667504" y="5000636"/>
            <a:ext cx="1564832" cy="1404618"/>
            <a:chOff x="7239008" y="642918"/>
            <a:chExt cx="1564832" cy="1404618"/>
          </a:xfrm>
        </p:grpSpPr>
        <p:sp>
          <p:nvSpPr>
            <p:cNvPr id="242" name="矩形 241"/>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TextBox 242"/>
            <p:cNvSpPr txBox="1"/>
            <p:nvPr/>
          </p:nvSpPr>
          <p:spPr>
            <a:xfrm>
              <a:off x="7310446" y="1785926"/>
              <a:ext cx="1428760" cy="261610"/>
            </a:xfrm>
            <a:prstGeom prst="rect">
              <a:avLst/>
            </a:prstGeom>
            <a:noFill/>
          </p:spPr>
          <p:txBody>
            <a:bodyPr wrap="square" rtlCol="0">
              <a:spAutoFit/>
            </a:bodyPr>
            <a:lstStyle/>
            <a:p>
              <a:pPr algn="ctr"/>
              <a:r>
                <a:rPr lang="en-US" altLang="zh-CN" sz="1100" dirty="0" smtClean="0">
                  <a:solidFill>
                    <a:srgbClr val="009900"/>
                  </a:solidFill>
                </a:rPr>
                <a:t>DISK40%</a:t>
              </a:r>
              <a:endParaRPr lang="zh-CN" altLang="en-US" sz="1100" dirty="0">
                <a:solidFill>
                  <a:srgbClr val="009900"/>
                </a:solidFill>
              </a:endParaRPr>
            </a:p>
          </p:txBody>
        </p:sp>
        <p:sp>
          <p:nvSpPr>
            <p:cNvPr id="244" name="矩形 243"/>
            <p:cNvSpPr/>
            <p:nvPr/>
          </p:nvSpPr>
          <p:spPr>
            <a:xfrm>
              <a:off x="7310446" y="714356"/>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矩形 244"/>
            <p:cNvSpPr/>
            <p:nvPr/>
          </p:nvSpPr>
          <p:spPr>
            <a:xfrm>
              <a:off x="7310446" y="928670"/>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矩形 245"/>
            <p:cNvSpPr/>
            <p:nvPr/>
          </p:nvSpPr>
          <p:spPr>
            <a:xfrm>
              <a:off x="7310446" y="1142984"/>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矩形 246"/>
            <p:cNvSpPr/>
            <p:nvPr/>
          </p:nvSpPr>
          <p:spPr>
            <a:xfrm>
              <a:off x="7310446" y="1357298"/>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矩形 247"/>
            <p:cNvSpPr/>
            <p:nvPr/>
          </p:nvSpPr>
          <p:spPr>
            <a:xfrm>
              <a:off x="7310446" y="1571612"/>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9" name="组合 248"/>
          <p:cNvGrpSpPr/>
          <p:nvPr/>
        </p:nvGrpSpPr>
        <p:grpSpPr>
          <a:xfrm>
            <a:off x="9239272" y="5000636"/>
            <a:ext cx="1564832" cy="1404618"/>
            <a:chOff x="7239008" y="642918"/>
            <a:chExt cx="1564832" cy="1404618"/>
          </a:xfrm>
        </p:grpSpPr>
        <p:sp>
          <p:nvSpPr>
            <p:cNvPr id="250" name="矩形 249"/>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TextBox 250"/>
            <p:cNvSpPr txBox="1"/>
            <p:nvPr/>
          </p:nvSpPr>
          <p:spPr>
            <a:xfrm>
              <a:off x="7310446" y="1785926"/>
              <a:ext cx="1428760" cy="261610"/>
            </a:xfrm>
            <a:prstGeom prst="rect">
              <a:avLst/>
            </a:prstGeom>
            <a:noFill/>
          </p:spPr>
          <p:txBody>
            <a:bodyPr wrap="square" rtlCol="0">
              <a:spAutoFit/>
            </a:bodyPr>
            <a:lstStyle/>
            <a:p>
              <a:pPr algn="ctr"/>
              <a:r>
                <a:rPr lang="en-US" altLang="zh-CN" sz="1100" dirty="0" smtClean="0">
                  <a:solidFill>
                    <a:srgbClr val="009900"/>
                  </a:solidFill>
                </a:rPr>
                <a:t>DISK40%</a:t>
              </a:r>
              <a:endParaRPr lang="zh-CN" altLang="en-US" sz="1100" dirty="0">
                <a:solidFill>
                  <a:srgbClr val="009900"/>
                </a:solidFill>
              </a:endParaRPr>
            </a:p>
          </p:txBody>
        </p:sp>
        <p:sp>
          <p:nvSpPr>
            <p:cNvPr id="252" name="矩形 251"/>
            <p:cNvSpPr/>
            <p:nvPr/>
          </p:nvSpPr>
          <p:spPr>
            <a:xfrm>
              <a:off x="7310446" y="714356"/>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矩形 252"/>
            <p:cNvSpPr/>
            <p:nvPr/>
          </p:nvSpPr>
          <p:spPr>
            <a:xfrm>
              <a:off x="7310446" y="928670"/>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矩形 253"/>
            <p:cNvSpPr/>
            <p:nvPr/>
          </p:nvSpPr>
          <p:spPr>
            <a:xfrm>
              <a:off x="7310446" y="1142984"/>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矩形 254"/>
            <p:cNvSpPr/>
            <p:nvPr/>
          </p:nvSpPr>
          <p:spPr>
            <a:xfrm>
              <a:off x="7310446" y="1357298"/>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矩形 255"/>
            <p:cNvSpPr/>
            <p:nvPr/>
          </p:nvSpPr>
          <p:spPr>
            <a:xfrm>
              <a:off x="7310446" y="1571612"/>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7" name="组合 256"/>
          <p:cNvGrpSpPr/>
          <p:nvPr/>
        </p:nvGrpSpPr>
        <p:grpSpPr>
          <a:xfrm>
            <a:off x="6667504" y="5000636"/>
            <a:ext cx="1564832" cy="1404618"/>
            <a:chOff x="7239008" y="642918"/>
            <a:chExt cx="1564832" cy="1404618"/>
          </a:xfrm>
        </p:grpSpPr>
        <p:sp>
          <p:nvSpPr>
            <p:cNvPr id="258" name="矩形 257"/>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TextBox 258"/>
            <p:cNvSpPr txBox="1"/>
            <p:nvPr/>
          </p:nvSpPr>
          <p:spPr>
            <a:xfrm>
              <a:off x="7310446" y="1785926"/>
              <a:ext cx="1428760" cy="261610"/>
            </a:xfrm>
            <a:prstGeom prst="rect">
              <a:avLst/>
            </a:prstGeom>
            <a:noFill/>
          </p:spPr>
          <p:txBody>
            <a:bodyPr wrap="square" rtlCol="0">
              <a:spAutoFit/>
            </a:bodyPr>
            <a:lstStyle/>
            <a:p>
              <a:pPr algn="ctr"/>
              <a:r>
                <a:rPr lang="en-US" altLang="zh-CN" sz="1100" dirty="0" smtClean="0">
                  <a:solidFill>
                    <a:srgbClr val="FF0000"/>
                  </a:solidFill>
                </a:rPr>
                <a:t>DISK40%</a:t>
              </a:r>
              <a:endParaRPr lang="zh-CN" altLang="en-US" sz="1100" dirty="0">
                <a:solidFill>
                  <a:srgbClr val="FF0000"/>
                </a:solidFill>
              </a:endParaRPr>
            </a:p>
          </p:txBody>
        </p:sp>
        <p:sp>
          <p:nvSpPr>
            <p:cNvPr id="260" name="矩形 259"/>
            <p:cNvSpPr/>
            <p:nvPr/>
          </p:nvSpPr>
          <p:spPr>
            <a:xfrm>
              <a:off x="7310446" y="714356"/>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矩形 260"/>
            <p:cNvSpPr/>
            <p:nvPr/>
          </p:nvSpPr>
          <p:spPr>
            <a:xfrm>
              <a:off x="7310446" y="928670"/>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矩形 261"/>
            <p:cNvSpPr/>
            <p:nvPr/>
          </p:nvSpPr>
          <p:spPr>
            <a:xfrm>
              <a:off x="7310446" y="1142984"/>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矩形 262"/>
            <p:cNvSpPr/>
            <p:nvPr/>
          </p:nvSpPr>
          <p:spPr>
            <a:xfrm>
              <a:off x="7310446" y="1357298"/>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矩形 263"/>
            <p:cNvSpPr/>
            <p:nvPr/>
          </p:nvSpPr>
          <p:spPr>
            <a:xfrm>
              <a:off x="7310446" y="1571612"/>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65" name="直接箭头连接符 264"/>
          <p:cNvCxnSpPr/>
          <p:nvPr/>
        </p:nvCxnSpPr>
        <p:spPr>
          <a:xfrm rot="5400000">
            <a:off x="8597124" y="2285198"/>
            <a:ext cx="1714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rot="5400000">
            <a:off x="9418661" y="2535231"/>
            <a:ext cx="1214446" cy="1588"/>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7" name="直接箭头连接符 266"/>
          <p:cNvCxnSpPr/>
          <p:nvPr/>
        </p:nvCxnSpPr>
        <p:spPr>
          <a:xfrm rot="5400000">
            <a:off x="10311636" y="2785264"/>
            <a:ext cx="714380" cy="15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68" name="组合 267"/>
          <p:cNvGrpSpPr/>
          <p:nvPr/>
        </p:nvGrpSpPr>
        <p:grpSpPr>
          <a:xfrm>
            <a:off x="9239272" y="5000636"/>
            <a:ext cx="1564832" cy="1404618"/>
            <a:chOff x="7239008" y="642918"/>
            <a:chExt cx="1564832" cy="1404618"/>
          </a:xfrm>
        </p:grpSpPr>
        <p:sp>
          <p:nvSpPr>
            <p:cNvPr id="269" name="矩形 268"/>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TextBox 269"/>
            <p:cNvSpPr txBox="1"/>
            <p:nvPr/>
          </p:nvSpPr>
          <p:spPr>
            <a:xfrm>
              <a:off x="7310446" y="1785926"/>
              <a:ext cx="1428760" cy="261610"/>
            </a:xfrm>
            <a:prstGeom prst="rect">
              <a:avLst/>
            </a:prstGeom>
            <a:noFill/>
          </p:spPr>
          <p:txBody>
            <a:bodyPr wrap="square" rtlCol="0">
              <a:spAutoFit/>
            </a:bodyPr>
            <a:lstStyle/>
            <a:p>
              <a:pPr algn="ctr"/>
              <a:r>
                <a:rPr lang="en-US" altLang="zh-CN" sz="1100" dirty="0" smtClean="0">
                  <a:solidFill>
                    <a:srgbClr val="FF0000"/>
                  </a:solidFill>
                </a:rPr>
                <a:t>DISK40%</a:t>
              </a:r>
              <a:endParaRPr lang="zh-CN" altLang="en-US" sz="1100" dirty="0">
                <a:solidFill>
                  <a:srgbClr val="FF0000"/>
                </a:solidFill>
              </a:endParaRPr>
            </a:p>
          </p:txBody>
        </p:sp>
        <p:sp>
          <p:nvSpPr>
            <p:cNvPr id="271" name="矩形 270"/>
            <p:cNvSpPr/>
            <p:nvPr/>
          </p:nvSpPr>
          <p:spPr>
            <a:xfrm>
              <a:off x="7310446" y="714356"/>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a:off x="7310446" y="928670"/>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a:off x="7310446" y="1142984"/>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a:off x="7310446" y="1357298"/>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274"/>
            <p:cNvSpPr/>
            <p:nvPr/>
          </p:nvSpPr>
          <p:spPr>
            <a:xfrm>
              <a:off x="7310446" y="1571612"/>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a:off x="9024958" y="3571876"/>
            <a:ext cx="928694" cy="1333180"/>
            <a:chOff x="11382412" y="3357562"/>
            <a:chExt cx="928694" cy="1333180"/>
          </a:xfrm>
        </p:grpSpPr>
        <p:sp>
          <p:nvSpPr>
            <p:cNvPr id="277" name="TextBox 276"/>
            <p:cNvSpPr txBox="1"/>
            <p:nvPr/>
          </p:nvSpPr>
          <p:spPr>
            <a:xfrm>
              <a:off x="11382412" y="4429132"/>
              <a:ext cx="928694" cy="261610"/>
            </a:xfrm>
            <a:prstGeom prst="rect">
              <a:avLst/>
            </a:prstGeom>
            <a:solidFill>
              <a:schemeClr val="tx1"/>
            </a:solidFill>
          </p:spPr>
          <p:txBody>
            <a:bodyPr wrap="square" rtlCol="0">
              <a:spAutoFit/>
            </a:bodyPr>
            <a:lstStyle/>
            <a:p>
              <a:pPr algn="ctr"/>
              <a:r>
                <a:rPr lang="en-US" altLang="zh-CN" sz="1100" dirty="0" smtClean="0">
                  <a:solidFill>
                    <a:srgbClr val="FF0000"/>
                  </a:solidFill>
                </a:rPr>
                <a:t>CPU100%</a:t>
              </a:r>
              <a:endParaRPr lang="zh-CN" altLang="en-US" sz="1100" dirty="0">
                <a:solidFill>
                  <a:srgbClr val="FF0000"/>
                </a:solidFill>
              </a:endParaRPr>
            </a:p>
          </p:txBody>
        </p:sp>
        <p:sp>
          <p:nvSpPr>
            <p:cNvPr id="278" name="矩形 277"/>
            <p:cNvSpPr/>
            <p:nvPr/>
          </p:nvSpPr>
          <p:spPr>
            <a:xfrm>
              <a:off x="11382412" y="3357562"/>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278"/>
            <p:cNvSpPr/>
            <p:nvPr/>
          </p:nvSpPr>
          <p:spPr>
            <a:xfrm>
              <a:off x="11382412" y="3571876"/>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279"/>
            <p:cNvSpPr/>
            <p:nvPr/>
          </p:nvSpPr>
          <p:spPr>
            <a:xfrm>
              <a:off x="11382412" y="3786190"/>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280"/>
            <p:cNvSpPr/>
            <p:nvPr/>
          </p:nvSpPr>
          <p:spPr>
            <a:xfrm>
              <a:off x="11382412" y="4000504"/>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矩形 281"/>
            <p:cNvSpPr/>
            <p:nvPr/>
          </p:nvSpPr>
          <p:spPr>
            <a:xfrm>
              <a:off x="11382412" y="4214818"/>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3" name="组合 282"/>
          <p:cNvGrpSpPr/>
          <p:nvPr/>
        </p:nvGrpSpPr>
        <p:grpSpPr>
          <a:xfrm>
            <a:off x="10025090" y="3571876"/>
            <a:ext cx="928694" cy="1333180"/>
            <a:chOff x="11382412" y="3357562"/>
            <a:chExt cx="928694" cy="1333180"/>
          </a:xfrm>
        </p:grpSpPr>
        <p:sp>
          <p:nvSpPr>
            <p:cNvPr id="284" name="TextBox 283"/>
            <p:cNvSpPr txBox="1"/>
            <p:nvPr/>
          </p:nvSpPr>
          <p:spPr>
            <a:xfrm>
              <a:off x="11382412" y="4429132"/>
              <a:ext cx="928694" cy="261610"/>
            </a:xfrm>
            <a:prstGeom prst="rect">
              <a:avLst/>
            </a:prstGeom>
            <a:solidFill>
              <a:schemeClr val="tx1"/>
            </a:solidFill>
          </p:spPr>
          <p:txBody>
            <a:bodyPr wrap="square" rtlCol="0">
              <a:spAutoFit/>
            </a:bodyPr>
            <a:lstStyle/>
            <a:p>
              <a:pPr algn="ctr"/>
              <a:r>
                <a:rPr lang="en-US" altLang="zh-CN" sz="1100" dirty="0" smtClean="0">
                  <a:solidFill>
                    <a:srgbClr val="FF0000"/>
                  </a:solidFill>
                </a:rPr>
                <a:t>MEM100%</a:t>
              </a:r>
              <a:endParaRPr lang="zh-CN" altLang="en-US" sz="1100" dirty="0">
                <a:solidFill>
                  <a:srgbClr val="FF0000"/>
                </a:solidFill>
              </a:endParaRPr>
            </a:p>
          </p:txBody>
        </p:sp>
        <p:sp>
          <p:nvSpPr>
            <p:cNvPr id="285" name="矩形 284"/>
            <p:cNvSpPr/>
            <p:nvPr/>
          </p:nvSpPr>
          <p:spPr>
            <a:xfrm>
              <a:off x="11382412" y="3357562"/>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矩形 285"/>
            <p:cNvSpPr/>
            <p:nvPr/>
          </p:nvSpPr>
          <p:spPr>
            <a:xfrm>
              <a:off x="11382412" y="3571876"/>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矩形 286"/>
            <p:cNvSpPr/>
            <p:nvPr/>
          </p:nvSpPr>
          <p:spPr>
            <a:xfrm>
              <a:off x="11382412" y="3786190"/>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矩形 287"/>
            <p:cNvSpPr/>
            <p:nvPr/>
          </p:nvSpPr>
          <p:spPr>
            <a:xfrm>
              <a:off x="11382412" y="4000504"/>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矩形 288"/>
            <p:cNvSpPr/>
            <p:nvPr/>
          </p:nvSpPr>
          <p:spPr>
            <a:xfrm>
              <a:off x="11382412" y="4214818"/>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3" name="矩形 292"/>
          <p:cNvSpPr/>
          <p:nvPr/>
        </p:nvSpPr>
        <p:spPr>
          <a:xfrm>
            <a:off x="11096660" y="1285860"/>
            <a:ext cx="64294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User1</a:t>
            </a:r>
            <a:endParaRPr lang="zh-CN" altLang="en-US" sz="1400" dirty="0"/>
          </a:p>
        </p:txBody>
      </p:sp>
      <p:sp>
        <p:nvSpPr>
          <p:cNvPr id="294" name="矩形 293"/>
          <p:cNvSpPr/>
          <p:nvPr/>
        </p:nvSpPr>
        <p:spPr>
          <a:xfrm>
            <a:off x="11096660" y="1785926"/>
            <a:ext cx="642942" cy="28575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User2</a:t>
            </a:r>
            <a:endParaRPr lang="zh-CN" altLang="en-US" sz="1400" dirty="0"/>
          </a:p>
        </p:txBody>
      </p:sp>
      <p:sp>
        <p:nvSpPr>
          <p:cNvPr id="295" name="矩形 294"/>
          <p:cNvSpPr/>
          <p:nvPr/>
        </p:nvSpPr>
        <p:spPr>
          <a:xfrm>
            <a:off x="11096660" y="2285992"/>
            <a:ext cx="642942" cy="28575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User3</a:t>
            </a:r>
            <a:endParaRPr lang="zh-CN" altLang="en-US"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fill="hold"/>
                                        <p:tgtEl>
                                          <p:spTgt spid="189"/>
                                        </p:tgtEl>
                                        <p:attrNameLst>
                                          <p:attrName>ppt_x</p:attrName>
                                        </p:attrNameLst>
                                      </p:cBhvr>
                                      <p:tavLst>
                                        <p:tav tm="0">
                                          <p:val>
                                            <p:strVal val="#ppt_x"/>
                                          </p:val>
                                        </p:tav>
                                        <p:tav tm="100000">
                                          <p:val>
                                            <p:strVal val="#ppt_x"/>
                                          </p:val>
                                        </p:tav>
                                      </p:tavLst>
                                    </p:anim>
                                    <p:anim calcmode="lin" valueType="num">
                                      <p:cBhvr additive="base">
                                        <p:cTn id="8" dur="500" fill="hold"/>
                                        <p:tgtEl>
                                          <p:spTgt spid="18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06"/>
                                        </p:tgtEl>
                                        <p:attrNameLst>
                                          <p:attrName>style.visibility</p:attrName>
                                        </p:attrNameLst>
                                      </p:cBhvr>
                                      <p:to>
                                        <p:strVal val="visible"/>
                                      </p:to>
                                    </p:set>
                                    <p:animEffect transition="in" filter="blinds(horizontal)">
                                      <p:cBhvr>
                                        <p:cTn id="12" dur="500"/>
                                        <p:tgtEl>
                                          <p:spTgt spid="20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08"/>
                                        </p:tgtEl>
                                        <p:attrNameLst>
                                          <p:attrName>style.visibility</p:attrName>
                                        </p:attrNameLst>
                                      </p:cBhvr>
                                      <p:to>
                                        <p:strVal val="visible"/>
                                      </p:to>
                                    </p:set>
                                    <p:anim calcmode="lin" valueType="num">
                                      <p:cBhvr additive="base">
                                        <p:cTn id="17" dur="500" fill="hold"/>
                                        <p:tgtEl>
                                          <p:spTgt spid="208"/>
                                        </p:tgtEl>
                                        <p:attrNameLst>
                                          <p:attrName>ppt_x</p:attrName>
                                        </p:attrNameLst>
                                      </p:cBhvr>
                                      <p:tavLst>
                                        <p:tav tm="0">
                                          <p:val>
                                            <p:strVal val="#ppt_x"/>
                                          </p:val>
                                        </p:tav>
                                        <p:tav tm="100000">
                                          <p:val>
                                            <p:strVal val="#ppt_x"/>
                                          </p:val>
                                        </p:tav>
                                      </p:tavLst>
                                    </p:anim>
                                    <p:anim calcmode="lin" valueType="num">
                                      <p:cBhvr additive="base">
                                        <p:cTn id="18" dur="500" fill="hold"/>
                                        <p:tgtEl>
                                          <p:spTgt spid="208"/>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209"/>
                                        </p:tgtEl>
                                        <p:attrNameLst>
                                          <p:attrName>style.visibility</p:attrName>
                                        </p:attrNameLst>
                                      </p:cBhvr>
                                      <p:to>
                                        <p:strVal val="visible"/>
                                      </p:to>
                                    </p:set>
                                    <p:animEffect transition="in" filter="blinds(horizontal)">
                                      <p:cBhvr>
                                        <p:cTn id="22" dur="500"/>
                                        <p:tgtEl>
                                          <p:spTgt spid="20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217"/>
                                        </p:tgtEl>
                                        <p:attrNameLst>
                                          <p:attrName>style.visibility</p:attrName>
                                        </p:attrNameLst>
                                      </p:cBhvr>
                                      <p:to>
                                        <p:strVal val="visible"/>
                                      </p:to>
                                    </p:set>
                                    <p:anim calcmode="lin" valueType="num">
                                      <p:cBhvr additive="base">
                                        <p:cTn id="27" dur="500" fill="hold"/>
                                        <p:tgtEl>
                                          <p:spTgt spid="217"/>
                                        </p:tgtEl>
                                        <p:attrNameLst>
                                          <p:attrName>ppt_x</p:attrName>
                                        </p:attrNameLst>
                                      </p:cBhvr>
                                      <p:tavLst>
                                        <p:tav tm="0">
                                          <p:val>
                                            <p:strVal val="#ppt_x"/>
                                          </p:val>
                                        </p:tav>
                                        <p:tav tm="100000">
                                          <p:val>
                                            <p:strVal val="#ppt_x"/>
                                          </p:val>
                                        </p:tav>
                                      </p:tavLst>
                                    </p:anim>
                                    <p:anim calcmode="lin" valueType="num">
                                      <p:cBhvr additive="base">
                                        <p:cTn id="28" dur="500" fill="hold"/>
                                        <p:tgtEl>
                                          <p:spTgt spid="217"/>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257"/>
                                        </p:tgtEl>
                                        <p:attrNameLst>
                                          <p:attrName>style.visibility</p:attrName>
                                        </p:attrNameLst>
                                      </p:cBhvr>
                                      <p:to>
                                        <p:strVal val="visible"/>
                                      </p:to>
                                    </p:set>
                                    <p:animEffect transition="in" filter="blinds(horizontal)">
                                      <p:cBhvr>
                                        <p:cTn id="32" dur="500"/>
                                        <p:tgtEl>
                                          <p:spTgt spid="25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65"/>
                                        </p:tgtEl>
                                        <p:attrNameLst>
                                          <p:attrName>style.visibility</p:attrName>
                                        </p:attrNameLst>
                                      </p:cBhvr>
                                      <p:to>
                                        <p:strVal val="visible"/>
                                      </p:to>
                                    </p:set>
                                    <p:anim calcmode="lin" valueType="num">
                                      <p:cBhvr additive="base">
                                        <p:cTn id="37" dur="500" fill="hold"/>
                                        <p:tgtEl>
                                          <p:spTgt spid="265"/>
                                        </p:tgtEl>
                                        <p:attrNameLst>
                                          <p:attrName>ppt_x</p:attrName>
                                        </p:attrNameLst>
                                      </p:cBhvr>
                                      <p:tavLst>
                                        <p:tav tm="0">
                                          <p:val>
                                            <p:strVal val="#ppt_x"/>
                                          </p:val>
                                        </p:tav>
                                        <p:tav tm="100000">
                                          <p:val>
                                            <p:strVal val="#ppt_x"/>
                                          </p:val>
                                        </p:tav>
                                      </p:tavLst>
                                    </p:anim>
                                    <p:anim calcmode="lin" valueType="num">
                                      <p:cBhvr additive="base">
                                        <p:cTn id="38" dur="500" fill="hold"/>
                                        <p:tgtEl>
                                          <p:spTgt spid="265"/>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266"/>
                                        </p:tgtEl>
                                        <p:attrNameLst>
                                          <p:attrName>style.visibility</p:attrName>
                                        </p:attrNameLst>
                                      </p:cBhvr>
                                      <p:to>
                                        <p:strVal val="visible"/>
                                      </p:to>
                                    </p:set>
                                    <p:anim calcmode="lin" valueType="num">
                                      <p:cBhvr additive="base">
                                        <p:cTn id="41" dur="500" fill="hold"/>
                                        <p:tgtEl>
                                          <p:spTgt spid="266"/>
                                        </p:tgtEl>
                                        <p:attrNameLst>
                                          <p:attrName>ppt_x</p:attrName>
                                        </p:attrNameLst>
                                      </p:cBhvr>
                                      <p:tavLst>
                                        <p:tav tm="0">
                                          <p:val>
                                            <p:strVal val="#ppt_x"/>
                                          </p:val>
                                        </p:tav>
                                        <p:tav tm="100000">
                                          <p:val>
                                            <p:strVal val="#ppt_x"/>
                                          </p:val>
                                        </p:tav>
                                      </p:tavLst>
                                    </p:anim>
                                    <p:anim calcmode="lin" valueType="num">
                                      <p:cBhvr additive="base">
                                        <p:cTn id="42" dur="500" fill="hold"/>
                                        <p:tgtEl>
                                          <p:spTgt spid="266"/>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267"/>
                                        </p:tgtEl>
                                        <p:attrNameLst>
                                          <p:attrName>style.visibility</p:attrName>
                                        </p:attrNameLst>
                                      </p:cBhvr>
                                      <p:to>
                                        <p:strVal val="visible"/>
                                      </p:to>
                                    </p:set>
                                    <p:anim calcmode="lin" valueType="num">
                                      <p:cBhvr additive="base">
                                        <p:cTn id="45" dur="500" fill="hold"/>
                                        <p:tgtEl>
                                          <p:spTgt spid="267"/>
                                        </p:tgtEl>
                                        <p:attrNameLst>
                                          <p:attrName>ppt_x</p:attrName>
                                        </p:attrNameLst>
                                      </p:cBhvr>
                                      <p:tavLst>
                                        <p:tav tm="0">
                                          <p:val>
                                            <p:strVal val="#ppt_x"/>
                                          </p:val>
                                        </p:tav>
                                        <p:tav tm="100000">
                                          <p:val>
                                            <p:strVal val="#ppt_x"/>
                                          </p:val>
                                        </p:tav>
                                      </p:tavLst>
                                    </p:anim>
                                    <p:anim calcmode="lin" valueType="num">
                                      <p:cBhvr additive="base">
                                        <p:cTn id="46" dur="500" fill="hold"/>
                                        <p:tgtEl>
                                          <p:spTgt spid="267"/>
                                        </p:tgtEl>
                                        <p:attrNameLst>
                                          <p:attrName>ppt_y</p:attrName>
                                        </p:attrNameLst>
                                      </p:cBhvr>
                                      <p:tavLst>
                                        <p:tav tm="0">
                                          <p:val>
                                            <p:strVal val="0-#ppt_h/2"/>
                                          </p:val>
                                        </p:tav>
                                        <p:tav tm="100000">
                                          <p:val>
                                            <p:strVal val="#ppt_y"/>
                                          </p:val>
                                        </p:tav>
                                      </p:tavLst>
                                    </p:anim>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268"/>
                                        </p:tgtEl>
                                        <p:attrNameLst>
                                          <p:attrName>style.visibility</p:attrName>
                                        </p:attrNameLst>
                                      </p:cBhvr>
                                      <p:to>
                                        <p:strVal val="visible"/>
                                      </p:to>
                                    </p:set>
                                    <p:animEffect transition="in" filter="blinds(horizontal)">
                                      <p:cBhvr>
                                        <p:cTn id="50" dur="500"/>
                                        <p:tgtEl>
                                          <p:spTgt spid="268"/>
                                        </p:tgtEl>
                                      </p:cBhvr>
                                    </p:animEffect>
                                  </p:childTnLst>
                                </p:cTn>
                              </p:par>
                              <p:par>
                                <p:cTn id="51" presetID="3" presetClass="entr" presetSubtype="10" fill="hold" nodeType="withEffect">
                                  <p:stCondLst>
                                    <p:cond delay="0"/>
                                  </p:stCondLst>
                                  <p:childTnLst>
                                    <p:set>
                                      <p:cBhvr>
                                        <p:cTn id="52" dur="1" fill="hold">
                                          <p:stCondLst>
                                            <p:cond delay="0"/>
                                          </p:stCondLst>
                                        </p:cTn>
                                        <p:tgtEl>
                                          <p:spTgt spid="276"/>
                                        </p:tgtEl>
                                        <p:attrNameLst>
                                          <p:attrName>style.visibility</p:attrName>
                                        </p:attrNameLst>
                                      </p:cBhvr>
                                      <p:to>
                                        <p:strVal val="visible"/>
                                      </p:to>
                                    </p:set>
                                    <p:animEffect transition="in" filter="blinds(horizontal)">
                                      <p:cBhvr>
                                        <p:cTn id="53" dur="500"/>
                                        <p:tgtEl>
                                          <p:spTgt spid="276"/>
                                        </p:tgtEl>
                                      </p:cBhvr>
                                    </p:animEffect>
                                  </p:childTnLst>
                                </p:cTn>
                              </p:par>
                              <p:par>
                                <p:cTn id="54" presetID="3" presetClass="entr" presetSubtype="10" fill="hold" nodeType="withEffect">
                                  <p:stCondLst>
                                    <p:cond delay="0"/>
                                  </p:stCondLst>
                                  <p:childTnLst>
                                    <p:set>
                                      <p:cBhvr>
                                        <p:cTn id="55" dur="1" fill="hold">
                                          <p:stCondLst>
                                            <p:cond delay="0"/>
                                          </p:stCondLst>
                                        </p:cTn>
                                        <p:tgtEl>
                                          <p:spTgt spid="283"/>
                                        </p:tgtEl>
                                        <p:attrNameLst>
                                          <p:attrName>style.visibility</p:attrName>
                                        </p:attrNameLst>
                                      </p:cBhvr>
                                      <p:to>
                                        <p:strVal val="visible"/>
                                      </p:to>
                                    </p:set>
                                    <p:animEffect transition="in" filter="blinds(horizontal)">
                                      <p:cBhvr>
                                        <p:cTn id="56"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42900" y="106363"/>
            <a:ext cx="10361613" cy="801687"/>
          </a:xfrm>
          <a:prstGeom prst="rect">
            <a:avLst/>
          </a:prstGeom>
        </p:spPr>
        <p:txBody>
          <a:bodyPr vert="horz" lIns="91440" tIns="45720" rIns="91440" bIns="45720" rtlCol="0" anchor="ctr">
            <a:normAutofit/>
          </a:bodyPr>
          <a:lstStyle>
            <a:lvl1pPr algn="l" rtl="0" eaLnBrk="0" fontAlgn="base" hangingPunct="0">
              <a:spcBef>
                <a:spcPct val="0"/>
              </a:spcBef>
              <a:spcAft>
                <a:spcPct val="0"/>
              </a:spcAft>
              <a:defRPr sz="28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l" rtl="0" fontAlgn="base">
              <a:spcBef>
                <a:spcPct val="0"/>
              </a:spcBef>
              <a:spcAft>
                <a:spcPct val="0"/>
              </a:spcAft>
              <a:defRPr sz="2800">
                <a:solidFill>
                  <a:schemeClr val="bg1"/>
                </a:solidFill>
                <a:latin typeface="微软雅黑" pitchFamily="34" charset="-122"/>
                <a:ea typeface="微软雅黑" pitchFamily="34" charset="-122"/>
              </a:defRPr>
            </a:lvl6pPr>
            <a:lvl7pPr marL="914400" algn="l" rtl="0" fontAlgn="base">
              <a:spcBef>
                <a:spcPct val="0"/>
              </a:spcBef>
              <a:spcAft>
                <a:spcPct val="0"/>
              </a:spcAft>
              <a:defRPr sz="2800">
                <a:solidFill>
                  <a:schemeClr val="bg1"/>
                </a:solidFill>
                <a:latin typeface="微软雅黑" pitchFamily="34" charset="-122"/>
                <a:ea typeface="微软雅黑" pitchFamily="34" charset="-122"/>
              </a:defRPr>
            </a:lvl7pPr>
            <a:lvl8pPr marL="1371600" algn="l" rtl="0" fontAlgn="base">
              <a:spcBef>
                <a:spcPct val="0"/>
              </a:spcBef>
              <a:spcAft>
                <a:spcPct val="0"/>
              </a:spcAft>
              <a:defRPr sz="2800">
                <a:solidFill>
                  <a:schemeClr val="bg1"/>
                </a:solidFill>
                <a:latin typeface="微软雅黑" pitchFamily="34" charset="-122"/>
                <a:ea typeface="微软雅黑" pitchFamily="34" charset="-122"/>
              </a:defRPr>
            </a:lvl8pPr>
            <a:lvl9pPr marL="1828800" algn="l"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dirty="0" smtClean="0"/>
              <a:t>小概率事件</a:t>
            </a:r>
            <a:r>
              <a:rPr lang="en-US" altLang="zh-CN" dirty="0" smtClean="0"/>
              <a:t>-</a:t>
            </a:r>
            <a:r>
              <a:rPr lang="zh-CN" altLang="en-US" dirty="0" smtClean="0"/>
              <a:t>软件缺陷</a:t>
            </a:r>
            <a:endParaRPr lang="zh-CN" altLang="en-US" dirty="0"/>
          </a:p>
        </p:txBody>
      </p:sp>
      <p:sp>
        <p:nvSpPr>
          <p:cNvPr id="9" name="圆角矩形 8"/>
          <p:cNvSpPr/>
          <p:nvPr/>
        </p:nvSpPr>
        <p:spPr>
          <a:xfrm>
            <a:off x="5136908" y="1733298"/>
            <a:ext cx="235745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136908" y="1733298"/>
            <a:ext cx="1428760" cy="338554"/>
          </a:xfrm>
          <a:prstGeom prst="rect">
            <a:avLst/>
          </a:prstGeom>
          <a:noFill/>
        </p:spPr>
        <p:txBody>
          <a:bodyPr wrap="square" rtlCol="0">
            <a:spAutoFit/>
          </a:bodyPr>
          <a:lstStyle/>
          <a:p>
            <a:r>
              <a:rPr lang="en-US" altLang="zh-CN" sz="1600" dirty="0" smtClean="0"/>
              <a:t>Meta Server</a:t>
            </a:r>
            <a:endParaRPr lang="zh-CN" altLang="en-US" sz="1600" dirty="0"/>
          </a:p>
        </p:txBody>
      </p:sp>
      <p:grpSp>
        <p:nvGrpSpPr>
          <p:cNvPr id="48" name="组合 47"/>
          <p:cNvGrpSpPr/>
          <p:nvPr/>
        </p:nvGrpSpPr>
        <p:grpSpPr>
          <a:xfrm>
            <a:off x="1565008" y="4376504"/>
            <a:ext cx="1643074" cy="1428760"/>
            <a:chOff x="452398" y="2428868"/>
            <a:chExt cx="1643074" cy="1428760"/>
          </a:xfrm>
        </p:grpSpPr>
        <p:sp>
          <p:nvSpPr>
            <p:cNvPr id="4" name="圆角矩形 3"/>
            <p:cNvSpPr/>
            <p:nvPr/>
          </p:nvSpPr>
          <p:spPr>
            <a:xfrm>
              <a:off x="452398" y="2428868"/>
              <a:ext cx="164307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452398" y="2428868"/>
              <a:ext cx="1428760" cy="338554"/>
            </a:xfrm>
            <a:prstGeom prst="rect">
              <a:avLst/>
            </a:prstGeom>
            <a:noFill/>
          </p:spPr>
          <p:txBody>
            <a:bodyPr wrap="square" rtlCol="0">
              <a:spAutoFit/>
            </a:bodyPr>
            <a:lstStyle/>
            <a:p>
              <a:r>
                <a:rPr lang="en-US" altLang="zh-CN" sz="1600" dirty="0" smtClean="0"/>
                <a:t>Machine</a:t>
              </a:r>
            </a:p>
          </p:txBody>
        </p:sp>
        <p:grpSp>
          <p:nvGrpSpPr>
            <p:cNvPr id="15" name="组合 14"/>
            <p:cNvGrpSpPr/>
            <p:nvPr/>
          </p:nvGrpSpPr>
          <p:grpSpPr>
            <a:xfrm>
              <a:off x="523836" y="3357562"/>
              <a:ext cx="1500198" cy="428628"/>
              <a:chOff x="4595802" y="3143248"/>
              <a:chExt cx="1500198" cy="428628"/>
            </a:xfrm>
          </p:grpSpPr>
          <p:sp>
            <p:nvSpPr>
              <p:cNvPr id="11" name="圆角矩形 10"/>
              <p:cNvSpPr/>
              <p:nvPr/>
            </p:nvSpPr>
            <p:spPr>
              <a:xfrm>
                <a:off x="4595802" y="3143248"/>
                <a:ext cx="1500198" cy="42862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595802" y="3143248"/>
                <a:ext cx="1428760" cy="338554"/>
              </a:xfrm>
              <a:prstGeom prst="rect">
                <a:avLst/>
              </a:prstGeom>
              <a:noFill/>
            </p:spPr>
            <p:txBody>
              <a:bodyPr wrap="square" rtlCol="0">
                <a:spAutoFit/>
              </a:bodyPr>
              <a:lstStyle/>
              <a:p>
                <a:r>
                  <a:rPr lang="en-US" altLang="zh-CN" sz="1600" dirty="0" smtClean="0"/>
                  <a:t>Data Server</a:t>
                </a:r>
                <a:endParaRPr lang="zh-CN" altLang="en-US" sz="1600" dirty="0"/>
              </a:p>
            </p:txBody>
          </p:sp>
        </p:grpSp>
        <p:grpSp>
          <p:nvGrpSpPr>
            <p:cNvPr id="16" name="组合 15"/>
            <p:cNvGrpSpPr/>
            <p:nvPr/>
          </p:nvGrpSpPr>
          <p:grpSpPr>
            <a:xfrm>
              <a:off x="523836" y="2786058"/>
              <a:ext cx="1500198" cy="500066"/>
              <a:chOff x="1809720" y="5857892"/>
              <a:chExt cx="1500198" cy="500066"/>
            </a:xfrm>
          </p:grpSpPr>
          <p:sp>
            <p:nvSpPr>
              <p:cNvPr id="13" name="圆角矩形 12"/>
              <p:cNvSpPr/>
              <p:nvPr/>
            </p:nvSpPr>
            <p:spPr>
              <a:xfrm>
                <a:off x="1809720" y="5857892"/>
                <a:ext cx="1500198" cy="5000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809720" y="5857892"/>
                <a:ext cx="1428760" cy="338554"/>
              </a:xfrm>
              <a:prstGeom prst="rect">
                <a:avLst/>
              </a:prstGeom>
              <a:noFill/>
            </p:spPr>
            <p:txBody>
              <a:bodyPr wrap="square" rtlCol="0">
                <a:spAutoFit/>
              </a:bodyPr>
              <a:lstStyle/>
              <a:p>
                <a:r>
                  <a:rPr lang="en-US" altLang="zh-CN" sz="1600" dirty="0" smtClean="0"/>
                  <a:t>User Process</a:t>
                </a:r>
                <a:endParaRPr lang="zh-CN" altLang="en-US" sz="1600" dirty="0"/>
              </a:p>
            </p:txBody>
          </p:sp>
        </p:grpSp>
      </p:grpSp>
      <p:sp>
        <p:nvSpPr>
          <p:cNvPr id="17" name="矩形 16"/>
          <p:cNvSpPr/>
          <p:nvPr/>
        </p:nvSpPr>
        <p:spPr>
          <a:xfrm>
            <a:off x="5279784" y="2161926"/>
            <a:ext cx="1214446" cy="92869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351222" y="2233364"/>
            <a:ext cx="204790" cy="2047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636974" y="2233364"/>
            <a:ext cx="204790" cy="2047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922726" y="2233364"/>
            <a:ext cx="204790" cy="2047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208478" y="2233364"/>
            <a:ext cx="204790" cy="2047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351222" y="2519116"/>
            <a:ext cx="204790" cy="2047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636974" y="2519116"/>
            <a:ext cx="204790" cy="2047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922726" y="2519116"/>
            <a:ext cx="204790" cy="2047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08478" y="2519116"/>
            <a:ext cx="204790" cy="2047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351222" y="2804868"/>
            <a:ext cx="204790" cy="2047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636974" y="2804868"/>
            <a:ext cx="204790" cy="2047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922726" y="2804868"/>
            <a:ext cx="204790" cy="2047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208478" y="2804868"/>
            <a:ext cx="204790" cy="20479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4208214" y="4376504"/>
            <a:ext cx="1643074" cy="1428760"/>
            <a:chOff x="452398" y="2428868"/>
            <a:chExt cx="1643074" cy="1428760"/>
          </a:xfrm>
        </p:grpSpPr>
        <p:sp>
          <p:nvSpPr>
            <p:cNvPr id="51" name="圆角矩形 50"/>
            <p:cNvSpPr/>
            <p:nvPr/>
          </p:nvSpPr>
          <p:spPr>
            <a:xfrm>
              <a:off x="452398" y="2428868"/>
              <a:ext cx="164307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452398" y="2428868"/>
              <a:ext cx="1428760" cy="338554"/>
            </a:xfrm>
            <a:prstGeom prst="rect">
              <a:avLst/>
            </a:prstGeom>
            <a:noFill/>
          </p:spPr>
          <p:txBody>
            <a:bodyPr wrap="square" rtlCol="0">
              <a:spAutoFit/>
            </a:bodyPr>
            <a:lstStyle/>
            <a:p>
              <a:r>
                <a:rPr lang="en-US" altLang="zh-CN" sz="1600" dirty="0" smtClean="0"/>
                <a:t>Machine</a:t>
              </a:r>
            </a:p>
          </p:txBody>
        </p:sp>
        <p:grpSp>
          <p:nvGrpSpPr>
            <p:cNvPr id="53" name="组合 14"/>
            <p:cNvGrpSpPr/>
            <p:nvPr/>
          </p:nvGrpSpPr>
          <p:grpSpPr>
            <a:xfrm>
              <a:off x="523836" y="3357562"/>
              <a:ext cx="1500198" cy="428628"/>
              <a:chOff x="4595802" y="3143248"/>
              <a:chExt cx="1500198" cy="428628"/>
            </a:xfrm>
          </p:grpSpPr>
          <p:sp>
            <p:nvSpPr>
              <p:cNvPr id="57" name="圆角矩形 56"/>
              <p:cNvSpPr/>
              <p:nvPr/>
            </p:nvSpPr>
            <p:spPr>
              <a:xfrm>
                <a:off x="4595802" y="3143248"/>
                <a:ext cx="1500198" cy="42862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4595802" y="3143248"/>
                <a:ext cx="1428760" cy="338554"/>
              </a:xfrm>
              <a:prstGeom prst="rect">
                <a:avLst/>
              </a:prstGeom>
              <a:noFill/>
            </p:spPr>
            <p:txBody>
              <a:bodyPr wrap="square" rtlCol="0">
                <a:spAutoFit/>
              </a:bodyPr>
              <a:lstStyle/>
              <a:p>
                <a:r>
                  <a:rPr lang="en-US" altLang="zh-CN" sz="1600" dirty="0" smtClean="0"/>
                  <a:t>Data Server</a:t>
                </a:r>
                <a:endParaRPr lang="zh-CN" altLang="en-US" sz="1600" dirty="0"/>
              </a:p>
            </p:txBody>
          </p:sp>
        </p:grpSp>
        <p:grpSp>
          <p:nvGrpSpPr>
            <p:cNvPr id="54" name="组合 15"/>
            <p:cNvGrpSpPr/>
            <p:nvPr/>
          </p:nvGrpSpPr>
          <p:grpSpPr>
            <a:xfrm>
              <a:off x="523836" y="2786058"/>
              <a:ext cx="1500198" cy="500066"/>
              <a:chOff x="1809720" y="5857892"/>
              <a:chExt cx="1500198" cy="500066"/>
            </a:xfrm>
          </p:grpSpPr>
          <p:sp>
            <p:nvSpPr>
              <p:cNvPr id="55" name="圆角矩形 54"/>
              <p:cNvSpPr/>
              <p:nvPr/>
            </p:nvSpPr>
            <p:spPr>
              <a:xfrm>
                <a:off x="1809720" y="5857892"/>
                <a:ext cx="1500198" cy="5000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1809720" y="5857892"/>
                <a:ext cx="1428760" cy="338554"/>
              </a:xfrm>
              <a:prstGeom prst="rect">
                <a:avLst/>
              </a:prstGeom>
              <a:noFill/>
            </p:spPr>
            <p:txBody>
              <a:bodyPr wrap="square" rtlCol="0">
                <a:spAutoFit/>
              </a:bodyPr>
              <a:lstStyle/>
              <a:p>
                <a:r>
                  <a:rPr lang="en-US" altLang="zh-CN" sz="1600" dirty="0" smtClean="0"/>
                  <a:t>User Process</a:t>
                </a:r>
                <a:endParaRPr lang="zh-CN" altLang="en-US" sz="1600" dirty="0"/>
              </a:p>
            </p:txBody>
          </p:sp>
        </p:grpSp>
      </p:grpSp>
      <p:grpSp>
        <p:nvGrpSpPr>
          <p:cNvPr id="59" name="组合 58"/>
          <p:cNvGrpSpPr/>
          <p:nvPr/>
        </p:nvGrpSpPr>
        <p:grpSpPr>
          <a:xfrm>
            <a:off x="6851420" y="4376504"/>
            <a:ext cx="1643074" cy="1428760"/>
            <a:chOff x="452398" y="2428868"/>
            <a:chExt cx="1643074" cy="1428760"/>
          </a:xfrm>
        </p:grpSpPr>
        <p:sp>
          <p:nvSpPr>
            <p:cNvPr id="60" name="圆角矩形 59"/>
            <p:cNvSpPr/>
            <p:nvPr/>
          </p:nvSpPr>
          <p:spPr>
            <a:xfrm>
              <a:off x="452398" y="2428868"/>
              <a:ext cx="164307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452398" y="2428868"/>
              <a:ext cx="1428760" cy="338554"/>
            </a:xfrm>
            <a:prstGeom prst="rect">
              <a:avLst/>
            </a:prstGeom>
            <a:noFill/>
          </p:spPr>
          <p:txBody>
            <a:bodyPr wrap="square" rtlCol="0">
              <a:spAutoFit/>
            </a:bodyPr>
            <a:lstStyle/>
            <a:p>
              <a:r>
                <a:rPr lang="en-US" altLang="zh-CN" sz="1600" dirty="0" smtClean="0"/>
                <a:t>Machine</a:t>
              </a:r>
            </a:p>
          </p:txBody>
        </p:sp>
        <p:grpSp>
          <p:nvGrpSpPr>
            <p:cNvPr id="62" name="组合 14"/>
            <p:cNvGrpSpPr/>
            <p:nvPr/>
          </p:nvGrpSpPr>
          <p:grpSpPr>
            <a:xfrm>
              <a:off x="523836" y="3357562"/>
              <a:ext cx="1500198" cy="428628"/>
              <a:chOff x="4595802" y="3143248"/>
              <a:chExt cx="1500198" cy="428628"/>
            </a:xfrm>
          </p:grpSpPr>
          <p:sp>
            <p:nvSpPr>
              <p:cNvPr id="66" name="圆角矩形 65"/>
              <p:cNvSpPr/>
              <p:nvPr/>
            </p:nvSpPr>
            <p:spPr>
              <a:xfrm>
                <a:off x="4595802" y="3143248"/>
                <a:ext cx="1500198" cy="42862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66"/>
              <p:cNvSpPr txBox="1"/>
              <p:nvPr/>
            </p:nvSpPr>
            <p:spPr>
              <a:xfrm>
                <a:off x="4595802" y="3143248"/>
                <a:ext cx="1428760" cy="338554"/>
              </a:xfrm>
              <a:prstGeom prst="rect">
                <a:avLst/>
              </a:prstGeom>
              <a:noFill/>
            </p:spPr>
            <p:txBody>
              <a:bodyPr wrap="square" rtlCol="0">
                <a:spAutoFit/>
              </a:bodyPr>
              <a:lstStyle/>
              <a:p>
                <a:r>
                  <a:rPr lang="en-US" altLang="zh-CN" sz="1600" dirty="0" smtClean="0"/>
                  <a:t>Data Server</a:t>
                </a:r>
                <a:endParaRPr lang="zh-CN" altLang="en-US" sz="1600" dirty="0"/>
              </a:p>
            </p:txBody>
          </p:sp>
        </p:grpSp>
        <p:grpSp>
          <p:nvGrpSpPr>
            <p:cNvPr id="63" name="组合 15"/>
            <p:cNvGrpSpPr/>
            <p:nvPr/>
          </p:nvGrpSpPr>
          <p:grpSpPr>
            <a:xfrm>
              <a:off x="523836" y="2786058"/>
              <a:ext cx="1500198" cy="500066"/>
              <a:chOff x="1809720" y="5857892"/>
              <a:chExt cx="1500198" cy="500066"/>
            </a:xfrm>
          </p:grpSpPr>
          <p:sp>
            <p:nvSpPr>
              <p:cNvPr id="64" name="圆角矩形 63"/>
              <p:cNvSpPr/>
              <p:nvPr/>
            </p:nvSpPr>
            <p:spPr>
              <a:xfrm>
                <a:off x="1809720" y="5857892"/>
                <a:ext cx="1500198" cy="5000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1809720" y="5857892"/>
                <a:ext cx="1428760" cy="338554"/>
              </a:xfrm>
              <a:prstGeom prst="rect">
                <a:avLst/>
              </a:prstGeom>
              <a:noFill/>
            </p:spPr>
            <p:txBody>
              <a:bodyPr wrap="square" rtlCol="0">
                <a:spAutoFit/>
              </a:bodyPr>
              <a:lstStyle/>
              <a:p>
                <a:r>
                  <a:rPr lang="en-US" altLang="zh-CN" sz="1600" dirty="0" smtClean="0"/>
                  <a:t>User Process</a:t>
                </a:r>
                <a:endParaRPr lang="zh-CN" altLang="en-US" sz="1600" dirty="0"/>
              </a:p>
            </p:txBody>
          </p:sp>
        </p:grpSp>
      </p:grpSp>
      <p:grpSp>
        <p:nvGrpSpPr>
          <p:cNvPr id="68" name="组合 67"/>
          <p:cNvGrpSpPr/>
          <p:nvPr/>
        </p:nvGrpSpPr>
        <p:grpSpPr>
          <a:xfrm>
            <a:off x="9637502" y="4376504"/>
            <a:ext cx="1643074" cy="1428760"/>
            <a:chOff x="452398" y="2428868"/>
            <a:chExt cx="1643074" cy="1428760"/>
          </a:xfrm>
        </p:grpSpPr>
        <p:sp>
          <p:nvSpPr>
            <p:cNvPr id="69" name="圆角矩形 68"/>
            <p:cNvSpPr/>
            <p:nvPr/>
          </p:nvSpPr>
          <p:spPr>
            <a:xfrm>
              <a:off x="452398" y="2428868"/>
              <a:ext cx="164307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Box 69"/>
            <p:cNvSpPr txBox="1"/>
            <p:nvPr/>
          </p:nvSpPr>
          <p:spPr>
            <a:xfrm>
              <a:off x="452398" y="2428868"/>
              <a:ext cx="1428760" cy="338554"/>
            </a:xfrm>
            <a:prstGeom prst="rect">
              <a:avLst/>
            </a:prstGeom>
            <a:noFill/>
          </p:spPr>
          <p:txBody>
            <a:bodyPr wrap="square" rtlCol="0">
              <a:spAutoFit/>
            </a:bodyPr>
            <a:lstStyle/>
            <a:p>
              <a:r>
                <a:rPr lang="en-US" altLang="zh-CN" sz="1600" dirty="0" smtClean="0"/>
                <a:t>Machine</a:t>
              </a:r>
            </a:p>
          </p:txBody>
        </p:sp>
        <p:grpSp>
          <p:nvGrpSpPr>
            <p:cNvPr id="71" name="组合 14"/>
            <p:cNvGrpSpPr/>
            <p:nvPr/>
          </p:nvGrpSpPr>
          <p:grpSpPr>
            <a:xfrm>
              <a:off x="523836" y="3357562"/>
              <a:ext cx="1500198" cy="428628"/>
              <a:chOff x="4595802" y="3143248"/>
              <a:chExt cx="1500198" cy="428628"/>
            </a:xfrm>
          </p:grpSpPr>
          <p:sp>
            <p:nvSpPr>
              <p:cNvPr id="75" name="圆角矩形 74"/>
              <p:cNvSpPr/>
              <p:nvPr/>
            </p:nvSpPr>
            <p:spPr>
              <a:xfrm>
                <a:off x="4595802" y="3143248"/>
                <a:ext cx="1500198" cy="42862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TextBox 75"/>
              <p:cNvSpPr txBox="1"/>
              <p:nvPr/>
            </p:nvSpPr>
            <p:spPr>
              <a:xfrm>
                <a:off x="4595802" y="3143248"/>
                <a:ext cx="1428760" cy="338554"/>
              </a:xfrm>
              <a:prstGeom prst="rect">
                <a:avLst/>
              </a:prstGeom>
              <a:noFill/>
            </p:spPr>
            <p:txBody>
              <a:bodyPr wrap="square" rtlCol="0">
                <a:spAutoFit/>
              </a:bodyPr>
              <a:lstStyle/>
              <a:p>
                <a:r>
                  <a:rPr lang="en-US" altLang="zh-CN" sz="1600" dirty="0" smtClean="0"/>
                  <a:t>Data Server</a:t>
                </a:r>
                <a:endParaRPr lang="zh-CN" altLang="en-US" sz="1600" dirty="0"/>
              </a:p>
            </p:txBody>
          </p:sp>
        </p:grpSp>
        <p:grpSp>
          <p:nvGrpSpPr>
            <p:cNvPr id="72" name="组合 15"/>
            <p:cNvGrpSpPr/>
            <p:nvPr/>
          </p:nvGrpSpPr>
          <p:grpSpPr>
            <a:xfrm>
              <a:off x="523836" y="2786058"/>
              <a:ext cx="1500198" cy="500066"/>
              <a:chOff x="1809720" y="5857892"/>
              <a:chExt cx="1500198" cy="500066"/>
            </a:xfrm>
          </p:grpSpPr>
          <p:sp>
            <p:nvSpPr>
              <p:cNvPr id="73" name="圆角矩形 72"/>
              <p:cNvSpPr/>
              <p:nvPr/>
            </p:nvSpPr>
            <p:spPr>
              <a:xfrm>
                <a:off x="1809720" y="5857892"/>
                <a:ext cx="1500198" cy="5000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Box 73"/>
              <p:cNvSpPr txBox="1"/>
              <p:nvPr/>
            </p:nvSpPr>
            <p:spPr>
              <a:xfrm>
                <a:off x="1809720" y="5857892"/>
                <a:ext cx="1428760" cy="338554"/>
              </a:xfrm>
              <a:prstGeom prst="rect">
                <a:avLst/>
              </a:prstGeom>
              <a:noFill/>
            </p:spPr>
            <p:txBody>
              <a:bodyPr wrap="square" rtlCol="0">
                <a:spAutoFit/>
              </a:bodyPr>
              <a:lstStyle/>
              <a:p>
                <a:r>
                  <a:rPr lang="en-US" altLang="zh-CN" sz="1600" dirty="0" smtClean="0"/>
                  <a:t>User Process</a:t>
                </a:r>
                <a:endParaRPr lang="zh-CN" altLang="en-US" sz="1600" dirty="0"/>
              </a:p>
            </p:txBody>
          </p:sp>
        </p:grpSp>
      </p:grpSp>
      <p:grpSp>
        <p:nvGrpSpPr>
          <p:cNvPr id="81" name="组合 80"/>
          <p:cNvGrpSpPr/>
          <p:nvPr/>
        </p:nvGrpSpPr>
        <p:grpSpPr>
          <a:xfrm>
            <a:off x="1636446" y="4733694"/>
            <a:ext cx="1500198" cy="500066"/>
            <a:chOff x="2238348" y="2928934"/>
            <a:chExt cx="1500198" cy="500066"/>
          </a:xfrm>
        </p:grpSpPr>
        <p:sp>
          <p:nvSpPr>
            <p:cNvPr id="79" name="圆角矩形 78"/>
            <p:cNvSpPr/>
            <p:nvPr/>
          </p:nvSpPr>
          <p:spPr>
            <a:xfrm>
              <a:off x="2238348" y="2928934"/>
              <a:ext cx="1500198" cy="500066"/>
            </a:xfrm>
            <a:prstGeom prst="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TextBox 79"/>
            <p:cNvSpPr txBox="1"/>
            <p:nvPr/>
          </p:nvSpPr>
          <p:spPr>
            <a:xfrm>
              <a:off x="2238348" y="2928934"/>
              <a:ext cx="1428760" cy="338554"/>
            </a:xfrm>
            <a:prstGeom prst="rect">
              <a:avLst/>
            </a:prstGeom>
            <a:noFill/>
          </p:spPr>
          <p:txBody>
            <a:bodyPr wrap="square" rtlCol="0">
              <a:spAutoFit/>
            </a:bodyPr>
            <a:lstStyle/>
            <a:p>
              <a:r>
                <a:rPr lang="en-US" altLang="zh-CN" sz="1600" dirty="0" smtClean="0"/>
                <a:t>User Process</a:t>
              </a:r>
              <a:endParaRPr lang="zh-CN" altLang="en-US" sz="1600" dirty="0"/>
            </a:p>
          </p:txBody>
        </p:sp>
      </p:grpSp>
      <p:sp>
        <p:nvSpPr>
          <p:cNvPr id="82" name="圆角矩形标注 81"/>
          <p:cNvSpPr/>
          <p:nvPr/>
        </p:nvSpPr>
        <p:spPr>
          <a:xfrm>
            <a:off x="636314" y="4233628"/>
            <a:ext cx="785818" cy="500066"/>
          </a:xfrm>
          <a:prstGeom prst="wedgeRoundRectCallout">
            <a:avLst>
              <a:gd name="adj1" fmla="val 74627"/>
              <a:gd name="adj2" fmla="val 75173"/>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Failover</a:t>
            </a:r>
            <a:endParaRPr lang="zh-CN" altLang="en-US" sz="1200" dirty="0">
              <a:solidFill>
                <a:schemeClr val="tx1"/>
              </a:solidFill>
            </a:endParaRPr>
          </a:p>
        </p:txBody>
      </p:sp>
      <p:grpSp>
        <p:nvGrpSpPr>
          <p:cNvPr id="87" name="组合 86"/>
          <p:cNvGrpSpPr/>
          <p:nvPr/>
        </p:nvGrpSpPr>
        <p:grpSpPr>
          <a:xfrm>
            <a:off x="2993768" y="2483397"/>
            <a:ext cx="2143140" cy="1893107"/>
            <a:chOff x="3136644" y="3090620"/>
            <a:chExt cx="2143140" cy="1893107"/>
          </a:xfrm>
        </p:grpSpPr>
        <p:cxnSp>
          <p:nvCxnSpPr>
            <p:cNvPr id="84" name="直接箭头连接符 83"/>
            <p:cNvCxnSpPr>
              <a:stCxn id="79" idx="3"/>
            </p:cNvCxnSpPr>
            <p:nvPr/>
          </p:nvCxnSpPr>
          <p:spPr>
            <a:xfrm flipV="1">
              <a:off x="3136644" y="3090620"/>
              <a:ext cx="2143140" cy="18931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167042" y="3429000"/>
              <a:ext cx="1000132" cy="276999"/>
            </a:xfrm>
            <a:prstGeom prst="rect">
              <a:avLst/>
            </a:prstGeom>
            <a:noFill/>
          </p:spPr>
          <p:txBody>
            <a:bodyPr wrap="square" rtlCol="0">
              <a:spAutoFit/>
            </a:bodyPr>
            <a:lstStyle/>
            <a:p>
              <a:r>
                <a:rPr lang="en-US" altLang="zh-CN" sz="1200" dirty="0" err="1" smtClean="0"/>
                <a:t>SwitchFile</a:t>
              </a:r>
              <a:endParaRPr lang="zh-CN" altLang="en-US" sz="1200" dirty="0"/>
            </a:p>
          </p:txBody>
        </p:sp>
      </p:grpSp>
      <p:sp>
        <p:nvSpPr>
          <p:cNvPr id="88" name="矩形 87"/>
          <p:cNvSpPr/>
          <p:nvPr/>
        </p:nvSpPr>
        <p:spPr>
          <a:xfrm>
            <a:off x="5351222" y="2233364"/>
            <a:ext cx="204790" cy="204790"/>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4279652" y="4733694"/>
            <a:ext cx="1500198" cy="500066"/>
            <a:chOff x="2238348" y="2928934"/>
            <a:chExt cx="1500198" cy="500066"/>
          </a:xfrm>
        </p:grpSpPr>
        <p:sp>
          <p:nvSpPr>
            <p:cNvPr id="90" name="圆角矩形 89"/>
            <p:cNvSpPr/>
            <p:nvPr/>
          </p:nvSpPr>
          <p:spPr>
            <a:xfrm>
              <a:off x="2238348" y="2928934"/>
              <a:ext cx="1500198" cy="500066"/>
            </a:xfrm>
            <a:prstGeom prst="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90"/>
            <p:cNvSpPr txBox="1"/>
            <p:nvPr/>
          </p:nvSpPr>
          <p:spPr>
            <a:xfrm>
              <a:off x="2238348" y="2928934"/>
              <a:ext cx="1428760" cy="338554"/>
            </a:xfrm>
            <a:prstGeom prst="rect">
              <a:avLst/>
            </a:prstGeom>
            <a:noFill/>
          </p:spPr>
          <p:txBody>
            <a:bodyPr wrap="square" rtlCol="0">
              <a:spAutoFit/>
            </a:bodyPr>
            <a:lstStyle/>
            <a:p>
              <a:r>
                <a:rPr lang="en-US" altLang="zh-CN" sz="1600" dirty="0" smtClean="0"/>
                <a:t>User Process</a:t>
              </a:r>
              <a:endParaRPr lang="zh-CN" altLang="en-US" sz="1600" dirty="0"/>
            </a:p>
          </p:txBody>
        </p:sp>
      </p:grpSp>
      <p:sp>
        <p:nvSpPr>
          <p:cNvPr id="92" name="圆角矩形标注 91"/>
          <p:cNvSpPr/>
          <p:nvPr/>
        </p:nvSpPr>
        <p:spPr>
          <a:xfrm>
            <a:off x="3350958" y="4447942"/>
            <a:ext cx="785818" cy="500066"/>
          </a:xfrm>
          <a:prstGeom prst="wedgeRoundRectCallout">
            <a:avLst>
              <a:gd name="adj1" fmla="val 74627"/>
              <a:gd name="adj2" fmla="val 75173"/>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Error</a:t>
            </a:r>
          </a:p>
          <a:p>
            <a:pPr algn="ctr"/>
            <a:r>
              <a:rPr lang="en-US" altLang="zh-CN" sz="1200" dirty="0" smtClean="0">
                <a:solidFill>
                  <a:schemeClr val="tx1"/>
                </a:solidFill>
              </a:rPr>
              <a:t>Retry</a:t>
            </a:r>
            <a:endParaRPr lang="zh-CN" altLang="en-US" sz="1200" dirty="0">
              <a:solidFill>
                <a:schemeClr val="tx1"/>
              </a:solidFill>
            </a:endParaRPr>
          </a:p>
        </p:txBody>
      </p:sp>
      <p:grpSp>
        <p:nvGrpSpPr>
          <p:cNvPr id="95" name="组合 94"/>
          <p:cNvGrpSpPr/>
          <p:nvPr/>
        </p:nvGrpSpPr>
        <p:grpSpPr>
          <a:xfrm>
            <a:off x="6922858" y="5305198"/>
            <a:ext cx="1500198" cy="428628"/>
            <a:chOff x="7810512" y="2571744"/>
            <a:chExt cx="1500198" cy="428628"/>
          </a:xfrm>
          <a:solidFill>
            <a:srgbClr val="FF0000"/>
          </a:solidFill>
        </p:grpSpPr>
        <p:sp>
          <p:nvSpPr>
            <p:cNvPr id="93" name="圆角矩形 92"/>
            <p:cNvSpPr/>
            <p:nvPr/>
          </p:nvSpPr>
          <p:spPr>
            <a:xfrm>
              <a:off x="7810512" y="2571744"/>
              <a:ext cx="1500198" cy="428628"/>
            </a:xfrm>
            <a:prstGeom prst="round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7810512" y="2571744"/>
              <a:ext cx="1428760" cy="338554"/>
            </a:xfrm>
            <a:prstGeom prst="rect">
              <a:avLst/>
            </a:prstGeom>
            <a:noFill/>
          </p:spPr>
          <p:txBody>
            <a:bodyPr wrap="square" rtlCol="0">
              <a:spAutoFit/>
            </a:bodyPr>
            <a:lstStyle/>
            <a:p>
              <a:r>
                <a:rPr lang="en-US" altLang="zh-CN" sz="1600" dirty="0" smtClean="0"/>
                <a:t>Data Server</a:t>
              </a:r>
              <a:endParaRPr lang="zh-CN" altLang="en-US" sz="1600" dirty="0"/>
            </a:p>
          </p:txBody>
        </p:sp>
      </p:grpSp>
      <p:sp>
        <p:nvSpPr>
          <p:cNvPr id="96" name="圆角矩形标注 95"/>
          <p:cNvSpPr/>
          <p:nvPr/>
        </p:nvSpPr>
        <p:spPr>
          <a:xfrm>
            <a:off x="5922726" y="4876570"/>
            <a:ext cx="857256" cy="571504"/>
          </a:xfrm>
          <a:prstGeom prst="wedgeRoundRectCallout">
            <a:avLst>
              <a:gd name="adj1" fmla="val 74627"/>
              <a:gd name="adj2" fmla="val 75173"/>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Frequent</a:t>
            </a:r>
          </a:p>
          <a:p>
            <a:pPr algn="ctr"/>
            <a:r>
              <a:rPr lang="en-US" altLang="zh-CN" sz="1200" dirty="0" smtClean="0">
                <a:solidFill>
                  <a:schemeClr val="tx1"/>
                </a:solidFill>
              </a:rPr>
              <a:t>Failover</a:t>
            </a:r>
            <a:endParaRPr lang="zh-CN" altLang="en-US" sz="1200" dirty="0">
              <a:solidFill>
                <a:schemeClr val="tx1"/>
              </a:solidFill>
            </a:endParaRPr>
          </a:p>
        </p:txBody>
      </p:sp>
      <p:grpSp>
        <p:nvGrpSpPr>
          <p:cNvPr id="104" name="组合 103"/>
          <p:cNvGrpSpPr/>
          <p:nvPr/>
        </p:nvGrpSpPr>
        <p:grpSpPr>
          <a:xfrm>
            <a:off x="4851156" y="3162852"/>
            <a:ext cx="1000132" cy="1214446"/>
            <a:chOff x="4381488" y="2643976"/>
            <a:chExt cx="1000132" cy="1214446"/>
          </a:xfrm>
        </p:grpSpPr>
        <p:cxnSp>
          <p:nvCxnSpPr>
            <p:cNvPr id="101" name="直接箭头连接符 100"/>
            <p:cNvCxnSpPr/>
            <p:nvPr/>
          </p:nvCxnSpPr>
          <p:spPr>
            <a:xfrm rot="5400000" flipH="1" flipV="1">
              <a:off x="4274331" y="3250405"/>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81488" y="3214686"/>
              <a:ext cx="1000132" cy="276999"/>
            </a:xfrm>
            <a:prstGeom prst="rect">
              <a:avLst/>
            </a:prstGeom>
            <a:noFill/>
          </p:spPr>
          <p:txBody>
            <a:bodyPr wrap="square" rtlCol="0">
              <a:spAutoFit/>
            </a:bodyPr>
            <a:lstStyle/>
            <a:p>
              <a:r>
                <a:rPr lang="en-US" altLang="zh-CN" sz="1200" dirty="0" err="1" smtClean="0"/>
                <a:t>SwitchFile</a:t>
              </a:r>
              <a:endParaRPr lang="zh-CN" altLang="en-US" sz="1200" dirty="0"/>
            </a:p>
          </p:txBody>
        </p:sp>
      </p:grpSp>
      <p:sp>
        <p:nvSpPr>
          <p:cNvPr id="105" name="矩形 104"/>
          <p:cNvSpPr/>
          <p:nvPr/>
        </p:nvSpPr>
        <p:spPr>
          <a:xfrm>
            <a:off x="5636974" y="2233364"/>
            <a:ext cx="204790" cy="204790"/>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5922726" y="2233364"/>
            <a:ext cx="204790" cy="204790"/>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6208478" y="2233364"/>
            <a:ext cx="204790" cy="204790"/>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5636974" y="2519116"/>
            <a:ext cx="204790" cy="204790"/>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6208478" y="2519116"/>
            <a:ext cx="204790" cy="204790"/>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5922726" y="2804868"/>
            <a:ext cx="204790" cy="204790"/>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6637106" y="3162058"/>
            <a:ext cx="1214446" cy="1214446"/>
            <a:chOff x="4381488" y="2643976"/>
            <a:chExt cx="1000132" cy="1214446"/>
          </a:xfrm>
        </p:grpSpPr>
        <p:cxnSp>
          <p:nvCxnSpPr>
            <p:cNvPr id="119" name="直接箭头连接符 118"/>
            <p:cNvCxnSpPr/>
            <p:nvPr/>
          </p:nvCxnSpPr>
          <p:spPr>
            <a:xfrm rot="5400000" flipH="1" flipV="1">
              <a:off x="4274331" y="3250405"/>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381488" y="3214686"/>
              <a:ext cx="1000132" cy="461665"/>
            </a:xfrm>
            <a:prstGeom prst="rect">
              <a:avLst/>
            </a:prstGeom>
            <a:noFill/>
          </p:spPr>
          <p:txBody>
            <a:bodyPr wrap="square" rtlCol="0">
              <a:spAutoFit/>
            </a:bodyPr>
            <a:lstStyle/>
            <a:p>
              <a:r>
                <a:rPr lang="en-US" altLang="zh-CN" sz="1200" dirty="0" err="1" smtClean="0"/>
                <a:t>BlockReport</a:t>
              </a:r>
              <a:endParaRPr lang="zh-CN" altLang="en-US" sz="1200" dirty="0"/>
            </a:p>
          </p:txBody>
        </p:sp>
      </p:grpSp>
      <p:sp>
        <p:nvSpPr>
          <p:cNvPr id="121" name="矩形 120"/>
          <p:cNvSpPr/>
          <p:nvPr/>
        </p:nvSpPr>
        <p:spPr>
          <a:xfrm>
            <a:off x="6637106" y="2019050"/>
            <a:ext cx="785818" cy="1071570"/>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6637106" y="2733430"/>
            <a:ext cx="785818" cy="357190"/>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Block</a:t>
            </a:r>
          </a:p>
          <a:p>
            <a:pPr algn="ctr"/>
            <a:r>
              <a:rPr lang="en-US" altLang="zh-CN" sz="1200" dirty="0" smtClean="0">
                <a:solidFill>
                  <a:schemeClr val="tx1"/>
                </a:solidFill>
              </a:rPr>
              <a:t>Report</a:t>
            </a:r>
            <a:endParaRPr lang="zh-CN" altLang="en-US" dirty="0">
              <a:solidFill>
                <a:schemeClr val="tx1"/>
              </a:solidFill>
            </a:endParaRPr>
          </a:p>
        </p:txBody>
      </p:sp>
      <p:grpSp>
        <p:nvGrpSpPr>
          <p:cNvPr id="123" name="组合 122"/>
          <p:cNvGrpSpPr/>
          <p:nvPr/>
        </p:nvGrpSpPr>
        <p:grpSpPr>
          <a:xfrm>
            <a:off x="9708940" y="4733694"/>
            <a:ext cx="1500198" cy="500066"/>
            <a:chOff x="2238348" y="2928934"/>
            <a:chExt cx="1500198" cy="500066"/>
          </a:xfrm>
        </p:grpSpPr>
        <p:sp>
          <p:nvSpPr>
            <p:cNvPr id="124" name="圆角矩形 123"/>
            <p:cNvSpPr/>
            <p:nvPr/>
          </p:nvSpPr>
          <p:spPr>
            <a:xfrm>
              <a:off x="2238348" y="2928934"/>
              <a:ext cx="1500198" cy="500066"/>
            </a:xfrm>
            <a:prstGeom prst="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TextBox 124"/>
            <p:cNvSpPr txBox="1"/>
            <p:nvPr/>
          </p:nvSpPr>
          <p:spPr>
            <a:xfrm>
              <a:off x="2238348" y="2928934"/>
              <a:ext cx="1428760" cy="338554"/>
            </a:xfrm>
            <a:prstGeom prst="rect">
              <a:avLst/>
            </a:prstGeom>
            <a:noFill/>
          </p:spPr>
          <p:txBody>
            <a:bodyPr wrap="square" rtlCol="0">
              <a:spAutoFit/>
            </a:bodyPr>
            <a:lstStyle/>
            <a:p>
              <a:r>
                <a:rPr lang="en-US" altLang="zh-CN" sz="1600" dirty="0" smtClean="0"/>
                <a:t>User Process</a:t>
              </a:r>
              <a:endParaRPr lang="zh-CN" altLang="en-US" sz="1600" dirty="0"/>
            </a:p>
          </p:txBody>
        </p:sp>
      </p:grpSp>
      <p:sp>
        <p:nvSpPr>
          <p:cNvPr id="126" name="圆角矩形标注 125"/>
          <p:cNvSpPr/>
          <p:nvPr/>
        </p:nvSpPr>
        <p:spPr>
          <a:xfrm>
            <a:off x="8637370" y="4376504"/>
            <a:ext cx="857256" cy="500066"/>
          </a:xfrm>
          <a:prstGeom prst="wedgeRoundRectCallout">
            <a:avLst>
              <a:gd name="adj1" fmla="val 74627"/>
              <a:gd name="adj2" fmla="val 75173"/>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Bad logic</a:t>
            </a:r>
            <a:endParaRPr lang="zh-CN" altLang="en-US" sz="1200" dirty="0">
              <a:solidFill>
                <a:schemeClr val="tx1"/>
              </a:solidFill>
            </a:endParaRPr>
          </a:p>
        </p:txBody>
      </p:sp>
      <p:grpSp>
        <p:nvGrpSpPr>
          <p:cNvPr id="135" name="组合 134"/>
          <p:cNvGrpSpPr/>
          <p:nvPr/>
        </p:nvGrpSpPr>
        <p:grpSpPr>
          <a:xfrm>
            <a:off x="7565800" y="2438154"/>
            <a:ext cx="2282819" cy="1911832"/>
            <a:chOff x="7422924" y="3090621"/>
            <a:chExt cx="2282819" cy="1911832"/>
          </a:xfrm>
        </p:grpSpPr>
        <p:cxnSp>
          <p:nvCxnSpPr>
            <p:cNvPr id="128" name="直接箭头连接符 127"/>
            <p:cNvCxnSpPr>
              <a:stCxn id="126" idx="4"/>
            </p:cNvCxnSpPr>
            <p:nvPr/>
          </p:nvCxnSpPr>
          <p:spPr>
            <a:xfrm rot="5400000" flipH="1">
              <a:off x="7608418" y="2905127"/>
              <a:ext cx="1911832" cy="22828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7453322" y="3214686"/>
              <a:ext cx="1000132" cy="276999"/>
            </a:xfrm>
            <a:prstGeom prst="rect">
              <a:avLst/>
            </a:prstGeom>
            <a:noFill/>
          </p:spPr>
          <p:txBody>
            <a:bodyPr wrap="square" rtlCol="0">
              <a:spAutoFit/>
            </a:bodyPr>
            <a:lstStyle/>
            <a:p>
              <a:r>
                <a:rPr lang="en-US" altLang="zh-CN" sz="1200" dirty="0" smtClean="0"/>
                <a:t>Many read</a:t>
              </a:r>
              <a:endParaRPr lang="zh-CN" altLang="en-US" sz="1200" dirty="0"/>
            </a:p>
          </p:txBody>
        </p:sp>
      </p:grpSp>
      <p:sp>
        <p:nvSpPr>
          <p:cNvPr id="130" name="矩形 129"/>
          <p:cNvSpPr/>
          <p:nvPr/>
        </p:nvSpPr>
        <p:spPr>
          <a:xfrm>
            <a:off x="6637106" y="2590554"/>
            <a:ext cx="785818" cy="142876"/>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read</a:t>
            </a:r>
            <a:endParaRPr lang="zh-CN" altLang="en-US" dirty="0">
              <a:solidFill>
                <a:schemeClr val="tx1"/>
              </a:solidFill>
            </a:endParaRPr>
          </a:p>
        </p:txBody>
      </p:sp>
      <p:sp>
        <p:nvSpPr>
          <p:cNvPr id="131" name="矩形 130"/>
          <p:cNvSpPr/>
          <p:nvPr/>
        </p:nvSpPr>
        <p:spPr>
          <a:xfrm>
            <a:off x="6637106" y="2447678"/>
            <a:ext cx="785818" cy="142876"/>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read</a:t>
            </a:r>
            <a:endParaRPr lang="zh-CN" altLang="en-US" dirty="0">
              <a:solidFill>
                <a:schemeClr val="tx1"/>
              </a:solidFill>
            </a:endParaRPr>
          </a:p>
        </p:txBody>
      </p:sp>
      <p:sp>
        <p:nvSpPr>
          <p:cNvPr id="132" name="矩形 131"/>
          <p:cNvSpPr/>
          <p:nvPr/>
        </p:nvSpPr>
        <p:spPr>
          <a:xfrm>
            <a:off x="6637106" y="2304802"/>
            <a:ext cx="785818" cy="142876"/>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read</a:t>
            </a:r>
            <a:endParaRPr lang="zh-CN" altLang="en-US" dirty="0">
              <a:solidFill>
                <a:schemeClr val="tx1"/>
              </a:solidFill>
            </a:endParaRPr>
          </a:p>
        </p:txBody>
      </p:sp>
      <p:sp>
        <p:nvSpPr>
          <p:cNvPr id="133" name="矩形 132"/>
          <p:cNvSpPr/>
          <p:nvPr/>
        </p:nvSpPr>
        <p:spPr>
          <a:xfrm>
            <a:off x="6637106" y="2161926"/>
            <a:ext cx="785818" cy="142876"/>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read</a:t>
            </a:r>
            <a:endParaRPr lang="zh-CN" altLang="en-US" dirty="0">
              <a:solidFill>
                <a:schemeClr val="tx1"/>
              </a:solidFill>
            </a:endParaRPr>
          </a:p>
        </p:txBody>
      </p:sp>
      <p:sp>
        <p:nvSpPr>
          <p:cNvPr id="134" name="矩形 133"/>
          <p:cNvSpPr/>
          <p:nvPr/>
        </p:nvSpPr>
        <p:spPr>
          <a:xfrm>
            <a:off x="6637106" y="2019050"/>
            <a:ext cx="785818" cy="142876"/>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read</a:t>
            </a:r>
            <a:endParaRPr lang="zh-CN" alt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linds(horizontal)">
                                      <p:cBhvr>
                                        <p:cTn id="7" dur="500"/>
                                        <p:tgtEl>
                                          <p:spTgt spid="8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blinds(horizontal)">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2"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 calcmode="lin" valueType="num">
                                      <p:cBhvr additive="base">
                                        <p:cTn id="16" dur="500" fill="hold"/>
                                        <p:tgtEl>
                                          <p:spTgt spid="87"/>
                                        </p:tgtEl>
                                        <p:attrNameLst>
                                          <p:attrName>ppt_x</p:attrName>
                                        </p:attrNameLst>
                                      </p:cBhvr>
                                      <p:tavLst>
                                        <p:tav tm="0">
                                          <p:val>
                                            <p:strVal val="0-#ppt_w/2"/>
                                          </p:val>
                                        </p:tav>
                                        <p:tav tm="100000">
                                          <p:val>
                                            <p:strVal val="#ppt_x"/>
                                          </p:val>
                                        </p:tav>
                                      </p:tavLst>
                                    </p:anim>
                                    <p:anim calcmode="lin" valueType="num">
                                      <p:cBhvr additive="base">
                                        <p:cTn id="17" dur="500" fill="hold"/>
                                        <p:tgtEl>
                                          <p:spTgt spid="87"/>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blinds(horizontal)">
                                      <p:cBhvr>
                                        <p:cTn id="21" dur="500"/>
                                        <p:tgtEl>
                                          <p:spTgt spid="88"/>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blinds(horizontal)">
                                      <p:cBhvr>
                                        <p:cTn id="25" dur="500"/>
                                        <p:tgtEl>
                                          <p:spTgt spid="10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blinds(horizontal)">
                                      <p:cBhvr>
                                        <p:cTn id="30" dur="500"/>
                                        <p:tgtEl>
                                          <p:spTgt spid="89"/>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blinds(horizontal)">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4"/>
                                        </p:tgtEl>
                                        <p:attrNameLst>
                                          <p:attrName>style.visibility</p:attrName>
                                        </p:attrNameLst>
                                      </p:cBhvr>
                                      <p:to>
                                        <p:strVal val="visible"/>
                                      </p:to>
                                    </p:set>
                                    <p:anim calcmode="lin" valueType="num">
                                      <p:cBhvr additive="base">
                                        <p:cTn id="39" dur="500" fill="hold"/>
                                        <p:tgtEl>
                                          <p:spTgt spid="104"/>
                                        </p:tgtEl>
                                        <p:attrNameLst>
                                          <p:attrName>ppt_x</p:attrName>
                                        </p:attrNameLst>
                                      </p:cBhvr>
                                      <p:tavLst>
                                        <p:tav tm="0">
                                          <p:val>
                                            <p:strVal val="#ppt_x"/>
                                          </p:val>
                                        </p:tav>
                                        <p:tav tm="100000">
                                          <p:val>
                                            <p:strVal val="#ppt_x"/>
                                          </p:val>
                                        </p:tav>
                                      </p:tavLst>
                                    </p:anim>
                                    <p:anim calcmode="lin" valueType="num">
                                      <p:cBhvr additive="base">
                                        <p:cTn id="40" dur="500" fill="hold"/>
                                        <p:tgtEl>
                                          <p:spTgt spid="104"/>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blinds(horizontal)">
                                      <p:cBhvr>
                                        <p:cTn id="44" dur="500"/>
                                        <p:tgtEl>
                                          <p:spTgt spid="105"/>
                                        </p:tgtEl>
                                      </p:cBhvr>
                                    </p:animEffect>
                                  </p:childTnLst>
                                </p:cTn>
                              </p:par>
                            </p:childTnLst>
                          </p:cTn>
                        </p:par>
                        <p:par>
                          <p:cTn id="45" fill="hold">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109"/>
                                        </p:tgtEl>
                                        <p:attrNameLst>
                                          <p:attrName>style.visibility</p:attrName>
                                        </p:attrNameLst>
                                      </p:cBhvr>
                                      <p:to>
                                        <p:strVal val="visible"/>
                                      </p:to>
                                    </p:set>
                                    <p:animEffect transition="in" filter="blinds(horizontal)">
                                      <p:cBhvr>
                                        <p:cTn id="48" dur="500"/>
                                        <p:tgtEl>
                                          <p:spTgt spid="109"/>
                                        </p:tgtEl>
                                      </p:cBhvr>
                                    </p:animEffect>
                                  </p:childTnLst>
                                </p:cTn>
                              </p:par>
                            </p:childTnLst>
                          </p:cTn>
                        </p:par>
                        <p:par>
                          <p:cTn id="49" fill="hold">
                            <p:stCondLst>
                              <p:cond delay="1500"/>
                            </p:stCondLst>
                            <p:childTnLst>
                              <p:par>
                                <p:cTn id="50" presetID="3" presetClass="entr" presetSubtype="10" fill="hold" grpId="0" nodeType="after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blinds(horizontal)">
                                      <p:cBhvr>
                                        <p:cTn id="52" dur="500"/>
                                        <p:tgtEl>
                                          <p:spTgt spid="110"/>
                                        </p:tgtEl>
                                      </p:cBhvr>
                                    </p:animEffect>
                                  </p:childTnLst>
                                </p:cTn>
                              </p:par>
                            </p:childTnLst>
                          </p:cTn>
                        </p:par>
                        <p:par>
                          <p:cTn id="53" fill="hold">
                            <p:stCondLst>
                              <p:cond delay="2000"/>
                            </p:stCondLst>
                            <p:childTnLst>
                              <p:par>
                                <p:cTn id="54" presetID="3" presetClass="entr" presetSubtype="10" fill="hold" grpId="0" nodeType="after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blinds(horizontal)">
                                      <p:cBhvr>
                                        <p:cTn id="56" dur="500"/>
                                        <p:tgtEl>
                                          <p:spTgt spid="111"/>
                                        </p:tgtEl>
                                      </p:cBhvr>
                                    </p:animEffect>
                                  </p:childTnLst>
                                </p:cTn>
                              </p:par>
                            </p:childTnLst>
                          </p:cTn>
                        </p:par>
                        <p:par>
                          <p:cTn id="57" fill="hold">
                            <p:stCondLst>
                              <p:cond delay="2500"/>
                            </p:stCondLst>
                            <p:childTnLst>
                              <p:par>
                                <p:cTn id="58" presetID="3" presetClass="entr" presetSubtype="10" fill="hold" grpId="0" nodeType="afterEffect">
                                  <p:stCondLst>
                                    <p:cond delay="0"/>
                                  </p:stCondLst>
                                  <p:childTnLst>
                                    <p:set>
                                      <p:cBhvr>
                                        <p:cTn id="59" dur="1" fill="hold">
                                          <p:stCondLst>
                                            <p:cond delay="0"/>
                                          </p:stCondLst>
                                        </p:cTn>
                                        <p:tgtEl>
                                          <p:spTgt spid="112"/>
                                        </p:tgtEl>
                                        <p:attrNameLst>
                                          <p:attrName>style.visibility</p:attrName>
                                        </p:attrNameLst>
                                      </p:cBhvr>
                                      <p:to>
                                        <p:strVal val="visible"/>
                                      </p:to>
                                    </p:set>
                                    <p:animEffect transition="in" filter="blinds(horizontal)">
                                      <p:cBhvr>
                                        <p:cTn id="60" dur="500"/>
                                        <p:tgtEl>
                                          <p:spTgt spid="11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95"/>
                                        </p:tgtEl>
                                        <p:attrNameLst>
                                          <p:attrName>style.visibility</p:attrName>
                                        </p:attrNameLst>
                                      </p:cBhvr>
                                      <p:to>
                                        <p:strVal val="visible"/>
                                      </p:to>
                                    </p:set>
                                    <p:animEffect transition="in" filter="blinds(horizontal)">
                                      <p:cBhvr>
                                        <p:cTn id="65" dur="500"/>
                                        <p:tgtEl>
                                          <p:spTgt spid="95"/>
                                        </p:tgtEl>
                                      </p:cBhvr>
                                    </p:animEffect>
                                  </p:childTnLst>
                                </p:cTn>
                              </p:par>
                            </p:childTnLst>
                          </p:cTn>
                        </p:par>
                        <p:par>
                          <p:cTn id="66" fill="hold">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blinds(horizontal)">
                                      <p:cBhvr>
                                        <p:cTn id="69" dur="500"/>
                                        <p:tgtEl>
                                          <p:spTgt spid="96"/>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18"/>
                                        </p:tgtEl>
                                        <p:attrNameLst>
                                          <p:attrName>style.visibility</p:attrName>
                                        </p:attrNameLst>
                                      </p:cBhvr>
                                      <p:to>
                                        <p:strVal val="visible"/>
                                      </p:to>
                                    </p:set>
                                    <p:anim calcmode="lin" valueType="num">
                                      <p:cBhvr additive="base">
                                        <p:cTn id="74" dur="500" fill="hold"/>
                                        <p:tgtEl>
                                          <p:spTgt spid="118"/>
                                        </p:tgtEl>
                                        <p:attrNameLst>
                                          <p:attrName>ppt_x</p:attrName>
                                        </p:attrNameLst>
                                      </p:cBhvr>
                                      <p:tavLst>
                                        <p:tav tm="0">
                                          <p:val>
                                            <p:strVal val="#ppt_x"/>
                                          </p:val>
                                        </p:tav>
                                        <p:tav tm="100000">
                                          <p:val>
                                            <p:strVal val="#ppt_x"/>
                                          </p:val>
                                        </p:tav>
                                      </p:tavLst>
                                    </p:anim>
                                    <p:anim calcmode="lin" valueType="num">
                                      <p:cBhvr additive="base">
                                        <p:cTn id="75" dur="500" fill="hold"/>
                                        <p:tgtEl>
                                          <p:spTgt spid="118"/>
                                        </p:tgtEl>
                                        <p:attrNameLst>
                                          <p:attrName>ppt_y</p:attrName>
                                        </p:attrNameLst>
                                      </p:cBhvr>
                                      <p:tavLst>
                                        <p:tav tm="0">
                                          <p:val>
                                            <p:strVal val="1+#ppt_h/2"/>
                                          </p:val>
                                        </p:tav>
                                        <p:tav tm="100000">
                                          <p:val>
                                            <p:strVal val="#ppt_y"/>
                                          </p:val>
                                        </p:tav>
                                      </p:tavLst>
                                    </p:anim>
                                  </p:childTnLst>
                                </p:cTn>
                              </p:par>
                            </p:childTnLst>
                          </p:cTn>
                        </p:par>
                        <p:par>
                          <p:cTn id="76" fill="hold">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122"/>
                                        </p:tgtEl>
                                        <p:attrNameLst>
                                          <p:attrName>style.visibility</p:attrName>
                                        </p:attrNameLst>
                                      </p:cBhvr>
                                      <p:to>
                                        <p:strVal val="visible"/>
                                      </p:to>
                                    </p:set>
                                    <p:animEffect transition="in" filter="blinds(horizontal)">
                                      <p:cBhvr>
                                        <p:cTn id="79" dur="500"/>
                                        <p:tgtEl>
                                          <p:spTgt spid="12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123"/>
                                        </p:tgtEl>
                                        <p:attrNameLst>
                                          <p:attrName>style.visibility</p:attrName>
                                        </p:attrNameLst>
                                      </p:cBhvr>
                                      <p:to>
                                        <p:strVal val="visible"/>
                                      </p:to>
                                    </p:set>
                                    <p:animEffect transition="in" filter="blinds(horizontal)">
                                      <p:cBhvr>
                                        <p:cTn id="84" dur="500"/>
                                        <p:tgtEl>
                                          <p:spTgt spid="123"/>
                                        </p:tgtEl>
                                      </p:cBhvr>
                                    </p:animEffect>
                                  </p:childTnLst>
                                </p:cTn>
                              </p:par>
                            </p:childTnLst>
                          </p:cTn>
                        </p:par>
                        <p:par>
                          <p:cTn id="85" fill="hold">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126"/>
                                        </p:tgtEl>
                                        <p:attrNameLst>
                                          <p:attrName>style.visibility</p:attrName>
                                        </p:attrNameLst>
                                      </p:cBhvr>
                                      <p:to>
                                        <p:strVal val="visible"/>
                                      </p:to>
                                    </p:set>
                                    <p:animEffect transition="in" filter="blinds(horizontal)">
                                      <p:cBhvr>
                                        <p:cTn id="88" dur="500"/>
                                        <p:tgtEl>
                                          <p:spTgt spid="126"/>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6" fill="hold" nodeType="clickEffect">
                                  <p:stCondLst>
                                    <p:cond delay="0"/>
                                  </p:stCondLst>
                                  <p:childTnLst>
                                    <p:set>
                                      <p:cBhvr>
                                        <p:cTn id="92" dur="1" fill="hold">
                                          <p:stCondLst>
                                            <p:cond delay="0"/>
                                          </p:stCondLst>
                                        </p:cTn>
                                        <p:tgtEl>
                                          <p:spTgt spid="135"/>
                                        </p:tgtEl>
                                        <p:attrNameLst>
                                          <p:attrName>style.visibility</p:attrName>
                                        </p:attrNameLst>
                                      </p:cBhvr>
                                      <p:to>
                                        <p:strVal val="visible"/>
                                      </p:to>
                                    </p:set>
                                    <p:anim calcmode="lin" valueType="num">
                                      <p:cBhvr additive="base">
                                        <p:cTn id="93" dur="500" fill="hold"/>
                                        <p:tgtEl>
                                          <p:spTgt spid="135"/>
                                        </p:tgtEl>
                                        <p:attrNameLst>
                                          <p:attrName>ppt_x</p:attrName>
                                        </p:attrNameLst>
                                      </p:cBhvr>
                                      <p:tavLst>
                                        <p:tav tm="0">
                                          <p:val>
                                            <p:strVal val="1+#ppt_w/2"/>
                                          </p:val>
                                        </p:tav>
                                        <p:tav tm="100000">
                                          <p:val>
                                            <p:strVal val="#ppt_x"/>
                                          </p:val>
                                        </p:tav>
                                      </p:tavLst>
                                    </p:anim>
                                    <p:anim calcmode="lin" valueType="num">
                                      <p:cBhvr additive="base">
                                        <p:cTn id="94" dur="500" fill="hold"/>
                                        <p:tgtEl>
                                          <p:spTgt spid="135"/>
                                        </p:tgtEl>
                                        <p:attrNameLst>
                                          <p:attrName>ppt_y</p:attrName>
                                        </p:attrNameLst>
                                      </p:cBhvr>
                                      <p:tavLst>
                                        <p:tav tm="0">
                                          <p:val>
                                            <p:strVal val="1+#ppt_h/2"/>
                                          </p:val>
                                        </p:tav>
                                        <p:tav tm="100000">
                                          <p:val>
                                            <p:strVal val="#ppt_y"/>
                                          </p:val>
                                        </p:tav>
                                      </p:tavLst>
                                    </p:anim>
                                  </p:childTnLst>
                                </p:cTn>
                              </p:par>
                            </p:childTnLst>
                          </p:cTn>
                        </p:par>
                        <p:par>
                          <p:cTn id="95" fill="hold">
                            <p:stCondLst>
                              <p:cond delay="500"/>
                            </p:stCondLst>
                            <p:childTnLst>
                              <p:par>
                                <p:cTn id="96" presetID="3" presetClass="entr" presetSubtype="10" fill="hold" grpId="0" nodeType="afterEffect">
                                  <p:stCondLst>
                                    <p:cond delay="0"/>
                                  </p:stCondLst>
                                  <p:childTnLst>
                                    <p:set>
                                      <p:cBhvr>
                                        <p:cTn id="97" dur="1" fill="hold">
                                          <p:stCondLst>
                                            <p:cond delay="0"/>
                                          </p:stCondLst>
                                        </p:cTn>
                                        <p:tgtEl>
                                          <p:spTgt spid="130"/>
                                        </p:tgtEl>
                                        <p:attrNameLst>
                                          <p:attrName>style.visibility</p:attrName>
                                        </p:attrNameLst>
                                      </p:cBhvr>
                                      <p:to>
                                        <p:strVal val="visible"/>
                                      </p:to>
                                    </p:set>
                                    <p:animEffect transition="in" filter="blinds(horizontal)">
                                      <p:cBhvr>
                                        <p:cTn id="98" dur="500"/>
                                        <p:tgtEl>
                                          <p:spTgt spid="130"/>
                                        </p:tgtEl>
                                      </p:cBhvr>
                                    </p:animEffect>
                                  </p:childTnLst>
                                </p:cTn>
                              </p:par>
                            </p:childTnLst>
                          </p:cTn>
                        </p:par>
                        <p:par>
                          <p:cTn id="99" fill="hold">
                            <p:stCondLst>
                              <p:cond delay="1000"/>
                            </p:stCondLst>
                            <p:childTnLst>
                              <p:par>
                                <p:cTn id="100" presetID="3" presetClass="entr" presetSubtype="10" fill="hold" grpId="0" nodeType="afterEffect">
                                  <p:stCondLst>
                                    <p:cond delay="0"/>
                                  </p:stCondLst>
                                  <p:childTnLst>
                                    <p:set>
                                      <p:cBhvr>
                                        <p:cTn id="101" dur="1" fill="hold">
                                          <p:stCondLst>
                                            <p:cond delay="0"/>
                                          </p:stCondLst>
                                        </p:cTn>
                                        <p:tgtEl>
                                          <p:spTgt spid="131"/>
                                        </p:tgtEl>
                                        <p:attrNameLst>
                                          <p:attrName>style.visibility</p:attrName>
                                        </p:attrNameLst>
                                      </p:cBhvr>
                                      <p:to>
                                        <p:strVal val="visible"/>
                                      </p:to>
                                    </p:set>
                                    <p:animEffect transition="in" filter="blinds(horizontal)">
                                      <p:cBhvr>
                                        <p:cTn id="102" dur="500"/>
                                        <p:tgtEl>
                                          <p:spTgt spid="131"/>
                                        </p:tgtEl>
                                      </p:cBhvr>
                                    </p:animEffect>
                                  </p:childTnLst>
                                </p:cTn>
                              </p:par>
                            </p:childTnLst>
                          </p:cTn>
                        </p:par>
                        <p:par>
                          <p:cTn id="103" fill="hold">
                            <p:stCondLst>
                              <p:cond delay="1500"/>
                            </p:stCondLst>
                            <p:childTnLst>
                              <p:par>
                                <p:cTn id="104" presetID="3" presetClass="entr" presetSubtype="10" fill="hold" grpId="0" nodeType="afterEffect">
                                  <p:stCondLst>
                                    <p:cond delay="0"/>
                                  </p:stCondLst>
                                  <p:childTnLst>
                                    <p:set>
                                      <p:cBhvr>
                                        <p:cTn id="105" dur="1" fill="hold">
                                          <p:stCondLst>
                                            <p:cond delay="0"/>
                                          </p:stCondLst>
                                        </p:cTn>
                                        <p:tgtEl>
                                          <p:spTgt spid="132"/>
                                        </p:tgtEl>
                                        <p:attrNameLst>
                                          <p:attrName>style.visibility</p:attrName>
                                        </p:attrNameLst>
                                      </p:cBhvr>
                                      <p:to>
                                        <p:strVal val="visible"/>
                                      </p:to>
                                    </p:set>
                                    <p:animEffect transition="in" filter="blinds(horizontal)">
                                      <p:cBhvr>
                                        <p:cTn id="106" dur="500"/>
                                        <p:tgtEl>
                                          <p:spTgt spid="132"/>
                                        </p:tgtEl>
                                      </p:cBhvr>
                                    </p:animEffect>
                                  </p:childTnLst>
                                </p:cTn>
                              </p:par>
                            </p:childTnLst>
                          </p:cTn>
                        </p:par>
                        <p:par>
                          <p:cTn id="107" fill="hold">
                            <p:stCondLst>
                              <p:cond delay="2000"/>
                            </p:stCondLst>
                            <p:childTnLst>
                              <p:par>
                                <p:cTn id="108" presetID="3" presetClass="entr" presetSubtype="10" fill="hold" grpId="0" nodeType="after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blinds(horizontal)">
                                      <p:cBhvr>
                                        <p:cTn id="110" dur="500"/>
                                        <p:tgtEl>
                                          <p:spTgt spid="133"/>
                                        </p:tgtEl>
                                      </p:cBhvr>
                                    </p:animEffect>
                                  </p:childTnLst>
                                </p:cTn>
                              </p:par>
                            </p:childTnLst>
                          </p:cTn>
                        </p:par>
                        <p:par>
                          <p:cTn id="111" fill="hold">
                            <p:stCondLst>
                              <p:cond delay="2500"/>
                            </p:stCondLst>
                            <p:childTnLst>
                              <p:par>
                                <p:cTn id="112" presetID="3" presetClass="entr" presetSubtype="10" fill="hold" grpId="0" nodeType="afterEffect">
                                  <p:stCondLst>
                                    <p:cond delay="0"/>
                                  </p:stCondLst>
                                  <p:childTnLst>
                                    <p:set>
                                      <p:cBhvr>
                                        <p:cTn id="113" dur="1" fill="hold">
                                          <p:stCondLst>
                                            <p:cond delay="0"/>
                                          </p:stCondLst>
                                        </p:cTn>
                                        <p:tgtEl>
                                          <p:spTgt spid="134"/>
                                        </p:tgtEl>
                                        <p:attrNameLst>
                                          <p:attrName>style.visibility</p:attrName>
                                        </p:attrNameLst>
                                      </p:cBhvr>
                                      <p:to>
                                        <p:strVal val="visible"/>
                                      </p:to>
                                    </p:set>
                                    <p:animEffect transition="in" filter="blinds(horizontal)">
                                      <p:cBhvr>
                                        <p:cTn id="114"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8" grpId="0" animBg="1"/>
      <p:bldP spid="92" grpId="0" animBg="1"/>
      <p:bldP spid="96" grpId="0" animBg="1"/>
      <p:bldP spid="105" grpId="0" animBg="1"/>
      <p:bldP spid="109" grpId="0" animBg="1"/>
      <p:bldP spid="110" grpId="0" animBg="1"/>
      <p:bldP spid="111" grpId="0" animBg="1"/>
      <p:bldP spid="112" grpId="0" animBg="1"/>
      <p:bldP spid="122" grpId="0" animBg="1"/>
      <p:bldP spid="126" grpId="0" animBg="1"/>
      <p:bldP spid="130" grpId="0" animBg="1"/>
      <p:bldP spid="131" grpId="0" animBg="1"/>
      <p:bldP spid="132" grpId="0" animBg="1"/>
      <p:bldP spid="133" grpId="0" animBg="1"/>
      <p:bldP spid="1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大纲</a:t>
            </a:r>
            <a:endParaRPr lang="zh-CN" altLang="en-US" dirty="0"/>
          </a:p>
        </p:txBody>
      </p:sp>
      <p:sp>
        <p:nvSpPr>
          <p:cNvPr id="13314" name="内容占位符 2"/>
          <p:cNvSpPr>
            <a:spLocks noGrp="1"/>
          </p:cNvSpPr>
          <p:nvPr>
            <p:ph idx="1"/>
          </p:nvPr>
        </p:nvSpPr>
        <p:spPr>
          <a:xfrm>
            <a:off x="2998789" y="1079500"/>
            <a:ext cx="6985644" cy="5445125"/>
          </a:xfrm>
        </p:spPr>
        <p:txBody>
          <a:bodyPr/>
          <a:lstStyle/>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大数据对分布</a:t>
            </a:r>
            <a:r>
              <a:rPr lang="zh-CN" altLang="en-US" b="1" dirty="0" smtClean="0">
                <a:solidFill>
                  <a:srgbClr val="0088EE"/>
                </a:solidFill>
                <a:effectLst>
                  <a:outerShdw blurRad="38100" dist="38100" dir="2700000" algn="tl">
                    <a:srgbClr val="C0C0C0"/>
                  </a:outerShdw>
                </a:effectLst>
                <a:cs typeface="Times New Roman" pitchFamily="18" charset="0"/>
              </a:rPr>
              <a:t>式存储的</a:t>
            </a:r>
            <a:r>
              <a:rPr lang="zh-CN" altLang="en-US" b="1" dirty="0" smtClean="0">
                <a:solidFill>
                  <a:srgbClr val="0088EE"/>
                </a:solidFill>
                <a:effectLst>
                  <a:outerShdw blurRad="38100" dist="38100" dir="2700000" algn="tl">
                    <a:srgbClr val="C0C0C0"/>
                  </a:outerShdw>
                </a:effectLst>
              </a:rPr>
              <a:t>需求</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分布式存储系统架构</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分布式存储系统重要功能设计剖析</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元数据服务器的高可用性和可扩展性</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多种介质的混合存储系统</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参考资料</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42900" y="106363"/>
            <a:ext cx="10361613" cy="801687"/>
          </a:xfrm>
          <a:prstGeom prst="rect">
            <a:avLst/>
          </a:prstGeom>
        </p:spPr>
        <p:txBody>
          <a:bodyPr vert="horz" lIns="91440" tIns="45720" rIns="91440" bIns="45720" rtlCol="0" anchor="ctr">
            <a:normAutofit/>
          </a:bodyPr>
          <a:lstStyle>
            <a:lvl1pPr algn="l" rtl="0" eaLnBrk="0" fontAlgn="base" hangingPunct="0">
              <a:spcBef>
                <a:spcPct val="0"/>
              </a:spcBef>
              <a:spcAft>
                <a:spcPct val="0"/>
              </a:spcAft>
              <a:defRPr sz="28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l" rtl="0" fontAlgn="base">
              <a:spcBef>
                <a:spcPct val="0"/>
              </a:spcBef>
              <a:spcAft>
                <a:spcPct val="0"/>
              </a:spcAft>
              <a:defRPr sz="2800">
                <a:solidFill>
                  <a:schemeClr val="bg1"/>
                </a:solidFill>
                <a:latin typeface="微软雅黑" pitchFamily="34" charset="-122"/>
                <a:ea typeface="微软雅黑" pitchFamily="34" charset="-122"/>
              </a:defRPr>
            </a:lvl6pPr>
            <a:lvl7pPr marL="914400" algn="l" rtl="0" fontAlgn="base">
              <a:spcBef>
                <a:spcPct val="0"/>
              </a:spcBef>
              <a:spcAft>
                <a:spcPct val="0"/>
              </a:spcAft>
              <a:defRPr sz="2800">
                <a:solidFill>
                  <a:schemeClr val="bg1"/>
                </a:solidFill>
                <a:latin typeface="微软雅黑" pitchFamily="34" charset="-122"/>
                <a:ea typeface="微软雅黑" pitchFamily="34" charset="-122"/>
              </a:defRPr>
            </a:lvl7pPr>
            <a:lvl8pPr marL="1371600" algn="l" rtl="0" fontAlgn="base">
              <a:spcBef>
                <a:spcPct val="0"/>
              </a:spcBef>
              <a:spcAft>
                <a:spcPct val="0"/>
              </a:spcAft>
              <a:defRPr sz="2800">
                <a:solidFill>
                  <a:schemeClr val="bg1"/>
                </a:solidFill>
                <a:latin typeface="微软雅黑" pitchFamily="34" charset="-122"/>
                <a:ea typeface="微软雅黑" pitchFamily="34" charset="-122"/>
              </a:defRPr>
            </a:lvl8pPr>
            <a:lvl9pPr marL="1828800" algn="l"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dirty="0" smtClean="0"/>
              <a:t>小概率事件</a:t>
            </a:r>
            <a:r>
              <a:rPr lang="en-US" altLang="zh-CN" dirty="0" smtClean="0"/>
              <a:t>-</a:t>
            </a:r>
            <a:r>
              <a:rPr lang="zh-CN" altLang="en-US" dirty="0" smtClean="0"/>
              <a:t>误操作</a:t>
            </a:r>
            <a:endParaRPr lang="zh-CN" altLang="en-US" dirty="0"/>
          </a:p>
        </p:txBody>
      </p:sp>
      <p:pic>
        <p:nvPicPr>
          <p:cNvPr id="2052" name="Picture 4" descr="C:\Program Files (x86)\Microsoft Office\MEDIA\CAGCAT10\j0292020.wmf"/>
          <p:cNvPicPr>
            <a:picLocks noChangeAspect="1" noChangeArrowheads="1"/>
          </p:cNvPicPr>
          <p:nvPr/>
        </p:nvPicPr>
        <p:blipFill>
          <a:blip r:embed="rId3"/>
          <a:srcRect/>
          <a:stretch>
            <a:fillRect/>
          </a:stretch>
        </p:blipFill>
        <p:spPr bwMode="auto">
          <a:xfrm>
            <a:off x="523836" y="2857496"/>
            <a:ext cx="1869034" cy="1773936"/>
          </a:xfrm>
          <a:prstGeom prst="rect">
            <a:avLst/>
          </a:prstGeom>
          <a:noFill/>
        </p:spPr>
      </p:pic>
      <p:pic>
        <p:nvPicPr>
          <p:cNvPr id="2053" name="Picture 5" descr="C:\Users\wenhui\AppData\Local\Microsoft\Windows\Temporary Internet Files\Content.IE5\GQWZOZYA\lgi01a201410282200[1].jpg"/>
          <p:cNvPicPr>
            <a:picLocks noChangeAspect="1" noChangeArrowheads="1"/>
          </p:cNvPicPr>
          <p:nvPr/>
        </p:nvPicPr>
        <p:blipFill>
          <a:blip r:embed="rId4" cstate="print"/>
          <a:srcRect/>
          <a:stretch>
            <a:fillRect/>
          </a:stretch>
        </p:blipFill>
        <p:spPr bwMode="auto">
          <a:xfrm>
            <a:off x="10096528" y="2571744"/>
            <a:ext cx="1567172" cy="2286016"/>
          </a:xfrm>
          <a:prstGeom prst="rect">
            <a:avLst/>
          </a:prstGeom>
          <a:noFill/>
        </p:spPr>
      </p:pic>
      <p:sp>
        <p:nvSpPr>
          <p:cNvPr id="7" name="椭圆 6"/>
          <p:cNvSpPr/>
          <p:nvPr/>
        </p:nvSpPr>
        <p:spPr>
          <a:xfrm>
            <a:off x="5881686" y="2643182"/>
            <a:ext cx="714380" cy="28575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a:t>
            </a:r>
            <a:endParaRPr lang="zh-CN" altLang="en-US" dirty="0">
              <a:solidFill>
                <a:schemeClr val="tx1"/>
              </a:solidFill>
            </a:endParaRPr>
          </a:p>
        </p:txBody>
      </p:sp>
      <p:sp>
        <p:nvSpPr>
          <p:cNvPr id="9" name="椭圆 8"/>
          <p:cNvSpPr/>
          <p:nvPr/>
        </p:nvSpPr>
        <p:spPr>
          <a:xfrm>
            <a:off x="4952992" y="3286124"/>
            <a:ext cx="714380" cy="285752"/>
          </a:xfrm>
          <a:prstGeom prst="ellipse">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big</a:t>
            </a:r>
            <a:endParaRPr lang="zh-CN" altLang="en-US" dirty="0">
              <a:solidFill>
                <a:schemeClr val="tx1"/>
              </a:solidFill>
            </a:endParaRPr>
          </a:p>
        </p:txBody>
      </p:sp>
      <p:sp>
        <p:nvSpPr>
          <p:cNvPr id="10" name="椭圆 9"/>
          <p:cNvSpPr/>
          <p:nvPr/>
        </p:nvSpPr>
        <p:spPr>
          <a:xfrm>
            <a:off x="6810380" y="3286124"/>
            <a:ext cx="714380" cy="28575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i</a:t>
            </a:r>
            <a:endParaRPr lang="zh-CN" altLang="en-US" dirty="0">
              <a:solidFill>
                <a:schemeClr val="tx1"/>
              </a:solidFill>
            </a:endParaRPr>
          </a:p>
        </p:txBody>
      </p:sp>
      <p:cxnSp>
        <p:nvCxnSpPr>
          <p:cNvPr id="12" name="直接连接符 11"/>
          <p:cNvCxnSpPr>
            <a:stCxn id="7" idx="3"/>
            <a:endCxn id="9" idx="0"/>
          </p:cNvCxnSpPr>
          <p:nvPr/>
        </p:nvCxnSpPr>
        <p:spPr>
          <a:xfrm rot="5400000">
            <a:off x="5448726" y="2748544"/>
            <a:ext cx="399037" cy="676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5"/>
            <a:endCxn id="10" idx="0"/>
          </p:cNvCxnSpPr>
          <p:nvPr/>
        </p:nvCxnSpPr>
        <p:spPr>
          <a:xfrm rot="16200000" flipH="1">
            <a:off x="6629990" y="2748543"/>
            <a:ext cx="399037" cy="676123"/>
          </a:xfrm>
          <a:prstGeom prst="line">
            <a:avLst/>
          </a:prstGeom>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3952860" y="4071942"/>
            <a:ext cx="714380" cy="357190"/>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mid1</a:t>
            </a:r>
            <a:endParaRPr lang="zh-CN" altLang="en-US" dirty="0">
              <a:solidFill>
                <a:schemeClr val="tx1"/>
              </a:solidFill>
            </a:endParaRPr>
          </a:p>
        </p:txBody>
      </p:sp>
      <p:cxnSp>
        <p:nvCxnSpPr>
          <p:cNvPr id="17" name="直接连接符 16"/>
          <p:cNvCxnSpPr>
            <a:stCxn id="9" idx="3"/>
            <a:endCxn id="15" idx="0"/>
          </p:cNvCxnSpPr>
          <p:nvPr/>
        </p:nvCxnSpPr>
        <p:spPr>
          <a:xfrm rot="5400000">
            <a:off x="4412875" y="3427205"/>
            <a:ext cx="541913" cy="747561"/>
          </a:xfrm>
          <a:prstGeom prst="line">
            <a:avLst/>
          </a:prstGeom>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952992" y="4071942"/>
            <a:ext cx="714380" cy="357190"/>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mid2</a:t>
            </a:r>
            <a:endParaRPr lang="zh-CN" altLang="en-US" dirty="0">
              <a:solidFill>
                <a:schemeClr val="tx1"/>
              </a:solidFill>
            </a:endParaRPr>
          </a:p>
        </p:txBody>
      </p:sp>
      <p:sp>
        <p:nvSpPr>
          <p:cNvPr id="19" name="椭圆 18"/>
          <p:cNvSpPr/>
          <p:nvPr/>
        </p:nvSpPr>
        <p:spPr>
          <a:xfrm>
            <a:off x="5810248" y="4071942"/>
            <a:ext cx="714380" cy="357190"/>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mid3</a:t>
            </a:r>
            <a:endParaRPr lang="zh-CN" altLang="en-US" dirty="0">
              <a:solidFill>
                <a:schemeClr val="tx1"/>
              </a:solidFill>
            </a:endParaRPr>
          </a:p>
        </p:txBody>
      </p:sp>
      <p:cxnSp>
        <p:nvCxnSpPr>
          <p:cNvPr id="22" name="直接连接符 21"/>
          <p:cNvCxnSpPr>
            <a:stCxn id="9" idx="4"/>
            <a:endCxn id="18" idx="0"/>
          </p:cNvCxnSpPr>
          <p:nvPr/>
        </p:nvCxnSpPr>
        <p:spPr>
          <a:xfrm rot="5400000">
            <a:off x="5060149" y="3821909"/>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5"/>
            <a:endCxn id="19" idx="0"/>
          </p:cNvCxnSpPr>
          <p:nvPr/>
        </p:nvCxnSpPr>
        <p:spPr>
          <a:xfrm rot="16200000" flipH="1">
            <a:off x="5594139" y="3498642"/>
            <a:ext cx="541913" cy="60468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881686" y="3286124"/>
            <a:ext cx="714380" cy="28575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l</a:t>
            </a:r>
            <a:endParaRPr lang="zh-CN" altLang="en-US" dirty="0">
              <a:solidFill>
                <a:schemeClr val="tx1"/>
              </a:solidFill>
            </a:endParaRPr>
          </a:p>
        </p:txBody>
      </p:sp>
      <p:cxnSp>
        <p:nvCxnSpPr>
          <p:cNvPr id="29" name="直接连接符 28"/>
          <p:cNvCxnSpPr>
            <a:stCxn id="7" idx="4"/>
            <a:endCxn id="27" idx="0"/>
          </p:cNvCxnSpPr>
          <p:nvPr/>
        </p:nvCxnSpPr>
        <p:spPr>
          <a:xfrm rot="5400000">
            <a:off x="6060281" y="3107529"/>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052" idx="3"/>
            <a:endCxn id="9" idx="2"/>
          </p:cNvCxnSpPr>
          <p:nvPr/>
        </p:nvCxnSpPr>
        <p:spPr>
          <a:xfrm flipV="1">
            <a:off x="2392870" y="3429000"/>
            <a:ext cx="2560122" cy="315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圆角矩形标注 50"/>
          <p:cNvSpPr/>
          <p:nvPr/>
        </p:nvSpPr>
        <p:spPr>
          <a:xfrm>
            <a:off x="3881422" y="2428868"/>
            <a:ext cx="1357322" cy="571504"/>
          </a:xfrm>
          <a:prstGeom prst="wedgeRoundRectCallout">
            <a:avLst>
              <a:gd name="adj1" fmla="val 45769"/>
              <a:gd name="adj2" fmla="val 100681"/>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Exceed quota but in use</a:t>
            </a:r>
            <a:endParaRPr lang="zh-CN" altLang="en-US" sz="1400" dirty="0">
              <a:solidFill>
                <a:schemeClr val="tx1"/>
              </a:solidFill>
            </a:endParaRPr>
          </a:p>
        </p:txBody>
      </p:sp>
      <p:cxnSp>
        <p:nvCxnSpPr>
          <p:cNvPr id="55" name="直接箭头连接符 54"/>
          <p:cNvCxnSpPr>
            <a:stCxn id="2053" idx="1"/>
            <a:endCxn id="10" idx="6"/>
          </p:cNvCxnSpPr>
          <p:nvPr/>
        </p:nvCxnSpPr>
        <p:spPr>
          <a:xfrm rot="10800000">
            <a:off x="7524760" y="3429000"/>
            <a:ext cx="257176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圆角矩形标注 56"/>
          <p:cNvSpPr/>
          <p:nvPr/>
        </p:nvSpPr>
        <p:spPr>
          <a:xfrm>
            <a:off x="7810512" y="2428868"/>
            <a:ext cx="1214446" cy="642942"/>
          </a:xfrm>
          <a:prstGeom prst="wedgeRoundRectCallout">
            <a:avLst>
              <a:gd name="adj1" fmla="val -77628"/>
              <a:gd name="adj2" fmla="val 95929"/>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“/l/” looks like “/</a:t>
            </a:r>
            <a:r>
              <a:rPr lang="en-US" altLang="zh-CN" sz="1400" dirty="0" err="1" smtClean="0">
                <a:solidFill>
                  <a:schemeClr val="tx1"/>
                </a:solidFill>
              </a:rPr>
              <a:t>i</a:t>
            </a:r>
            <a:r>
              <a:rPr lang="en-US" altLang="zh-CN" sz="1400" dirty="0" smtClean="0">
                <a:solidFill>
                  <a:schemeClr val="tx1"/>
                </a:solidFill>
              </a:rPr>
              <a:t>/” </a:t>
            </a:r>
            <a:endParaRPr lang="zh-CN" altLang="en-US" sz="1400" dirty="0">
              <a:solidFill>
                <a:schemeClr val="tx1"/>
              </a:solidFill>
            </a:endParaRPr>
          </a:p>
        </p:txBody>
      </p:sp>
      <p:sp>
        <p:nvSpPr>
          <p:cNvPr id="58" name="TextBox 57"/>
          <p:cNvSpPr txBox="1"/>
          <p:nvPr/>
        </p:nvSpPr>
        <p:spPr>
          <a:xfrm>
            <a:off x="3309918" y="3429000"/>
            <a:ext cx="714380" cy="276999"/>
          </a:xfrm>
          <a:prstGeom prst="rect">
            <a:avLst/>
          </a:prstGeom>
          <a:noFill/>
        </p:spPr>
        <p:txBody>
          <a:bodyPr wrap="square" rtlCol="0">
            <a:spAutoFit/>
          </a:bodyPr>
          <a:lstStyle/>
          <a:p>
            <a:r>
              <a:rPr lang="en-US" altLang="zh-CN" sz="1200" dirty="0" smtClean="0"/>
              <a:t>move</a:t>
            </a:r>
            <a:endParaRPr lang="zh-CN" altLang="en-US" sz="1200" dirty="0"/>
          </a:p>
        </p:txBody>
      </p:sp>
      <p:sp>
        <p:nvSpPr>
          <p:cNvPr id="59" name="TextBox 58"/>
          <p:cNvSpPr txBox="1"/>
          <p:nvPr/>
        </p:nvSpPr>
        <p:spPr>
          <a:xfrm>
            <a:off x="8596330" y="3357562"/>
            <a:ext cx="714380" cy="276999"/>
          </a:xfrm>
          <a:prstGeom prst="rect">
            <a:avLst/>
          </a:prstGeom>
          <a:noFill/>
        </p:spPr>
        <p:txBody>
          <a:bodyPr wrap="square" rtlCol="0">
            <a:spAutoFit/>
          </a:bodyPr>
          <a:lstStyle/>
          <a:p>
            <a:r>
              <a:rPr lang="en-US" altLang="zh-CN" sz="1200" dirty="0" smtClean="0"/>
              <a:t>delete</a:t>
            </a:r>
            <a:endParaRPr lang="zh-CN" altLang="en-US"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blinds(horizontal)">
                                      <p:cBhvr>
                                        <p:cTn id="10" dur="500"/>
                                        <p:tgtEl>
                                          <p:spTgt spid="58"/>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linds(horizontal)">
                                      <p:cBhvr>
                                        <p:cTn id="14" dur="5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blinds(horizontal)">
                                      <p:cBhvr>
                                        <p:cTn id="23" dur="500"/>
                                        <p:tgtEl>
                                          <p:spTgt spid="5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blinds(horizontal)">
                                      <p:cBhvr>
                                        <p:cTn id="2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334963" y="106363"/>
            <a:ext cx="10361612" cy="801687"/>
          </a:xfrm>
        </p:spPr>
        <p:txBody>
          <a:bodyPr/>
          <a:lstStyle/>
          <a:p>
            <a:pPr eaLnBrk="1" fontAlgn="auto" hangingPunct="1">
              <a:spcAft>
                <a:spcPts val="0"/>
              </a:spcAft>
              <a:defRPr/>
            </a:pPr>
            <a:r>
              <a:rPr lang="zh-CN" altLang="en-US" dirty="0" smtClean="0"/>
              <a:t>分布式存储系统举例</a:t>
            </a:r>
            <a:endParaRPr lang="zh-CN" altLang="en-US" dirty="0"/>
          </a:p>
        </p:txBody>
      </p:sp>
      <p:sp>
        <p:nvSpPr>
          <p:cNvPr id="22530" name="内容占位符 2"/>
          <p:cNvSpPr>
            <a:spLocks noGrp="1"/>
          </p:cNvSpPr>
          <p:nvPr>
            <p:ph idx="4294967295"/>
          </p:nvPr>
        </p:nvSpPr>
        <p:spPr>
          <a:xfrm>
            <a:off x="3287713" y="1052513"/>
            <a:ext cx="11617325" cy="5257800"/>
          </a:xfrm>
        </p:spPr>
        <p:txBody>
          <a:bodyPr/>
          <a:lstStyle/>
          <a:p>
            <a:pPr eaLnBrk="1" hangingPunct="1">
              <a:lnSpc>
                <a:spcPct val="170000"/>
              </a:lnSpc>
              <a:buSzPct val="60000"/>
              <a:buFont typeface="Wingdings" pitchFamily="2" charset="2"/>
              <a:buChar char="u"/>
            </a:pPr>
            <a:r>
              <a:rPr lang="en-US" altLang="zh-CN" sz="2800" b="1" smtClean="0">
                <a:solidFill>
                  <a:srgbClr val="0088EE"/>
                </a:solidFill>
              </a:rPr>
              <a:t>HDFS</a:t>
            </a:r>
            <a:r>
              <a:rPr lang="zh-CN" altLang="en-US" sz="2800" b="1" smtClean="0">
                <a:solidFill>
                  <a:srgbClr val="0088EE"/>
                </a:solidFill>
              </a:rPr>
              <a:t>（</a:t>
            </a:r>
            <a:r>
              <a:rPr lang="en-US" altLang="zh-CN" sz="2800" b="1" smtClean="0">
                <a:solidFill>
                  <a:srgbClr val="0088EE"/>
                </a:solidFill>
              </a:rPr>
              <a:t>GFS</a:t>
            </a:r>
            <a:r>
              <a:rPr lang="zh-CN" altLang="en-US" sz="2800" b="1" smtClean="0">
                <a:solidFill>
                  <a:srgbClr val="0088EE"/>
                </a:solidFill>
              </a:rPr>
              <a:t>）</a:t>
            </a:r>
            <a:endParaRPr lang="en-US" altLang="zh-CN" sz="2800" b="1" smtClean="0">
              <a:solidFill>
                <a:srgbClr val="0088EE"/>
              </a:solidFill>
            </a:endParaRPr>
          </a:p>
          <a:p>
            <a:pPr eaLnBrk="1" hangingPunct="1">
              <a:lnSpc>
                <a:spcPct val="170000"/>
              </a:lnSpc>
              <a:buSzPct val="60000"/>
              <a:buFont typeface="Wingdings" pitchFamily="2" charset="2"/>
              <a:buChar char="u"/>
            </a:pPr>
            <a:r>
              <a:rPr lang="en-US" altLang="zh-CN" sz="2800" b="1" smtClean="0">
                <a:solidFill>
                  <a:srgbClr val="0088EE"/>
                </a:solidFill>
              </a:rPr>
              <a:t>Ceph</a:t>
            </a:r>
          </a:p>
          <a:p>
            <a:pPr eaLnBrk="1" hangingPunct="1">
              <a:lnSpc>
                <a:spcPct val="170000"/>
              </a:lnSpc>
              <a:buSzPct val="60000"/>
              <a:buFont typeface="Wingdings" pitchFamily="2" charset="2"/>
              <a:buChar char="u"/>
            </a:pPr>
            <a:r>
              <a:rPr lang="en-US" altLang="zh-CN" sz="2800" b="1" smtClean="0">
                <a:solidFill>
                  <a:srgbClr val="0088EE"/>
                </a:solidFill>
              </a:rPr>
              <a:t>Pangu</a:t>
            </a:r>
          </a:p>
          <a:p>
            <a:pPr eaLnBrk="1" hangingPunct="1">
              <a:lnSpc>
                <a:spcPct val="170000"/>
              </a:lnSpc>
              <a:buSzPct val="60000"/>
              <a:buFont typeface="Wingdings" pitchFamily="2" charset="2"/>
              <a:buChar char="u"/>
            </a:pPr>
            <a:r>
              <a:rPr lang="zh-CN" altLang="en-US" sz="2800" b="1" smtClean="0">
                <a:solidFill>
                  <a:srgbClr val="0088EE"/>
                </a:solidFill>
              </a:rPr>
              <a:t>其它</a:t>
            </a:r>
            <a:endParaRPr lang="en-US" altLang="zh-CN" sz="2800" b="1" smtClean="0">
              <a:solidFill>
                <a:srgbClr val="0088EE"/>
              </a:solidFill>
            </a:endParaRPr>
          </a:p>
          <a:p>
            <a:pPr eaLnBrk="1" hangingPunct="1">
              <a:lnSpc>
                <a:spcPct val="170000"/>
              </a:lnSpc>
              <a:buSzPct val="60000"/>
              <a:buFont typeface="Wingdings" pitchFamily="2" charset="2"/>
              <a:buChar char="u"/>
            </a:pPr>
            <a:endParaRPr lang="en-US" altLang="zh-CN" sz="2800" smtClean="0">
              <a:solidFill>
                <a:srgbClr val="0088EE"/>
              </a:solidFill>
            </a:endParaRPr>
          </a:p>
        </p:txBody>
      </p:sp>
      <p:sp>
        <p:nvSpPr>
          <p:cNvPr id="22531" name="Rectangle 6"/>
          <p:cNvSpPr>
            <a:spLocks noChangeArrowheads="1"/>
          </p:cNvSpPr>
          <p:nvPr/>
        </p:nvSpPr>
        <p:spPr bwMode="auto">
          <a:xfrm>
            <a:off x="5735638" y="3644900"/>
            <a:ext cx="6096000" cy="1601788"/>
          </a:xfrm>
          <a:prstGeom prst="rect">
            <a:avLst/>
          </a:prstGeom>
          <a:noFill/>
          <a:ln w="9525">
            <a:noFill/>
            <a:miter lim="800000"/>
            <a:headEnd/>
            <a:tailEnd/>
          </a:ln>
        </p:spPr>
        <p:txBody>
          <a:bodyPr>
            <a:spAutoFit/>
          </a:bodyPr>
          <a:lstStyle/>
          <a:p>
            <a:pPr>
              <a:lnSpc>
                <a:spcPct val="150000"/>
              </a:lnSpc>
              <a:buSzPct val="115000"/>
              <a:buFont typeface="微软雅黑" pitchFamily="34" charset="-122"/>
              <a:buChar char="›"/>
            </a:pPr>
            <a:r>
              <a:rPr lang="en-US" altLang="zh-CN" sz="2200" i="1" u="sng">
                <a:solidFill>
                  <a:srgbClr val="0088EE"/>
                </a:solidFill>
                <a:latin typeface="微软雅黑" pitchFamily="34" charset="-122"/>
                <a:ea typeface="微软雅黑" pitchFamily="34" charset="-122"/>
              </a:rPr>
              <a:t> GPFS</a:t>
            </a:r>
            <a:endParaRPr lang="zh-CN" altLang="en-US" sz="2200" i="1" u="sng">
              <a:solidFill>
                <a:srgbClr val="0088EE"/>
              </a:solidFill>
              <a:latin typeface="微软雅黑" pitchFamily="34" charset="-122"/>
              <a:ea typeface="微软雅黑" pitchFamily="34" charset="-122"/>
            </a:endParaRPr>
          </a:p>
          <a:p>
            <a:pPr>
              <a:lnSpc>
                <a:spcPct val="150000"/>
              </a:lnSpc>
              <a:buSzPct val="115000"/>
              <a:buFont typeface="微软雅黑" pitchFamily="34" charset="-122"/>
              <a:buChar char="›"/>
            </a:pPr>
            <a:r>
              <a:rPr lang="en-US" altLang="zh-CN" sz="2200" i="1" u="sng">
                <a:solidFill>
                  <a:srgbClr val="0088EE"/>
                </a:solidFill>
                <a:latin typeface="微软雅黑" pitchFamily="34" charset="-122"/>
                <a:ea typeface="微软雅黑" pitchFamily="34" charset="-122"/>
              </a:rPr>
              <a:t> Lustre</a:t>
            </a:r>
          </a:p>
          <a:p>
            <a:pPr>
              <a:lnSpc>
                <a:spcPct val="150000"/>
              </a:lnSpc>
              <a:buSzPct val="115000"/>
              <a:buFont typeface="微软雅黑" pitchFamily="34" charset="-122"/>
              <a:buChar char="›"/>
            </a:pPr>
            <a:r>
              <a:rPr lang="en-US" altLang="zh-CN" sz="2200" i="1" u="sng">
                <a:solidFill>
                  <a:srgbClr val="0088EE"/>
                </a:solidFill>
                <a:latin typeface="微软雅黑" pitchFamily="34" charset="-122"/>
                <a:ea typeface="微软雅黑" pitchFamily="34" charset="-122"/>
              </a:rPr>
              <a:t> MooseFS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407988" y="106363"/>
            <a:ext cx="10361612" cy="801687"/>
          </a:xfrm>
        </p:spPr>
        <p:txBody>
          <a:bodyPr/>
          <a:lstStyle/>
          <a:p>
            <a:pPr eaLnBrk="1" fontAlgn="auto" hangingPunct="1">
              <a:spcAft>
                <a:spcPts val="0"/>
              </a:spcAft>
              <a:defRPr/>
            </a:pPr>
            <a:r>
              <a:rPr lang="en-US" altLang="zh-CN" dirty="0" smtClean="0"/>
              <a:t>HDFS</a:t>
            </a:r>
            <a:endParaRPr lang="zh-CN" altLang="en-US" dirty="0"/>
          </a:p>
        </p:txBody>
      </p:sp>
      <p:sp>
        <p:nvSpPr>
          <p:cNvPr id="24578" name="内容占位符 2"/>
          <p:cNvSpPr>
            <a:spLocks noGrp="1"/>
          </p:cNvSpPr>
          <p:nvPr>
            <p:ph idx="4294967295"/>
          </p:nvPr>
        </p:nvSpPr>
        <p:spPr>
          <a:xfrm>
            <a:off x="334963" y="1196975"/>
            <a:ext cx="11617325" cy="5256213"/>
          </a:xfrm>
        </p:spPr>
        <p:txBody>
          <a:bodyPr/>
          <a:lstStyle/>
          <a:p>
            <a:pPr eaLnBrk="1" hangingPunct="1"/>
            <a:endParaRPr lang="en-US" altLang="zh-CN" smtClean="0"/>
          </a:p>
        </p:txBody>
      </p:sp>
      <p:pic>
        <p:nvPicPr>
          <p:cNvPr id="24579" name="Picture 2" descr="HDFS Architecture"/>
          <p:cNvPicPr>
            <a:picLocks noChangeAspect="1" noChangeArrowheads="1"/>
          </p:cNvPicPr>
          <p:nvPr/>
        </p:nvPicPr>
        <p:blipFill>
          <a:blip r:embed="rId3"/>
          <a:srcRect/>
          <a:stretch>
            <a:fillRect/>
          </a:stretch>
        </p:blipFill>
        <p:spPr bwMode="auto">
          <a:xfrm>
            <a:off x="161925" y="774700"/>
            <a:ext cx="11099800" cy="5248275"/>
          </a:xfrm>
          <a:prstGeom prst="rect">
            <a:avLst/>
          </a:prstGeom>
          <a:noFill/>
          <a:ln w="9525">
            <a:noFill/>
            <a:miter lim="800000"/>
            <a:headEnd/>
            <a:tailEnd/>
          </a:ln>
        </p:spPr>
      </p:pic>
      <p:sp>
        <p:nvSpPr>
          <p:cNvPr id="24580" name="TextBox 4"/>
          <p:cNvSpPr txBox="1">
            <a:spLocks noChangeArrowheads="1"/>
          </p:cNvSpPr>
          <p:nvPr/>
        </p:nvSpPr>
        <p:spPr bwMode="auto">
          <a:xfrm>
            <a:off x="28575" y="6022975"/>
            <a:ext cx="11923713" cy="661988"/>
          </a:xfrm>
          <a:prstGeom prst="rect">
            <a:avLst/>
          </a:prstGeom>
          <a:noFill/>
          <a:ln w="9525">
            <a:noFill/>
            <a:miter lim="800000"/>
            <a:headEnd/>
            <a:tailEnd/>
          </a:ln>
        </p:spPr>
        <p:txBody>
          <a:bodyPr>
            <a:spAutoFit/>
          </a:bodyPr>
          <a:lstStyle/>
          <a:p>
            <a:r>
              <a:rPr lang="en-US" altLang="zh-CN" sz="2500" dirty="0" err="1">
                <a:latin typeface="Calibri" pitchFamily="34" charset="0"/>
              </a:rPr>
              <a:t>Refercece</a:t>
            </a:r>
            <a:r>
              <a:rPr lang="en-US" altLang="zh-CN" sz="2500" dirty="0">
                <a:latin typeface="Calibri" pitchFamily="34" charset="0"/>
              </a:rPr>
              <a:t>: </a:t>
            </a:r>
            <a:r>
              <a:rPr lang="en-US" altLang="zh-CN" sz="2500" dirty="0">
                <a:latin typeface="Calibri" pitchFamily="34" charset="0"/>
                <a:hlinkClick r:id="rId4"/>
              </a:rPr>
              <a:t>http://hadoop.apache.org/docs/r1.0.4/hdfs_design.html</a:t>
            </a:r>
            <a:endParaRPr lang="en-US" altLang="zh-CN" sz="2500" dirty="0">
              <a:latin typeface="Calibri" pitchFamily="34" charset="0"/>
            </a:endParaRPr>
          </a:p>
          <a:p>
            <a:endParaRPr lang="zh-CN" altLang="en-US" sz="1200" dirty="0">
              <a:latin typeface="Calibri"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idx="4294967295"/>
          </p:nvPr>
        </p:nvSpPr>
        <p:spPr>
          <a:xfrm>
            <a:off x="346075" y="-90488"/>
            <a:ext cx="11582400" cy="1143001"/>
          </a:xfrm>
        </p:spPr>
        <p:txBody>
          <a:bodyPr/>
          <a:lstStyle/>
          <a:p>
            <a:pPr eaLnBrk="1" fontAlgn="auto" hangingPunct="1">
              <a:spcAft>
                <a:spcPts val="0"/>
              </a:spcAft>
              <a:defRPr/>
            </a:pPr>
            <a:r>
              <a:rPr lang="zh-CN" altLang="en-US" dirty="0"/>
              <a:t>盘</a:t>
            </a:r>
            <a:r>
              <a:rPr lang="zh-CN" altLang="en-US" dirty="0" smtClean="0"/>
              <a:t>古分布式文件系统</a:t>
            </a:r>
            <a:endParaRPr lang="zh-CN" altLang="en-US" dirty="0"/>
          </a:p>
        </p:txBody>
      </p:sp>
      <p:grpSp>
        <p:nvGrpSpPr>
          <p:cNvPr id="28674" name="Group 3"/>
          <p:cNvGrpSpPr>
            <a:grpSpLocks/>
          </p:cNvGrpSpPr>
          <p:nvPr/>
        </p:nvGrpSpPr>
        <p:grpSpPr bwMode="auto">
          <a:xfrm>
            <a:off x="601663" y="941388"/>
            <a:ext cx="895350" cy="554037"/>
            <a:chOff x="0" y="0"/>
            <a:chExt cx="423" cy="349"/>
          </a:xfrm>
        </p:grpSpPr>
        <p:pic>
          <p:nvPicPr>
            <p:cNvPr id="28707" name="圆角矩形 3"/>
            <p:cNvPicPr>
              <a:picLocks noChangeArrowheads="1"/>
            </p:cNvPicPr>
            <p:nvPr/>
          </p:nvPicPr>
          <p:blipFill>
            <a:blip r:embed="rId3"/>
            <a:srcRect/>
            <a:stretch>
              <a:fillRect/>
            </a:stretch>
          </p:blipFill>
          <p:spPr bwMode="auto">
            <a:xfrm>
              <a:off x="0" y="0"/>
              <a:ext cx="423" cy="349"/>
            </a:xfrm>
            <a:prstGeom prst="rect">
              <a:avLst/>
            </a:prstGeom>
            <a:noFill/>
            <a:ln w="9525">
              <a:noFill/>
              <a:miter lim="800000"/>
              <a:headEnd/>
              <a:tailEnd/>
            </a:ln>
          </p:spPr>
        </p:pic>
        <p:sp>
          <p:nvSpPr>
            <p:cNvPr id="28708" name="Text Box 5"/>
            <p:cNvSpPr txBox="1">
              <a:spLocks noChangeArrowheads="1"/>
            </p:cNvSpPr>
            <p:nvPr/>
          </p:nvSpPr>
          <p:spPr bwMode="auto">
            <a:xfrm>
              <a:off x="69" y="43"/>
              <a:ext cx="291" cy="246"/>
            </a:xfrm>
            <a:prstGeom prst="rect">
              <a:avLst/>
            </a:prstGeom>
            <a:noFill/>
            <a:ln w="9525">
              <a:noFill/>
              <a:miter lim="800000"/>
              <a:headEnd/>
              <a:tailEnd/>
            </a:ln>
          </p:spPr>
          <p:txBody>
            <a:bodyPr anchor="ctr"/>
            <a:lstStyle/>
            <a:p>
              <a:pPr algn="ctr"/>
              <a:r>
                <a:rPr lang="en-US" altLang="zh-CN" sz="2600">
                  <a:solidFill>
                    <a:srgbClr val="FFFFFF"/>
                  </a:solidFill>
                  <a:latin typeface="微软雅黑" pitchFamily="34" charset="-122"/>
                  <a:ea typeface="微软雅黑" pitchFamily="34" charset="-122"/>
                </a:rPr>
                <a:t>M</a:t>
              </a:r>
              <a:endParaRPr lang="zh-CN" altLang="en-US" sz="2600">
                <a:solidFill>
                  <a:srgbClr val="FFFFFF"/>
                </a:solidFill>
                <a:latin typeface="微软雅黑" pitchFamily="34" charset="-122"/>
                <a:ea typeface="微软雅黑" pitchFamily="34" charset="-122"/>
              </a:endParaRPr>
            </a:p>
          </p:txBody>
        </p:sp>
      </p:grpSp>
      <p:grpSp>
        <p:nvGrpSpPr>
          <p:cNvPr id="28675" name="Group 6"/>
          <p:cNvGrpSpPr>
            <a:grpSpLocks/>
          </p:cNvGrpSpPr>
          <p:nvPr/>
        </p:nvGrpSpPr>
        <p:grpSpPr bwMode="auto">
          <a:xfrm>
            <a:off x="601663" y="2025650"/>
            <a:ext cx="895350" cy="549275"/>
            <a:chOff x="0" y="0"/>
            <a:chExt cx="423" cy="346"/>
          </a:xfrm>
        </p:grpSpPr>
        <p:pic>
          <p:nvPicPr>
            <p:cNvPr id="28705" name="圆角矩形 4"/>
            <p:cNvPicPr>
              <a:picLocks noChangeArrowheads="1"/>
            </p:cNvPicPr>
            <p:nvPr/>
          </p:nvPicPr>
          <p:blipFill>
            <a:blip r:embed="rId4"/>
            <a:srcRect/>
            <a:stretch>
              <a:fillRect/>
            </a:stretch>
          </p:blipFill>
          <p:spPr bwMode="auto">
            <a:xfrm>
              <a:off x="0" y="0"/>
              <a:ext cx="423" cy="346"/>
            </a:xfrm>
            <a:prstGeom prst="rect">
              <a:avLst/>
            </a:prstGeom>
            <a:noFill/>
            <a:ln w="9525">
              <a:noFill/>
              <a:miter lim="800000"/>
              <a:headEnd/>
              <a:tailEnd/>
            </a:ln>
          </p:spPr>
        </p:pic>
        <p:sp>
          <p:nvSpPr>
            <p:cNvPr id="28706" name="Text Box 8"/>
            <p:cNvSpPr txBox="1">
              <a:spLocks noChangeArrowheads="1"/>
            </p:cNvSpPr>
            <p:nvPr/>
          </p:nvSpPr>
          <p:spPr bwMode="auto">
            <a:xfrm>
              <a:off x="69" y="40"/>
              <a:ext cx="291" cy="246"/>
            </a:xfrm>
            <a:prstGeom prst="rect">
              <a:avLst/>
            </a:prstGeom>
            <a:noFill/>
            <a:ln w="9525">
              <a:noFill/>
              <a:miter lim="800000"/>
              <a:headEnd/>
              <a:tailEnd/>
            </a:ln>
          </p:spPr>
          <p:txBody>
            <a:bodyPr anchor="ctr"/>
            <a:lstStyle/>
            <a:p>
              <a:pPr algn="ctr"/>
              <a:r>
                <a:rPr lang="en-US" altLang="zh-CN" sz="2600">
                  <a:solidFill>
                    <a:srgbClr val="FFFFFF"/>
                  </a:solidFill>
                  <a:latin typeface="微软雅黑" pitchFamily="34" charset="-122"/>
                  <a:ea typeface="微软雅黑" pitchFamily="34" charset="-122"/>
                </a:rPr>
                <a:t>M</a:t>
              </a:r>
              <a:endParaRPr lang="zh-CN" altLang="en-US" sz="2600">
                <a:solidFill>
                  <a:srgbClr val="FFFFFF"/>
                </a:solidFill>
                <a:latin typeface="微软雅黑" pitchFamily="34" charset="-122"/>
                <a:ea typeface="微软雅黑" pitchFamily="34" charset="-122"/>
              </a:endParaRPr>
            </a:p>
          </p:txBody>
        </p:sp>
      </p:grpSp>
      <p:sp>
        <p:nvSpPr>
          <p:cNvPr id="18441" name="圆角矩形 5"/>
          <p:cNvSpPr>
            <a:spLocks noChangeArrowheads="1"/>
          </p:cNvSpPr>
          <p:nvPr/>
        </p:nvSpPr>
        <p:spPr bwMode="auto">
          <a:xfrm>
            <a:off x="2351088" y="1492250"/>
            <a:ext cx="673100" cy="431800"/>
          </a:xfrm>
          <a:prstGeom prst="roundRect">
            <a:avLst>
              <a:gd name="adj" fmla="val 16667"/>
            </a:avLst>
          </a:prstGeom>
          <a:gradFill rotWithShape="1">
            <a:gsLst>
              <a:gs pos="0">
                <a:srgbClr val="B25E41"/>
              </a:gs>
              <a:gs pos="100000">
                <a:srgbClr val="F4B4A6"/>
              </a:gs>
            </a:gsLst>
            <a:lin ang="5400000"/>
          </a:gradFill>
          <a:ln w="9525" cmpd="sng">
            <a:solidFill>
              <a:srgbClr val="A3614A"/>
            </a:solidFill>
            <a:round/>
            <a:headEnd/>
            <a:tailEnd/>
          </a:ln>
          <a:effectLst>
            <a:outerShdw dist="23000" dir="5400000" algn="ctr" rotWithShape="0">
              <a:srgbClr val="000000">
                <a:alpha val="34000"/>
              </a:srgbClr>
            </a:outerShdw>
          </a:effectLst>
        </p:spPr>
        <p:txBody>
          <a:bodyPr lIns="117226" tIns="58613" rIns="117226" bIns="58613" anchor="ctr"/>
          <a:lstStyle/>
          <a:p>
            <a:pPr algn="ctr" fontAlgn="auto">
              <a:spcBef>
                <a:spcPts val="0"/>
              </a:spcBef>
              <a:spcAft>
                <a:spcPts val="0"/>
              </a:spcAft>
              <a:defRPr/>
            </a:pPr>
            <a:r>
              <a:rPr lang="en-US" sz="2600" dirty="0">
                <a:solidFill>
                  <a:srgbClr val="FFFFFF"/>
                </a:solidFill>
                <a:latin typeface="微软雅黑" pitchFamily="34" charset="-122"/>
                <a:ea typeface="微软雅黑" pitchFamily="34" charset="-122"/>
              </a:rPr>
              <a:t>M</a:t>
            </a:r>
            <a:endParaRPr lang="zh-CN" altLang="en-US" sz="2600" dirty="0">
              <a:solidFill>
                <a:srgbClr val="FFFFFF"/>
              </a:solidFill>
              <a:latin typeface="微软雅黑" pitchFamily="34" charset="-122"/>
              <a:ea typeface="微软雅黑" pitchFamily="34" charset="-122"/>
            </a:endParaRPr>
          </a:p>
        </p:txBody>
      </p:sp>
      <p:sp>
        <p:nvSpPr>
          <p:cNvPr id="28677" name="TextBox 6"/>
          <p:cNvSpPr txBox="1">
            <a:spLocks noChangeArrowheads="1"/>
          </p:cNvSpPr>
          <p:nvPr/>
        </p:nvSpPr>
        <p:spPr bwMode="auto">
          <a:xfrm>
            <a:off x="1200150" y="1555750"/>
            <a:ext cx="1344613" cy="519113"/>
          </a:xfrm>
          <a:prstGeom prst="rect">
            <a:avLst/>
          </a:prstGeom>
          <a:noFill/>
          <a:ln w="9525">
            <a:noFill/>
            <a:miter lim="800000"/>
            <a:headEnd/>
            <a:tailEnd/>
          </a:ln>
        </p:spPr>
        <p:txBody>
          <a:bodyPr lIns="117226" tIns="58613" rIns="117226" bIns="58613">
            <a:spAutoFit/>
          </a:bodyPr>
          <a:lstStyle/>
          <a:p>
            <a:r>
              <a:rPr lang="en-US" altLang="zh-CN" sz="2600">
                <a:latin typeface="微软雅黑" pitchFamily="34" charset="-122"/>
                <a:ea typeface="微软雅黑" pitchFamily="34" charset="-122"/>
              </a:rPr>
              <a:t>Paxos</a:t>
            </a:r>
            <a:endParaRPr lang="zh-CN" altLang="en-US" sz="2600">
              <a:latin typeface="微软雅黑" pitchFamily="34" charset="-122"/>
              <a:ea typeface="微软雅黑" pitchFamily="34" charset="-122"/>
            </a:endParaRPr>
          </a:p>
        </p:txBody>
      </p:sp>
      <p:cxnSp>
        <p:nvCxnSpPr>
          <p:cNvPr id="18443" name="直接连接符 8"/>
          <p:cNvCxnSpPr>
            <a:cxnSpLocks noChangeShapeType="1"/>
          </p:cNvCxnSpPr>
          <p:nvPr/>
        </p:nvCxnSpPr>
        <p:spPr bwMode="auto">
          <a:xfrm>
            <a:off x="1055688" y="1420813"/>
            <a:ext cx="0" cy="647700"/>
          </a:xfrm>
          <a:prstGeom prst="line">
            <a:avLst/>
          </a:prstGeom>
          <a:noFill/>
          <a:ln w="25400" cmpd="sng">
            <a:solidFill>
              <a:schemeClr val="accent1"/>
            </a:solidFill>
            <a:round/>
            <a:headEnd/>
            <a:tailEnd/>
          </a:ln>
          <a:effectLst>
            <a:outerShdw dist="20000" dir="5400000" algn="ctr" rotWithShape="0">
              <a:srgbClr val="000000">
                <a:alpha val="37000"/>
              </a:srgbClr>
            </a:outerShdw>
          </a:effectLst>
        </p:spPr>
      </p:cxnSp>
      <p:cxnSp>
        <p:nvCxnSpPr>
          <p:cNvPr id="18444" name="直接连接符 10"/>
          <p:cNvCxnSpPr>
            <a:cxnSpLocks noChangeShapeType="1"/>
          </p:cNvCxnSpPr>
          <p:nvPr/>
        </p:nvCxnSpPr>
        <p:spPr bwMode="auto">
          <a:xfrm>
            <a:off x="1390650" y="1204913"/>
            <a:ext cx="1296988" cy="287337"/>
          </a:xfrm>
          <a:prstGeom prst="line">
            <a:avLst/>
          </a:prstGeom>
          <a:noFill/>
          <a:ln w="25400" cmpd="sng">
            <a:solidFill>
              <a:schemeClr val="accent1"/>
            </a:solidFill>
            <a:round/>
            <a:headEnd/>
            <a:tailEnd/>
          </a:ln>
          <a:effectLst>
            <a:outerShdw dist="20000" dir="5400000" algn="ctr" rotWithShape="0">
              <a:srgbClr val="000000">
                <a:alpha val="37000"/>
              </a:srgbClr>
            </a:outerShdw>
          </a:effectLst>
        </p:spPr>
      </p:cxnSp>
      <p:cxnSp>
        <p:nvCxnSpPr>
          <p:cNvPr id="18445" name="直接连接符 12"/>
          <p:cNvCxnSpPr>
            <a:cxnSpLocks noChangeShapeType="1"/>
          </p:cNvCxnSpPr>
          <p:nvPr/>
        </p:nvCxnSpPr>
        <p:spPr bwMode="auto">
          <a:xfrm flipV="1">
            <a:off x="1390650" y="1924050"/>
            <a:ext cx="1296988" cy="360363"/>
          </a:xfrm>
          <a:prstGeom prst="line">
            <a:avLst/>
          </a:prstGeom>
          <a:noFill/>
          <a:ln w="25400" cmpd="sng">
            <a:solidFill>
              <a:schemeClr val="accent1"/>
            </a:solidFill>
            <a:round/>
            <a:headEnd/>
            <a:tailEnd/>
          </a:ln>
          <a:effectLst>
            <a:outerShdw dist="20000" dir="5400000" algn="ctr" rotWithShape="0">
              <a:srgbClr val="000000">
                <a:alpha val="37000"/>
              </a:srgbClr>
            </a:outerShdw>
          </a:effectLst>
        </p:spPr>
      </p:cxnSp>
      <p:sp>
        <p:nvSpPr>
          <p:cNvPr id="18446" name="椭圆 13"/>
          <p:cNvSpPr>
            <a:spLocks noChangeArrowheads="1"/>
          </p:cNvSpPr>
          <p:nvPr/>
        </p:nvSpPr>
        <p:spPr bwMode="auto">
          <a:xfrm>
            <a:off x="4176713" y="989013"/>
            <a:ext cx="6911975" cy="1439862"/>
          </a:xfrm>
          <a:prstGeom prst="ellipse">
            <a:avLst/>
          </a:prstGeom>
          <a:gradFill rotWithShape="1">
            <a:gsLst>
              <a:gs pos="0">
                <a:srgbClr val="A8986D"/>
              </a:gs>
              <a:gs pos="100000">
                <a:srgbClr val="E7DAB9"/>
              </a:gs>
            </a:gsLst>
            <a:lin ang="5400000"/>
          </a:gradFill>
          <a:ln w="9525" cmpd="sng">
            <a:solidFill>
              <a:srgbClr val="9E9270"/>
            </a:solidFill>
            <a:round/>
            <a:headEnd/>
            <a:tailEnd/>
          </a:ln>
          <a:effectLst>
            <a:outerShdw dist="23000" dir="5400000" algn="ctr" rotWithShape="0">
              <a:srgbClr val="000000">
                <a:alpha val="34000"/>
              </a:srgbClr>
            </a:outerShdw>
          </a:effectLst>
        </p:spPr>
        <p:txBody>
          <a:bodyPr lIns="117226" tIns="58613" rIns="117226" bIns="58613" anchor="ctr"/>
          <a:lstStyle/>
          <a:p>
            <a:pPr algn="ctr" fontAlgn="auto">
              <a:spcBef>
                <a:spcPts val="0"/>
              </a:spcBef>
              <a:spcAft>
                <a:spcPts val="0"/>
              </a:spcAft>
              <a:defRPr/>
            </a:pPr>
            <a:endParaRPr lang="zh-CN" altLang="en-US" sz="2600" dirty="0">
              <a:solidFill>
                <a:srgbClr val="FFFFFF"/>
              </a:solidFill>
              <a:latin typeface="微软雅黑" pitchFamily="34" charset="-122"/>
              <a:ea typeface="微软雅黑" pitchFamily="34" charset="-122"/>
            </a:endParaRPr>
          </a:p>
        </p:txBody>
      </p:sp>
      <p:grpSp>
        <p:nvGrpSpPr>
          <p:cNvPr id="28682" name="Group 15"/>
          <p:cNvGrpSpPr>
            <a:grpSpLocks/>
          </p:cNvGrpSpPr>
          <p:nvPr/>
        </p:nvGrpSpPr>
        <p:grpSpPr bwMode="auto">
          <a:xfrm>
            <a:off x="4945063" y="1276350"/>
            <a:ext cx="958850" cy="693738"/>
            <a:chOff x="0" y="0"/>
            <a:chExt cx="504056" cy="692921"/>
          </a:xfrm>
        </p:grpSpPr>
        <p:sp>
          <p:nvSpPr>
            <p:cNvPr id="28703" name="圆角矩形 14"/>
            <p:cNvSpPr>
              <a:spLocks noChangeArrowheads="1"/>
            </p:cNvSpPr>
            <p:nvPr/>
          </p:nvSpPr>
          <p:spPr bwMode="auto">
            <a:xfrm>
              <a:off x="0" y="0"/>
              <a:ext cx="504056" cy="431291"/>
            </a:xfrm>
            <a:prstGeom prst="roundRect">
              <a:avLst>
                <a:gd name="adj" fmla="val 16667"/>
              </a:avLst>
            </a:prstGeom>
            <a:solidFill>
              <a:srgbClr val="A19574"/>
            </a:solidFill>
            <a:ln w="25400">
              <a:solidFill>
                <a:srgbClr val="756C53"/>
              </a:solidFill>
              <a:round/>
              <a:headEnd/>
              <a:tailEnd/>
            </a:ln>
          </p:spPr>
          <p:txBody>
            <a:bodyPr anchor="ctr"/>
            <a:lstStyle/>
            <a:p>
              <a:pPr algn="ctr"/>
              <a:r>
                <a:rPr lang="en-US" altLang="zh-CN" sz="2600">
                  <a:solidFill>
                    <a:srgbClr val="FFFFFF"/>
                  </a:solidFill>
                  <a:latin typeface="微软雅黑" pitchFamily="34" charset="-122"/>
                  <a:ea typeface="微软雅黑" pitchFamily="34" charset="-122"/>
                </a:rPr>
                <a:t>CS</a:t>
              </a:r>
              <a:endParaRPr lang="zh-CN" altLang="en-US" sz="2600">
                <a:solidFill>
                  <a:srgbClr val="FFFFFF"/>
                </a:solidFill>
                <a:latin typeface="微软雅黑" pitchFamily="34" charset="-122"/>
                <a:ea typeface="微软雅黑" pitchFamily="34" charset="-122"/>
              </a:endParaRPr>
            </a:p>
          </p:txBody>
        </p:sp>
        <p:sp>
          <p:nvSpPr>
            <p:cNvPr id="18449" name="圆柱形 15"/>
            <p:cNvSpPr>
              <a:spLocks noChangeArrowheads="1"/>
            </p:cNvSpPr>
            <p:nvPr/>
          </p:nvSpPr>
          <p:spPr bwMode="auto">
            <a:xfrm>
              <a:off x="126849" y="332982"/>
              <a:ext cx="287078" cy="359939"/>
            </a:xfrm>
            <a:prstGeom prst="can">
              <a:avLst>
                <a:gd name="adj" fmla="val 25001"/>
              </a:avLst>
            </a:prstGeom>
            <a:gradFill rotWithShape="1">
              <a:gsLst>
                <a:gs pos="0">
                  <a:srgbClr val="00B0F0"/>
                </a:gs>
                <a:gs pos="100000">
                  <a:srgbClr val="00B0F0"/>
                </a:gs>
              </a:gsLst>
              <a:lin ang="5400000"/>
            </a:gradFill>
            <a:ln w="9525" cmpd="sng">
              <a:solidFill>
                <a:srgbClr val="EF9F28"/>
              </a:solidFill>
              <a:round/>
              <a:headEnd/>
              <a:tailEnd/>
            </a:ln>
            <a:effectLst>
              <a:outerShdw dist="23000" dir="5400000" algn="ctr" rotWithShape="0">
                <a:srgbClr val="000000">
                  <a:alpha val="34000"/>
                </a:srgbClr>
              </a:outerShdw>
            </a:effectLst>
          </p:spPr>
          <p:txBody>
            <a:bodyPr anchor="ctr"/>
            <a:lstStyle/>
            <a:p>
              <a:pPr algn="ctr" fontAlgn="auto">
                <a:spcBef>
                  <a:spcPts val="0"/>
                </a:spcBef>
                <a:spcAft>
                  <a:spcPts val="0"/>
                </a:spcAft>
                <a:defRPr/>
              </a:pPr>
              <a:endParaRPr lang="zh-CN" altLang="en-US" sz="2600" dirty="0">
                <a:solidFill>
                  <a:srgbClr val="FFFFFF"/>
                </a:solidFill>
                <a:latin typeface="微软雅黑" pitchFamily="34" charset="-122"/>
                <a:ea typeface="微软雅黑" pitchFamily="34" charset="-122"/>
              </a:endParaRPr>
            </a:p>
          </p:txBody>
        </p:sp>
      </p:grpSp>
      <p:grpSp>
        <p:nvGrpSpPr>
          <p:cNvPr id="28683" name="Group 18"/>
          <p:cNvGrpSpPr>
            <a:grpSpLocks/>
          </p:cNvGrpSpPr>
          <p:nvPr/>
        </p:nvGrpSpPr>
        <p:grpSpPr bwMode="auto">
          <a:xfrm>
            <a:off x="6191250" y="1636713"/>
            <a:ext cx="1055688" cy="692150"/>
            <a:chOff x="0" y="0"/>
            <a:chExt cx="504056" cy="692921"/>
          </a:xfrm>
        </p:grpSpPr>
        <p:sp>
          <p:nvSpPr>
            <p:cNvPr id="28701" name="圆角矩形 18"/>
            <p:cNvSpPr>
              <a:spLocks noChangeArrowheads="1"/>
            </p:cNvSpPr>
            <p:nvPr/>
          </p:nvSpPr>
          <p:spPr bwMode="auto">
            <a:xfrm>
              <a:off x="0" y="0"/>
              <a:ext cx="504056" cy="432281"/>
            </a:xfrm>
            <a:prstGeom prst="roundRect">
              <a:avLst>
                <a:gd name="adj" fmla="val 16667"/>
              </a:avLst>
            </a:prstGeom>
            <a:solidFill>
              <a:srgbClr val="A19574"/>
            </a:solidFill>
            <a:ln w="25400">
              <a:solidFill>
                <a:srgbClr val="756C53"/>
              </a:solidFill>
              <a:round/>
              <a:headEnd/>
              <a:tailEnd/>
            </a:ln>
          </p:spPr>
          <p:txBody>
            <a:bodyPr anchor="ctr"/>
            <a:lstStyle/>
            <a:p>
              <a:pPr algn="ctr"/>
              <a:r>
                <a:rPr lang="en-US" altLang="zh-CN" sz="2600">
                  <a:solidFill>
                    <a:srgbClr val="FFFFFF"/>
                  </a:solidFill>
                  <a:latin typeface="微软雅黑" pitchFamily="34" charset="-122"/>
                  <a:ea typeface="微软雅黑" pitchFamily="34" charset="-122"/>
                </a:rPr>
                <a:t>CS</a:t>
              </a:r>
              <a:endParaRPr lang="zh-CN" altLang="en-US" sz="2600">
                <a:solidFill>
                  <a:srgbClr val="FFFFFF"/>
                </a:solidFill>
                <a:latin typeface="微软雅黑" pitchFamily="34" charset="-122"/>
                <a:ea typeface="微软雅黑" pitchFamily="34" charset="-122"/>
              </a:endParaRPr>
            </a:p>
          </p:txBody>
        </p:sp>
        <p:sp>
          <p:nvSpPr>
            <p:cNvPr id="18452" name="圆柱形 19"/>
            <p:cNvSpPr>
              <a:spLocks noChangeArrowheads="1"/>
            </p:cNvSpPr>
            <p:nvPr/>
          </p:nvSpPr>
          <p:spPr bwMode="auto">
            <a:xfrm>
              <a:off x="126583" y="332157"/>
              <a:ext cx="287274" cy="360764"/>
            </a:xfrm>
            <a:prstGeom prst="can">
              <a:avLst>
                <a:gd name="adj" fmla="val 24999"/>
              </a:avLst>
            </a:prstGeom>
            <a:solidFill>
              <a:srgbClr val="1199FF"/>
            </a:solidFill>
            <a:ln w="9525" cmpd="sng">
              <a:solidFill>
                <a:srgbClr val="A3614A"/>
              </a:solidFill>
              <a:round/>
              <a:headEnd/>
              <a:tailEnd/>
            </a:ln>
            <a:effectLst>
              <a:outerShdw dist="23000" dir="5400000" algn="ctr" rotWithShape="0">
                <a:srgbClr val="000000">
                  <a:alpha val="34000"/>
                </a:srgbClr>
              </a:outerShdw>
            </a:effectLst>
          </p:spPr>
          <p:txBody>
            <a:bodyPr anchor="ctr"/>
            <a:lstStyle/>
            <a:p>
              <a:pPr algn="ctr" fontAlgn="auto">
                <a:spcBef>
                  <a:spcPts val="0"/>
                </a:spcBef>
                <a:spcAft>
                  <a:spcPts val="0"/>
                </a:spcAft>
                <a:defRPr/>
              </a:pPr>
              <a:endParaRPr lang="zh-CN" altLang="en-US" sz="2600" dirty="0">
                <a:solidFill>
                  <a:srgbClr val="FFFFFF"/>
                </a:solidFill>
                <a:latin typeface="微软雅黑" pitchFamily="34" charset="-122"/>
                <a:ea typeface="微软雅黑" pitchFamily="34" charset="-122"/>
              </a:endParaRPr>
            </a:p>
          </p:txBody>
        </p:sp>
      </p:grpSp>
      <p:grpSp>
        <p:nvGrpSpPr>
          <p:cNvPr id="28684" name="Group 21"/>
          <p:cNvGrpSpPr>
            <a:grpSpLocks/>
          </p:cNvGrpSpPr>
          <p:nvPr/>
        </p:nvGrpSpPr>
        <p:grpSpPr bwMode="auto">
          <a:xfrm>
            <a:off x="7246938" y="1060450"/>
            <a:ext cx="962025" cy="693738"/>
            <a:chOff x="0" y="0"/>
            <a:chExt cx="504056" cy="692921"/>
          </a:xfrm>
        </p:grpSpPr>
        <p:sp>
          <p:nvSpPr>
            <p:cNvPr id="28699" name="圆角矩形 21"/>
            <p:cNvSpPr>
              <a:spLocks noChangeArrowheads="1"/>
            </p:cNvSpPr>
            <p:nvPr/>
          </p:nvSpPr>
          <p:spPr bwMode="auto">
            <a:xfrm>
              <a:off x="0" y="0"/>
              <a:ext cx="504056" cy="431291"/>
            </a:xfrm>
            <a:prstGeom prst="roundRect">
              <a:avLst>
                <a:gd name="adj" fmla="val 16667"/>
              </a:avLst>
            </a:prstGeom>
            <a:solidFill>
              <a:srgbClr val="A19574"/>
            </a:solidFill>
            <a:ln w="25400">
              <a:solidFill>
                <a:srgbClr val="756C53"/>
              </a:solidFill>
              <a:round/>
              <a:headEnd/>
              <a:tailEnd/>
            </a:ln>
          </p:spPr>
          <p:txBody>
            <a:bodyPr anchor="ctr"/>
            <a:lstStyle/>
            <a:p>
              <a:pPr algn="ctr"/>
              <a:r>
                <a:rPr lang="en-US" altLang="zh-CN" sz="2600">
                  <a:solidFill>
                    <a:srgbClr val="FFFFFF"/>
                  </a:solidFill>
                  <a:latin typeface="微软雅黑" pitchFamily="34" charset="-122"/>
                  <a:ea typeface="微软雅黑" pitchFamily="34" charset="-122"/>
                </a:rPr>
                <a:t>CS</a:t>
              </a:r>
              <a:endParaRPr lang="zh-CN" altLang="en-US" sz="2600">
                <a:solidFill>
                  <a:srgbClr val="FFFFFF"/>
                </a:solidFill>
                <a:latin typeface="微软雅黑" pitchFamily="34" charset="-122"/>
                <a:ea typeface="微软雅黑" pitchFamily="34" charset="-122"/>
              </a:endParaRPr>
            </a:p>
          </p:txBody>
        </p:sp>
        <p:sp>
          <p:nvSpPr>
            <p:cNvPr id="18455" name="圆柱形 22"/>
            <p:cNvSpPr>
              <a:spLocks noChangeArrowheads="1"/>
            </p:cNvSpPr>
            <p:nvPr/>
          </p:nvSpPr>
          <p:spPr bwMode="auto">
            <a:xfrm>
              <a:off x="126430" y="332982"/>
              <a:ext cx="287794" cy="359939"/>
            </a:xfrm>
            <a:prstGeom prst="can">
              <a:avLst>
                <a:gd name="adj" fmla="val 25000"/>
              </a:avLst>
            </a:prstGeom>
            <a:gradFill rotWithShape="1">
              <a:gsLst>
                <a:gs pos="0">
                  <a:srgbClr val="00B0F0"/>
                </a:gs>
                <a:gs pos="100000">
                  <a:srgbClr val="00B0F0"/>
                </a:gs>
              </a:gsLst>
              <a:lin ang="5400000"/>
            </a:gradFill>
            <a:ln w="9525" cmpd="sng">
              <a:solidFill>
                <a:srgbClr val="EF9F28"/>
              </a:solidFill>
              <a:round/>
              <a:headEnd/>
              <a:tailEnd/>
            </a:ln>
            <a:effectLst>
              <a:outerShdw dist="23000" dir="5400000" algn="ctr" rotWithShape="0">
                <a:srgbClr val="000000">
                  <a:alpha val="34000"/>
                </a:srgbClr>
              </a:outerShdw>
            </a:effectLst>
          </p:spPr>
          <p:txBody>
            <a:bodyPr anchor="ctr"/>
            <a:lstStyle/>
            <a:p>
              <a:pPr algn="ctr" fontAlgn="auto">
                <a:spcBef>
                  <a:spcPts val="0"/>
                </a:spcBef>
                <a:spcAft>
                  <a:spcPts val="0"/>
                </a:spcAft>
                <a:defRPr/>
              </a:pPr>
              <a:endParaRPr lang="zh-CN" altLang="en-US" sz="2600" dirty="0">
                <a:solidFill>
                  <a:srgbClr val="FFFFFF"/>
                </a:solidFill>
                <a:latin typeface="微软雅黑" pitchFamily="34" charset="-122"/>
                <a:ea typeface="微软雅黑" pitchFamily="34" charset="-122"/>
              </a:endParaRPr>
            </a:p>
          </p:txBody>
        </p:sp>
      </p:grpSp>
      <p:grpSp>
        <p:nvGrpSpPr>
          <p:cNvPr id="28685" name="Group 24"/>
          <p:cNvGrpSpPr>
            <a:grpSpLocks/>
          </p:cNvGrpSpPr>
          <p:nvPr/>
        </p:nvGrpSpPr>
        <p:grpSpPr bwMode="auto">
          <a:xfrm>
            <a:off x="8304213" y="1636713"/>
            <a:ext cx="863600" cy="692150"/>
            <a:chOff x="0" y="0"/>
            <a:chExt cx="504056" cy="692921"/>
          </a:xfrm>
        </p:grpSpPr>
        <p:sp>
          <p:nvSpPr>
            <p:cNvPr id="28697" name="圆角矩形 24"/>
            <p:cNvSpPr>
              <a:spLocks noChangeArrowheads="1"/>
            </p:cNvSpPr>
            <p:nvPr/>
          </p:nvSpPr>
          <p:spPr bwMode="auto">
            <a:xfrm>
              <a:off x="0" y="0"/>
              <a:ext cx="504056" cy="432281"/>
            </a:xfrm>
            <a:prstGeom prst="roundRect">
              <a:avLst>
                <a:gd name="adj" fmla="val 16667"/>
              </a:avLst>
            </a:prstGeom>
            <a:solidFill>
              <a:srgbClr val="A19574"/>
            </a:solidFill>
            <a:ln w="25400">
              <a:solidFill>
                <a:srgbClr val="756C53"/>
              </a:solidFill>
              <a:round/>
              <a:headEnd/>
              <a:tailEnd/>
            </a:ln>
          </p:spPr>
          <p:txBody>
            <a:bodyPr anchor="ctr"/>
            <a:lstStyle/>
            <a:p>
              <a:pPr algn="ctr"/>
              <a:r>
                <a:rPr lang="en-US" altLang="zh-CN" sz="2600">
                  <a:solidFill>
                    <a:srgbClr val="FFFFFF"/>
                  </a:solidFill>
                  <a:latin typeface="微软雅黑" pitchFamily="34" charset="-122"/>
                  <a:ea typeface="微软雅黑" pitchFamily="34" charset="-122"/>
                </a:rPr>
                <a:t>CS</a:t>
              </a:r>
              <a:endParaRPr lang="zh-CN" altLang="en-US" sz="2600">
                <a:solidFill>
                  <a:srgbClr val="FFFFFF"/>
                </a:solidFill>
                <a:latin typeface="微软雅黑" pitchFamily="34" charset="-122"/>
                <a:ea typeface="微软雅黑" pitchFamily="34" charset="-122"/>
              </a:endParaRPr>
            </a:p>
          </p:txBody>
        </p:sp>
        <p:sp>
          <p:nvSpPr>
            <p:cNvPr id="18458" name="圆柱形 25"/>
            <p:cNvSpPr>
              <a:spLocks noChangeArrowheads="1"/>
            </p:cNvSpPr>
            <p:nvPr/>
          </p:nvSpPr>
          <p:spPr bwMode="auto">
            <a:xfrm>
              <a:off x="126014" y="332157"/>
              <a:ext cx="288164" cy="360764"/>
            </a:xfrm>
            <a:prstGeom prst="can">
              <a:avLst>
                <a:gd name="adj" fmla="val 25002"/>
              </a:avLst>
            </a:prstGeom>
            <a:gradFill rotWithShape="1">
              <a:gsLst>
                <a:gs pos="0">
                  <a:srgbClr val="00B0F0"/>
                </a:gs>
                <a:gs pos="100000">
                  <a:srgbClr val="00B0F0"/>
                </a:gs>
              </a:gsLst>
              <a:lin ang="5400000"/>
            </a:gradFill>
            <a:ln w="9525" cmpd="sng">
              <a:solidFill>
                <a:srgbClr val="EF9F28"/>
              </a:solidFill>
              <a:round/>
              <a:headEnd/>
              <a:tailEnd/>
            </a:ln>
            <a:effectLst>
              <a:outerShdw dist="23000" dir="5400000" algn="ctr" rotWithShape="0">
                <a:srgbClr val="000000">
                  <a:alpha val="34000"/>
                </a:srgbClr>
              </a:outerShdw>
            </a:effectLst>
          </p:spPr>
          <p:txBody>
            <a:bodyPr anchor="ctr"/>
            <a:lstStyle/>
            <a:p>
              <a:pPr algn="ctr" fontAlgn="auto">
                <a:spcBef>
                  <a:spcPts val="0"/>
                </a:spcBef>
                <a:spcAft>
                  <a:spcPts val="0"/>
                </a:spcAft>
                <a:defRPr/>
              </a:pPr>
              <a:endParaRPr lang="zh-CN" altLang="en-US" sz="2600" dirty="0">
                <a:solidFill>
                  <a:srgbClr val="FFFFFF"/>
                </a:solidFill>
                <a:latin typeface="微软雅黑" pitchFamily="34" charset="-122"/>
                <a:ea typeface="微软雅黑" pitchFamily="34" charset="-122"/>
              </a:endParaRPr>
            </a:p>
          </p:txBody>
        </p:sp>
      </p:grpSp>
      <p:grpSp>
        <p:nvGrpSpPr>
          <p:cNvPr id="28686" name="Group 27"/>
          <p:cNvGrpSpPr>
            <a:grpSpLocks/>
          </p:cNvGrpSpPr>
          <p:nvPr/>
        </p:nvGrpSpPr>
        <p:grpSpPr bwMode="auto">
          <a:xfrm>
            <a:off x="9647238" y="1276350"/>
            <a:ext cx="1057275" cy="693738"/>
            <a:chOff x="0" y="0"/>
            <a:chExt cx="504056" cy="692921"/>
          </a:xfrm>
        </p:grpSpPr>
        <p:sp>
          <p:nvSpPr>
            <p:cNvPr id="28695" name="圆角矩形 30"/>
            <p:cNvSpPr>
              <a:spLocks noChangeArrowheads="1"/>
            </p:cNvSpPr>
            <p:nvPr/>
          </p:nvSpPr>
          <p:spPr bwMode="auto">
            <a:xfrm>
              <a:off x="0" y="0"/>
              <a:ext cx="504056" cy="431291"/>
            </a:xfrm>
            <a:prstGeom prst="roundRect">
              <a:avLst>
                <a:gd name="adj" fmla="val 16667"/>
              </a:avLst>
            </a:prstGeom>
            <a:solidFill>
              <a:srgbClr val="A19574"/>
            </a:solidFill>
            <a:ln w="25400">
              <a:solidFill>
                <a:srgbClr val="756C53"/>
              </a:solidFill>
              <a:round/>
              <a:headEnd/>
              <a:tailEnd/>
            </a:ln>
          </p:spPr>
          <p:txBody>
            <a:bodyPr anchor="ctr"/>
            <a:lstStyle/>
            <a:p>
              <a:pPr algn="ctr"/>
              <a:r>
                <a:rPr lang="en-US" altLang="zh-CN" sz="2600">
                  <a:solidFill>
                    <a:srgbClr val="FFFFFF"/>
                  </a:solidFill>
                  <a:latin typeface="微软雅黑" pitchFamily="34" charset="-122"/>
                  <a:ea typeface="微软雅黑" pitchFamily="34" charset="-122"/>
                </a:rPr>
                <a:t>CS</a:t>
              </a:r>
              <a:endParaRPr lang="zh-CN" altLang="en-US" sz="2600">
                <a:solidFill>
                  <a:srgbClr val="FFFFFF"/>
                </a:solidFill>
                <a:latin typeface="微软雅黑" pitchFamily="34" charset="-122"/>
                <a:ea typeface="微软雅黑" pitchFamily="34" charset="-122"/>
              </a:endParaRPr>
            </a:p>
          </p:txBody>
        </p:sp>
        <p:sp>
          <p:nvSpPr>
            <p:cNvPr id="18461" name="圆柱形 31"/>
            <p:cNvSpPr>
              <a:spLocks noChangeArrowheads="1"/>
            </p:cNvSpPr>
            <p:nvPr/>
          </p:nvSpPr>
          <p:spPr bwMode="auto">
            <a:xfrm>
              <a:off x="126392" y="332982"/>
              <a:ext cx="287600" cy="359939"/>
            </a:xfrm>
            <a:prstGeom prst="can">
              <a:avLst>
                <a:gd name="adj" fmla="val 25000"/>
              </a:avLst>
            </a:prstGeom>
            <a:gradFill rotWithShape="1">
              <a:gsLst>
                <a:gs pos="0">
                  <a:srgbClr val="00B0F0"/>
                </a:gs>
                <a:gs pos="100000">
                  <a:srgbClr val="00B0F0"/>
                </a:gs>
              </a:gsLst>
              <a:lin ang="5400000"/>
            </a:gradFill>
            <a:ln w="9525" cmpd="sng">
              <a:solidFill>
                <a:srgbClr val="EF9F28"/>
              </a:solidFill>
              <a:round/>
              <a:headEnd/>
              <a:tailEnd/>
            </a:ln>
            <a:effectLst>
              <a:outerShdw dist="23000" dir="5400000" algn="ctr" rotWithShape="0">
                <a:srgbClr val="000000">
                  <a:alpha val="34000"/>
                </a:srgbClr>
              </a:outerShdw>
            </a:effectLst>
          </p:spPr>
          <p:txBody>
            <a:bodyPr anchor="ctr"/>
            <a:lstStyle/>
            <a:p>
              <a:pPr algn="ctr" fontAlgn="auto">
                <a:spcBef>
                  <a:spcPts val="0"/>
                </a:spcBef>
                <a:spcAft>
                  <a:spcPts val="0"/>
                </a:spcAft>
                <a:defRPr/>
              </a:pPr>
              <a:endParaRPr lang="zh-CN" altLang="en-US" sz="2600" dirty="0">
                <a:solidFill>
                  <a:srgbClr val="FFFFFF"/>
                </a:solidFill>
                <a:latin typeface="微软雅黑" pitchFamily="34" charset="-122"/>
                <a:ea typeface="微软雅黑" pitchFamily="34" charset="-122"/>
              </a:endParaRPr>
            </a:p>
          </p:txBody>
        </p:sp>
      </p:grpSp>
      <p:cxnSp>
        <p:nvCxnSpPr>
          <p:cNvPr id="18463" name="直接箭头连接符 34"/>
          <p:cNvCxnSpPr>
            <a:cxnSpLocks noChangeShapeType="1"/>
            <a:stCxn id="18441" idx="3"/>
            <a:endCxn id="18446" idx="2"/>
          </p:cNvCxnSpPr>
          <p:nvPr/>
        </p:nvCxnSpPr>
        <p:spPr bwMode="auto">
          <a:xfrm>
            <a:off x="3024188" y="1708150"/>
            <a:ext cx="1152525" cy="0"/>
          </a:xfrm>
          <a:prstGeom prst="straightConnector1">
            <a:avLst/>
          </a:prstGeom>
          <a:noFill/>
          <a:ln w="25400" cmpd="sng">
            <a:solidFill>
              <a:srgbClr val="00B050"/>
            </a:solidFill>
            <a:round/>
            <a:headEnd type="triangle" w="med" len="med"/>
            <a:tailEnd type="triangle" w="med" len="med"/>
          </a:ln>
          <a:effectLst>
            <a:outerShdw dist="20000" dir="5400000" algn="ctr" rotWithShape="0">
              <a:srgbClr val="000000">
                <a:alpha val="37000"/>
              </a:srgbClr>
            </a:outerShdw>
          </a:effectLst>
        </p:spPr>
      </p:cxnSp>
      <p:graphicFrame>
        <p:nvGraphicFramePr>
          <p:cNvPr id="42" name="内容占位符 3"/>
          <p:cNvGraphicFramePr>
            <a:graphicFrameLocks/>
          </p:cNvGraphicFramePr>
          <p:nvPr/>
        </p:nvGraphicFramePr>
        <p:xfrm>
          <a:off x="609600" y="2526206"/>
          <a:ext cx="10972800" cy="38884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8689" name="TextBox 42"/>
          <p:cNvSpPr txBox="1">
            <a:spLocks noChangeArrowheads="1"/>
          </p:cNvSpPr>
          <p:nvPr/>
        </p:nvSpPr>
        <p:spPr bwMode="auto">
          <a:xfrm>
            <a:off x="4656138" y="3556000"/>
            <a:ext cx="4224337" cy="1063625"/>
          </a:xfrm>
          <a:prstGeom prst="rect">
            <a:avLst/>
          </a:prstGeom>
          <a:noFill/>
          <a:ln w="9525">
            <a:noFill/>
            <a:miter lim="800000"/>
            <a:headEnd/>
            <a:tailEnd/>
          </a:ln>
        </p:spPr>
        <p:txBody>
          <a:bodyPr lIns="184608" tIns="46152" rIns="46152" bIns="46152">
            <a:spAutoFit/>
          </a:bodyPr>
          <a:lstStyle/>
          <a:p>
            <a:pPr>
              <a:buFont typeface="Arial" charset="0"/>
              <a:buChar char="•"/>
            </a:pPr>
            <a:r>
              <a:rPr lang="zh-CN" altLang="en-US">
                <a:ea typeface="微软雅黑" pitchFamily="34" charset="-122"/>
                <a:cs typeface="Arial" charset="0"/>
              </a:rPr>
              <a:t>  </a:t>
            </a:r>
            <a:r>
              <a:rPr lang="zh-CN" altLang="en-US" sz="2100">
                <a:ea typeface="微软雅黑" pitchFamily="34" charset="-122"/>
                <a:cs typeface="Arial" charset="0"/>
              </a:rPr>
              <a:t>多</a:t>
            </a:r>
            <a:r>
              <a:rPr lang="en-US" altLang="zh-CN" sz="2100">
                <a:ea typeface="微软雅黑" pitchFamily="34" charset="-122"/>
                <a:cs typeface="Arial" charset="0"/>
              </a:rPr>
              <a:t>Master</a:t>
            </a:r>
          </a:p>
          <a:p>
            <a:pPr>
              <a:buFont typeface="Arial" charset="0"/>
              <a:buChar char="•"/>
            </a:pPr>
            <a:r>
              <a:rPr lang="zh-CN" altLang="en-US" sz="2100">
                <a:ea typeface="微软雅黑" pitchFamily="34" charset="-122"/>
                <a:cs typeface="Arial" charset="0"/>
              </a:rPr>
              <a:t>  数据多备份</a:t>
            </a:r>
            <a:endParaRPr lang="en-US" altLang="zh-CN" sz="2100">
              <a:ea typeface="微软雅黑" pitchFamily="34" charset="-122"/>
              <a:cs typeface="Arial" charset="0"/>
            </a:endParaRPr>
          </a:p>
          <a:p>
            <a:pPr>
              <a:buFont typeface="Arial" charset="0"/>
              <a:buChar char="•"/>
            </a:pPr>
            <a:r>
              <a:rPr lang="zh-CN" altLang="en-US" sz="2100">
                <a:ea typeface="微软雅黑" pitchFamily="34" charset="-122"/>
                <a:cs typeface="Arial" charset="0"/>
              </a:rPr>
              <a:t>  异常检测和紧急复制</a:t>
            </a:r>
          </a:p>
        </p:txBody>
      </p:sp>
      <p:sp>
        <p:nvSpPr>
          <p:cNvPr id="28690" name="TextBox 43"/>
          <p:cNvSpPr txBox="1">
            <a:spLocks noChangeArrowheads="1"/>
          </p:cNvSpPr>
          <p:nvPr/>
        </p:nvSpPr>
        <p:spPr bwMode="auto">
          <a:xfrm>
            <a:off x="8591550" y="3492500"/>
            <a:ext cx="2208213" cy="1089025"/>
          </a:xfrm>
          <a:prstGeom prst="rect">
            <a:avLst/>
          </a:prstGeom>
          <a:noFill/>
          <a:ln w="9525">
            <a:noFill/>
            <a:miter lim="800000"/>
            <a:headEnd/>
            <a:tailEnd/>
          </a:ln>
        </p:spPr>
        <p:txBody>
          <a:bodyPr lIns="117226" tIns="58613" rIns="117226" bIns="58613">
            <a:spAutoFit/>
          </a:bodyPr>
          <a:lstStyle/>
          <a:p>
            <a:pPr>
              <a:lnSpc>
                <a:spcPct val="150000"/>
              </a:lnSpc>
              <a:buFont typeface="Arial" charset="0"/>
              <a:buChar char="•"/>
            </a:pPr>
            <a:r>
              <a:rPr lang="en-US" altLang="zh-CN">
                <a:ea typeface="微软雅黑" pitchFamily="34" charset="-122"/>
                <a:cs typeface="Arial" charset="0"/>
              </a:rPr>
              <a:t> </a:t>
            </a:r>
            <a:r>
              <a:rPr lang="en-US" altLang="zh-CN" sz="2100">
                <a:ea typeface="微软雅黑" pitchFamily="34" charset="-122"/>
                <a:cs typeface="Arial" charset="0"/>
              </a:rPr>
              <a:t>Checksum</a:t>
            </a:r>
            <a:endParaRPr lang="zh-CN" altLang="en-US" sz="2100">
              <a:ea typeface="微软雅黑" pitchFamily="34" charset="-122"/>
              <a:cs typeface="Arial" charset="0"/>
            </a:endParaRPr>
          </a:p>
          <a:p>
            <a:pPr>
              <a:lnSpc>
                <a:spcPct val="150000"/>
              </a:lnSpc>
              <a:buFont typeface="Arial" charset="0"/>
              <a:buChar char="•"/>
            </a:pPr>
            <a:r>
              <a:rPr lang="zh-CN" altLang="en-US" sz="2100">
                <a:ea typeface="微软雅黑" pitchFamily="34" charset="-122"/>
                <a:cs typeface="Arial" charset="0"/>
              </a:rPr>
              <a:t> 回收站</a:t>
            </a:r>
          </a:p>
        </p:txBody>
      </p:sp>
      <p:sp>
        <p:nvSpPr>
          <p:cNvPr id="28691" name="TextBox 44"/>
          <p:cNvSpPr txBox="1">
            <a:spLocks noChangeArrowheads="1"/>
          </p:cNvSpPr>
          <p:nvPr/>
        </p:nvSpPr>
        <p:spPr bwMode="auto">
          <a:xfrm>
            <a:off x="8591550" y="4616450"/>
            <a:ext cx="2881313" cy="765175"/>
          </a:xfrm>
          <a:prstGeom prst="rect">
            <a:avLst/>
          </a:prstGeom>
          <a:noFill/>
          <a:ln w="9525">
            <a:noFill/>
            <a:miter lim="800000"/>
            <a:headEnd/>
            <a:tailEnd/>
          </a:ln>
        </p:spPr>
        <p:txBody>
          <a:bodyPr lIns="117226" tIns="58613" rIns="117226" bIns="58613">
            <a:spAutoFit/>
          </a:bodyPr>
          <a:lstStyle/>
          <a:p>
            <a:pPr>
              <a:buFont typeface="Arial" charset="0"/>
              <a:buChar char="•"/>
            </a:pPr>
            <a:r>
              <a:rPr lang="zh-CN" altLang="en-US">
                <a:latin typeface="Calibri" pitchFamily="34" charset="0"/>
                <a:ea typeface="微软雅黑" pitchFamily="34" charset="-122"/>
                <a:cs typeface="Arial" charset="0"/>
              </a:rPr>
              <a:t>  </a:t>
            </a:r>
            <a:r>
              <a:rPr lang="zh-CN" altLang="en-US" sz="2100">
                <a:latin typeface="Calibri" pitchFamily="34" charset="0"/>
                <a:ea typeface="微软雅黑" pitchFamily="34" charset="-122"/>
                <a:cs typeface="Arial" charset="0"/>
              </a:rPr>
              <a:t>流控和优先级</a:t>
            </a:r>
            <a:endParaRPr lang="en-US" altLang="zh-CN" sz="2100">
              <a:latin typeface="Calibri" pitchFamily="34" charset="0"/>
              <a:ea typeface="微软雅黑" pitchFamily="34" charset="-122"/>
              <a:cs typeface="Arial" charset="0"/>
            </a:endParaRPr>
          </a:p>
          <a:p>
            <a:pPr>
              <a:buFont typeface="Arial" charset="0"/>
              <a:buChar char="•"/>
            </a:pPr>
            <a:r>
              <a:rPr lang="zh-CN" altLang="en-US" sz="2100">
                <a:latin typeface="Calibri" pitchFamily="34" charset="0"/>
                <a:ea typeface="微软雅黑" pitchFamily="34" charset="-122"/>
                <a:cs typeface="Arial" charset="0"/>
              </a:rPr>
              <a:t>  混合存储</a:t>
            </a:r>
            <a:endParaRPr lang="en-US" altLang="zh-CN" sz="2100">
              <a:latin typeface="Calibri" pitchFamily="34" charset="0"/>
              <a:ea typeface="微软雅黑" pitchFamily="34" charset="-122"/>
              <a:cs typeface="Arial" charset="0"/>
            </a:endParaRPr>
          </a:p>
        </p:txBody>
      </p:sp>
      <p:sp>
        <p:nvSpPr>
          <p:cNvPr id="28692" name="TextBox 58"/>
          <p:cNvSpPr txBox="1">
            <a:spLocks noChangeArrowheads="1"/>
          </p:cNvSpPr>
          <p:nvPr/>
        </p:nvSpPr>
        <p:spPr bwMode="auto">
          <a:xfrm>
            <a:off x="4656138" y="4595813"/>
            <a:ext cx="4224337" cy="1062037"/>
          </a:xfrm>
          <a:prstGeom prst="rect">
            <a:avLst/>
          </a:prstGeom>
          <a:noFill/>
          <a:ln w="9525">
            <a:noFill/>
            <a:miter lim="800000"/>
            <a:headEnd/>
            <a:tailEnd/>
          </a:ln>
        </p:spPr>
        <p:txBody>
          <a:bodyPr lIns="184608" tIns="46152" rIns="46152" bIns="46152">
            <a:spAutoFit/>
          </a:bodyPr>
          <a:lstStyle/>
          <a:p>
            <a:pPr>
              <a:buFont typeface="Arial" charset="0"/>
              <a:buChar char="•"/>
            </a:pPr>
            <a:r>
              <a:rPr lang="zh-CN" altLang="en-US" sz="2100">
                <a:ea typeface="微软雅黑" pitchFamily="34" charset="-122"/>
                <a:cs typeface="Arial" charset="0"/>
              </a:rPr>
              <a:t>  数据聚簇</a:t>
            </a:r>
            <a:endParaRPr lang="en-US" altLang="zh-CN" sz="2100">
              <a:ea typeface="微软雅黑" pitchFamily="34" charset="-122"/>
              <a:cs typeface="Arial" charset="0"/>
            </a:endParaRPr>
          </a:p>
          <a:p>
            <a:pPr>
              <a:buFont typeface="Arial" charset="0"/>
              <a:buChar char="•"/>
            </a:pPr>
            <a:r>
              <a:rPr lang="zh-CN" altLang="en-US" sz="2100">
                <a:ea typeface="微软雅黑" pitchFamily="34" charset="-122"/>
                <a:cs typeface="Arial" charset="0"/>
              </a:rPr>
              <a:t>  热点和慢盘规避</a:t>
            </a:r>
            <a:endParaRPr lang="en-US" altLang="zh-CN" sz="2100">
              <a:ea typeface="微软雅黑" pitchFamily="34" charset="-122"/>
              <a:cs typeface="Arial" charset="0"/>
            </a:endParaRPr>
          </a:p>
          <a:p>
            <a:pPr>
              <a:buFont typeface="Arial" charset="0"/>
              <a:buChar char="•"/>
            </a:pPr>
            <a:r>
              <a:rPr lang="zh-CN" altLang="en-US" sz="2100">
                <a:latin typeface="Calibri" pitchFamily="34" charset="0"/>
                <a:ea typeface="微软雅黑" pitchFamily="34" charset="-122"/>
                <a:cs typeface="Arial" charset="0"/>
              </a:rPr>
              <a:t>  黑名单</a:t>
            </a:r>
            <a:endParaRPr lang="zh-CN" altLang="en-US" sz="2100">
              <a:ea typeface="微软雅黑" pitchFamily="34" charset="-122"/>
              <a:cs typeface="Arial" charset="0"/>
            </a:endParaRPr>
          </a:p>
        </p:txBody>
      </p:sp>
      <p:sp>
        <p:nvSpPr>
          <p:cNvPr id="28693" name="TextBox 59"/>
          <p:cNvSpPr txBox="1">
            <a:spLocks noChangeArrowheads="1"/>
          </p:cNvSpPr>
          <p:nvPr/>
        </p:nvSpPr>
        <p:spPr bwMode="auto">
          <a:xfrm>
            <a:off x="4656138" y="5407025"/>
            <a:ext cx="6143625" cy="1062038"/>
          </a:xfrm>
          <a:prstGeom prst="rect">
            <a:avLst/>
          </a:prstGeom>
          <a:noFill/>
          <a:ln w="9525">
            <a:noFill/>
            <a:miter lim="800000"/>
            <a:headEnd/>
            <a:tailEnd/>
          </a:ln>
        </p:spPr>
        <p:txBody>
          <a:bodyPr lIns="184608" tIns="46152" rIns="46152" bIns="46152">
            <a:spAutoFit/>
          </a:bodyPr>
          <a:lstStyle/>
          <a:p>
            <a:pPr>
              <a:buFont typeface="Arial" charset="0"/>
              <a:buChar char="•"/>
            </a:pPr>
            <a:r>
              <a:rPr lang="zh-CN" altLang="en-US">
                <a:ea typeface="微软雅黑" pitchFamily="34" charset="-122"/>
                <a:cs typeface="Arial" charset="0"/>
              </a:rPr>
              <a:t>  </a:t>
            </a:r>
            <a:r>
              <a:rPr lang="en-US" altLang="zh-CN" sz="2100">
                <a:ea typeface="微软雅黑" pitchFamily="34" charset="-122"/>
                <a:cs typeface="Arial" charset="0"/>
              </a:rPr>
              <a:t>Capability</a:t>
            </a:r>
            <a:r>
              <a:rPr lang="zh-CN" altLang="en-US" sz="2100">
                <a:ea typeface="微软雅黑" pitchFamily="34" charset="-122"/>
                <a:cs typeface="Arial" charset="0"/>
              </a:rPr>
              <a:t>安全访问</a:t>
            </a:r>
            <a:endParaRPr lang="en-US" altLang="zh-CN" sz="2100">
              <a:ea typeface="微软雅黑" pitchFamily="34" charset="-122"/>
              <a:cs typeface="Arial" charset="0"/>
            </a:endParaRPr>
          </a:p>
          <a:p>
            <a:pPr>
              <a:buFont typeface="Arial" charset="0"/>
              <a:buChar char="•"/>
            </a:pPr>
            <a:r>
              <a:rPr lang="zh-CN" altLang="en-US" sz="2100">
                <a:ea typeface="微软雅黑" pitchFamily="34" charset="-122"/>
                <a:cs typeface="Arial" charset="0"/>
              </a:rPr>
              <a:t>  配额管理、审计</a:t>
            </a:r>
            <a:endParaRPr lang="en-US" altLang="zh-CN" sz="2100">
              <a:latin typeface="Calibri" pitchFamily="34" charset="0"/>
              <a:ea typeface="微软雅黑" pitchFamily="34" charset="-122"/>
              <a:cs typeface="Arial" charset="0"/>
            </a:endParaRPr>
          </a:p>
          <a:p>
            <a:pPr>
              <a:buFont typeface="Arial" charset="0"/>
              <a:buChar char="•"/>
            </a:pPr>
            <a:r>
              <a:rPr lang="zh-CN" altLang="en-US" sz="2100">
                <a:ea typeface="微软雅黑" pitchFamily="34" charset="-122"/>
                <a:cs typeface="Arial" charset="0"/>
              </a:rPr>
              <a:t>  磁盘自动上下线</a:t>
            </a:r>
          </a:p>
        </p:txBody>
      </p:sp>
      <p:sp>
        <p:nvSpPr>
          <p:cNvPr id="28694" name="TextBox 36"/>
          <p:cNvSpPr txBox="1">
            <a:spLocks noChangeArrowheads="1"/>
          </p:cNvSpPr>
          <p:nvPr/>
        </p:nvSpPr>
        <p:spPr bwMode="auto">
          <a:xfrm>
            <a:off x="8591550" y="5419725"/>
            <a:ext cx="2976563" cy="1087438"/>
          </a:xfrm>
          <a:prstGeom prst="rect">
            <a:avLst/>
          </a:prstGeom>
          <a:noFill/>
          <a:ln w="9525">
            <a:noFill/>
            <a:miter lim="800000"/>
            <a:headEnd/>
            <a:tailEnd/>
          </a:ln>
        </p:spPr>
        <p:txBody>
          <a:bodyPr lIns="117226" tIns="58613" rIns="117226" bIns="58613">
            <a:spAutoFit/>
          </a:bodyPr>
          <a:lstStyle/>
          <a:p>
            <a:pPr>
              <a:buFont typeface="Arial" charset="0"/>
              <a:buChar char="•"/>
            </a:pPr>
            <a:r>
              <a:rPr lang="en-US" altLang="zh-CN">
                <a:ea typeface="微软雅黑" pitchFamily="34" charset="-122"/>
                <a:cs typeface="Arial" charset="0"/>
              </a:rPr>
              <a:t> </a:t>
            </a:r>
            <a:r>
              <a:rPr lang="zh-CN" altLang="en-US" sz="2100">
                <a:ea typeface="微软雅黑" pitchFamily="34" charset="-122"/>
                <a:cs typeface="Arial" charset="0"/>
              </a:rPr>
              <a:t>热升级</a:t>
            </a:r>
          </a:p>
          <a:p>
            <a:pPr>
              <a:buFont typeface="Arial" charset="0"/>
              <a:buChar char="•"/>
            </a:pPr>
            <a:r>
              <a:rPr lang="zh-CN" altLang="en-US" sz="2100">
                <a:ea typeface="微软雅黑" pitchFamily="34" charset="-122"/>
                <a:cs typeface="Arial" charset="0"/>
              </a:rPr>
              <a:t> </a:t>
            </a:r>
            <a:r>
              <a:rPr lang="zh-CN" altLang="en-US" sz="2100">
                <a:latin typeface="Calibri" pitchFamily="34" charset="0"/>
                <a:ea typeface="微软雅黑" pitchFamily="34" charset="-122"/>
                <a:cs typeface="Arial" charset="0"/>
              </a:rPr>
              <a:t>动态扩容</a:t>
            </a:r>
            <a:r>
              <a:rPr lang="en-US" altLang="zh-CN" sz="2100">
                <a:latin typeface="Calibri" pitchFamily="34" charset="0"/>
                <a:ea typeface="微软雅黑" pitchFamily="34" charset="-122"/>
                <a:cs typeface="Arial" charset="0"/>
              </a:rPr>
              <a:t>/</a:t>
            </a:r>
            <a:r>
              <a:rPr lang="zh-CN" altLang="en-US" sz="2100">
                <a:latin typeface="Calibri" pitchFamily="34" charset="0"/>
                <a:ea typeface="微软雅黑" pitchFamily="34" charset="-122"/>
                <a:cs typeface="Arial" charset="0"/>
              </a:rPr>
              <a:t>缩容</a:t>
            </a:r>
            <a:endParaRPr lang="en-US" altLang="zh-CN" sz="2100">
              <a:latin typeface="Calibri" pitchFamily="34" charset="0"/>
              <a:ea typeface="微软雅黑" pitchFamily="34" charset="-122"/>
              <a:cs typeface="Arial" charset="0"/>
            </a:endParaRPr>
          </a:p>
          <a:p>
            <a:pPr>
              <a:buFont typeface="Arial" charset="0"/>
              <a:buChar char="•"/>
            </a:pPr>
            <a:r>
              <a:rPr lang="zh-CN" altLang="en-US" sz="2100">
                <a:latin typeface="Calibri" pitchFamily="34" charset="0"/>
                <a:ea typeface="微软雅黑" pitchFamily="34" charset="-122"/>
                <a:cs typeface="Arial" charset="0"/>
              </a:rPr>
              <a:t> 在线监控、离线分析</a:t>
            </a:r>
            <a:endParaRPr lang="zh-CN" altLang="en-US" sz="2100">
              <a:ea typeface="微软雅黑" pitchFamily="34" charset="-122"/>
              <a:cs typeface="Arial" charset="0"/>
            </a:endParaRPr>
          </a:p>
        </p:txBody>
      </p:sp>
    </p:spTree>
    <p:extLst>
      <p:ext uri="{BB962C8B-B14F-4D97-AF65-F5344CB8AC3E}">
        <p14:creationId xmlns:p14="http://schemas.microsoft.com/office/powerpoint/2010/main" val="245492254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2" descr="Block diagram of a simple Ceph ecosystem"/>
          <p:cNvPicPr>
            <a:picLocks noChangeAspect="1" noChangeArrowheads="1"/>
          </p:cNvPicPr>
          <p:nvPr/>
        </p:nvPicPr>
        <p:blipFill>
          <a:blip r:embed="rId3"/>
          <a:srcRect/>
          <a:stretch>
            <a:fillRect/>
          </a:stretch>
        </p:blipFill>
        <p:spPr bwMode="auto">
          <a:xfrm>
            <a:off x="982663" y="725488"/>
            <a:ext cx="8642350" cy="5572125"/>
          </a:xfrm>
          <a:prstGeom prst="rect">
            <a:avLst/>
          </a:prstGeom>
          <a:noFill/>
          <a:ln w="9525">
            <a:noFill/>
            <a:miter lim="800000"/>
            <a:headEnd/>
            <a:tailEnd/>
          </a:ln>
        </p:spPr>
      </p:pic>
      <p:sp>
        <p:nvSpPr>
          <p:cNvPr id="7" name="标题 1"/>
          <p:cNvSpPr txBox="1">
            <a:spLocks/>
          </p:cNvSpPr>
          <p:nvPr/>
        </p:nvSpPr>
        <p:spPr>
          <a:xfrm>
            <a:off x="342900" y="44450"/>
            <a:ext cx="10361613" cy="801688"/>
          </a:xfrm>
          <a:prstGeom prst="rect">
            <a:avLst/>
          </a:prstGeom>
        </p:spPr>
        <p:txBody>
          <a:bodyPr lIns="117226" tIns="58613" rIns="117226" bIns="58613" anchor="ctr">
            <a:normAutofit/>
          </a:bodyPr>
          <a:lstStyle/>
          <a:p>
            <a:pPr defTabSz="1171575">
              <a:defRPr/>
            </a:pPr>
            <a:r>
              <a:rPr lang="en-US" altLang="zh-CN" sz="2800">
                <a:solidFill>
                  <a:schemeClr val="bg1"/>
                </a:solidFill>
                <a:effectLst>
                  <a:outerShdw blurRad="38100" dist="38100" dir="2700000" algn="tl">
                    <a:srgbClr val="C0C0C0"/>
                  </a:outerShdw>
                </a:effectLst>
                <a:latin typeface="微软雅黑" pitchFamily="34" charset="-122"/>
                <a:ea typeface="微软雅黑" pitchFamily="34" charset="-122"/>
              </a:rPr>
              <a:t>Ceph</a:t>
            </a:r>
            <a:endParaRPr lang="zh-CN" altLang="en-US" sz="2800">
              <a:solidFill>
                <a:schemeClr val="bg1"/>
              </a:solidFill>
              <a:effectLst>
                <a:outerShdw blurRad="38100" dist="38100" dir="2700000" algn="tl">
                  <a:srgbClr val="C0C0C0"/>
                </a:outerShdw>
              </a:effectLst>
              <a:latin typeface="微软雅黑" pitchFamily="34" charset="-122"/>
              <a:ea typeface="微软雅黑" pitchFamily="34" charset="-122"/>
            </a:endParaRPr>
          </a:p>
        </p:txBody>
      </p:sp>
      <p:sp>
        <p:nvSpPr>
          <p:cNvPr id="26627" name="TextBox 3"/>
          <p:cNvSpPr txBox="1">
            <a:spLocks noChangeArrowheads="1"/>
          </p:cNvSpPr>
          <p:nvPr/>
        </p:nvSpPr>
        <p:spPr bwMode="auto">
          <a:xfrm>
            <a:off x="334963" y="6308725"/>
            <a:ext cx="11737975" cy="400050"/>
          </a:xfrm>
          <a:prstGeom prst="rect">
            <a:avLst/>
          </a:prstGeom>
          <a:noFill/>
          <a:ln w="9525">
            <a:noFill/>
            <a:miter lim="800000"/>
            <a:headEnd/>
            <a:tailEnd/>
          </a:ln>
        </p:spPr>
        <p:txBody>
          <a:bodyPr>
            <a:spAutoFit/>
          </a:bodyPr>
          <a:lstStyle/>
          <a:p>
            <a:r>
              <a:rPr lang="en-US" altLang="zh-CN" sz="2000">
                <a:latin typeface="Calibri" pitchFamily="34" charset="0"/>
              </a:rPr>
              <a:t>Refercece:  </a:t>
            </a:r>
            <a:r>
              <a:rPr lang="en-US" altLang="zh-CN" sz="2000">
                <a:latin typeface="Calibri" pitchFamily="34" charset="0"/>
                <a:hlinkClick r:id="rId4"/>
              </a:rPr>
              <a:t>http://ceph.com/docs/master/architecture/</a:t>
            </a:r>
            <a:endParaRPr lang="en-US" altLang="zh-CN" sz="2000">
              <a:latin typeface="Calibri"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分布式存储系统重要功能设计要点剖析</a:t>
            </a:r>
            <a:endParaRPr lang="en-US" altLang="zh-CN" dirty="0" smtClean="0"/>
          </a:p>
        </p:txBody>
      </p:sp>
      <p:sp>
        <p:nvSpPr>
          <p:cNvPr id="30722" name="内容占位符 2"/>
          <p:cNvSpPr>
            <a:spLocks noGrp="1"/>
          </p:cNvSpPr>
          <p:nvPr>
            <p:ph idx="1"/>
          </p:nvPr>
        </p:nvSpPr>
        <p:spPr>
          <a:xfrm>
            <a:off x="3935413" y="1557338"/>
            <a:ext cx="11522075" cy="4392612"/>
          </a:xfrm>
        </p:spPr>
        <p:txBody>
          <a:bodyPr/>
          <a:lstStyle/>
          <a:p>
            <a:pPr eaLnBrk="1" hangingPunct="1">
              <a:lnSpc>
                <a:spcPct val="120000"/>
              </a:lnSpc>
              <a:buClr>
                <a:srgbClr val="0088EE"/>
              </a:buClr>
              <a:buFont typeface="Wingdings" pitchFamily="2" charset="2"/>
              <a:buChar char="Ø"/>
              <a:defRPr/>
            </a:pPr>
            <a:r>
              <a:rPr lang="zh-CN" altLang="en-US" sz="2800" b="1" smtClean="0">
                <a:solidFill>
                  <a:srgbClr val="0088EE"/>
                </a:solidFill>
                <a:effectLst>
                  <a:outerShdw blurRad="38100" dist="38100" dir="2700000" algn="tl">
                    <a:srgbClr val="C0C0C0"/>
                  </a:outerShdw>
                </a:effectLst>
              </a:rPr>
              <a:t>读写流程</a:t>
            </a:r>
            <a:endParaRPr lang="en-US" altLang="zh-CN" sz="2800" b="1" smtClean="0">
              <a:solidFill>
                <a:srgbClr val="0088EE"/>
              </a:solidFill>
              <a:effectLst>
                <a:outerShdw blurRad="38100" dist="38100" dir="2700000" algn="tl">
                  <a:srgbClr val="C0C0C0"/>
                </a:outerShdw>
              </a:effectLst>
            </a:endParaRPr>
          </a:p>
          <a:p>
            <a:pPr eaLnBrk="1" hangingPunct="1">
              <a:lnSpc>
                <a:spcPct val="120000"/>
              </a:lnSpc>
              <a:buClr>
                <a:srgbClr val="0088EE"/>
              </a:buClr>
              <a:buFont typeface="Wingdings" pitchFamily="2" charset="2"/>
              <a:buChar char="Ø"/>
              <a:defRPr/>
            </a:pPr>
            <a:r>
              <a:rPr lang="en-US" altLang="zh-CN" sz="2800" b="1" smtClean="0">
                <a:solidFill>
                  <a:srgbClr val="0088EE"/>
                </a:solidFill>
                <a:effectLst>
                  <a:outerShdw blurRad="38100" dist="38100" dir="2700000" algn="tl">
                    <a:srgbClr val="C0C0C0"/>
                  </a:outerShdw>
                </a:effectLst>
              </a:rPr>
              <a:t>QoS</a:t>
            </a:r>
          </a:p>
          <a:p>
            <a:pPr eaLnBrk="1" hangingPunct="1">
              <a:lnSpc>
                <a:spcPct val="120000"/>
              </a:lnSpc>
              <a:buClr>
                <a:srgbClr val="0088EE"/>
              </a:buClr>
              <a:buFont typeface="Wingdings" pitchFamily="2" charset="2"/>
              <a:buChar char="Ø"/>
              <a:defRPr/>
            </a:pPr>
            <a:r>
              <a:rPr lang="en-US" altLang="zh-CN" sz="2800" b="1" smtClean="0">
                <a:solidFill>
                  <a:srgbClr val="0088EE"/>
                </a:solidFill>
                <a:effectLst>
                  <a:outerShdw blurRad="38100" dist="38100" dir="2700000" algn="tl">
                    <a:srgbClr val="C0C0C0"/>
                  </a:outerShdw>
                </a:effectLst>
              </a:rPr>
              <a:t>Checksum</a:t>
            </a:r>
          </a:p>
          <a:p>
            <a:pPr eaLnBrk="1" hangingPunct="1">
              <a:lnSpc>
                <a:spcPct val="120000"/>
              </a:lnSpc>
              <a:buClr>
                <a:srgbClr val="0088EE"/>
              </a:buClr>
              <a:buFont typeface="Wingdings" pitchFamily="2" charset="2"/>
              <a:buChar char="Ø"/>
              <a:defRPr/>
            </a:pPr>
            <a:r>
              <a:rPr lang="en-US" altLang="zh-CN" sz="2800" b="1" smtClean="0">
                <a:solidFill>
                  <a:srgbClr val="0088EE"/>
                </a:solidFill>
                <a:effectLst>
                  <a:outerShdw blurRad="38100" dist="38100" dir="2700000" algn="tl">
                    <a:srgbClr val="C0C0C0"/>
                  </a:outerShdw>
                </a:effectLst>
              </a:rPr>
              <a:t>Replication</a:t>
            </a:r>
          </a:p>
          <a:p>
            <a:pPr eaLnBrk="1" hangingPunct="1">
              <a:lnSpc>
                <a:spcPct val="120000"/>
              </a:lnSpc>
              <a:buClr>
                <a:srgbClr val="0088EE"/>
              </a:buClr>
              <a:buFont typeface="Wingdings" pitchFamily="2" charset="2"/>
              <a:buChar char="Ø"/>
              <a:defRPr/>
            </a:pPr>
            <a:r>
              <a:rPr lang="en-US" altLang="zh-CN" sz="2800" b="1" smtClean="0">
                <a:solidFill>
                  <a:srgbClr val="0088EE"/>
                </a:solidFill>
                <a:effectLst>
                  <a:outerShdw blurRad="38100" dist="38100" dir="2700000" algn="tl">
                    <a:srgbClr val="C0C0C0"/>
                  </a:outerShdw>
                </a:effectLst>
              </a:rPr>
              <a:t>Rebalance</a:t>
            </a:r>
          </a:p>
          <a:p>
            <a:pPr eaLnBrk="1" hangingPunct="1">
              <a:lnSpc>
                <a:spcPct val="120000"/>
              </a:lnSpc>
              <a:buClr>
                <a:srgbClr val="0088EE"/>
              </a:buClr>
              <a:buFont typeface="Wingdings" pitchFamily="2" charset="2"/>
              <a:buChar char="Ø"/>
              <a:defRPr/>
            </a:pPr>
            <a:r>
              <a:rPr lang="en-US" altLang="zh-CN" sz="2800" b="1" smtClean="0">
                <a:solidFill>
                  <a:srgbClr val="0088EE"/>
                </a:solidFill>
                <a:effectLst>
                  <a:outerShdw blurRad="38100" dist="38100" dir="2700000" algn="tl">
                    <a:srgbClr val="C0C0C0"/>
                  </a:outerShdw>
                </a:effectLst>
              </a:rPr>
              <a:t>Garbage collection</a:t>
            </a:r>
          </a:p>
          <a:p>
            <a:pPr eaLnBrk="1" hangingPunct="1">
              <a:lnSpc>
                <a:spcPct val="120000"/>
              </a:lnSpc>
              <a:buClr>
                <a:srgbClr val="0088EE"/>
              </a:buClr>
              <a:buFont typeface="Wingdings" pitchFamily="2" charset="2"/>
              <a:buChar char="Ø"/>
              <a:defRPr/>
            </a:pPr>
            <a:r>
              <a:rPr lang="en-US" altLang="zh-CN" sz="2800" b="1" smtClean="0">
                <a:solidFill>
                  <a:srgbClr val="0088EE"/>
                </a:solidFill>
                <a:effectLst>
                  <a:outerShdw blurRad="38100" dist="38100" dir="2700000" algn="tl">
                    <a:srgbClr val="C0C0C0"/>
                  </a:outerShdw>
                </a:effectLst>
              </a:rPr>
              <a:t>Erasure coding</a:t>
            </a:r>
            <a:endParaRPr lang="zh-CN" altLang="en-US" sz="2800" b="1" smtClean="0">
              <a:solidFill>
                <a:srgbClr val="0088EE"/>
              </a:solidFill>
              <a:effectLst>
                <a:outerShdw blurRad="38100" dist="38100" dir="2700000" algn="tl">
                  <a:srgbClr val="C0C0C0"/>
                </a:outerShdw>
              </a:effectLst>
            </a:endParaRPr>
          </a:p>
        </p:txBody>
      </p:sp>
      <p:sp>
        <p:nvSpPr>
          <p:cNvPr id="3" name="圆角矩形 9"/>
          <p:cNvSpPr/>
          <p:nvPr/>
        </p:nvSpPr>
        <p:spPr>
          <a:xfrm>
            <a:off x="1992313" y="1341438"/>
            <a:ext cx="7127875" cy="4608512"/>
          </a:xfrm>
          <a:prstGeom prst="roundRect">
            <a:avLst/>
          </a:prstGeom>
          <a:noFill/>
          <a:ln>
            <a:solidFill>
              <a:srgbClr val="0088E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Sansation"/>
              </a:defRPr>
            </a:lvl1pPr>
            <a:lvl2pPr marL="742950" indent="-285750">
              <a:defRPr>
                <a:solidFill>
                  <a:schemeClr val="tx1"/>
                </a:solidFill>
                <a:latin typeface="Sansation"/>
              </a:defRPr>
            </a:lvl2pPr>
            <a:lvl3pPr marL="1143000" indent="-228600">
              <a:defRPr>
                <a:solidFill>
                  <a:schemeClr val="tx1"/>
                </a:solidFill>
                <a:latin typeface="Sansation"/>
              </a:defRPr>
            </a:lvl3pPr>
            <a:lvl4pPr marL="1600200" indent="-228600">
              <a:defRPr>
                <a:solidFill>
                  <a:schemeClr val="tx1"/>
                </a:solidFill>
                <a:latin typeface="Sansation"/>
              </a:defRPr>
            </a:lvl4pPr>
            <a:lvl5pPr marL="2057400" indent="-228600">
              <a:defRPr>
                <a:solidFill>
                  <a:schemeClr val="tx1"/>
                </a:solidFill>
                <a:latin typeface="Sansation"/>
              </a:defRPr>
            </a:lvl5pPr>
            <a:lvl6pPr marL="2514600" indent="-228600" fontAlgn="base">
              <a:spcBef>
                <a:spcPct val="0"/>
              </a:spcBef>
              <a:spcAft>
                <a:spcPct val="0"/>
              </a:spcAft>
              <a:defRPr>
                <a:solidFill>
                  <a:schemeClr val="tx1"/>
                </a:solidFill>
                <a:latin typeface="Sansation"/>
              </a:defRPr>
            </a:lvl6pPr>
            <a:lvl7pPr marL="2971800" indent="-228600" fontAlgn="base">
              <a:spcBef>
                <a:spcPct val="0"/>
              </a:spcBef>
              <a:spcAft>
                <a:spcPct val="0"/>
              </a:spcAft>
              <a:defRPr>
                <a:solidFill>
                  <a:schemeClr val="tx1"/>
                </a:solidFill>
                <a:latin typeface="Sansation"/>
              </a:defRPr>
            </a:lvl7pPr>
            <a:lvl8pPr marL="3429000" indent="-228600" fontAlgn="base">
              <a:spcBef>
                <a:spcPct val="0"/>
              </a:spcBef>
              <a:spcAft>
                <a:spcPct val="0"/>
              </a:spcAft>
              <a:defRPr>
                <a:solidFill>
                  <a:schemeClr val="tx1"/>
                </a:solidFill>
                <a:latin typeface="Sansation"/>
              </a:defRPr>
            </a:lvl8pPr>
            <a:lvl9pPr marL="3886200" indent="-228600" fontAlgn="base">
              <a:spcBef>
                <a:spcPct val="0"/>
              </a:spcBef>
              <a:spcAft>
                <a:spcPct val="0"/>
              </a:spcAft>
              <a:defRPr>
                <a:solidFill>
                  <a:schemeClr val="tx1"/>
                </a:solidFill>
                <a:latin typeface="Sansation"/>
              </a:defRPr>
            </a:lvl9pPr>
          </a:lstStyle>
          <a:p>
            <a:pPr algn="ctr">
              <a:defRPr/>
            </a:pPr>
            <a:endParaRPr lang="zh-CN" altLang="en-US" smtClean="0">
              <a:solidFill>
                <a:srgbClr val="FFFFFF"/>
              </a:solidFill>
            </a:endParaRPr>
          </a:p>
        </p:txBody>
      </p:sp>
      <p:sp>
        <p:nvSpPr>
          <p:cNvPr id="4" name="圆角矩形 9"/>
          <p:cNvSpPr/>
          <p:nvPr/>
        </p:nvSpPr>
        <p:spPr>
          <a:xfrm>
            <a:off x="1774825" y="1125538"/>
            <a:ext cx="7561263" cy="5041900"/>
          </a:xfrm>
          <a:prstGeom prst="roundRect">
            <a:avLst/>
          </a:prstGeom>
          <a:noFill/>
          <a:ln>
            <a:solidFill>
              <a:srgbClr val="0088E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Sansation"/>
              </a:defRPr>
            </a:lvl1pPr>
            <a:lvl2pPr marL="742950" indent="-285750">
              <a:defRPr>
                <a:solidFill>
                  <a:schemeClr val="tx1"/>
                </a:solidFill>
                <a:latin typeface="Sansation"/>
              </a:defRPr>
            </a:lvl2pPr>
            <a:lvl3pPr marL="1143000" indent="-228600">
              <a:defRPr>
                <a:solidFill>
                  <a:schemeClr val="tx1"/>
                </a:solidFill>
                <a:latin typeface="Sansation"/>
              </a:defRPr>
            </a:lvl3pPr>
            <a:lvl4pPr marL="1600200" indent="-228600">
              <a:defRPr>
                <a:solidFill>
                  <a:schemeClr val="tx1"/>
                </a:solidFill>
                <a:latin typeface="Sansation"/>
              </a:defRPr>
            </a:lvl4pPr>
            <a:lvl5pPr marL="2057400" indent="-228600">
              <a:defRPr>
                <a:solidFill>
                  <a:schemeClr val="tx1"/>
                </a:solidFill>
                <a:latin typeface="Sansation"/>
              </a:defRPr>
            </a:lvl5pPr>
            <a:lvl6pPr marL="2514600" indent="-228600" fontAlgn="base">
              <a:spcBef>
                <a:spcPct val="0"/>
              </a:spcBef>
              <a:spcAft>
                <a:spcPct val="0"/>
              </a:spcAft>
              <a:defRPr>
                <a:solidFill>
                  <a:schemeClr val="tx1"/>
                </a:solidFill>
                <a:latin typeface="Sansation"/>
              </a:defRPr>
            </a:lvl6pPr>
            <a:lvl7pPr marL="2971800" indent="-228600" fontAlgn="base">
              <a:spcBef>
                <a:spcPct val="0"/>
              </a:spcBef>
              <a:spcAft>
                <a:spcPct val="0"/>
              </a:spcAft>
              <a:defRPr>
                <a:solidFill>
                  <a:schemeClr val="tx1"/>
                </a:solidFill>
                <a:latin typeface="Sansation"/>
              </a:defRPr>
            </a:lvl7pPr>
            <a:lvl8pPr marL="3429000" indent="-228600" fontAlgn="base">
              <a:spcBef>
                <a:spcPct val="0"/>
              </a:spcBef>
              <a:spcAft>
                <a:spcPct val="0"/>
              </a:spcAft>
              <a:defRPr>
                <a:solidFill>
                  <a:schemeClr val="tx1"/>
                </a:solidFill>
                <a:latin typeface="Sansation"/>
              </a:defRPr>
            </a:lvl8pPr>
            <a:lvl9pPr marL="3886200" indent="-228600" fontAlgn="base">
              <a:spcBef>
                <a:spcPct val="0"/>
              </a:spcBef>
              <a:spcAft>
                <a:spcPct val="0"/>
              </a:spcAft>
              <a:defRPr>
                <a:solidFill>
                  <a:schemeClr val="tx1"/>
                </a:solidFill>
                <a:latin typeface="Sansation"/>
              </a:defRPr>
            </a:lvl9pPr>
          </a:lstStyle>
          <a:p>
            <a:pPr algn="ctr">
              <a:defRPr/>
            </a:pPr>
            <a:endParaRPr lang="zh-CN" altLang="en-US" smtClean="0">
              <a:solidFill>
                <a:srgbClr val="FFFFFF"/>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链式写正常流程</a:t>
            </a:r>
            <a:endParaRPr lang="en-US" altLang="zh-CN" smtClean="0">
              <a:solidFill>
                <a:schemeClr val="tx1"/>
              </a:solidFill>
              <a:effectLst/>
              <a:latin typeface="宋体" charset="-122"/>
            </a:endParaRPr>
          </a:p>
        </p:txBody>
      </p:sp>
      <p:sp>
        <p:nvSpPr>
          <p:cNvPr id="6" name="椭圆 5"/>
          <p:cNvSpPr/>
          <p:nvPr/>
        </p:nvSpPr>
        <p:spPr>
          <a:xfrm>
            <a:off x="1631950" y="2300288"/>
            <a:ext cx="2255838" cy="1055687"/>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Client</a:t>
            </a:r>
          </a:p>
        </p:txBody>
      </p:sp>
      <p:sp>
        <p:nvSpPr>
          <p:cNvPr id="9" name="矩形 8"/>
          <p:cNvSpPr/>
          <p:nvPr/>
        </p:nvSpPr>
        <p:spPr>
          <a:xfrm>
            <a:off x="142875" y="5233988"/>
            <a:ext cx="189547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CS1</a:t>
            </a:r>
            <a:endParaRPr lang="zh-CN" altLang="en-US" sz="2400" dirty="0">
              <a:solidFill>
                <a:schemeClr val="tx1"/>
              </a:solidFill>
            </a:endParaRPr>
          </a:p>
        </p:txBody>
      </p:sp>
      <p:sp>
        <p:nvSpPr>
          <p:cNvPr id="11" name="矩形 10"/>
          <p:cNvSpPr/>
          <p:nvPr/>
        </p:nvSpPr>
        <p:spPr>
          <a:xfrm>
            <a:off x="4703763" y="5235575"/>
            <a:ext cx="187960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CS2</a:t>
            </a:r>
            <a:endParaRPr lang="zh-CN" altLang="en-US" sz="2400" dirty="0">
              <a:solidFill>
                <a:schemeClr val="tx1"/>
              </a:solidFill>
            </a:endParaRPr>
          </a:p>
        </p:txBody>
      </p:sp>
      <p:sp>
        <p:nvSpPr>
          <p:cNvPr id="13" name="矩形 12"/>
          <p:cNvSpPr/>
          <p:nvPr/>
        </p:nvSpPr>
        <p:spPr>
          <a:xfrm>
            <a:off x="8997950" y="5233988"/>
            <a:ext cx="189865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CS3</a:t>
            </a:r>
            <a:endParaRPr lang="zh-CN" altLang="en-US" sz="2400" dirty="0">
              <a:solidFill>
                <a:schemeClr val="tx1"/>
              </a:solidFill>
            </a:endParaRPr>
          </a:p>
        </p:txBody>
      </p:sp>
      <p:cxnSp>
        <p:nvCxnSpPr>
          <p:cNvPr id="15" name="直接箭头连接符 14"/>
          <p:cNvCxnSpPr>
            <a:stCxn id="6" idx="4"/>
            <a:endCxn id="9" idx="0"/>
          </p:cNvCxnSpPr>
          <p:nvPr/>
        </p:nvCxnSpPr>
        <p:spPr>
          <a:xfrm flipH="1">
            <a:off x="1090613" y="3355975"/>
            <a:ext cx="1668462" cy="187801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3"/>
            <a:endCxn id="11" idx="1"/>
          </p:cNvCxnSpPr>
          <p:nvPr/>
        </p:nvCxnSpPr>
        <p:spPr>
          <a:xfrm>
            <a:off x="2038350" y="5591175"/>
            <a:ext cx="2665413" cy="15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0061575" y="2479675"/>
            <a:ext cx="152082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Master</a:t>
            </a:r>
          </a:p>
        </p:txBody>
      </p:sp>
      <p:cxnSp>
        <p:nvCxnSpPr>
          <p:cNvPr id="42" name="直接箭头连接符 41"/>
          <p:cNvCxnSpPr>
            <a:stCxn id="6" idx="6"/>
            <a:endCxn id="41" idx="1"/>
          </p:cNvCxnSpPr>
          <p:nvPr/>
        </p:nvCxnSpPr>
        <p:spPr>
          <a:xfrm>
            <a:off x="3887788" y="2828925"/>
            <a:ext cx="6173787" cy="793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62"/>
          <p:cNvGrpSpPr>
            <a:grpSpLocks/>
          </p:cNvGrpSpPr>
          <p:nvPr/>
        </p:nvGrpSpPr>
        <p:grpSpPr bwMode="auto">
          <a:xfrm>
            <a:off x="9028113" y="3644900"/>
            <a:ext cx="2554287" cy="471488"/>
            <a:chOff x="6771556" y="3648078"/>
            <a:chExt cx="1915244" cy="471522"/>
          </a:xfrm>
        </p:grpSpPr>
        <p:sp>
          <p:nvSpPr>
            <p:cNvPr id="60" name="矩形 59"/>
            <p:cNvSpPr/>
            <p:nvPr/>
          </p:nvSpPr>
          <p:spPr>
            <a:xfrm>
              <a:off x="6771556" y="3648078"/>
              <a:ext cx="248779"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W</a:t>
              </a:r>
              <a:endParaRPr lang="zh-CN" altLang="en-US" sz="2000" dirty="0"/>
            </a:p>
          </p:txBody>
        </p:sp>
        <p:sp>
          <p:nvSpPr>
            <p:cNvPr id="31768" name="TextBox 60"/>
            <p:cNvSpPr txBox="1">
              <a:spLocks noChangeArrowheads="1"/>
            </p:cNvSpPr>
            <p:nvPr/>
          </p:nvSpPr>
          <p:spPr bwMode="auto">
            <a:xfrm>
              <a:off x="7367015" y="3683784"/>
              <a:ext cx="1319785" cy="400110"/>
            </a:xfrm>
            <a:prstGeom prst="rect">
              <a:avLst/>
            </a:prstGeom>
            <a:noFill/>
            <a:ln w="9525">
              <a:noFill/>
              <a:miter lim="800000"/>
              <a:headEnd/>
              <a:tailEnd/>
            </a:ln>
          </p:spPr>
          <p:txBody>
            <a:bodyPr>
              <a:spAutoFit/>
            </a:bodyPr>
            <a:lstStyle/>
            <a:p>
              <a:r>
                <a:rPr lang="en-US" altLang="zh-CN" sz="2000">
                  <a:latin typeface="Calibri" pitchFamily="34" charset="0"/>
                </a:rPr>
                <a:t>WriteData</a:t>
              </a:r>
              <a:endParaRPr lang="zh-CN" altLang="en-US" sz="2000">
                <a:latin typeface="Calibri" pitchFamily="34" charset="0"/>
              </a:endParaRPr>
            </a:p>
          </p:txBody>
        </p:sp>
      </p:grpSp>
      <p:sp>
        <p:nvSpPr>
          <p:cNvPr id="65" name="矩形 64"/>
          <p:cNvSpPr/>
          <p:nvPr/>
        </p:nvSpPr>
        <p:spPr>
          <a:xfrm>
            <a:off x="2162175" y="3354388"/>
            <a:ext cx="330200"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W</a:t>
            </a:r>
            <a:endParaRPr lang="zh-CN" altLang="en-US" sz="2000" dirty="0"/>
          </a:p>
        </p:txBody>
      </p:sp>
      <p:sp>
        <p:nvSpPr>
          <p:cNvPr id="66" name="矩形 65"/>
          <p:cNvSpPr/>
          <p:nvPr/>
        </p:nvSpPr>
        <p:spPr>
          <a:xfrm>
            <a:off x="2116138" y="5119688"/>
            <a:ext cx="331787"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W</a:t>
            </a:r>
            <a:endParaRPr lang="zh-CN" altLang="en-US" sz="2000" dirty="0"/>
          </a:p>
        </p:txBody>
      </p:sp>
      <p:sp>
        <p:nvSpPr>
          <p:cNvPr id="67" name="矩形 66"/>
          <p:cNvSpPr/>
          <p:nvPr/>
        </p:nvSpPr>
        <p:spPr>
          <a:xfrm>
            <a:off x="6629400" y="5121275"/>
            <a:ext cx="330200" cy="471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W</a:t>
            </a:r>
            <a:endParaRPr lang="zh-CN" altLang="en-US" sz="2000" dirty="0"/>
          </a:p>
        </p:txBody>
      </p:sp>
      <p:grpSp>
        <p:nvGrpSpPr>
          <p:cNvPr id="3" name="组合 70"/>
          <p:cNvGrpSpPr>
            <a:grpSpLocks/>
          </p:cNvGrpSpPr>
          <p:nvPr/>
        </p:nvGrpSpPr>
        <p:grpSpPr bwMode="auto">
          <a:xfrm>
            <a:off x="9028113" y="4341813"/>
            <a:ext cx="3163887" cy="471487"/>
            <a:chOff x="6771555" y="3648078"/>
            <a:chExt cx="2372444" cy="471522"/>
          </a:xfrm>
        </p:grpSpPr>
        <p:sp>
          <p:nvSpPr>
            <p:cNvPr id="72" name="矩形 71"/>
            <p:cNvSpPr/>
            <p:nvPr/>
          </p:nvSpPr>
          <p:spPr>
            <a:xfrm>
              <a:off x="6771555" y="3648078"/>
              <a:ext cx="248791"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31766" name="TextBox 72"/>
            <p:cNvSpPr txBox="1">
              <a:spLocks noChangeArrowheads="1"/>
            </p:cNvSpPr>
            <p:nvPr/>
          </p:nvSpPr>
          <p:spPr bwMode="auto">
            <a:xfrm>
              <a:off x="7367014" y="3683784"/>
              <a:ext cx="1776985" cy="400110"/>
            </a:xfrm>
            <a:prstGeom prst="rect">
              <a:avLst/>
            </a:prstGeom>
            <a:noFill/>
            <a:ln w="9525">
              <a:noFill/>
              <a:miter lim="800000"/>
              <a:headEnd/>
              <a:tailEnd/>
            </a:ln>
          </p:spPr>
          <p:txBody>
            <a:bodyPr>
              <a:spAutoFit/>
            </a:bodyPr>
            <a:lstStyle/>
            <a:p>
              <a:r>
                <a:rPr lang="en-US" altLang="zh-CN" sz="2000">
                  <a:latin typeface="Calibri" pitchFamily="34" charset="0"/>
                </a:rPr>
                <a:t>WriteOk</a:t>
              </a:r>
            </a:p>
          </p:txBody>
        </p:sp>
      </p:grpSp>
      <p:sp>
        <p:nvSpPr>
          <p:cNvPr id="77" name="矩形 76"/>
          <p:cNvSpPr/>
          <p:nvPr/>
        </p:nvSpPr>
        <p:spPr>
          <a:xfrm>
            <a:off x="4305300" y="5114925"/>
            <a:ext cx="331788" cy="4714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78" name="矩形 77"/>
          <p:cNvSpPr/>
          <p:nvPr/>
        </p:nvSpPr>
        <p:spPr>
          <a:xfrm>
            <a:off x="766763" y="4686300"/>
            <a:ext cx="331787" cy="4714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84" name="矩形 83"/>
          <p:cNvSpPr/>
          <p:nvPr/>
        </p:nvSpPr>
        <p:spPr>
          <a:xfrm>
            <a:off x="8521700" y="5121275"/>
            <a:ext cx="331788" cy="4714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88" name="矩形 87"/>
          <p:cNvSpPr/>
          <p:nvPr/>
        </p:nvSpPr>
        <p:spPr>
          <a:xfrm>
            <a:off x="4246563" y="2300288"/>
            <a:ext cx="3529012"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Open4Write(</a:t>
            </a:r>
            <a:r>
              <a:rPr lang="en-US" altLang="zh-CN" sz="2000" dirty="0" err="1"/>
              <a:t>FileName</a:t>
            </a:r>
            <a:r>
              <a:rPr lang="en-US" altLang="zh-CN" sz="2000" dirty="0"/>
              <a:t>)</a:t>
            </a:r>
            <a:endParaRPr lang="zh-CN" altLang="en-US" sz="2000" dirty="0"/>
          </a:p>
        </p:txBody>
      </p:sp>
      <p:sp>
        <p:nvSpPr>
          <p:cNvPr id="89" name="矩形 88"/>
          <p:cNvSpPr/>
          <p:nvPr/>
        </p:nvSpPr>
        <p:spPr>
          <a:xfrm>
            <a:off x="7138988" y="2884488"/>
            <a:ext cx="2797175" cy="471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err="1"/>
              <a:t>Ack</a:t>
            </a:r>
            <a:r>
              <a:rPr lang="en-US" altLang="zh-CN" sz="2000" dirty="0"/>
              <a:t>(CS1, CS2, CS3)</a:t>
            </a:r>
            <a:endParaRPr lang="zh-CN" altLang="en-US" sz="2000" dirty="0"/>
          </a:p>
        </p:txBody>
      </p:sp>
      <p:cxnSp>
        <p:nvCxnSpPr>
          <p:cNvPr id="39" name="直接箭头连接符 38"/>
          <p:cNvCxnSpPr>
            <a:stCxn id="11" idx="3"/>
            <a:endCxn id="13" idx="1"/>
          </p:cNvCxnSpPr>
          <p:nvPr/>
        </p:nvCxnSpPr>
        <p:spPr>
          <a:xfrm flipV="1">
            <a:off x="6583363" y="5591175"/>
            <a:ext cx="2414587" cy="15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4.07407E-6 L 0.17621 4.07407E-6 " pathEditMode="relative" rAng="0" ptsTypes="AA">
                                      <p:cBhvr>
                                        <p:cTn id="10" dur="2000" fill="hold"/>
                                        <p:tgtEl>
                                          <p:spTgt spid="88"/>
                                        </p:tgtEl>
                                        <p:attrNameLst>
                                          <p:attrName>ppt_x</p:attrName>
                                          <p:attrName>ppt_y</p:attrName>
                                        </p:attrNameLst>
                                      </p:cBhvr>
                                      <p:rCtr x="8802"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61111E-6 0.00324 L -0.23958 0.00324 " pathEditMode="relative" rAng="0" ptsTypes="AA">
                                      <p:cBhvr>
                                        <p:cTn id="21" dur="2000" fill="hold"/>
                                        <p:tgtEl>
                                          <p:spTgt spid="89"/>
                                        </p:tgtEl>
                                        <p:attrNameLst>
                                          <p:attrName>ppt_x</p:attrName>
                                          <p:attrName>ppt_y</p:attrName>
                                        </p:attrNameLst>
                                      </p:cBhvr>
                                      <p:rCtr x="-120" y="0"/>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09844 0.16786 " pathEditMode="relative" ptsTypes="AA">
                                      <p:cBhvr>
                                        <p:cTn id="39" dur="2000" fill="hold"/>
                                        <p:tgtEl>
                                          <p:spTgt spid="65"/>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65"/>
                                        </p:tgtEl>
                                        <p:attrNameLst>
                                          <p:attrName>style.visibility</p:attrName>
                                        </p:attrNameLst>
                                      </p:cBhvr>
                                      <p:to>
                                        <p:strVal val="hidden"/>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3.88889E-6 2.96296E-6 L 0.17882 0.00023 " pathEditMode="relative" rAng="0" ptsTypes="AA">
                                      <p:cBhvr>
                                        <p:cTn id="50" dur="2000" fill="hold"/>
                                        <p:tgtEl>
                                          <p:spTgt spid="66"/>
                                        </p:tgtEl>
                                        <p:attrNameLst>
                                          <p:attrName>ppt_x</p:attrName>
                                          <p:attrName>ppt_y</p:attrName>
                                        </p:attrNameLst>
                                      </p:cBhvr>
                                      <p:rCtr x="8941" y="0"/>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2" nodeType="clickEffect">
                                  <p:stCondLst>
                                    <p:cond delay="0"/>
                                  </p:stCondLst>
                                  <p:childTnLst>
                                    <p:set>
                                      <p:cBhvr>
                                        <p:cTn id="54" dur="1" fill="hold">
                                          <p:stCondLst>
                                            <p:cond delay="0"/>
                                          </p:stCondLst>
                                        </p:cTn>
                                        <p:tgtEl>
                                          <p:spTgt spid="66"/>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6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63" presetClass="path" presetSubtype="0" accel="50000" decel="50000" fill="hold" grpId="2" nodeType="clickEffect">
                                  <p:stCondLst>
                                    <p:cond delay="0"/>
                                  </p:stCondLst>
                                  <p:childTnLst>
                                    <p:animMotion origin="layout" path="M 0.00312 1.48148E-6 L 0.16215 -0.00023 " pathEditMode="relative" rAng="0" ptsTypes="AA">
                                      <p:cBhvr>
                                        <p:cTn id="61" dur="2000" fill="hold"/>
                                        <p:tgtEl>
                                          <p:spTgt spid="67"/>
                                        </p:tgtEl>
                                        <p:attrNameLst>
                                          <p:attrName>ppt_x</p:attrName>
                                          <p:attrName>ppt_y</p:attrName>
                                        </p:attrNameLst>
                                      </p:cBhvr>
                                      <p:rCtr x="7951" y="-23"/>
                                    </p:animMotion>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67"/>
                                        </p:tgtEl>
                                        <p:attrNameLst>
                                          <p:attrName>style.visibility</p:attrName>
                                        </p:attrNameLst>
                                      </p:cBhvr>
                                      <p:to>
                                        <p:strVal val="hidden"/>
                                      </p:to>
                                    </p:set>
                                  </p:childTnLst>
                                </p:cTn>
                              </p:par>
                            </p:childTnLst>
                          </p:cTn>
                        </p:par>
                        <p:par>
                          <p:cTn id="66" fill="hold">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1" nodeType="clickEffect">
                                  <p:stCondLst>
                                    <p:cond delay="0"/>
                                  </p:stCondLst>
                                  <p:childTnLst>
                                    <p:animMotion origin="layout" path="M -3.61111E-6 3.7037E-6 L -0.1559 3.7037E-6 " pathEditMode="relative" rAng="0" ptsTypes="AA">
                                      <p:cBhvr>
                                        <p:cTn id="72" dur="2000" fill="hold"/>
                                        <p:tgtEl>
                                          <p:spTgt spid="84"/>
                                        </p:tgtEl>
                                        <p:attrNameLst>
                                          <p:attrName>ppt_x</p:attrName>
                                          <p:attrName>ppt_y</p:attrName>
                                        </p:attrNameLst>
                                      </p:cBhvr>
                                      <p:rCtr x="-7795" y="0"/>
                                    </p:animMotion>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2" nodeType="clickEffect">
                                  <p:stCondLst>
                                    <p:cond delay="0"/>
                                  </p:stCondLst>
                                  <p:childTnLst>
                                    <p:set>
                                      <p:cBhvr>
                                        <p:cTn id="76" dur="1" fill="hold">
                                          <p:stCondLst>
                                            <p:cond delay="0"/>
                                          </p:stCondLst>
                                        </p:cTn>
                                        <p:tgtEl>
                                          <p:spTgt spid="84"/>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1" nodeType="clickEffect">
                                  <p:stCondLst>
                                    <p:cond delay="0"/>
                                  </p:stCondLst>
                                  <p:childTnLst>
                                    <p:animMotion origin="layout" path="M -0.00555 0.00092 L -0.18993 0.00185 " pathEditMode="relative" rAng="0" ptsTypes="AA">
                                      <p:cBhvr>
                                        <p:cTn id="82" dur="2000" fill="hold"/>
                                        <p:tgtEl>
                                          <p:spTgt spid="77"/>
                                        </p:tgtEl>
                                        <p:attrNameLst>
                                          <p:attrName>ppt_x</p:attrName>
                                          <p:attrName>ppt_y</p:attrName>
                                        </p:attrNameLst>
                                      </p:cBhvr>
                                      <p:rCtr x="-9219" y="46"/>
                                    </p:animMotion>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2" nodeType="clickEffect">
                                  <p:stCondLst>
                                    <p:cond delay="0"/>
                                  </p:stCondLst>
                                  <p:childTnLst>
                                    <p:set>
                                      <p:cBhvr>
                                        <p:cTn id="86" dur="1" fill="hold">
                                          <p:stCondLst>
                                            <p:cond delay="0"/>
                                          </p:stCondLst>
                                        </p:cTn>
                                        <p:tgtEl>
                                          <p:spTgt spid="77"/>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grpId="1" nodeType="clickEffect">
                                  <p:stCondLst>
                                    <p:cond delay="0"/>
                                  </p:stCondLst>
                                  <p:childTnLst>
                                    <p:animMotion origin="layout" path="M -1.11111E-6 -3.7037E-6 L 0.11424 -0.19421 " pathEditMode="relative" rAng="0" ptsTypes="AA">
                                      <p:cBhvr>
                                        <p:cTn id="92" dur="2000" fill="hold"/>
                                        <p:tgtEl>
                                          <p:spTgt spid="78"/>
                                        </p:tgtEl>
                                        <p:attrNameLst>
                                          <p:attrName>ppt_x</p:attrName>
                                          <p:attrName>ppt_y</p:attrName>
                                        </p:attrNameLst>
                                      </p:cBhvr>
                                      <p:rCtr x="5712" y="-9722"/>
                                    </p:animMotion>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2" nodeType="clickEffect">
                                  <p:stCondLst>
                                    <p:cond delay="0"/>
                                  </p:stCondLst>
                                  <p:childTnLst>
                                    <p:set>
                                      <p:cBhvr>
                                        <p:cTn id="96"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66" grpId="0" animBg="1"/>
      <p:bldP spid="66" grpId="1" animBg="1"/>
      <p:bldP spid="66" grpId="2" animBg="1"/>
      <p:bldP spid="67" grpId="0" animBg="1"/>
      <p:bldP spid="67" grpId="1" animBg="1"/>
      <p:bldP spid="67" grpId="2" animBg="1"/>
      <p:bldP spid="77" grpId="0" animBg="1"/>
      <p:bldP spid="77" grpId="1" animBg="1"/>
      <p:bldP spid="77" grpId="2" animBg="1"/>
      <p:bldP spid="78" grpId="0" animBg="1"/>
      <p:bldP spid="78" grpId="1" animBg="1"/>
      <p:bldP spid="78" grpId="2" animBg="1"/>
      <p:bldP spid="84" grpId="0" animBg="1"/>
      <p:bldP spid="84" grpId="1" animBg="1"/>
      <p:bldP spid="84" grpId="2" animBg="1"/>
      <p:bldP spid="88" grpId="0" animBg="1"/>
      <p:bldP spid="88" grpId="1" animBg="1"/>
      <p:bldP spid="88" grpId="2" animBg="1"/>
      <p:bldP spid="89" grpId="0" animBg="1"/>
      <p:bldP spid="89" grpId="1" animBg="1"/>
      <p:bldP spid="89"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写流程的另一种常见形式：主从模式</a:t>
            </a:r>
            <a:endParaRPr lang="en-US" altLang="zh-CN" smtClean="0">
              <a:solidFill>
                <a:schemeClr val="tx1"/>
              </a:solidFill>
              <a:effectLst/>
              <a:latin typeface="宋体" charset="-122"/>
            </a:endParaRPr>
          </a:p>
        </p:txBody>
      </p:sp>
      <p:pic>
        <p:nvPicPr>
          <p:cNvPr id="33794" name="Picture 3"/>
          <p:cNvPicPr>
            <a:picLocks noChangeAspect="1" noChangeArrowheads="1"/>
          </p:cNvPicPr>
          <p:nvPr/>
        </p:nvPicPr>
        <p:blipFill>
          <a:blip r:embed="rId4"/>
          <a:srcRect/>
          <a:stretch>
            <a:fillRect/>
          </a:stretch>
        </p:blipFill>
        <p:spPr bwMode="auto">
          <a:xfrm>
            <a:off x="982663" y="1700213"/>
            <a:ext cx="10091737" cy="3744912"/>
          </a:xfrm>
          <a:prstGeom prst="rect">
            <a:avLst/>
          </a:prstGeom>
          <a:noFill/>
          <a:ln w="9525">
            <a:noFill/>
            <a:round/>
            <a:headEnd/>
            <a:tailEnd/>
          </a:ln>
        </p:spPr>
      </p:pic>
      <p:sp>
        <p:nvSpPr>
          <p:cNvPr id="33795" name="TextBox 3"/>
          <p:cNvSpPr txBox="1">
            <a:spLocks noChangeArrowheads="1"/>
          </p:cNvSpPr>
          <p:nvPr/>
        </p:nvSpPr>
        <p:spPr bwMode="auto">
          <a:xfrm>
            <a:off x="5016500" y="6319838"/>
            <a:ext cx="1511300" cy="277812"/>
          </a:xfrm>
          <a:prstGeom prst="rect">
            <a:avLst/>
          </a:prstGeom>
          <a:noFill/>
          <a:ln w="9525">
            <a:noFill/>
            <a:miter lim="800000"/>
            <a:headEnd/>
            <a:tailEnd/>
          </a:ln>
        </p:spPr>
        <p:txBody>
          <a:bodyPr>
            <a:spAutoFit/>
          </a:bodyPr>
          <a:lstStyle/>
          <a:p>
            <a:r>
              <a:rPr lang="zh-CN" altLang="en-US" sz="1200">
                <a:latin typeface="Calibri" pitchFamily="34" charset="0"/>
              </a:rPr>
              <a:t>* </a:t>
            </a:r>
            <a:r>
              <a:rPr lang="en-US" altLang="zh-CN" sz="1200">
                <a:latin typeface="Calibri" pitchFamily="34" charset="0"/>
              </a:rPr>
              <a:t>Cited from [14] </a:t>
            </a:r>
            <a:endParaRPr lang="zh-CN" altLang="en-US" sz="1200">
              <a:latin typeface="Calibri" pitchFamily="34" charset="0"/>
            </a:endParaRPr>
          </a:p>
        </p:txBody>
      </p:sp>
      <p:sp>
        <p:nvSpPr>
          <p:cNvPr id="2" name="矩形 1"/>
          <p:cNvSpPr/>
          <p:nvPr/>
        </p:nvSpPr>
        <p:spPr>
          <a:xfrm>
            <a:off x="335360" y="5997079"/>
            <a:ext cx="7380162" cy="461665"/>
          </a:xfrm>
          <a:prstGeom prst="rect">
            <a:avLst/>
          </a:prstGeom>
        </p:spPr>
        <p:txBody>
          <a:bodyPr wrap="none">
            <a:spAutoFit/>
          </a:bodyPr>
          <a:lstStyle/>
          <a:p>
            <a:r>
              <a:rPr lang="en-US" altLang="zh-CN" sz="2400" dirty="0" err="1">
                <a:latin typeface="Calibri" pitchFamily="34" charset="0"/>
              </a:rPr>
              <a:t>Refercece</a:t>
            </a:r>
            <a:r>
              <a:rPr lang="en-US" altLang="zh-CN" sz="2400" dirty="0">
                <a:latin typeface="Calibri" pitchFamily="34" charset="0"/>
              </a:rPr>
              <a:t>: </a:t>
            </a:r>
            <a:r>
              <a:rPr lang="en-US" altLang="zh-CN" sz="2400" dirty="0" smtClean="0">
                <a:hlinkClick r:id="rId5"/>
              </a:rPr>
              <a:t>www.ssrc.ucsc.edu/Papers/weil-osdi06.pdf</a:t>
            </a:r>
            <a:endParaRPr lang="zh-CN" altLang="en-US" sz="2400" dirty="0"/>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链式写异常流程</a:t>
            </a:r>
            <a:endParaRPr lang="en-US" altLang="zh-CN" smtClean="0">
              <a:solidFill>
                <a:schemeClr val="tx1"/>
              </a:solidFill>
              <a:effectLst/>
              <a:latin typeface="宋体" charset="-122"/>
            </a:endParaRPr>
          </a:p>
        </p:txBody>
      </p:sp>
      <p:sp>
        <p:nvSpPr>
          <p:cNvPr id="6" name="椭圆 5"/>
          <p:cNvSpPr/>
          <p:nvPr/>
        </p:nvSpPr>
        <p:spPr>
          <a:xfrm>
            <a:off x="1631950" y="2300288"/>
            <a:ext cx="2255838" cy="1055687"/>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Client</a:t>
            </a:r>
          </a:p>
        </p:txBody>
      </p:sp>
      <p:sp>
        <p:nvSpPr>
          <p:cNvPr id="9" name="矩形 8"/>
          <p:cNvSpPr/>
          <p:nvPr/>
        </p:nvSpPr>
        <p:spPr>
          <a:xfrm>
            <a:off x="142875" y="5233988"/>
            <a:ext cx="189547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CS1</a:t>
            </a:r>
            <a:endParaRPr lang="zh-CN" altLang="en-US" sz="2400" dirty="0">
              <a:solidFill>
                <a:schemeClr val="tx1"/>
              </a:solidFill>
            </a:endParaRPr>
          </a:p>
        </p:txBody>
      </p:sp>
      <p:sp>
        <p:nvSpPr>
          <p:cNvPr id="11" name="矩形 10"/>
          <p:cNvSpPr/>
          <p:nvPr/>
        </p:nvSpPr>
        <p:spPr>
          <a:xfrm>
            <a:off x="4703763" y="5235575"/>
            <a:ext cx="187960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CS2</a:t>
            </a:r>
            <a:endParaRPr lang="zh-CN" altLang="en-US" sz="2400" dirty="0">
              <a:solidFill>
                <a:schemeClr val="tx1"/>
              </a:solidFill>
            </a:endParaRPr>
          </a:p>
        </p:txBody>
      </p:sp>
      <p:sp>
        <p:nvSpPr>
          <p:cNvPr id="13" name="矩形 12"/>
          <p:cNvSpPr/>
          <p:nvPr/>
        </p:nvSpPr>
        <p:spPr>
          <a:xfrm>
            <a:off x="8997950" y="5233988"/>
            <a:ext cx="189865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CS3</a:t>
            </a:r>
            <a:endParaRPr lang="zh-CN" altLang="en-US" sz="2400" dirty="0">
              <a:solidFill>
                <a:schemeClr val="tx1"/>
              </a:solidFill>
            </a:endParaRPr>
          </a:p>
        </p:txBody>
      </p:sp>
      <p:cxnSp>
        <p:nvCxnSpPr>
          <p:cNvPr id="15" name="直接箭头连接符 14"/>
          <p:cNvCxnSpPr>
            <a:stCxn id="6" idx="4"/>
            <a:endCxn id="9" idx="0"/>
          </p:cNvCxnSpPr>
          <p:nvPr/>
        </p:nvCxnSpPr>
        <p:spPr>
          <a:xfrm flipH="1">
            <a:off x="1090613" y="3355975"/>
            <a:ext cx="1668462" cy="187801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0061575" y="2479675"/>
            <a:ext cx="152082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Master</a:t>
            </a:r>
          </a:p>
        </p:txBody>
      </p:sp>
      <p:cxnSp>
        <p:nvCxnSpPr>
          <p:cNvPr id="42" name="直接箭头连接符 41"/>
          <p:cNvCxnSpPr>
            <a:stCxn id="6" idx="6"/>
            <a:endCxn id="41" idx="1"/>
          </p:cNvCxnSpPr>
          <p:nvPr/>
        </p:nvCxnSpPr>
        <p:spPr>
          <a:xfrm>
            <a:off x="3887788" y="2828925"/>
            <a:ext cx="6173787" cy="793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62"/>
          <p:cNvGrpSpPr>
            <a:grpSpLocks/>
          </p:cNvGrpSpPr>
          <p:nvPr/>
        </p:nvGrpSpPr>
        <p:grpSpPr bwMode="auto">
          <a:xfrm>
            <a:off x="9028113" y="3644900"/>
            <a:ext cx="2554287" cy="471488"/>
            <a:chOff x="6771556" y="3648078"/>
            <a:chExt cx="1915244" cy="471522"/>
          </a:xfrm>
        </p:grpSpPr>
        <p:sp>
          <p:nvSpPr>
            <p:cNvPr id="60" name="矩形 59"/>
            <p:cNvSpPr/>
            <p:nvPr/>
          </p:nvSpPr>
          <p:spPr>
            <a:xfrm>
              <a:off x="6771556" y="3648078"/>
              <a:ext cx="248779"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W</a:t>
              </a:r>
              <a:endParaRPr lang="zh-CN" altLang="en-US" sz="2000" dirty="0"/>
            </a:p>
          </p:txBody>
        </p:sp>
        <p:sp>
          <p:nvSpPr>
            <p:cNvPr id="35864" name="TextBox 60"/>
            <p:cNvSpPr txBox="1">
              <a:spLocks noChangeArrowheads="1"/>
            </p:cNvSpPr>
            <p:nvPr/>
          </p:nvSpPr>
          <p:spPr bwMode="auto">
            <a:xfrm>
              <a:off x="7367015" y="3683784"/>
              <a:ext cx="1319785" cy="400110"/>
            </a:xfrm>
            <a:prstGeom prst="rect">
              <a:avLst/>
            </a:prstGeom>
            <a:noFill/>
            <a:ln w="9525">
              <a:noFill/>
              <a:miter lim="800000"/>
              <a:headEnd/>
              <a:tailEnd/>
            </a:ln>
          </p:spPr>
          <p:txBody>
            <a:bodyPr>
              <a:spAutoFit/>
            </a:bodyPr>
            <a:lstStyle/>
            <a:p>
              <a:r>
                <a:rPr lang="en-US" altLang="zh-CN" sz="2000">
                  <a:latin typeface="Calibri" pitchFamily="34" charset="0"/>
                </a:rPr>
                <a:t>WriteData</a:t>
              </a:r>
              <a:endParaRPr lang="zh-CN" altLang="en-US" sz="2000">
                <a:latin typeface="Calibri" pitchFamily="34" charset="0"/>
              </a:endParaRPr>
            </a:p>
          </p:txBody>
        </p:sp>
      </p:grpSp>
      <p:sp>
        <p:nvSpPr>
          <p:cNvPr id="65" name="矩形 64"/>
          <p:cNvSpPr/>
          <p:nvPr/>
        </p:nvSpPr>
        <p:spPr>
          <a:xfrm>
            <a:off x="2162175" y="3354388"/>
            <a:ext cx="330200"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W</a:t>
            </a:r>
            <a:endParaRPr lang="zh-CN" altLang="en-US" sz="2000" dirty="0"/>
          </a:p>
        </p:txBody>
      </p:sp>
      <p:sp>
        <p:nvSpPr>
          <p:cNvPr id="66" name="矩形 65"/>
          <p:cNvSpPr/>
          <p:nvPr/>
        </p:nvSpPr>
        <p:spPr>
          <a:xfrm>
            <a:off x="2116138" y="5119688"/>
            <a:ext cx="331787"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W</a:t>
            </a:r>
            <a:endParaRPr lang="zh-CN" altLang="en-US" sz="2000" dirty="0"/>
          </a:p>
        </p:txBody>
      </p:sp>
      <p:grpSp>
        <p:nvGrpSpPr>
          <p:cNvPr id="4" name="组合 70"/>
          <p:cNvGrpSpPr>
            <a:grpSpLocks/>
          </p:cNvGrpSpPr>
          <p:nvPr/>
        </p:nvGrpSpPr>
        <p:grpSpPr bwMode="auto">
          <a:xfrm>
            <a:off x="9028113" y="4341813"/>
            <a:ext cx="3163887" cy="471487"/>
            <a:chOff x="6771555" y="3648078"/>
            <a:chExt cx="2372444" cy="471522"/>
          </a:xfrm>
        </p:grpSpPr>
        <p:sp>
          <p:nvSpPr>
            <p:cNvPr id="72" name="矩形 71"/>
            <p:cNvSpPr/>
            <p:nvPr/>
          </p:nvSpPr>
          <p:spPr>
            <a:xfrm>
              <a:off x="6771555" y="3648078"/>
              <a:ext cx="248791"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35862" name="TextBox 72"/>
            <p:cNvSpPr txBox="1">
              <a:spLocks noChangeArrowheads="1"/>
            </p:cNvSpPr>
            <p:nvPr/>
          </p:nvSpPr>
          <p:spPr bwMode="auto">
            <a:xfrm>
              <a:off x="7367014" y="3683784"/>
              <a:ext cx="1776985" cy="400110"/>
            </a:xfrm>
            <a:prstGeom prst="rect">
              <a:avLst/>
            </a:prstGeom>
            <a:noFill/>
            <a:ln w="9525">
              <a:noFill/>
              <a:miter lim="800000"/>
              <a:headEnd/>
              <a:tailEnd/>
            </a:ln>
          </p:spPr>
          <p:txBody>
            <a:bodyPr>
              <a:spAutoFit/>
            </a:bodyPr>
            <a:lstStyle/>
            <a:p>
              <a:r>
                <a:rPr lang="en-US" altLang="zh-CN" sz="2000">
                  <a:latin typeface="Calibri" pitchFamily="34" charset="0"/>
                </a:rPr>
                <a:t>WriteOk</a:t>
              </a:r>
            </a:p>
          </p:txBody>
        </p:sp>
      </p:grpSp>
      <p:sp>
        <p:nvSpPr>
          <p:cNvPr id="78" name="矩形 77"/>
          <p:cNvSpPr/>
          <p:nvPr/>
        </p:nvSpPr>
        <p:spPr>
          <a:xfrm>
            <a:off x="766763" y="4686300"/>
            <a:ext cx="331787" cy="4714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84" name="矩形 83"/>
          <p:cNvSpPr/>
          <p:nvPr/>
        </p:nvSpPr>
        <p:spPr>
          <a:xfrm>
            <a:off x="8521700" y="5121275"/>
            <a:ext cx="331788" cy="4714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88" name="矩形 87"/>
          <p:cNvSpPr/>
          <p:nvPr/>
        </p:nvSpPr>
        <p:spPr>
          <a:xfrm>
            <a:off x="4246563" y="2300288"/>
            <a:ext cx="3529012"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Open4Write(</a:t>
            </a:r>
            <a:r>
              <a:rPr lang="en-US" altLang="zh-CN" sz="2000" dirty="0" err="1"/>
              <a:t>FileName</a:t>
            </a:r>
            <a:r>
              <a:rPr lang="en-US" altLang="zh-CN" sz="2000" dirty="0"/>
              <a:t>)</a:t>
            </a:r>
            <a:endParaRPr lang="zh-CN" altLang="en-US" sz="2000" dirty="0"/>
          </a:p>
        </p:txBody>
      </p:sp>
      <p:sp>
        <p:nvSpPr>
          <p:cNvPr id="89" name="矩形 88"/>
          <p:cNvSpPr/>
          <p:nvPr/>
        </p:nvSpPr>
        <p:spPr>
          <a:xfrm>
            <a:off x="7138988" y="2884488"/>
            <a:ext cx="2797175" cy="471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err="1"/>
              <a:t>Ack</a:t>
            </a:r>
            <a:r>
              <a:rPr lang="en-US" altLang="zh-CN" sz="2000" dirty="0"/>
              <a:t>(CS1, CS2, CS3)</a:t>
            </a:r>
            <a:endParaRPr lang="zh-CN" altLang="en-US" sz="2000" dirty="0"/>
          </a:p>
        </p:txBody>
      </p:sp>
      <p:sp>
        <p:nvSpPr>
          <p:cNvPr id="2" name="乘号 1"/>
          <p:cNvSpPr/>
          <p:nvPr/>
        </p:nvSpPr>
        <p:spPr>
          <a:xfrm>
            <a:off x="4873625" y="5143500"/>
            <a:ext cx="1558925" cy="914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5" name="直接箭头连接符 54"/>
          <p:cNvCxnSpPr/>
          <p:nvPr/>
        </p:nvCxnSpPr>
        <p:spPr>
          <a:xfrm>
            <a:off x="2038350" y="5591175"/>
            <a:ext cx="2665413" cy="15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6583363" y="5591175"/>
            <a:ext cx="2414587" cy="15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rot="16200000" flipH="1">
            <a:off x="5520532" y="1520031"/>
            <a:ext cx="12700" cy="8856663"/>
          </a:xfrm>
          <a:prstGeom prst="bentConnector3">
            <a:avLst>
              <a:gd name="adj1" fmla="val 3793850"/>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4.07407E-6 L 0.17621 4.07407E-6 " pathEditMode="relative" rAng="0" ptsTypes="AA">
                                      <p:cBhvr>
                                        <p:cTn id="10" dur="2000" fill="hold"/>
                                        <p:tgtEl>
                                          <p:spTgt spid="88"/>
                                        </p:tgtEl>
                                        <p:attrNameLst>
                                          <p:attrName>ppt_x</p:attrName>
                                          <p:attrName>ppt_y</p:attrName>
                                        </p:attrNameLst>
                                      </p:cBhvr>
                                      <p:rCtr x="8802"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61111E-6 -1.11111E-6 L -0.23958 -1.11111E-6 " pathEditMode="relative" rAng="0" ptsTypes="AA">
                                      <p:cBhvr>
                                        <p:cTn id="21" dur="2000" fill="hold"/>
                                        <p:tgtEl>
                                          <p:spTgt spid="89"/>
                                        </p:tgtEl>
                                        <p:attrNameLst>
                                          <p:attrName>ppt_x</p:attrName>
                                          <p:attrName>ppt_y</p:attrName>
                                        </p:attrNameLst>
                                      </p:cBhvr>
                                      <p:rCtr x="-11979" y="0"/>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09844 0.16786 " pathEditMode="relative" ptsTypes="AA">
                                      <p:cBhvr>
                                        <p:cTn id="43" dur="2000" fill="hold"/>
                                        <p:tgtEl>
                                          <p:spTgt spid="6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2" nodeType="clickEffect">
                                  <p:stCondLst>
                                    <p:cond delay="0"/>
                                  </p:stCondLst>
                                  <p:childTnLst>
                                    <p:set>
                                      <p:cBhvr>
                                        <p:cTn id="47" dur="1" fill="hold">
                                          <p:stCondLst>
                                            <p:cond delay="0"/>
                                          </p:stCondLst>
                                        </p:cTn>
                                        <p:tgtEl>
                                          <p:spTgt spid="65"/>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7" presetClass="path" presetSubtype="0" accel="50000" decel="50000" fill="hold" grpId="2" nodeType="clickEffect">
                                  <p:stCondLst>
                                    <p:cond delay="0"/>
                                  </p:stCondLst>
                                  <p:childTnLst>
                                    <p:animMotion origin="layout" path="M 0.00364 0.00023 L 0.14427 0.11517 C 0.17378 0.14108 0.21788 0.15472 0.26389 0.15472 C 0.31649 0.15472 0.35833 0.14108 0.38784 0.11517 L 0.52899 0.00023 " pathEditMode="relative" rAng="0" ptsTypes="FffFF">
                                      <p:cBhvr>
                                        <p:cTn id="58" dur="2000" fill="hold"/>
                                        <p:tgtEl>
                                          <p:spTgt spid="66"/>
                                        </p:tgtEl>
                                        <p:attrNameLst>
                                          <p:attrName>ppt_x</p:attrName>
                                          <p:attrName>ppt_y</p:attrName>
                                        </p:attrNameLst>
                                      </p:cBhvr>
                                      <p:rCtr x="26267" y="7724"/>
                                    </p:animMotion>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6"/>
                                        </p:tgtEl>
                                        <p:attrNameLst>
                                          <p:attrName>style.visibility</p:attrName>
                                        </p:attrNameLst>
                                      </p:cBhvr>
                                      <p:to>
                                        <p:strVal val="hidden"/>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8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44" presetClass="path" presetSubtype="0" accel="50000" decel="50000" fill="hold" grpId="2" nodeType="clickEffect">
                                  <p:stCondLst>
                                    <p:cond delay="0"/>
                                  </p:stCondLst>
                                  <p:childTnLst>
                                    <p:animMotion origin="layout" path="M 0 -4.75486E-6 L -0.13993 0.11518 C -0.16927 0.14131 -0.21319 0.15449 -0.25868 0.15449 C -0.31094 0.15449 -0.3526 0.14131 -0.38194 0.11518 L -0.5217 -4.75486E-6 " pathEditMode="relative" rAng="0" ptsTypes="FffFF">
                                      <p:cBhvr>
                                        <p:cTn id="69" dur="2000" fill="hold"/>
                                        <p:tgtEl>
                                          <p:spTgt spid="84"/>
                                        </p:tgtEl>
                                        <p:attrNameLst>
                                          <p:attrName>ppt_x</p:attrName>
                                          <p:attrName>ppt_y</p:attrName>
                                        </p:attrNameLst>
                                      </p:cBhvr>
                                      <p:rCtr x="-26094" y="7724"/>
                                    </p:animMotion>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84"/>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7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1.11111E-6 -3.7037E-6 L 0.11424 -0.19421 " pathEditMode="relative" rAng="0" ptsTypes="AA">
                                      <p:cBhvr>
                                        <p:cTn id="79" dur="2000" fill="hold"/>
                                        <p:tgtEl>
                                          <p:spTgt spid="78"/>
                                        </p:tgtEl>
                                        <p:attrNameLst>
                                          <p:attrName>ppt_x</p:attrName>
                                          <p:attrName>ppt_y</p:attrName>
                                        </p:attrNameLst>
                                      </p:cBhvr>
                                      <p:rCtr x="5712" y="-9722"/>
                                    </p:animMotion>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2" nodeType="clickEffect">
                                  <p:stCondLst>
                                    <p:cond delay="0"/>
                                  </p:stCondLst>
                                  <p:childTnLst>
                                    <p:set>
                                      <p:cBhvr>
                                        <p:cTn id="83"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66" grpId="0" animBg="1"/>
      <p:bldP spid="66" grpId="1" animBg="1"/>
      <p:bldP spid="66" grpId="2" animBg="1"/>
      <p:bldP spid="78" grpId="0" animBg="1"/>
      <p:bldP spid="78" grpId="1" animBg="1"/>
      <p:bldP spid="78" grpId="2" animBg="1"/>
      <p:bldP spid="84" grpId="0" animBg="1"/>
      <p:bldP spid="84" grpId="1" animBg="1"/>
      <p:bldP spid="84" grpId="2" animBg="1"/>
      <p:bldP spid="88" grpId="0" animBg="1"/>
      <p:bldP spid="88" grpId="1" animBg="1"/>
      <p:bldP spid="88" grpId="2" animBg="1"/>
      <p:bldP spid="89" grpId="0" animBg="1"/>
      <p:bldP spid="89" grpId="1" animBg="1"/>
      <p:bldP spid="89"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写异常处理的另一种方法 </a:t>
            </a:r>
            <a:r>
              <a:rPr lang="en-US" altLang="zh-CN" dirty="0" smtClean="0"/>
              <a:t>– Seal and New</a:t>
            </a:r>
            <a:endParaRPr lang="zh-CN" altLang="en-US" dirty="0"/>
          </a:p>
        </p:txBody>
      </p:sp>
      <p:sp>
        <p:nvSpPr>
          <p:cNvPr id="37890" name="内容占位符 2"/>
          <p:cNvSpPr>
            <a:spLocks noGrp="1"/>
          </p:cNvSpPr>
          <p:nvPr>
            <p:ph idx="1"/>
          </p:nvPr>
        </p:nvSpPr>
        <p:spPr/>
        <p:txBody>
          <a:bodyPr/>
          <a:lstStyle/>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buFont typeface="Arial" charset="0"/>
              <a:buNone/>
            </a:pPr>
            <a:endParaRPr lang="zh-CN" altLang="en-US" smtClean="0"/>
          </a:p>
        </p:txBody>
      </p:sp>
      <p:sp>
        <p:nvSpPr>
          <p:cNvPr id="4" name="椭圆 3"/>
          <p:cNvSpPr/>
          <p:nvPr/>
        </p:nvSpPr>
        <p:spPr>
          <a:xfrm>
            <a:off x="1631950" y="1341438"/>
            <a:ext cx="2255838" cy="1055687"/>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Client</a:t>
            </a:r>
          </a:p>
        </p:txBody>
      </p:sp>
      <p:sp>
        <p:nvSpPr>
          <p:cNvPr id="5" name="矩形 4"/>
          <p:cNvSpPr/>
          <p:nvPr/>
        </p:nvSpPr>
        <p:spPr>
          <a:xfrm>
            <a:off x="142875" y="4273550"/>
            <a:ext cx="189547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CS1</a:t>
            </a:r>
            <a:endParaRPr lang="zh-CN" altLang="en-US" sz="2400" dirty="0">
              <a:solidFill>
                <a:schemeClr val="tx1"/>
              </a:solidFill>
            </a:endParaRPr>
          </a:p>
        </p:txBody>
      </p:sp>
      <p:sp>
        <p:nvSpPr>
          <p:cNvPr id="6" name="矩形 5"/>
          <p:cNvSpPr/>
          <p:nvPr/>
        </p:nvSpPr>
        <p:spPr>
          <a:xfrm>
            <a:off x="4703763" y="4275138"/>
            <a:ext cx="187960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CS2</a:t>
            </a:r>
            <a:endParaRPr lang="zh-CN" altLang="en-US" sz="2400" dirty="0">
              <a:solidFill>
                <a:schemeClr val="tx1"/>
              </a:solidFill>
            </a:endParaRPr>
          </a:p>
        </p:txBody>
      </p:sp>
      <p:sp>
        <p:nvSpPr>
          <p:cNvPr id="7" name="矩形 6"/>
          <p:cNvSpPr/>
          <p:nvPr/>
        </p:nvSpPr>
        <p:spPr>
          <a:xfrm>
            <a:off x="8997950" y="4273550"/>
            <a:ext cx="189865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CS3</a:t>
            </a:r>
            <a:endParaRPr lang="zh-CN" altLang="en-US" sz="2400" dirty="0">
              <a:solidFill>
                <a:schemeClr val="tx1"/>
              </a:solidFill>
            </a:endParaRPr>
          </a:p>
        </p:txBody>
      </p:sp>
      <p:cxnSp>
        <p:nvCxnSpPr>
          <p:cNvPr id="8" name="直接箭头连接符 7"/>
          <p:cNvCxnSpPr>
            <a:stCxn id="4" idx="4"/>
            <a:endCxn id="5" idx="0"/>
          </p:cNvCxnSpPr>
          <p:nvPr/>
        </p:nvCxnSpPr>
        <p:spPr>
          <a:xfrm flipH="1">
            <a:off x="1090613" y="2397125"/>
            <a:ext cx="1668462" cy="187642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3"/>
            <a:endCxn id="6" idx="1"/>
          </p:cNvCxnSpPr>
          <p:nvPr/>
        </p:nvCxnSpPr>
        <p:spPr>
          <a:xfrm>
            <a:off x="2038350" y="4630738"/>
            <a:ext cx="2665413" cy="158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0061575" y="1520825"/>
            <a:ext cx="152082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Master</a:t>
            </a:r>
          </a:p>
        </p:txBody>
      </p:sp>
      <p:cxnSp>
        <p:nvCxnSpPr>
          <p:cNvPr id="11" name="直接箭头连接符 10"/>
          <p:cNvCxnSpPr>
            <a:stCxn id="4" idx="6"/>
            <a:endCxn id="10" idx="1"/>
          </p:cNvCxnSpPr>
          <p:nvPr/>
        </p:nvCxnSpPr>
        <p:spPr>
          <a:xfrm>
            <a:off x="3887788" y="1868488"/>
            <a:ext cx="6173787" cy="952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3"/>
            <a:endCxn id="7" idx="1"/>
          </p:cNvCxnSpPr>
          <p:nvPr/>
        </p:nvCxnSpPr>
        <p:spPr>
          <a:xfrm flipV="1">
            <a:off x="6583363" y="4630738"/>
            <a:ext cx="2414587" cy="158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37900" name="组合 62"/>
          <p:cNvGrpSpPr>
            <a:grpSpLocks/>
          </p:cNvGrpSpPr>
          <p:nvPr/>
        </p:nvGrpSpPr>
        <p:grpSpPr bwMode="auto">
          <a:xfrm>
            <a:off x="9028113" y="2397125"/>
            <a:ext cx="2554287" cy="471488"/>
            <a:chOff x="6771555" y="3648078"/>
            <a:chExt cx="1915245" cy="471522"/>
          </a:xfrm>
        </p:grpSpPr>
        <p:sp>
          <p:nvSpPr>
            <p:cNvPr id="14" name="矩形 13"/>
            <p:cNvSpPr/>
            <p:nvPr/>
          </p:nvSpPr>
          <p:spPr>
            <a:xfrm>
              <a:off x="6771555" y="3648078"/>
              <a:ext cx="248779"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W</a:t>
              </a:r>
              <a:endParaRPr lang="zh-CN" altLang="en-US" sz="2000" dirty="0"/>
            </a:p>
          </p:txBody>
        </p:sp>
        <p:sp>
          <p:nvSpPr>
            <p:cNvPr id="37932" name="TextBox 14"/>
            <p:cNvSpPr txBox="1">
              <a:spLocks noChangeArrowheads="1"/>
            </p:cNvSpPr>
            <p:nvPr/>
          </p:nvSpPr>
          <p:spPr bwMode="auto">
            <a:xfrm>
              <a:off x="7367015" y="3683784"/>
              <a:ext cx="1319785" cy="400110"/>
            </a:xfrm>
            <a:prstGeom prst="rect">
              <a:avLst/>
            </a:prstGeom>
            <a:noFill/>
            <a:ln w="9525">
              <a:noFill/>
              <a:miter lim="800000"/>
              <a:headEnd/>
              <a:tailEnd/>
            </a:ln>
          </p:spPr>
          <p:txBody>
            <a:bodyPr>
              <a:spAutoFit/>
            </a:bodyPr>
            <a:lstStyle/>
            <a:p>
              <a:r>
                <a:rPr lang="en-US" altLang="zh-CN" sz="2000">
                  <a:latin typeface="Calibri" pitchFamily="34" charset="0"/>
                </a:rPr>
                <a:t>WriteData</a:t>
              </a:r>
              <a:endParaRPr lang="zh-CN" altLang="en-US" sz="2000">
                <a:latin typeface="Calibri" pitchFamily="34" charset="0"/>
              </a:endParaRPr>
            </a:p>
          </p:txBody>
        </p:sp>
      </p:grpSp>
      <p:grpSp>
        <p:nvGrpSpPr>
          <p:cNvPr id="37901" name="组合 70"/>
          <p:cNvGrpSpPr>
            <a:grpSpLocks/>
          </p:cNvGrpSpPr>
          <p:nvPr/>
        </p:nvGrpSpPr>
        <p:grpSpPr bwMode="auto">
          <a:xfrm>
            <a:off x="9028113" y="3094038"/>
            <a:ext cx="2554287" cy="471487"/>
            <a:chOff x="6771555" y="3648078"/>
            <a:chExt cx="1915245" cy="471522"/>
          </a:xfrm>
        </p:grpSpPr>
        <p:sp>
          <p:nvSpPr>
            <p:cNvPr id="17" name="矩形 16"/>
            <p:cNvSpPr/>
            <p:nvPr/>
          </p:nvSpPr>
          <p:spPr>
            <a:xfrm>
              <a:off x="6771555" y="3648078"/>
              <a:ext cx="248779"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37930" name="TextBox 17"/>
            <p:cNvSpPr txBox="1">
              <a:spLocks noChangeArrowheads="1"/>
            </p:cNvSpPr>
            <p:nvPr/>
          </p:nvSpPr>
          <p:spPr bwMode="auto">
            <a:xfrm>
              <a:off x="7367014" y="3683784"/>
              <a:ext cx="1319786" cy="400110"/>
            </a:xfrm>
            <a:prstGeom prst="rect">
              <a:avLst/>
            </a:prstGeom>
            <a:noFill/>
            <a:ln w="9525">
              <a:noFill/>
              <a:miter lim="800000"/>
              <a:headEnd/>
              <a:tailEnd/>
            </a:ln>
          </p:spPr>
          <p:txBody>
            <a:bodyPr>
              <a:spAutoFit/>
            </a:bodyPr>
            <a:lstStyle/>
            <a:p>
              <a:r>
                <a:rPr lang="en-US" altLang="zh-CN" sz="2000">
                  <a:latin typeface="Calibri" pitchFamily="34" charset="0"/>
                </a:rPr>
                <a:t>WriteOk</a:t>
              </a:r>
            </a:p>
          </p:txBody>
        </p:sp>
      </p:grpSp>
      <p:grpSp>
        <p:nvGrpSpPr>
          <p:cNvPr id="37902" name="组合 70"/>
          <p:cNvGrpSpPr>
            <a:grpSpLocks/>
          </p:cNvGrpSpPr>
          <p:nvPr/>
        </p:nvGrpSpPr>
        <p:grpSpPr bwMode="auto">
          <a:xfrm>
            <a:off x="8997950" y="3776663"/>
            <a:ext cx="2554288" cy="471487"/>
            <a:chOff x="6771555" y="3648078"/>
            <a:chExt cx="1915245" cy="471522"/>
          </a:xfrm>
        </p:grpSpPr>
        <p:sp>
          <p:nvSpPr>
            <p:cNvPr id="20" name="矩形 19"/>
            <p:cNvSpPr/>
            <p:nvPr/>
          </p:nvSpPr>
          <p:spPr>
            <a:xfrm>
              <a:off x="6771555" y="3648078"/>
              <a:ext cx="248780" cy="4715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F</a:t>
              </a:r>
              <a:endParaRPr lang="zh-CN" altLang="en-US" sz="2000" dirty="0"/>
            </a:p>
          </p:txBody>
        </p:sp>
        <p:sp>
          <p:nvSpPr>
            <p:cNvPr id="37928" name="TextBox 20"/>
            <p:cNvSpPr txBox="1">
              <a:spLocks noChangeArrowheads="1"/>
            </p:cNvSpPr>
            <p:nvPr/>
          </p:nvSpPr>
          <p:spPr bwMode="auto">
            <a:xfrm>
              <a:off x="7367014" y="3683784"/>
              <a:ext cx="1319786" cy="400110"/>
            </a:xfrm>
            <a:prstGeom prst="rect">
              <a:avLst/>
            </a:prstGeom>
            <a:noFill/>
            <a:ln w="9525">
              <a:noFill/>
              <a:miter lim="800000"/>
              <a:headEnd/>
              <a:tailEnd/>
            </a:ln>
          </p:spPr>
          <p:txBody>
            <a:bodyPr>
              <a:spAutoFit/>
            </a:bodyPr>
            <a:lstStyle/>
            <a:p>
              <a:r>
                <a:rPr lang="en-US" altLang="zh-CN" sz="2000">
                  <a:latin typeface="Calibri" pitchFamily="34" charset="0"/>
                </a:rPr>
                <a:t>WriteFail</a:t>
              </a:r>
            </a:p>
          </p:txBody>
        </p:sp>
      </p:grpSp>
      <p:sp>
        <p:nvSpPr>
          <p:cNvPr id="24" name="矩形 23"/>
          <p:cNvSpPr/>
          <p:nvPr/>
        </p:nvSpPr>
        <p:spPr>
          <a:xfrm>
            <a:off x="2071688" y="4110038"/>
            <a:ext cx="331787"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W</a:t>
            </a:r>
            <a:endParaRPr lang="zh-CN" altLang="en-US" sz="2000" dirty="0"/>
          </a:p>
        </p:txBody>
      </p:sp>
      <p:sp>
        <p:nvSpPr>
          <p:cNvPr id="25" name="矩形 24"/>
          <p:cNvSpPr/>
          <p:nvPr/>
        </p:nvSpPr>
        <p:spPr>
          <a:xfrm>
            <a:off x="4703763" y="4273550"/>
            <a:ext cx="187960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solidFill>
                <a:schemeClr val="tx1"/>
              </a:solidFill>
            </a:endParaRPr>
          </a:p>
        </p:txBody>
      </p:sp>
      <p:sp>
        <p:nvSpPr>
          <p:cNvPr id="26" name="乘号 25"/>
          <p:cNvSpPr/>
          <p:nvPr/>
        </p:nvSpPr>
        <p:spPr>
          <a:xfrm>
            <a:off x="4787900" y="4175125"/>
            <a:ext cx="1557338" cy="914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矩形 26"/>
          <p:cNvSpPr/>
          <p:nvPr/>
        </p:nvSpPr>
        <p:spPr>
          <a:xfrm>
            <a:off x="263525" y="5408613"/>
            <a:ext cx="827088" cy="649287"/>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zh-CN" altLang="en-US"/>
          </a:p>
        </p:txBody>
      </p:sp>
      <p:sp>
        <p:nvSpPr>
          <p:cNvPr id="29" name="矩形 28"/>
          <p:cNvSpPr/>
          <p:nvPr/>
        </p:nvSpPr>
        <p:spPr>
          <a:xfrm>
            <a:off x="4738688" y="5373688"/>
            <a:ext cx="827087" cy="6477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zh-CN" altLang="en-US"/>
          </a:p>
        </p:txBody>
      </p:sp>
      <p:sp>
        <p:nvSpPr>
          <p:cNvPr id="30" name="矩形 29"/>
          <p:cNvSpPr/>
          <p:nvPr/>
        </p:nvSpPr>
        <p:spPr>
          <a:xfrm>
            <a:off x="263525" y="6057900"/>
            <a:ext cx="827088" cy="179388"/>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zh-CN" altLang="en-US"/>
          </a:p>
        </p:txBody>
      </p:sp>
      <p:sp>
        <p:nvSpPr>
          <p:cNvPr id="31" name="矩形 30"/>
          <p:cNvSpPr/>
          <p:nvPr/>
        </p:nvSpPr>
        <p:spPr>
          <a:xfrm>
            <a:off x="4322763" y="4640263"/>
            <a:ext cx="331787" cy="4714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F</a:t>
            </a:r>
            <a:endParaRPr lang="zh-CN" altLang="en-US" sz="2000" dirty="0"/>
          </a:p>
        </p:txBody>
      </p:sp>
      <p:sp>
        <p:nvSpPr>
          <p:cNvPr id="32" name="TextBox 31"/>
          <p:cNvSpPr txBox="1">
            <a:spLocks noChangeArrowheads="1"/>
          </p:cNvSpPr>
          <p:nvPr/>
        </p:nvSpPr>
        <p:spPr bwMode="auto">
          <a:xfrm>
            <a:off x="407988" y="5548313"/>
            <a:ext cx="466725" cy="369887"/>
          </a:xfrm>
          <a:prstGeom prst="rect">
            <a:avLst/>
          </a:prstGeom>
          <a:noFill/>
          <a:ln w="9525">
            <a:noFill/>
            <a:miter lim="800000"/>
            <a:headEnd/>
            <a:tailEnd/>
          </a:ln>
        </p:spPr>
        <p:txBody>
          <a:bodyPr>
            <a:spAutoFit/>
          </a:bodyPr>
          <a:lstStyle/>
          <a:p>
            <a:r>
              <a:rPr lang="en-US" altLang="zh-CN">
                <a:latin typeface="Calibri" pitchFamily="34" charset="0"/>
              </a:rPr>
              <a:t>N</a:t>
            </a:r>
            <a:endParaRPr lang="zh-CN" altLang="en-US">
              <a:latin typeface="Calibri" pitchFamily="34" charset="0"/>
            </a:endParaRPr>
          </a:p>
        </p:txBody>
      </p:sp>
      <p:sp>
        <p:nvSpPr>
          <p:cNvPr id="37911" name="TextBox 32"/>
          <p:cNvSpPr txBox="1">
            <a:spLocks noChangeArrowheads="1"/>
          </p:cNvSpPr>
          <p:nvPr/>
        </p:nvSpPr>
        <p:spPr bwMode="auto">
          <a:xfrm>
            <a:off x="4918075" y="5508625"/>
            <a:ext cx="468313" cy="368300"/>
          </a:xfrm>
          <a:prstGeom prst="rect">
            <a:avLst/>
          </a:prstGeom>
          <a:noFill/>
          <a:ln w="9525">
            <a:noFill/>
            <a:miter lim="800000"/>
            <a:headEnd/>
            <a:tailEnd/>
          </a:ln>
        </p:spPr>
        <p:txBody>
          <a:bodyPr>
            <a:spAutoFit/>
          </a:bodyPr>
          <a:lstStyle/>
          <a:p>
            <a:r>
              <a:rPr lang="en-US" altLang="zh-CN">
                <a:latin typeface="Calibri" pitchFamily="34" charset="0"/>
              </a:rPr>
              <a:t>N</a:t>
            </a:r>
            <a:endParaRPr lang="zh-CN" altLang="en-US">
              <a:latin typeface="Calibri" pitchFamily="34" charset="0"/>
            </a:endParaRPr>
          </a:p>
        </p:txBody>
      </p:sp>
      <p:sp>
        <p:nvSpPr>
          <p:cNvPr id="34" name="TextBox 33"/>
          <p:cNvSpPr txBox="1">
            <a:spLocks noChangeArrowheads="1"/>
          </p:cNvSpPr>
          <p:nvPr/>
        </p:nvSpPr>
        <p:spPr bwMode="auto">
          <a:xfrm>
            <a:off x="379413" y="5721350"/>
            <a:ext cx="711200" cy="368300"/>
          </a:xfrm>
          <a:prstGeom prst="rect">
            <a:avLst/>
          </a:prstGeom>
          <a:noFill/>
          <a:ln w="9525">
            <a:noFill/>
            <a:miter lim="800000"/>
            <a:headEnd/>
            <a:tailEnd/>
          </a:ln>
        </p:spPr>
        <p:txBody>
          <a:bodyPr>
            <a:spAutoFit/>
          </a:bodyPr>
          <a:lstStyle/>
          <a:p>
            <a:r>
              <a:rPr lang="en-US" altLang="zh-CN">
                <a:latin typeface="Calibri" pitchFamily="34" charset="0"/>
              </a:rPr>
              <a:t>N + 1</a:t>
            </a:r>
            <a:endParaRPr lang="zh-CN" altLang="en-US">
              <a:latin typeface="Calibri" pitchFamily="34" charset="0"/>
            </a:endParaRPr>
          </a:p>
        </p:txBody>
      </p:sp>
      <p:sp>
        <p:nvSpPr>
          <p:cNvPr id="35" name="矩形 34"/>
          <p:cNvSpPr/>
          <p:nvPr/>
        </p:nvSpPr>
        <p:spPr>
          <a:xfrm>
            <a:off x="1587500" y="3776663"/>
            <a:ext cx="331788" cy="4714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F</a:t>
            </a:r>
            <a:endParaRPr lang="zh-CN" altLang="en-US" sz="2000" dirty="0"/>
          </a:p>
        </p:txBody>
      </p:sp>
      <p:sp>
        <p:nvSpPr>
          <p:cNvPr id="37" name="矩形 36"/>
          <p:cNvSpPr/>
          <p:nvPr/>
        </p:nvSpPr>
        <p:spPr>
          <a:xfrm>
            <a:off x="3984625" y="1341438"/>
            <a:ext cx="2386013"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Seal and New</a:t>
            </a:r>
            <a:endParaRPr lang="zh-CN" altLang="en-US" sz="2000" dirty="0"/>
          </a:p>
        </p:txBody>
      </p:sp>
      <p:sp>
        <p:nvSpPr>
          <p:cNvPr id="38" name="矩形 37"/>
          <p:cNvSpPr/>
          <p:nvPr/>
        </p:nvSpPr>
        <p:spPr>
          <a:xfrm>
            <a:off x="7138988" y="1925638"/>
            <a:ext cx="2797175" cy="471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err="1"/>
              <a:t>Ack</a:t>
            </a:r>
            <a:r>
              <a:rPr lang="en-US" altLang="zh-CN" sz="2000" dirty="0"/>
              <a:t>(CS1, CS3)</a:t>
            </a:r>
            <a:endParaRPr lang="zh-CN" altLang="en-US" sz="2000" dirty="0"/>
          </a:p>
        </p:txBody>
      </p:sp>
      <p:sp>
        <p:nvSpPr>
          <p:cNvPr id="44" name="矩形 43"/>
          <p:cNvSpPr/>
          <p:nvPr/>
        </p:nvSpPr>
        <p:spPr>
          <a:xfrm>
            <a:off x="1211263" y="5408613"/>
            <a:ext cx="827087" cy="18097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dirty="0"/>
              <a:t>1</a:t>
            </a:r>
            <a:endParaRPr lang="zh-CN" altLang="en-US" dirty="0"/>
          </a:p>
        </p:txBody>
      </p:sp>
      <p:sp>
        <p:nvSpPr>
          <p:cNvPr id="45" name="矩形 44"/>
          <p:cNvSpPr/>
          <p:nvPr/>
        </p:nvSpPr>
        <p:spPr>
          <a:xfrm>
            <a:off x="9109075" y="5337175"/>
            <a:ext cx="827088" cy="179388"/>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dirty="0"/>
              <a:t>1</a:t>
            </a:r>
            <a:endParaRPr lang="zh-CN" altLang="en-US" dirty="0"/>
          </a:p>
        </p:txBody>
      </p:sp>
      <p:sp>
        <p:nvSpPr>
          <p:cNvPr id="51" name="矩形 50"/>
          <p:cNvSpPr/>
          <p:nvPr/>
        </p:nvSpPr>
        <p:spPr>
          <a:xfrm>
            <a:off x="1847850" y="2349500"/>
            <a:ext cx="331788" cy="471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W</a:t>
            </a:r>
            <a:endParaRPr lang="zh-CN" altLang="en-US" sz="2000" dirty="0"/>
          </a:p>
        </p:txBody>
      </p:sp>
      <p:sp>
        <p:nvSpPr>
          <p:cNvPr id="52" name="矩形 51"/>
          <p:cNvSpPr/>
          <p:nvPr/>
        </p:nvSpPr>
        <p:spPr>
          <a:xfrm>
            <a:off x="1847850" y="2349500"/>
            <a:ext cx="331788" cy="471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W</a:t>
            </a:r>
            <a:endParaRPr lang="zh-CN" altLang="en-US" sz="2000" dirty="0"/>
          </a:p>
        </p:txBody>
      </p:sp>
      <p:sp>
        <p:nvSpPr>
          <p:cNvPr id="53" name="矩形 52"/>
          <p:cNvSpPr/>
          <p:nvPr/>
        </p:nvSpPr>
        <p:spPr>
          <a:xfrm>
            <a:off x="2092325" y="4110038"/>
            <a:ext cx="331788"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W</a:t>
            </a:r>
            <a:endParaRPr lang="zh-CN" altLang="en-US" sz="2000" dirty="0"/>
          </a:p>
        </p:txBody>
      </p:sp>
      <p:sp>
        <p:nvSpPr>
          <p:cNvPr id="54" name="矩形 53"/>
          <p:cNvSpPr/>
          <p:nvPr/>
        </p:nvSpPr>
        <p:spPr>
          <a:xfrm>
            <a:off x="8472488" y="4724400"/>
            <a:ext cx="331787" cy="4714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55" name="矩形 54"/>
          <p:cNvSpPr/>
          <p:nvPr/>
        </p:nvSpPr>
        <p:spPr>
          <a:xfrm>
            <a:off x="1587500" y="3789363"/>
            <a:ext cx="331788" cy="471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37923" name="TextBox 55"/>
          <p:cNvSpPr txBox="1">
            <a:spLocks noChangeArrowheads="1"/>
          </p:cNvSpPr>
          <p:nvPr/>
        </p:nvSpPr>
        <p:spPr bwMode="auto">
          <a:xfrm>
            <a:off x="246063" y="5075238"/>
            <a:ext cx="947737" cy="369887"/>
          </a:xfrm>
          <a:prstGeom prst="rect">
            <a:avLst/>
          </a:prstGeom>
          <a:noFill/>
          <a:ln w="9525">
            <a:noFill/>
            <a:miter lim="800000"/>
            <a:headEnd/>
            <a:tailEnd/>
          </a:ln>
        </p:spPr>
        <p:txBody>
          <a:bodyPr>
            <a:spAutoFit/>
          </a:bodyPr>
          <a:lstStyle/>
          <a:p>
            <a:r>
              <a:rPr lang="en-US" altLang="zh-CN">
                <a:latin typeface="Calibri" pitchFamily="34" charset="0"/>
              </a:rPr>
              <a:t>Chunk1</a:t>
            </a:r>
            <a:endParaRPr lang="zh-CN" altLang="en-US">
              <a:latin typeface="Calibri" pitchFamily="34" charset="0"/>
            </a:endParaRPr>
          </a:p>
        </p:txBody>
      </p:sp>
      <p:sp>
        <p:nvSpPr>
          <p:cNvPr id="57" name="TextBox 56"/>
          <p:cNvSpPr txBox="1">
            <a:spLocks noChangeArrowheads="1"/>
          </p:cNvSpPr>
          <p:nvPr/>
        </p:nvSpPr>
        <p:spPr bwMode="auto">
          <a:xfrm>
            <a:off x="1187450" y="5075238"/>
            <a:ext cx="947738" cy="369887"/>
          </a:xfrm>
          <a:prstGeom prst="rect">
            <a:avLst/>
          </a:prstGeom>
          <a:noFill/>
          <a:ln w="9525">
            <a:noFill/>
            <a:miter lim="800000"/>
            <a:headEnd/>
            <a:tailEnd/>
          </a:ln>
        </p:spPr>
        <p:txBody>
          <a:bodyPr>
            <a:spAutoFit/>
          </a:bodyPr>
          <a:lstStyle/>
          <a:p>
            <a:r>
              <a:rPr lang="en-US" altLang="zh-CN">
                <a:latin typeface="Calibri" pitchFamily="34" charset="0"/>
              </a:rPr>
              <a:t>Chunk2</a:t>
            </a:r>
            <a:endParaRPr lang="zh-CN" altLang="en-US">
              <a:latin typeface="Calibri" pitchFamily="34" charset="0"/>
            </a:endParaRPr>
          </a:p>
        </p:txBody>
      </p:sp>
      <p:sp>
        <p:nvSpPr>
          <p:cNvPr id="58" name="TextBox 57"/>
          <p:cNvSpPr txBox="1">
            <a:spLocks noChangeArrowheads="1"/>
          </p:cNvSpPr>
          <p:nvPr/>
        </p:nvSpPr>
        <p:spPr bwMode="auto">
          <a:xfrm>
            <a:off x="9026525" y="5003800"/>
            <a:ext cx="947738" cy="369888"/>
          </a:xfrm>
          <a:prstGeom prst="rect">
            <a:avLst/>
          </a:prstGeom>
          <a:noFill/>
          <a:ln w="9525">
            <a:noFill/>
            <a:miter lim="800000"/>
            <a:headEnd/>
            <a:tailEnd/>
          </a:ln>
        </p:spPr>
        <p:txBody>
          <a:bodyPr>
            <a:spAutoFit/>
          </a:bodyPr>
          <a:lstStyle/>
          <a:p>
            <a:r>
              <a:rPr lang="en-US" altLang="zh-CN">
                <a:latin typeface="Calibri" pitchFamily="34" charset="0"/>
              </a:rPr>
              <a:t>Chunk2</a:t>
            </a:r>
            <a:endParaRPr lang="zh-CN" altLang="en-US">
              <a:latin typeface="Calibri" pitchFamily="34" charset="0"/>
            </a:endParaRPr>
          </a:p>
        </p:txBody>
      </p:sp>
      <p:sp>
        <p:nvSpPr>
          <p:cNvPr id="37926" name="TextBox 58"/>
          <p:cNvSpPr txBox="1">
            <a:spLocks noChangeArrowheads="1"/>
          </p:cNvSpPr>
          <p:nvPr/>
        </p:nvSpPr>
        <p:spPr bwMode="auto">
          <a:xfrm>
            <a:off x="4656138" y="5040313"/>
            <a:ext cx="947737" cy="368300"/>
          </a:xfrm>
          <a:prstGeom prst="rect">
            <a:avLst/>
          </a:prstGeom>
          <a:noFill/>
          <a:ln w="9525">
            <a:noFill/>
            <a:miter lim="800000"/>
            <a:headEnd/>
            <a:tailEnd/>
          </a:ln>
        </p:spPr>
        <p:txBody>
          <a:bodyPr>
            <a:spAutoFit/>
          </a:bodyPr>
          <a:lstStyle/>
          <a:p>
            <a:r>
              <a:rPr lang="en-US" altLang="zh-CN">
                <a:latin typeface="Calibri" pitchFamily="34" charset="0"/>
              </a:rPr>
              <a:t>Chunk1</a:t>
            </a:r>
            <a:endParaRPr lang="zh-CN" altLang="en-US">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3.01965E-7 -1.85185E-6 L -0.09033 0.20718 " pathEditMode="relative" rAng="0" ptsTypes="AA">
                                      <p:cBhvr>
                                        <p:cTn id="9" dur="2000" fill="hold"/>
                                        <p:tgtEl>
                                          <p:spTgt spid="51"/>
                                        </p:tgtEl>
                                        <p:attrNameLst>
                                          <p:attrName>ppt_x</p:attrName>
                                          <p:attrName>ppt_y</p:attrName>
                                        </p:attrNameLst>
                                      </p:cBhvr>
                                      <p:rCtr x="-4516" y="10347"/>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0" presetClass="exit" presetSubtype="0" fill="hold" grpId="0" nodeType="withEffect">
                                  <p:stCondLst>
                                    <p:cond delay="0"/>
                                  </p:stCondLst>
                                  <p:childTnLst>
                                    <p:animEffect transition="out" filter="fade">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childTnLst>
                          </p:cTn>
                        </p:par>
                        <p:par>
                          <p:cTn id="16" fill="hold">
                            <p:stCondLst>
                              <p:cond delay="2500"/>
                            </p:stCondLst>
                            <p:childTnLst>
                              <p:par>
                                <p:cTn id="17" presetID="1" presetClass="entr" presetSubtype="0" fill="hold" grpId="1" nodeType="after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51"/>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grpId="1" nodeType="afterEffect">
                                  <p:stCondLst>
                                    <p:cond delay="0"/>
                                  </p:stCondLst>
                                  <p:childTnLst>
                                    <p:animMotion origin="layout" path="M -1.9042E-6 -4.81481E-6 L 0.16882 0.00301 " pathEditMode="relative" rAng="0" ptsTypes="AA">
                                      <p:cBhvr>
                                        <p:cTn id="28" dur="700" fill="hold"/>
                                        <p:tgtEl>
                                          <p:spTgt spid="24"/>
                                        </p:tgtEl>
                                        <p:attrNameLst>
                                          <p:attrName>ppt_x</p:attrName>
                                          <p:attrName>ppt_y</p:attrName>
                                        </p:attrNameLst>
                                      </p:cBhvr>
                                      <p:rCtr x="8434" y="139"/>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0" presetClass="path" presetSubtype="0" accel="50000" decel="50000" fill="hold" grpId="1" nodeType="withEffect">
                                  <p:stCondLst>
                                    <p:cond delay="0"/>
                                  </p:stCondLst>
                                  <p:childTnLst>
                                    <p:animMotion origin="layout" path="M 4.77418E-6 3.7037E-7 L -0.1929 -0.00093 " pathEditMode="relative" rAng="0" ptsTypes="AA">
                                      <p:cBhvr>
                                        <p:cTn id="41" dur="2000" fill="hold"/>
                                        <p:tgtEl>
                                          <p:spTgt spid="31"/>
                                        </p:tgtEl>
                                        <p:attrNameLst>
                                          <p:attrName>ppt_x</p:attrName>
                                          <p:attrName>ppt_y</p:attrName>
                                        </p:attrNameLst>
                                      </p:cBhvr>
                                      <p:rCtr x="-9645" y="-46"/>
                                    </p:animMotion>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2" nodeType="clickEffect">
                                  <p:stCondLst>
                                    <p:cond delay="0"/>
                                  </p:stCondLst>
                                  <p:childTnLst>
                                    <p:set>
                                      <p:cBhvr>
                                        <p:cTn id="45" dur="1" fill="hold">
                                          <p:stCondLst>
                                            <p:cond delay="0"/>
                                          </p:stCondLst>
                                        </p:cTn>
                                        <p:tgtEl>
                                          <p:spTgt spid="31"/>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childTnLst>
                          </p:cTn>
                        </p:par>
                        <p:par>
                          <p:cTn id="48" fill="hold">
                            <p:stCondLst>
                              <p:cond delay="0"/>
                            </p:stCondLst>
                            <p:childTnLst>
                              <p:par>
                                <p:cTn id="49" presetID="0" presetClass="path" presetSubtype="0" accel="50000" decel="50000" fill="hold" grpId="1" nodeType="afterEffect">
                                  <p:stCondLst>
                                    <p:cond delay="0"/>
                                  </p:stCondLst>
                                  <p:childTnLst>
                                    <p:animMotion origin="layout" path="M -3.86958E-6 -3.7037E-6 L 0.09046 -0.19004 " pathEditMode="relative" rAng="0" ptsTypes="AA">
                                      <p:cBhvr>
                                        <p:cTn id="50" dur="2000" fill="hold"/>
                                        <p:tgtEl>
                                          <p:spTgt spid="35"/>
                                        </p:tgtEl>
                                        <p:attrNameLst>
                                          <p:attrName>ppt_x</p:attrName>
                                          <p:attrName>ppt_y</p:attrName>
                                        </p:attrNameLst>
                                      </p:cBhvr>
                                      <p:rCtr x="4516" y="-9514"/>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2" nodeType="clickEffect">
                                  <p:stCondLst>
                                    <p:cond delay="0"/>
                                  </p:stCondLst>
                                  <p:childTnLst>
                                    <p:set>
                                      <p:cBhvr>
                                        <p:cTn id="54" dur="1" fill="hold">
                                          <p:stCondLst>
                                            <p:cond delay="0"/>
                                          </p:stCondLst>
                                        </p:cTn>
                                        <p:tgtEl>
                                          <p:spTgt spid="35"/>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childTnLst>
                                </p:cTn>
                              </p:par>
                              <p:par>
                                <p:cTn id="58" presetID="0" presetClass="path" presetSubtype="0" accel="50000" decel="50000" fill="hold" grpId="1" nodeType="withEffect">
                                  <p:stCondLst>
                                    <p:cond delay="0"/>
                                  </p:stCondLst>
                                  <p:childTnLst>
                                    <p:animMotion origin="layout" path="M -3.57673E-6 -1.11111E-6 L 0.29976 -0.00278 " pathEditMode="relative" rAng="0" ptsTypes="AA">
                                      <p:cBhvr>
                                        <p:cTn id="59" dur="2000" fill="hold"/>
                                        <p:tgtEl>
                                          <p:spTgt spid="37"/>
                                        </p:tgtEl>
                                        <p:attrNameLst>
                                          <p:attrName>ppt_x</p:attrName>
                                          <p:attrName>ppt_y</p:attrName>
                                        </p:attrNameLst>
                                      </p:cBhvr>
                                      <p:rCtr x="14981" y="-139"/>
                                    </p:animMotion>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2" nodeType="clickEffect">
                                  <p:stCondLst>
                                    <p:cond delay="0"/>
                                  </p:stCondLst>
                                  <p:childTnLst>
                                    <p:set>
                                      <p:cBhvr>
                                        <p:cTn id="63" dur="1" fill="hold">
                                          <p:stCondLst>
                                            <p:cond delay="0"/>
                                          </p:stCondLst>
                                        </p:cTn>
                                        <p:tgtEl>
                                          <p:spTgt spid="37"/>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par>
                          <p:cTn id="67" fill="hold">
                            <p:stCondLst>
                              <p:cond delay="0"/>
                            </p:stCondLst>
                            <p:childTnLst>
                              <p:par>
                                <p:cTn id="68" presetID="0" presetClass="path" presetSubtype="0" accel="50000" decel="50000" fill="hold" grpId="1" nodeType="afterEffect">
                                  <p:stCondLst>
                                    <p:cond delay="0"/>
                                  </p:stCondLst>
                                  <p:childTnLst>
                                    <p:animMotion origin="layout" path="M 3.01575E-6 3.7037E-6 L -0.26513 -0.00394 " pathEditMode="relative" rAng="0" ptsTypes="AA">
                                      <p:cBhvr>
                                        <p:cTn id="69" dur="2000" fill="hold"/>
                                        <p:tgtEl>
                                          <p:spTgt spid="38"/>
                                        </p:tgtEl>
                                        <p:attrNameLst>
                                          <p:attrName>ppt_x</p:attrName>
                                          <p:attrName>ppt_y</p:attrName>
                                        </p:attrNameLst>
                                      </p:cBhvr>
                                      <p:rCtr x="-13263" y="-208"/>
                                    </p:animMotion>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2" nodeType="clickEffect">
                                  <p:stCondLst>
                                    <p:cond delay="0"/>
                                  </p:stCondLst>
                                  <p:childTnLst>
                                    <p:set>
                                      <p:cBhvr>
                                        <p:cTn id="73" dur="1" fill="hold">
                                          <p:stCondLst>
                                            <p:cond delay="0"/>
                                          </p:stCondLst>
                                        </p:cTn>
                                        <p:tgtEl>
                                          <p:spTgt spid="38"/>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childTnLst>
                          </p:cTn>
                        </p:par>
                        <p:par>
                          <p:cTn id="77" fill="hold">
                            <p:stCondLst>
                              <p:cond delay="0"/>
                            </p:stCondLst>
                            <p:childTnLst>
                              <p:par>
                                <p:cTn id="78" presetID="0" presetClass="path" presetSubtype="0" accel="50000" decel="50000" fill="hold" grpId="1" nodeType="afterEffect">
                                  <p:stCondLst>
                                    <p:cond delay="0"/>
                                  </p:stCondLst>
                                  <p:childTnLst>
                                    <p:animMotion origin="layout" path="M 3.01965E-7 -1.85185E-6 L -0.09033 0.20718 " pathEditMode="relative" rAng="0" ptsTypes="AA">
                                      <p:cBhvr>
                                        <p:cTn id="79" dur="2000" fill="hold"/>
                                        <p:tgtEl>
                                          <p:spTgt spid="52"/>
                                        </p:tgtEl>
                                        <p:attrNameLst>
                                          <p:attrName>ppt_x</p:attrName>
                                          <p:attrName>ppt_y</p:attrName>
                                        </p:attrNameLst>
                                      </p:cBhvr>
                                      <p:rCtr x="-4516" y="10347"/>
                                    </p:animMotion>
                                  </p:childTnLst>
                                </p:cTn>
                              </p:par>
                            </p:childTnLst>
                          </p:cTn>
                        </p:par>
                        <p:par>
                          <p:cTn id="80" fill="hold">
                            <p:stCondLst>
                              <p:cond delay="2000"/>
                            </p:stCondLst>
                            <p:childTnLst>
                              <p:par>
                                <p:cTn id="81" presetID="1"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2" nodeType="clickEffect">
                                  <p:stCondLst>
                                    <p:cond delay="0"/>
                                  </p:stCondLst>
                                  <p:childTnLst>
                                    <p:set>
                                      <p:cBhvr>
                                        <p:cTn id="88" dur="1" fill="hold">
                                          <p:stCondLst>
                                            <p:cond delay="0"/>
                                          </p:stCondLst>
                                        </p:cTn>
                                        <p:tgtEl>
                                          <p:spTgt spid="52"/>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grpId="1" nodeType="afterEffect">
                                  <p:stCondLst>
                                    <p:cond delay="0"/>
                                  </p:stCondLst>
                                  <p:childTnLst>
                                    <p:set>
                                      <p:cBhvr>
                                        <p:cTn id="91" dur="1" fill="hold">
                                          <p:stCondLst>
                                            <p:cond delay="0"/>
                                          </p:stCondLst>
                                        </p:cTn>
                                        <p:tgtEl>
                                          <p:spTgt spid="53"/>
                                        </p:tgtEl>
                                        <p:attrNameLst>
                                          <p:attrName>style.visibility</p:attrName>
                                        </p:attrNameLst>
                                      </p:cBhvr>
                                      <p:to>
                                        <p:strVal val="visible"/>
                                      </p:to>
                                    </p:set>
                                  </p:childTnLst>
                                </p:cTn>
                              </p:par>
                            </p:childTnLst>
                          </p:cTn>
                        </p:par>
                        <p:par>
                          <p:cTn id="92" fill="hold">
                            <p:stCondLst>
                              <p:cond delay="0"/>
                            </p:stCondLst>
                            <p:childTnLst>
                              <p:par>
                                <p:cTn id="93" presetID="37" presetClass="path" presetSubtype="0" accel="50000" decel="50000" fill="hold" grpId="0" nodeType="afterEffect">
                                  <p:stCondLst>
                                    <p:cond delay="0"/>
                                  </p:stCondLst>
                                  <p:childTnLst>
                                    <p:animMotion origin="layout" path="M -3.95158E-6 0.00301 L 0.13966 -0.09282 C 0.16869 -0.11458 0.21268 -0.12615 0.25863 -0.12615 C 0.31069 -0.12615 0.35221 -0.11458 0.3815 -0.09282 L 0.52141 0.00301 " pathEditMode="relative" rAng="0" ptsTypes="FffFF">
                                      <p:cBhvr>
                                        <p:cTn id="94" dur="2000" fill="hold"/>
                                        <p:tgtEl>
                                          <p:spTgt spid="53"/>
                                        </p:tgtEl>
                                        <p:attrNameLst>
                                          <p:attrName>ppt_x</p:attrName>
                                          <p:attrName>ppt_y</p:attrName>
                                        </p:attrNameLst>
                                      </p:cBhvr>
                                      <p:rCtr x="26071" y="-6458"/>
                                    </p:animMotion>
                                  </p:childTnLst>
                                </p:cTn>
                              </p:par>
                            </p:childTnLst>
                          </p:cTn>
                        </p:par>
                        <p:par>
                          <p:cTn id="95" fill="hold">
                            <p:stCondLst>
                              <p:cond delay="2000"/>
                            </p:stCondLst>
                            <p:childTnLst>
                              <p:par>
                                <p:cTn id="96" presetID="1" presetClass="entr" presetSubtype="0" fill="hold" grpId="0" nodeType="afterEffect">
                                  <p:stCondLst>
                                    <p:cond delay="0"/>
                                  </p:stCondLst>
                                  <p:childTnLst>
                                    <p:set>
                                      <p:cBhvr>
                                        <p:cTn id="97" dur="1" fill="hold">
                                          <p:stCondLst>
                                            <p:cond delay="0"/>
                                          </p:stCondLst>
                                        </p:cTn>
                                        <p:tgtEl>
                                          <p:spTgt spid="4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4"/>
                                        </p:tgtEl>
                                        <p:attrNameLst>
                                          <p:attrName>style.visibility</p:attrName>
                                        </p:attrNameLst>
                                      </p:cBhvr>
                                      <p:to>
                                        <p:strVal val="visible"/>
                                      </p:to>
                                    </p:set>
                                  </p:childTnLst>
                                </p:cTn>
                              </p:par>
                            </p:childTnLst>
                          </p:cTn>
                        </p:par>
                        <p:par>
                          <p:cTn id="104" fill="hold">
                            <p:stCondLst>
                              <p:cond delay="0"/>
                            </p:stCondLst>
                            <p:childTnLst>
                              <p:par>
                                <p:cTn id="105" presetID="44" presetClass="path" presetSubtype="0" accel="50000" decel="50000" fill="hold" grpId="2" nodeType="afterEffect">
                                  <p:stCondLst>
                                    <p:cond delay="0"/>
                                  </p:stCondLst>
                                  <p:childTnLst>
                                    <p:animMotion origin="layout" path="M 0 -4.75486E-6 L -0.13993 0.11518 C -0.16927 0.14131 -0.21319 0.15449 -0.25868 0.15449 C -0.31094 0.15449 -0.3526 0.14131 -0.38194 0.11518 L -0.5217 -4.75486E-6 " pathEditMode="relative" rAng="0" ptsTypes="FffFF">
                                      <p:cBhvr>
                                        <p:cTn id="106" dur="2000" fill="hold"/>
                                        <p:tgtEl>
                                          <p:spTgt spid="54"/>
                                        </p:tgtEl>
                                        <p:attrNameLst>
                                          <p:attrName>ppt_x</p:attrName>
                                          <p:attrName>ppt_y</p:attrName>
                                        </p:attrNameLst>
                                      </p:cBhvr>
                                      <p:rCtr x="-26094" y="7724"/>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4"/>
                                        </p:tgtEl>
                                        <p:attrNameLst>
                                          <p:attrName>style.visibility</p:attrName>
                                        </p:attrNameLst>
                                      </p:cBhvr>
                                      <p:to>
                                        <p:strVal val="hidden"/>
                                      </p:to>
                                    </p:set>
                                  </p:childTnLst>
                                </p:cTn>
                              </p:par>
                            </p:childTnLst>
                          </p:cTn>
                        </p:par>
                        <p:par>
                          <p:cTn id="111" fill="hold">
                            <p:stCondLst>
                              <p:cond delay="0"/>
                            </p:stCondLst>
                            <p:childTnLst>
                              <p:par>
                                <p:cTn id="112" presetID="1" presetClass="entr" presetSubtype="0" fill="hold" grpId="0" nodeType="afterEffect">
                                  <p:stCondLst>
                                    <p:cond delay="0"/>
                                  </p:stCondLst>
                                  <p:childTnLst>
                                    <p:set>
                                      <p:cBhvr>
                                        <p:cTn id="113" dur="1" fill="hold">
                                          <p:stCondLst>
                                            <p:cond delay="0"/>
                                          </p:stCondLst>
                                        </p:cTn>
                                        <p:tgtEl>
                                          <p:spTgt spid="55"/>
                                        </p:tgtEl>
                                        <p:attrNameLst>
                                          <p:attrName>style.visibility</p:attrName>
                                        </p:attrNameLst>
                                      </p:cBhvr>
                                      <p:to>
                                        <p:strVal val="visible"/>
                                      </p:to>
                                    </p:set>
                                  </p:childTnLst>
                                </p:cTn>
                              </p:par>
                            </p:childTnLst>
                          </p:cTn>
                        </p:par>
                        <p:par>
                          <p:cTn id="114" fill="hold">
                            <p:stCondLst>
                              <p:cond delay="0"/>
                            </p:stCondLst>
                            <p:childTnLst>
                              <p:par>
                                <p:cTn id="115" presetID="0" presetClass="path" presetSubtype="0" accel="50000" decel="50000" fill="hold" grpId="1" nodeType="afterEffect">
                                  <p:stCondLst>
                                    <p:cond delay="0"/>
                                  </p:stCondLst>
                                  <p:childTnLst>
                                    <p:animMotion origin="layout" path="M -3.86958E-6 4.44444E-6 L 0.09046 -0.1919 " pathEditMode="relative" rAng="0" ptsTypes="AA">
                                      <p:cBhvr>
                                        <p:cTn id="116" dur="2000" fill="hold"/>
                                        <p:tgtEl>
                                          <p:spTgt spid="55"/>
                                        </p:tgtEl>
                                        <p:attrNameLst>
                                          <p:attrName>ppt_x</p:attrName>
                                          <p:attrName>ppt_y</p:attrName>
                                        </p:attrNameLst>
                                      </p:cBhvr>
                                      <p:rCtr x="4516" y="-9606"/>
                                    </p:animMotion>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2" nodeType="clickEffect">
                                  <p:stCondLst>
                                    <p:cond delay="0"/>
                                  </p:stCondLst>
                                  <p:childTnLst>
                                    <p:set>
                                      <p:cBhvr>
                                        <p:cTn id="120"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5" grpId="0" animBg="1"/>
      <p:bldP spid="30" grpId="0" animBg="1"/>
      <p:bldP spid="31" grpId="0" animBg="1"/>
      <p:bldP spid="31" grpId="1" animBg="1"/>
      <p:bldP spid="31" grpId="2" animBg="1"/>
      <p:bldP spid="32" grpId="0"/>
      <p:bldP spid="34" grpId="1"/>
      <p:bldP spid="35" grpId="0" animBg="1"/>
      <p:bldP spid="35" grpId="1" animBg="1"/>
      <p:bldP spid="35" grpId="2" animBg="1"/>
      <p:bldP spid="37" grpId="0" animBg="1"/>
      <p:bldP spid="37" grpId="1" animBg="1"/>
      <p:bldP spid="37" grpId="2" animBg="1"/>
      <p:bldP spid="38" grpId="0" animBg="1"/>
      <p:bldP spid="38" grpId="1" animBg="1"/>
      <p:bldP spid="38" grpId="2" animBg="1"/>
      <p:bldP spid="44" grpId="0" animBg="1"/>
      <p:bldP spid="45" grpId="0" animBg="1"/>
      <p:bldP spid="51" grpId="0" animBg="1"/>
      <p:bldP spid="51" grpId="1" animBg="1"/>
      <p:bldP spid="51" grpId="2" animBg="1"/>
      <p:bldP spid="52" grpId="0" animBg="1"/>
      <p:bldP spid="52" grpId="1" animBg="1"/>
      <p:bldP spid="52" grpId="2" animBg="1"/>
      <p:bldP spid="53" grpId="0" animBg="1"/>
      <p:bldP spid="53" grpId="1" animBg="1"/>
      <p:bldP spid="54" grpId="0" animBg="1"/>
      <p:bldP spid="54" grpId="1" animBg="1"/>
      <p:bldP spid="54" grpId="2" animBg="1"/>
      <p:bldP spid="55" grpId="0" animBg="1"/>
      <p:bldP spid="55" grpId="1" animBg="1"/>
      <p:bldP spid="55" grpId="2" animBg="1"/>
      <p:bldP spid="57" grpId="0"/>
      <p:bldP spid="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大纲</a:t>
            </a:r>
            <a:endParaRPr lang="zh-CN" altLang="en-US" dirty="0"/>
          </a:p>
        </p:txBody>
      </p:sp>
      <p:sp>
        <p:nvSpPr>
          <p:cNvPr id="13314" name="内容占位符 2"/>
          <p:cNvSpPr>
            <a:spLocks noGrp="1"/>
          </p:cNvSpPr>
          <p:nvPr>
            <p:ph idx="1"/>
          </p:nvPr>
        </p:nvSpPr>
        <p:spPr>
          <a:xfrm>
            <a:off x="2998789" y="1079500"/>
            <a:ext cx="6985644" cy="5445125"/>
          </a:xfrm>
        </p:spPr>
        <p:txBody>
          <a:bodyPr/>
          <a:lstStyle/>
          <a:p>
            <a:pPr marL="457200" indent="-457200" eaLnBrk="1" hangingPunct="1">
              <a:buClr>
                <a:srgbClr val="0088EE"/>
              </a:buClr>
              <a:buFont typeface="Wingdings" pitchFamily="2" charset="2"/>
              <a:buChar char="Ø"/>
              <a:defRPr/>
            </a:pPr>
            <a:r>
              <a:rPr lang="zh-CN" altLang="en-US" b="1" dirty="0" smtClean="0">
                <a:solidFill>
                  <a:srgbClr val="FF0000"/>
                </a:solidFill>
                <a:effectLst>
                  <a:outerShdw blurRad="38100" dist="38100" dir="2700000" algn="tl">
                    <a:srgbClr val="C0C0C0"/>
                  </a:outerShdw>
                </a:effectLst>
              </a:rPr>
              <a:t>大数据对分布</a:t>
            </a:r>
            <a:r>
              <a:rPr lang="zh-CN" altLang="en-US" b="1" dirty="0" smtClean="0">
                <a:solidFill>
                  <a:srgbClr val="FF0000"/>
                </a:solidFill>
                <a:effectLst>
                  <a:outerShdw blurRad="38100" dist="38100" dir="2700000" algn="tl">
                    <a:srgbClr val="C0C0C0"/>
                  </a:outerShdw>
                </a:effectLst>
                <a:cs typeface="Times New Roman" pitchFamily="18" charset="0"/>
              </a:rPr>
              <a:t>式存储的</a:t>
            </a:r>
            <a:r>
              <a:rPr lang="zh-CN" altLang="en-US" b="1" dirty="0" smtClean="0">
                <a:solidFill>
                  <a:srgbClr val="FF0000"/>
                </a:solidFill>
                <a:effectLst>
                  <a:outerShdw blurRad="38100" dist="38100" dir="2700000" algn="tl">
                    <a:srgbClr val="C0C0C0"/>
                  </a:outerShdw>
                </a:effectLst>
              </a:rPr>
              <a:t>需求</a:t>
            </a:r>
            <a:endParaRPr lang="en-US" altLang="zh-CN" b="1" dirty="0" smtClean="0">
              <a:solidFill>
                <a:srgbClr val="FF0000"/>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分布式存储系统架构</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分布式存储系统重要功能设计剖析</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元数据服务器的高可用性和可扩展性</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多种介质的混合存储系统</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参考资料</a:t>
            </a:r>
          </a:p>
        </p:txBody>
      </p:sp>
    </p:spTree>
    <p:extLst>
      <p:ext uri="{BB962C8B-B14F-4D97-AF65-F5344CB8AC3E}">
        <p14:creationId xmlns:p14="http://schemas.microsoft.com/office/powerpoint/2010/main" val="400507749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数据写入流程总结</a:t>
            </a:r>
            <a:r>
              <a:rPr lang="en-US" altLang="zh-CN" smtClean="0">
                <a:effectLst>
                  <a:outerShdw blurRad="38100" dist="38100" dir="2700000" algn="tl">
                    <a:srgbClr val="C0C0C0"/>
                  </a:outerShdw>
                </a:effectLst>
                <a:latin typeface="宋体" charset="-122"/>
              </a:rPr>
              <a:t>(1)</a:t>
            </a:r>
            <a:endParaRPr lang="en-US" altLang="zh-CN" smtClean="0">
              <a:solidFill>
                <a:schemeClr val="tx1"/>
              </a:solidFill>
              <a:effectLst/>
              <a:latin typeface="宋体" charset="-122"/>
            </a:endParaRPr>
          </a:p>
        </p:txBody>
      </p:sp>
      <p:graphicFrame>
        <p:nvGraphicFramePr>
          <p:cNvPr id="5" name="表格 4"/>
          <p:cNvGraphicFramePr>
            <a:graphicFrameLocks noGrp="1"/>
          </p:cNvGraphicFramePr>
          <p:nvPr/>
        </p:nvGraphicFramePr>
        <p:xfrm>
          <a:off x="766763" y="1700213"/>
          <a:ext cx="10081117" cy="4032450"/>
        </p:xfrm>
        <a:graphic>
          <a:graphicData uri="http://schemas.openxmlformats.org/drawingml/2006/table">
            <a:tbl>
              <a:tblPr firstRow="1" bandRow="1">
                <a:tableStyleId>{5C22544A-7EE6-4342-B048-85BDC9FD1C3A}</a:tableStyleId>
              </a:tblPr>
              <a:tblGrid>
                <a:gridCol w="1656183"/>
                <a:gridCol w="2736304"/>
                <a:gridCol w="2620464"/>
                <a:gridCol w="3068166"/>
              </a:tblGrid>
              <a:tr h="1344150">
                <a:tc>
                  <a:txBody>
                    <a:bodyPr/>
                    <a:lstStyle/>
                    <a:p>
                      <a:r>
                        <a:rPr lang="zh-CN" altLang="en-US" dirty="0" smtClean="0"/>
                        <a:t>数据写入方式</a:t>
                      </a:r>
                      <a:endParaRPr lang="zh-CN" altLang="en-US" dirty="0"/>
                    </a:p>
                  </a:txBody>
                  <a:tcPr/>
                </a:tc>
                <a:tc>
                  <a:txBody>
                    <a:bodyPr/>
                    <a:lstStyle/>
                    <a:p>
                      <a:r>
                        <a:rPr lang="zh-CN" altLang="en-US" dirty="0" smtClean="0"/>
                        <a:t>概述</a:t>
                      </a:r>
                      <a:endParaRPr lang="zh-CN" altLang="en-US" dirty="0"/>
                    </a:p>
                  </a:txBody>
                  <a:tcPr/>
                </a:tc>
                <a:tc>
                  <a:txBody>
                    <a:bodyPr/>
                    <a:lstStyle/>
                    <a:p>
                      <a:r>
                        <a:rPr lang="zh-CN" altLang="en-US" dirty="0" smtClean="0"/>
                        <a:t>优点</a:t>
                      </a:r>
                      <a:endParaRPr lang="en-US" altLang="zh-CN" dirty="0" smtClean="0"/>
                    </a:p>
                    <a:p>
                      <a:endParaRPr lang="zh-CN" altLang="en-US" dirty="0"/>
                    </a:p>
                  </a:txBody>
                  <a:tcPr/>
                </a:tc>
                <a:tc>
                  <a:txBody>
                    <a:bodyPr/>
                    <a:lstStyle/>
                    <a:p>
                      <a:r>
                        <a:rPr lang="zh-CN" altLang="en-US" dirty="0" smtClean="0"/>
                        <a:t>不足</a:t>
                      </a:r>
                      <a:endParaRPr lang="zh-CN" altLang="en-US" dirty="0"/>
                    </a:p>
                  </a:txBody>
                  <a:tcPr/>
                </a:tc>
              </a:tr>
              <a:tr h="1344150">
                <a:tc>
                  <a:txBody>
                    <a:bodyPr/>
                    <a:lstStyle/>
                    <a:p>
                      <a:r>
                        <a:rPr lang="zh-CN" altLang="en-US" dirty="0" smtClean="0"/>
                        <a:t>链式写入</a:t>
                      </a:r>
                      <a:endParaRPr lang="zh-CN" altLang="en-US" dirty="0"/>
                    </a:p>
                  </a:txBody>
                  <a:tcPr/>
                </a:tc>
                <a:tc>
                  <a:txBody>
                    <a:bodyPr/>
                    <a:lstStyle/>
                    <a:p>
                      <a:r>
                        <a:rPr lang="en-US" altLang="zh-CN" dirty="0" smtClean="0"/>
                        <a:t>Client</a:t>
                      </a:r>
                      <a:r>
                        <a:rPr lang="en-US" altLang="zh-CN" baseline="0" dirty="0" smtClean="0"/>
                        <a:t> -&gt; Replica A </a:t>
                      </a:r>
                    </a:p>
                    <a:p>
                      <a:r>
                        <a:rPr lang="en-US" altLang="zh-CN" baseline="0" dirty="0" smtClean="0"/>
                        <a:t>-&gt; Replica B -&gt; Replica C</a:t>
                      </a:r>
                      <a:endParaRPr lang="zh-CN" altLang="en-US" dirty="0"/>
                    </a:p>
                  </a:txBody>
                  <a:tcPr/>
                </a:tc>
                <a:tc>
                  <a:txBody>
                    <a:bodyPr/>
                    <a:lstStyle/>
                    <a:p>
                      <a:r>
                        <a:rPr lang="zh-CN" altLang="en-US" dirty="0" smtClean="0"/>
                        <a:t>每个节点负载和流量比较均衡</a:t>
                      </a:r>
                      <a:endParaRPr lang="zh-CN" altLang="en-US" dirty="0"/>
                    </a:p>
                  </a:txBody>
                  <a:tcPr/>
                </a:tc>
                <a:tc>
                  <a:txBody>
                    <a:bodyPr/>
                    <a:lstStyle/>
                    <a:p>
                      <a:r>
                        <a:rPr lang="zh-CN" altLang="en-US" dirty="0" smtClean="0"/>
                        <a:t>链条过长，出现异常时诊断和修复过程比较复杂</a:t>
                      </a:r>
                      <a:endParaRPr lang="zh-CN" altLang="en-US" dirty="0"/>
                    </a:p>
                  </a:txBody>
                  <a:tcPr/>
                </a:tc>
              </a:tr>
              <a:tr h="1344150">
                <a:tc>
                  <a:txBody>
                    <a:bodyPr/>
                    <a:lstStyle/>
                    <a:p>
                      <a:r>
                        <a:rPr lang="zh-CN" altLang="en-US" dirty="0" smtClean="0"/>
                        <a:t>主从写入</a:t>
                      </a:r>
                      <a:endParaRPr lang="zh-CN" altLang="en-US" dirty="0"/>
                    </a:p>
                  </a:txBody>
                  <a:tcPr/>
                </a:tc>
                <a:tc>
                  <a:txBody>
                    <a:bodyPr/>
                    <a:lstStyle/>
                    <a:p>
                      <a:r>
                        <a:rPr lang="en-US" altLang="zh-CN" dirty="0" smtClean="0"/>
                        <a:t>Client -&gt; Replica A </a:t>
                      </a:r>
                      <a:r>
                        <a:rPr lang="en-US" altLang="zh-CN" baseline="0" dirty="0" smtClean="0"/>
                        <a:t> </a:t>
                      </a:r>
                    </a:p>
                    <a:p>
                      <a:r>
                        <a:rPr lang="en-US" altLang="zh-CN" baseline="0" dirty="0" smtClean="0"/>
                        <a:t> -&gt;  Replica B </a:t>
                      </a:r>
                    </a:p>
                    <a:p>
                      <a:r>
                        <a:rPr lang="en-US" altLang="zh-CN" baseline="0" dirty="0" smtClean="0"/>
                        <a:t> -&gt;  </a:t>
                      </a:r>
                      <a:r>
                        <a:rPr lang="en-US" altLang="zh-CN" baseline="0" dirty="0" err="1" smtClean="0"/>
                        <a:t>Repllica</a:t>
                      </a:r>
                      <a:r>
                        <a:rPr lang="en-US" altLang="zh-CN" baseline="0" dirty="0" smtClean="0"/>
                        <a:t> C</a:t>
                      </a:r>
                      <a:endParaRPr lang="en-US" altLang="zh-CN" dirty="0" smtClean="0"/>
                    </a:p>
                  </a:txBody>
                  <a:tcPr/>
                </a:tc>
                <a:tc>
                  <a:txBody>
                    <a:bodyPr/>
                    <a:lstStyle/>
                    <a:p>
                      <a:r>
                        <a:rPr lang="zh-CN" altLang="en-US" dirty="0" smtClean="0"/>
                        <a:t>总路径较短，管理逻辑由主节点负责</a:t>
                      </a:r>
                      <a:endParaRPr lang="zh-CN" altLang="en-US" dirty="0"/>
                    </a:p>
                  </a:txBody>
                  <a:tcPr/>
                </a:tc>
                <a:tc>
                  <a:txBody>
                    <a:bodyPr/>
                    <a:lstStyle/>
                    <a:p>
                      <a:r>
                        <a:rPr lang="zh-CN" altLang="en-US" dirty="0" smtClean="0"/>
                        <a:t>主节点有可能成为负载和流量瓶颈</a:t>
                      </a:r>
                      <a:endParaRPr lang="zh-CN" altLang="en-US" dirty="0"/>
                    </a:p>
                  </a:txBody>
                  <a:tcPr/>
                </a:tc>
              </a:tr>
            </a:tbl>
          </a:graphicData>
        </a:graphic>
      </p:graphicFrame>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数据写入流程总结</a:t>
            </a:r>
            <a:r>
              <a:rPr lang="en-US" altLang="zh-CN" smtClean="0">
                <a:effectLst>
                  <a:outerShdw blurRad="38100" dist="38100" dir="2700000" algn="tl">
                    <a:srgbClr val="C0C0C0"/>
                  </a:outerShdw>
                </a:effectLst>
                <a:latin typeface="宋体" charset="-122"/>
              </a:rPr>
              <a:t>(2)</a:t>
            </a:r>
            <a:endParaRPr lang="en-US" altLang="zh-CN" smtClean="0">
              <a:solidFill>
                <a:schemeClr val="tx1"/>
              </a:solidFill>
              <a:effectLst/>
              <a:latin typeface="宋体" charset="-122"/>
            </a:endParaRPr>
          </a:p>
        </p:txBody>
      </p:sp>
      <p:graphicFrame>
        <p:nvGraphicFramePr>
          <p:cNvPr id="6" name="表格 5"/>
          <p:cNvGraphicFramePr>
            <a:graphicFrameLocks noGrp="1"/>
          </p:cNvGraphicFramePr>
          <p:nvPr/>
        </p:nvGraphicFramePr>
        <p:xfrm>
          <a:off x="407988" y="1268413"/>
          <a:ext cx="10657184" cy="4403535"/>
        </p:xfrm>
        <a:graphic>
          <a:graphicData uri="http://schemas.openxmlformats.org/drawingml/2006/table">
            <a:tbl>
              <a:tblPr firstRow="1" bandRow="1">
                <a:tableStyleId>{5C22544A-7EE6-4342-B048-85BDC9FD1C3A}</a:tableStyleId>
              </a:tblPr>
              <a:tblGrid>
                <a:gridCol w="1840089"/>
                <a:gridCol w="3009019"/>
                <a:gridCol w="2894602"/>
                <a:gridCol w="2913474"/>
              </a:tblGrid>
              <a:tr h="615550">
                <a:tc>
                  <a:txBody>
                    <a:bodyPr/>
                    <a:lstStyle/>
                    <a:p>
                      <a:r>
                        <a:rPr lang="zh-CN" altLang="en-US" dirty="0" smtClean="0"/>
                        <a:t>异常处理方式</a:t>
                      </a:r>
                      <a:endParaRPr lang="zh-CN" altLang="en-US" dirty="0"/>
                    </a:p>
                  </a:txBody>
                  <a:tcPr/>
                </a:tc>
                <a:tc>
                  <a:txBody>
                    <a:bodyPr/>
                    <a:lstStyle/>
                    <a:p>
                      <a:r>
                        <a:rPr lang="zh-CN" altLang="en-US" dirty="0" smtClean="0"/>
                        <a:t>概述</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不足</a:t>
                      </a:r>
                      <a:endParaRPr lang="zh-CN" altLang="en-US" dirty="0"/>
                    </a:p>
                  </a:txBody>
                  <a:tcPr/>
                </a:tc>
              </a:tr>
              <a:tr h="1616697">
                <a:tc>
                  <a:txBody>
                    <a:bodyPr/>
                    <a:lstStyle/>
                    <a:p>
                      <a:r>
                        <a:rPr lang="zh-CN" altLang="en-US" dirty="0" smtClean="0"/>
                        <a:t>重新修复</a:t>
                      </a:r>
                      <a:endParaRPr lang="zh-CN" altLang="en-US" dirty="0"/>
                    </a:p>
                  </a:txBody>
                  <a:tcPr/>
                </a:tc>
                <a:tc>
                  <a:txBody>
                    <a:bodyPr/>
                    <a:lstStyle/>
                    <a:p>
                      <a:r>
                        <a:rPr lang="zh-CN" altLang="en-US" dirty="0" smtClean="0"/>
                        <a:t>剔除异常节点，提升</a:t>
                      </a:r>
                      <a:r>
                        <a:rPr lang="en-US" altLang="zh-CN" dirty="0" smtClean="0"/>
                        <a:t>replica</a:t>
                      </a:r>
                      <a:r>
                        <a:rPr lang="zh-CN" altLang="en-US" dirty="0" smtClean="0"/>
                        <a:t>版本，重新组织当前写入的</a:t>
                      </a:r>
                      <a:r>
                        <a:rPr lang="en-US" altLang="zh-CN" dirty="0" err="1" smtClean="0"/>
                        <a:t>repilca</a:t>
                      </a:r>
                      <a:r>
                        <a:rPr lang="en-US" altLang="zh-CN" dirty="0" smtClean="0"/>
                        <a:t> group</a:t>
                      </a:r>
                    </a:p>
                  </a:txBody>
                  <a:tcPr/>
                </a:tc>
                <a:tc>
                  <a:txBody>
                    <a:bodyPr/>
                    <a:lstStyle/>
                    <a:p>
                      <a:r>
                        <a:rPr lang="zh-CN" altLang="en-US" dirty="0" smtClean="0"/>
                        <a:t>最大程度保留之前写入的数据</a:t>
                      </a:r>
                      <a:endParaRPr lang="zh-CN" altLang="en-US" dirty="0"/>
                    </a:p>
                  </a:txBody>
                  <a:tcPr/>
                </a:tc>
                <a:tc>
                  <a:txBody>
                    <a:bodyPr/>
                    <a:lstStyle/>
                    <a:p>
                      <a:r>
                        <a:rPr lang="en-US" altLang="zh-CN" dirty="0" smtClean="0"/>
                        <a:t>- </a:t>
                      </a:r>
                      <a:r>
                        <a:rPr lang="zh-CN" altLang="en-US" dirty="0" smtClean="0"/>
                        <a:t>直接剔除异常节点会导致后续写入的</a:t>
                      </a:r>
                      <a:r>
                        <a:rPr lang="en-US" altLang="zh-CN" dirty="0" smtClean="0"/>
                        <a:t>replica</a:t>
                      </a:r>
                      <a:r>
                        <a:rPr lang="zh-CN" altLang="en-US" dirty="0" smtClean="0"/>
                        <a:t>数降低</a:t>
                      </a:r>
                      <a:endParaRPr lang="en-US" altLang="zh-CN" dirty="0" smtClean="0"/>
                    </a:p>
                    <a:p>
                      <a:r>
                        <a:rPr lang="en-US" altLang="zh-CN" dirty="0" smtClean="0"/>
                        <a:t>- </a:t>
                      </a:r>
                      <a:r>
                        <a:rPr lang="zh-CN" altLang="en-US" dirty="0" smtClean="0"/>
                        <a:t>如果补充新的</a:t>
                      </a:r>
                      <a:r>
                        <a:rPr lang="en-US" altLang="zh-CN" dirty="0" smtClean="0"/>
                        <a:t>replica</a:t>
                      </a:r>
                      <a:r>
                        <a:rPr lang="zh-CN" altLang="en-US" dirty="0" smtClean="0"/>
                        <a:t>进来，需要补齐之前写入的数据给新的</a:t>
                      </a:r>
                      <a:r>
                        <a:rPr lang="en-US" altLang="zh-CN" dirty="0" smtClean="0"/>
                        <a:t>replica</a:t>
                      </a:r>
                      <a:endParaRPr lang="zh-CN" altLang="en-US" dirty="0"/>
                    </a:p>
                  </a:txBody>
                  <a:tcPr/>
                </a:tc>
              </a:tr>
              <a:tr h="2171288">
                <a:tc>
                  <a:txBody>
                    <a:bodyPr/>
                    <a:lstStyle/>
                    <a:p>
                      <a:r>
                        <a:rPr lang="en-US" altLang="zh-CN" dirty="0" smtClean="0"/>
                        <a:t>Seal and New</a:t>
                      </a:r>
                      <a:endParaRPr lang="zh-CN" altLang="en-US" dirty="0"/>
                    </a:p>
                  </a:txBody>
                  <a:tcPr/>
                </a:tc>
                <a:tc>
                  <a:txBody>
                    <a:bodyPr/>
                    <a:lstStyle/>
                    <a:p>
                      <a:pPr marL="342900" indent="-342900">
                        <a:buAutoNum type="arabicPeriod"/>
                      </a:pPr>
                      <a:r>
                        <a:rPr lang="en-US" altLang="zh-CN" dirty="0" smtClean="0"/>
                        <a:t>Seal</a:t>
                      </a:r>
                      <a:r>
                        <a:rPr lang="zh-CN" altLang="en-US" dirty="0" smtClean="0"/>
                        <a:t>所有当前正在写的</a:t>
                      </a:r>
                      <a:r>
                        <a:rPr lang="en-US" altLang="zh-CN" dirty="0" smtClean="0"/>
                        <a:t>chunk replica</a:t>
                      </a:r>
                      <a:r>
                        <a:rPr lang="zh-CN" altLang="en-US" dirty="0" smtClean="0"/>
                        <a:t>，不再允许写入，以当前最短</a:t>
                      </a:r>
                      <a:r>
                        <a:rPr lang="en-US" altLang="zh-CN" dirty="0" smtClean="0"/>
                        <a:t>replica</a:t>
                      </a:r>
                      <a:r>
                        <a:rPr lang="zh-CN" altLang="en-US" dirty="0" smtClean="0"/>
                        <a:t>作为</a:t>
                      </a:r>
                      <a:r>
                        <a:rPr lang="en-US" altLang="zh-CN" dirty="0" smtClean="0"/>
                        <a:t>chunk</a:t>
                      </a:r>
                      <a:r>
                        <a:rPr lang="zh-CN" altLang="en-US" dirty="0" smtClean="0"/>
                        <a:t>标准长度</a:t>
                      </a:r>
                      <a:endParaRPr lang="en-US" altLang="zh-CN" dirty="0" smtClean="0"/>
                    </a:p>
                    <a:p>
                      <a:r>
                        <a:rPr lang="en-US" altLang="zh-CN" dirty="0" smtClean="0"/>
                        <a:t>2.  </a:t>
                      </a:r>
                      <a:r>
                        <a:rPr lang="en-US" altLang="zh-CN" baseline="0" dirty="0" smtClean="0"/>
                        <a:t> </a:t>
                      </a:r>
                      <a:r>
                        <a:rPr lang="zh-CN" altLang="en-US" dirty="0" smtClean="0"/>
                        <a:t>申请新的</a:t>
                      </a:r>
                      <a:r>
                        <a:rPr lang="en-US" altLang="zh-CN" dirty="0" smtClean="0"/>
                        <a:t>chunk</a:t>
                      </a:r>
                      <a:r>
                        <a:rPr lang="zh-CN" altLang="en-US" dirty="0" smtClean="0"/>
                        <a:t>，在新 </a:t>
                      </a:r>
                      <a:r>
                        <a:rPr lang="en-US" altLang="zh-CN" dirty="0" smtClean="0"/>
                        <a:t>chunk replica</a:t>
                      </a:r>
                      <a:r>
                        <a:rPr lang="zh-CN" altLang="en-US" dirty="0" smtClean="0"/>
                        <a:t>继续写入数据</a:t>
                      </a:r>
                    </a:p>
                    <a:p>
                      <a:endParaRPr lang="zh-CN" altLang="en-US" dirty="0"/>
                    </a:p>
                  </a:txBody>
                  <a:tcPr/>
                </a:tc>
                <a:tc>
                  <a:txBody>
                    <a:bodyPr/>
                    <a:lstStyle/>
                    <a:p>
                      <a:r>
                        <a:rPr lang="zh-CN" altLang="en-US" dirty="0" smtClean="0"/>
                        <a:t>简单快速，可以绕过异常节点</a:t>
                      </a:r>
                      <a:endParaRPr lang="zh-CN" altLang="en-US" dirty="0"/>
                    </a:p>
                  </a:txBody>
                  <a:tcPr/>
                </a:tc>
                <a:tc>
                  <a:txBody>
                    <a:bodyPr/>
                    <a:lstStyle/>
                    <a:p>
                      <a:r>
                        <a:rPr lang="en-US" altLang="zh-CN" dirty="0" smtClean="0"/>
                        <a:t>Chunk</a:t>
                      </a:r>
                      <a:r>
                        <a:rPr lang="zh-CN" altLang="en-US" dirty="0" smtClean="0"/>
                        <a:t>长度不固定，需要更多的</a:t>
                      </a:r>
                      <a:r>
                        <a:rPr lang="en-US" altLang="zh-CN" dirty="0" smtClean="0"/>
                        <a:t>meta</a:t>
                      </a:r>
                      <a:r>
                        <a:rPr lang="zh-CN" altLang="en-US" dirty="0" smtClean="0"/>
                        <a:t>管理</a:t>
                      </a:r>
                      <a:endParaRPr lang="zh-CN" altLang="en-US" dirty="0"/>
                    </a:p>
                  </a:txBody>
                  <a:tcPr/>
                </a:tc>
              </a:tr>
            </a:tbl>
          </a:graphicData>
        </a:graphic>
      </p:graphicFrame>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读正常流程</a:t>
            </a:r>
            <a:endParaRPr lang="en-US" altLang="zh-CN" smtClean="0">
              <a:solidFill>
                <a:schemeClr val="tx1"/>
              </a:solidFill>
              <a:effectLst/>
              <a:latin typeface="宋体" charset="-122"/>
            </a:endParaRPr>
          </a:p>
        </p:txBody>
      </p:sp>
      <p:sp>
        <p:nvSpPr>
          <p:cNvPr id="6" name="椭圆 5"/>
          <p:cNvSpPr/>
          <p:nvPr/>
        </p:nvSpPr>
        <p:spPr>
          <a:xfrm>
            <a:off x="1435100" y="2371725"/>
            <a:ext cx="2405063" cy="9493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Client</a:t>
            </a:r>
          </a:p>
        </p:txBody>
      </p:sp>
      <p:sp>
        <p:nvSpPr>
          <p:cNvPr id="9" name="矩形 8"/>
          <p:cNvSpPr/>
          <p:nvPr/>
        </p:nvSpPr>
        <p:spPr>
          <a:xfrm>
            <a:off x="58738" y="5072063"/>
            <a:ext cx="189547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CS1</a:t>
            </a:r>
            <a:endParaRPr lang="zh-CN" altLang="en-US" sz="2400" dirty="0">
              <a:solidFill>
                <a:schemeClr val="tx1"/>
              </a:solidFill>
            </a:endParaRPr>
          </a:p>
        </p:txBody>
      </p:sp>
      <p:sp>
        <p:nvSpPr>
          <p:cNvPr id="11" name="矩形 10"/>
          <p:cNvSpPr/>
          <p:nvPr/>
        </p:nvSpPr>
        <p:spPr>
          <a:xfrm>
            <a:off x="2298700" y="5073650"/>
            <a:ext cx="187960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CS2</a:t>
            </a:r>
            <a:endParaRPr lang="zh-CN" altLang="en-US" sz="2400" dirty="0">
              <a:solidFill>
                <a:schemeClr val="tx1"/>
              </a:solidFill>
            </a:endParaRPr>
          </a:p>
        </p:txBody>
      </p:sp>
      <p:sp>
        <p:nvSpPr>
          <p:cNvPr id="13" name="矩形 12"/>
          <p:cNvSpPr/>
          <p:nvPr/>
        </p:nvSpPr>
        <p:spPr>
          <a:xfrm>
            <a:off x="4489450" y="5072063"/>
            <a:ext cx="189865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CS3</a:t>
            </a:r>
            <a:endParaRPr lang="zh-CN" altLang="en-US" sz="2400" dirty="0">
              <a:solidFill>
                <a:schemeClr val="tx1"/>
              </a:solidFill>
            </a:endParaRPr>
          </a:p>
        </p:txBody>
      </p:sp>
      <p:cxnSp>
        <p:nvCxnSpPr>
          <p:cNvPr id="15" name="直接箭头连接符 14"/>
          <p:cNvCxnSpPr>
            <a:stCxn id="6" idx="4"/>
            <a:endCxn id="9" idx="0"/>
          </p:cNvCxnSpPr>
          <p:nvPr/>
        </p:nvCxnSpPr>
        <p:spPr>
          <a:xfrm flipH="1">
            <a:off x="1006475" y="3321050"/>
            <a:ext cx="1630363" cy="175101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4"/>
            <a:endCxn id="13" idx="0"/>
          </p:cNvCxnSpPr>
          <p:nvPr/>
        </p:nvCxnSpPr>
        <p:spPr>
          <a:xfrm>
            <a:off x="2636838" y="3321050"/>
            <a:ext cx="2801937" cy="175101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4"/>
            <a:endCxn id="11" idx="0"/>
          </p:cNvCxnSpPr>
          <p:nvPr/>
        </p:nvCxnSpPr>
        <p:spPr>
          <a:xfrm>
            <a:off x="2636838" y="3321050"/>
            <a:ext cx="601662" cy="17526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0061575" y="2479675"/>
            <a:ext cx="152082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Master</a:t>
            </a:r>
          </a:p>
        </p:txBody>
      </p:sp>
      <p:cxnSp>
        <p:nvCxnSpPr>
          <p:cNvPr id="42" name="直接箭头连接符 41"/>
          <p:cNvCxnSpPr>
            <a:stCxn id="6" idx="6"/>
            <a:endCxn id="41" idx="1"/>
          </p:cNvCxnSpPr>
          <p:nvPr/>
        </p:nvCxnSpPr>
        <p:spPr>
          <a:xfrm flipV="1">
            <a:off x="3840163" y="2836863"/>
            <a:ext cx="6221412" cy="952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62"/>
          <p:cNvGrpSpPr>
            <a:grpSpLocks/>
          </p:cNvGrpSpPr>
          <p:nvPr/>
        </p:nvGrpSpPr>
        <p:grpSpPr bwMode="auto">
          <a:xfrm>
            <a:off x="9028113" y="4097338"/>
            <a:ext cx="2971800" cy="471487"/>
            <a:chOff x="6771556" y="3648078"/>
            <a:chExt cx="1915244" cy="471522"/>
          </a:xfrm>
        </p:grpSpPr>
        <p:sp>
          <p:nvSpPr>
            <p:cNvPr id="60" name="矩形 59"/>
            <p:cNvSpPr/>
            <p:nvPr/>
          </p:nvSpPr>
          <p:spPr>
            <a:xfrm>
              <a:off x="6771556" y="3648078"/>
              <a:ext cx="248613"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R</a:t>
              </a:r>
              <a:endParaRPr lang="zh-CN" altLang="en-US" sz="2000" dirty="0"/>
            </a:p>
          </p:txBody>
        </p:sp>
        <p:sp>
          <p:nvSpPr>
            <p:cNvPr id="44052" name="TextBox 60"/>
            <p:cNvSpPr txBox="1">
              <a:spLocks noChangeArrowheads="1"/>
            </p:cNvSpPr>
            <p:nvPr/>
          </p:nvSpPr>
          <p:spPr bwMode="auto">
            <a:xfrm>
              <a:off x="7367015" y="3683784"/>
              <a:ext cx="1319785" cy="400110"/>
            </a:xfrm>
            <a:prstGeom prst="rect">
              <a:avLst/>
            </a:prstGeom>
            <a:noFill/>
            <a:ln w="9525">
              <a:noFill/>
              <a:miter lim="800000"/>
              <a:headEnd/>
              <a:tailEnd/>
            </a:ln>
          </p:spPr>
          <p:txBody>
            <a:bodyPr>
              <a:spAutoFit/>
            </a:bodyPr>
            <a:lstStyle/>
            <a:p>
              <a:r>
                <a:rPr lang="en-US" altLang="zh-CN" sz="2000">
                  <a:latin typeface="Calibri" pitchFamily="34" charset="0"/>
                </a:rPr>
                <a:t>ReadData</a:t>
              </a:r>
              <a:endParaRPr lang="zh-CN" altLang="en-US" sz="2000">
                <a:latin typeface="Calibri" pitchFamily="34" charset="0"/>
              </a:endParaRPr>
            </a:p>
          </p:txBody>
        </p:sp>
      </p:grpSp>
      <p:sp>
        <p:nvSpPr>
          <p:cNvPr id="65" name="矩形 64"/>
          <p:cNvSpPr/>
          <p:nvPr/>
        </p:nvSpPr>
        <p:spPr>
          <a:xfrm>
            <a:off x="1811338" y="3468688"/>
            <a:ext cx="331787"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R</a:t>
            </a:r>
            <a:endParaRPr lang="zh-CN" altLang="en-US" sz="2000" dirty="0"/>
          </a:p>
        </p:txBody>
      </p:sp>
      <p:grpSp>
        <p:nvGrpSpPr>
          <p:cNvPr id="3" name="组合 70"/>
          <p:cNvGrpSpPr>
            <a:grpSpLocks/>
          </p:cNvGrpSpPr>
          <p:nvPr/>
        </p:nvGrpSpPr>
        <p:grpSpPr bwMode="auto">
          <a:xfrm>
            <a:off x="9028113" y="4794250"/>
            <a:ext cx="3789362" cy="471488"/>
            <a:chOff x="6771555" y="3648078"/>
            <a:chExt cx="2372444" cy="471522"/>
          </a:xfrm>
        </p:grpSpPr>
        <p:sp>
          <p:nvSpPr>
            <p:cNvPr id="72" name="矩形 71"/>
            <p:cNvSpPr/>
            <p:nvPr/>
          </p:nvSpPr>
          <p:spPr>
            <a:xfrm>
              <a:off x="6771555" y="3648078"/>
              <a:ext cx="248476"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44050" name="TextBox 72"/>
            <p:cNvSpPr txBox="1">
              <a:spLocks noChangeArrowheads="1"/>
            </p:cNvSpPr>
            <p:nvPr/>
          </p:nvSpPr>
          <p:spPr bwMode="auto">
            <a:xfrm>
              <a:off x="7367014" y="3683784"/>
              <a:ext cx="1776985" cy="400110"/>
            </a:xfrm>
            <a:prstGeom prst="rect">
              <a:avLst/>
            </a:prstGeom>
            <a:noFill/>
            <a:ln w="9525">
              <a:noFill/>
              <a:miter lim="800000"/>
              <a:headEnd/>
              <a:tailEnd/>
            </a:ln>
          </p:spPr>
          <p:txBody>
            <a:bodyPr>
              <a:spAutoFit/>
            </a:bodyPr>
            <a:lstStyle/>
            <a:p>
              <a:r>
                <a:rPr lang="en-US" altLang="zh-CN" sz="2000">
                  <a:latin typeface="Calibri" pitchFamily="34" charset="0"/>
                </a:rPr>
                <a:t>ReadOk</a:t>
              </a:r>
            </a:p>
          </p:txBody>
        </p:sp>
      </p:grpSp>
      <p:sp>
        <p:nvSpPr>
          <p:cNvPr id="78" name="矩形 77"/>
          <p:cNvSpPr/>
          <p:nvPr/>
        </p:nvSpPr>
        <p:spPr>
          <a:xfrm>
            <a:off x="530225" y="4581525"/>
            <a:ext cx="331788" cy="4714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88" name="矩形 87"/>
          <p:cNvSpPr/>
          <p:nvPr/>
        </p:nvSpPr>
        <p:spPr>
          <a:xfrm>
            <a:off x="4246563" y="2300288"/>
            <a:ext cx="3529012"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Open4Read(</a:t>
            </a:r>
            <a:r>
              <a:rPr lang="en-US" altLang="zh-CN" sz="2000" dirty="0" err="1"/>
              <a:t>FileName</a:t>
            </a:r>
            <a:r>
              <a:rPr lang="en-US" altLang="zh-CN" sz="2000" dirty="0"/>
              <a:t>)</a:t>
            </a:r>
            <a:endParaRPr lang="zh-CN" altLang="en-US" sz="2000" dirty="0"/>
          </a:p>
        </p:txBody>
      </p:sp>
      <p:sp>
        <p:nvSpPr>
          <p:cNvPr id="89" name="矩形 88"/>
          <p:cNvSpPr/>
          <p:nvPr/>
        </p:nvSpPr>
        <p:spPr>
          <a:xfrm>
            <a:off x="7138988" y="2884488"/>
            <a:ext cx="2797175" cy="471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err="1"/>
              <a:t>Ack</a:t>
            </a:r>
            <a:r>
              <a:rPr lang="en-US" altLang="zh-CN" sz="2000" dirty="0"/>
              <a:t>(CS1, CS2, CS3)</a:t>
            </a:r>
            <a:endParaRPr lang="zh-CN" altLang="en-US" sz="2000"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4.07407E-6 L 0.15659 4.07407E-6 " pathEditMode="relative" rAng="0" ptsTypes="AA">
                                      <p:cBhvr>
                                        <p:cTn id="10" dur="2000" fill="hold"/>
                                        <p:tgtEl>
                                          <p:spTgt spid="88"/>
                                        </p:tgtEl>
                                        <p:attrNameLst>
                                          <p:attrName>ppt_x</p:attrName>
                                          <p:attrName>ppt_y</p:attrName>
                                        </p:attrNameLst>
                                      </p:cBhvr>
                                      <p:rCtr x="7830"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61111E-6 -1.11111E-6 L -0.20711 -1.11111E-6 " pathEditMode="relative" rAng="0" ptsTypes="AA">
                                      <p:cBhvr>
                                        <p:cTn id="21" dur="2000" fill="hold"/>
                                        <p:tgtEl>
                                          <p:spTgt spid="89"/>
                                        </p:tgtEl>
                                        <p:attrNameLst>
                                          <p:attrName>ppt_x</p:attrName>
                                          <p:attrName>ppt_y</p:attrName>
                                        </p:attrNameLst>
                                      </p:cBhvr>
                                      <p:rCtr x="-10365" y="0"/>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09844 0.16786 " pathEditMode="relative" ptsTypes="AA">
                                      <p:cBhvr>
                                        <p:cTn id="39" dur="2000" fill="hold"/>
                                        <p:tgtEl>
                                          <p:spTgt spid="65"/>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65"/>
                                        </p:tgtEl>
                                        <p:attrNameLst>
                                          <p:attrName>style.visibility</p:attrName>
                                        </p:attrNameLst>
                                      </p:cBhvr>
                                      <p:to>
                                        <p:strVal val="hidden"/>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 0 L 0.09843 -0.16254 " pathEditMode="relative" ptsTypes="AA">
                                      <p:cBhvr>
                                        <p:cTn id="50" dur="2000" fill="hold"/>
                                        <p:tgtEl>
                                          <p:spTgt spid="78"/>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2" nodeType="clickEffect">
                                  <p:stCondLst>
                                    <p:cond delay="0"/>
                                  </p:stCondLst>
                                  <p:childTnLst>
                                    <p:set>
                                      <p:cBhvr>
                                        <p:cTn id="54"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78" grpId="0" animBg="1"/>
      <p:bldP spid="78" grpId="1" animBg="1"/>
      <p:bldP spid="78" grpId="2" animBg="1"/>
      <p:bldP spid="88" grpId="0" animBg="1"/>
      <p:bldP spid="88" grpId="1" animBg="1"/>
      <p:bldP spid="88" grpId="2" animBg="1"/>
      <p:bldP spid="89" grpId="0" animBg="1"/>
      <p:bldP spid="89" grpId="1" animBg="1"/>
      <p:bldP spid="8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读异常流程</a:t>
            </a:r>
            <a:endParaRPr lang="en-US" altLang="zh-CN" smtClean="0">
              <a:solidFill>
                <a:schemeClr val="tx1"/>
              </a:solidFill>
              <a:effectLst/>
              <a:latin typeface="宋体" charset="-122"/>
            </a:endParaRPr>
          </a:p>
        </p:txBody>
      </p:sp>
      <p:sp>
        <p:nvSpPr>
          <p:cNvPr id="6" name="椭圆 5"/>
          <p:cNvSpPr/>
          <p:nvPr/>
        </p:nvSpPr>
        <p:spPr>
          <a:xfrm>
            <a:off x="1435100" y="2371725"/>
            <a:ext cx="2405063" cy="9493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Client</a:t>
            </a:r>
          </a:p>
        </p:txBody>
      </p:sp>
      <p:sp>
        <p:nvSpPr>
          <p:cNvPr id="9" name="矩形 8"/>
          <p:cNvSpPr/>
          <p:nvPr/>
        </p:nvSpPr>
        <p:spPr>
          <a:xfrm>
            <a:off x="58738" y="5072063"/>
            <a:ext cx="189547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CS1</a:t>
            </a:r>
            <a:endParaRPr lang="zh-CN" altLang="en-US" sz="2400" dirty="0">
              <a:solidFill>
                <a:schemeClr val="tx1"/>
              </a:solidFill>
            </a:endParaRPr>
          </a:p>
        </p:txBody>
      </p:sp>
      <p:sp>
        <p:nvSpPr>
          <p:cNvPr id="11" name="矩形 10"/>
          <p:cNvSpPr/>
          <p:nvPr/>
        </p:nvSpPr>
        <p:spPr>
          <a:xfrm>
            <a:off x="2298700" y="5073650"/>
            <a:ext cx="187960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CS2</a:t>
            </a:r>
            <a:endParaRPr lang="zh-CN" altLang="en-US" sz="2400" dirty="0">
              <a:solidFill>
                <a:schemeClr val="tx1"/>
              </a:solidFill>
            </a:endParaRPr>
          </a:p>
        </p:txBody>
      </p:sp>
      <p:sp>
        <p:nvSpPr>
          <p:cNvPr id="13" name="矩形 12"/>
          <p:cNvSpPr/>
          <p:nvPr/>
        </p:nvSpPr>
        <p:spPr>
          <a:xfrm>
            <a:off x="4489450" y="5072063"/>
            <a:ext cx="189865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CS3</a:t>
            </a:r>
            <a:endParaRPr lang="zh-CN" altLang="en-US" sz="2400" dirty="0">
              <a:solidFill>
                <a:schemeClr val="tx1"/>
              </a:solidFill>
            </a:endParaRPr>
          </a:p>
        </p:txBody>
      </p:sp>
      <p:cxnSp>
        <p:nvCxnSpPr>
          <p:cNvPr id="15" name="直接箭头连接符 14"/>
          <p:cNvCxnSpPr>
            <a:stCxn id="6" idx="4"/>
            <a:endCxn id="9" idx="0"/>
          </p:cNvCxnSpPr>
          <p:nvPr/>
        </p:nvCxnSpPr>
        <p:spPr>
          <a:xfrm flipH="1">
            <a:off x="1006475" y="3321050"/>
            <a:ext cx="1630363" cy="175101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4"/>
            <a:endCxn id="13" idx="0"/>
          </p:cNvCxnSpPr>
          <p:nvPr/>
        </p:nvCxnSpPr>
        <p:spPr>
          <a:xfrm>
            <a:off x="2636838" y="3321050"/>
            <a:ext cx="2801937" cy="175101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4"/>
            <a:endCxn id="11" idx="0"/>
          </p:cNvCxnSpPr>
          <p:nvPr/>
        </p:nvCxnSpPr>
        <p:spPr>
          <a:xfrm>
            <a:off x="2636838" y="3321050"/>
            <a:ext cx="601662" cy="17526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0061575" y="2479675"/>
            <a:ext cx="152082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Master</a:t>
            </a:r>
          </a:p>
        </p:txBody>
      </p:sp>
      <p:cxnSp>
        <p:nvCxnSpPr>
          <p:cNvPr id="42" name="直接箭头连接符 41"/>
          <p:cNvCxnSpPr>
            <a:stCxn id="6" idx="6"/>
            <a:endCxn id="41" idx="1"/>
          </p:cNvCxnSpPr>
          <p:nvPr/>
        </p:nvCxnSpPr>
        <p:spPr>
          <a:xfrm flipV="1">
            <a:off x="3840163" y="2836863"/>
            <a:ext cx="6221412" cy="952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1811338" y="3468688"/>
            <a:ext cx="331787"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R</a:t>
            </a:r>
            <a:endParaRPr lang="zh-CN" altLang="en-US" sz="2000" dirty="0"/>
          </a:p>
        </p:txBody>
      </p:sp>
      <p:sp>
        <p:nvSpPr>
          <p:cNvPr id="66" name="矩形 65"/>
          <p:cNvSpPr/>
          <p:nvPr/>
        </p:nvSpPr>
        <p:spPr>
          <a:xfrm>
            <a:off x="2444750" y="3502025"/>
            <a:ext cx="331788" cy="471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R</a:t>
            </a:r>
            <a:endParaRPr lang="zh-CN" altLang="en-US" sz="2000" dirty="0"/>
          </a:p>
        </p:txBody>
      </p:sp>
      <p:sp>
        <p:nvSpPr>
          <p:cNvPr id="77" name="矩形 76"/>
          <p:cNvSpPr/>
          <p:nvPr/>
        </p:nvSpPr>
        <p:spPr>
          <a:xfrm>
            <a:off x="2795588" y="4600575"/>
            <a:ext cx="330200" cy="4714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88" name="矩形 87"/>
          <p:cNvSpPr/>
          <p:nvPr/>
        </p:nvSpPr>
        <p:spPr>
          <a:xfrm>
            <a:off x="4246563" y="2300288"/>
            <a:ext cx="3529012"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Open4Read(</a:t>
            </a:r>
            <a:r>
              <a:rPr lang="en-US" altLang="zh-CN" sz="2000" dirty="0" err="1"/>
              <a:t>FileName</a:t>
            </a:r>
            <a:r>
              <a:rPr lang="en-US" altLang="zh-CN" sz="2000" dirty="0"/>
              <a:t>)</a:t>
            </a:r>
            <a:endParaRPr lang="zh-CN" altLang="en-US" sz="2000" dirty="0"/>
          </a:p>
        </p:txBody>
      </p:sp>
      <p:sp>
        <p:nvSpPr>
          <p:cNvPr id="89" name="矩形 88"/>
          <p:cNvSpPr/>
          <p:nvPr/>
        </p:nvSpPr>
        <p:spPr>
          <a:xfrm>
            <a:off x="7138988" y="2884488"/>
            <a:ext cx="2797175" cy="471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err="1"/>
              <a:t>Ack</a:t>
            </a:r>
            <a:r>
              <a:rPr lang="en-US" altLang="zh-CN" sz="2000" dirty="0"/>
              <a:t>(CS1, CS2, CS3)</a:t>
            </a:r>
            <a:endParaRPr lang="zh-CN" altLang="en-US" sz="2000" dirty="0"/>
          </a:p>
        </p:txBody>
      </p:sp>
      <p:sp>
        <p:nvSpPr>
          <p:cNvPr id="26" name="乘号 25"/>
          <p:cNvSpPr/>
          <p:nvPr/>
        </p:nvSpPr>
        <p:spPr>
          <a:xfrm>
            <a:off x="217488" y="4972050"/>
            <a:ext cx="1557337" cy="914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 name="组合 26"/>
          <p:cNvGrpSpPr>
            <a:grpSpLocks/>
          </p:cNvGrpSpPr>
          <p:nvPr/>
        </p:nvGrpSpPr>
        <p:grpSpPr bwMode="auto">
          <a:xfrm>
            <a:off x="9028113" y="3933825"/>
            <a:ext cx="2971800" cy="471488"/>
            <a:chOff x="6771556" y="3648078"/>
            <a:chExt cx="1915244" cy="471522"/>
          </a:xfrm>
        </p:grpSpPr>
        <p:sp>
          <p:nvSpPr>
            <p:cNvPr id="28" name="矩形 27"/>
            <p:cNvSpPr/>
            <p:nvPr/>
          </p:nvSpPr>
          <p:spPr>
            <a:xfrm>
              <a:off x="6771556" y="3648078"/>
              <a:ext cx="248613"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R</a:t>
              </a:r>
              <a:endParaRPr lang="zh-CN" altLang="en-US" sz="2000" dirty="0"/>
            </a:p>
          </p:txBody>
        </p:sp>
        <p:sp>
          <p:nvSpPr>
            <p:cNvPr id="46106" name="TextBox 28"/>
            <p:cNvSpPr txBox="1">
              <a:spLocks noChangeArrowheads="1"/>
            </p:cNvSpPr>
            <p:nvPr/>
          </p:nvSpPr>
          <p:spPr bwMode="auto">
            <a:xfrm>
              <a:off x="7367015" y="3683784"/>
              <a:ext cx="1319785" cy="400110"/>
            </a:xfrm>
            <a:prstGeom prst="rect">
              <a:avLst/>
            </a:prstGeom>
            <a:noFill/>
            <a:ln w="9525">
              <a:noFill/>
              <a:miter lim="800000"/>
              <a:headEnd/>
              <a:tailEnd/>
            </a:ln>
          </p:spPr>
          <p:txBody>
            <a:bodyPr>
              <a:spAutoFit/>
            </a:bodyPr>
            <a:lstStyle/>
            <a:p>
              <a:r>
                <a:rPr lang="en-US" altLang="zh-CN" sz="2000">
                  <a:latin typeface="Calibri" pitchFamily="34" charset="0"/>
                </a:rPr>
                <a:t>ReadData</a:t>
              </a:r>
              <a:endParaRPr lang="zh-CN" altLang="en-US" sz="2000">
                <a:latin typeface="Calibri" pitchFamily="34" charset="0"/>
              </a:endParaRPr>
            </a:p>
          </p:txBody>
        </p:sp>
      </p:grpSp>
      <p:grpSp>
        <p:nvGrpSpPr>
          <p:cNvPr id="3" name="组合 30"/>
          <p:cNvGrpSpPr>
            <a:grpSpLocks/>
          </p:cNvGrpSpPr>
          <p:nvPr/>
        </p:nvGrpSpPr>
        <p:grpSpPr bwMode="auto">
          <a:xfrm>
            <a:off x="9028113" y="4630738"/>
            <a:ext cx="3789362" cy="471487"/>
            <a:chOff x="6771555" y="3648078"/>
            <a:chExt cx="2372444" cy="471522"/>
          </a:xfrm>
        </p:grpSpPr>
        <p:sp>
          <p:nvSpPr>
            <p:cNvPr id="32" name="矩形 31"/>
            <p:cNvSpPr/>
            <p:nvPr/>
          </p:nvSpPr>
          <p:spPr>
            <a:xfrm>
              <a:off x="6771555" y="3648078"/>
              <a:ext cx="248476"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46104" name="TextBox 32"/>
            <p:cNvSpPr txBox="1">
              <a:spLocks noChangeArrowheads="1"/>
            </p:cNvSpPr>
            <p:nvPr/>
          </p:nvSpPr>
          <p:spPr bwMode="auto">
            <a:xfrm>
              <a:off x="7367014" y="3683784"/>
              <a:ext cx="1776985" cy="400110"/>
            </a:xfrm>
            <a:prstGeom prst="rect">
              <a:avLst/>
            </a:prstGeom>
            <a:noFill/>
            <a:ln w="9525">
              <a:noFill/>
              <a:miter lim="800000"/>
              <a:headEnd/>
              <a:tailEnd/>
            </a:ln>
          </p:spPr>
          <p:txBody>
            <a:bodyPr>
              <a:spAutoFit/>
            </a:bodyPr>
            <a:lstStyle/>
            <a:p>
              <a:r>
                <a:rPr lang="en-US" altLang="zh-CN" sz="2000">
                  <a:latin typeface="Calibri" pitchFamily="34" charset="0"/>
                </a:rPr>
                <a:t>ReadOk</a:t>
              </a:r>
            </a:p>
          </p:txBody>
        </p:sp>
      </p:grpSp>
      <p:grpSp>
        <p:nvGrpSpPr>
          <p:cNvPr id="4" name="组合 33"/>
          <p:cNvGrpSpPr>
            <a:grpSpLocks/>
          </p:cNvGrpSpPr>
          <p:nvPr/>
        </p:nvGrpSpPr>
        <p:grpSpPr bwMode="auto">
          <a:xfrm>
            <a:off x="9024938" y="5265738"/>
            <a:ext cx="3787775" cy="471487"/>
            <a:chOff x="6771555" y="3648078"/>
            <a:chExt cx="2372444" cy="471522"/>
          </a:xfrm>
        </p:grpSpPr>
        <p:sp>
          <p:nvSpPr>
            <p:cNvPr id="35" name="矩形 34"/>
            <p:cNvSpPr/>
            <p:nvPr/>
          </p:nvSpPr>
          <p:spPr>
            <a:xfrm>
              <a:off x="6771555" y="3648078"/>
              <a:ext cx="248580" cy="4715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F</a:t>
              </a:r>
              <a:endParaRPr lang="zh-CN" altLang="en-US" sz="2000" dirty="0"/>
            </a:p>
          </p:txBody>
        </p:sp>
        <p:sp>
          <p:nvSpPr>
            <p:cNvPr id="46102" name="TextBox 35"/>
            <p:cNvSpPr txBox="1">
              <a:spLocks noChangeArrowheads="1"/>
            </p:cNvSpPr>
            <p:nvPr/>
          </p:nvSpPr>
          <p:spPr bwMode="auto">
            <a:xfrm>
              <a:off x="7367014" y="3683784"/>
              <a:ext cx="1776985" cy="400110"/>
            </a:xfrm>
            <a:prstGeom prst="rect">
              <a:avLst/>
            </a:prstGeom>
            <a:noFill/>
            <a:ln w="9525">
              <a:noFill/>
              <a:miter lim="800000"/>
              <a:headEnd/>
              <a:tailEnd/>
            </a:ln>
          </p:spPr>
          <p:txBody>
            <a:bodyPr>
              <a:spAutoFit/>
            </a:bodyPr>
            <a:lstStyle/>
            <a:p>
              <a:r>
                <a:rPr lang="en-US" altLang="zh-CN" sz="2000">
                  <a:latin typeface="Calibri" pitchFamily="34" charset="0"/>
                </a:rPr>
                <a:t>ReadFail</a:t>
              </a:r>
            </a:p>
          </p:txBody>
        </p:sp>
      </p:grpSp>
      <p:sp>
        <p:nvSpPr>
          <p:cNvPr id="37" name="矩形 36"/>
          <p:cNvSpPr/>
          <p:nvPr/>
        </p:nvSpPr>
        <p:spPr>
          <a:xfrm>
            <a:off x="696913" y="4500563"/>
            <a:ext cx="330200" cy="4714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F</a:t>
            </a:r>
            <a:endParaRPr lang="zh-CN" altLang="en-US" sz="2000"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4.07407E-6 L 0.15659 4.07407E-6 " pathEditMode="relative" rAng="0" ptsTypes="AA">
                                      <p:cBhvr>
                                        <p:cTn id="10" dur="2000" fill="hold"/>
                                        <p:tgtEl>
                                          <p:spTgt spid="88"/>
                                        </p:tgtEl>
                                        <p:attrNameLst>
                                          <p:attrName>ppt_x</p:attrName>
                                          <p:attrName>ppt_y</p:attrName>
                                        </p:attrNameLst>
                                      </p:cBhvr>
                                      <p:rCtr x="7830"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61111E-6 -1.11111E-6 L -0.20711 -1.11111E-6 " pathEditMode="relative" rAng="0" ptsTypes="AA">
                                      <p:cBhvr>
                                        <p:cTn id="21" dur="2000" fill="hold"/>
                                        <p:tgtEl>
                                          <p:spTgt spid="89"/>
                                        </p:tgtEl>
                                        <p:attrNameLst>
                                          <p:attrName>ppt_x</p:attrName>
                                          <p:attrName>ppt_y</p:attrName>
                                        </p:attrNameLst>
                                      </p:cBhvr>
                                      <p:rCtr x="-10365" y="0"/>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1" nodeType="clickEffect">
                                  <p:stCondLst>
                                    <p:cond delay="0"/>
                                  </p:stCondLst>
                                  <p:childTnLst>
                                    <p:animMotion origin="layout" path="M 0 0 L -0.09844 0.16786 " pathEditMode="relative" ptsTypes="AA">
                                      <p:cBhvr>
                                        <p:cTn id="45" dur="2000" fill="hold"/>
                                        <p:tgtEl>
                                          <p:spTgt spid="65"/>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2" nodeType="clickEffect">
                                  <p:stCondLst>
                                    <p:cond delay="0"/>
                                  </p:stCondLst>
                                  <p:childTnLst>
                                    <p:set>
                                      <p:cBhvr>
                                        <p:cTn id="49" dur="1" fill="hold">
                                          <p:stCondLst>
                                            <p:cond delay="0"/>
                                          </p:stCondLst>
                                        </p:cTn>
                                        <p:tgtEl>
                                          <p:spTgt spid="65"/>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64" presetClass="path" presetSubtype="0" accel="50000" decel="50000" fill="hold" grpId="2" nodeType="clickEffect">
                                  <p:stCondLst>
                                    <p:cond delay="0"/>
                                  </p:stCondLst>
                                  <p:childTnLst>
                                    <p:animMotion origin="layout" path="M -0.00069 0.00185 L 0.0908 -0.14861 " pathEditMode="relative" rAng="0" ptsTypes="AA">
                                      <p:cBhvr>
                                        <p:cTn id="56" dur="2000" fill="hold"/>
                                        <p:tgtEl>
                                          <p:spTgt spid="37"/>
                                        </p:tgtEl>
                                        <p:attrNameLst>
                                          <p:attrName>ppt_x</p:attrName>
                                          <p:attrName>ppt_y</p:attrName>
                                        </p:attrNameLst>
                                      </p:cBhvr>
                                      <p:rCtr x="4566" y="-7523"/>
                                    </p:animMotion>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 nodeType="clickEffect">
                                  <p:stCondLst>
                                    <p:cond delay="0"/>
                                  </p:stCondLst>
                                  <p:childTnLst>
                                    <p:animMotion origin="layout" path="M 0 0 L 0.0316 0.16786 " pathEditMode="relative" ptsTypes="AA">
                                      <p:cBhvr>
                                        <p:cTn id="68" dur="2000" fill="hold"/>
                                        <p:tgtEl>
                                          <p:spTgt spid="66"/>
                                        </p:tgtEl>
                                        <p:attrNameLst>
                                          <p:attrName>ppt_x</p:attrName>
                                          <p:attrName>ppt_y</p:attrName>
                                        </p:attrNameLst>
                                      </p:cBhvr>
                                    </p:animMotion>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2" nodeType="clickEffect">
                                  <p:stCondLst>
                                    <p:cond delay="0"/>
                                  </p:stCondLst>
                                  <p:childTnLst>
                                    <p:set>
                                      <p:cBhvr>
                                        <p:cTn id="72" dur="1" fill="hold">
                                          <p:stCondLst>
                                            <p:cond delay="0"/>
                                          </p:stCondLst>
                                        </p:cTn>
                                        <p:tgtEl>
                                          <p:spTgt spid="66"/>
                                        </p:tgtEl>
                                        <p:attrNameLst>
                                          <p:attrName>style.visibility</p:attrName>
                                        </p:attrNameLst>
                                      </p:cBhvr>
                                      <p:to>
                                        <p:strVal val="hidden"/>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0 0 L -0.0316 -0.16786 " pathEditMode="relative" ptsTypes="AA">
                                      <p:cBhvr>
                                        <p:cTn id="79" dur="2000" fill="hold"/>
                                        <p:tgtEl>
                                          <p:spTgt spid="77"/>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2" nodeType="clickEffect">
                                  <p:stCondLst>
                                    <p:cond delay="0"/>
                                  </p:stCondLst>
                                  <p:childTnLst>
                                    <p:set>
                                      <p:cBhvr>
                                        <p:cTn id="83"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66" grpId="0" animBg="1"/>
      <p:bldP spid="66" grpId="1" animBg="1"/>
      <p:bldP spid="66" grpId="2" animBg="1"/>
      <p:bldP spid="77" grpId="0" animBg="1"/>
      <p:bldP spid="77" grpId="1" animBg="1"/>
      <p:bldP spid="77" grpId="2" animBg="1"/>
      <p:bldP spid="88" grpId="0" animBg="1"/>
      <p:bldP spid="88" grpId="1" animBg="1"/>
      <p:bldP spid="88" grpId="2" animBg="1"/>
      <p:bldP spid="89" grpId="0" animBg="1"/>
      <p:bldP spid="89" grpId="1" animBg="1"/>
      <p:bldP spid="89" grpId="2" animBg="1"/>
      <p:bldP spid="37" grpId="0" animBg="1"/>
      <p:bldP spid="37" grpId="1" animBg="1"/>
      <p:bldP spid="37"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1811338" y="3468688"/>
            <a:ext cx="331787"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R</a:t>
            </a:r>
            <a:endParaRPr lang="zh-CN" altLang="en-US" sz="2000" dirty="0"/>
          </a:p>
        </p:txBody>
      </p:sp>
      <p:sp>
        <p:nvSpPr>
          <p:cNvPr id="48" name="矩形 47"/>
          <p:cNvSpPr/>
          <p:nvPr/>
        </p:nvSpPr>
        <p:spPr>
          <a:xfrm>
            <a:off x="1746250" y="3460750"/>
            <a:ext cx="396875" cy="473075"/>
          </a:xfrm>
          <a:prstGeom prst="rect">
            <a:avLst/>
          </a:prstGeom>
          <a:solidFill>
            <a:srgbClr val="3CC4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C</a:t>
            </a:r>
            <a:endParaRPr lang="zh-CN" altLang="en-US" sz="2000" dirty="0"/>
          </a:p>
        </p:txBody>
      </p:sp>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读流程优化</a:t>
            </a:r>
            <a:r>
              <a:rPr lang="en-US" altLang="zh-CN" smtClean="0">
                <a:effectLst>
                  <a:outerShdw blurRad="38100" dist="38100" dir="2700000" algn="tl">
                    <a:srgbClr val="C0C0C0"/>
                  </a:outerShdw>
                </a:effectLst>
                <a:latin typeface="宋体" charset="-122"/>
              </a:rPr>
              <a:t>——BackupRead</a:t>
            </a:r>
            <a:endParaRPr lang="en-US" altLang="zh-CN" smtClean="0">
              <a:solidFill>
                <a:schemeClr val="tx1"/>
              </a:solidFill>
              <a:effectLst/>
              <a:latin typeface="宋体" charset="-122"/>
            </a:endParaRPr>
          </a:p>
        </p:txBody>
      </p:sp>
      <p:sp>
        <p:nvSpPr>
          <p:cNvPr id="6" name="椭圆 5"/>
          <p:cNvSpPr/>
          <p:nvPr/>
        </p:nvSpPr>
        <p:spPr>
          <a:xfrm>
            <a:off x="1435100" y="2371725"/>
            <a:ext cx="2405063" cy="9493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Client</a:t>
            </a:r>
          </a:p>
        </p:txBody>
      </p:sp>
      <p:sp>
        <p:nvSpPr>
          <p:cNvPr id="9" name="矩形 8"/>
          <p:cNvSpPr/>
          <p:nvPr/>
        </p:nvSpPr>
        <p:spPr>
          <a:xfrm>
            <a:off x="58738" y="5072063"/>
            <a:ext cx="189547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CS1</a:t>
            </a:r>
            <a:endParaRPr lang="zh-CN" altLang="en-US" sz="2400" dirty="0">
              <a:solidFill>
                <a:schemeClr val="tx1"/>
              </a:solidFill>
            </a:endParaRPr>
          </a:p>
        </p:txBody>
      </p:sp>
      <p:sp>
        <p:nvSpPr>
          <p:cNvPr id="11" name="矩形 10"/>
          <p:cNvSpPr/>
          <p:nvPr/>
        </p:nvSpPr>
        <p:spPr>
          <a:xfrm>
            <a:off x="2298700" y="5073650"/>
            <a:ext cx="187960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CS2</a:t>
            </a:r>
            <a:endParaRPr lang="zh-CN" altLang="en-US" sz="2400" dirty="0">
              <a:solidFill>
                <a:schemeClr val="tx1"/>
              </a:solidFill>
            </a:endParaRPr>
          </a:p>
        </p:txBody>
      </p:sp>
      <p:sp>
        <p:nvSpPr>
          <p:cNvPr id="13" name="矩形 12"/>
          <p:cNvSpPr/>
          <p:nvPr/>
        </p:nvSpPr>
        <p:spPr>
          <a:xfrm>
            <a:off x="4489450" y="5072063"/>
            <a:ext cx="189865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CS3</a:t>
            </a:r>
            <a:endParaRPr lang="zh-CN" altLang="en-US" sz="2400" dirty="0">
              <a:solidFill>
                <a:schemeClr val="tx1"/>
              </a:solidFill>
            </a:endParaRPr>
          </a:p>
        </p:txBody>
      </p:sp>
      <p:cxnSp>
        <p:nvCxnSpPr>
          <p:cNvPr id="15" name="直接箭头连接符 14"/>
          <p:cNvCxnSpPr>
            <a:stCxn id="6" idx="4"/>
            <a:endCxn id="9" idx="0"/>
          </p:cNvCxnSpPr>
          <p:nvPr/>
        </p:nvCxnSpPr>
        <p:spPr>
          <a:xfrm flipH="1">
            <a:off x="1006475" y="3321050"/>
            <a:ext cx="1630363" cy="175101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4"/>
            <a:endCxn id="13" idx="0"/>
          </p:cNvCxnSpPr>
          <p:nvPr/>
        </p:nvCxnSpPr>
        <p:spPr>
          <a:xfrm>
            <a:off x="2636838" y="3321050"/>
            <a:ext cx="2801937" cy="175101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4"/>
            <a:endCxn id="11" idx="0"/>
          </p:cNvCxnSpPr>
          <p:nvPr/>
        </p:nvCxnSpPr>
        <p:spPr>
          <a:xfrm>
            <a:off x="2636838" y="3321050"/>
            <a:ext cx="601662" cy="17526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0061575" y="2479675"/>
            <a:ext cx="152082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Master</a:t>
            </a:r>
          </a:p>
        </p:txBody>
      </p:sp>
      <p:cxnSp>
        <p:nvCxnSpPr>
          <p:cNvPr id="42" name="直接箭头连接符 41"/>
          <p:cNvCxnSpPr>
            <a:stCxn id="6" idx="6"/>
            <a:endCxn id="41" idx="1"/>
          </p:cNvCxnSpPr>
          <p:nvPr/>
        </p:nvCxnSpPr>
        <p:spPr>
          <a:xfrm flipV="1">
            <a:off x="3840163" y="2836863"/>
            <a:ext cx="6221412" cy="952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2444750" y="3502025"/>
            <a:ext cx="331788" cy="471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R</a:t>
            </a:r>
            <a:endParaRPr lang="zh-CN" altLang="en-US" sz="2000" dirty="0"/>
          </a:p>
        </p:txBody>
      </p:sp>
      <p:sp>
        <p:nvSpPr>
          <p:cNvPr id="88" name="矩形 87"/>
          <p:cNvSpPr/>
          <p:nvPr/>
        </p:nvSpPr>
        <p:spPr>
          <a:xfrm>
            <a:off x="4246563" y="2300288"/>
            <a:ext cx="3529012"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Open4Read(</a:t>
            </a:r>
            <a:r>
              <a:rPr lang="en-US" altLang="zh-CN" sz="2000" dirty="0" err="1"/>
              <a:t>FileName</a:t>
            </a:r>
            <a:r>
              <a:rPr lang="en-US" altLang="zh-CN" sz="2000" dirty="0"/>
              <a:t>)</a:t>
            </a:r>
            <a:endParaRPr lang="zh-CN" altLang="en-US" sz="2000" dirty="0"/>
          </a:p>
        </p:txBody>
      </p:sp>
      <p:sp>
        <p:nvSpPr>
          <p:cNvPr id="89" name="矩形 88"/>
          <p:cNvSpPr/>
          <p:nvPr/>
        </p:nvSpPr>
        <p:spPr>
          <a:xfrm>
            <a:off x="7138988" y="2884488"/>
            <a:ext cx="2797175" cy="471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err="1"/>
              <a:t>Ack</a:t>
            </a:r>
            <a:r>
              <a:rPr lang="en-US" altLang="zh-CN" sz="2000" dirty="0"/>
              <a:t>(CS1, CS2, CS3)</a:t>
            </a:r>
            <a:endParaRPr lang="zh-CN" altLang="en-US" sz="2000" dirty="0"/>
          </a:p>
        </p:txBody>
      </p:sp>
      <p:grpSp>
        <p:nvGrpSpPr>
          <p:cNvPr id="2" name="组合 35"/>
          <p:cNvGrpSpPr>
            <a:grpSpLocks/>
          </p:cNvGrpSpPr>
          <p:nvPr/>
        </p:nvGrpSpPr>
        <p:grpSpPr bwMode="auto">
          <a:xfrm>
            <a:off x="9028113" y="3933825"/>
            <a:ext cx="2971800" cy="471488"/>
            <a:chOff x="6771556" y="3648078"/>
            <a:chExt cx="1915244" cy="471522"/>
          </a:xfrm>
        </p:grpSpPr>
        <p:sp>
          <p:nvSpPr>
            <p:cNvPr id="37" name="矩形 36"/>
            <p:cNvSpPr/>
            <p:nvPr/>
          </p:nvSpPr>
          <p:spPr>
            <a:xfrm>
              <a:off x="6771556" y="3648078"/>
              <a:ext cx="248613"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R</a:t>
              </a:r>
              <a:endParaRPr lang="zh-CN" altLang="en-US" sz="2000" dirty="0"/>
            </a:p>
          </p:txBody>
        </p:sp>
        <p:sp>
          <p:nvSpPr>
            <p:cNvPr id="48153" name="TextBox 37"/>
            <p:cNvSpPr txBox="1">
              <a:spLocks noChangeArrowheads="1"/>
            </p:cNvSpPr>
            <p:nvPr/>
          </p:nvSpPr>
          <p:spPr bwMode="auto">
            <a:xfrm>
              <a:off x="7367015" y="3683784"/>
              <a:ext cx="1319785" cy="400110"/>
            </a:xfrm>
            <a:prstGeom prst="rect">
              <a:avLst/>
            </a:prstGeom>
            <a:noFill/>
            <a:ln w="9525">
              <a:noFill/>
              <a:miter lim="800000"/>
              <a:headEnd/>
              <a:tailEnd/>
            </a:ln>
          </p:spPr>
          <p:txBody>
            <a:bodyPr>
              <a:spAutoFit/>
            </a:bodyPr>
            <a:lstStyle/>
            <a:p>
              <a:r>
                <a:rPr lang="en-US" altLang="zh-CN" sz="2000">
                  <a:latin typeface="Calibri" pitchFamily="34" charset="0"/>
                </a:rPr>
                <a:t>ReadData</a:t>
              </a:r>
              <a:endParaRPr lang="zh-CN" altLang="en-US" sz="2000">
                <a:latin typeface="Calibri" pitchFamily="34" charset="0"/>
              </a:endParaRPr>
            </a:p>
          </p:txBody>
        </p:sp>
      </p:grpSp>
      <p:grpSp>
        <p:nvGrpSpPr>
          <p:cNvPr id="3" name="组合 38"/>
          <p:cNvGrpSpPr>
            <a:grpSpLocks/>
          </p:cNvGrpSpPr>
          <p:nvPr/>
        </p:nvGrpSpPr>
        <p:grpSpPr bwMode="auto">
          <a:xfrm>
            <a:off x="9028113" y="4630738"/>
            <a:ext cx="3789362" cy="471487"/>
            <a:chOff x="6771555" y="3648078"/>
            <a:chExt cx="2372444" cy="471522"/>
          </a:xfrm>
        </p:grpSpPr>
        <p:sp>
          <p:nvSpPr>
            <p:cNvPr id="40" name="矩形 39"/>
            <p:cNvSpPr/>
            <p:nvPr/>
          </p:nvSpPr>
          <p:spPr>
            <a:xfrm>
              <a:off x="6771555" y="3648078"/>
              <a:ext cx="248476"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48151" name="TextBox 42"/>
            <p:cNvSpPr txBox="1">
              <a:spLocks noChangeArrowheads="1"/>
            </p:cNvSpPr>
            <p:nvPr/>
          </p:nvSpPr>
          <p:spPr bwMode="auto">
            <a:xfrm>
              <a:off x="7367014" y="3683784"/>
              <a:ext cx="1776985" cy="400110"/>
            </a:xfrm>
            <a:prstGeom prst="rect">
              <a:avLst/>
            </a:prstGeom>
            <a:noFill/>
            <a:ln w="9525">
              <a:noFill/>
              <a:miter lim="800000"/>
              <a:headEnd/>
              <a:tailEnd/>
            </a:ln>
          </p:spPr>
          <p:txBody>
            <a:bodyPr>
              <a:spAutoFit/>
            </a:bodyPr>
            <a:lstStyle/>
            <a:p>
              <a:r>
                <a:rPr lang="en-US" altLang="zh-CN" sz="2000">
                  <a:latin typeface="Calibri" pitchFamily="34" charset="0"/>
                </a:rPr>
                <a:t>ReadOk</a:t>
              </a:r>
            </a:p>
          </p:txBody>
        </p:sp>
      </p:grpSp>
      <p:grpSp>
        <p:nvGrpSpPr>
          <p:cNvPr id="4" name="组合 43"/>
          <p:cNvGrpSpPr>
            <a:grpSpLocks/>
          </p:cNvGrpSpPr>
          <p:nvPr/>
        </p:nvGrpSpPr>
        <p:grpSpPr bwMode="auto">
          <a:xfrm>
            <a:off x="9024938" y="5265738"/>
            <a:ext cx="3787775" cy="471487"/>
            <a:chOff x="6771555" y="3648078"/>
            <a:chExt cx="2372444" cy="471522"/>
          </a:xfrm>
        </p:grpSpPr>
        <p:sp>
          <p:nvSpPr>
            <p:cNvPr id="45" name="矩形 44"/>
            <p:cNvSpPr/>
            <p:nvPr/>
          </p:nvSpPr>
          <p:spPr>
            <a:xfrm>
              <a:off x="6771555" y="3648078"/>
              <a:ext cx="248580" cy="471522"/>
            </a:xfrm>
            <a:prstGeom prst="rect">
              <a:avLst/>
            </a:prstGeom>
            <a:solidFill>
              <a:srgbClr val="3CC4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C</a:t>
              </a:r>
              <a:endParaRPr lang="zh-CN" altLang="en-US" sz="2000" dirty="0"/>
            </a:p>
          </p:txBody>
        </p:sp>
        <p:sp>
          <p:nvSpPr>
            <p:cNvPr id="48149" name="TextBox 45"/>
            <p:cNvSpPr txBox="1">
              <a:spLocks noChangeArrowheads="1"/>
            </p:cNvSpPr>
            <p:nvPr/>
          </p:nvSpPr>
          <p:spPr bwMode="auto">
            <a:xfrm>
              <a:off x="7367014" y="3683784"/>
              <a:ext cx="1776985" cy="400110"/>
            </a:xfrm>
            <a:prstGeom prst="rect">
              <a:avLst/>
            </a:prstGeom>
            <a:noFill/>
            <a:ln w="9525">
              <a:noFill/>
              <a:miter lim="800000"/>
              <a:headEnd/>
              <a:tailEnd/>
            </a:ln>
          </p:spPr>
          <p:txBody>
            <a:bodyPr>
              <a:spAutoFit/>
            </a:bodyPr>
            <a:lstStyle/>
            <a:p>
              <a:r>
                <a:rPr lang="en-US" altLang="zh-CN" sz="2000">
                  <a:latin typeface="Calibri" pitchFamily="34" charset="0"/>
                </a:rPr>
                <a:t>CancelRead</a:t>
              </a:r>
            </a:p>
          </p:txBody>
        </p:sp>
      </p:grpSp>
      <p:sp>
        <p:nvSpPr>
          <p:cNvPr id="47" name="矩形 46"/>
          <p:cNvSpPr/>
          <p:nvPr/>
        </p:nvSpPr>
        <p:spPr>
          <a:xfrm>
            <a:off x="2795588" y="4600575"/>
            <a:ext cx="330200" cy="4714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4.07407E-6 L 0.15659 4.07407E-6 " pathEditMode="relative" rAng="0" ptsTypes="AA">
                                      <p:cBhvr>
                                        <p:cTn id="10" dur="2000" fill="hold"/>
                                        <p:tgtEl>
                                          <p:spTgt spid="88"/>
                                        </p:tgtEl>
                                        <p:attrNameLst>
                                          <p:attrName>ppt_x</p:attrName>
                                          <p:attrName>ppt_y</p:attrName>
                                        </p:attrNameLst>
                                      </p:cBhvr>
                                      <p:rCtr x="7830"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61111E-6 -1.11111E-6 L -0.20711 -1.11111E-6 " pathEditMode="relative" rAng="0" ptsTypes="AA">
                                      <p:cBhvr>
                                        <p:cTn id="21" dur="2000" fill="hold"/>
                                        <p:tgtEl>
                                          <p:spTgt spid="89"/>
                                        </p:tgtEl>
                                        <p:attrNameLst>
                                          <p:attrName>ppt_x</p:attrName>
                                          <p:attrName>ppt_y</p:attrName>
                                        </p:attrNameLst>
                                      </p:cBhvr>
                                      <p:rCtr x="-10365" y="0"/>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1" nodeType="clickEffect">
                                  <p:stCondLst>
                                    <p:cond delay="0"/>
                                  </p:stCondLst>
                                  <p:childTnLst>
                                    <p:animMotion origin="layout" path="M 0 0 L -0.09844 0.16786 " pathEditMode="relative" ptsTypes="AA">
                                      <p:cBhvr>
                                        <p:cTn id="41" dur="2000" fill="hold"/>
                                        <p:tgtEl>
                                          <p:spTgt spid="65"/>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grpId="1" nodeType="clickEffect">
                                  <p:stCondLst>
                                    <p:cond delay="0"/>
                                  </p:stCondLst>
                                  <p:childTnLst>
                                    <p:animMotion origin="layout" path="M 0 0 L 0.0316 0.16786 " pathEditMode="relative" ptsTypes="AA">
                                      <p:cBhvr>
                                        <p:cTn id="49" dur="2000" fill="hold"/>
                                        <p:tgtEl>
                                          <p:spTgt spid="66"/>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2" nodeType="clickEffect">
                                  <p:stCondLst>
                                    <p:cond delay="0"/>
                                  </p:stCondLst>
                                  <p:childTnLst>
                                    <p:set>
                                      <p:cBhvr>
                                        <p:cTn id="53" dur="1" fill="hold">
                                          <p:stCondLst>
                                            <p:cond delay="0"/>
                                          </p:stCondLst>
                                        </p:cTn>
                                        <p:tgtEl>
                                          <p:spTgt spid="6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1" nodeType="clickEffect">
                                  <p:stCondLst>
                                    <p:cond delay="0"/>
                                  </p:stCondLst>
                                  <p:childTnLst>
                                    <p:animMotion origin="layout" path="M 0 0 L -0.0316 -0.16786 " pathEditMode="relative" ptsTypes="AA">
                                      <p:cBhvr>
                                        <p:cTn id="59" dur="2000" fill="hold"/>
                                        <p:tgtEl>
                                          <p:spTgt spid="47"/>
                                        </p:tgtEl>
                                        <p:attrNameLst>
                                          <p:attrName>ppt_x</p:attrName>
                                          <p:attrName>ppt_y</p:attrName>
                                        </p:attrNameLst>
                                      </p:cBhvr>
                                    </p:animMotion>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2" nodeType="clickEffect">
                                  <p:stCondLst>
                                    <p:cond delay="0"/>
                                  </p:stCondLst>
                                  <p:childTnLst>
                                    <p:set>
                                      <p:cBhvr>
                                        <p:cTn id="63" dur="1" fill="hold">
                                          <p:stCondLst>
                                            <p:cond delay="0"/>
                                          </p:stCondLst>
                                        </p:cTn>
                                        <p:tgtEl>
                                          <p:spTgt spid="47"/>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1" nodeType="clickEffect">
                                  <p:stCondLst>
                                    <p:cond delay="0"/>
                                  </p:stCondLst>
                                  <p:childTnLst>
                                    <p:animMotion origin="layout" path="M 1.38889E-6 -0.00231 L -0.13594 0.16366 " pathEditMode="relative" rAng="0" ptsTypes="AA">
                                      <p:cBhvr>
                                        <p:cTn id="70" dur="2000" fill="hold"/>
                                        <p:tgtEl>
                                          <p:spTgt spid="48"/>
                                        </p:tgtEl>
                                        <p:attrNameLst>
                                          <p:attrName>ppt_x</p:attrName>
                                          <p:attrName>ppt_y</p:attrName>
                                        </p:attrNameLst>
                                      </p:cBhvr>
                                      <p:rCtr x="-6806" y="8287"/>
                                    </p:animMotion>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2" nodeType="clickEffect">
                                  <p:stCondLst>
                                    <p:cond delay="0"/>
                                  </p:stCondLst>
                                  <p:childTnLst>
                                    <p:set>
                                      <p:cBhvr>
                                        <p:cTn id="74" dur="1" fill="hold">
                                          <p:stCondLst>
                                            <p:cond delay="0"/>
                                          </p:stCondLst>
                                        </p:cTn>
                                        <p:tgtEl>
                                          <p:spTgt spid="65"/>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48" grpId="0" animBg="1"/>
      <p:bldP spid="48" grpId="1" animBg="1"/>
      <p:bldP spid="48" grpId="2" animBg="1"/>
      <p:bldP spid="66" grpId="0" animBg="1"/>
      <p:bldP spid="66" grpId="1" animBg="1"/>
      <p:bldP spid="66" grpId="2" animBg="1"/>
      <p:bldP spid="88" grpId="0" animBg="1"/>
      <p:bldP spid="88" grpId="1" animBg="1"/>
      <p:bldP spid="88" grpId="2" animBg="1"/>
      <p:bldP spid="89" grpId="0" animBg="1"/>
      <p:bldP spid="89" grpId="1" animBg="1"/>
      <p:bldP spid="89" grpId="2" animBg="1"/>
      <p:bldP spid="47" grpId="0" animBg="1"/>
      <p:bldP spid="47" grpId="1" animBg="1"/>
      <p:bldP spid="47"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1811338" y="3468688"/>
            <a:ext cx="331787"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R</a:t>
            </a:r>
            <a:endParaRPr lang="zh-CN" altLang="en-US" sz="2000" dirty="0"/>
          </a:p>
        </p:txBody>
      </p:sp>
      <p:sp>
        <p:nvSpPr>
          <p:cNvPr id="48" name="矩形 47"/>
          <p:cNvSpPr/>
          <p:nvPr/>
        </p:nvSpPr>
        <p:spPr>
          <a:xfrm>
            <a:off x="1746250" y="3460750"/>
            <a:ext cx="396875" cy="473075"/>
          </a:xfrm>
          <a:prstGeom prst="rect">
            <a:avLst/>
          </a:prstGeom>
          <a:solidFill>
            <a:srgbClr val="3CC4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C</a:t>
            </a:r>
            <a:endParaRPr lang="zh-CN" altLang="en-US" sz="2000" dirty="0"/>
          </a:p>
        </p:txBody>
      </p:sp>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读流程优化</a:t>
            </a:r>
            <a:r>
              <a:rPr lang="en-US" altLang="zh-CN" smtClean="0">
                <a:effectLst>
                  <a:outerShdw blurRad="38100" dist="38100" dir="2700000" algn="tl">
                    <a:srgbClr val="C0C0C0"/>
                  </a:outerShdw>
                </a:effectLst>
                <a:latin typeface="宋体" charset="-122"/>
              </a:rPr>
              <a:t>——</a:t>
            </a:r>
            <a:r>
              <a:rPr lang="zh-CN" altLang="en-US" smtClean="0">
                <a:effectLst>
                  <a:outerShdw blurRad="38100" dist="38100" dir="2700000" algn="tl">
                    <a:srgbClr val="C0C0C0"/>
                  </a:outerShdw>
                </a:effectLst>
                <a:latin typeface="宋体" charset="-122"/>
              </a:rPr>
              <a:t>规避慢节点</a:t>
            </a:r>
            <a:endParaRPr lang="en-US" altLang="zh-CN" smtClean="0">
              <a:solidFill>
                <a:schemeClr val="tx1"/>
              </a:solidFill>
              <a:effectLst/>
              <a:latin typeface="宋体" charset="-122"/>
            </a:endParaRPr>
          </a:p>
        </p:txBody>
      </p:sp>
      <p:sp>
        <p:nvSpPr>
          <p:cNvPr id="6" name="椭圆 5"/>
          <p:cNvSpPr/>
          <p:nvPr/>
        </p:nvSpPr>
        <p:spPr>
          <a:xfrm>
            <a:off x="1435100" y="2371725"/>
            <a:ext cx="2405063" cy="94932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Client</a:t>
            </a:r>
          </a:p>
        </p:txBody>
      </p:sp>
      <p:sp>
        <p:nvSpPr>
          <p:cNvPr id="9" name="矩形 8"/>
          <p:cNvSpPr/>
          <p:nvPr/>
        </p:nvSpPr>
        <p:spPr>
          <a:xfrm>
            <a:off x="58738" y="5072063"/>
            <a:ext cx="189547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CS1</a:t>
            </a:r>
            <a:endParaRPr lang="zh-CN" altLang="en-US" sz="2400" dirty="0">
              <a:solidFill>
                <a:schemeClr val="tx1"/>
              </a:solidFill>
            </a:endParaRPr>
          </a:p>
        </p:txBody>
      </p:sp>
      <p:sp>
        <p:nvSpPr>
          <p:cNvPr id="11" name="矩形 10"/>
          <p:cNvSpPr/>
          <p:nvPr/>
        </p:nvSpPr>
        <p:spPr>
          <a:xfrm>
            <a:off x="2298700" y="5073650"/>
            <a:ext cx="187960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CS2</a:t>
            </a:r>
            <a:endParaRPr lang="zh-CN" altLang="en-US" sz="2400" dirty="0">
              <a:solidFill>
                <a:schemeClr val="tx1"/>
              </a:solidFill>
            </a:endParaRPr>
          </a:p>
        </p:txBody>
      </p:sp>
      <p:sp>
        <p:nvSpPr>
          <p:cNvPr id="13" name="矩形 12"/>
          <p:cNvSpPr/>
          <p:nvPr/>
        </p:nvSpPr>
        <p:spPr>
          <a:xfrm>
            <a:off x="4489450" y="5072063"/>
            <a:ext cx="1898650"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CS3</a:t>
            </a:r>
            <a:endParaRPr lang="zh-CN" altLang="en-US" sz="2400" dirty="0">
              <a:solidFill>
                <a:schemeClr val="tx1"/>
              </a:solidFill>
            </a:endParaRPr>
          </a:p>
        </p:txBody>
      </p:sp>
      <p:cxnSp>
        <p:nvCxnSpPr>
          <p:cNvPr id="15" name="直接箭头连接符 14"/>
          <p:cNvCxnSpPr>
            <a:stCxn id="6" idx="4"/>
            <a:endCxn id="9" idx="0"/>
          </p:cNvCxnSpPr>
          <p:nvPr/>
        </p:nvCxnSpPr>
        <p:spPr>
          <a:xfrm flipH="1">
            <a:off x="1006475" y="3321050"/>
            <a:ext cx="1630363" cy="175101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4"/>
            <a:endCxn id="13" idx="0"/>
          </p:cNvCxnSpPr>
          <p:nvPr/>
        </p:nvCxnSpPr>
        <p:spPr>
          <a:xfrm>
            <a:off x="2636838" y="3321050"/>
            <a:ext cx="2801937" cy="175101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4"/>
            <a:endCxn id="11" idx="0"/>
          </p:cNvCxnSpPr>
          <p:nvPr/>
        </p:nvCxnSpPr>
        <p:spPr>
          <a:xfrm>
            <a:off x="2636838" y="3321050"/>
            <a:ext cx="601662" cy="17526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0061575" y="2479675"/>
            <a:ext cx="1520825" cy="714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rPr>
              <a:t>Master</a:t>
            </a:r>
          </a:p>
        </p:txBody>
      </p:sp>
      <p:cxnSp>
        <p:nvCxnSpPr>
          <p:cNvPr id="42" name="直接箭头连接符 41"/>
          <p:cNvCxnSpPr>
            <a:stCxn id="6" idx="6"/>
            <a:endCxn id="41" idx="1"/>
          </p:cNvCxnSpPr>
          <p:nvPr/>
        </p:nvCxnSpPr>
        <p:spPr>
          <a:xfrm flipV="1">
            <a:off x="3840163" y="2836863"/>
            <a:ext cx="6221412" cy="952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4246563" y="2300288"/>
            <a:ext cx="3529012"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Open4Read(</a:t>
            </a:r>
            <a:r>
              <a:rPr lang="en-US" altLang="zh-CN" sz="2000" dirty="0" err="1"/>
              <a:t>FileName</a:t>
            </a:r>
            <a:r>
              <a:rPr lang="en-US" altLang="zh-CN" sz="2000" dirty="0"/>
              <a:t>)</a:t>
            </a:r>
            <a:endParaRPr lang="zh-CN" altLang="en-US" sz="2000" dirty="0"/>
          </a:p>
        </p:txBody>
      </p:sp>
      <p:sp>
        <p:nvSpPr>
          <p:cNvPr id="89" name="矩形 88"/>
          <p:cNvSpPr/>
          <p:nvPr/>
        </p:nvSpPr>
        <p:spPr>
          <a:xfrm>
            <a:off x="7138988" y="2884488"/>
            <a:ext cx="2797175" cy="471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err="1"/>
              <a:t>Ack</a:t>
            </a:r>
            <a:r>
              <a:rPr lang="en-US" altLang="zh-CN" sz="2000" dirty="0"/>
              <a:t>(CS1, CS2, CS3)</a:t>
            </a:r>
            <a:endParaRPr lang="zh-CN" altLang="en-US" sz="2000" dirty="0"/>
          </a:p>
        </p:txBody>
      </p:sp>
      <p:grpSp>
        <p:nvGrpSpPr>
          <p:cNvPr id="2" name="组合 35"/>
          <p:cNvGrpSpPr>
            <a:grpSpLocks/>
          </p:cNvGrpSpPr>
          <p:nvPr/>
        </p:nvGrpSpPr>
        <p:grpSpPr bwMode="auto">
          <a:xfrm>
            <a:off x="9028113" y="3933825"/>
            <a:ext cx="2971800" cy="471488"/>
            <a:chOff x="6771556" y="3648078"/>
            <a:chExt cx="1915244" cy="471522"/>
          </a:xfrm>
        </p:grpSpPr>
        <p:sp>
          <p:nvSpPr>
            <p:cNvPr id="37" name="矩形 36"/>
            <p:cNvSpPr/>
            <p:nvPr/>
          </p:nvSpPr>
          <p:spPr>
            <a:xfrm>
              <a:off x="6771556" y="3648078"/>
              <a:ext cx="248613"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R</a:t>
              </a:r>
              <a:endParaRPr lang="zh-CN" altLang="en-US" sz="2000" dirty="0"/>
            </a:p>
          </p:txBody>
        </p:sp>
        <p:sp>
          <p:nvSpPr>
            <p:cNvPr id="50235" name="TextBox 37"/>
            <p:cNvSpPr txBox="1">
              <a:spLocks noChangeArrowheads="1"/>
            </p:cNvSpPr>
            <p:nvPr/>
          </p:nvSpPr>
          <p:spPr bwMode="auto">
            <a:xfrm>
              <a:off x="7367015" y="3683784"/>
              <a:ext cx="1319785" cy="400110"/>
            </a:xfrm>
            <a:prstGeom prst="rect">
              <a:avLst/>
            </a:prstGeom>
            <a:noFill/>
            <a:ln w="9525">
              <a:noFill/>
              <a:miter lim="800000"/>
              <a:headEnd/>
              <a:tailEnd/>
            </a:ln>
          </p:spPr>
          <p:txBody>
            <a:bodyPr>
              <a:spAutoFit/>
            </a:bodyPr>
            <a:lstStyle/>
            <a:p>
              <a:r>
                <a:rPr lang="en-US" altLang="zh-CN" sz="2000">
                  <a:latin typeface="Calibri" pitchFamily="34" charset="0"/>
                </a:rPr>
                <a:t>ReadData</a:t>
              </a:r>
              <a:endParaRPr lang="zh-CN" altLang="en-US" sz="2000">
                <a:latin typeface="Calibri" pitchFamily="34" charset="0"/>
              </a:endParaRPr>
            </a:p>
          </p:txBody>
        </p:sp>
      </p:grpSp>
      <p:grpSp>
        <p:nvGrpSpPr>
          <p:cNvPr id="4" name="组合 38"/>
          <p:cNvGrpSpPr>
            <a:grpSpLocks/>
          </p:cNvGrpSpPr>
          <p:nvPr/>
        </p:nvGrpSpPr>
        <p:grpSpPr bwMode="auto">
          <a:xfrm>
            <a:off x="9028113" y="4630738"/>
            <a:ext cx="3789362" cy="471487"/>
            <a:chOff x="6771555" y="3648078"/>
            <a:chExt cx="2372444" cy="471522"/>
          </a:xfrm>
        </p:grpSpPr>
        <p:sp>
          <p:nvSpPr>
            <p:cNvPr id="40" name="矩形 39"/>
            <p:cNvSpPr/>
            <p:nvPr/>
          </p:nvSpPr>
          <p:spPr>
            <a:xfrm>
              <a:off x="6771555" y="3648078"/>
              <a:ext cx="248476"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sp>
          <p:nvSpPr>
            <p:cNvPr id="50233" name="TextBox 42"/>
            <p:cNvSpPr txBox="1">
              <a:spLocks noChangeArrowheads="1"/>
            </p:cNvSpPr>
            <p:nvPr/>
          </p:nvSpPr>
          <p:spPr bwMode="auto">
            <a:xfrm>
              <a:off x="7367014" y="3683784"/>
              <a:ext cx="1776985" cy="400110"/>
            </a:xfrm>
            <a:prstGeom prst="rect">
              <a:avLst/>
            </a:prstGeom>
            <a:noFill/>
            <a:ln w="9525">
              <a:noFill/>
              <a:miter lim="800000"/>
              <a:headEnd/>
              <a:tailEnd/>
            </a:ln>
          </p:spPr>
          <p:txBody>
            <a:bodyPr>
              <a:spAutoFit/>
            </a:bodyPr>
            <a:lstStyle/>
            <a:p>
              <a:r>
                <a:rPr lang="en-US" altLang="zh-CN" sz="2000">
                  <a:latin typeface="Calibri" pitchFamily="34" charset="0"/>
                </a:rPr>
                <a:t>ReadOk</a:t>
              </a:r>
            </a:p>
          </p:txBody>
        </p:sp>
      </p:grpSp>
      <p:grpSp>
        <p:nvGrpSpPr>
          <p:cNvPr id="5" name="组合 43"/>
          <p:cNvGrpSpPr>
            <a:grpSpLocks/>
          </p:cNvGrpSpPr>
          <p:nvPr/>
        </p:nvGrpSpPr>
        <p:grpSpPr bwMode="auto">
          <a:xfrm>
            <a:off x="9024938" y="5265738"/>
            <a:ext cx="3787775" cy="471487"/>
            <a:chOff x="6771555" y="3648078"/>
            <a:chExt cx="2372444" cy="471522"/>
          </a:xfrm>
        </p:grpSpPr>
        <p:sp>
          <p:nvSpPr>
            <p:cNvPr id="45" name="矩形 44"/>
            <p:cNvSpPr/>
            <p:nvPr/>
          </p:nvSpPr>
          <p:spPr>
            <a:xfrm>
              <a:off x="6771555" y="3648078"/>
              <a:ext cx="248580" cy="471522"/>
            </a:xfrm>
            <a:prstGeom prst="rect">
              <a:avLst/>
            </a:prstGeom>
            <a:solidFill>
              <a:srgbClr val="3CC4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C</a:t>
              </a:r>
              <a:endParaRPr lang="zh-CN" altLang="en-US" sz="2000" dirty="0"/>
            </a:p>
          </p:txBody>
        </p:sp>
        <p:sp>
          <p:nvSpPr>
            <p:cNvPr id="50231" name="TextBox 45"/>
            <p:cNvSpPr txBox="1">
              <a:spLocks noChangeArrowheads="1"/>
            </p:cNvSpPr>
            <p:nvPr/>
          </p:nvSpPr>
          <p:spPr bwMode="auto">
            <a:xfrm>
              <a:off x="7367014" y="3683784"/>
              <a:ext cx="1776985" cy="400110"/>
            </a:xfrm>
            <a:prstGeom prst="rect">
              <a:avLst/>
            </a:prstGeom>
            <a:noFill/>
            <a:ln w="9525">
              <a:noFill/>
              <a:miter lim="800000"/>
              <a:headEnd/>
              <a:tailEnd/>
            </a:ln>
          </p:spPr>
          <p:txBody>
            <a:bodyPr>
              <a:spAutoFit/>
            </a:bodyPr>
            <a:lstStyle/>
            <a:p>
              <a:r>
                <a:rPr lang="en-US" altLang="zh-CN" sz="2000">
                  <a:latin typeface="Calibri" pitchFamily="34" charset="0"/>
                </a:rPr>
                <a:t>CancelRead</a:t>
              </a:r>
            </a:p>
          </p:txBody>
        </p:sp>
      </p:grpSp>
      <p:sp>
        <p:nvSpPr>
          <p:cNvPr id="27" name="矩形 26"/>
          <p:cNvSpPr/>
          <p:nvPr/>
        </p:nvSpPr>
        <p:spPr>
          <a:xfrm>
            <a:off x="2979738" y="3505200"/>
            <a:ext cx="331787" cy="471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R</a:t>
            </a:r>
            <a:endParaRPr lang="zh-CN" altLang="en-US" sz="2000" dirty="0"/>
          </a:p>
        </p:txBody>
      </p:sp>
      <p:sp>
        <p:nvSpPr>
          <p:cNvPr id="28" name="矩形 27"/>
          <p:cNvSpPr/>
          <p:nvPr/>
        </p:nvSpPr>
        <p:spPr>
          <a:xfrm>
            <a:off x="4887913" y="4597400"/>
            <a:ext cx="331787" cy="4714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O</a:t>
            </a:r>
            <a:endParaRPr lang="zh-CN" altLang="en-US" sz="2000" dirty="0"/>
          </a:p>
        </p:txBody>
      </p:sp>
      <p:graphicFrame>
        <p:nvGraphicFramePr>
          <p:cNvPr id="3" name="表格 2"/>
          <p:cNvGraphicFramePr>
            <a:graphicFrameLocks noGrp="1"/>
          </p:cNvGraphicFramePr>
          <p:nvPr/>
        </p:nvGraphicFramePr>
        <p:xfrm>
          <a:off x="58738" y="1138238"/>
          <a:ext cx="1918348" cy="1463040"/>
        </p:xfrm>
        <a:graphic>
          <a:graphicData uri="http://schemas.openxmlformats.org/drawingml/2006/table">
            <a:tbl>
              <a:tblPr firstRow="1" bandRow="1">
                <a:tableStyleId>{5C22544A-7EE6-4342-B048-85BDC9FD1C3A}</a:tableStyleId>
              </a:tblPr>
              <a:tblGrid>
                <a:gridCol w="723143"/>
                <a:gridCol w="1195205"/>
              </a:tblGrid>
              <a:tr h="336117">
                <a:tc>
                  <a:txBody>
                    <a:bodyPr/>
                    <a:lstStyle/>
                    <a:p>
                      <a:r>
                        <a:rPr lang="en-US" altLang="zh-CN" dirty="0" smtClean="0"/>
                        <a:t>CS</a:t>
                      </a:r>
                      <a:endParaRPr lang="zh-CN" altLang="en-US" dirty="0"/>
                    </a:p>
                  </a:txBody>
                  <a:tcPr marL="121920" marR="121920"/>
                </a:tc>
                <a:tc>
                  <a:txBody>
                    <a:bodyPr/>
                    <a:lstStyle/>
                    <a:p>
                      <a:r>
                        <a:rPr lang="en-US" altLang="zh-CN" dirty="0" smtClean="0"/>
                        <a:t>latency</a:t>
                      </a:r>
                      <a:endParaRPr lang="zh-CN" altLang="en-US" dirty="0"/>
                    </a:p>
                  </a:txBody>
                  <a:tcPr marL="121920" marR="121920"/>
                </a:tc>
              </a:tr>
              <a:tr h="336117">
                <a:tc>
                  <a:txBody>
                    <a:bodyPr/>
                    <a:lstStyle/>
                    <a:p>
                      <a:r>
                        <a:rPr lang="en-US" altLang="zh-CN" dirty="0" smtClean="0"/>
                        <a:t>CS1</a:t>
                      </a:r>
                      <a:endParaRPr lang="zh-CN" altLang="en-US" dirty="0"/>
                    </a:p>
                  </a:txBody>
                  <a:tcPr marL="121920" marR="121920"/>
                </a:tc>
                <a:tc>
                  <a:txBody>
                    <a:bodyPr/>
                    <a:lstStyle/>
                    <a:p>
                      <a:r>
                        <a:rPr lang="en-US" altLang="zh-CN" dirty="0" smtClean="0"/>
                        <a:t>15ms</a:t>
                      </a:r>
                      <a:endParaRPr lang="zh-CN" altLang="en-US" dirty="0"/>
                    </a:p>
                  </a:txBody>
                  <a:tcPr marL="121920" marR="121920"/>
                </a:tc>
              </a:tr>
              <a:tr h="336117">
                <a:tc>
                  <a:txBody>
                    <a:bodyPr/>
                    <a:lstStyle/>
                    <a:p>
                      <a:r>
                        <a:rPr lang="en-US" altLang="zh-CN" dirty="0" smtClean="0"/>
                        <a:t>CS2</a:t>
                      </a:r>
                      <a:endParaRPr lang="zh-CN" altLang="en-US" dirty="0"/>
                    </a:p>
                  </a:txBody>
                  <a:tcPr marL="121920" marR="121920"/>
                </a:tc>
                <a:tc>
                  <a:txBody>
                    <a:bodyPr/>
                    <a:lstStyle/>
                    <a:p>
                      <a:r>
                        <a:rPr lang="en-US" altLang="zh-CN" dirty="0" smtClean="0"/>
                        <a:t>30ms</a:t>
                      </a:r>
                      <a:endParaRPr lang="zh-CN" altLang="en-US" dirty="0"/>
                    </a:p>
                  </a:txBody>
                  <a:tcPr marL="121920" marR="121920"/>
                </a:tc>
              </a:tr>
              <a:tr h="336117">
                <a:tc>
                  <a:txBody>
                    <a:bodyPr/>
                    <a:lstStyle/>
                    <a:p>
                      <a:r>
                        <a:rPr lang="en-US" altLang="zh-CN" dirty="0" smtClean="0"/>
                        <a:t>CS3</a:t>
                      </a:r>
                      <a:endParaRPr lang="zh-CN" altLang="en-US" dirty="0"/>
                    </a:p>
                  </a:txBody>
                  <a:tcPr marL="121920" marR="121920"/>
                </a:tc>
                <a:tc>
                  <a:txBody>
                    <a:bodyPr/>
                    <a:lstStyle/>
                    <a:p>
                      <a:r>
                        <a:rPr lang="en-US" altLang="zh-CN" dirty="0" smtClean="0"/>
                        <a:t>18ms</a:t>
                      </a:r>
                      <a:endParaRPr lang="zh-CN" altLang="en-US" dirty="0"/>
                    </a:p>
                  </a:txBody>
                  <a:tcPr marL="121920" marR="121920"/>
                </a:tc>
              </a:tr>
            </a:tbl>
          </a:graphicData>
        </a:graphic>
      </p:graphicFrame>
      <p:graphicFrame>
        <p:nvGraphicFramePr>
          <p:cNvPr id="31" name="表格 30"/>
          <p:cNvGraphicFramePr>
            <a:graphicFrameLocks noGrp="1"/>
          </p:cNvGraphicFramePr>
          <p:nvPr/>
        </p:nvGraphicFramePr>
        <p:xfrm>
          <a:off x="58738" y="1138238"/>
          <a:ext cx="1918348" cy="1463040"/>
        </p:xfrm>
        <a:graphic>
          <a:graphicData uri="http://schemas.openxmlformats.org/drawingml/2006/table">
            <a:tbl>
              <a:tblPr firstRow="1" bandRow="1">
                <a:tableStyleId>{5C22544A-7EE6-4342-B048-85BDC9FD1C3A}</a:tableStyleId>
              </a:tblPr>
              <a:tblGrid>
                <a:gridCol w="723143"/>
                <a:gridCol w="1195205"/>
              </a:tblGrid>
              <a:tr h="336117">
                <a:tc>
                  <a:txBody>
                    <a:bodyPr/>
                    <a:lstStyle/>
                    <a:p>
                      <a:r>
                        <a:rPr lang="en-US" altLang="zh-CN" dirty="0" smtClean="0"/>
                        <a:t>CS</a:t>
                      </a:r>
                      <a:endParaRPr lang="zh-CN" altLang="en-US" dirty="0"/>
                    </a:p>
                  </a:txBody>
                  <a:tcPr marL="121920" marR="121920"/>
                </a:tc>
                <a:tc>
                  <a:txBody>
                    <a:bodyPr/>
                    <a:lstStyle/>
                    <a:p>
                      <a:r>
                        <a:rPr lang="en-US" altLang="zh-CN" dirty="0" smtClean="0"/>
                        <a:t>latency</a:t>
                      </a:r>
                      <a:endParaRPr lang="zh-CN" altLang="en-US" dirty="0"/>
                    </a:p>
                  </a:txBody>
                  <a:tcPr marL="121920" marR="121920"/>
                </a:tc>
              </a:tr>
              <a:tr h="336117">
                <a:tc>
                  <a:txBody>
                    <a:bodyPr/>
                    <a:lstStyle/>
                    <a:p>
                      <a:r>
                        <a:rPr lang="en-US" altLang="zh-CN" dirty="0" smtClean="0"/>
                        <a:t>CS1</a:t>
                      </a:r>
                      <a:endParaRPr lang="zh-CN" altLang="en-US" dirty="0"/>
                    </a:p>
                  </a:txBody>
                  <a:tcPr marL="121920" marR="121920"/>
                </a:tc>
                <a:tc>
                  <a:txBody>
                    <a:bodyPr/>
                    <a:lstStyle/>
                    <a:p>
                      <a:r>
                        <a:rPr lang="en-US" altLang="zh-CN" dirty="0" smtClean="0"/>
                        <a:t>50ms</a:t>
                      </a:r>
                      <a:endParaRPr lang="zh-CN" altLang="en-US" dirty="0"/>
                    </a:p>
                  </a:txBody>
                  <a:tcPr marL="121920" marR="121920"/>
                </a:tc>
              </a:tr>
              <a:tr h="336117">
                <a:tc>
                  <a:txBody>
                    <a:bodyPr/>
                    <a:lstStyle/>
                    <a:p>
                      <a:r>
                        <a:rPr lang="en-US" altLang="zh-CN" dirty="0" smtClean="0"/>
                        <a:t>CS2</a:t>
                      </a:r>
                      <a:endParaRPr lang="zh-CN" altLang="en-US" dirty="0"/>
                    </a:p>
                  </a:txBody>
                  <a:tcPr marL="121920" marR="121920"/>
                </a:tc>
                <a:tc>
                  <a:txBody>
                    <a:bodyPr/>
                    <a:lstStyle/>
                    <a:p>
                      <a:r>
                        <a:rPr lang="en-US" altLang="zh-CN" dirty="0" smtClean="0"/>
                        <a:t>30ms</a:t>
                      </a:r>
                      <a:endParaRPr lang="zh-CN" altLang="en-US" dirty="0"/>
                    </a:p>
                  </a:txBody>
                  <a:tcPr marL="121920" marR="121920"/>
                </a:tc>
              </a:tr>
              <a:tr h="336117">
                <a:tc>
                  <a:txBody>
                    <a:bodyPr/>
                    <a:lstStyle/>
                    <a:p>
                      <a:r>
                        <a:rPr lang="en-US" altLang="zh-CN" dirty="0" smtClean="0"/>
                        <a:t>CS3</a:t>
                      </a:r>
                      <a:endParaRPr lang="zh-CN" altLang="en-US" dirty="0"/>
                    </a:p>
                  </a:txBody>
                  <a:tcPr marL="121920" marR="121920"/>
                </a:tc>
                <a:tc>
                  <a:txBody>
                    <a:bodyPr/>
                    <a:lstStyle/>
                    <a:p>
                      <a:r>
                        <a:rPr lang="en-US" altLang="zh-CN" dirty="0" smtClean="0"/>
                        <a:t>12ms</a:t>
                      </a:r>
                      <a:endParaRPr lang="zh-CN" altLang="en-US" dirty="0"/>
                    </a:p>
                  </a:txBody>
                  <a:tcPr marL="121920" marR="121920"/>
                </a:tc>
              </a:tr>
            </a:tbl>
          </a:graphicData>
        </a:graphic>
      </p:graphicFrame>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4.07407E-6 L 0.15659 4.07407E-6 " pathEditMode="relative" rAng="0" ptsTypes="AA">
                                      <p:cBhvr>
                                        <p:cTn id="10" dur="2000" fill="hold"/>
                                        <p:tgtEl>
                                          <p:spTgt spid="88"/>
                                        </p:tgtEl>
                                        <p:attrNameLst>
                                          <p:attrName>ppt_x</p:attrName>
                                          <p:attrName>ppt_y</p:attrName>
                                        </p:attrNameLst>
                                      </p:cBhvr>
                                      <p:rCtr x="7830"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61111E-6 -1.11111E-6 L -0.20711 -1.11111E-6 " pathEditMode="relative" rAng="0" ptsTypes="AA">
                                      <p:cBhvr>
                                        <p:cTn id="21" dur="2000" fill="hold"/>
                                        <p:tgtEl>
                                          <p:spTgt spid="89"/>
                                        </p:tgtEl>
                                        <p:attrNameLst>
                                          <p:attrName>ppt_x</p:attrName>
                                          <p:attrName>ppt_y</p:attrName>
                                        </p:attrNameLst>
                                      </p:cBhvr>
                                      <p:rCtr x="-10365" y="0"/>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1" nodeType="clickEffect">
                                  <p:stCondLst>
                                    <p:cond delay="0"/>
                                  </p:stCondLst>
                                  <p:childTnLst>
                                    <p:animMotion origin="layout" path="M 0 0 L -0.09844 0.16786 " pathEditMode="relative" ptsTypes="AA">
                                      <p:cBhvr>
                                        <p:cTn id="45" dur="2000" fill="hold"/>
                                        <p:tgtEl>
                                          <p:spTgt spid="65"/>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1" nodeType="clickEffect">
                                  <p:stCondLst>
                                    <p:cond delay="0"/>
                                  </p:stCondLst>
                                  <p:childTnLst>
                                    <p:animMotion origin="layout" path="M 0 0 L 0.1559 0.16786 " pathEditMode="relative" ptsTypes="AA">
                                      <p:cBhvr>
                                        <p:cTn id="53" dur="2000" fill="hold"/>
                                        <p:tgtEl>
                                          <p:spTgt spid="27"/>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2" nodeType="clickEffect">
                                  <p:stCondLst>
                                    <p:cond delay="0"/>
                                  </p:stCondLst>
                                  <p:childTnLst>
                                    <p:set>
                                      <p:cBhvr>
                                        <p:cTn id="57" dur="1" fill="hold">
                                          <p:stCondLst>
                                            <p:cond delay="0"/>
                                          </p:stCondLst>
                                        </p:cTn>
                                        <p:tgtEl>
                                          <p:spTgt spid="27"/>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0 0 L -0.1559 -0.15722 " pathEditMode="relative" ptsTypes="AA">
                                      <p:cBhvr>
                                        <p:cTn id="64" dur="2000" fill="hold"/>
                                        <p:tgtEl>
                                          <p:spTgt spid="28"/>
                                        </p:tgtEl>
                                        <p:attrNameLst>
                                          <p:attrName>ppt_x</p:attrName>
                                          <p:attrName>ppt_y</p:attrName>
                                        </p:attrNameLst>
                                      </p:cBhvr>
                                    </p:animMotion>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2" nodeType="clickEffect">
                                  <p:stCondLst>
                                    <p:cond delay="0"/>
                                  </p:stCondLst>
                                  <p:childTnLst>
                                    <p:set>
                                      <p:cBhvr>
                                        <p:cTn id="68" dur="1" fill="hold">
                                          <p:stCondLst>
                                            <p:cond delay="0"/>
                                          </p:stCondLst>
                                        </p:cTn>
                                        <p:tgtEl>
                                          <p:spTgt spid="28"/>
                                        </p:tgtEl>
                                        <p:attrNameLst>
                                          <p:attrName>style.visibility</p:attrName>
                                        </p:attrNameLst>
                                      </p:cBhvr>
                                      <p:to>
                                        <p:strVal val="hidden"/>
                                      </p:to>
                                    </p:set>
                                  </p:childTnLst>
                                </p:cTn>
                              </p:par>
                            </p:childTnLst>
                          </p:cTn>
                        </p:par>
                        <p:par>
                          <p:cTn id="69" fill="hold">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grpId="1" nodeType="clickEffect">
                                  <p:stCondLst>
                                    <p:cond delay="0"/>
                                  </p:stCondLst>
                                  <p:childTnLst>
                                    <p:animMotion origin="layout" path="M 1.38889E-6 -0.00231 L -0.13594 0.16366 " pathEditMode="relative" rAng="0" ptsTypes="AA">
                                      <p:cBhvr>
                                        <p:cTn id="75" dur="2000" fill="hold"/>
                                        <p:tgtEl>
                                          <p:spTgt spid="48"/>
                                        </p:tgtEl>
                                        <p:attrNameLst>
                                          <p:attrName>ppt_x</p:attrName>
                                          <p:attrName>ppt_y</p:attrName>
                                        </p:attrNameLst>
                                      </p:cBhvr>
                                      <p:rCtr x="-6806" y="8287"/>
                                    </p:animMotion>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65"/>
                                        </p:tgtEl>
                                        <p:attrNameLst>
                                          <p:attrName>style.visibility</p:attrName>
                                        </p:attrNameLst>
                                      </p:cBhvr>
                                      <p:to>
                                        <p:strVal val="hidden"/>
                                      </p:to>
                                    </p:set>
                                  </p:childTnLst>
                                </p:cTn>
                              </p:par>
                              <p:par>
                                <p:cTn id="80" presetID="1" presetClass="exit" presetSubtype="0" fill="hold" grpId="2" nodeType="withEffect">
                                  <p:stCondLst>
                                    <p:cond delay="0"/>
                                  </p:stCondLst>
                                  <p:childTnLst>
                                    <p:set>
                                      <p:cBhvr>
                                        <p:cTn id="81" dur="1" fill="hold">
                                          <p:stCondLst>
                                            <p:cond delay="0"/>
                                          </p:stCondLst>
                                        </p:cTn>
                                        <p:tgtEl>
                                          <p:spTgt spid="4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48" grpId="0" animBg="1"/>
      <p:bldP spid="48" grpId="1" animBg="1"/>
      <p:bldP spid="48" grpId="2" animBg="1"/>
      <p:bldP spid="88" grpId="0" animBg="1"/>
      <p:bldP spid="88" grpId="1" animBg="1"/>
      <p:bldP spid="88" grpId="2" animBg="1"/>
      <p:bldP spid="89" grpId="0" animBg="1"/>
      <p:bldP spid="89" grpId="1" animBg="1"/>
      <p:bldP spid="89" grpId="2" animBg="1"/>
      <p:bldP spid="27" grpId="0" animBg="1"/>
      <p:bldP spid="27" grpId="1" animBg="1"/>
      <p:bldP spid="27" grpId="2" animBg="1"/>
      <p:bldP spid="28" grpId="0" animBg="1"/>
      <p:bldP spid="28" grpId="1" animBg="1"/>
      <p:bldP spid="28"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读流程总结</a:t>
            </a:r>
            <a:endParaRPr lang="zh-CN" altLang="en-US" dirty="0"/>
          </a:p>
        </p:txBody>
      </p:sp>
      <p:sp>
        <p:nvSpPr>
          <p:cNvPr id="52226" name="内容占位符 2"/>
          <p:cNvSpPr>
            <a:spLocks noGrp="1"/>
          </p:cNvSpPr>
          <p:nvPr>
            <p:ph idx="1"/>
          </p:nvPr>
        </p:nvSpPr>
        <p:spPr>
          <a:xfrm>
            <a:off x="2422525" y="1512888"/>
            <a:ext cx="11522075" cy="5445125"/>
          </a:xfrm>
        </p:spPr>
        <p:txBody>
          <a:bodyPr/>
          <a:lstStyle/>
          <a:p>
            <a:pPr eaLnBrk="1" hangingPunct="1">
              <a:lnSpc>
                <a:spcPct val="200000"/>
              </a:lnSpc>
              <a:defRPr/>
            </a:pPr>
            <a:r>
              <a:rPr lang="zh-CN" altLang="en-US" sz="2800" b="1" smtClean="0">
                <a:solidFill>
                  <a:srgbClr val="0088EE"/>
                </a:solidFill>
                <a:effectLst>
                  <a:outerShdw blurRad="38100" dist="38100" dir="2700000" algn="tl">
                    <a:srgbClr val="C0C0C0"/>
                  </a:outerShdw>
                </a:effectLst>
              </a:rPr>
              <a:t>可以选取任意一个有效副本读取</a:t>
            </a:r>
            <a:endParaRPr lang="en-US" altLang="zh-CN" sz="2800" b="1" smtClean="0">
              <a:solidFill>
                <a:srgbClr val="0088EE"/>
              </a:solidFill>
              <a:effectLst>
                <a:outerShdw blurRad="38100" dist="38100" dir="2700000" algn="tl">
                  <a:srgbClr val="C0C0C0"/>
                </a:outerShdw>
              </a:effectLst>
            </a:endParaRPr>
          </a:p>
          <a:p>
            <a:pPr eaLnBrk="1" hangingPunct="1">
              <a:lnSpc>
                <a:spcPct val="200000"/>
              </a:lnSpc>
              <a:defRPr/>
            </a:pPr>
            <a:r>
              <a:rPr lang="zh-CN" altLang="en-US" sz="2800" b="1" smtClean="0">
                <a:solidFill>
                  <a:srgbClr val="0088EE"/>
                </a:solidFill>
                <a:effectLst>
                  <a:outerShdw blurRad="38100" dist="38100" dir="2700000" algn="tl">
                    <a:srgbClr val="C0C0C0"/>
                  </a:outerShdw>
                </a:effectLst>
              </a:rPr>
              <a:t>如果出现异常，尝试其它副本</a:t>
            </a:r>
            <a:endParaRPr lang="en-US" altLang="zh-CN" sz="2800" b="1" smtClean="0">
              <a:solidFill>
                <a:srgbClr val="0088EE"/>
              </a:solidFill>
              <a:effectLst>
                <a:outerShdw blurRad="38100" dist="38100" dir="2700000" algn="tl">
                  <a:srgbClr val="C0C0C0"/>
                </a:outerShdw>
              </a:effectLst>
            </a:endParaRPr>
          </a:p>
          <a:p>
            <a:pPr eaLnBrk="1" hangingPunct="1">
              <a:lnSpc>
                <a:spcPct val="200000"/>
              </a:lnSpc>
              <a:defRPr/>
            </a:pPr>
            <a:r>
              <a:rPr lang="en-US" altLang="zh-CN" sz="2800" b="1" smtClean="0">
                <a:solidFill>
                  <a:srgbClr val="0088EE"/>
                </a:solidFill>
                <a:effectLst>
                  <a:outerShdw blurRad="38100" dist="38100" dir="2700000" algn="tl">
                    <a:srgbClr val="C0C0C0"/>
                  </a:outerShdw>
                </a:effectLst>
              </a:rPr>
              <a:t>Backup read</a:t>
            </a:r>
            <a:r>
              <a:rPr lang="zh-CN" altLang="en-US" sz="2800" b="1" smtClean="0">
                <a:solidFill>
                  <a:srgbClr val="0088EE"/>
                </a:solidFill>
                <a:effectLst>
                  <a:outerShdw blurRad="38100" dist="38100" dir="2700000" algn="tl">
                    <a:srgbClr val="C0C0C0"/>
                  </a:outerShdw>
                </a:effectLst>
              </a:rPr>
              <a:t>可以有效减少读取延迟</a:t>
            </a:r>
            <a:endParaRPr lang="en-US" altLang="zh-CN" sz="2800" b="1" smtClean="0">
              <a:solidFill>
                <a:srgbClr val="0088EE"/>
              </a:solidFill>
              <a:effectLst>
                <a:outerShdw blurRad="38100" dist="38100" dir="2700000" algn="tl">
                  <a:srgbClr val="C0C0C0"/>
                </a:outerShdw>
              </a:effectLst>
            </a:endParaRPr>
          </a:p>
          <a:p>
            <a:pPr eaLnBrk="1" hangingPunct="1">
              <a:lnSpc>
                <a:spcPct val="200000"/>
              </a:lnSpc>
              <a:defRPr/>
            </a:pPr>
            <a:r>
              <a:rPr lang="zh-CN" altLang="en-US" sz="2800" b="1" smtClean="0">
                <a:solidFill>
                  <a:srgbClr val="0088EE"/>
                </a:solidFill>
                <a:effectLst>
                  <a:outerShdw blurRad="38100" dist="38100" dir="2700000" algn="tl">
                    <a:srgbClr val="C0C0C0"/>
                  </a:outerShdw>
                </a:effectLst>
              </a:rPr>
              <a:t>根据局部性原理选取当前最优的副本访问</a:t>
            </a:r>
            <a:endParaRPr lang="en-US" altLang="zh-CN" sz="2800" b="1" smtClean="0">
              <a:solidFill>
                <a:srgbClr val="0088EE"/>
              </a:solidFill>
              <a:effectLst>
                <a:outerShdw blurRad="38100" dist="38100" dir="2700000" algn="tl">
                  <a:srgbClr val="C0C0C0"/>
                </a:outerShdw>
              </a:effectLst>
            </a:endParaRPr>
          </a:p>
          <a:p>
            <a:pPr eaLnBrk="1" hangingPunct="1">
              <a:buFont typeface="Arial" charset="0"/>
              <a:buNone/>
              <a:defRPr/>
            </a:pPr>
            <a:endParaRPr lang="zh-CN" altLang="en-US" sz="2800" b="1" smtClean="0">
              <a:solidFill>
                <a:srgbClr val="0088EE"/>
              </a:solidFill>
              <a:effectLst>
                <a:outerShdw blurRad="38100" dist="38100" dir="2700000" algn="tl">
                  <a:srgbClr val="C0C0C0"/>
                </a:outerShdw>
              </a:effectLst>
            </a:endParaRPr>
          </a:p>
        </p:txBody>
      </p:sp>
      <p:sp>
        <p:nvSpPr>
          <p:cNvPr id="10" name="圆角矩形 9"/>
          <p:cNvSpPr/>
          <p:nvPr/>
        </p:nvSpPr>
        <p:spPr>
          <a:xfrm>
            <a:off x="2063750" y="1341438"/>
            <a:ext cx="7777163" cy="4248150"/>
          </a:xfrm>
          <a:prstGeom prst="roundRect">
            <a:avLst/>
          </a:prstGeom>
          <a:noFill/>
          <a:ln>
            <a:solidFill>
              <a:srgbClr val="0088E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Sansation"/>
              </a:defRPr>
            </a:lvl1pPr>
            <a:lvl2pPr marL="742950" indent="-285750">
              <a:defRPr>
                <a:solidFill>
                  <a:schemeClr val="tx1"/>
                </a:solidFill>
                <a:latin typeface="Sansation"/>
              </a:defRPr>
            </a:lvl2pPr>
            <a:lvl3pPr marL="1143000" indent="-228600">
              <a:defRPr>
                <a:solidFill>
                  <a:schemeClr val="tx1"/>
                </a:solidFill>
                <a:latin typeface="Sansation"/>
              </a:defRPr>
            </a:lvl3pPr>
            <a:lvl4pPr marL="1600200" indent="-228600">
              <a:defRPr>
                <a:solidFill>
                  <a:schemeClr val="tx1"/>
                </a:solidFill>
                <a:latin typeface="Sansation"/>
              </a:defRPr>
            </a:lvl4pPr>
            <a:lvl5pPr marL="2057400" indent="-228600">
              <a:defRPr>
                <a:solidFill>
                  <a:schemeClr val="tx1"/>
                </a:solidFill>
                <a:latin typeface="Sansation"/>
              </a:defRPr>
            </a:lvl5pPr>
            <a:lvl6pPr marL="2514600" indent="-228600" fontAlgn="base">
              <a:spcBef>
                <a:spcPct val="0"/>
              </a:spcBef>
              <a:spcAft>
                <a:spcPct val="0"/>
              </a:spcAft>
              <a:defRPr>
                <a:solidFill>
                  <a:schemeClr val="tx1"/>
                </a:solidFill>
                <a:latin typeface="Sansation"/>
              </a:defRPr>
            </a:lvl6pPr>
            <a:lvl7pPr marL="2971800" indent="-228600" fontAlgn="base">
              <a:spcBef>
                <a:spcPct val="0"/>
              </a:spcBef>
              <a:spcAft>
                <a:spcPct val="0"/>
              </a:spcAft>
              <a:defRPr>
                <a:solidFill>
                  <a:schemeClr val="tx1"/>
                </a:solidFill>
                <a:latin typeface="Sansation"/>
              </a:defRPr>
            </a:lvl7pPr>
            <a:lvl8pPr marL="3429000" indent="-228600" fontAlgn="base">
              <a:spcBef>
                <a:spcPct val="0"/>
              </a:spcBef>
              <a:spcAft>
                <a:spcPct val="0"/>
              </a:spcAft>
              <a:defRPr>
                <a:solidFill>
                  <a:schemeClr val="tx1"/>
                </a:solidFill>
                <a:latin typeface="Sansation"/>
              </a:defRPr>
            </a:lvl8pPr>
            <a:lvl9pPr marL="3886200" indent="-228600" fontAlgn="base">
              <a:spcBef>
                <a:spcPct val="0"/>
              </a:spcBef>
              <a:spcAft>
                <a:spcPct val="0"/>
              </a:spcAft>
              <a:defRPr>
                <a:solidFill>
                  <a:schemeClr val="tx1"/>
                </a:solidFill>
                <a:latin typeface="Sansation"/>
              </a:defRPr>
            </a:lvl9pPr>
          </a:lstStyle>
          <a:p>
            <a:pPr algn="ctr">
              <a:defRPr/>
            </a:pPr>
            <a:endParaRPr lang="zh-CN" altLang="en-US" smtClean="0">
              <a:solidFill>
                <a:srgbClr val="FFFFFF"/>
              </a:solidFill>
            </a:endParaRPr>
          </a:p>
        </p:txBody>
      </p:sp>
      <p:sp>
        <p:nvSpPr>
          <p:cNvPr id="3" name="圆角矩形 9"/>
          <p:cNvSpPr/>
          <p:nvPr/>
        </p:nvSpPr>
        <p:spPr>
          <a:xfrm>
            <a:off x="1847850" y="1125538"/>
            <a:ext cx="8208963" cy="4679950"/>
          </a:xfrm>
          <a:prstGeom prst="roundRect">
            <a:avLst/>
          </a:prstGeom>
          <a:noFill/>
          <a:ln>
            <a:solidFill>
              <a:srgbClr val="0088E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Sansation"/>
              </a:defRPr>
            </a:lvl1pPr>
            <a:lvl2pPr marL="742950" indent="-285750">
              <a:defRPr>
                <a:solidFill>
                  <a:schemeClr val="tx1"/>
                </a:solidFill>
                <a:latin typeface="Sansation"/>
              </a:defRPr>
            </a:lvl2pPr>
            <a:lvl3pPr marL="1143000" indent="-228600">
              <a:defRPr>
                <a:solidFill>
                  <a:schemeClr val="tx1"/>
                </a:solidFill>
                <a:latin typeface="Sansation"/>
              </a:defRPr>
            </a:lvl3pPr>
            <a:lvl4pPr marL="1600200" indent="-228600">
              <a:defRPr>
                <a:solidFill>
                  <a:schemeClr val="tx1"/>
                </a:solidFill>
                <a:latin typeface="Sansation"/>
              </a:defRPr>
            </a:lvl4pPr>
            <a:lvl5pPr marL="2057400" indent="-228600">
              <a:defRPr>
                <a:solidFill>
                  <a:schemeClr val="tx1"/>
                </a:solidFill>
                <a:latin typeface="Sansation"/>
              </a:defRPr>
            </a:lvl5pPr>
            <a:lvl6pPr marL="2514600" indent="-228600" fontAlgn="base">
              <a:spcBef>
                <a:spcPct val="0"/>
              </a:spcBef>
              <a:spcAft>
                <a:spcPct val="0"/>
              </a:spcAft>
              <a:defRPr>
                <a:solidFill>
                  <a:schemeClr val="tx1"/>
                </a:solidFill>
                <a:latin typeface="Sansation"/>
              </a:defRPr>
            </a:lvl6pPr>
            <a:lvl7pPr marL="2971800" indent="-228600" fontAlgn="base">
              <a:spcBef>
                <a:spcPct val="0"/>
              </a:spcBef>
              <a:spcAft>
                <a:spcPct val="0"/>
              </a:spcAft>
              <a:defRPr>
                <a:solidFill>
                  <a:schemeClr val="tx1"/>
                </a:solidFill>
                <a:latin typeface="Sansation"/>
              </a:defRPr>
            </a:lvl7pPr>
            <a:lvl8pPr marL="3429000" indent="-228600" fontAlgn="base">
              <a:spcBef>
                <a:spcPct val="0"/>
              </a:spcBef>
              <a:spcAft>
                <a:spcPct val="0"/>
              </a:spcAft>
              <a:defRPr>
                <a:solidFill>
                  <a:schemeClr val="tx1"/>
                </a:solidFill>
                <a:latin typeface="Sansation"/>
              </a:defRPr>
            </a:lvl8pPr>
            <a:lvl9pPr marL="3886200" indent="-228600" fontAlgn="base">
              <a:spcBef>
                <a:spcPct val="0"/>
              </a:spcBef>
              <a:spcAft>
                <a:spcPct val="0"/>
              </a:spcAft>
              <a:defRPr>
                <a:solidFill>
                  <a:schemeClr val="tx1"/>
                </a:solidFill>
                <a:latin typeface="Sansation"/>
              </a:defRPr>
            </a:lvl9pPr>
          </a:lstStyle>
          <a:p>
            <a:pPr algn="ctr">
              <a:defRPr/>
            </a:pPr>
            <a:endParaRPr lang="zh-CN" altLang="en-US" smtClean="0">
              <a:solidFill>
                <a:srgbClr val="FFFFFF"/>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IO </a:t>
            </a:r>
            <a:r>
              <a:rPr lang="en-US" altLang="zh-CN" dirty="0" err="1" smtClean="0"/>
              <a:t>QoS</a:t>
            </a:r>
            <a:endParaRPr lang="zh-CN" altLang="en-US" dirty="0"/>
          </a:p>
        </p:txBody>
      </p:sp>
      <p:grpSp>
        <p:nvGrpSpPr>
          <p:cNvPr id="53250" name="组合 121"/>
          <p:cNvGrpSpPr>
            <a:grpSpLocks/>
          </p:cNvGrpSpPr>
          <p:nvPr/>
        </p:nvGrpSpPr>
        <p:grpSpPr bwMode="auto">
          <a:xfrm>
            <a:off x="47625" y="3357563"/>
            <a:ext cx="4895850" cy="3240087"/>
            <a:chOff x="-1" y="1700808"/>
            <a:chExt cx="8544796" cy="3240360"/>
          </a:xfrm>
        </p:grpSpPr>
        <p:grpSp>
          <p:nvGrpSpPr>
            <p:cNvPr id="53255" name="组合 119"/>
            <p:cNvGrpSpPr>
              <a:grpSpLocks/>
            </p:cNvGrpSpPr>
            <p:nvPr/>
          </p:nvGrpSpPr>
          <p:grpSpPr bwMode="auto">
            <a:xfrm>
              <a:off x="-1" y="1700808"/>
              <a:ext cx="8256240" cy="3240360"/>
              <a:chOff x="93086" y="1844824"/>
              <a:chExt cx="4239688" cy="2373436"/>
            </a:xfrm>
          </p:grpSpPr>
          <p:sp>
            <p:nvSpPr>
              <p:cNvPr id="78" name="Rectangle 2"/>
              <p:cNvSpPr>
                <a:spLocks noChangeArrowheads="1"/>
              </p:cNvSpPr>
              <p:nvPr/>
            </p:nvSpPr>
            <p:spPr bwMode="auto">
              <a:xfrm>
                <a:off x="228251" y="1844824"/>
                <a:ext cx="4104731" cy="2373436"/>
              </a:xfrm>
              <a:prstGeom prst="rect">
                <a:avLst/>
              </a:prstGeom>
              <a:solidFill>
                <a:schemeClr val="accent6">
                  <a:lumMod val="20000"/>
                  <a:lumOff val="80000"/>
                </a:schemeClr>
              </a:solidFill>
              <a:ln w="12700">
                <a:solidFill>
                  <a:schemeClr val="tx1"/>
                </a:solidFill>
                <a:miter lim="800000"/>
                <a:headEnd/>
                <a:tailEnd/>
              </a:ln>
              <a:effectLst>
                <a:outerShdw dist="107763" sx="1000" sy="1000" algn="ctr" rotWithShape="0">
                  <a:schemeClr val="bg2"/>
                </a:outerShdw>
              </a:effectLst>
            </p:spPr>
            <p:txBody>
              <a:bodyPr wrap="none" lIns="90343" tIns="44379" rIns="90343" bIns="44379" anchor="ctr"/>
              <a:lstStyle/>
              <a:p>
                <a:pPr algn="ctr" defTabSz="912813" fontAlgn="auto">
                  <a:spcBef>
                    <a:spcPts val="0"/>
                  </a:spcBef>
                  <a:spcAft>
                    <a:spcPts val="0"/>
                  </a:spcAft>
                  <a:defRPr/>
                </a:pPr>
                <a:endParaRPr lang="zh-CN" altLang="zh-CN">
                  <a:latin typeface="+mn-lt"/>
                  <a:ea typeface="+mn-ea"/>
                </a:endParaRPr>
              </a:p>
            </p:txBody>
          </p:sp>
          <p:sp>
            <p:nvSpPr>
              <p:cNvPr id="79" name="Rectangle 3"/>
              <p:cNvSpPr>
                <a:spLocks noChangeArrowheads="1"/>
              </p:cNvSpPr>
              <p:nvPr/>
            </p:nvSpPr>
            <p:spPr bwMode="auto">
              <a:xfrm>
                <a:off x="1557131" y="2220434"/>
                <a:ext cx="1065665" cy="1444296"/>
              </a:xfrm>
              <a:prstGeom prst="rect">
                <a:avLst/>
              </a:prstGeom>
              <a:solidFill>
                <a:schemeClr val="accent6">
                  <a:lumMod val="20000"/>
                  <a:lumOff val="80000"/>
                </a:schemeClr>
              </a:solidFill>
              <a:ln w="12700">
                <a:solidFill>
                  <a:schemeClr val="tx1"/>
                </a:solidFill>
                <a:miter lim="800000"/>
                <a:headEnd/>
                <a:tailEnd/>
              </a:ln>
              <a:effectLst>
                <a:outerShdw sx="1000" sy="1000" algn="ctr" rotWithShape="0">
                  <a:schemeClr val="bg2"/>
                </a:outerShdw>
              </a:effectLst>
            </p:spPr>
            <p:txBody>
              <a:bodyPr wrap="none" lIns="90488" tIns="44450" rIns="90488" bIns="44450" anchor="ctr"/>
              <a:lstStyle/>
              <a:p>
                <a:pPr fontAlgn="auto">
                  <a:spcBef>
                    <a:spcPts val="0"/>
                  </a:spcBef>
                  <a:spcAft>
                    <a:spcPts val="0"/>
                  </a:spcAft>
                  <a:defRPr/>
                </a:pPr>
                <a:endParaRPr lang="zh-CN" altLang="en-US">
                  <a:latin typeface="+mn-lt"/>
                  <a:ea typeface="+mn-ea"/>
                </a:endParaRPr>
              </a:p>
            </p:txBody>
          </p:sp>
          <p:sp>
            <p:nvSpPr>
              <p:cNvPr id="80" name="Rectangle 31"/>
              <p:cNvSpPr>
                <a:spLocks noChangeArrowheads="1"/>
              </p:cNvSpPr>
              <p:nvPr/>
            </p:nvSpPr>
            <p:spPr bwMode="auto">
              <a:xfrm>
                <a:off x="3143535" y="2683260"/>
                <a:ext cx="913427" cy="532599"/>
              </a:xfrm>
              <a:prstGeom prst="rect">
                <a:avLst/>
              </a:prstGeom>
              <a:solidFill>
                <a:schemeClr val="accent3"/>
              </a:solidFill>
              <a:ln w="12700">
                <a:solidFill>
                  <a:schemeClr val="tx1"/>
                </a:solidFill>
                <a:miter lim="800000"/>
                <a:headEnd/>
                <a:tailEnd/>
              </a:ln>
              <a:effectLst/>
            </p:spPr>
            <p:txBody>
              <a:bodyPr wrap="none" lIns="90488" tIns="44450" rIns="90488" bIns="44450" anchor="ctr"/>
              <a:lstStyle/>
              <a:p>
                <a:pPr fontAlgn="auto">
                  <a:spcBef>
                    <a:spcPts val="0"/>
                  </a:spcBef>
                  <a:spcAft>
                    <a:spcPts val="0"/>
                  </a:spcAft>
                  <a:defRPr/>
                </a:pPr>
                <a:endParaRPr lang="zh-CN" altLang="en-US">
                  <a:latin typeface="+mn-lt"/>
                  <a:ea typeface="+mn-ea"/>
                </a:endParaRPr>
              </a:p>
            </p:txBody>
          </p:sp>
          <p:grpSp>
            <p:nvGrpSpPr>
              <p:cNvPr id="53260" name="Group 32"/>
              <p:cNvGrpSpPr>
                <a:grpSpLocks/>
              </p:cNvGrpSpPr>
              <p:nvPr/>
            </p:nvGrpSpPr>
            <p:grpSpPr bwMode="auto">
              <a:xfrm>
                <a:off x="1709565" y="2447280"/>
                <a:ext cx="781050" cy="153988"/>
                <a:chOff x="3636" y="2064"/>
                <a:chExt cx="493" cy="97"/>
              </a:xfrm>
            </p:grpSpPr>
            <p:sp>
              <p:nvSpPr>
                <p:cNvPr id="53292" name="Rectangle 33"/>
                <p:cNvSpPr>
                  <a:spLocks noChangeArrowheads="1"/>
                </p:cNvSpPr>
                <p:nvPr/>
              </p:nvSpPr>
              <p:spPr bwMode="auto">
                <a:xfrm>
                  <a:off x="3696" y="2064"/>
                  <a:ext cx="432" cy="96"/>
                </a:xfrm>
                <a:prstGeom prst="rect">
                  <a:avLst/>
                </a:prstGeom>
                <a:noFill/>
                <a:ln w="12700">
                  <a:solidFill>
                    <a:schemeClr val="tx1"/>
                  </a:solidFill>
                  <a:miter lim="800000"/>
                  <a:headEnd/>
                  <a:tailEnd/>
                </a:ln>
              </p:spPr>
              <p:txBody>
                <a:bodyPr wrap="none" lIns="90488" tIns="44450" rIns="90488" bIns="44450" anchor="ctr"/>
                <a:lstStyle/>
                <a:p>
                  <a:endParaRPr lang="zh-CN" altLang="en-US">
                    <a:latin typeface="Calibri" pitchFamily="34" charset="0"/>
                  </a:endParaRPr>
                </a:p>
              </p:txBody>
            </p:sp>
            <p:sp>
              <p:nvSpPr>
                <p:cNvPr id="53293" name="Line 34"/>
                <p:cNvSpPr>
                  <a:spLocks noChangeShapeType="1"/>
                </p:cNvSpPr>
                <p:nvPr/>
              </p:nvSpPr>
              <p:spPr bwMode="auto">
                <a:xfrm>
                  <a:off x="4128" y="2064"/>
                  <a:ext cx="1" cy="96"/>
                </a:xfrm>
                <a:prstGeom prst="line">
                  <a:avLst/>
                </a:prstGeom>
                <a:noFill/>
                <a:ln w="12700">
                  <a:solidFill>
                    <a:schemeClr val="tx1"/>
                  </a:solidFill>
                  <a:round/>
                  <a:headEnd/>
                  <a:tailEnd/>
                </a:ln>
              </p:spPr>
              <p:txBody>
                <a:bodyPr lIns="90488" tIns="44450" rIns="90488" bIns="44450"/>
                <a:lstStyle/>
                <a:p>
                  <a:endParaRPr lang="zh-CN" altLang="en-US"/>
                </a:p>
              </p:txBody>
            </p:sp>
            <p:sp>
              <p:nvSpPr>
                <p:cNvPr id="53294" name="Line 35"/>
                <p:cNvSpPr>
                  <a:spLocks noChangeShapeType="1"/>
                </p:cNvSpPr>
                <p:nvPr/>
              </p:nvSpPr>
              <p:spPr bwMode="auto">
                <a:xfrm>
                  <a:off x="3984" y="2064"/>
                  <a:ext cx="0" cy="96"/>
                </a:xfrm>
                <a:prstGeom prst="line">
                  <a:avLst/>
                </a:prstGeom>
                <a:noFill/>
                <a:ln w="12700">
                  <a:solidFill>
                    <a:schemeClr val="tx1"/>
                  </a:solidFill>
                  <a:round/>
                  <a:headEnd/>
                  <a:tailEnd/>
                </a:ln>
              </p:spPr>
              <p:txBody>
                <a:bodyPr lIns="90488" tIns="44450" rIns="90488" bIns="44450"/>
                <a:lstStyle/>
                <a:p>
                  <a:endParaRPr lang="zh-CN" altLang="en-US"/>
                </a:p>
              </p:txBody>
            </p:sp>
            <p:sp>
              <p:nvSpPr>
                <p:cNvPr id="53295" name="Line 36"/>
                <p:cNvSpPr>
                  <a:spLocks noChangeShapeType="1"/>
                </p:cNvSpPr>
                <p:nvPr/>
              </p:nvSpPr>
              <p:spPr bwMode="auto">
                <a:xfrm>
                  <a:off x="3840" y="2064"/>
                  <a:ext cx="1" cy="96"/>
                </a:xfrm>
                <a:prstGeom prst="line">
                  <a:avLst/>
                </a:prstGeom>
                <a:noFill/>
                <a:ln w="12700">
                  <a:solidFill>
                    <a:schemeClr val="tx1"/>
                  </a:solidFill>
                  <a:round/>
                  <a:headEnd/>
                  <a:tailEnd/>
                </a:ln>
              </p:spPr>
              <p:txBody>
                <a:bodyPr lIns="90488" tIns="44450" rIns="90488" bIns="44450"/>
                <a:lstStyle/>
                <a:p>
                  <a:endParaRPr lang="zh-CN" altLang="en-US"/>
                </a:p>
              </p:txBody>
            </p:sp>
            <p:sp>
              <p:nvSpPr>
                <p:cNvPr id="53296" name="Line 37"/>
                <p:cNvSpPr>
                  <a:spLocks noChangeShapeType="1"/>
                </p:cNvSpPr>
                <p:nvPr/>
              </p:nvSpPr>
              <p:spPr bwMode="auto">
                <a:xfrm>
                  <a:off x="3636" y="2064"/>
                  <a:ext cx="108" cy="1"/>
                </a:xfrm>
                <a:prstGeom prst="line">
                  <a:avLst/>
                </a:prstGeom>
                <a:noFill/>
                <a:ln w="12700">
                  <a:solidFill>
                    <a:schemeClr val="tx1"/>
                  </a:solidFill>
                  <a:round/>
                  <a:headEnd/>
                  <a:tailEnd/>
                </a:ln>
              </p:spPr>
              <p:txBody>
                <a:bodyPr lIns="90488" tIns="44450" rIns="90488" bIns="44450"/>
                <a:lstStyle/>
                <a:p>
                  <a:endParaRPr lang="zh-CN" altLang="en-US"/>
                </a:p>
              </p:txBody>
            </p:sp>
            <p:sp>
              <p:nvSpPr>
                <p:cNvPr id="53297" name="Line 38"/>
                <p:cNvSpPr>
                  <a:spLocks noChangeShapeType="1"/>
                </p:cNvSpPr>
                <p:nvPr/>
              </p:nvSpPr>
              <p:spPr bwMode="auto">
                <a:xfrm>
                  <a:off x="3636" y="2160"/>
                  <a:ext cx="108" cy="1"/>
                </a:xfrm>
                <a:prstGeom prst="line">
                  <a:avLst/>
                </a:prstGeom>
                <a:noFill/>
                <a:ln w="12700">
                  <a:solidFill>
                    <a:schemeClr val="tx1"/>
                  </a:solidFill>
                  <a:round/>
                  <a:headEnd/>
                  <a:tailEnd/>
                </a:ln>
              </p:spPr>
              <p:txBody>
                <a:bodyPr lIns="90488" tIns="44450" rIns="90488" bIns="44450"/>
                <a:lstStyle/>
                <a:p>
                  <a:endParaRPr lang="zh-CN" altLang="en-US"/>
                </a:p>
              </p:txBody>
            </p:sp>
          </p:grpSp>
          <p:sp>
            <p:nvSpPr>
              <p:cNvPr id="53261" name="Text Box 39"/>
              <p:cNvSpPr txBox="1">
                <a:spLocks noChangeArrowheads="1"/>
              </p:cNvSpPr>
              <p:nvPr/>
            </p:nvSpPr>
            <p:spPr bwMode="auto">
              <a:xfrm>
                <a:off x="3117900" y="2789375"/>
                <a:ext cx="999525" cy="268538"/>
              </a:xfrm>
              <a:prstGeom prst="rect">
                <a:avLst/>
              </a:prstGeom>
              <a:noFill/>
              <a:ln w="12700">
                <a:noFill/>
                <a:miter lim="800000"/>
                <a:headEnd/>
                <a:tailEnd/>
              </a:ln>
            </p:spPr>
            <p:txBody>
              <a:bodyPr wrap="none" lIns="90343" tIns="44379" rIns="90343" bIns="44379">
                <a:spAutoFit/>
              </a:bodyPr>
              <a:lstStyle/>
              <a:p>
                <a:pPr algn="ctr" defTabSz="912813"/>
                <a:r>
                  <a:rPr lang="en-US" altLang="zh-CN">
                    <a:latin typeface="Calibri" pitchFamily="34" charset="0"/>
                  </a:rPr>
                  <a:t>Scheduler</a:t>
                </a:r>
              </a:p>
            </p:txBody>
          </p:sp>
          <p:sp>
            <p:nvSpPr>
              <p:cNvPr id="53262" name="Text Box 40"/>
              <p:cNvSpPr txBox="1">
                <a:spLocks noChangeArrowheads="1"/>
              </p:cNvSpPr>
              <p:nvPr/>
            </p:nvSpPr>
            <p:spPr bwMode="auto">
              <a:xfrm>
                <a:off x="1650076" y="2220268"/>
                <a:ext cx="1006394" cy="305068"/>
              </a:xfrm>
              <a:prstGeom prst="rect">
                <a:avLst/>
              </a:prstGeom>
              <a:noFill/>
              <a:ln w="12700">
                <a:noFill/>
                <a:miter lim="800000"/>
                <a:headEnd/>
                <a:tailEnd/>
              </a:ln>
            </p:spPr>
            <p:txBody>
              <a:bodyPr wrap="none" lIns="90343" tIns="44379" rIns="90343" bIns="44379">
                <a:spAutoFit/>
              </a:bodyPr>
              <a:lstStyle/>
              <a:p>
                <a:pPr algn="ctr" defTabSz="912813"/>
                <a:r>
                  <a:rPr lang="en-US" altLang="zh-CN" sz="1400">
                    <a:latin typeface="Calibri" pitchFamily="34" charset="0"/>
                  </a:rPr>
                  <a:t>IO Queue 1</a:t>
                </a:r>
              </a:p>
            </p:txBody>
          </p:sp>
          <p:grpSp>
            <p:nvGrpSpPr>
              <p:cNvPr id="53263" name="Group 42"/>
              <p:cNvGrpSpPr>
                <a:grpSpLocks/>
              </p:cNvGrpSpPr>
              <p:nvPr/>
            </p:nvGrpSpPr>
            <p:grpSpPr bwMode="auto">
              <a:xfrm>
                <a:off x="1728615" y="2902893"/>
                <a:ext cx="781050" cy="153987"/>
                <a:chOff x="3636" y="2064"/>
                <a:chExt cx="493" cy="97"/>
              </a:xfrm>
            </p:grpSpPr>
            <p:sp>
              <p:nvSpPr>
                <p:cNvPr id="53286" name="Rectangle 43"/>
                <p:cNvSpPr>
                  <a:spLocks noChangeArrowheads="1"/>
                </p:cNvSpPr>
                <p:nvPr/>
              </p:nvSpPr>
              <p:spPr bwMode="auto">
                <a:xfrm>
                  <a:off x="3696" y="2064"/>
                  <a:ext cx="432" cy="96"/>
                </a:xfrm>
                <a:prstGeom prst="rect">
                  <a:avLst/>
                </a:prstGeom>
                <a:noFill/>
                <a:ln w="12700">
                  <a:solidFill>
                    <a:schemeClr val="tx1"/>
                  </a:solidFill>
                  <a:miter lim="800000"/>
                  <a:headEnd/>
                  <a:tailEnd/>
                </a:ln>
              </p:spPr>
              <p:txBody>
                <a:bodyPr wrap="none" lIns="90488" tIns="44450" rIns="90488" bIns="44450" anchor="ctr"/>
                <a:lstStyle/>
                <a:p>
                  <a:endParaRPr lang="zh-CN" altLang="en-US">
                    <a:latin typeface="Calibri" pitchFamily="34" charset="0"/>
                  </a:endParaRPr>
                </a:p>
              </p:txBody>
            </p:sp>
            <p:sp>
              <p:nvSpPr>
                <p:cNvPr id="53287" name="Line 44"/>
                <p:cNvSpPr>
                  <a:spLocks noChangeShapeType="1"/>
                </p:cNvSpPr>
                <p:nvPr/>
              </p:nvSpPr>
              <p:spPr bwMode="auto">
                <a:xfrm>
                  <a:off x="4128" y="2064"/>
                  <a:ext cx="1" cy="96"/>
                </a:xfrm>
                <a:prstGeom prst="line">
                  <a:avLst/>
                </a:prstGeom>
                <a:noFill/>
                <a:ln w="12700">
                  <a:solidFill>
                    <a:schemeClr val="tx1"/>
                  </a:solidFill>
                  <a:round/>
                  <a:headEnd/>
                  <a:tailEnd/>
                </a:ln>
              </p:spPr>
              <p:txBody>
                <a:bodyPr lIns="90488" tIns="44450" rIns="90488" bIns="44450"/>
                <a:lstStyle/>
                <a:p>
                  <a:endParaRPr lang="zh-CN" altLang="en-US"/>
                </a:p>
              </p:txBody>
            </p:sp>
            <p:sp>
              <p:nvSpPr>
                <p:cNvPr id="53288" name="Line 45"/>
                <p:cNvSpPr>
                  <a:spLocks noChangeShapeType="1"/>
                </p:cNvSpPr>
                <p:nvPr/>
              </p:nvSpPr>
              <p:spPr bwMode="auto">
                <a:xfrm>
                  <a:off x="3984" y="2064"/>
                  <a:ext cx="0" cy="96"/>
                </a:xfrm>
                <a:prstGeom prst="line">
                  <a:avLst/>
                </a:prstGeom>
                <a:noFill/>
                <a:ln w="12700">
                  <a:solidFill>
                    <a:schemeClr val="tx1"/>
                  </a:solidFill>
                  <a:round/>
                  <a:headEnd/>
                  <a:tailEnd/>
                </a:ln>
              </p:spPr>
              <p:txBody>
                <a:bodyPr lIns="90488" tIns="44450" rIns="90488" bIns="44450"/>
                <a:lstStyle/>
                <a:p>
                  <a:endParaRPr lang="zh-CN" altLang="en-US"/>
                </a:p>
              </p:txBody>
            </p:sp>
            <p:sp>
              <p:nvSpPr>
                <p:cNvPr id="53289" name="Line 46"/>
                <p:cNvSpPr>
                  <a:spLocks noChangeShapeType="1"/>
                </p:cNvSpPr>
                <p:nvPr/>
              </p:nvSpPr>
              <p:spPr bwMode="auto">
                <a:xfrm>
                  <a:off x="3840" y="2064"/>
                  <a:ext cx="1" cy="96"/>
                </a:xfrm>
                <a:prstGeom prst="line">
                  <a:avLst/>
                </a:prstGeom>
                <a:noFill/>
                <a:ln w="12700">
                  <a:solidFill>
                    <a:schemeClr val="tx1"/>
                  </a:solidFill>
                  <a:round/>
                  <a:headEnd/>
                  <a:tailEnd/>
                </a:ln>
              </p:spPr>
              <p:txBody>
                <a:bodyPr lIns="90488" tIns="44450" rIns="90488" bIns="44450"/>
                <a:lstStyle/>
                <a:p>
                  <a:endParaRPr lang="zh-CN" altLang="en-US"/>
                </a:p>
              </p:txBody>
            </p:sp>
            <p:sp>
              <p:nvSpPr>
                <p:cNvPr id="53290" name="Line 47"/>
                <p:cNvSpPr>
                  <a:spLocks noChangeShapeType="1"/>
                </p:cNvSpPr>
                <p:nvPr/>
              </p:nvSpPr>
              <p:spPr bwMode="auto">
                <a:xfrm>
                  <a:off x="3636" y="2064"/>
                  <a:ext cx="108" cy="1"/>
                </a:xfrm>
                <a:prstGeom prst="line">
                  <a:avLst/>
                </a:prstGeom>
                <a:noFill/>
                <a:ln w="12700">
                  <a:solidFill>
                    <a:schemeClr val="tx1"/>
                  </a:solidFill>
                  <a:round/>
                  <a:headEnd/>
                  <a:tailEnd/>
                </a:ln>
              </p:spPr>
              <p:txBody>
                <a:bodyPr lIns="90488" tIns="44450" rIns="90488" bIns="44450"/>
                <a:lstStyle/>
                <a:p>
                  <a:endParaRPr lang="zh-CN" altLang="en-US"/>
                </a:p>
              </p:txBody>
            </p:sp>
            <p:sp>
              <p:nvSpPr>
                <p:cNvPr id="53291" name="Line 48"/>
                <p:cNvSpPr>
                  <a:spLocks noChangeShapeType="1"/>
                </p:cNvSpPr>
                <p:nvPr/>
              </p:nvSpPr>
              <p:spPr bwMode="auto">
                <a:xfrm>
                  <a:off x="3636" y="2160"/>
                  <a:ext cx="108" cy="1"/>
                </a:xfrm>
                <a:prstGeom prst="line">
                  <a:avLst/>
                </a:prstGeom>
                <a:noFill/>
                <a:ln w="12700">
                  <a:solidFill>
                    <a:schemeClr val="tx1"/>
                  </a:solidFill>
                  <a:round/>
                  <a:headEnd/>
                  <a:tailEnd/>
                </a:ln>
              </p:spPr>
              <p:txBody>
                <a:bodyPr lIns="90488" tIns="44450" rIns="90488" bIns="44450"/>
                <a:lstStyle/>
                <a:p>
                  <a:endParaRPr lang="zh-CN" altLang="en-US"/>
                </a:p>
              </p:txBody>
            </p:sp>
          </p:grpSp>
          <p:sp>
            <p:nvSpPr>
              <p:cNvPr id="53264" name="Text Box 49"/>
              <p:cNvSpPr txBox="1">
                <a:spLocks noChangeArrowheads="1"/>
              </p:cNvSpPr>
              <p:nvPr/>
            </p:nvSpPr>
            <p:spPr bwMode="auto">
              <a:xfrm>
                <a:off x="1669126" y="2679055"/>
                <a:ext cx="1006394" cy="305068"/>
              </a:xfrm>
              <a:prstGeom prst="rect">
                <a:avLst/>
              </a:prstGeom>
              <a:noFill/>
              <a:ln w="12700">
                <a:noFill/>
                <a:miter lim="800000"/>
                <a:headEnd/>
                <a:tailEnd/>
              </a:ln>
            </p:spPr>
            <p:txBody>
              <a:bodyPr wrap="none" lIns="90343" tIns="44379" rIns="90343" bIns="44379">
                <a:spAutoFit/>
              </a:bodyPr>
              <a:lstStyle/>
              <a:p>
                <a:pPr algn="ctr" defTabSz="912813"/>
                <a:r>
                  <a:rPr lang="en-US" altLang="zh-CN" sz="1400">
                    <a:latin typeface="Calibri" pitchFamily="34" charset="0"/>
                  </a:rPr>
                  <a:t>IO Queue 2</a:t>
                </a:r>
              </a:p>
            </p:txBody>
          </p:sp>
          <p:grpSp>
            <p:nvGrpSpPr>
              <p:cNvPr id="53265" name="Group 50"/>
              <p:cNvGrpSpPr>
                <a:grpSpLocks/>
              </p:cNvGrpSpPr>
              <p:nvPr/>
            </p:nvGrpSpPr>
            <p:grpSpPr bwMode="auto">
              <a:xfrm>
                <a:off x="1728615" y="3434705"/>
                <a:ext cx="781050" cy="153988"/>
                <a:chOff x="3636" y="2064"/>
                <a:chExt cx="493" cy="97"/>
              </a:xfrm>
            </p:grpSpPr>
            <p:sp>
              <p:nvSpPr>
                <p:cNvPr id="53280" name="Rectangle 51"/>
                <p:cNvSpPr>
                  <a:spLocks noChangeArrowheads="1"/>
                </p:cNvSpPr>
                <p:nvPr/>
              </p:nvSpPr>
              <p:spPr bwMode="auto">
                <a:xfrm>
                  <a:off x="3696" y="2064"/>
                  <a:ext cx="432" cy="96"/>
                </a:xfrm>
                <a:prstGeom prst="rect">
                  <a:avLst/>
                </a:prstGeom>
                <a:noFill/>
                <a:ln w="12700">
                  <a:solidFill>
                    <a:schemeClr val="tx1"/>
                  </a:solidFill>
                  <a:miter lim="800000"/>
                  <a:headEnd/>
                  <a:tailEnd/>
                </a:ln>
              </p:spPr>
              <p:txBody>
                <a:bodyPr wrap="none" lIns="90488" tIns="44450" rIns="90488" bIns="44450" anchor="ctr"/>
                <a:lstStyle/>
                <a:p>
                  <a:endParaRPr lang="zh-CN" altLang="en-US">
                    <a:latin typeface="Calibri" pitchFamily="34" charset="0"/>
                  </a:endParaRPr>
                </a:p>
              </p:txBody>
            </p:sp>
            <p:sp>
              <p:nvSpPr>
                <p:cNvPr id="53281" name="Line 52"/>
                <p:cNvSpPr>
                  <a:spLocks noChangeShapeType="1"/>
                </p:cNvSpPr>
                <p:nvPr/>
              </p:nvSpPr>
              <p:spPr bwMode="auto">
                <a:xfrm>
                  <a:off x="4128" y="2064"/>
                  <a:ext cx="1" cy="96"/>
                </a:xfrm>
                <a:prstGeom prst="line">
                  <a:avLst/>
                </a:prstGeom>
                <a:noFill/>
                <a:ln w="12700">
                  <a:solidFill>
                    <a:schemeClr val="tx1"/>
                  </a:solidFill>
                  <a:round/>
                  <a:headEnd/>
                  <a:tailEnd/>
                </a:ln>
              </p:spPr>
              <p:txBody>
                <a:bodyPr lIns="90488" tIns="44450" rIns="90488" bIns="44450"/>
                <a:lstStyle/>
                <a:p>
                  <a:endParaRPr lang="zh-CN" altLang="en-US"/>
                </a:p>
              </p:txBody>
            </p:sp>
            <p:sp>
              <p:nvSpPr>
                <p:cNvPr id="53282" name="Line 53"/>
                <p:cNvSpPr>
                  <a:spLocks noChangeShapeType="1"/>
                </p:cNvSpPr>
                <p:nvPr/>
              </p:nvSpPr>
              <p:spPr bwMode="auto">
                <a:xfrm>
                  <a:off x="3984" y="2064"/>
                  <a:ext cx="0" cy="96"/>
                </a:xfrm>
                <a:prstGeom prst="line">
                  <a:avLst/>
                </a:prstGeom>
                <a:noFill/>
                <a:ln w="12700">
                  <a:solidFill>
                    <a:schemeClr val="tx1"/>
                  </a:solidFill>
                  <a:round/>
                  <a:headEnd/>
                  <a:tailEnd/>
                </a:ln>
              </p:spPr>
              <p:txBody>
                <a:bodyPr lIns="90488" tIns="44450" rIns="90488" bIns="44450"/>
                <a:lstStyle/>
                <a:p>
                  <a:endParaRPr lang="zh-CN" altLang="en-US"/>
                </a:p>
              </p:txBody>
            </p:sp>
            <p:sp>
              <p:nvSpPr>
                <p:cNvPr id="53283" name="Line 54"/>
                <p:cNvSpPr>
                  <a:spLocks noChangeShapeType="1"/>
                </p:cNvSpPr>
                <p:nvPr/>
              </p:nvSpPr>
              <p:spPr bwMode="auto">
                <a:xfrm>
                  <a:off x="3840" y="2064"/>
                  <a:ext cx="1" cy="96"/>
                </a:xfrm>
                <a:prstGeom prst="line">
                  <a:avLst/>
                </a:prstGeom>
                <a:noFill/>
                <a:ln w="12700">
                  <a:solidFill>
                    <a:schemeClr val="tx1"/>
                  </a:solidFill>
                  <a:round/>
                  <a:headEnd/>
                  <a:tailEnd/>
                </a:ln>
              </p:spPr>
              <p:txBody>
                <a:bodyPr lIns="90488" tIns="44450" rIns="90488" bIns="44450"/>
                <a:lstStyle/>
                <a:p>
                  <a:endParaRPr lang="zh-CN" altLang="en-US"/>
                </a:p>
              </p:txBody>
            </p:sp>
            <p:sp>
              <p:nvSpPr>
                <p:cNvPr id="53284" name="Line 55"/>
                <p:cNvSpPr>
                  <a:spLocks noChangeShapeType="1"/>
                </p:cNvSpPr>
                <p:nvPr/>
              </p:nvSpPr>
              <p:spPr bwMode="auto">
                <a:xfrm>
                  <a:off x="3636" y="2064"/>
                  <a:ext cx="108" cy="1"/>
                </a:xfrm>
                <a:prstGeom prst="line">
                  <a:avLst/>
                </a:prstGeom>
                <a:noFill/>
                <a:ln w="12700">
                  <a:solidFill>
                    <a:schemeClr val="tx1"/>
                  </a:solidFill>
                  <a:round/>
                  <a:headEnd/>
                  <a:tailEnd/>
                </a:ln>
              </p:spPr>
              <p:txBody>
                <a:bodyPr lIns="90488" tIns="44450" rIns="90488" bIns="44450"/>
                <a:lstStyle/>
                <a:p>
                  <a:endParaRPr lang="zh-CN" altLang="en-US"/>
                </a:p>
              </p:txBody>
            </p:sp>
            <p:sp>
              <p:nvSpPr>
                <p:cNvPr id="53285" name="Line 56"/>
                <p:cNvSpPr>
                  <a:spLocks noChangeShapeType="1"/>
                </p:cNvSpPr>
                <p:nvPr/>
              </p:nvSpPr>
              <p:spPr bwMode="auto">
                <a:xfrm>
                  <a:off x="3636" y="2160"/>
                  <a:ext cx="108" cy="1"/>
                </a:xfrm>
                <a:prstGeom prst="line">
                  <a:avLst/>
                </a:prstGeom>
                <a:noFill/>
                <a:ln w="12700">
                  <a:solidFill>
                    <a:schemeClr val="tx1"/>
                  </a:solidFill>
                  <a:round/>
                  <a:headEnd/>
                  <a:tailEnd/>
                </a:ln>
              </p:spPr>
              <p:txBody>
                <a:bodyPr lIns="90488" tIns="44450" rIns="90488" bIns="44450"/>
                <a:lstStyle/>
                <a:p>
                  <a:endParaRPr lang="zh-CN" altLang="en-US"/>
                </a:p>
              </p:txBody>
            </p:sp>
          </p:grpSp>
          <p:sp>
            <p:nvSpPr>
              <p:cNvPr id="53266" name="Text Box 57"/>
              <p:cNvSpPr txBox="1">
                <a:spLocks noChangeArrowheads="1"/>
              </p:cNvSpPr>
              <p:nvPr/>
            </p:nvSpPr>
            <p:spPr bwMode="auto">
              <a:xfrm>
                <a:off x="1667522" y="3210868"/>
                <a:ext cx="1009601" cy="305068"/>
              </a:xfrm>
              <a:prstGeom prst="rect">
                <a:avLst/>
              </a:prstGeom>
              <a:noFill/>
              <a:ln w="12700">
                <a:noFill/>
                <a:miter lim="800000"/>
                <a:headEnd/>
                <a:tailEnd/>
              </a:ln>
            </p:spPr>
            <p:txBody>
              <a:bodyPr wrap="none" lIns="90343" tIns="44379" rIns="90343" bIns="44379">
                <a:spAutoFit/>
              </a:bodyPr>
              <a:lstStyle/>
              <a:p>
                <a:pPr algn="ctr" defTabSz="912813"/>
                <a:r>
                  <a:rPr lang="en-US" altLang="zh-CN" sz="1400">
                    <a:latin typeface="Calibri" pitchFamily="34" charset="0"/>
                  </a:rPr>
                  <a:t>IO Queue n</a:t>
                </a:r>
              </a:p>
            </p:txBody>
          </p:sp>
          <p:sp>
            <p:nvSpPr>
              <p:cNvPr id="106" name="Rectangle 58"/>
              <p:cNvSpPr>
                <a:spLocks noChangeArrowheads="1"/>
              </p:cNvSpPr>
              <p:nvPr/>
            </p:nvSpPr>
            <p:spPr bwMode="auto">
              <a:xfrm>
                <a:off x="531303" y="2689074"/>
                <a:ext cx="863630" cy="532599"/>
              </a:xfrm>
              <a:prstGeom prst="rect">
                <a:avLst/>
              </a:prstGeom>
              <a:solidFill>
                <a:schemeClr val="tx2">
                  <a:lumMod val="40000"/>
                  <a:lumOff val="60000"/>
                </a:schemeClr>
              </a:solidFill>
              <a:ln w="12700">
                <a:solidFill>
                  <a:schemeClr val="tx1"/>
                </a:solidFill>
                <a:miter lim="800000"/>
                <a:headEnd/>
                <a:tailEnd/>
              </a:ln>
              <a:effectLst/>
            </p:spPr>
            <p:txBody>
              <a:bodyPr wrap="none" lIns="90488" tIns="44450" rIns="90488" bIns="44450" anchor="ctr"/>
              <a:lstStyle/>
              <a:p>
                <a:pPr fontAlgn="auto">
                  <a:spcBef>
                    <a:spcPts val="0"/>
                  </a:spcBef>
                  <a:spcAft>
                    <a:spcPts val="0"/>
                  </a:spcAft>
                  <a:defRPr/>
                </a:pPr>
                <a:endParaRPr lang="zh-CN" altLang="en-US">
                  <a:latin typeface="+mn-lt"/>
                  <a:ea typeface="+mn-ea"/>
                </a:endParaRPr>
              </a:p>
            </p:txBody>
          </p:sp>
          <p:sp>
            <p:nvSpPr>
              <p:cNvPr id="53268" name="Text Box 59"/>
              <p:cNvSpPr txBox="1">
                <a:spLocks noChangeArrowheads="1"/>
              </p:cNvSpPr>
              <p:nvPr/>
            </p:nvSpPr>
            <p:spPr bwMode="auto">
              <a:xfrm>
                <a:off x="489385" y="2794198"/>
                <a:ext cx="914774" cy="268538"/>
              </a:xfrm>
              <a:prstGeom prst="rect">
                <a:avLst/>
              </a:prstGeom>
              <a:noFill/>
              <a:ln w="12700">
                <a:noFill/>
                <a:miter lim="800000"/>
                <a:headEnd/>
                <a:tailEnd/>
              </a:ln>
            </p:spPr>
            <p:txBody>
              <a:bodyPr wrap="none" lIns="90343" tIns="44379" rIns="90343" bIns="44379">
                <a:spAutoFit/>
              </a:bodyPr>
              <a:lstStyle/>
              <a:p>
                <a:pPr algn="ctr" defTabSz="912813"/>
                <a:r>
                  <a:rPr lang="en-US" altLang="zh-CN">
                    <a:latin typeface="Calibri" pitchFamily="34" charset="0"/>
                  </a:rPr>
                  <a:t>Classifier</a:t>
                </a:r>
                <a:endParaRPr lang="en-US" altLang="zh-CN" sz="2000">
                  <a:latin typeface="Calibri" pitchFamily="34" charset="0"/>
                </a:endParaRPr>
              </a:p>
            </p:txBody>
          </p:sp>
          <p:sp>
            <p:nvSpPr>
              <p:cNvPr id="53269" name="Line 60"/>
              <p:cNvSpPr>
                <a:spLocks noChangeShapeType="1"/>
              </p:cNvSpPr>
              <p:nvPr/>
            </p:nvSpPr>
            <p:spPr bwMode="auto">
              <a:xfrm flipV="1">
                <a:off x="93086" y="2952427"/>
                <a:ext cx="475066" cy="0"/>
              </a:xfrm>
              <a:prstGeom prst="line">
                <a:avLst/>
              </a:prstGeom>
              <a:noFill/>
              <a:ln w="38100">
                <a:solidFill>
                  <a:schemeClr val="tx1"/>
                </a:solidFill>
                <a:round/>
                <a:headEnd/>
                <a:tailEnd type="triangle" w="med" len="med"/>
              </a:ln>
            </p:spPr>
            <p:txBody>
              <a:bodyPr lIns="90488" tIns="44450" rIns="90488" bIns="44450"/>
              <a:lstStyle/>
              <a:p>
                <a:endParaRPr lang="zh-CN" altLang="en-US"/>
              </a:p>
            </p:txBody>
          </p:sp>
          <p:sp>
            <p:nvSpPr>
              <p:cNvPr id="53270" name="Line 61"/>
              <p:cNvSpPr>
                <a:spLocks noChangeShapeType="1"/>
              </p:cNvSpPr>
              <p:nvPr/>
            </p:nvSpPr>
            <p:spPr bwMode="auto">
              <a:xfrm flipV="1">
                <a:off x="1395241" y="2523480"/>
                <a:ext cx="314325" cy="425962"/>
              </a:xfrm>
              <a:prstGeom prst="line">
                <a:avLst/>
              </a:prstGeom>
              <a:noFill/>
              <a:ln w="38100">
                <a:solidFill>
                  <a:schemeClr val="tx1"/>
                </a:solidFill>
                <a:round/>
                <a:headEnd/>
                <a:tailEnd type="triangle" w="med" len="med"/>
              </a:ln>
            </p:spPr>
            <p:txBody>
              <a:bodyPr lIns="90488" tIns="44450" rIns="90488" bIns="44450"/>
              <a:lstStyle/>
              <a:p>
                <a:endParaRPr lang="zh-CN" altLang="en-US"/>
              </a:p>
            </p:txBody>
          </p:sp>
          <p:sp>
            <p:nvSpPr>
              <p:cNvPr id="53271" name="Line 62"/>
              <p:cNvSpPr>
                <a:spLocks noChangeShapeType="1"/>
              </p:cNvSpPr>
              <p:nvPr/>
            </p:nvSpPr>
            <p:spPr bwMode="auto">
              <a:xfrm>
                <a:off x="1395240" y="2979093"/>
                <a:ext cx="314327" cy="1585"/>
              </a:xfrm>
              <a:prstGeom prst="line">
                <a:avLst/>
              </a:prstGeom>
              <a:noFill/>
              <a:ln w="38100">
                <a:solidFill>
                  <a:schemeClr val="tx1"/>
                </a:solidFill>
                <a:round/>
                <a:headEnd/>
                <a:tailEnd type="triangle" w="med" len="med"/>
              </a:ln>
            </p:spPr>
            <p:txBody>
              <a:bodyPr lIns="90488" tIns="44450" rIns="90488" bIns="44450"/>
              <a:lstStyle/>
              <a:p>
                <a:endParaRPr lang="zh-CN" altLang="en-US"/>
              </a:p>
            </p:txBody>
          </p:sp>
          <p:sp>
            <p:nvSpPr>
              <p:cNvPr id="53272" name="Line 63"/>
              <p:cNvSpPr>
                <a:spLocks noChangeShapeType="1"/>
              </p:cNvSpPr>
              <p:nvPr/>
            </p:nvSpPr>
            <p:spPr bwMode="auto">
              <a:xfrm>
                <a:off x="1395241" y="2979093"/>
                <a:ext cx="314325" cy="533400"/>
              </a:xfrm>
              <a:prstGeom prst="line">
                <a:avLst/>
              </a:prstGeom>
              <a:noFill/>
              <a:ln w="38100">
                <a:solidFill>
                  <a:schemeClr val="tx1"/>
                </a:solidFill>
                <a:round/>
                <a:headEnd/>
                <a:tailEnd type="triangle" w="med" len="med"/>
              </a:ln>
            </p:spPr>
            <p:txBody>
              <a:bodyPr lIns="90488" tIns="44450" rIns="90488" bIns="44450"/>
              <a:lstStyle/>
              <a:p>
                <a:endParaRPr lang="zh-CN" altLang="en-US"/>
              </a:p>
            </p:txBody>
          </p:sp>
          <p:sp>
            <p:nvSpPr>
              <p:cNvPr id="53273" name="Line 64"/>
              <p:cNvSpPr>
                <a:spLocks noChangeShapeType="1"/>
              </p:cNvSpPr>
              <p:nvPr/>
            </p:nvSpPr>
            <p:spPr bwMode="auto">
              <a:xfrm>
                <a:off x="2498552" y="2533005"/>
                <a:ext cx="645120" cy="416438"/>
              </a:xfrm>
              <a:prstGeom prst="line">
                <a:avLst/>
              </a:prstGeom>
              <a:noFill/>
              <a:ln w="38100">
                <a:solidFill>
                  <a:schemeClr val="tx1"/>
                </a:solidFill>
                <a:round/>
                <a:headEnd/>
                <a:tailEnd type="triangle" w="med" len="med"/>
              </a:ln>
            </p:spPr>
            <p:txBody>
              <a:bodyPr lIns="90488" tIns="44450" rIns="90488" bIns="44450"/>
              <a:lstStyle/>
              <a:p>
                <a:endParaRPr lang="zh-CN" altLang="en-US"/>
              </a:p>
            </p:txBody>
          </p:sp>
          <p:sp>
            <p:nvSpPr>
              <p:cNvPr id="53274" name="Line 65"/>
              <p:cNvSpPr>
                <a:spLocks noChangeShapeType="1"/>
              </p:cNvSpPr>
              <p:nvPr/>
            </p:nvSpPr>
            <p:spPr bwMode="auto">
              <a:xfrm flipV="1">
                <a:off x="2546177" y="2979093"/>
                <a:ext cx="597495" cy="1585"/>
              </a:xfrm>
              <a:prstGeom prst="line">
                <a:avLst/>
              </a:prstGeom>
              <a:noFill/>
              <a:ln w="38100">
                <a:solidFill>
                  <a:schemeClr val="tx1"/>
                </a:solidFill>
                <a:round/>
                <a:headEnd/>
                <a:tailEnd type="triangle" w="med" len="med"/>
              </a:ln>
            </p:spPr>
            <p:txBody>
              <a:bodyPr lIns="90488" tIns="44450" rIns="90488" bIns="44450"/>
              <a:lstStyle/>
              <a:p>
                <a:endParaRPr lang="zh-CN" altLang="en-US"/>
              </a:p>
            </p:txBody>
          </p:sp>
          <p:sp>
            <p:nvSpPr>
              <p:cNvPr id="53275" name="Line 66"/>
              <p:cNvSpPr>
                <a:spLocks noChangeShapeType="1"/>
              </p:cNvSpPr>
              <p:nvPr/>
            </p:nvSpPr>
            <p:spPr bwMode="auto">
              <a:xfrm flipV="1">
                <a:off x="2517602" y="2996952"/>
                <a:ext cx="626070" cy="506016"/>
              </a:xfrm>
              <a:prstGeom prst="line">
                <a:avLst/>
              </a:prstGeom>
              <a:noFill/>
              <a:ln w="38100">
                <a:solidFill>
                  <a:schemeClr val="tx1"/>
                </a:solidFill>
                <a:round/>
                <a:headEnd/>
                <a:tailEnd type="triangle" w="med" len="med"/>
              </a:ln>
            </p:spPr>
            <p:txBody>
              <a:bodyPr lIns="90488" tIns="44450" rIns="90488" bIns="44450"/>
              <a:lstStyle/>
              <a:p>
                <a:endParaRPr lang="zh-CN" altLang="en-US"/>
              </a:p>
            </p:txBody>
          </p:sp>
          <p:sp>
            <p:nvSpPr>
              <p:cNvPr id="53276" name="Text Box 68"/>
              <p:cNvSpPr txBox="1">
                <a:spLocks noChangeArrowheads="1"/>
              </p:cNvSpPr>
              <p:nvPr/>
            </p:nvSpPr>
            <p:spPr bwMode="auto">
              <a:xfrm>
                <a:off x="1570710" y="3743573"/>
                <a:ext cx="1741636" cy="305068"/>
              </a:xfrm>
              <a:prstGeom prst="rect">
                <a:avLst/>
              </a:prstGeom>
              <a:noFill/>
              <a:ln w="12700">
                <a:noFill/>
                <a:miter lim="800000"/>
                <a:headEnd/>
                <a:tailEnd/>
              </a:ln>
            </p:spPr>
            <p:txBody>
              <a:bodyPr lIns="90343" tIns="44379" rIns="90343" bIns="44379">
                <a:spAutoFit/>
              </a:bodyPr>
              <a:lstStyle/>
              <a:p>
                <a:pPr defTabSz="912813"/>
                <a:r>
                  <a:rPr lang="en-US" altLang="zh-CN" sz="1400">
                    <a:latin typeface="Calibri" pitchFamily="34" charset="0"/>
                  </a:rPr>
                  <a:t>Queue management</a:t>
                </a:r>
              </a:p>
            </p:txBody>
          </p:sp>
          <p:sp>
            <p:nvSpPr>
              <p:cNvPr id="53277" name="TextBox 116"/>
              <p:cNvSpPr txBox="1">
                <a:spLocks noChangeArrowheads="1"/>
              </p:cNvSpPr>
              <p:nvPr/>
            </p:nvSpPr>
            <p:spPr bwMode="auto">
              <a:xfrm>
                <a:off x="2625041" y="2348880"/>
                <a:ext cx="648072" cy="270521"/>
              </a:xfrm>
              <a:prstGeom prst="rect">
                <a:avLst/>
              </a:prstGeom>
              <a:noFill/>
              <a:ln w="9525">
                <a:noFill/>
                <a:miter lim="800000"/>
                <a:headEnd/>
                <a:tailEnd/>
              </a:ln>
            </p:spPr>
            <p:txBody>
              <a:bodyPr>
                <a:spAutoFit/>
              </a:bodyPr>
              <a:lstStyle/>
              <a:p>
                <a:r>
                  <a:rPr lang="en-US" altLang="zh-CN">
                    <a:latin typeface="Calibri" pitchFamily="34" charset="0"/>
                  </a:rPr>
                  <a:t>w</a:t>
                </a:r>
                <a:r>
                  <a:rPr lang="en-US" altLang="zh-CN" sz="1000">
                    <a:latin typeface="Calibri" pitchFamily="34" charset="0"/>
                  </a:rPr>
                  <a:t>1</a:t>
                </a:r>
                <a:endParaRPr lang="zh-CN" altLang="en-US" sz="1000">
                  <a:latin typeface="Calibri" pitchFamily="34" charset="0"/>
                </a:endParaRPr>
              </a:p>
            </p:txBody>
          </p:sp>
          <p:sp>
            <p:nvSpPr>
              <p:cNvPr id="53278" name="TextBox 117"/>
              <p:cNvSpPr txBox="1">
                <a:spLocks noChangeArrowheads="1"/>
              </p:cNvSpPr>
              <p:nvPr/>
            </p:nvSpPr>
            <p:spPr bwMode="auto">
              <a:xfrm>
                <a:off x="2625041" y="2699628"/>
                <a:ext cx="648072" cy="270521"/>
              </a:xfrm>
              <a:prstGeom prst="rect">
                <a:avLst/>
              </a:prstGeom>
              <a:noFill/>
              <a:ln w="9525">
                <a:noFill/>
                <a:miter lim="800000"/>
                <a:headEnd/>
                <a:tailEnd/>
              </a:ln>
            </p:spPr>
            <p:txBody>
              <a:bodyPr>
                <a:spAutoFit/>
              </a:bodyPr>
              <a:lstStyle/>
              <a:p>
                <a:r>
                  <a:rPr lang="en-US" altLang="zh-CN">
                    <a:latin typeface="Calibri" pitchFamily="34" charset="0"/>
                  </a:rPr>
                  <a:t>w</a:t>
                </a:r>
                <a:r>
                  <a:rPr lang="en-US" altLang="zh-CN" sz="1000">
                    <a:latin typeface="Calibri" pitchFamily="34" charset="0"/>
                  </a:rPr>
                  <a:t>2</a:t>
                </a:r>
                <a:endParaRPr lang="zh-CN" altLang="en-US" sz="1000">
                  <a:latin typeface="Calibri" pitchFamily="34" charset="0"/>
                </a:endParaRPr>
              </a:p>
            </p:txBody>
          </p:sp>
          <p:sp>
            <p:nvSpPr>
              <p:cNvPr id="53279" name="TextBox 118"/>
              <p:cNvSpPr txBox="1">
                <a:spLocks noChangeArrowheads="1"/>
              </p:cNvSpPr>
              <p:nvPr/>
            </p:nvSpPr>
            <p:spPr bwMode="auto">
              <a:xfrm>
                <a:off x="2639616" y="3284984"/>
                <a:ext cx="648072" cy="270521"/>
              </a:xfrm>
              <a:prstGeom prst="rect">
                <a:avLst/>
              </a:prstGeom>
              <a:noFill/>
              <a:ln w="9525">
                <a:noFill/>
                <a:miter lim="800000"/>
                <a:headEnd/>
                <a:tailEnd/>
              </a:ln>
            </p:spPr>
            <p:txBody>
              <a:bodyPr>
                <a:spAutoFit/>
              </a:bodyPr>
              <a:lstStyle/>
              <a:p>
                <a:r>
                  <a:rPr lang="en-US" altLang="zh-CN">
                    <a:latin typeface="Calibri" pitchFamily="34" charset="0"/>
                  </a:rPr>
                  <a:t>w</a:t>
                </a:r>
                <a:r>
                  <a:rPr lang="en-US" altLang="zh-CN" sz="1000">
                    <a:latin typeface="Calibri" pitchFamily="34" charset="0"/>
                  </a:rPr>
                  <a:t>n</a:t>
                </a:r>
                <a:endParaRPr lang="zh-CN" altLang="en-US" sz="1000">
                  <a:latin typeface="Calibri" pitchFamily="34" charset="0"/>
                </a:endParaRPr>
              </a:p>
            </p:txBody>
          </p:sp>
        </p:grpSp>
        <p:sp>
          <p:nvSpPr>
            <p:cNvPr id="53256" name="Line 60"/>
            <p:cNvSpPr>
              <a:spLocks noChangeShapeType="1"/>
            </p:cNvSpPr>
            <p:nvPr/>
          </p:nvSpPr>
          <p:spPr bwMode="auto">
            <a:xfrm flipV="1">
              <a:off x="7709671" y="3208172"/>
              <a:ext cx="835124" cy="0"/>
            </a:xfrm>
            <a:prstGeom prst="line">
              <a:avLst/>
            </a:prstGeom>
            <a:noFill/>
            <a:ln w="38100">
              <a:solidFill>
                <a:schemeClr val="tx1"/>
              </a:solidFill>
              <a:round/>
              <a:headEnd/>
              <a:tailEnd type="triangle" w="med" len="med"/>
            </a:ln>
          </p:spPr>
          <p:txBody>
            <a:bodyPr lIns="90488" tIns="44450" rIns="90488" bIns="44450"/>
            <a:lstStyle/>
            <a:p>
              <a:endParaRPr lang="zh-CN" altLang="en-US"/>
            </a:p>
          </p:txBody>
        </p:sp>
      </p:grpSp>
      <p:sp>
        <p:nvSpPr>
          <p:cNvPr id="123" name="内容占位符 2"/>
          <p:cNvSpPr>
            <a:spLocks noGrp="1"/>
          </p:cNvSpPr>
          <p:nvPr>
            <p:ph idx="1"/>
          </p:nvPr>
        </p:nvSpPr>
        <p:spPr>
          <a:xfrm>
            <a:off x="334963" y="620713"/>
            <a:ext cx="11522075" cy="2736850"/>
          </a:xfrm>
        </p:spPr>
        <p:txBody>
          <a:bodyPr rtlCol="0">
            <a:normAutofit fontScale="85000" lnSpcReduction="20000"/>
          </a:bodyPr>
          <a:lstStyle/>
          <a:p>
            <a:pPr eaLnBrk="1" fontAlgn="auto" hangingPunct="1">
              <a:lnSpc>
                <a:spcPct val="200000"/>
              </a:lnSpc>
              <a:spcAft>
                <a:spcPts val="0"/>
              </a:spcAft>
              <a:buFont typeface="Arial" pitchFamily="34" charset="0"/>
              <a:buChar char="•"/>
              <a:defRPr/>
            </a:pPr>
            <a:r>
              <a:rPr lang="zh-CN" altLang="en-US" sz="2300" dirty="0" smtClean="0"/>
              <a:t>问题：当多个用户共同访问存储系统，如何保证优先级和公平性</a:t>
            </a:r>
            <a:endParaRPr lang="en-US" altLang="zh-CN" sz="2300" dirty="0" smtClean="0"/>
          </a:p>
          <a:p>
            <a:pPr eaLnBrk="1" fontAlgn="auto" hangingPunct="1">
              <a:lnSpc>
                <a:spcPct val="200000"/>
              </a:lnSpc>
              <a:spcAft>
                <a:spcPts val="0"/>
              </a:spcAft>
              <a:buFont typeface="Arial" pitchFamily="34" charset="0"/>
              <a:buChar char="•"/>
              <a:defRPr/>
            </a:pPr>
            <a:r>
              <a:rPr lang="zh-CN" altLang="en-US" sz="2300" dirty="0" smtClean="0"/>
              <a:t>设计方案</a:t>
            </a:r>
            <a:endParaRPr lang="en-US" altLang="zh-CN" sz="2300" dirty="0" smtClean="0"/>
          </a:p>
          <a:p>
            <a:pPr lvl="1" eaLnBrk="1" fontAlgn="auto" hangingPunct="1">
              <a:lnSpc>
                <a:spcPct val="200000"/>
              </a:lnSpc>
              <a:spcAft>
                <a:spcPts val="0"/>
              </a:spcAft>
              <a:buFont typeface="Arial" pitchFamily="34" charset="0"/>
              <a:buChar char="–"/>
              <a:defRPr/>
            </a:pPr>
            <a:r>
              <a:rPr lang="zh-CN" altLang="en-US" sz="1900" dirty="0" smtClean="0"/>
              <a:t>将</a:t>
            </a:r>
            <a:r>
              <a:rPr lang="en-US" altLang="zh-CN" sz="1900" dirty="0" smtClean="0"/>
              <a:t>IO</a:t>
            </a:r>
            <a:r>
              <a:rPr lang="zh-CN" altLang="en-US" sz="1900" dirty="0" smtClean="0"/>
              <a:t>请求按优先级分成多个类别，每个类有相应的权重表示该类请求占用</a:t>
            </a:r>
            <a:r>
              <a:rPr lang="en-US" altLang="zh-CN" sz="1900" dirty="0" smtClean="0"/>
              <a:t>IO</a:t>
            </a:r>
            <a:r>
              <a:rPr lang="zh-CN" altLang="en-US" sz="1900" dirty="0" smtClean="0"/>
              <a:t>带宽的比例</a:t>
            </a:r>
            <a:endParaRPr lang="en-US" altLang="zh-CN" sz="1900" dirty="0" smtClean="0"/>
          </a:p>
          <a:p>
            <a:pPr lvl="1" eaLnBrk="1" fontAlgn="auto" hangingPunct="1">
              <a:lnSpc>
                <a:spcPct val="200000"/>
              </a:lnSpc>
              <a:spcAft>
                <a:spcPts val="0"/>
              </a:spcAft>
              <a:buFont typeface="Arial" pitchFamily="34" charset="0"/>
              <a:buChar char="–"/>
              <a:defRPr/>
            </a:pPr>
            <a:r>
              <a:rPr lang="en-US" altLang="zh-CN" sz="1900" dirty="0" smtClean="0"/>
              <a:t>IO</a:t>
            </a:r>
            <a:r>
              <a:rPr lang="zh-CN" altLang="en-US" sz="1900" dirty="0" smtClean="0"/>
              <a:t>请求根据分类放入相应的队列，队列内根据队列限制和任务做调度和丢弃</a:t>
            </a:r>
            <a:endParaRPr lang="en-US" altLang="zh-CN" sz="1900" dirty="0" smtClean="0"/>
          </a:p>
          <a:p>
            <a:pPr lvl="1" eaLnBrk="1" fontAlgn="auto" hangingPunct="1">
              <a:lnSpc>
                <a:spcPct val="200000"/>
              </a:lnSpc>
              <a:spcAft>
                <a:spcPts val="0"/>
              </a:spcAft>
              <a:buFont typeface="Arial" pitchFamily="34" charset="0"/>
              <a:buChar char="–"/>
              <a:defRPr/>
            </a:pPr>
            <a:r>
              <a:rPr lang="zh-CN" altLang="en-US" sz="1900" dirty="0" smtClean="0"/>
              <a:t>调度器根据相应权重从队列取出请求进行调度</a:t>
            </a:r>
            <a:endParaRPr lang="en-US" altLang="zh-CN" sz="1900" dirty="0" smtClean="0"/>
          </a:p>
          <a:p>
            <a:pPr lvl="1" eaLnBrk="1" fontAlgn="auto" hangingPunct="1">
              <a:spcAft>
                <a:spcPts val="0"/>
              </a:spcAft>
              <a:buFont typeface="Arial" pitchFamily="34" charset="0"/>
              <a:buNone/>
              <a:defRPr/>
            </a:pPr>
            <a:endParaRPr lang="en-US" altLang="zh-CN" sz="2300" dirty="0" smtClean="0"/>
          </a:p>
        </p:txBody>
      </p:sp>
      <p:sp>
        <p:nvSpPr>
          <p:cNvPr id="53252" name="TextBox 2"/>
          <p:cNvSpPr txBox="1">
            <a:spLocks noChangeArrowheads="1"/>
          </p:cNvSpPr>
          <p:nvPr/>
        </p:nvSpPr>
        <p:spPr bwMode="auto">
          <a:xfrm>
            <a:off x="488950" y="3716338"/>
            <a:ext cx="782638" cy="307975"/>
          </a:xfrm>
          <a:prstGeom prst="rect">
            <a:avLst/>
          </a:prstGeom>
          <a:noFill/>
          <a:ln w="9525">
            <a:noFill/>
            <a:miter lim="800000"/>
            <a:headEnd/>
            <a:tailEnd/>
          </a:ln>
        </p:spPr>
        <p:txBody>
          <a:bodyPr>
            <a:spAutoFit/>
          </a:bodyPr>
          <a:lstStyle/>
          <a:p>
            <a:r>
              <a:rPr lang="zh-CN" altLang="en-US" sz="1400">
                <a:latin typeface="Calibri" pitchFamily="34" charset="0"/>
              </a:rPr>
              <a:t>队列间</a:t>
            </a:r>
          </a:p>
        </p:txBody>
      </p:sp>
      <p:pic>
        <p:nvPicPr>
          <p:cNvPr id="49" name="Picture 3"/>
          <p:cNvPicPr>
            <a:picLocks noChangeAspect="1" noChangeArrowheads="1"/>
          </p:cNvPicPr>
          <p:nvPr/>
        </p:nvPicPr>
        <p:blipFill>
          <a:blip r:embed="rId3"/>
          <a:srcRect/>
          <a:stretch>
            <a:fillRect/>
          </a:stretch>
        </p:blipFill>
        <p:spPr bwMode="auto">
          <a:xfrm>
            <a:off x="5232400" y="3489325"/>
            <a:ext cx="6692900" cy="3035300"/>
          </a:xfrm>
          <a:prstGeom prst="rect">
            <a:avLst/>
          </a:prstGeom>
          <a:solidFill>
            <a:schemeClr val="accent6">
              <a:lumMod val="20000"/>
              <a:lumOff val="80000"/>
            </a:schemeClr>
          </a:solidFill>
          <a:ln w="3175">
            <a:solidFill>
              <a:schemeClr val="tx1"/>
            </a:solidFill>
          </a:ln>
          <a:effectLst/>
          <a:extLst/>
        </p:spPr>
      </p:pic>
      <p:sp>
        <p:nvSpPr>
          <p:cNvPr id="53254" name="TextBox 49"/>
          <p:cNvSpPr txBox="1">
            <a:spLocks noChangeArrowheads="1"/>
          </p:cNvSpPr>
          <p:nvPr/>
        </p:nvSpPr>
        <p:spPr bwMode="auto">
          <a:xfrm>
            <a:off x="5387975" y="3562350"/>
            <a:ext cx="781050" cy="307975"/>
          </a:xfrm>
          <a:prstGeom prst="rect">
            <a:avLst/>
          </a:prstGeom>
          <a:noFill/>
          <a:ln w="9525">
            <a:noFill/>
            <a:miter lim="800000"/>
            <a:headEnd/>
            <a:tailEnd/>
          </a:ln>
        </p:spPr>
        <p:txBody>
          <a:bodyPr>
            <a:spAutoFit/>
          </a:bodyPr>
          <a:lstStyle/>
          <a:p>
            <a:r>
              <a:rPr lang="zh-CN" altLang="en-US" sz="1400">
                <a:latin typeface="Calibri" pitchFamily="34" charset="0"/>
              </a:rPr>
              <a:t>队列内</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963" y="188913"/>
            <a:ext cx="4176712" cy="620712"/>
          </a:xfrm>
        </p:spPr>
        <p:txBody>
          <a:bodyPr/>
          <a:lstStyle/>
          <a:p>
            <a:pPr eaLnBrk="1" fontAlgn="auto" hangingPunct="1">
              <a:spcAft>
                <a:spcPts val="0"/>
              </a:spcAft>
              <a:defRPr/>
            </a:pPr>
            <a:r>
              <a:rPr lang="zh-CN" altLang="en-US" dirty="0" smtClean="0"/>
              <a:t>数据正确性：</a:t>
            </a:r>
            <a:r>
              <a:rPr lang="en-US" altLang="zh-CN" dirty="0" smtClean="0"/>
              <a:t>checksum</a:t>
            </a:r>
            <a:endParaRPr lang="zh-CN" altLang="en-US" dirty="0"/>
          </a:p>
        </p:txBody>
      </p:sp>
      <p:sp>
        <p:nvSpPr>
          <p:cNvPr id="3" name="内容占位符 2"/>
          <p:cNvSpPr>
            <a:spLocks noGrp="1"/>
          </p:cNvSpPr>
          <p:nvPr>
            <p:ph idx="1"/>
          </p:nvPr>
        </p:nvSpPr>
        <p:spPr>
          <a:xfrm>
            <a:off x="719138" y="922338"/>
            <a:ext cx="10750550" cy="4062412"/>
          </a:xfrm>
        </p:spPr>
        <p:txBody>
          <a:bodyPr>
            <a:normAutofit/>
          </a:bodyPr>
          <a:lstStyle/>
          <a:p>
            <a:pPr eaLnBrk="1" hangingPunct="1">
              <a:lnSpc>
                <a:spcPct val="90000"/>
              </a:lnSpc>
              <a:defRPr/>
            </a:pPr>
            <a:endParaRPr lang="en-US" altLang="zh-CN" smtClean="0"/>
          </a:p>
          <a:p>
            <a:pPr eaLnBrk="1" hangingPunct="1">
              <a:lnSpc>
                <a:spcPct val="90000"/>
              </a:lnSpc>
              <a:defRPr/>
            </a:pPr>
            <a:r>
              <a:rPr lang="en-US" altLang="zh-CN" sz="3100" smtClean="0">
                <a:effectLst>
                  <a:outerShdw blurRad="38100" dist="38100" dir="2700000" algn="tl">
                    <a:srgbClr val="C0C0C0"/>
                  </a:outerShdw>
                </a:effectLst>
              </a:rPr>
              <a:t>IO</a:t>
            </a:r>
            <a:r>
              <a:rPr lang="zh-CN" altLang="en-US" sz="3100" smtClean="0">
                <a:effectLst>
                  <a:outerShdw blurRad="38100" dist="38100" dir="2700000" algn="tl">
                    <a:srgbClr val="C0C0C0"/>
                  </a:outerShdw>
                </a:effectLst>
              </a:rPr>
              <a:t>全路径</a:t>
            </a:r>
            <a:r>
              <a:rPr lang="en-US" altLang="zh-CN" sz="3100" smtClean="0">
                <a:effectLst>
                  <a:outerShdw blurRad="38100" dist="38100" dir="2700000" algn="tl">
                    <a:srgbClr val="C0C0C0"/>
                  </a:outerShdw>
                </a:effectLst>
              </a:rPr>
              <a:t>Checksum</a:t>
            </a:r>
            <a:r>
              <a:rPr lang="zh-CN" altLang="en-US" sz="3100" smtClean="0">
                <a:effectLst>
                  <a:outerShdw blurRad="38100" dist="38100" dir="2700000" algn="tl">
                    <a:srgbClr val="C0C0C0"/>
                  </a:outerShdw>
                </a:effectLst>
              </a:rPr>
              <a:t>检查</a:t>
            </a:r>
            <a:endParaRPr lang="en-US" altLang="zh-CN" sz="3100" smtClean="0">
              <a:effectLst>
                <a:outerShdw blurRad="38100" dist="38100" dir="2700000" algn="tl">
                  <a:srgbClr val="C0C0C0"/>
                </a:outerShdw>
              </a:effectLst>
            </a:endParaRPr>
          </a:p>
          <a:p>
            <a:pPr lvl="1" eaLnBrk="1" hangingPunct="1">
              <a:lnSpc>
                <a:spcPct val="190000"/>
              </a:lnSpc>
              <a:defRPr/>
            </a:pPr>
            <a:r>
              <a:rPr lang="en-US" altLang="zh-CN" sz="2800" smtClean="0">
                <a:effectLst>
                  <a:outerShdw blurRad="38100" dist="38100" dir="2700000" algn="tl">
                    <a:srgbClr val="C0C0C0"/>
                  </a:outerShdw>
                </a:effectLst>
              </a:rPr>
              <a:t>&lt;buffer, len, crc&gt;</a:t>
            </a:r>
            <a:endParaRPr lang="en-US" altLang="zh-CN" sz="2700" smtClean="0">
              <a:effectLst>
                <a:outerShdw blurRad="38100" dist="38100" dir="2700000" algn="tl">
                  <a:srgbClr val="C0C0C0"/>
                </a:outerShdw>
              </a:effectLst>
            </a:endParaRPr>
          </a:p>
          <a:p>
            <a:pPr lvl="1" eaLnBrk="1" hangingPunct="1">
              <a:lnSpc>
                <a:spcPct val="190000"/>
              </a:lnSpc>
              <a:defRPr/>
            </a:pPr>
            <a:r>
              <a:rPr lang="zh-CN" altLang="en-US" sz="2300" smtClean="0">
                <a:effectLst>
                  <a:outerShdw blurRad="38100" dist="38100" dir="2700000" algn="tl">
                    <a:srgbClr val="C0C0C0"/>
                  </a:outerShdw>
                </a:effectLst>
              </a:rPr>
              <a:t>存储和网络传输中验证</a:t>
            </a:r>
            <a:endParaRPr lang="en-US" altLang="zh-CN" sz="2300" smtClean="0">
              <a:effectLst>
                <a:outerShdw blurRad="38100" dist="38100" dir="2700000" algn="tl">
                  <a:srgbClr val="C0C0C0"/>
                </a:outerShdw>
              </a:effectLst>
            </a:endParaRPr>
          </a:p>
          <a:p>
            <a:pPr lvl="1" eaLnBrk="1" hangingPunct="1">
              <a:lnSpc>
                <a:spcPct val="190000"/>
              </a:lnSpc>
              <a:defRPr/>
            </a:pPr>
            <a:r>
              <a:rPr lang="en-US" altLang="zh-CN" sz="2300" smtClean="0">
                <a:effectLst>
                  <a:outerShdw blurRad="38100" dist="38100" dir="2700000" algn="tl">
                    <a:srgbClr val="C0C0C0"/>
                  </a:outerShdw>
                </a:effectLst>
              </a:rPr>
              <a:t>Checksum</a:t>
            </a:r>
            <a:r>
              <a:rPr lang="zh-CN" altLang="en-US" sz="2300" smtClean="0">
                <a:effectLst>
                  <a:outerShdw blurRad="38100" dist="38100" dir="2700000" algn="tl">
                    <a:srgbClr val="C0C0C0"/>
                  </a:outerShdw>
                </a:effectLst>
              </a:rPr>
              <a:t>和数据持久存储</a:t>
            </a:r>
            <a:endParaRPr lang="en-US" altLang="zh-CN" sz="2300" smtClean="0">
              <a:effectLst>
                <a:outerShdw blurRad="38100" dist="38100" dir="2700000" algn="tl">
                  <a:srgbClr val="C0C0C0"/>
                </a:outerShdw>
              </a:effectLst>
            </a:endParaRPr>
          </a:p>
          <a:p>
            <a:pPr lvl="1" eaLnBrk="1" hangingPunct="1">
              <a:lnSpc>
                <a:spcPct val="190000"/>
              </a:lnSpc>
              <a:defRPr/>
            </a:pPr>
            <a:r>
              <a:rPr lang="zh-CN" altLang="en-US" sz="2300" smtClean="0">
                <a:effectLst>
                  <a:outerShdw blurRad="38100" dist="38100" dir="2700000" algn="tl">
                    <a:srgbClr val="C0C0C0"/>
                  </a:outerShdw>
                </a:effectLst>
              </a:rPr>
              <a:t>定期后台扫描磁盘数据进行</a:t>
            </a:r>
            <a:r>
              <a:rPr lang="en-US" altLang="zh-CN" sz="2300" smtClean="0">
                <a:effectLst>
                  <a:outerShdw blurRad="38100" dist="38100" dir="2700000" algn="tl">
                    <a:srgbClr val="C0C0C0"/>
                  </a:outerShdw>
                </a:effectLst>
              </a:rPr>
              <a:t>checksum</a:t>
            </a:r>
            <a:r>
              <a:rPr lang="zh-CN" altLang="en-US" sz="2300" smtClean="0">
                <a:effectLst>
                  <a:outerShdw blurRad="38100" dist="38100" dir="2700000" algn="tl">
                    <a:srgbClr val="C0C0C0"/>
                  </a:outerShdw>
                </a:effectLst>
              </a:rPr>
              <a:t>检查</a:t>
            </a:r>
            <a:endParaRPr lang="en-US" altLang="zh-CN" sz="2300" smtClean="0">
              <a:effectLst>
                <a:outerShdw blurRad="38100" dist="38100" dir="2700000" algn="tl">
                  <a:srgbClr val="C0C0C0"/>
                </a:outerShdw>
              </a:effectLst>
            </a:endParaRPr>
          </a:p>
        </p:txBody>
      </p:sp>
      <p:sp>
        <p:nvSpPr>
          <p:cNvPr id="58" name="圆角矩形 57"/>
          <p:cNvSpPr/>
          <p:nvPr/>
        </p:nvSpPr>
        <p:spPr>
          <a:xfrm>
            <a:off x="6383338" y="1441450"/>
            <a:ext cx="1184275" cy="508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anchor="ctr"/>
          <a:lstStyle/>
          <a:p>
            <a:pPr fontAlgn="auto">
              <a:spcBef>
                <a:spcPts val="0"/>
              </a:spcBef>
              <a:spcAft>
                <a:spcPts val="0"/>
              </a:spcAft>
              <a:defRPr/>
            </a:pPr>
            <a:r>
              <a:rPr lang="en-US" altLang="zh-CN" dirty="0">
                <a:solidFill>
                  <a:schemeClr val="bg1"/>
                </a:solidFill>
              </a:rPr>
              <a:t>    D1</a:t>
            </a:r>
            <a:endParaRPr lang="zh-CN" altLang="en-US" dirty="0">
              <a:solidFill>
                <a:schemeClr val="bg1"/>
              </a:solidFill>
            </a:endParaRPr>
          </a:p>
        </p:txBody>
      </p:sp>
      <p:sp>
        <p:nvSpPr>
          <p:cNvPr id="64" name="圆角矩形 63"/>
          <p:cNvSpPr/>
          <p:nvPr/>
        </p:nvSpPr>
        <p:spPr>
          <a:xfrm>
            <a:off x="7343775" y="1744663"/>
            <a:ext cx="192088" cy="171450"/>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anchor="ctr"/>
          <a:lstStyle/>
          <a:p>
            <a:pPr algn="ctr" fontAlgn="auto">
              <a:spcBef>
                <a:spcPts val="0"/>
              </a:spcBef>
              <a:spcAft>
                <a:spcPts val="0"/>
              </a:spcAft>
              <a:defRPr/>
            </a:pPr>
            <a:endParaRPr lang="zh-CN" altLang="en-US" dirty="0">
              <a:solidFill>
                <a:srgbClr val="FFFF00"/>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数据可靠性 </a:t>
            </a:r>
            <a:r>
              <a:rPr lang="en-US" altLang="zh-CN" dirty="0" smtClean="0"/>
              <a:t>- Replication</a:t>
            </a:r>
            <a:endParaRPr lang="zh-CN" altLang="en-US" dirty="0"/>
          </a:p>
        </p:txBody>
      </p:sp>
      <p:sp>
        <p:nvSpPr>
          <p:cNvPr id="3" name="内容占位符 2"/>
          <p:cNvSpPr>
            <a:spLocks noGrp="1"/>
          </p:cNvSpPr>
          <p:nvPr>
            <p:ph idx="1"/>
          </p:nvPr>
        </p:nvSpPr>
        <p:spPr>
          <a:xfrm>
            <a:off x="334963" y="922338"/>
            <a:ext cx="11522075" cy="2146300"/>
          </a:xfrm>
        </p:spPr>
        <p:txBody>
          <a:bodyPr>
            <a:normAutofit/>
          </a:bodyPr>
          <a:lstStyle/>
          <a:p>
            <a:pPr eaLnBrk="1" hangingPunct="1">
              <a:lnSpc>
                <a:spcPct val="200000"/>
              </a:lnSpc>
              <a:defRPr/>
            </a:pPr>
            <a:r>
              <a:rPr lang="zh-CN" altLang="en-US" sz="2100" smtClean="0">
                <a:effectLst>
                  <a:outerShdw blurRad="38100" dist="38100" dir="2700000" algn="tl">
                    <a:srgbClr val="C0C0C0"/>
                  </a:outerShdw>
                </a:effectLst>
              </a:rPr>
              <a:t>当机器</a:t>
            </a:r>
            <a:r>
              <a:rPr lang="en-US" altLang="zh-CN" sz="2100" smtClean="0">
                <a:effectLst>
                  <a:outerShdw blurRad="38100" dist="38100" dir="2700000" algn="tl">
                    <a:srgbClr val="C0C0C0"/>
                  </a:outerShdw>
                </a:effectLst>
              </a:rPr>
              <a:t>/</a:t>
            </a:r>
            <a:r>
              <a:rPr lang="zh-CN" altLang="en-US" sz="2100" smtClean="0">
                <a:effectLst>
                  <a:outerShdw blurRad="38100" dist="38100" dir="2700000" algn="tl">
                    <a:srgbClr val="C0C0C0"/>
                  </a:outerShdw>
                </a:effectLst>
              </a:rPr>
              <a:t>磁盘出现异常，通过其它副本快速恢复</a:t>
            </a:r>
            <a:endParaRPr lang="en-US" altLang="zh-CN" sz="2100" smtClean="0">
              <a:effectLst>
                <a:outerShdw blurRad="38100" dist="38100" dir="2700000" algn="tl">
                  <a:srgbClr val="C0C0C0"/>
                </a:outerShdw>
              </a:effectLst>
            </a:endParaRPr>
          </a:p>
          <a:p>
            <a:pPr eaLnBrk="1" hangingPunct="1">
              <a:lnSpc>
                <a:spcPct val="200000"/>
              </a:lnSpc>
              <a:defRPr/>
            </a:pPr>
            <a:r>
              <a:rPr lang="zh-CN" altLang="en-US" sz="2100" smtClean="0">
                <a:effectLst>
                  <a:outerShdw blurRad="38100" dist="38100" dir="2700000" algn="tl">
                    <a:srgbClr val="C0C0C0"/>
                  </a:outerShdw>
                </a:effectLst>
              </a:rPr>
              <a:t>充分利用多台机器的复制带宽</a:t>
            </a:r>
            <a:endParaRPr lang="en-US" altLang="zh-CN" sz="2100" smtClean="0">
              <a:effectLst>
                <a:outerShdw blurRad="38100" dist="38100" dir="2700000" algn="tl">
                  <a:srgbClr val="C0C0C0"/>
                </a:outerShdw>
              </a:effectLst>
            </a:endParaRPr>
          </a:p>
          <a:p>
            <a:pPr eaLnBrk="1" hangingPunct="1">
              <a:lnSpc>
                <a:spcPct val="200000"/>
              </a:lnSpc>
              <a:defRPr/>
            </a:pPr>
            <a:r>
              <a:rPr lang="zh-CN" altLang="en-US" sz="2100" smtClean="0">
                <a:effectLst>
                  <a:outerShdw blurRad="38100" dist="38100" dir="2700000" algn="tl">
                    <a:srgbClr val="C0C0C0"/>
                  </a:outerShdw>
                </a:effectLst>
              </a:rPr>
              <a:t>复制优先级和流量控制</a:t>
            </a:r>
            <a:endParaRPr lang="en-US" altLang="zh-CN" sz="2100" smtClean="0">
              <a:effectLst>
                <a:outerShdw blurRad="38100" dist="38100" dir="2700000" algn="tl">
                  <a:srgbClr val="C0C0C0"/>
                </a:outerShdw>
              </a:effectLst>
            </a:endParaRPr>
          </a:p>
        </p:txBody>
      </p:sp>
      <p:sp>
        <p:nvSpPr>
          <p:cNvPr id="4" name="Can 12"/>
          <p:cNvSpPr/>
          <p:nvPr/>
        </p:nvSpPr>
        <p:spPr>
          <a:xfrm>
            <a:off x="1919536" y="3865612"/>
            <a:ext cx="1080120" cy="1152128"/>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b="1" dirty="0">
                <a:latin typeface="Microsoft YaHei"/>
                <a:ea typeface="Hiragino Sans GB W3"/>
                <a:cs typeface="Microsoft YaHei"/>
              </a:rPr>
              <a:t>1TB</a:t>
            </a:r>
            <a:endParaRPr lang="en-US" b="1" dirty="0">
              <a:latin typeface="Microsoft YaHei"/>
              <a:ea typeface="Hiragino Sans GB W3"/>
              <a:cs typeface="Microsoft YaHei"/>
            </a:endParaRPr>
          </a:p>
        </p:txBody>
      </p:sp>
      <p:sp>
        <p:nvSpPr>
          <p:cNvPr id="5" name="Can 13"/>
          <p:cNvSpPr/>
          <p:nvPr/>
        </p:nvSpPr>
        <p:spPr>
          <a:xfrm>
            <a:off x="4079776" y="3865612"/>
            <a:ext cx="1080120" cy="1152128"/>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b="1" dirty="0">
                <a:latin typeface="Microsoft YaHei"/>
                <a:ea typeface="Hiragino Sans GB W3"/>
                <a:cs typeface="Microsoft YaHei"/>
              </a:rPr>
              <a:t>1TB</a:t>
            </a:r>
            <a:endParaRPr lang="en-US" b="1" dirty="0">
              <a:latin typeface="Microsoft YaHei"/>
              <a:ea typeface="Hiragino Sans GB W3"/>
              <a:cs typeface="Microsoft YaHei"/>
            </a:endParaRPr>
          </a:p>
        </p:txBody>
      </p:sp>
      <p:sp>
        <p:nvSpPr>
          <p:cNvPr id="6" name="Can 15"/>
          <p:cNvSpPr/>
          <p:nvPr/>
        </p:nvSpPr>
        <p:spPr>
          <a:xfrm>
            <a:off x="6168008" y="3865612"/>
            <a:ext cx="1080120" cy="1152128"/>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b="1" dirty="0">
                <a:latin typeface="Microsoft YaHei"/>
                <a:ea typeface="Hiragino Sans GB W3"/>
                <a:cs typeface="Microsoft YaHei"/>
              </a:rPr>
              <a:t>1TB</a:t>
            </a:r>
            <a:endParaRPr lang="en-US" b="1" dirty="0">
              <a:latin typeface="Microsoft YaHei"/>
              <a:ea typeface="Hiragino Sans GB W3"/>
              <a:cs typeface="Microsoft YaHei"/>
            </a:endParaRPr>
          </a:p>
        </p:txBody>
      </p:sp>
      <p:sp>
        <p:nvSpPr>
          <p:cNvPr id="9" name="Can 20"/>
          <p:cNvSpPr/>
          <p:nvPr/>
        </p:nvSpPr>
        <p:spPr>
          <a:xfrm>
            <a:off x="8256240" y="3865612"/>
            <a:ext cx="1080120" cy="1152128"/>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b="1" dirty="0">
                <a:latin typeface="Microsoft YaHei"/>
                <a:ea typeface="Hiragino Sans GB W3"/>
                <a:cs typeface="Microsoft YaHei"/>
              </a:rPr>
              <a:t>1TB</a:t>
            </a:r>
            <a:endParaRPr lang="en-US" b="1" dirty="0">
              <a:latin typeface="Microsoft YaHei"/>
              <a:ea typeface="Hiragino Sans GB W3"/>
              <a:cs typeface="Microsoft YaHei"/>
            </a:endParaRPr>
          </a:p>
        </p:txBody>
      </p:sp>
      <p:sp>
        <p:nvSpPr>
          <p:cNvPr id="10" name="Oval 21"/>
          <p:cNvSpPr/>
          <p:nvPr/>
        </p:nvSpPr>
        <p:spPr>
          <a:xfrm>
            <a:off x="4151313" y="4441825"/>
            <a:ext cx="288925" cy="287338"/>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11" name="Isosceles Triangle 27"/>
          <p:cNvSpPr/>
          <p:nvPr/>
        </p:nvSpPr>
        <p:spPr>
          <a:xfrm>
            <a:off x="2063750" y="4152900"/>
            <a:ext cx="417513" cy="360363"/>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12" name="Diamond 28"/>
          <p:cNvSpPr/>
          <p:nvPr/>
        </p:nvSpPr>
        <p:spPr>
          <a:xfrm>
            <a:off x="2495550" y="4010025"/>
            <a:ext cx="360363" cy="360363"/>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13" name="Isosceles Triangle 30"/>
          <p:cNvSpPr/>
          <p:nvPr/>
        </p:nvSpPr>
        <p:spPr>
          <a:xfrm>
            <a:off x="6456363" y="4370388"/>
            <a:ext cx="417512" cy="358775"/>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14" name="Oval 31"/>
          <p:cNvSpPr/>
          <p:nvPr/>
        </p:nvSpPr>
        <p:spPr>
          <a:xfrm>
            <a:off x="2495550" y="4513263"/>
            <a:ext cx="287338" cy="288925"/>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15" name="Diamond 32"/>
          <p:cNvSpPr/>
          <p:nvPr/>
        </p:nvSpPr>
        <p:spPr>
          <a:xfrm>
            <a:off x="8688388" y="4370388"/>
            <a:ext cx="360362" cy="358775"/>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16" name="Right Triangle 33"/>
          <p:cNvSpPr/>
          <p:nvPr/>
        </p:nvSpPr>
        <p:spPr>
          <a:xfrm>
            <a:off x="4440238" y="3937000"/>
            <a:ext cx="360362" cy="360363"/>
          </a:xfrm>
          <a:prstGeom prst="rtTriangle">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ight Triangle 34"/>
          <p:cNvSpPr/>
          <p:nvPr/>
        </p:nvSpPr>
        <p:spPr>
          <a:xfrm>
            <a:off x="6888163" y="4152900"/>
            <a:ext cx="360362" cy="360363"/>
          </a:xfrm>
          <a:prstGeom prst="rtTriangle">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gular Pentagon 35"/>
          <p:cNvSpPr/>
          <p:nvPr/>
        </p:nvSpPr>
        <p:spPr>
          <a:xfrm>
            <a:off x="4656138" y="4513263"/>
            <a:ext cx="360362" cy="342900"/>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gular Pentagon 36"/>
          <p:cNvSpPr/>
          <p:nvPr/>
        </p:nvSpPr>
        <p:spPr>
          <a:xfrm>
            <a:off x="8543925" y="4010025"/>
            <a:ext cx="360363" cy="342900"/>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Multiply 14"/>
          <p:cNvSpPr/>
          <p:nvPr/>
        </p:nvSpPr>
        <p:spPr>
          <a:xfrm>
            <a:off x="1703388" y="3865563"/>
            <a:ext cx="1368425" cy="1223962"/>
          </a:xfrm>
          <a:prstGeom prst="mathMultiply">
            <a:avLst>
              <a:gd name="adj1" fmla="val 10033"/>
            </a:avLst>
          </a:prstGeom>
          <a:solidFill>
            <a:schemeClr val="accent3"/>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Isosceles Triangle 37"/>
          <p:cNvSpPr/>
          <p:nvPr/>
        </p:nvSpPr>
        <p:spPr>
          <a:xfrm>
            <a:off x="4727575" y="3937000"/>
            <a:ext cx="417513" cy="360363"/>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22" name="Diamond 38"/>
          <p:cNvSpPr/>
          <p:nvPr/>
        </p:nvSpPr>
        <p:spPr>
          <a:xfrm>
            <a:off x="6240463" y="4010025"/>
            <a:ext cx="360362" cy="360363"/>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23" name="Oval 39"/>
          <p:cNvSpPr/>
          <p:nvPr/>
        </p:nvSpPr>
        <p:spPr>
          <a:xfrm>
            <a:off x="9048750" y="4152900"/>
            <a:ext cx="287338" cy="288925"/>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24" name="Freeform 46"/>
          <p:cNvSpPr/>
          <p:nvPr/>
        </p:nvSpPr>
        <p:spPr>
          <a:xfrm>
            <a:off x="5054600" y="4267200"/>
            <a:ext cx="1308100" cy="368300"/>
          </a:xfrm>
          <a:custGeom>
            <a:avLst/>
            <a:gdLst>
              <a:gd name="connsiteX0" fmla="*/ 1308100 w 1308100"/>
              <a:gd name="connsiteY0" fmla="*/ 368300 h 368300"/>
              <a:gd name="connsiteX1" fmla="*/ 508000 w 1308100"/>
              <a:gd name="connsiteY1" fmla="*/ 254000 h 368300"/>
              <a:gd name="connsiteX2" fmla="*/ 0 w 1308100"/>
              <a:gd name="connsiteY2" fmla="*/ 0 h 368300"/>
              <a:gd name="connsiteX3" fmla="*/ 0 w 1308100"/>
              <a:gd name="connsiteY3" fmla="*/ 0 h 368300"/>
            </a:gdLst>
            <a:ahLst/>
            <a:cxnLst>
              <a:cxn ang="0">
                <a:pos x="connsiteX0" y="connsiteY0"/>
              </a:cxn>
              <a:cxn ang="0">
                <a:pos x="connsiteX1" y="connsiteY1"/>
              </a:cxn>
              <a:cxn ang="0">
                <a:pos x="connsiteX2" y="connsiteY2"/>
              </a:cxn>
              <a:cxn ang="0">
                <a:pos x="connsiteX3" y="connsiteY3"/>
              </a:cxn>
            </a:cxnLst>
            <a:rect l="l" t="t" r="r" b="b"/>
            <a:pathLst>
              <a:path w="1308100" h="368300">
                <a:moveTo>
                  <a:pt x="1308100" y="368300"/>
                </a:moveTo>
                <a:cubicBezTo>
                  <a:pt x="1017058" y="341841"/>
                  <a:pt x="726017" y="315383"/>
                  <a:pt x="508000" y="254000"/>
                </a:cubicBezTo>
                <a:cubicBezTo>
                  <a:pt x="289983" y="192617"/>
                  <a:pt x="0" y="0"/>
                  <a:pt x="0" y="0"/>
                </a:cubicBezTo>
                <a:lnTo>
                  <a:pt x="0" y="0"/>
                </a:ln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5" name="Freeform 48"/>
          <p:cNvSpPr/>
          <p:nvPr/>
        </p:nvSpPr>
        <p:spPr>
          <a:xfrm>
            <a:off x="6438900" y="3867150"/>
            <a:ext cx="2425700" cy="730250"/>
          </a:xfrm>
          <a:custGeom>
            <a:avLst/>
            <a:gdLst>
              <a:gd name="connsiteX0" fmla="*/ 2425700 w 2425700"/>
              <a:gd name="connsiteY0" fmla="*/ 730331 h 730331"/>
              <a:gd name="connsiteX1" fmla="*/ 1181100 w 2425700"/>
              <a:gd name="connsiteY1" fmla="*/ 19131 h 730331"/>
              <a:gd name="connsiteX2" fmla="*/ 0 w 2425700"/>
              <a:gd name="connsiteY2" fmla="*/ 273131 h 730331"/>
            </a:gdLst>
            <a:ahLst/>
            <a:cxnLst>
              <a:cxn ang="0">
                <a:pos x="connsiteX0" y="connsiteY0"/>
              </a:cxn>
              <a:cxn ang="0">
                <a:pos x="connsiteX1" y="connsiteY1"/>
              </a:cxn>
              <a:cxn ang="0">
                <a:pos x="connsiteX2" y="connsiteY2"/>
              </a:cxn>
            </a:cxnLst>
            <a:rect l="l" t="t" r="r" b="b"/>
            <a:pathLst>
              <a:path w="2425700" h="730331">
                <a:moveTo>
                  <a:pt x="2425700" y="730331"/>
                </a:moveTo>
                <a:cubicBezTo>
                  <a:pt x="2005541" y="412831"/>
                  <a:pt x="1585383" y="95331"/>
                  <a:pt x="1181100" y="19131"/>
                </a:cubicBezTo>
                <a:cubicBezTo>
                  <a:pt x="776817" y="-57069"/>
                  <a:pt x="388408" y="108031"/>
                  <a:pt x="0" y="273131"/>
                </a:cubicBez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6" name="Freeform 49"/>
          <p:cNvSpPr/>
          <p:nvPr/>
        </p:nvSpPr>
        <p:spPr>
          <a:xfrm>
            <a:off x="4305300" y="4368800"/>
            <a:ext cx="4902200" cy="1095375"/>
          </a:xfrm>
          <a:custGeom>
            <a:avLst/>
            <a:gdLst>
              <a:gd name="connsiteX0" fmla="*/ 0 w 4902200"/>
              <a:gd name="connsiteY0" fmla="*/ 292100 h 1096024"/>
              <a:gd name="connsiteX1" fmla="*/ 2019300 w 4902200"/>
              <a:gd name="connsiteY1" fmla="*/ 1092200 h 1096024"/>
              <a:gd name="connsiteX2" fmla="*/ 4902200 w 4902200"/>
              <a:gd name="connsiteY2" fmla="*/ 0 h 1096024"/>
            </a:gdLst>
            <a:ahLst/>
            <a:cxnLst>
              <a:cxn ang="0">
                <a:pos x="connsiteX0" y="connsiteY0"/>
              </a:cxn>
              <a:cxn ang="0">
                <a:pos x="connsiteX1" y="connsiteY1"/>
              </a:cxn>
              <a:cxn ang="0">
                <a:pos x="connsiteX2" y="connsiteY2"/>
              </a:cxn>
            </a:cxnLst>
            <a:rect l="l" t="t" r="r" b="b"/>
            <a:pathLst>
              <a:path w="4902200" h="1096024">
                <a:moveTo>
                  <a:pt x="0" y="292100"/>
                </a:moveTo>
                <a:cubicBezTo>
                  <a:pt x="601133" y="716491"/>
                  <a:pt x="1202267" y="1140883"/>
                  <a:pt x="2019300" y="1092200"/>
                </a:cubicBezTo>
                <a:cubicBezTo>
                  <a:pt x="2836333" y="1043517"/>
                  <a:pt x="4902200" y="0"/>
                  <a:pt x="4902200" y="0"/>
                </a:cubicBez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55328" name="Picture 5"/>
          <p:cNvPicPr>
            <a:picLocks noChangeAspect="1" noChangeArrowheads="1"/>
          </p:cNvPicPr>
          <p:nvPr/>
        </p:nvPicPr>
        <p:blipFill>
          <a:blip r:embed="rId3"/>
          <a:srcRect/>
          <a:stretch>
            <a:fillRect/>
          </a:stretch>
        </p:blipFill>
        <p:spPr bwMode="auto">
          <a:xfrm>
            <a:off x="6743700" y="1412875"/>
            <a:ext cx="5135563" cy="17113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par>
                                <p:cTn id="57" presetID="10"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大纲</a:t>
            </a:r>
            <a:endParaRPr lang="zh-CN" altLang="en-US" dirty="0"/>
          </a:p>
        </p:txBody>
      </p:sp>
      <p:sp>
        <p:nvSpPr>
          <p:cNvPr id="13314" name="内容占位符 2"/>
          <p:cNvSpPr>
            <a:spLocks noGrp="1"/>
          </p:cNvSpPr>
          <p:nvPr>
            <p:ph idx="1"/>
          </p:nvPr>
        </p:nvSpPr>
        <p:spPr>
          <a:xfrm>
            <a:off x="2998789" y="1079500"/>
            <a:ext cx="6985644" cy="5445125"/>
          </a:xfrm>
        </p:spPr>
        <p:txBody>
          <a:bodyPr/>
          <a:lstStyle/>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大数据对分布</a:t>
            </a:r>
            <a:r>
              <a:rPr lang="zh-CN" altLang="en-US" b="1" dirty="0" smtClean="0">
                <a:solidFill>
                  <a:srgbClr val="0088EE"/>
                </a:solidFill>
                <a:effectLst>
                  <a:outerShdw blurRad="38100" dist="38100" dir="2700000" algn="tl">
                    <a:srgbClr val="C0C0C0"/>
                  </a:outerShdw>
                </a:effectLst>
                <a:cs typeface="Times New Roman" pitchFamily="18" charset="0"/>
              </a:rPr>
              <a:t>式存储的</a:t>
            </a:r>
            <a:r>
              <a:rPr lang="zh-CN" altLang="en-US" b="1" dirty="0" smtClean="0">
                <a:solidFill>
                  <a:srgbClr val="0088EE"/>
                </a:solidFill>
                <a:effectLst>
                  <a:outerShdw blurRad="38100" dist="38100" dir="2700000" algn="tl">
                    <a:srgbClr val="C0C0C0"/>
                  </a:outerShdw>
                </a:effectLst>
              </a:rPr>
              <a:t>需求</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FF0000"/>
                </a:solidFill>
                <a:effectLst>
                  <a:outerShdw blurRad="38100" dist="38100" dir="2700000" algn="tl">
                    <a:srgbClr val="C0C0C0"/>
                  </a:outerShdw>
                </a:effectLst>
              </a:rPr>
              <a:t>分布式存储系统架构</a:t>
            </a:r>
            <a:endParaRPr lang="en-US" altLang="zh-CN" b="1" dirty="0" smtClean="0">
              <a:solidFill>
                <a:srgbClr val="FF0000"/>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分布式存储系统重要功能设计剖析</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元数据服务器的高可用性和可扩展性</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多种介质的混合存储系统</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参考资料</a:t>
            </a:r>
          </a:p>
        </p:txBody>
      </p:sp>
    </p:spTree>
    <p:extLst>
      <p:ext uri="{BB962C8B-B14F-4D97-AF65-F5344CB8AC3E}">
        <p14:creationId xmlns:p14="http://schemas.microsoft.com/office/powerpoint/2010/main" val="306458882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数据均衡 </a:t>
            </a:r>
            <a:r>
              <a:rPr lang="en-US" altLang="zh-CN" dirty="0" smtClean="0"/>
              <a:t>- Rebalance</a:t>
            </a:r>
            <a:endParaRPr lang="zh-CN" altLang="en-US" dirty="0"/>
          </a:p>
        </p:txBody>
      </p:sp>
      <p:sp>
        <p:nvSpPr>
          <p:cNvPr id="3" name="内容占位符 2"/>
          <p:cNvSpPr>
            <a:spLocks noGrp="1"/>
          </p:cNvSpPr>
          <p:nvPr>
            <p:ph idx="1"/>
          </p:nvPr>
        </p:nvSpPr>
        <p:spPr>
          <a:xfrm>
            <a:off x="334963" y="922338"/>
            <a:ext cx="11522075" cy="2146300"/>
          </a:xfrm>
        </p:spPr>
        <p:txBody>
          <a:bodyPr>
            <a:normAutofit/>
          </a:bodyPr>
          <a:lstStyle/>
          <a:p>
            <a:pPr eaLnBrk="1" hangingPunct="1">
              <a:lnSpc>
                <a:spcPct val="200000"/>
              </a:lnSpc>
              <a:defRPr/>
            </a:pPr>
            <a:r>
              <a:rPr lang="zh-CN" altLang="en-US" sz="2100" smtClean="0">
                <a:effectLst>
                  <a:outerShdw blurRad="38100" dist="38100" dir="2700000" algn="tl">
                    <a:srgbClr val="C0C0C0"/>
                  </a:outerShdw>
                </a:effectLst>
              </a:rPr>
              <a:t>当新的机器</a:t>
            </a:r>
            <a:r>
              <a:rPr lang="en-US" altLang="zh-CN" sz="2100" smtClean="0">
                <a:effectLst>
                  <a:outerShdw blurRad="38100" dist="38100" dir="2700000" algn="tl">
                    <a:srgbClr val="C0C0C0"/>
                  </a:outerShdw>
                </a:effectLst>
              </a:rPr>
              <a:t>/</a:t>
            </a:r>
            <a:r>
              <a:rPr lang="zh-CN" altLang="en-US" sz="2100" smtClean="0">
                <a:effectLst>
                  <a:outerShdw blurRad="38100" dist="38100" dir="2700000" algn="tl">
                    <a:srgbClr val="C0C0C0"/>
                  </a:outerShdw>
                </a:effectLst>
              </a:rPr>
              <a:t>磁盘上线，迁移数据保证负载均衡</a:t>
            </a:r>
            <a:endParaRPr lang="en-US" altLang="zh-CN" sz="2100" smtClean="0">
              <a:effectLst>
                <a:outerShdw blurRad="38100" dist="38100" dir="2700000" algn="tl">
                  <a:srgbClr val="C0C0C0"/>
                </a:outerShdw>
              </a:effectLst>
            </a:endParaRPr>
          </a:p>
          <a:p>
            <a:pPr eaLnBrk="1" hangingPunct="1">
              <a:lnSpc>
                <a:spcPct val="200000"/>
              </a:lnSpc>
              <a:defRPr/>
            </a:pPr>
            <a:r>
              <a:rPr lang="zh-CN" altLang="en-US" sz="2100" smtClean="0">
                <a:effectLst>
                  <a:outerShdw blurRad="38100" dist="38100" dir="2700000" algn="tl">
                    <a:srgbClr val="C0C0C0"/>
                  </a:outerShdw>
                </a:effectLst>
              </a:rPr>
              <a:t>充分利用多台机器的复制带宽</a:t>
            </a:r>
            <a:endParaRPr lang="en-US" altLang="zh-CN" sz="2100" smtClean="0">
              <a:effectLst>
                <a:outerShdw blurRad="38100" dist="38100" dir="2700000" algn="tl">
                  <a:srgbClr val="C0C0C0"/>
                </a:outerShdw>
              </a:effectLst>
            </a:endParaRPr>
          </a:p>
          <a:p>
            <a:pPr eaLnBrk="1" hangingPunct="1">
              <a:lnSpc>
                <a:spcPct val="200000"/>
              </a:lnSpc>
              <a:defRPr/>
            </a:pPr>
            <a:r>
              <a:rPr lang="zh-CN" altLang="en-US" sz="2100" smtClean="0">
                <a:effectLst>
                  <a:outerShdw blurRad="38100" dist="38100" dir="2700000" algn="tl">
                    <a:srgbClr val="C0C0C0"/>
                  </a:outerShdw>
                </a:effectLst>
              </a:rPr>
              <a:t>复制优先级和流量控制</a:t>
            </a:r>
            <a:endParaRPr lang="en-US" altLang="zh-CN" sz="2100" smtClean="0">
              <a:effectLst>
                <a:outerShdw blurRad="38100" dist="38100" dir="2700000" algn="tl">
                  <a:srgbClr val="C0C0C0"/>
                </a:outerShdw>
              </a:effectLst>
            </a:endParaRPr>
          </a:p>
          <a:p>
            <a:pPr lvl="1" eaLnBrk="1" hangingPunct="1">
              <a:buFont typeface="Arial" charset="0"/>
              <a:buNone/>
              <a:defRPr/>
            </a:pPr>
            <a:endParaRPr lang="en-US" altLang="zh-CN" sz="2100" smtClean="0">
              <a:effectLst>
                <a:outerShdw blurRad="38100" dist="38100" dir="2700000" algn="tl">
                  <a:srgbClr val="C0C0C0"/>
                </a:outerShdw>
              </a:effectLst>
            </a:endParaRPr>
          </a:p>
        </p:txBody>
      </p:sp>
      <p:sp>
        <p:nvSpPr>
          <p:cNvPr id="5" name="Can 13"/>
          <p:cNvSpPr/>
          <p:nvPr/>
        </p:nvSpPr>
        <p:spPr>
          <a:xfrm>
            <a:off x="2495600" y="3865612"/>
            <a:ext cx="1080120" cy="1152128"/>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b="1" dirty="0">
                <a:latin typeface="Microsoft YaHei"/>
                <a:ea typeface="Hiragino Sans GB W3"/>
                <a:cs typeface="Microsoft YaHei"/>
              </a:rPr>
              <a:t>1TB</a:t>
            </a:r>
            <a:endParaRPr lang="en-US" b="1" dirty="0">
              <a:latin typeface="Microsoft YaHei"/>
              <a:ea typeface="Hiragino Sans GB W3"/>
              <a:cs typeface="Microsoft YaHei"/>
            </a:endParaRPr>
          </a:p>
        </p:txBody>
      </p:sp>
      <p:sp>
        <p:nvSpPr>
          <p:cNvPr id="6" name="Can 15"/>
          <p:cNvSpPr/>
          <p:nvPr/>
        </p:nvSpPr>
        <p:spPr>
          <a:xfrm>
            <a:off x="4583832" y="3865612"/>
            <a:ext cx="1080120" cy="1152128"/>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b="1" dirty="0">
                <a:latin typeface="Microsoft YaHei"/>
                <a:ea typeface="Hiragino Sans GB W3"/>
                <a:cs typeface="Microsoft YaHei"/>
              </a:rPr>
              <a:t>1TB</a:t>
            </a:r>
            <a:endParaRPr lang="en-US" b="1" dirty="0">
              <a:latin typeface="Microsoft YaHei"/>
              <a:ea typeface="Hiragino Sans GB W3"/>
              <a:cs typeface="Microsoft YaHei"/>
            </a:endParaRPr>
          </a:p>
        </p:txBody>
      </p:sp>
      <p:sp>
        <p:nvSpPr>
          <p:cNvPr id="9" name="Can 20"/>
          <p:cNvSpPr/>
          <p:nvPr/>
        </p:nvSpPr>
        <p:spPr>
          <a:xfrm>
            <a:off x="6672064" y="3865612"/>
            <a:ext cx="1080120" cy="1152128"/>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b="1" dirty="0">
                <a:latin typeface="Microsoft YaHei"/>
                <a:ea typeface="Hiragino Sans GB W3"/>
                <a:cs typeface="Microsoft YaHei"/>
              </a:rPr>
              <a:t>1TB</a:t>
            </a:r>
            <a:endParaRPr lang="en-US" b="1" dirty="0">
              <a:latin typeface="Microsoft YaHei"/>
              <a:ea typeface="Hiragino Sans GB W3"/>
              <a:cs typeface="Microsoft YaHei"/>
            </a:endParaRPr>
          </a:p>
        </p:txBody>
      </p:sp>
      <p:sp>
        <p:nvSpPr>
          <p:cNvPr id="10" name="Oval 21"/>
          <p:cNvSpPr/>
          <p:nvPr/>
        </p:nvSpPr>
        <p:spPr>
          <a:xfrm>
            <a:off x="2566988" y="4441825"/>
            <a:ext cx="288925" cy="287338"/>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13" name="Isosceles Triangle 30"/>
          <p:cNvSpPr/>
          <p:nvPr/>
        </p:nvSpPr>
        <p:spPr>
          <a:xfrm>
            <a:off x="4872038" y="4370388"/>
            <a:ext cx="417512" cy="358775"/>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15" name="Diamond 32"/>
          <p:cNvSpPr/>
          <p:nvPr/>
        </p:nvSpPr>
        <p:spPr>
          <a:xfrm>
            <a:off x="7104063" y="4370388"/>
            <a:ext cx="360362" cy="358775"/>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16" name="Right Triangle 33"/>
          <p:cNvSpPr/>
          <p:nvPr/>
        </p:nvSpPr>
        <p:spPr>
          <a:xfrm>
            <a:off x="2855913" y="3937000"/>
            <a:ext cx="360362" cy="360363"/>
          </a:xfrm>
          <a:prstGeom prst="rtTriangle">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ight Triangle 34"/>
          <p:cNvSpPr/>
          <p:nvPr/>
        </p:nvSpPr>
        <p:spPr>
          <a:xfrm>
            <a:off x="5303838" y="4152900"/>
            <a:ext cx="360362" cy="360363"/>
          </a:xfrm>
          <a:prstGeom prst="rtTriangle">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gular Pentagon 35"/>
          <p:cNvSpPr/>
          <p:nvPr/>
        </p:nvSpPr>
        <p:spPr>
          <a:xfrm>
            <a:off x="3071813" y="4513263"/>
            <a:ext cx="360362" cy="342900"/>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gular Pentagon 36"/>
          <p:cNvSpPr/>
          <p:nvPr/>
        </p:nvSpPr>
        <p:spPr>
          <a:xfrm>
            <a:off x="6959600" y="4010025"/>
            <a:ext cx="360363" cy="342900"/>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Isosceles Triangle 37"/>
          <p:cNvSpPr/>
          <p:nvPr/>
        </p:nvSpPr>
        <p:spPr>
          <a:xfrm>
            <a:off x="3143250" y="3937000"/>
            <a:ext cx="417513" cy="360363"/>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22" name="Diamond 38"/>
          <p:cNvSpPr/>
          <p:nvPr/>
        </p:nvSpPr>
        <p:spPr>
          <a:xfrm>
            <a:off x="4656138" y="4010025"/>
            <a:ext cx="360362" cy="360363"/>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23" name="Oval 39"/>
          <p:cNvSpPr/>
          <p:nvPr/>
        </p:nvSpPr>
        <p:spPr>
          <a:xfrm>
            <a:off x="7464425" y="4152900"/>
            <a:ext cx="287338" cy="288925"/>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25" name="Freeform 48"/>
          <p:cNvSpPr/>
          <p:nvPr/>
        </p:nvSpPr>
        <p:spPr>
          <a:xfrm flipH="1">
            <a:off x="7175500" y="3716338"/>
            <a:ext cx="1944688" cy="288925"/>
          </a:xfrm>
          <a:custGeom>
            <a:avLst/>
            <a:gdLst>
              <a:gd name="connsiteX0" fmla="*/ 2425700 w 2425700"/>
              <a:gd name="connsiteY0" fmla="*/ 730331 h 730331"/>
              <a:gd name="connsiteX1" fmla="*/ 1181100 w 2425700"/>
              <a:gd name="connsiteY1" fmla="*/ 19131 h 730331"/>
              <a:gd name="connsiteX2" fmla="*/ 0 w 2425700"/>
              <a:gd name="connsiteY2" fmla="*/ 273131 h 730331"/>
            </a:gdLst>
            <a:ahLst/>
            <a:cxnLst>
              <a:cxn ang="0">
                <a:pos x="connsiteX0" y="connsiteY0"/>
              </a:cxn>
              <a:cxn ang="0">
                <a:pos x="connsiteX1" y="connsiteY1"/>
              </a:cxn>
              <a:cxn ang="0">
                <a:pos x="connsiteX2" y="connsiteY2"/>
              </a:cxn>
            </a:cxnLst>
            <a:rect l="l" t="t" r="r" b="b"/>
            <a:pathLst>
              <a:path w="2425700" h="730331">
                <a:moveTo>
                  <a:pt x="2425700" y="730331"/>
                </a:moveTo>
                <a:cubicBezTo>
                  <a:pt x="2005541" y="412831"/>
                  <a:pt x="1585383" y="95331"/>
                  <a:pt x="1181100" y="19131"/>
                </a:cubicBezTo>
                <a:cubicBezTo>
                  <a:pt x="776817" y="-57069"/>
                  <a:pt x="388408" y="108031"/>
                  <a:pt x="0" y="273131"/>
                </a:cubicBez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Can 15"/>
          <p:cNvSpPr/>
          <p:nvPr/>
        </p:nvSpPr>
        <p:spPr>
          <a:xfrm>
            <a:off x="8616280" y="3861048"/>
            <a:ext cx="1080120" cy="1152128"/>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b="1" dirty="0">
                <a:latin typeface="Microsoft YaHei"/>
                <a:ea typeface="Hiragino Sans GB W3"/>
                <a:cs typeface="Microsoft YaHei"/>
              </a:rPr>
              <a:t>1TB</a:t>
            </a:r>
            <a:endParaRPr lang="en-US" b="1" dirty="0">
              <a:latin typeface="Microsoft YaHei"/>
              <a:ea typeface="Hiragino Sans GB W3"/>
              <a:cs typeface="Microsoft YaHei"/>
            </a:endParaRPr>
          </a:p>
        </p:txBody>
      </p:sp>
      <p:sp>
        <p:nvSpPr>
          <p:cNvPr id="26" name="Freeform 49"/>
          <p:cNvSpPr/>
          <p:nvPr/>
        </p:nvSpPr>
        <p:spPr>
          <a:xfrm>
            <a:off x="2711450" y="4437063"/>
            <a:ext cx="6327775" cy="811212"/>
          </a:xfrm>
          <a:custGeom>
            <a:avLst/>
            <a:gdLst>
              <a:gd name="connsiteX0" fmla="*/ 0 w 4902200"/>
              <a:gd name="connsiteY0" fmla="*/ 292100 h 1096024"/>
              <a:gd name="connsiteX1" fmla="*/ 2019300 w 4902200"/>
              <a:gd name="connsiteY1" fmla="*/ 1092200 h 1096024"/>
              <a:gd name="connsiteX2" fmla="*/ 4902200 w 4902200"/>
              <a:gd name="connsiteY2" fmla="*/ 0 h 1096024"/>
            </a:gdLst>
            <a:ahLst/>
            <a:cxnLst>
              <a:cxn ang="0">
                <a:pos x="connsiteX0" y="connsiteY0"/>
              </a:cxn>
              <a:cxn ang="0">
                <a:pos x="connsiteX1" y="connsiteY1"/>
              </a:cxn>
              <a:cxn ang="0">
                <a:pos x="connsiteX2" y="connsiteY2"/>
              </a:cxn>
            </a:cxnLst>
            <a:rect l="l" t="t" r="r" b="b"/>
            <a:pathLst>
              <a:path w="4902200" h="1096024">
                <a:moveTo>
                  <a:pt x="0" y="292100"/>
                </a:moveTo>
                <a:cubicBezTo>
                  <a:pt x="601133" y="716491"/>
                  <a:pt x="1202267" y="1140883"/>
                  <a:pt x="2019300" y="1092200"/>
                </a:cubicBezTo>
                <a:cubicBezTo>
                  <a:pt x="2836333" y="1043517"/>
                  <a:pt x="4902200" y="0"/>
                  <a:pt x="4902200" y="0"/>
                </a:cubicBez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Oval 21"/>
          <p:cNvSpPr/>
          <p:nvPr/>
        </p:nvSpPr>
        <p:spPr>
          <a:xfrm>
            <a:off x="8975725" y="4292600"/>
            <a:ext cx="288925" cy="288925"/>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29" name="Regular Pentagon 36"/>
          <p:cNvSpPr/>
          <p:nvPr/>
        </p:nvSpPr>
        <p:spPr>
          <a:xfrm>
            <a:off x="9264650" y="4005263"/>
            <a:ext cx="360363" cy="342900"/>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0" presetClass="exit" presetSubtype="0" fill="hold" grpId="0" nodeType="withEffect">
                                  <p:stCondLst>
                                    <p:cond delay="0"/>
                                  </p:stCondLst>
                                  <p:childTnLst>
                                    <p:animEffect transition="out" filter="fade">
                                      <p:cBhvr>
                                        <p:cTn id="20" dur="2000"/>
                                        <p:tgtEl>
                                          <p:spTgt spid="19"/>
                                        </p:tgtEl>
                                      </p:cBhvr>
                                    </p:animEffect>
                                    <p:set>
                                      <p:cBhvr>
                                        <p:cTn id="21" dur="1" fill="hold">
                                          <p:stCondLst>
                                            <p:cond delay="1999"/>
                                          </p:stCondLst>
                                        </p:cTn>
                                        <p:tgtEl>
                                          <p:spTgt spid="19"/>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2000"/>
                                        <p:tgtEl>
                                          <p:spTgt spid="10"/>
                                        </p:tgtEl>
                                      </p:cBhvr>
                                    </p:animEffect>
                                    <p:set>
                                      <p:cBhvr>
                                        <p:cTn id="24" dur="1" fill="hold">
                                          <p:stCondLst>
                                            <p:cond delay="1999"/>
                                          </p:stCondLst>
                                        </p:cTn>
                                        <p:tgtEl>
                                          <p:spTgt spid="1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8" grpId="0" animBg="1"/>
      <p:bldP spid="2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t>垃圾回收 </a:t>
            </a:r>
            <a:r>
              <a:rPr lang="en-US" altLang="zh-CN" dirty="0" smtClean="0"/>
              <a:t>– Garbage collection</a:t>
            </a:r>
            <a:endParaRPr lang="zh-CN" altLang="en-US" dirty="0"/>
          </a:p>
        </p:txBody>
      </p:sp>
      <p:sp>
        <p:nvSpPr>
          <p:cNvPr id="57346" name="内容占位符 2"/>
          <p:cNvSpPr>
            <a:spLocks noGrp="1"/>
          </p:cNvSpPr>
          <p:nvPr>
            <p:ph idx="1"/>
          </p:nvPr>
        </p:nvSpPr>
        <p:spPr/>
        <p:txBody>
          <a:bodyPr/>
          <a:lstStyle/>
          <a:p>
            <a:pPr eaLnBrk="1" hangingPunct="1">
              <a:defRPr/>
            </a:pPr>
            <a:r>
              <a:rPr lang="zh-CN" altLang="en-US" smtClean="0">
                <a:effectLst>
                  <a:outerShdw blurRad="38100" dist="38100" dir="2700000" algn="tl">
                    <a:srgbClr val="C0C0C0"/>
                  </a:outerShdw>
                </a:effectLst>
              </a:rPr>
              <a:t>异步完成，系统稳定平滑</a:t>
            </a:r>
            <a:endParaRPr lang="en-US" altLang="zh-CN" smtClean="0">
              <a:effectLst>
                <a:outerShdw blurRad="38100" dist="38100" dir="2700000" algn="tl">
                  <a:srgbClr val="C0C0C0"/>
                </a:outerShdw>
              </a:effectLst>
            </a:endParaRPr>
          </a:p>
          <a:p>
            <a:pPr eaLnBrk="1" hangingPunct="1">
              <a:defRPr/>
            </a:pPr>
            <a:r>
              <a:rPr lang="zh-CN" altLang="en-US" smtClean="0">
                <a:effectLst>
                  <a:outerShdw blurRad="38100" dist="38100" dir="2700000" algn="tl">
                    <a:srgbClr val="C0C0C0"/>
                  </a:outerShdw>
                </a:effectLst>
              </a:rPr>
              <a:t>基于版本回收，避免脏数据存在</a:t>
            </a:r>
          </a:p>
        </p:txBody>
      </p:sp>
      <p:sp>
        <p:nvSpPr>
          <p:cNvPr id="4" name="Can 12"/>
          <p:cNvSpPr/>
          <p:nvPr/>
        </p:nvSpPr>
        <p:spPr>
          <a:xfrm>
            <a:off x="1919536" y="4369668"/>
            <a:ext cx="1080120" cy="1152128"/>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b="1" dirty="0">
                <a:latin typeface="Microsoft YaHei"/>
                <a:ea typeface="Hiragino Sans GB W3"/>
                <a:cs typeface="Microsoft YaHei"/>
              </a:rPr>
              <a:t>1TB</a:t>
            </a:r>
            <a:endParaRPr lang="en-US" b="1" dirty="0">
              <a:latin typeface="Microsoft YaHei"/>
              <a:ea typeface="Hiragino Sans GB W3"/>
              <a:cs typeface="Microsoft YaHei"/>
            </a:endParaRPr>
          </a:p>
        </p:txBody>
      </p:sp>
      <p:sp>
        <p:nvSpPr>
          <p:cNvPr id="5" name="Can 13"/>
          <p:cNvSpPr/>
          <p:nvPr/>
        </p:nvSpPr>
        <p:spPr>
          <a:xfrm>
            <a:off x="4079776" y="4369668"/>
            <a:ext cx="1080120" cy="1152128"/>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b="1" dirty="0">
                <a:latin typeface="Microsoft YaHei"/>
                <a:ea typeface="Hiragino Sans GB W3"/>
                <a:cs typeface="Microsoft YaHei"/>
              </a:rPr>
              <a:t>1TB</a:t>
            </a:r>
            <a:endParaRPr lang="en-US" b="1" dirty="0">
              <a:latin typeface="Microsoft YaHei"/>
              <a:ea typeface="Hiragino Sans GB W3"/>
              <a:cs typeface="Microsoft YaHei"/>
            </a:endParaRPr>
          </a:p>
        </p:txBody>
      </p:sp>
      <p:sp>
        <p:nvSpPr>
          <p:cNvPr id="6" name="Can 15"/>
          <p:cNvSpPr/>
          <p:nvPr/>
        </p:nvSpPr>
        <p:spPr>
          <a:xfrm>
            <a:off x="6168008" y="4369668"/>
            <a:ext cx="1080120" cy="1152128"/>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b="1" dirty="0">
                <a:latin typeface="Microsoft YaHei"/>
                <a:ea typeface="Hiragino Sans GB W3"/>
                <a:cs typeface="Microsoft YaHei"/>
              </a:rPr>
              <a:t>1TB</a:t>
            </a:r>
            <a:endParaRPr lang="en-US" b="1" dirty="0">
              <a:latin typeface="Microsoft YaHei"/>
              <a:ea typeface="Hiragino Sans GB W3"/>
              <a:cs typeface="Microsoft YaHei"/>
            </a:endParaRPr>
          </a:p>
        </p:txBody>
      </p:sp>
      <p:sp>
        <p:nvSpPr>
          <p:cNvPr id="7" name="Can 20"/>
          <p:cNvSpPr/>
          <p:nvPr/>
        </p:nvSpPr>
        <p:spPr>
          <a:xfrm>
            <a:off x="8256240" y="4369668"/>
            <a:ext cx="1080120" cy="1152128"/>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b="1" dirty="0">
                <a:latin typeface="Microsoft YaHei"/>
                <a:ea typeface="Hiragino Sans GB W3"/>
                <a:cs typeface="Microsoft YaHei"/>
              </a:rPr>
              <a:t>1TB</a:t>
            </a:r>
            <a:endParaRPr lang="en-US" b="1" dirty="0">
              <a:latin typeface="Microsoft YaHei"/>
              <a:ea typeface="Hiragino Sans GB W3"/>
              <a:cs typeface="Microsoft YaHei"/>
            </a:endParaRPr>
          </a:p>
        </p:txBody>
      </p:sp>
      <p:sp>
        <p:nvSpPr>
          <p:cNvPr id="8" name="Oval 21"/>
          <p:cNvSpPr/>
          <p:nvPr/>
        </p:nvSpPr>
        <p:spPr>
          <a:xfrm>
            <a:off x="4224338" y="5089525"/>
            <a:ext cx="287337" cy="288925"/>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9" name="Isosceles Triangle 27"/>
          <p:cNvSpPr/>
          <p:nvPr/>
        </p:nvSpPr>
        <p:spPr>
          <a:xfrm>
            <a:off x="2063750" y="4657725"/>
            <a:ext cx="417513" cy="360363"/>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a:solidFill>
                  <a:srgbClr val="FFFFFF"/>
                </a:solidFill>
                <a:latin typeface="微软雅黑" pitchFamily="34" charset="-122"/>
                <a:ea typeface="微软雅黑" pitchFamily="34" charset="-122"/>
              </a:rPr>
              <a:t>2</a:t>
            </a:r>
          </a:p>
        </p:txBody>
      </p:sp>
      <p:sp>
        <p:nvSpPr>
          <p:cNvPr id="10" name="Diamond 28"/>
          <p:cNvSpPr/>
          <p:nvPr/>
        </p:nvSpPr>
        <p:spPr>
          <a:xfrm>
            <a:off x="4184650" y="4525963"/>
            <a:ext cx="360363" cy="360362"/>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11" name="Isosceles Triangle 30"/>
          <p:cNvSpPr/>
          <p:nvPr/>
        </p:nvSpPr>
        <p:spPr>
          <a:xfrm>
            <a:off x="4702175" y="4973638"/>
            <a:ext cx="417513" cy="360362"/>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a:solidFill>
                  <a:srgbClr val="FFFFFF"/>
                </a:solidFill>
                <a:latin typeface="微软雅黑" pitchFamily="34" charset="-122"/>
                <a:ea typeface="微软雅黑" pitchFamily="34" charset="-122"/>
              </a:rPr>
              <a:t>1</a:t>
            </a:r>
          </a:p>
        </p:txBody>
      </p:sp>
      <p:sp>
        <p:nvSpPr>
          <p:cNvPr id="12" name="Oval 31"/>
          <p:cNvSpPr/>
          <p:nvPr/>
        </p:nvSpPr>
        <p:spPr>
          <a:xfrm>
            <a:off x="2495550" y="5018088"/>
            <a:ext cx="287338" cy="287337"/>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13" name="Diamond 32"/>
          <p:cNvSpPr/>
          <p:nvPr/>
        </p:nvSpPr>
        <p:spPr>
          <a:xfrm>
            <a:off x="8843963" y="5000625"/>
            <a:ext cx="360362" cy="360363"/>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14" name="Right Triangle 33"/>
          <p:cNvSpPr/>
          <p:nvPr/>
        </p:nvSpPr>
        <p:spPr>
          <a:xfrm>
            <a:off x="2495550" y="4586288"/>
            <a:ext cx="360363" cy="358775"/>
          </a:xfrm>
          <a:prstGeom prst="rtTriangle">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gular Pentagon 35"/>
          <p:cNvSpPr/>
          <p:nvPr/>
        </p:nvSpPr>
        <p:spPr>
          <a:xfrm>
            <a:off x="6407150" y="5035550"/>
            <a:ext cx="360363" cy="342900"/>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gular Pentagon 36"/>
          <p:cNvSpPr/>
          <p:nvPr/>
        </p:nvSpPr>
        <p:spPr>
          <a:xfrm>
            <a:off x="8543925" y="4513263"/>
            <a:ext cx="360363" cy="342900"/>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Isosceles Triangle 37"/>
          <p:cNvSpPr/>
          <p:nvPr/>
        </p:nvSpPr>
        <p:spPr>
          <a:xfrm>
            <a:off x="8291513" y="5084763"/>
            <a:ext cx="417512" cy="360362"/>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a:solidFill>
                  <a:srgbClr val="FFFFFF"/>
                </a:solidFill>
                <a:latin typeface="微软雅黑" pitchFamily="34" charset="-122"/>
                <a:ea typeface="微软雅黑" pitchFamily="34" charset="-122"/>
              </a:rPr>
              <a:t>2</a:t>
            </a:r>
          </a:p>
        </p:txBody>
      </p:sp>
      <p:sp>
        <p:nvSpPr>
          <p:cNvPr id="20" name="Diamond 38"/>
          <p:cNvSpPr/>
          <p:nvPr/>
        </p:nvSpPr>
        <p:spPr>
          <a:xfrm>
            <a:off x="6240463" y="4513263"/>
            <a:ext cx="360362" cy="360362"/>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21" name="Oval 39"/>
          <p:cNvSpPr/>
          <p:nvPr/>
        </p:nvSpPr>
        <p:spPr>
          <a:xfrm>
            <a:off x="6729413" y="4621213"/>
            <a:ext cx="288925" cy="288925"/>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22" name="Freeform 46"/>
          <p:cNvSpPr/>
          <p:nvPr/>
        </p:nvSpPr>
        <p:spPr>
          <a:xfrm rot="5796430">
            <a:off x="2019300" y="3651251"/>
            <a:ext cx="1514475" cy="368300"/>
          </a:xfrm>
          <a:custGeom>
            <a:avLst/>
            <a:gdLst>
              <a:gd name="connsiteX0" fmla="*/ 1308100 w 1308100"/>
              <a:gd name="connsiteY0" fmla="*/ 368300 h 368300"/>
              <a:gd name="connsiteX1" fmla="*/ 508000 w 1308100"/>
              <a:gd name="connsiteY1" fmla="*/ 254000 h 368300"/>
              <a:gd name="connsiteX2" fmla="*/ 0 w 1308100"/>
              <a:gd name="connsiteY2" fmla="*/ 0 h 368300"/>
              <a:gd name="connsiteX3" fmla="*/ 0 w 1308100"/>
              <a:gd name="connsiteY3" fmla="*/ 0 h 368300"/>
            </a:gdLst>
            <a:ahLst/>
            <a:cxnLst>
              <a:cxn ang="0">
                <a:pos x="connsiteX0" y="connsiteY0"/>
              </a:cxn>
              <a:cxn ang="0">
                <a:pos x="connsiteX1" y="connsiteY1"/>
              </a:cxn>
              <a:cxn ang="0">
                <a:pos x="connsiteX2" y="connsiteY2"/>
              </a:cxn>
              <a:cxn ang="0">
                <a:pos x="connsiteX3" y="connsiteY3"/>
              </a:cxn>
            </a:cxnLst>
            <a:rect l="l" t="t" r="r" b="b"/>
            <a:pathLst>
              <a:path w="1308100" h="368300">
                <a:moveTo>
                  <a:pt x="1308100" y="368300"/>
                </a:moveTo>
                <a:cubicBezTo>
                  <a:pt x="1017058" y="341841"/>
                  <a:pt x="726017" y="315383"/>
                  <a:pt x="508000" y="254000"/>
                </a:cubicBezTo>
                <a:cubicBezTo>
                  <a:pt x="289983" y="192617"/>
                  <a:pt x="0" y="0"/>
                  <a:pt x="0" y="0"/>
                </a:cubicBezTo>
                <a:lnTo>
                  <a:pt x="0" y="0"/>
                </a:ln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6" name="矩形 25"/>
          <p:cNvSpPr/>
          <p:nvPr/>
        </p:nvSpPr>
        <p:spPr>
          <a:xfrm>
            <a:off x="2674938" y="1773238"/>
            <a:ext cx="684212" cy="576262"/>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a:p>
        </p:txBody>
      </p:sp>
      <p:sp>
        <p:nvSpPr>
          <p:cNvPr id="27" name="Diamond 28"/>
          <p:cNvSpPr/>
          <p:nvPr/>
        </p:nvSpPr>
        <p:spPr>
          <a:xfrm>
            <a:off x="2836863" y="1881188"/>
            <a:ext cx="360362" cy="360362"/>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28" name="矩形 27"/>
          <p:cNvSpPr/>
          <p:nvPr/>
        </p:nvSpPr>
        <p:spPr>
          <a:xfrm>
            <a:off x="3359150" y="1773238"/>
            <a:ext cx="684213" cy="576262"/>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a:p>
        </p:txBody>
      </p:sp>
      <p:sp>
        <p:nvSpPr>
          <p:cNvPr id="29" name="矩形 28"/>
          <p:cNvSpPr/>
          <p:nvPr/>
        </p:nvSpPr>
        <p:spPr>
          <a:xfrm>
            <a:off x="4043363" y="1773238"/>
            <a:ext cx="684212" cy="576262"/>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a:p>
        </p:txBody>
      </p:sp>
      <p:sp>
        <p:nvSpPr>
          <p:cNvPr id="30" name="矩形 29"/>
          <p:cNvSpPr/>
          <p:nvPr/>
        </p:nvSpPr>
        <p:spPr>
          <a:xfrm>
            <a:off x="4727575" y="1773238"/>
            <a:ext cx="684213" cy="576262"/>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a:p>
        </p:txBody>
      </p:sp>
      <p:sp>
        <p:nvSpPr>
          <p:cNvPr id="32" name="Isosceles Triangle 27"/>
          <p:cNvSpPr/>
          <p:nvPr/>
        </p:nvSpPr>
        <p:spPr>
          <a:xfrm>
            <a:off x="3492500" y="1881188"/>
            <a:ext cx="417513" cy="360362"/>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33" name="Oval 31"/>
          <p:cNvSpPr/>
          <p:nvPr/>
        </p:nvSpPr>
        <p:spPr>
          <a:xfrm>
            <a:off x="4256088" y="1882775"/>
            <a:ext cx="288925" cy="288925"/>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a:solidFill>
                <a:srgbClr val="FFFFFF"/>
              </a:solidFill>
              <a:latin typeface="微软雅黑" pitchFamily="34" charset="-122"/>
              <a:ea typeface="微软雅黑" pitchFamily="34" charset="-122"/>
            </a:endParaRPr>
          </a:p>
        </p:txBody>
      </p:sp>
      <p:sp>
        <p:nvSpPr>
          <p:cNvPr id="34" name="Regular Pentagon 35"/>
          <p:cNvSpPr/>
          <p:nvPr/>
        </p:nvSpPr>
        <p:spPr>
          <a:xfrm>
            <a:off x="4910138" y="1881188"/>
            <a:ext cx="360362" cy="342900"/>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矩形 35"/>
          <p:cNvSpPr/>
          <p:nvPr/>
        </p:nvSpPr>
        <p:spPr>
          <a:xfrm>
            <a:off x="2674938" y="2349500"/>
            <a:ext cx="684212" cy="3937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2:3</a:t>
            </a:r>
            <a:endParaRPr lang="zh-CN" altLang="en-US" dirty="0"/>
          </a:p>
        </p:txBody>
      </p:sp>
      <p:sp>
        <p:nvSpPr>
          <p:cNvPr id="38" name="矩形 37"/>
          <p:cNvSpPr/>
          <p:nvPr/>
        </p:nvSpPr>
        <p:spPr>
          <a:xfrm>
            <a:off x="3359150" y="2349500"/>
            <a:ext cx="684213" cy="3937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2:2</a:t>
            </a:r>
            <a:endParaRPr lang="zh-CN" altLang="en-US" dirty="0"/>
          </a:p>
        </p:txBody>
      </p:sp>
      <p:sp>
        <p:nvSpPr>
          <p:cNvPr id="39" name="矩形 38"/>
          <p:cNvSpPr/>
          <p:nvPr/>
        </p:nvSpPr>
        <p:spPr>
          <a:xfrm>
            <a:off x="4043363" y="2349500"/>
            <a:ext cx="684212" cy="3937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3:3</a:t>
            </a:r>
            <a:endParaRPr lang="zh-CN" altLang="en-US" dirty="0"/>
          </a:p>
        </p:txBody>
      </p:sp>
      <p:sp>
        <p:nvSpPr>
          <p:cNvPr id="40" name="矩形 39"/>
          <p:cNvSpPr/>
          <p:nvPr/>
        </p:nvSpPr>
        <p:spPr>
          <a:xfrm>
            <a:off x="4727575" y="2349500"/>
            <a:ext cx="684213" cy="3937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2:2</a:t>
            </a:r>
            <a:endParaRPr lang="zh-CN" altLang="en-US" dirty="0"/>
          </a:p>
        </p:txBody>
      </p:sp>
      <p:sp>
        <p:nvSpPr>
          <p:cNvPr id="46" name="矩形 45"/>
          <p:cNvSpPr/>
          <p:nvPr/>
        </p:nvSpPr>
        <p:spPr>
          <a:xfrm>
            <a:off x="2674938" y="2746375"/>
            <a:ext cx="684212" cy="395288"/>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1</a:t>
            </a:r>
            <a:endParaRPr lang="zh-CN" altLang="en-US" dirty="0"/>
          </a:p>
        </p:txBody>
      </p:sp>
      <p:sp>
        <p:nvSpPr>
          <p:cNvPr id="47" name="矩形 46"/>
          <p:cNvSpPr/>
          <p:nvPr/>
        </p:nvSpPr>
        <p:spPr>
          <a:xfrm>
            <a:off x="3359150" y="2746375"/>
            <a:ext cx="684213" cy="395288"/>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2</a:t>
            </a:r>
            <a:endParaRPr lang="zh-CN" altLang="en-US" dirty="0"/>
          </a:p>
        </p:txBody>
      </p:sp>
      <p:sp>
        <p:nvSpPr>
          <p:cNvPr id="48" name="矩形 47"/>
          <p:cNvSpPr/>
          <p:nvPr/>
        </p:nvSpPr>
        <p:spPr>
          <a:xfrm>
            <a:off x="4043363" y="2746375"/>
            <a:ext cx="684212" cy="395288"/>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3</a:t>
            </a:r>
            <a:endParaRPr lang="zh-CN" altLang="en-US" dirty="0"/>
          </a:p>
        </p:txBody>
      </p:sp>
      <p:sp>
        <p:nvSpPr>
          <p:cNvPr id="49" name="矩形 48"/>
          <p:cNvSpPr/>
          <p:nvPr/>
        </p:nvSpPr>
        <p:spPr>
          <a:xfrm>
            <a:off x="4727575" y="2746375"/>
            <a:ext cx="684213" cy="395288"/>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1</a:t>
            </a:r>
            <a:endParaRPr lang="zh-CN" altLang="en-US" dirty="0"/>
          </a:p>
        </p:txBody>
      </p:sp>
      <p:sp>
        <p:nvSpPr>
          <p:cNvPr id="57388" name="TextBox 50"/>
          <p:cNvSpPr txBox="1">
            <a:spLocks noChangeArrowheads="1"/>
          </p:cNvSpPr>
          <p:nvPr/>
        </p:nvSpPr>
        <p:spPr bwMode="auto">
          <a:xfrm>
            <a:off x="1847850" y="1844675"/>
            <a:ext cx="827088" cy="369888"/>
          </a:xfrm>
          <a:prstGeom prst="rect">
            <a:avLst/>
          </a:prstGeom>
          <a:noFill/>
          <a:ln w="9525">
            <a:noFill/>
            <a:miter lim="800000"/>
            <a:headEnd/>
            <a:tailEnd/>
          </a:ln>
        </p:spPr>
        <p:txBody>
          <a:bodyPr>
            <a:spAutoFit/>
          </a:bodyPr>
          <a:lstStyle/>
          <a:p>
            <a:r>
              <a:rPr lang="en-US" altLang="zh-CN">
                <a:latin typeface="Calibri" pitchFamily="34" charset="0"/>
              </a:rPr>
              <a:t>Chunk</a:t>
            </a:r>
            <a:endParaRPr lang="zh-CN" altLang="en-US">
              <a:latin typeface="Calibri" pitchFamily="34" charset="0"/>
            </a:endParaRPr>
          </a:p>
        </p:txBody>
      </p:sp>
      <p:sp>
        <p:nvSpPr>
          <p:cNvPr id="57389" name="TextBox 51"/>
          <p:cNvSpPr txBox="1">
            <a:spLocks noChangeArrowheads="1"/>
          </p:cNvSpPr>
          <p:nvPr/>
        </p:nvSpPr>
        <p:spPr bwMode="auto">
          <a:xfrm>
            <a:off x="1847850" y="2339975"/>
            <a:ext cx="827088" cy="368300"/>
          </a:xfrm>
          <a:prstGeom prst="rect">
            <a:avLst/>
          </a:prstGeom>
          <a:noFill/>
          <a:ln w="9525">
            <a:noFill/>
            <a:miter lim="800000"/>
            <a:headEnd/>
            <a:tailEnd/>
          </a:ln>
        </p:spPr>
        <p:txBody>
          <a:bodyPr>
            <a:spAutoFit/>
          </a:bodyPr>
          <a:lstStyle/>
          <a:p>
            <a:r>
              <a:rPr lang="en-US" altLang="zh-CN">
                <a:latin typeface="Calibri" pitchFamily="34" charset="0"/>
              </a:rPr>
              <a:t>Copy</a:t>
            </a:r>
            <a:endParaRPr lang="zh-CN" altLang="en-US">
              <a:latin typeface="Calibri" pitchFamily="34" charset="0"/>
            </a:endParaRPr>
          </a:p>
        </p:txBody>
      </p:sp>
      <p:sp>
        <p:nvSpPr>
          <p:cNvPr id="57390" name="TextBox 52"/>
          <p:cNvSpPr txBox="1">
            <a:spLocks noChangeArrowheads="1"/>
          </p:cNvSpPr>
          <p:nvPr/>
        </p:nvSpPr>
        <p:spPr bwMode="auto">
          <a:xfrm>
            <a:off x="1847850" y="2708275"/>
            <a:ext cx="1008063" cy="369888"/>
          </a:xfrm>
          <a:prstGeom prst="rect">
            <a:avLst/>
          </a:prstGeom>
          <a:noFill/>
          <a:ln w="9525">
            <a:noFill/>
            <a:miter lim="800000"/>
            <a:headEnd/>
            <a:tailEnd/>
          </a:ln>
        </p:spPr>
        <p:txBody>
          <a:bodyPr>
            <a:spAutoFit/>
          </a:bodyPr>
          <a:lstStyle/>
          <a:p>
            <a:r>
              <a:rPr lang="en-US" altLang="zh-CN">
                <a:latin typeface="Calibri" pitchFamily="34" charset="0"/>
              </a:rPr>
              <a:t>Version</a:t>
            </a:r>
            <a:endParaRPr lang="zh-CN" altLang="en-US">
              <a:latin typeface="Calibri" pitchFamily="34" charset="0"/>
            </a:endParaRPr>
          </a:p>
        </p:txBody>
      </p:sp>
      <p:sp>
        <p:nvSpPr>
          <p:cNvPr id="54" name="Freeform 46"/>
          <p:cNvSpPr/>
          <p:nvPr/>
        </p:nvSpPr>
        <p:spPr>
          <a:xfrm rot="16892602">
            <a:off x="2199482" y="3690144"/>
            <a:ext cx="1535112" cy="368300"/>
          </a:xfrm>
          <a:custGeom>
            <a:avLst/>
            <a:gdLst>
              <a:gd name="connsiteX0" fmla="*/ 1308100 w 1308100"/>
              <a:gd name="connsiteY0" fmla="*/ 368300 h 368300"/>
              <a:gd name="connsiteX1" fmla="*/ 508000 w 1308100"/>
              <a:gd name="connsiteY1" fmla="*/ 254000 h 368300"/>
              <a:gd name="connsiteX2" fmla="*/ 0 w 1308100"/>
              <a:gd name="connsiteY2" fmla="*/ 0 h 368300"/>
              <a:gd name="connsiteX3" fmla="*/ 0 w 1308100"/>
              <a:gd name="connsiteY3" fmla="*/ 0 h 368300"/>
            </a:gdLst>
            <a:ahLst/>
            <a:cxnLst>
              <a:cxn ang="0">
                <a:pos x="connsiteX0" y="connsiteY0"/>
              </a:cxn>
              <a:cxn ang="0">
                <a:pos x="connsiteX1" y="connsiteY1"/>
              </a:cxn>
              <a:cxn ang="0">
                <a:pos x="connsiteX2" y="connsiteY2"/>
              </a:cxn>
              <a:cxn ang="0">
                <a:pos x="connsiteX3" y="connsiteY3"/>
              </a:cxn>
            </a:cxnLst>
            <a:rect l="l" t="t" r="r" b="b"/>
            <a:pathLst>
              <a:path w="1308100" h="368300">
                <a:moveTo>
                  <a:pt x="1308100" y="368300"/>
                </a:moveTo>
                <a:cubicBezTo>
                  <a:pt x="1017058" y="341841"/>
                  <a:pt x="726017" y="315383"/>
                  <a:pt x="508000" y="254000"/>
                </a:cubicBezTo>
                <a:cubicBezTo>
                  <a:pt x="289983" y="192617"/>
                  <a:pt x="0" y="0"/>
                  <a:pt x="0" y="0"/>
                </a:cubicBezTo>
                <a:lnTo>
                  <a:pt x="0" y="0"/>
                </a:ln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5" name="Freeform 46"/>
          <p:cNvSpPr/>
          <p:nvPr/>
        </p:nvSpPr>
        <p:spPr>
          <a:xfrm rot="2553684">
            <a:off x="3332163" y="3630613"/>
            <a:ext cx="1671637" cy="368300"/>
          </a:xfrm>
          <a:custGeom>
            <a:avLst/>
            <a:gdLst>
              <a:gd name="connsiteX0" fmla="*/ 1308100 w 1308100"/>
              <a:gd name="connsiteY0" fmla="*/ 368300 h 368300"/>
              <a:gd name="connsiteX1" fmla="*/ 508000 w 1308100"/>
              <a:gd name="connsiteY1" fmla="*/ 254000 h 368300"/>
              <a:gd name="connsiteX2" fmla="*/ 0 w 1308100"/>
              <a:gd name="connsiteY2" fmla="*/ 0 h 368300"/>
              <a:gd name="connsiteX3" fmla="*/ 0 w 1308100"/>
              <a:gd name="connsiteY3" fmla="*/ 0 h 368300"/>
            </a:gdLst>
            <a:ahLst/>
            <a:cxnLst>
              <a:cxn ang="0">
                <a:pos x="connsiteX0" y="connsiteY0"/>
              </a:cxn>
              <a:cxn ang="0">
                <a:pos x="connsiteX1" y="connsiteY1"/>
              </a:cxn>
              <a:cxn ang="0">
                <a:pos x="connsiteX2" y="connsiteY2"/>
              </a:cxn>
              <a:cxn ang="0">
                <a:pos x="connsiteX3" y="connsiteY3"/>
              </a:cxn>
            </a:cxnLst>
            <a:rect l="l" t="t" r="r" b="b"/>
            <a:pathLst>
              <a:path w="1308100" h="368300">
                <a:moveTo>
                  <a:pt x="1308100" y="368300"/>
                </a:moveTo>
                <a:cubicBezTo>
                  <a:pt x="1017058" y="341841"/>
                  <a:pt x="726017" y="315383"/>
                  <a:pt x="508000" y="254000"/>
                </a:cubicBezTo>
                <a:cubicBezTo>
                  <a:pt x="289983" y="192617"/>
                  <a:pt x="0" y="0"/>
                  <a:pt x="0" y="0"/>
                </a:cubicBezTo>
                <a:lnTo>
                  <a:pt x="0" y="0"/>
                </a:ln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6" name="Freeform 46"/>
          <p:cNvSpPr/>
          <p:nvPr/>
        </p:nvSpPr>
        <p:spPr>
          <a:xfrm rot="12310167">
            <a:off x="3835400" y="3416300"/>
            <a:ext cx="1479550" cy="822325"/>
          </a:xfrm>
          <a:custGeom>
            <a:avLst/>
            <a:gdLst>
              <a:gd name="connsiteX0" fmla="*/ 1308100 w 1308100"/>
              <a:gd name="connsiteY0" fmla="*/ 368300 h 368300"/>
              <a:gd name="connsiteX1" fmla="*/ 508000 w 1308100"/>
              <a:gd name="connsiteY1" fmla="*/ 254000 h 368300"/>
              <a:gd name="connsiteX2" fmla="*/ 0 w 1308100"/>
              <a:gd name="connsiteY2" fmla="*/ 0 h 368300"/>
              <a:gd name="connsiteX3" fmla="*/ 0 w 1308100"/>
              <a:gd name="connsiteY3" fmla="*/ 0 h 368300"/>
            </a:gdLst>
            <a:ahLst/>
            <a:cxnLst>
              <a:cxn ang="0">
                <a:pos x="connsiteX0" y="connsiteY0"/>
              </a:cxn>
              <a:cxn ang="0">
                <a:pos x="connsiteX1" y="connsiteY1"/>
              </a:cxn>
              <a:cxn ang="0">
                <a:pos x="connsiteX2" y="connsiteY2"/>
              </a:cxn>
              <a:cxn ang="0">
                <a:pos x="connsiteX3" y="connsiteY3"/>
              </a:cxn>
            </a:cxnLst>
            <a:rect l="l" t="t" r="r" b="b"/>
            <a:pathLst>
              <a:path w="1308100" h="368300">
                <a:moveTo>
                  <a:pt x="1308100" y="368300"/>
                </a:moveTo>
                <a:cubicBezTo>
                  <a:pt x="1017058" y="341841"/>
                  <a:pt x="726017" y="315383"/>
                  <a:pt x="508000" y="254000"/>
                </a:cubicBezTo>
                <a:cubicBezTo>
                  <a:pt x="289983" y="192617"/>
                  <a:pt x="0" y="0"/>
                  <a:pt x="0" y="0"/>
                </a:cubicBezTo>
                <a:lnTo>
                  <a:pt x="0" y="0"/>
                </a:ln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7" name="Freeform 46"/>
          <p:cNvSpPr/>
          <p:nvPr/>
        </p:nvSpPr>
        <p:spPr>
          <a:xfrm rot="12310167">
            <a:off x="4592638" y="3546475"/>
            <a:ext cx="2032000" cy="561975"/>
          </a:xfrm>
          <a:custGeom>
            <a:avLst/>
            <a:gdLst>
              <a:gd name="connsiteX0" fmla="*/ 1308100 w 1308100"/>
              <a:gd name="connsiteY0" fmla="*/ 368300 h 368300"/>
              <a:gd name="connsiteX1" fmla="*/ 508000 w 1308100"/>
              <a:gd name="connsiteY1" fmla="*/ 254000 h 368300"/>
              <a:gd name="connsiteX2" fmla="*/ 0 w 1308100"/>
              <a:gd name="connsiteY2" fmla="*/ 0 h 368300"/>
              <a:gd name="connsiteX3" fmla="*/ 0 w 1308100"/>
              <a:gd name="connsiteY3" fmla="*/ 0 h 368300"/>
            </a:gdLst>
            <a:ahLst/>
            <a:cxnLst>
              <a:cxn ang="0">
                <a:pos x="connsiteX0" y="connsiteY0"/>
              </a:cxn>
              <a:cxn ang="0">
                <a:pos x="connsiteX1" y="connsiteY1"/>
              </a:cxn>
              <a:cxn ang="0">
                <a:pos x="connsiteX2" y="connsiteY2"/>
              </a:cxn>
              <a:cxn ang="0">
                <a:pos x="connsiteX3" y="connsiteY3"/>
              </a:cxn>
            </a:cxnLst>
            <a:rect l="l" t="t" r="r" b="b"/>
            <a:pathLst>
              <a:path w="1308100" h="368300">
                <a:moveTo>
                  <a:pt x="1308100" y="368300"/>
                </a:moveTo>
                <a:cubicBezTo>
                  <a:pt x="1017058" y="341841"/>
                  <a:pt x="726017" y="315383"/>
                  <a:pt x="508000" y="254000"/>
                </a:cubicBezTo>
                <a:cubicBezTo>
                  <a:pt x="289983" y="192617"/>
                  <a:pt x="0" y="0"/>
                  <a:pt x="0" y="0"/>
                </a:cubicBezTo>
                <a:lnTo>
                  <a:pt x="0" y="0"/>
                </a:ln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8" name="矩形 57"/>
          <p:cNvSpPr/>
          <p:nvPr/>
        </p:nvSpPr>
        <p:spPr>
          <a:xfrm>
            <a:off x="2674938" y="2351088"/>
            <a:ext cx="684212" cy="3937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2:2</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26"/>
                                        </p:tgtEl>
                                      </p:cBhvr>
                                    </p:animEffect>
                                    <p:animScale>
                                      <p:cBhvr>
                                        <p:cTn id="10" dur="250" autoRev="1" fill="hold"/>
                                        <p:tgtEl>
                                          <p:spTgt spid="26"/>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27"/>
                                        </p:tgtEl>
                                      </p:cBhvr>
                                    </p:animEffect>
                                    <p:animScale>
                                      <p:cBhvr>
                                        <p:cTn id="13" dur="250" autoRev="1" fill="hold"/>
                                        <p:tgtEl>
                                          <p:spTgt spid="27"/>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28"/>
                                        </p:tgtEl>
                                      </p:cBhvr>
                                    </p:animEffect>
                                    <p:animScale>
                                      <p:cBhvr>
                                        <p:cTn id="16" dur="250" autoRev="1" fill="hold"/>
                                        <p:tgtEl>
                                          <p:spTgt spid="28"/>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29"/>
                                        </p:tgtEl>
                                      </p:cBhvr>
                                    </p:animEffect>
                                    <p:animScale>
                                      <p:cBhvr>
                                        <p:cTn id="19" dur="250" autoRev="1" fill="hold"/>
                                        <p:tgtEl>
                                          <p:spTgt spid="29"/>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30"/>
                                        </p:tgtEl>
                                      </p:cBhvr>
                                    </p:animEffect>
                                    <p:animScale>
                                      <p:cBhvr>
                                        <p:cTn id="22" dur="250" autoRev="1" fill="hold"/>
                                        <p:tgtEl>
                                          <p:spTgt spid="30"/>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32"/>
                                        </p:tgtEl>
                                      </p:cBhvr>
                                    </p:animEffect>
                                    <p:animScale>
                                      <p:cBhvr>
                                        <p:cTn id="25" dur="250" autoRev="1" fill="hold"/>
                                        <p:tgtEl>
                                          <p:spTgt spid="32"/>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33"/>
                                        </p:tgtEl>
                                      </p:cBhvr>
                                    </p:animEffect>
                                    <p:animScale>
                                      <p:cBhvr>
                                        <p:cTn id="28" dur="250" autoRev="1" fill="hold"/>
                                        <p:tgtEl>
                                          <p:spTgt spid="33"/>
                                        </p:tgtEl>
                                      </p:cBhvr>
                                      <p:by x="105000" y="105000"/>
                                    </p:animScale>
                                  </p:childTnLst>
                                </p:cTn>
                              </p:par>
                              <p:par>
                                <p:cTn id="29" presetID="26" presetClass="emph" presetSubtype="0" fill="hold" grpId="0" nodeType="withEffect">
                                  <p:stCondLst>
                                    <p:cond delay="0"/>
                                  </p:stCondLst>
                                  <p:childTnLst>
                                    <p:animEffect transition="out" filter="fade">
                                      <p:cBhvr>
                                        <p:cTn id="30" dur="500" tmFilter="0, 0; .2, .5; .8, .5; 1, 0"/>
                                        <p:tgtEl>
                                          <p:spTgt spid="34"/>
                                        </p:tgtEl>
                                      </p:cBhvr>
                                    </p:animEffect>
                                    <p:animScale>
                                      <p:cBhvr>
                                        <p:cTn id="31" dur="250" autoRev="1" fill="hold"/>
                                        <p:tgtEl>
                                          <p:spTgt spid="34"/>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2"/>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54"/>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55"/>
                                        </p:tgtEl>
                                        <p:attrNameLst>
                                          <p:attrName>style.visibility</p:attrName>
                                        </p:attrNameLst>
                                      </p:cBhvr>
                                      <p:to>
                                        <p:strVal val="visible"/>
                                      </p:to>
                                    </p:set>
                                  </p:childTnLst>
                                </p:cTn>
                              </p:par>
                            </p:childTnLst>
                          </p:cTn>
                        </p:par>
                        <p:par>
                          <p:cTn id="50" fill="hold">
                            <p:stCondLst>
                              <p:cond delay="0"/>
                            </p:stCondLst>
                            <p:childTnLst>
                              <p:par>
                                <p:cTn id="51" presetID="27" presetClass="emph" presetSubtype="0" fill="remove" grpId="1" nodeType="afterEffect">
                                  <p:stCondLst>
                                    <p:cond delay="0"/>
                                  </p:stCondLst>
                                  <p:childTnLst>
                                    <p:animClr clrSpc="rgb" dir="cw">
                                      <p:cBhvr override="childStyle">
                                        <p:cTn id="52" dur="250" autoRev="1" fill="remove"/>
                                        <p:tgtEl>
                                          <p:spTgt spid="32"/>
                                        </p:tgtEl>
                                        <p:attrNameLst>
                                          <p:attrName>style.color</p:attrName>
                                        </p:attrNameLst>
                                      </p:cBhvr>
                                      <p:to>
                                        <a:schemeClr val="bg1"/>
                                      </p:to>
                                    </p:animClr>
                                    <p:animClr clrSpc="rgb" dir="cw">
                                      <p:cBhvr>
                                        <p:cTn id="53" dur="250" autoRev="1" fill="remove"/>
                                        <p:tgtEl>
                                          <p:spTgt spid="32"/>
                                        </p:tgtEl>
                                        <p:attrNameLst>
                                          <p:attrName>fillcolor</p:attrName>
                                        </p:attrNameLst>
                                      </p:cBhvr>
                                      <p:to>
                                        <a:schemeClr val="bg1"/>
                                      </p:to>
                                    </p:animClr>
                                    <p:set>
                                      <p:cBhvr>
                                        <p:cTn id="54" dur="250" autoRev="1" fill="remove"/>
                                        <p:tgtEl>
                                          <p:spTgt spid="32"/>
                                        </p:tgtEl>
                                        <p:attrNameLst>
                                          <p:attrName>fill.type</p:attrName>
                                        </p:attrNameLst>
                                      </p:cBhvr>
                                      <p:to>
                                        <p:strVal val="solid"/>
                                      </p:to>
                                    </p:set>
                                    <p:set>
                                      <p:cBhvr>
                                        <p:cTn id="55" dur="250" autoRev="1" fill="remove"/>
                                        <p:tgtEl>
                                          <p:spTgt spid="32"/>
                                        </p:tgtEl>
                                        <p:attrNameLst>
                                          <p:attrName>fill.on</p:attrName>
                                        </p:attrNameLst>
                                      </p:cBhvr>
                                      <p:to>
                                        <p:strVal val="true"/>
                                      </p:to>
                                    </p:set>
                                  </p:childTnLst>
                                </p:cTn>
                              </p:par>
                            </p:childTnLst>
                          </p:cTn>
                        </p:par>
                        <p:par>
                          <p:cTn id="56" fill="hold">
                            <p:stCondLst>
                              <p:cond delay="500"/>
                            </p:stCondLst>
                            <p:childTnLst>
                              <p:par>
                                <p:cTn id="57" presetID="8" presetClass="emph" presetSubtype="0" fill="hold" grpId="0" nodeType="afterEffect">
                                  <p:stCondLst>
                                    <p:cond delay="0"/>
                                  </p:stCondLst>
                                  <p:childTnLst>
                                    <p:animRot by="21600000">
                                      <p:cBhvr>
                                        <p:cTn id="58" dur="2000" fill="hold"/>
                                        <p:tgtEl>
                                          <p:spTgt spid="47"/>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55"/>
                                        </p:tgtEl>
                                        <p:attrNameLst>
                                          <p:attrName>style.visibility</p:attrName>
                                        </p:attrNameLst>
                                      </p:cBhvr>
                                      <p:to>
                                        <p:strVal val="hidden"/>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5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hidden"/>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57"/>
                                        </p:tgtEl>
                                        <p:attrNameLst>
                                          <p:attrName>style.visibility</p:attrName>
                                        </p:attrNameLst>
                                      </p:cBhvr>
                                      <p:to>
                                        <p:strVal val="hidden"/>
                                      </p:to>
                                    </p:set>
                                  </p:childTnLst>
                                </p:cTn>
                              </p:par>
                            </p:childTnLst>
                          </p:cTn>
                        </p:par>
                        <p:par>
                          <p:cTn id="86" fill="hold">
                            <p:stCondLst>
                              <p:cond delay="0"/>
                            </p:stCondLst>
                            <p:childTnLst>
                              <p:par>
                                <p:cTn id="87" presetID="6" presetClass="emph" presetSubtype="0" fill="hold" grpId="1" nodeType="afterEffect">
                                  <p:stCondLst>
                                    <p:cond delay="0"/>
                                  </p:stCondLst>
                                  <p:childTnLst>
                                    <p:animScale>
                                      <p:cBhvr>
                                        <p:cTn id="88" dur="2000" fill="hold"/>
                                        <p:tgtEl>
                                          <p:spTgt spid="5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0" grpId="0" animBg="1"/>
      <p:bldP spid="26" grpId="0" animBg="1"/>
      <p:bldP spid="27" grpId="0" animBg="1"/>
      <p:bldP spid="28" grpId="0" animBg="1"/>
      <p:bldP spid="29" grpId="0" animBg="1"/>
      <p:bldP spid="30" grpId="0" animBg="1"/>
      <p:bldP spid="32" grpId="0" animBg="1"/>
      <p:bldP spid="32" grpId="1" animBg="1"/>
      <p:bldP spid="33" grpId="0" animBg="1"/>
      <p:bldP spid="34" grpId="0" animBg="1"/>
      <p:bldP spid="47" grpId="0" animBg="1"/>
      <p:bldP spid="58" grpId="0" animBg="1"/>
      <p:bldP spid="58"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988" y="34925"/>
            <a:ext cx="10361612" cy="801688"/>
          </a:xfrm>
        </p:spPr>
        <p:txBody>
          <a:bodyPr/>
          <a:lstStyle/>
          <a:p>
            <a:pPr eaLnBrk="1" fontAlgn="auto" hangingPunct="1">
              <a:spcAft>
                <a:spcPts val="0"/>
              </a:spcAft>
              <a:defRPr/>
            </a:pPr>
            <a:r>
              <a:rPr lang="en-US" altLang="zh-CN" dirty="0" smtClean="0"/>
              <a:t>Erasure coding</a:t>
            </a:r>
            <a:endParaRPr lang="zh-CN" altLang="en-US" dirty="0"/>
          </a:p>
        </p:txBody>
      </p:sp>
      <p:sp>
        <p:nvSpPr>
          <p:cNvPr id="58370" name="内容占位符 2"/>
          <p:cNvSpPr>
            <a:spLocks noGrp="1"/>
          </p:cNvSpPr>
          <p:nvPr>
            <p:ph idx="1"/>
          </p:nvPr>
        </p:nvSpPr>
        <p:spPr>
          <a:xfrm>
            <a:off x="719138" y="922338"/>
            <a:ext cx="10750550" cy="4062412"/>
          </a:xfrm>
        </p:spPr>
        <p:txBody>
          <a:bodyPr/>
          <a:lstStyle/>
          <a:p>
            <a:pPr eaLnBrk="1" hangingPunct="1"/>
            <a:r>
              <a:rPr lang="zh-CN" altLang="en-US" sz="3100" smtClean="0"/>
              <a:t>复制</a:t>
            </a:r>
            <a:endParaRPr lang="en-US" altLang="zh-CN" sz="3100" smtClean="0"/>
          </a:p>
          <a:p>
            <a:pPr lvl="1" eaLnBrk="1" hangingPunct="1"/>
            <a:r>
              <a:rPr lang="zh-CN" altLang="en-US" sz="2300" smtClean="0"/>
              <a:t>多个数据拷贝</a:t>
            </a:r>
            <a:endParaRPr lang="en-US" altLang="zh-CN" sz="2300" smtClean="0"/>
          </a:p>
          <a:p>
            <a:pPr lvl="1" eaLnBrk="1" hangingPunct="1"/>
            <a:r>
              <a:rPr lang="zh-CN" altLang="en-US" sz="2300" smtClean="0"/>
              <a:t>恢复代价低，存储代价高</a:t>
            </a:r>
            <a:endParaRPr lang="en-US" altLang="zh-CN" sz="2300" smtClean="0"/>
          </a:p>
          <a:p>
            <a:pPr eaLnBrk="1" hangingPunct="1"/>
            <a:endParaRPr lang="en-US" altLang="zh-CN" sz="3100" smtClean="0"/>
          </a:p>
          <a:p>
            <a:pPr eaLnBrk="1" hangingPunct="1"/>
            <a:r>
              <a:rPr lang="zh-CN" altLang="en-US" sz="3100" smtClean="0"/>
              <a:t>纠删码 </a:t>
            </a:r>
            <a:r>
              <a:rPr lang="en-US" altLang="zh-CN" sz="3100" smtClean="0"/>
              <a:t>(Erasure coding)</a:t>
            </a:r>
          </a:p>
          <a:p>
            <a:pPr lvl="1" eaLnBrk="1" hangingPunct="1"/>
            <a:r>
              <a:rPr lang="zh-CN" altLang="en-US" sz="2300" smtClean="0"/>
              <a:t>多个数据块</a:t>
            </a:r>
            <a:r>
              <a:rPr lang="en-US" altLang="zh-CN" sz="2300" smtClean="0"/>
              <a:t>+</a:t>
            </a:r>
            <a:r>
              <a:rPr lang="zh-CN" altLang="en-US" sz="2300" smtClean="0"/>
              <a:t>编码块</a:t>
            </a:r>
            <a:endParaRPr lang="en-US" altLang="zh-CN" sz="2300" smtClean="0"/>
          </a:p>
          <a:p>
            <a:pPr lvl="1" eaLnBrk="1" hangingPunct="1"/>
            <a:r>
              <a:rPr lang="zh-CN" altLang="en-US" sz="2300" smtClean="0"/>
              <a:t>恢复代价高，存储代价低</a:t>
            </a:r>
            <a:endParaRPr lang="en-US" altLang="zh-CN" sz="2300" smtClean="0"/>
          </a:p>
          <a:p>
            <a:pPr lvl="1" eaLnBrk="1" hangingPunct="1"/>
            <a:endParaRPr lang="zh-CN" altLang="en-US" smtClean="0"/>
          </a:p>
        </p:txBody>
      </p:sp>
      <p:grpSp>
        <p:nvGrpSpPr>
          <p:cNvPr id="58371" name="组合 49"/>
          <p:cNvGrpSpPr>
            <a:grpSpLocks/>
          </p:cNvGrpSpPr>
          <p:nvPr/>
        </p:nvGrpSpPr>
        <p:grpSpPr bwMode="auto">
          <a:xfrm>
            <a:off x="815975" y="4652963"/>
            <a:ext cx="10464800" cy="1296987"/>
            <a:chOff x="611560" y="4081636"/>
            <a:chExt cx="7848872" cy="1080120"/>
          </a:xfrm>
        </p:grpSpPr>
        <p:cxnSp>
          <p:nvCxnSpPr>
            <p:cNvPr id="6" name="直接连接符 5"/>
            <p:cNvCxnSpPr/>
            <p:nvPr/>
          </p:nvCxnSpPr>
          <p:spPr>
            <a:xfrm>
              <a:off x="1225944" y="4504694"/>
              <a:ext cx="1159709"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225944" y="4504694"/>
              <a:ext cx="3002860"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225944" y="4504694"/>
              <a:ext cx="4913880"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385653" y="4504694"/>
              <a:ext cx="136927"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522580" y="4504694"/>
              <a:ext cx="1706224"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522580" y="4504694"/>
              <a:ext cx="3617244"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385653" y="4504694"/>
              <a:ext cx="1570489"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56142" y="4504694"/>
              <a:ext cx="272662"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56142" y="4504694"/>
              <a:ext cx="2183682"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2385653" y="4504694"/>
              <a:ext cx="2934993"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228804" y="4504694"/>
              <a:ext cx="1091841"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20645" y="4504694"/>
              <a:ext cx="819178"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2385653" y="4504694"/>
              <a:ext cx="4231628"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228804" y="4504694"/>
              <a:ext cx="2388477"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139824" y="4504694"/>
              <a:ext cx="477457"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385653" y="4504694"/>
              <a:ext cx="5528264"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139505" y="4513948"/>
              <a:ext cx="3686303"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6139824" y="4504694"/>
              <a:ext cx="1774093" cy="234004"/>
            </a:xfrm>
            <a:prstGeom prst="line">
              <a:avLst/>
            </a:prstGeom>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11560" y="4081636"/>
              <a:ext cx="887047" cy="423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圆角矩形 24"/>
            <p:cNvSpPr/>
            <p:nvPr/>
          </p:nvSpPr>
          <p:spPr>
            <a:xfrm>
              <a:off x="2045122" y="4081636"/>
              <a:ext cx="887047" cy="423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圆角矩形 25"/>
            <p:cNvSpPr/>
            <p:nvPr/>
          </p:nvSpPr>
          <p:spPr>
            <a:xfrm>
              <a:off x="3478684" y="4081636"/>
              <a:ext cx="887047" cy="423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圆角矩形 26"/>
            <p:cNvSpPr/>
            <p:nvPr/>
          </p:nvSpPr>
          <p:spPr>
            <a:xfrm>
              <a:off x="4843188" y="4081636"/>
              <a:ext cx="887047" cy="423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圆角矩形 27"/>
            <p:cNvSpPr/>
            <p:nvPr/>
          </p:nvSpPr>
          <p:spPr>
            <a:xfrm>
              <a:off x="6207691" y="4081636"/>
              <a:ext cx="888237" cy="423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圆角矩形 28"/>
            <p:cNvSpPr/>
            <p:nvPr/>
          </p:nvSpPr>
          <p:spPr>
            <a:xfrm>
              <a:off x="7573386" y="4081636"/>
              <a:ext cx="887046" cy="423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圆角矩形 29"/>
            <p:cNvSpPr/>
            <p:nvPr/>
          </p:nvSpPr>
          <p:spPr>
            <a:xfrm>
              <a:off x="1976064" y="4738698"/>
              <a:ext cx="888237" cy="423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圆角矩形 30"/>
            <p:cNvSpPr/>
            <p:nvPr/>
          </p:nvSpPr>
          <p:spPr>
            <a:xfrm>
              <a:off x="3751347" y="4738698"/>
              <a:ext cx="887046" cy="423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圆角矩形 31"/>
            <p:cNvSpPr/>
            <p:nvPr/>
          </p:nvSpPr>
          <p:spPr>
            <a:xfrm>
              <a:off x="5662366" y="4738698"/>
              <a:ext cx="887047" cy="423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410" name="TextBox 32"/>
            <p:cNvSpPr txBox="1">
              <a:spLocks noChangeArrowheads="1"/>
            </p:cNvSpPr>
            <p:nvPr/>
          </p:nvSpPr>
          <p:spPr bwMode="auto">
            <a:xfrm>
              <a:off x="816313" y="4128598"/>
              <a:ext cx="659343" cy="307777"/>
            </a:xfrm>
            <a:prstGeom prst="rect">
              <a:avLst/>
            </a:prstGeom>
            <a:noFill/>
            <a:ln w="9525">
              <a:noFill/>
              <a:miter lim="800000"/>
              <a:headEnd/>
              <a:tailEnd/>
            </a:ln>
          </p:spPr>
          <p:txBody>
            <a:bodyPr>
              <a:spAutoFit/>
            </a:bodyPr>
            <a:lstStyle/>
            <a:p>
              <a:r>
                <a:rPr lang="en-US" altLang="zh-CN">
                  <a:solidFill>
                    <a:schemeClr val="bg1"/>
                  </a:solidFill>
                  <a:latin typeface="Calibri" pitchFamily="34" charset="0"/>
                </a:rPr>
                <a:t>D1</a:t>
              </a:r>
              <a:endParaRPr lang="zh-CN" altLang="en-US">
                <a:solidFill>
                  <a:schemeClr val="bg1"/>
                </a:solidFill>
                <a:latin typeface="Calibri" pitchFamily="34" charset="0"/>
              </a:endParaRPr>
            </a:p>
          </p:txBody>
        </p:sp>
        <p:sp>
          <p:nvSpPr>
            <p:cNvPr id="58411" name="TextBox 33"/>
            <p:cNvSpPr txBox="1">
              <a:spLocks noChangeArrowheads="1"/>
            </p:cNvSpPr>
            <p:nvPr/>
          </p:nvSpPr>
          <p:spPr bwMode="auto">
            <a:xfrm>
              <a:off x="2249585" y="4128598"/>
              <a:ext cx="594223" cy="307777"/>
            </a:xfrm>
            <a:prstGeom prst="rect">
              <a:avLst/>
            </a:prstGeom>
            <a:noFill/>
            <a:ln w="9525">
              <a:noFill/>
              <a:miter lim="800000"/>
              <a:headEnd/>
              <a:tailEnd/>
            </a:ln>
          </p:spPr>
          <p:txBody>
            <a:bodyPr>
              <a:spAutoFit/>
            </a:bodyPr>
            <a:lstStyle/>
            <a:p>
              <a:r>
                <a:rPr lang="en-US" altLang="zh-CN">
                  <a:solidFill>
                    <a:schemeClr val="bg1"/>
                  </a:solidFill>
                  <a:latin typeface="Calibri" pitchFamily="34" charset="0"/>
                </a:rPr>
                <a:t>D2</a:t>
              </a:r>
              <a:endParaRPr lang="zh-CN" altLang="en-US">
                <a:solidFill>
                  <a:schemeClr val="bg1"/>
                </a:solidFill>
                <a:latin typeface="Calibri" pitchFamily="34" charset="0"/>
              </a:endParaRPr>
            </a:p>
          </p:txBody>
        </p:sp>
        <p:sp>
          <p:nvSpPr>
            <p:cNvPr id="58412" name="TextBox 34"/>
            <p:cNvSpPr txBox="1">
              <a:spLocks noChangeArrowheads="1"/>
            </p:cNvSpPr>
            <p:nvPr/>
          </p:nvSpPr>
          <p:spPr bwMode="auto">
            <a:xfrm>
              <a:off x="3682858" y="4128598"/>
              <a:ext cx="601110" cy="307777"/>
            </a:xfrm>
            <a:prstGeom prst="rect">
              <a:avLst/>
            </a:prstGeom>
            <a:noFill/>
            <a:ln w="9525">
              <a:noFill/>
              <a:miter lim="800000"/>
              <a:headEnd/>
              <a:tailEnd/>
            </a:ln>
          </p:spPr>
          <p:txBody>
            <a:bodyPr>
              <a:spAutoFit/>
            </a:bodyPr>
            <a:lstStyle/>
            <a:p>
              <a:r>
                <a:rPr lang="en-US" altLang="zh-CN">
                  <a:solidFill>
                    <a:schemeClr val="bg1"/>
                  </a:solidFill>
                  <a:latin typeface="Calibri" pitchFamily="34" charset="0"/>
                </a:rPr>
                <a:t>D3</a:t>
              </a:r>
              <a:endParaRPr lang="zh-CN" altLang="en-US">
                <a:solidFill>
                  <a:schemeClr val="bg1"/>
                </a:solidFill>
                <a:latin typeface="Calibri" pitchFamily="34" charset="0"/>
              </a:endParaRPr>
            </a:p>
          </p:txBody>
        </p:sp>
        <p:sp>
          <p:nvSpPr>
            <p:cNvPr id="58413" name="TextBox 35"/>
            <p:cNvSpPr txBox="1">
              <a:spLocks noChangeArrowheads="1"/>
            </p:cNvSpPr>
            <p:nvPr/>
          </p:nvSpPr>
          <p:spPr bwMode="auto">
            <a:xfrm>
              <a:off x="4979628" y="4139440"/>
              <a:ext cx="614260" cy="307777"/>
            </a:xfrm>
            <a:prstGeom prst="rect">
              <a:avLst/>
            </a:prstGeom>
            <a:noFill/>
            <a:ln w="9525">
              <a:noFill/>
              <a:miter lim="800000"/>
              <a:headEnd/>
              <a:tailEnd/>
            </a:ln>
          </p:spPr>
          <p:txBody>
            <a:bodyPr>
              <a:spAutoFit/>
            </a:bodyPr>
            <a:lstStyle/>
            <a:p>
              <a:r>
                <a:rPr lang="en-US" altLang="zh-CN">
                  <a:solidFill>
                    <a:schemeClr val="bg1"/>
                  </a:solidFill>
                  <a:latin typeface="Calibri" pitchFamily="34" charset="0"/>
                </a:rPr>
                <a:t>D4</a:t>
              </a:r>
              <a:endParaRPr lang="zh-CN" altLang="en-US">
                <a:solidFill>
                  <a:schemeClr val="bg1"/>
                </a:solidFill>
                <a:latin typeface="Calibri" pitchFamily="34" charset="0"/>
              </a:endParaRPr>
            </a:p>
          </p:txBody>
        </p:sp>
        <p:sp>
          <p:nvSpPr>
            <p:cNvPr id="58414" name="TextBox 36"/>
            <p:cNvSpPr txBox="1">
              <a:spLocks noChangeArrowheads="1"/>
            </p:cNvSpPr>
            <p:nvPr/>
          </p:nvSpPr>
          <p:spPr bwMode="auto">
            <a:xfrm>
              <a:off x="6344649" y="4121402"/>
              <a:ext cx="614260" cy="307777"/>
            </a:xfrm>
            <a:prstGeom prst="rect">
              <a:avLst/>
            </a:prstGeom>
            <a:noFill/>
            <a:ln w="9525">
              <a:noFill/>
              <a:miter lim="800000"/>
              <a:headEnd/>
              <a:tailEnd/>
            </a:ln>
          </p:spPr>
          <p:txBody>
            <a:bodyPr>
              <a:spAutoFit/>
            </a:bodyPr>
            <a:lstStyle/>
            <a:p>
              <a:r>
                <a:rPr lang="en-US" altLang="zh-CN">
                  <a:solidFill>
                    <a:schemeClr val="bg1"/>
                  </a:solidFill>
                  <a:latin typeface="Calibri" pitchFamily="34" charset="0"/>
                </a:rPr>
                <a:t>D5</a:t>
              </a:r>
              <a:endParaRPr lang="zh-CN" altLang="en-US">
                <a:solidFill>
                  <a:schemeClr val="bg1"/>
                </a:solidFill>
                <a:latin typeface="Calibri" pitchFamily="34" charset="0"/>
              </a:endParaRPr>
            </a:p>
          </p:txBody>
        </p:sp>
        <p:sp>
          <p:nvSpPr>
            <p:cNvPr id="58415" name="TextBox 37"/>
            <p:cNvSpPr txBox="1">
              <a:spLocks noChangeArrowheads="1"/>
            </p:cNvSpPr>
            <p:nvPr/>
          </p:nvSpPr>
          <p:spPr bwMode="auto">
            <a:xfrm>
              <a:off x="7777921" y="4127462"/>
              <a:ext cx="614260" cy="307777"/>
            </a:xfrm>
            <a:prstGeom prst="rect">
              <a:avLst/>
            </a:prstGeom>
            <a:noFill/>
            <a:ln w="9525">
              <a:noFill/>
              <a:miter lim="800000"/>
              <a:headEnd/>
              <a:tailEnd/>
            </a:ln>
          </p:spPr>
          <p:txBody>
            <a:bodyPr>
              <a:spAutoFit/>
            </a:bodyPr>
            <a:lstStyle/>
            <a:p>
              <a:r>
                <a:rPr lang="en-US" altLang="zh-CN">
                  <a:solidFill>
                    <a:schemeClr val="bg1"/>
                  </a:solidFill>
                  <a:latin typeface="Calibri" pitchFamily="34" charset="0"/>
                </a:rPr>
                <a:t>D6</a:t>
              </a:r>
              <a:endParaRPr lang="zh-CN" altLang="en-US">
                <a:solidFill>
                  <a:schemeClr val="bg1"/>
                </a:solidFill>
                <a:latin typeface="Calibri" pitchFamily="34" charset="0"/>
              </a:endParaRPr>
            </a:p>
          </p:txBody>
        </p:sp>
        <p:sp>
          <p:nvSpPr>
            <p:cNvPr id="58416" name="TextBox 38"/>
            <p:cNvSpPr txBox="1">
              <a:spLocks noChangeArrowheads="1"/>
            </p:cNvSpPr>
            <p:nvPr/>
          </p:nvSpPr>
          <p:spPr bwMode="auto">
            <a:xfrm>
              <a:off x="2181334" y="4833024"/>
              <a:ext cx="477757" cy="307777"/>
            </a:xfrm>
            <a:prstGeom prst="rect">
              <a:avLst/>
            </a:prstGeom>
            <a:noFill/>
            <a:ln w="9525">
              <a:noFill/>
              <a:miter lim="800000"/>
              <a:headEnd/>
              <a:tailEnd/>
            </a:ln>
          </p:spPr>
          <p:txBody>
            <a:bodyPr>
              <a:spAutoFit/>
            </a:bodyPr>
            <a:lstStyle/>
            <a:p>
              <a:r>
                <a:rPr lang="en-US" altLang="zh-CN">
                  <a:solidFill>
                    <a:schemeClr val="bg1"/>
                  </a:solidFill>
                  <a:latin typeface="Calibri" pitchFamily="34" charset="0"/>
                </a:rPr>
                <a:t>C1</a:t>
              </a:r>
              <a:endParaRPr lang="zh-CN" altLang="en-US">
                <a:solidFill>
                  <a:schemeClr val="bg1"/>
                </a:solidFill>
                <a:latin typeface="Calibri" pitchFamily="34" charset="0"/>
              </a:endParaRPr>
            </a:p>
          </p:txBody>
        </p:sp>
        <p:sp>
          <p:nvSpPr>
            <p:cNvPr id="58417" name="TextBox 39"/>
            <p:cNvSpPr txBox="1">
              <a:spLocks noChangeArrowheads="1"/>
            </p:cNvSpPr>
            <p:nvPr/>
          </p:nvSpPr>
          <p:spPr bwMode="auto">
            <a:xfrm>
              <a:off x="3955862" y="4833024"/>
              <a:ext cx="477757" cy="307777"/>
            </a:xfrm>
            <a:prstGeom prst="rect">
              <a:avLst/>
            </a:prstGeom>
            <a:noFill/>
            <a:ln w="9525">
              <a:noFill/>
              <a:miter lim="800000"/>
              <a:headEnd/>
              <a:tailEnd/>
            </a:ln>
          </p:spPr>
          <p:txBody>
            <a:bodyPr>
              <a:spAutoFit/>
            </a:bodyPr>
            <a:lstStyle/>
            <a:p>
              <a:r>
                <a:rPr lang="en-US" altLang="zh-CN">
                  <a:solidFill>
                    <a:schemeClr val="bg1"/>
                  </a:solidFill>
                  <a:latin typeface="Calibri" pitchFamily="34" charset="0"/>
                </a:rPr>
                <a:t>C2</a:t>
              </a:r>
              <a:endParaRPr lang="zh-CN" altLang="en-US">
                <a:solidFill>
                  <a:schemeClr val="bg1"/>
                </a:solidFill>
                <a:latin typeface="Calibri" pitchFamily="34" charset="0"/>
              </a:endParaRPr>
            </a:p>
          </p:txBody>
        </p:sp>
        <p:sp>
          <p:nvSpPr>
            <p:cNvPr id="58418" name="TextBox 40"/>
            <p:cNvSpPr txBox="1">
              <a:spLocks noChangeArrowheads="1"/>
            </p:cNvSpPr>
            <p:nvPr/>
          </p:nvSpPr>
          <p:spPr bwMode="auto">
            <a:xfrm>
              <a:off x="5866892" y="4833024"/>
              <a:ext cx="477757" cy="307777"/>
            </a:xfrm>
            <a:prstGeom prst="rect">
              <a:avLst/>
            </a:prstGeom>
            <a:noFill/>
            <a:ln w="9525">
              <a:noFill/>
              <a:miter lim="800000"/>
              <a:headEnd/>
              <a:tailEnd/>
            </a:ln>
          </p:spPr>
          <p:txBody>
            <a:bodyPr>
              <a:spAutoFit/>
            </a:bodyPr>
            <a:lstStyle/>
            <a:p>
              <a:r>
                <a:rPr lang="en-US" altLang="zh-CN">
                  <a:solidFill>
                    <a:schemeClr val="bg1"/>
                  </a:solidFill>
                  <a:latin typeface="Calibri" pitchFamily="34" charset="0"/>
                </a:rPr>
                <a:t>C3</a:t>
              </a:r>
              <a:endParaRPr lang="zh-CN" altLang="en-US">
                <a:solidFill>
                  <a:schemeClr val="bg1"/>
                </a:solidFill>
                <a:latin typeface="Calibri" pitchFamily="34" charset="0"/>
              </a:endParaRPr>
            </a:p>
          </p:txBody>
        </p:sp>
      </p:grpSp>
      <p:grpSp>
        <p:nvGrpSpPr>
          <p:cNvPr id="58372" name="组合 56"/>
          <p:cNvGrpSpPr>
            <a:grpSpLocks/>
          </p:cNvGrpSpPr>
          <p:nvPr/>
        </p:nvGrpSpPr>
        <p:grpSpPr bwMode="auto">
          <a:xfrm>
            <a:off x="5873750" y="981075"/>
            <a:ext cx="5310188" cy="1295400"/>
            <a:chOff x="4355976" y="2137420"/>
            <a:chExt cx="3983608" cy="1080120"/>
          </a:xfrm>
        </p:grpSpPr>
        <p:sp>
          <p:nvSpPr>
            <p:cNvPr id="42" name="圆角矩形 41"/>
            <p:cNvSpPr/>
            <p:nvPr/>
          </p:nvSpPr>
          <p:spPr>
            <a:xfrm>
              <a:off x="4355976" y="2137420"/>
              <a:ext cx="887231" cy="4222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solidFill>
                    <a:schemeClr val="bg1"/>
                  </a:solidFill>
                </a:rPr>
                <a:t>    D1</a:t>
              </a:r>
              <a:endParaRPr lang="zh-CN" altLang="en-US" dirty="0">
                <a:solidFill>
                  <a:schemeClr val="bg1"/>
                </a:solidFill>
              </a:endParaRPr>
            </a:p>
          </p:txBody>
        </p:sp>
        <p:sp>
          <p:nvSpPr>
            <p:cNvPr id="44" name="圆角矩形 43"/>
            <p:cNvSpPr/>
            <p:nvPr/>
          </p:nvSpPr>
          <p:spPr>
            <a:xfrm>
              <a:off x="5939892" y="2137420"/>
              <a:ext cx="887231" cy="4222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solidFill>
                    <a:schemeClr val="bg1"/>
                  </a:solidFill>
                </a:rPr>
                <a:t>    D1</a:t>
              </a:r>
              <a:endParaRPr lang="zh-CN" altLang="en-US" dirty="0">
                <a:solidFill>
                  <a:schemeClr val="bg1"/>
                </a:solidFill>
              </a:endParaRPr>
            </a:p>
          </p:txBody>
        </p:sp>
        <p:sp>
          <p:nvSpPr>
            <p:cNvPr id="45" name="圆角矩形 44"/>
            <p:cNvSpPr/>
            <p:nvPr/>
          </p:nvSpPr>
          <p:spPr>
            <a:xfrm>
              <a:off x="7452353" y="2137420"/>
              <a:ext cx="887231" cy="4222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solidFill>
                    <a:schemeClr val="bg1"/>
                  </a:solidFill>
                </a:rPr>
                <a:t>    D1</a:t>
              </a:r>
              <a:endParaRPr lang="zh-CN" altLang="en-US" dirty="0">
                <a:solidFill>
                  <a:schemeClr val="bg1"/>
                </a:solidFill>
              </a:endParaRPr>
            </a:p>
          </p:txBody>
        </p:sp>
        <p:cxnSp>
          <p:nvCxnSpPr>
            <p:cNvPr id="46" name="直接连接符 45"/>
            <p:cNvCxnSpPr>
              <a:stCxn id="44" idx="1"/>
              <a:endCxn id="42" idx="3"/>
            </p:cNvCxnSpPr>
            <p:nvPr/>
          </p:nvCxnSpPr>
          <p:spPr>
            <a:xfrm flipH="1">
              <a:off x="5243207" y="2349208"/>
              <a:ext cx="6966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6804495" y="2353180"/>
              <a:ext cx="696685"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4355976" y="2795288"/>
              <a:ext cx="887231" cy="4222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solidFill>
                    <a:schemeClr val="bg1"/>
                  </a:solidFill>
                </a:rPr>
                <a:t>    D2</a:t>
              </a:r>
              <a:endParaRPr lang="zh-CN" altLang="en-US" dirty="0">
                <a:solidFill>
                  <a:schemeClr val="bg1"/>
                </a:solidFill>
              </a:endParaRPr>
            </a:p>
          </p:txBody>
        </p:sp>
        <p:sp>
          <p:nvSpPr>
            <p:cNvPr id="53" name="圆角矩形 52"/>
            <p:cNvSpPr/>
            <p:nvPr/>
          </p:nvSpPr>
          <p:spPr>
            <a:xfrm>
              <a:off x="5939892" y="2795288"/>
              <a:ext cx="887231" cy="4222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solidFill>
                    <a:schemeClr val="bg1"/>
                  </a:solidFill>
                </a:rPr>
                <a:t>    D2</a:t>
              </a:r>
              <a:endParaRPr lang="zh-CN" altLang="en-US" dirty="0">
                <a:solidFill>
                  <a:schemeClr val="bg1"/>
                </a:solidFill>
              </a:endParaRPr>
            </a:p>
          </p:txBody>
        </p:sp>
        <p:sp>
          <p:nvSpPr>
            <p:cNvPr id="54" name="圆角矩形 53"/>
            <p:cNvSpPr/>
            <p:nvPr/>
          </p:nvSpPr>
          <p:spPr>
            <a:xfrm>
              <a:off x="7452353" y="2795288"/>
              <a:ext cx="887231" cy="4222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solidFill>
                    <a:schemeClr val="bg1"/>
                  </a:solidFill>
                </a:rPr>
                <a:t>    D2</a:t>
              </a:r>
              <a:endParaRPr lang="zh-CN" altLang="en-US" dirty="0">
                <a:solidFill>
                  <a:schemeClr val="bg1"/>
                </a:solidFill>
              </a:endParaRPr>
            </a:p>
          </p:txBody>
        </p:sp>
        <p:cxnSp>
          <p:nvCxnSpPr>
            <p:cNvPr id="55" name="直接连接符 54"/>
            <p:cNvCxnSpPr>
              <a:stCxn id="53" idx="1"/>
              <a:endCxn id="52" idx="3"/>
            </p:cNvCxnSpPr>
            <p:nvPr/>
          </p:nvCxnSpPr>
          <p:spPr>
            <a:xfrm flipH="1">
              <a:off x="5243207" y="3005752"/>
              <a:ext cx="6966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6804495" y="3011046"/>
              <a:ext cx="696685"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Erasure coding(3,2)</a:t>
            </a:r>
            <a:r>
              <a:rPr lang="zh-CN" altLang="en-US" dirty="0" smtClean="0"/>
              <a:t>写入和读取过程</a:t>
            </a:r>
            <a:endParaRPr lang="zh-CN" altLang="en-US" dirty="0"/>
          </a:p>
        </p:txBody>
      </p:sp>
      <p:sp>
        <p:nvSpPr>
          <p:cNvPr id="59394" name="内容占位符 2"/>
          <p:cNvSpPr>
            <a:spLocks noGrp="1"/>
          </p:cNvSpPr>
          <p:nvPr>
            <p:ph idx="1"/>
          </p:nvPr>
        </p:nvSpPr>
        <p:spPr/>
        <p:txBody>
          <a:bodyPr/>
          <a:lstStyle/>
          <a:p>
            <a:pPr eaLnBrk="1" hangingPunct="1"/>
            <a:endParaRPr lang="zh-CN" altLang="en-US" smtClean="0"/>
          </a:p>
        </p:txBody>
      </p:sp>
      <p:pic>
        <p:nvPicPr>
          <p:cNvPr id="59395" name="Picture 2" descr="http://ceph.com/docs/master/_images/ditaa-96fe8c3c73e5e54cf27fa8a4d64ed08d17679ba3.png"/>
          <p:cNvPicPr>
            <a:picLocks noChangeAspect="1" noChangeArrowheads="1"/>
          </p:cNvPicPr>
          <p:nvPr/>
        </p:nvPicPr>
        <p:blipFill>
          <a:blip r:embed="rId3"/>
          <a:srcRect/>
          <a:stretch>
            <a:fillRect/>
          </a:stretch>
        </p:blipFill>
        <p:spPr bwMode="auto">
          <a:xfrm>
            <a:off x="263525" y="692150"/>
            <a:ext cx="6000750" cy="5846763"/>
          </a:xfrm>
          <a:prstGeom prst="rect">
            <a:avLst/>
          </a:prstGeom>
          <a:noFill/>
          <a:ln w="9525">
            <a:noFill/>
            <a:miter lim="800000"/>
            <a:headEnd/>
            <a:tailEnd/>
          </a:ln>
        </p:spPr>
      </p:pic>
      <p:pic>
        <p:nvPicPr>
          <p:cNvPr id="59396" name="Picture 4" descr="http://ceph.com/docs/master/_images/ditaa-1f3acf28921568db86bb22bb748cbf42c9db7059.png"/>
          <p:cNvPicPr>
            <a:picLocks noChangeAspect="1" noChangeArrowheads="1"/>
          </p:cNvPicPr>
          <p:nvPr/>
        </p:nvPicPr>
        <p:blipFill>
          <a:blip r:embed="rId4"/>
          <a:srcRect/>
          <a:stretch>
            <a:fillRect/>
          </a:stretch>
        </p:blipFill>
        <p:spPr bwMode="auto">
          <a:xfrm>
            <a:off x="6240463" y="692150"/>
            <a:ext cx="5688012" cy="5832475"/>
          </a:xfrm>
          <a:prstGeom prst="rect">
            <a:avLst/>
          </a:prstGeom>
          <a:noFill/>
          <a:ln w="9525">
            <a:noFill/>
            <a:miter lim="800000"/>
            <a:headEnd/>
            <a:tailEnd/>
          </a:ln>
        </p:spPr>
      </p:pic>
      <p:sp>
        <p:nvSpPr>
          <p:cNvPr id="59397" name="TextBox 3"/>
          <p:cNvSpPr txBox="1">
            <a:spLocks noChangeArrowheads="1"/>
          </p:cNvSpPr>
          <p:nvPr/>
        </p:nvSpPr>
        <p:spPr bwMode="auto">
          <a:xfrm>
            <a:off x="2711450" y="6224588"/>
            <a:ext cx="11737975" cy="400050"/>
          </a:xfrm>
          <a:prstGeom prst="rect">
            <a:avLst/>
          </a:prstGeom>
          <a:noFill/>
          <a:ln w="9525">
            <a:noFill/>
            <a:miter lim="800000"/>
            <a:headEnd/>
            <a:tailEnd/>
          </a:ln>
        </p:spPr>
        <p:txBody>
          <a:bodyPr>
            <a:spAutoFit/>
          </a:bodyPr>
          <a:lstStyle/>
          <a:p>
            <a:r>
              <a:rPr lang="en-US" altLang="zh-CN" sz="2000">
                <a:latin typeface="Calibri" pitchFamily="34" charset="0"/>
              </a:rPr>
              <a:t>Refercece:  </a:t>
            </a:r>
            <a:r>
              <a:rPr lang="en-US" altLang="zh-CN" sz="2000">
                <a:latin typeface="Calibri" pitchFamily="34" charset="0"/>
                <a:hlinkClick r:id="rId5"/>
              </a:rPr>
              <a:t>http://ceph.com/docs/master/architecture/</a:t>
            </a:r>
            <a:endParaRPr lang="en-US" altLang="zh-CN" sz="2000">
              <a:latin typeface="Calibri"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1463" y="106363"/>
            <a:ext cx="10361612" cy="801687"/>
          </a:xfrm>
        </p:spPr>
        <p:txBody>
          <a:bodyPr/>
          <a:lstStyle/>
          <a:p>
            <a:pPr eaLnBrk="1" fontAlgn="auto" hangingPunct="1">
              <a:spcAft>
                <a:spcPts val="0"/>
              </a:spcAft>
              <a:defRPr/>
            </a:pPr>
            <a:r>
              <a:rPr lang="zh-CN" altLang="en-US" dirty="0" smtClean="0"/>
              <a:t>元数据管理的高可用性和可扩展性</a:t>
            </a:r>
            <a:endParaRPr lang="zh-CN" altLang="en-US" dirty="0"/>
          </a:p>
        </p:txBody>
      </p:sp>
      <p:sp>
        <p:nvSpPr>
          <p:cNvPr id="60418" name="内容占位符 2"/>
          <p:cNvSpPr>
            <a:spLocks noGrp="1"/>
          </p:cNvSpPr>
          <p:nvPr>
            <p:ph idx="1"/>
          </p:nvPr>
        </p:nvSpPr>
        <p:spPr>
          <a:xfrm>
            <a:off x="623888" y="996950"/>
            <a:ext cx="10944225" cy="4953000"/>
          </a:xfrm>
        </p:spPr>
        <p:txBody>
          <a:bodyPr/>
          <a:lstStyle/>
          <a:p>
            <a:pPr lvl="1" eaLnBrk="1" hangingPunct="1"/>
            <a:endParaRPr lang="en-US" altLang="zh-CN" sz="2300" smtClean="0"/>
          </a:p>
          <a:p>
            <a:pPr eaLnBrk="1" hangingPunct="1">
              <a:lnSpc>
                <a:spcPct val="130000"/>
              </a:lnSpc>
              <a:buFontTx/>
              <a:buChar char="•"/>
            </a:pPr>
            <a:r>
              <a:rPr lang="zh-CN" altLang="en-US" sz="2700" b="1" smtClean="0">
                <a:solidFill>
                  <a:srgbClr val="0088EE"/>
                </a:solidFill>
              </a:rPr>
              <a:t>高可用：不成为故障单点</a:t>
            </a:r>
            <a:r>
              <a:rPr lang="zh-CN" altLang="en-US" sz="2700" smtClean="0">
                <a:solidFill>
                  <a:srgbClr val="0088EE"/>
                </a:solidFill>
              </a:rPr>
              <a:t>（</a:t>
            </a:r>
            <a:r>
              <a:rPr lang="en-US" altLang="zh-CN" sz="2700" smtClean="0">
                <a:solidFill>
                  <a:srgbClr val="0088EE"/>
                </a:solidFill>
              </a:rPr>
              <a:t>Single Point of Failure</a:t>
            </a:r>
            <a:r>
              <a:rPr lang="zh-CN" altLang="en-US" sz="2700" smtClean="0">
                <a:solidFill>
                  <a:srgbClr val="0088EE"/>
                </a:solidFill>
              </a:rPr>
              <a:t>）</a:t>
            </a:r>
            <a:endParaRPr lang="en-US" altLang="zh-CN" sz="2700" smtClean="0">
              <a:solidFill>
                <a:srgbClr val="0088EE"/>
              </a:solidFill>
            </a:endParaRPr>
          </a:p>
          <a:p>
            <a:pPr lvl="1" eaLnBrk="1" hangingPunct="1">
              <a:lnSpc>
                <a:spcPct val="130000"/>
              </a:lnSpc>
            </a:pPr>
            <a:r>
              <a:rPr lang="zh-CN" altLang="en-US" sz="2400" b="1" smtClean="0">
                <a:solidFill>
                  <a:srgbClr val="FFC000"/>
                </a:solidFill>
              </a:rPr>
              <a:t>多个备份，并在故障时快速切换</a:t>
            </a:r>
            <a:endParaRPr lang="en-US" altLang="zh-CN" sz="2400" b="1" smtClean="0">
              <a:solidFill>
                <a:srgbClr val="FFC000"/>
              </a:solidFill>
            </a:endParaRPr>
          </a:p>
          <a:p>
            <a:pPr lvl="1" eaLnBrk="1" hangingPunct="1">
              <a:lnSpc>
                <a:spcPct val="130000"/>
              </a:lnSpc>
            </a:pPr>
            <a:r>
              <a:rPr lang="zh-CN" altLang="en-US" sz="2400" b="1" smtClean="0">
                <a:solidFill>
                  <a:srgbClr val="FFC000"/>
                </a:solidFill>
              </a:rPr>
              <a:t>保证状态一致性</a:t>
            </a:r>
            <a:endParaRPr lang="en-US" altLang="zh-CN" sz="2400" b="1" smtClean="0">
              <a:solidFill>
                <a:srgbClr val="FFC000"/>
              </a:solidFill>
            </a:endParaRPr>
          </a:p>
          <a:p>
            <a:pPr lvl="1" eaLnBrk="1" hangingPunct="1">
              <a:lnSpc>
                <a:spcPct val="130000"/>
              </a:lnSpc>
            </a:pPr>
            <a:endParaRPr lang="en-US" altLang="zh-CN" sz="2400" b="1" smtClean="0">
              <a:solidFill>
                <a:srgbClr val="FFC000"/>
              </a:solidFill>
            </a:endParaRPr>
          </a:p>
          <a:p>
            <a:pPr eaLnBrk="1" hangingPunct="1">
              <a:lnSpc>
                <a:spcPct val="130000"/>
              </a:lnSpc>
            </a:pPr>
            <a:r>
              <a:rPr lang="zh-CN" altLang="en-US" sz="2700" b="1" smtClean="0">
                <a:solidFill>
                  <a:srgbClr val="0088EE"/>
                </a:solidFill>
              </a:rPr>
              <a:t>可扩展：不成为系统瓶颈，能随数据服务器数量的增多而线性扩展</a:t>
            </a:r>
            <a:endParaRPr lang="en-US" altLang="zh-CN" sz="2700" b="1" smtClean="0">
              <a:solidFill>
                <a:srgbClr val="0088EE"/>
              </a:solidFill>
            </a:endParaRPr>
          </a:p>
          <a:p>
            <a:pPr lvl="1" eaLnBrk="1" hangingPunct="1">
              <a:lnSpc>
                <a:spcPct val="130000"/>
              </a:lnSpc>
            </a:pPr>
            <a:r>
              <a:rPr lang="zh-CN" altLang="en-US" sz="2400" b="1" smtClean="0">
                <a:solidFill>
                  <a:srgbClr val="FFC000"/>
                </a:solidFill>
              </a:rPr>
              <a:t>元数据的容量不成为系统瓶颈</a:t>
            </a:r>
            <a:endParaRPr lang="en-US" altLang="zh-CN" sz="2400" b="1" smtClean="0">
              <a:solidFill>
                <a:srgbClr val="FFC000"/>
              </a:solidFill>
            </a:endParaRPr>
          </a:p>
          <a:p>
            <a:pPr lvl="1" eaLnBrk="1" hangingPunct="1">
              <a:lnSpc>
                <a:spcPct val="130000"/>
              </a:lnSpc>
            </a:pPr>
            <a:r>
              <a:rPr lang="zh-CN" altLang="en-US" sz="2400" b="1" smtClean="0">
                <a:solidFill>
                  <a:srgbClr val="FFC000"/>
                </a:solidFill>
              </a:rPr>
              <a:t>服务请求能力不成为系统瓶颈</a:t>
            </a:r>
            <a:endParaRPr lang="en-US" altLang="zh-CN" sz="2400" b="1" smtClean="0">
              <a:solidFill>
                <a:srgbClr val="FFC000"/>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988" y="106363"/>
            <a:ext cx="10361612" cy="801687"/>
          </a:xfrm>
        </p:spPr>
        <p:txBody>
          <a:bodyPr/>
          <a:lstStyle/>
          <a:p>
            <a:pPr eaLnBrk="1" fontAlgn="auto" hangingPunct="1">
              <a:spcAft>
                <a:spcPts val="0"/>
              </a:spcAft>
              <a:defRPr/>
            </a:pPr>
            <a:r>
              <a:rPr lang="zh-CN" altLang="en-US" dirty="0" smtClean="0"/>
              <a:t>元数据管理的高可用性方案</a:t>
            </a:r>
            <a:endParaRPr lang="zh-CN" altLang="en-US" dirty="0"/>
          </a:p>
        </p:txBody>
      </p:sp>
      <p:sp>
        <p:nvSpPr>
          <p:cNvPr id="62466" name="内容占位符 2"/>
          <p:cNvSpPr>
            <a:spLocks noGrp="1"/>
          </p:cNvSpPr>
          <p:nvPr>
            <p:ph idx="1"/>
          </p:nvPr>
        </p:nvSpPr>
        <p:spPr>
          <a:xfrm>
            <a:off x="550863" y="981075"/>
            <a:ext cx="11017250" cy="5386388"/>
          </a:xfrm>
        </p:spPr>
        <p:txBody>
          <a:bodyPr/>
          <a:lstStyle/>
          <a:p>
            <a:pPr lvl="1" eaLnBrk="1" hangingPunct="1"/>
            <a:endParaRPr lang="en-US" altLang="zh-CN" sz="2300" smtClean="0"/>
          </a:p>
          <a:p>
            <a:pPr eaLnBrk="1" hangingPunct="1"/>
            <a:r>
              <a:rPr lang="zh-CN" altLang="en-US" sz="2700" b="1" smtClean="0">
                <a:solidFill>
                  <a:srgbClr val="0088EE"/>
                </a:solidFill>
              </a:rPr>
              <a:t>主从同步常用的方案描述（通过共享存储或其他方式）：</a:t>
            </a:r>
            <a:endParaRPr lang="en-US" altLang="zh-CN" sz="2700" b="1" smtClean="0">
              <a:solidFill>
                <a:srgbClr val="0088EE"/>
              </a:solidFill>
            </a:endParaRPr>
          </a:p>
          <a:p>
            <a:pPr lvl="1" eaLnBrk="1" hangingPunct="1">
              <a:lnSpc>
                <a:spcPct val="130000"/>
              </a:lnSpc>
            </a:pPr>
            <a:r>
              <a:rPr lang="zh-CN" altLang="en-US" sz="2400" b="1" smtClean="0">
                <a:solidFill>
                  <a:srgbClr val="FFC000"/>
                </a:solidFill>
              </a:rPr>
              <a:t>通过锁互斥技术选举出一个主服务器，其它为从服务器</a:t>
            </a:r>
            <a:endParaRPr lang="en-US" altLang="zh-CN" sz="2400" b="1" smtClean="0">
              <a:solidFill>
                <a:srgbClr val="FFC000"/>
              </a:solidFill>
            </a:endParaRPr>
          </a:p>
          <a:p>
            <a:pPr lvl="1" eaLnBrk="1" hangingPunct="1">
              <a:lnSpc>
                <a:spcPct val="130000"/>
              </a:lnSpc>
            </a:pPr>
            <a:r>
              <a:rPr lang="zh-CN" altLang="en-US" sz="2400" b="1" smtClean="0">
                <a:solidFill>
                  <a:srgbClr val="FFC000"/>
                </a:solidFill>
              </a:rPr>
              <a:t>主服务器将状态变更以日志方式持久化到共享存储</a:t>
            </a:r>
            <a:endParaRPr lang="en-US" altLang="zh-CN" sz="2400" b="1" smtClean="0">
              <a:solidFill>
                <a:srgbClr val="FFC000"/>
              </a:solidFill>
            </a:endParaRPr>
          </a:p>
          <a:p>
            <a:pPr lvl="1" eaLnBrk="1" hangingPunct="1">
              <a:lnSpc>
                <a:spcPct val="130000"/>
              </a:lnSpc>
            </a:pPr>
            <a:r>
              <a:rPr lang="zh-CN" altLang="en-US" sz="2400" b="1" smtClean="0">
                <a:solidFill>
                  <a:srgbClr val="FFC000"/>
                </a:solidFill>
              </a:rPr>
              <a:t>从服务器从共享存储读取日志并更新状态</a:t>
            </a:r>
            <a:endParaRPr lang="en-US" altLang="zh-CN" sz="2400" b="1" smtClean="0">
              <a:solidFill>
                <a:srgbClr val="FFC000"/>
              </a:solidFill>
            </a:endParaRPr>
          </a:p>
          <a:p>
            <a:pPr lvl="1" eaLnBrk="1" hangingPunct="1">
              <a:lnSpc>
                <a:spcPct val="130000"/>
              </a:lnSpc>
            </a:pPr>
            <a:r>
              <a:rPr lang="zh-CN" altLang="en-US" sz="2400" b="1" smtClean="0">
                <a:solidFill>
                  <a:srgbClr val="FFC000"/>
                </a:solidFill>
              </a:rPr>
              <a:t>通过心跳检测到主服务器失效后，从服务器成为新的主服务器继续服务</a:t>
            </a:r>
            <a:endParaRPr lang="en-US" altLang="zh-CN" sz="2400" b="1" smtClean="0">
              <a:solidFill>
                <a:srgbClr val="FFC000"/>
              </a:solidFill>
            </a:endParaRPr>
          </a:p>
          <a:p>
            <a:pPr lvl="1" eaLnBrk="1" hangingPunct="1"/>
            <a:endParaRPr lang="en-US" altLang="zh-CN" sz="2400" b="1" smtClean="0">
              <a:solidFill>
                <a:srgbClr val="FFC000"/>
              </a:solidFill>
            </a:endParaRPr>
          </a:p>
          <a:p>
            <a:pPr eaLnBrk="1" hangingPunct="1"/>
            <a:r>
              <a:rPr lang="zh-CN" altLang="en-US" sz="2700" b="1" smtClean="0">
                <a:solidFill>
                  <a:srgbClr val="0088EE"/>
                </a:solidFill>
              </a:rPr>
              <a:t>通过分布式一致性协议在多个备份达到状态一致</a:t>
            </a:r>
            <a:endParaRPr lang="en-US" altLang="zh-CN" sz="2700" b="1" smtClean="0">
              <a:solidFill>
                <a:srgbClr val="0088EE"/>
              </a:solidFill>
            </a:endParaRPr>
          </a:p>
          <a:p>
            <a:pPr lvl="1" eaLnBrk="1" hangingPunct="1">
              <a:buFont typeface="Arial" charset="0"/>
              <a:buChar char="•"/>
            </a:pPr>
            <a:r>
              <a:rPr lang="en-US" altLang="zh-CN" sz="2400" b="1" smtClean="0">
                <a:solidFill>
                  <a:srgbClr val="FFC000"/>
                </a:solidFill>
              </a:rPr>
              <a:t>Paxos/Raft</a:t>
            </a:r>
            <a:r>
              <a:rPr lang="zh-CN" altLang="en-US" sz="2400" b="1" smtClean="0">
                <a:solidFill>
                  <a:srgbClr val="FFC000"/>
                </a:solidFill>
              </a:rPr>
              <a:t>协议</a:t>
            </a:r>
            <a:endParaRPr lang="en-US" altLang="zh-CN" sz="2400" b="1" smtClean="0">
              <a:solidFill>
                <a:srgbClr val="FFC000"/>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988" y="106363"/>
            <a:ext cx="10361612" cy="801687"/>
          </a:xfrm>
        </p:spPr>
        <p:txBody>
          <a:bodyPr/>
          <a:lstStyle/>
          <a:p>
            <a:pPr eaLnBrk="1" fontAlgn="auto" hangingPunct="1">
              <a:spcAft>
                <a:spcPts val="0"/>
              </a:spcAft>
              <a:defRPr/>
            </a:pPr>
            <a:r>
              <a:rPr lang="zh-CN" altLang="en-US" dirty="0" smtClean="0"/>
              <a:t>元数据管理的高可用性</a:t>
            </a:r>
            <a:r>
              <a:rPr lang="en-US" altLang="zh-CN" dirty="0" smtClean="0"/>
              <a:t>-HDFS</a:t>
            </a:r>
            <a:endParaRPr lang="zh-CN" altLang="en-US" dirty="0"/>
          </a:p>
        </p:txBody>
      </p:sp>
      <p:sp>
        <p:nvSpPr>
          <p:cNvPr id="64514" name="内容占位符 2"/>
          <p:cNvSpPr>
            <a:spLocks noGrp="1"/>
          </p:cNvSpPr>
          <p:nvPr>
            <p:ph idx="1"/>
          </p:nvPr>
        </p:nvSpPr>
        <p:spPr>
          <a:xfrm>
            <a:off x="47625" y="849313"/>
            <a:ext cx="11520488" cy="1066800"/>
          </a:xfrm>
        </p:spPr>
        <p:txBody>
          <a:bodyPr/>
          <a:lstStyle/>
          <a:p>
            <a:pPr eaLnBrk="1" hangingPunct="1"/>
            <a:r>
              <a:rPr lang="en-US" altLang="zh-CN" smtClean="0"/>
              <a:t>HDFS NameNode</a:t>
            </a:r>
          </a:p>
          <a:p>
            <a:pPr lvl="1" eaLnBrk="1" hangingPunct="1"/>
            <a:r>
              <a:rPr lang="zh-CN" altLang="en-US" sz="2300" smtClean="0"/>
              <a:t>通过共享存储持久化元数据，</a:t>
            </a:r>
            <a:r>
              <a:rPr lang="en-US" altLang="zh-CN" sz="2300" smtClean="0"/>
              <a:t>Standby</a:t>
            </a:r>
            <a:r>
              <a:rPr lang="zh-CN" altLang="en-US" sz="2300" smtClean="0"/>
              <a:t>热备</a:t>
            </a:r>
            <a:endParaRPr lang="en-US" altLang="zh-CN" sz="2300" smtClean="0"/>
          </a:p>
          <a:p>
            <a:pPr lvl="1" eaLnBrk="1" hangingPunct="1"/>
            <a:endParaRPr lang="en-US" altLang="zh-CN" sz="2300" smtClean="0"/>
          </a:p>
        </p:txBody>
      </p:sp>
      <p:pic>
        <p:nvPicPr>
          <p:cNvPr id="64515" name="Picture 4" descr="HDFS HA arch"/>
          <p:cNvPicPr>
            <a:picLocks noChangeAspect="1" noChangeArrowheads="1"/>
          </p:cNvPicPr>
          <p:nvPr/>
        </p:nvPicPr>
        <p:blipFill>
          <a:blip r:embed="rId4"/>
          <a:srcRect/>
          <a:stretch>
            <a:fillRect/>
          </a:stretch>
        </p:blipFill>
        <p:spPr bwMode="auto">
          <a:xfrm>
            <a:off x="2640013" y="1773238"/>
            <a:ext cx="7200900" cy="4273550"/>
          </a:xfrm>
          <a:prstGeom prst="rect">
            <a:avLst/>
          </a:prstGeom>
          <a:noFill/>
          <a:ln w="9525">
            <a:noFill/>
            <a:miter lim="800000"/>
            <a:headEnd/>
            <a:tailEnd/>
          </a:ln>
        </p:spPr>
      </p:pic>
      <p:sp>
        <p:nvSpPr>
          <p:cNvPr id="64516" name="TextBox 7"/>
          <p:cNvSpPr txBox="1">
            <a:spLocks noChangeArrowheads="1"/>
          </p:cNvSpPr>
          <p:nvPr/>
        </p:nvSpPr>
        <p:spPr bwMode="auto">
          <a:xfrm>
            <a:off x="263525" y="6021388"/>
            <a:ext cx="11857038" cy="519112"/>
          </a:xfrm>
          <a:prstGeom prst="rect">
            <a:avLst/>
          </a:prstGeom>
          <a:noFill/>
          <a:ln w="9525">
            <a:noFill/>
            <a:miter lim="800000"/>
            <a:headEnd/>
            <a:tailEnd/>
          </a:ln>
        </p:spPr>
        <p:txBody>
          <a:bodyPr>
            <a:spAutoFit/>
          </a:bodyPr>
          <a:lstStyle/>
          <a:p>
            <a:pPr marL="457200" indent="-457200"/>
            <a:r>
              <a:rPr lang="en-US" altLang="zh-CN" sz="2800">
                <a:latin typeface="Calibri" pitchFamily="34" charset="0"/>
              </a:rPr>
              <a:t>Refercece: </a:t>
            </a:r>
            <a:r>
              <a:rPr lang="en-US" altLang="zh-CN" sz="2500">
                <a:latin typeface="Calibri" pitchFamily="34" charset="0"/>
                <a:hlinkClick r:id="rId5"/>
              </a:rPr>
              <a:t>http://www.slideshare.net/hortonworks/nn-ha-hadoop-worldfinal-10173419</a:t>
            </a:r>
            <a:endParaRPr lang="en-US" altLang="zh-CN" sz="2500">
              <a:latin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988" y="44450"/>
            <a:ext cx="10361612" cy="801688"/>
          </a:xfrm>
        </p:spPr>
        <p:txBody>
          <a:bodyPr/>
          <a:lstStyle/>
          <a:p>
            <a:pPr eaLnBrk="1" fontAlgn="auto" hangingPunct="1">
              <a:spcAft>
                <a:spcPts val="0"/>
              </a:spcAft>
              <a:defRPr/>
            </a:pPr>
            <a:r>
              <a:rPr lang="zh-CN" altLang="en-US" dirty="0" smtClean="0"/>
              <a:t>元数据管理的高可用性</a:t>
            </a:r>
            <a:r>
              <a:rPr lang="en-US" altLang="zh-CN" dirty="0" smtClean="0"/>
              <a:t>-Pangu</a:t>
            </a:r>
            <a:endParaRPr lang="zh-CN" altLang="en-US" dirty="0"/>
          </a:p>
        </p:txBody>
      </p:sp>
      <p:sp>
        <p:nvSpPr>
          <p:cNvPr id="68610" name="内容占位符 2"/>
          <p:cNvSpPr>
            <a:spLocks noGrp="1"/>
          </p:cNvSpPr>
          <p:nvPr>
            <p:ph idx="1"/>
          </p:nvPr>
        </p:nvSpPr>
        <p:spPr>
          <a:xfrm>
            <a:off x="47625" y="922338"/>
            <a:ext cx="11520488" cy="5445125"/>
          </a:xfrm>
        </p:spPr>
        <p:txBody>
          <a:bodyPr/>
          <a:lstStyle/>
          <a:p>
            <a:pPr eaLnBrk="1" hangingPunct="1"/>
            <a:r>
              <a:rPr lang="en-US" altLang="zh-CN" smtClean="0"/>
              <a:t>Pangu Metadata Server</a:t>
            </a:r>
          </a:p>
          <a:p>
            <a:pPr lvl="1" eaLnBrk="1" hangingPunct="1"/>
            <a:r>
              <a:rPr lang="zh-CN" altLang="en-US" sz="2300" smtClean="0"/>
              <a:t>使用</a:t>
            </a:r>
            <a:r>
              <a:rPr lang="en-US" altLang="zh-CN" sz="2300" smtClean="0"/>
              <a:t>Paxos</a:t>
            </a:r>
            <a:r>
              <a:rPr lang="zh-CN" altLang="en-US" sz="2300" smtClean="0"/>
              <a:t>一致性协商协议，保证高可用和快速切换</a:t>
            </a:r>
            <a:endParaRPr lang="en-US" altLang="zh-CN" sz="2300" smtClean="0"/>
          </a:p>
          <a:p>
            <a:pPr lvl="1" eaLnBrk="1" hangingPunct="1"/>
            <a:r>
              <a:rPr lang="zh-CN" altLang="en-US" sz="2300" smtClean="0"/>
              <a:t>不依赖外部共享存储和互斥锁服务，独立自包含</a:t>
            </a:r>
            <a:endParaRPr lang="en-US" altLang="zh-CN" sz="2300" smtClean="0"/>
          </a:p>
        </p:txBody>
      </p:sp>
      <p:sp>
        <p:nvSpPr>
          <p:cNvPr id="18" name="椭圆 17"/>
          <p:cNvSpPr/>
          <p:nvPr/>
        </p:nvSpPr>
        <p:spPr>
          <a:xfrm>
            <a:off x="3959225" y="3068638"/>
            <a:ext cx="1655763" cy="571500"/>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Elector</a:t>
            </a:r>
            <a:endParaRPr lang="zh-CN" altLang="en-US" dirty="0"/>
          </a:p>
        </p:txBody>
      </p:sp>
      <p:sp>
        <p:nvSpPr>
          <p:cNvPr id="19" name="椭圆 18"/>
          <p:cNvSpPr/>
          <p:nvPr/>
        </p:nvSpPr>
        <p:spPr>
          <a:xfrm>
            <a:off x="766763" y="3067050"/>
            <a:ext cx="1406525" cy="569913"/>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Elector</a:t>
            </a:r>
            <a:endParaRPr lang="zh-CN" altLang="en-US" dirty="0"/>
          </a:p>
        </p:txBody>
      </p:sp>
      <p:sp>
        <p:nvSpPr>
          <p:cNvPr id="20" name="椭圆 19"/>
          <p:cNvSpPr/>
          <p:nvPr/>
        </p:nvSpPr>
        <p:spPr>
          <a:xfrm>
            <a:off x="2514600" y="4652963"/>
            <a:ext cx="1654175" cy="571500"/>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Elector</a:t>
            </a:r>
            <a:endParaRPr lang="zh-CN" altLang="en-US" dirty="0"/>
          </a:p>
        </p:txBody>
      </p:sp>
      <p:cxnSp>
        <p:nvCxnSpPr>
          <p:cNvPr id="21" name="直接箭头连接符 20"/>
          <p:cNvCxnSpPr>
            <a:stCxn id="19" idx="7"/>
            <a:endCxn id="18" idx="1"/>
          </p:cNvCxnSpPr>
          <p:nvPr/>
        </p:nvCxnSpPr>
        <p:spPr>
          <a:xfrm>
            <a:off x="1966913" y="3149600"/>
            <a:ext cx="223361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a:spLocks noChangeArrowheads="1"/>
          </p:cNvSpPr>
          <p:nvPr/>
        </p:nvSpPr>
        <p:spPr bwMode="auto">
          <a:xfrm>
            <a:off x="2493963" y="2781300"/>
            <a:ext cx="1104900" cy="368300"/>
          </a:xfrm>
          <a:prstGeom prst="rect">
            <a:avLst/>
          </a:prstGeom>
          <a:noFill/>
          <a:ln w="9525">
            <a:noFill/>
            <a:miter lim="800000"/>
            <a:headEnd/>
            <a:tailEnd/>
          </a:ln>
        </p:spPr>
        <p:txBody>
          <a:bodyPr>
            <a:spAutoFit/>
          </a:bodyPr>
          <a:lstStyle/>
          <a:p>
            <a:r>
              <a:rPr lang="en-US" altLang="zh-CN">
                <a:latin typeface="Calibri" pitchFamily="34" charset="0"/>
              </a:rPr>
              <a:t>Propose</a:t>
            </a:r>
            <a:endParaRPr lang="zh-CN" altLang="en-US">
              <a:latin typeface="Calibri" pitchFamily="34" charset="0"/>
            </a:endParaRPr>
          </a:p>
        </p:txBody>
      </p:sp>
      <p:cxnSp>
        <p:nvCxnSpPr>
          <p:cNvPr id="23" name="直接箭头连接符 22"/>
          <p:cNvCxnSpPr>
            <a:stCxn id="19" idx="5"/>
            <a:endCxn id="20" idx="1"/>
          </p:cNvCxnSpPr>
          <p:nvPr/>
        </p:nvCxnSpPr>
        <p:spPr>
          <a:xfrm>
            <a:off x="1966913" y="3554413"/>
            <a:ext cx="790575" cy="1182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rot="3265999">
            <a:off x="2015331" y="4112419"/>
            <a:ext cx="1152525" cy="369888"/>
          </a:xfrm>
          <a:prstGeom prst="rect">
            <a:avLst/>
          </a:prstGeom>
          <a:noFill/>
          <a:ln w="9525">
            <a:noFill/>
            <a:miter lim="800000"/>
            <a:headEnd/>
            <a:tailEnd/>
          </a:ln>
        </p:spPr>
        <p:txBody>
          <a:bodyPr>
            <a:spAutoFit/>
          </a:bodyPr>
          <a:lstStyle/>
          <a:p>
            <a:r>
              <a:rPr lang="en-US" altLang="zh-CN">
                <a:latin typeface="Calibri" pitchFamily="34" charset="0"/>
              </a:rPr>
              <a:t>Propose</a:t>
            </a:r>
            <a:endParaRPr lang="zh-CN" altLang="en-US">
              <a:latin typeface="Calibri" pitchFamily="34" charset="0"/>
            </a:endParaRPr>
          </a:p>
        </p:txBody>
      </p:sp>
      <p:cxnSp>
        <p:nvCxnSpPr>
          <p:cNvPr id="25" name="直接箭头连接符 24"/>
          <p:cNvCxnSpPr>
            <a:stCxn id="18" idx="3"/>
            <a:endCxn id="19" idx="5"/>
          </p:cNvCxnSpPr>
          <p:nvPr/>
        </p:nvCxnSpPr>
        <p:spPr>
          <a:xfrm flipH="1" flipV="1">
            <a:off x="1966913" y="3554413"/>
            <a:ext cx="2233612"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3013075" y="3205163"/>
            <a:ext cx="827088" cy="368300"/>
          </a:xfrm>
          <a:prstGeom prst="rect">
            <a:avLst/>
          </a:prstGeom>
          <a:noFill/>
          <a:ln w="9525">
            <a:noFill/>
            <a:miter lim="800000"/>
            <a:headEnd/>
            <a:tailEnd/>
          </a:ln>
        </p:spPr>
        <p:txBody>
          <a:bodyPr wrap="none">
            <a:spAutoFit/>
          </a:bodyPr>
          <a:lstStyle/>
          <a:p>
            <a:r>
              <a:rPr lang="en-US" altLang="zh-CN">
                <a:latin typeface="Calibri" pitchFamily="34" charset="0"/>
              </a:rPr>
              <a:t>Accept</a:t>
            </a:r>
            <a:endParaRPr lang="zh-CN" altLang="en-US">
              <a:latin typeface="Calibri" pitchFamily="34" charset="0"/>
            </a:endParaRPr>
          </a:p>
        </p:txBody>
      </p:sp>
      <p:cxnSp>
        <p:nvCxnSpPr>
          <p:cNvPr id="27" name="直接箭头连接符 26"/>
          <p:cNvCxnSpPr>
            <a:stCxn id="20" idx="2"/>
            <a:endCxn id="19" idx="4"/>
          </p:cNvCxnSpPr>
          <p:nvPr/>
        </p:nvCxnSpPr>
        <p:spPr>
          <a:xfrm flipH="1" flipV="1">
            <a:off x="1470025" y="3636963"/>
            <a:ext cx="1044575" cy="1301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rot="2876915">
            <a:off x="1646238" y="4297363"/>
            <a:ext cx="825500" cy="368300"/>
          </a:xfrm>
          <a:prstGeom prst="rect">
            <a:avLst/>
          </a:prstGeom>
          <a:noFill/>
          <a:ln w="9525">
            <a:noFill/>
            <a:miter lim="800000"/>
            <a:headEnd/>
            <a:tailEnd/>
          </a:ln>
        </p:spPr>
        <p:txBody>
          <a:bodyPr wrap="none">
            <a:spAutoFit/>
          </a:bodyPr>
          <a:lstStyle/>
          <a:p>
            <a:r>
              <a:rPr lang="en-US" altLang="zh-CN">
                <a:latin typeface="Calibri" pitchFamily="34" charset="0"/>
              </a:rPr>
              <a:t>Accept</a:t>
            </a:r>
            <a:endParaRPr lang="zh-CN" altLang="en-US">
              <a:latin typeface="Calibri" pitchFamily="34" charset="0"/>
            </a:endParaRPr>
          </a:p>
        </p:txBody>
      </p:sp>
      <p:sp>
        <p:nvSpPr>
          <p:cNvPr id="29" name="椭圆 28"/>
          <p:cNvSpPr/>
          <p:nvPr/>
        </p:nvSpPr>
        <p:spPr>
          <a:xfrm>
            <a:off x="3959225" y="3068638"/>
            <a:ext cx="1655763" cy="571500"/>
          </a:xfrm>
          <a:prstGeom prst="ellipse">
            <a:avLst/>
          </a:prstGeom>
          <a:solidFill>
            <a:srgbClr val="FF000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Elector</a:t>
            </a:r>
            <a:endParaRPr lang="zh-CN" altLang="en-US" dirty="0"/>
          </a:p>
        </p:txBody>
      </p:sp>
      <p:sp>
        <p:nvSpPr>
          <p:cNvPr id="30" name="椭圆 29"/>
          <p:cNvSpPr/>
          <p:nvPr/>
        </p:nvSpPr>
        <p:spPr>
          <a:xfrm>
            <a:off x="2514600" y="4652963"/>
            <a:ext cx="1654175" cy="571500"/>
          </a:xfrm>
          <a:prstGeom prst="ellipse">
            <a:avLst/>
          </a:prstGeom>
          <a:solidFill>
            <a:srgbClr val="FF000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Elector</a:t>
            </a:r>
            <a:endParaRPr lang="zh-CN" altLang="en-US" dirty="0"/>
          </a:p>
        </p:txBody>
      </p:sp>
      <p:sp>
        <p:nvSpPr>
          <p:cNvPr id="31" name="TextBox 30"/>
          <p:cNvSpPr txBox="1">
            <a:spLocks noChangeArrowheads="1"/>
          </p:cNvSpPr>
          <p:nvPr/>
        </p:nvSpPr>
        <p:spPr bwMode="auto">
          <a:xfrm>
            <a:off x="2487613" y="2781300"/>
            <a:ext cx="1038225" cy="368300"/>
          </a:xfrm>
          <a:prstGeom prst="rect">
            <a:avLst/>
          </a:prstGeom>
          <a:noFill/>
          <a:ln w="9525">
            <a:noFill/>
            <a:miter lim="800000"/>
            <a:headEnd/>
            <a:tailEnd/>
          </a:ln>
        </p:spPr>
        <p:txBody>
          <a:bodyPr>
            <a:spAutoFit/>
          </a:bodyPr>
          <a:lstStyle/>
          <a:p>
            <a:r>
              <a:rPr lang="en-US" altLang="zh-CN">
                <a:latin typeface="Calibri" pitchFamily="34" charset="0"/>
              </a:rPr>
              <a:t>Publish</a:t>
            </a:r>
            <a:endParaRPr lang="zh-CN" altLang="en-US">
              <a:latin typeface="Calibri" pitchFamily="34" charset="0"/>
            </a:endParaRPr>
          </a:p>
        </p:txBody>
      </p:sp>
      <p:sp>
        <p:nvSpPr>
          <p:cNvPr id="32" name="TextBox 31"/>
          <p:cNvSpPr txBox="1">
            <a:spLocks noChangeArrowheads="1"/>
          </p:cNvSpPr>
          <p:nvPr/>
        </p:nvSpPr>
        <p:spPr bwMode="auto">
          <a:xfrm rot="3142590">
            <a:off x="1999456" y="4075907"/>
            <a:ext cx="1150937" cy="368300"/>
          </a:xfrm>
          <a:prstGeom prst="rect">
            <a:avLst/>
          </a:prstGeom>
          <a:noFill/>
          <a:ln w="9525">
            <a:noFill/>
            <a:miter lim="800000"/>
            <a:headEnd/>
            <a:tailEnd/>
          </a:ln>
        </p:spPr>
        <p:txBody>
          <a:bodyPr>
            <a:spAutoFit/>
          </a:bodyPr>
          <a:lstStyle/>
          <a:p>
            <a:r>
              <a:rPr lang="en-US" altLang="zh-CN">
                <a:latin typeface="Calibri" pitchFamily="34" charset="0"/>
              </a:rPr>
              <a:t>Publish</a:t>
            </a:r>
            <a:endParaRPr lang="zh-CN" altLang="en-US">
              <a:latin typeface="Calibri" pitchFamily="34" charset="0"/>
            </a:endParaRPr>
          </a:p>
        </p:txBody>
      </p:sp>
      <p:sp>
        <p:nvSpPr>
          <p:cNvPr id="33" name="椭圆 32"/>
          <p:cNvSpPr/>
          <p:nvPr/>
        </p:nvSpPr>
        <p:spPr>
          <a:xfrm>
            <a:off x="3949700" y="3079750"/>
            <a:ext cx="1655763" cy="571500"/>
          </a:xfrm>
          <a:prstGeom prst="ellipse">
            <a:avLst/>
          </a:prstGeom>
          <a:solidFill>
            <a:srgbClr val="92D05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Secondary</a:t>
            </a:r>
            <a:endParaRPr lang="zh-CN" altLang="en-US" dirty="0"/>
          </a:p>
        </p:txBody>
      </p:sp>
      <p:sp>
        <p:nvSpPr>
          <p:cNvPr id="34" name="椭圆 33"/>
          <p:cNvSpPr/>
          <p:nvPr/>
        </p:nvSpPr>
        <p:spPr>
          <a:xfrm>
            <a:off x="2509838" y="4652963"/>
            <a:ext cx="1654175" cy="571500"/>
          </a:xfrm>
          <a:prstGeom prst="ellipse">
            <a:avLst/>
          </a:prstGeom>
          <a:solidFill>
            <a:srgbClr val="92D05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Secondary</a:t>
            </a:r>
            <a:endParaRPr lang="zh-CN" altLang="en-US" dirty="0"/>
          </a:p>
        </p:txBody>
      </p:sp>
      <p:sp>
        <p:nvSpPr>
          <p:cNvPr id="35" name="椭圆 34"/>
          <p:cNvSpPr/>
          <p:nvPr/>
        </p:nvSpPr>
        <p:spPr>
          <a:xfrm>
            <a:off x="781050" y="3067050"/>
            <a:ext cx="1406525" cy="569913"/>
          </a:xfrm>
          <a:prstGeom prst="ellipse">
            <a:avLst/>
          </a:prstGeom>
          <a:solidFill>
            <a:srgbClr val="92D05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Primary</a:t>
            </a:r>
            <a:endParaRPr lang="zh-CN" altLang="en-US" dirty="0"/>
          </a:p>
        </p:txBody>
      </p:sp>
      <p:sp>
        <p:nvSpPr>
          <p:cNvPr id="53" name="椭圆 52"/>
          <p:cNvSpPr/>
          <p:nvPr/>
        </p:nvSpPr>
        <p:spPr>
          <a:xfrm>
            <a:off x="6384031" y="3098582"/>
            <a:ext cx="1685925" cy="571500"/>
          </a:xfrm>
          <a:prstGeom prst="ellipse">
            <a:avLst/>
          </a:prstGeom>
          <a:solidFill>
            <a:srgbClr val="92D05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Primary</a:t>
            </a:r>
            <a:endParaRPr lang="zh-CN" altLang="en-US" dirty="0"/>
          </a:p>
        </p:txBody>
      </p:sp>
      <p:sp>
        <p:nvSpPr>
          <p:cNvPr id="54" name="椭圆 53"/>
          <p:cNvSpPr/>
          <p:nvPr/>
        </p:nvSpPr>
        <p:spPr>
          <a:xfrm>
            <a:off x="10107213" y="3098582"/>
            <a:ext cx="1749425" cy="571500"/>
          </a:xfrm>
          <a:prstGeom prst="ellipse">
            <a:avLst/>
          </a:prstGeom>
          <a:solidFill>
            <a:srgbClr val="92D05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Secondary</a:t>
            </a:r>
            <a:endParaRPr lang="zh-CN" altLang="en-US" dirty="0"/>
          </a:p>
        </p:txBody>
      </p:sp>
      <p:sp>
        <p:nvSpPr>
          <p:cNvPr id="55" name="椭圆 54"/>
          <p:cNvSpPr/>
          <p:nvPr/>
        </p:nvSpPr>
        <p:spPr>
          <a:xfrm>
            <a:off x="8018983" y="4725144"/>
            <a:ext cx="1749425" cy="571500"/>
          </a:xfrm>
          <a:prstGeom prst="ellipse">
            <a:avLst/>
          </a:prstGeom>
          <a:solidFill>
            <a:srgbClr val="92D05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Secondary</a:t>
            </a:r>
            <a:endParaRPr lang="zh-CN" altLang="en-US" dirty="0"/>
          </a:p>
        </p:txBody>
      </p:sp>
      <p:grpSp>
        <p:nvGrpSpPr>
          <p:cNvPr id="9" name="组合 8"/>
          <p:cNvGrpSpPr/>
          <p:nvPr/>
        </p:nvGrpSpPr>
        <p:grpSpPr>
          <a:xfrm>
            <a:off x="6880225" y="3659188"/>
            <a:ext cx="1304007" cy="1252154"/>
            <a:chOff x="6880225" y="3659188"/>
            <a:chExt cx="1052513" cy="1016000"/>
          </a:xfrm>
        </p:grpSpPr>
        <p:cxnSp>
          <p:nvCxnSpPr>
            <p:cNvPr id="56" name="直接箭头连接符 55"/>
            <p:cNvCxnSpPr/>
            <p:nvPr/>
          </p:nvCxnSpPr>
          <p:spPr>
            <a:xfrm>
              <a:off x="6880225" y="3659188"/>
              <a:ext cx="1047750" cy="101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a:spLocks noChangeArrowheads="1"/>
            </p:cNvSpPr>
            <p:nvPr/>
          </p:nvSpPr>
          <p:spPr bwMode="auto">
            <a:xfrm rot="2601424">
              <a:off x="7188200" y="3856038"/>
              <a:ext cx="744538" cy="369887"/>
            </a:xfrm>
            <a:prstGeom prst="rect">
              <a:avLst/>
            </a:prstGeom>
            <a:noFill/>
            <a:ln w="9525">
              <a:noFill/>
              <a:miter lim="800000"/>
              <a:headEnd/>
              <a:tailEnd/>
            </a:ln>
          </p:spPr>
          <p:txBody>
            <a:bodyPr>
              <a:spAutoFit/>
            </a:bodyPr>
            <a:lstStyle/>
            <a:p>
              <a:r>
                <a:rPr lang="en-US" altLang="zh-CN">
                  <a:latin typeface="Calibri" pitchFamily="34" charset="0"/>
                </a:rPr>
                <a:t>HB</a:t>
              </a:r>
              <a:endParaRPr lang="zh-CN" altLang="en-US">
                <a:latin typeface="Calibri" pitchFamily="34" charset="0"/>
              </a:endParaRPr>
            </a:p>
          </p:txBody>
        </p:sp>
      </p:grpSp>
      <p:grpSp>
        <p:nvGrpSpPr>
          <p:cNvPr id="16" name="组合 15"/>
          <p:cNvGrpSpPr/>
          <p:nvPr/>
        </p:nvGrpSpPr>
        <p:grpSpPr>
          <a:xfrm>
            <a:off x="8069956" y="3079749"/>
            <a:ext cx="2037257" cy="369332"/>
            <a:chOff x="8069956" y="3079749"/>
            <a:chExt cx="2037257" cy="369332"/>
          </a:xfrm>
        </p:grpSpPr>
        <p:cxnSp>
          <p:nvCxnSpPr>
            <p:cNvPr id="59" name="直接箭头连接符 58"/>
            <p:cNvCxnSpPr>
              <a:stCxn id="53" idx="6"/>
              <a:endCxn id="54" idx="2"/>
            </p:cNvCxnSpPr>
            <p:nvPr/>
          </p:nvCxnSpPr>
          <p:spPr>
            <a:xfrm>
              <a:off x="8069956" y="3384332"/>
              <a:ext cx="20372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8666163" y="3079749"/>
              <a:ext cx="742205" cy="369332"/>
            </a:xfrm>
            <a:prstGeom prst="rect">
              <a:avLst/>
            </a:prstGeom>
            <a:noFill/>
            <a:ln w="9525">
              <a:noFill/>
              <a:miter lim="800000"/>
              <a:headEnd/>
              <a:tailEnd/>
            </a:ln>
          </p:spPr>
          <p:txBody>
            <a:bodyPr wrap="square">
              <a:spAutoFit/>
            </a:bodyPr>
            <a:lstStyle/>
            <a:p>
              <a:r>
                <a:rPr lang="en-US" altLang="zh-CN" dirty="0">
                  <a:latin typeface="Calibri" pitchFamily="34" charset="0"/>
                </a:rPr>
                <a:t>HB</a:t>
              </a:r>
              <a:endParaRPr lang="zh-CN" altLang="en-US" dirty="0">
                <a:latin typeface="Calibri" pitchFamily="34" charset="0"/>
              </a:endParaRPr>
            </a:p>
          </p:txBody>
        </p:sp>
      </p:grpSp>
      <p:grpSp>
        <p:nvGrpSpPr>
          <p:cNvPr id="17" name="组合 16"/>
          <p:cNvGrpSpPr/>
          <p:nvPr/>
        </p:nvGrpSpPr>
        <p:grpSpPr>
          <a:xfrm>
            <a:off x="6320531" y="3030319"/>
            <a:ext cx="1749425" cy="708025"/>
            <a:chOff x="6005513" y="2997993"/>
            <a:chExt cx="1749425" cy="708025"/>
          </a:xfrm>
        </p:grpSpPr>
        <p:sp>
          <p:nvSpPr>
            <p:cNvPr id="86" name="椭圆 85"/>
            <p:cNvSpPr/>
            <p:nvPr/>
          </p:nvSpPr>
          <p:spPr>
            <a:xfrm>
              <a:off x="6005513" y="3066255"/>
              <a:ext cx="1749425" cy="571500"/>
            </a:xfrm>
            <a:prstGeom prst="ellipse">
              <a:avLst/>
            </a:prstGeom>
            <a:solidFill>
              <a:srgbClr val="FF000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Primary</a:t>
              </a:r>
              <a:endParaRPr lang="zh-CN" altLang="en-US" dirty="0"/>
            </a:p>
          </p:txBody>
        </p:sp>
        <p:sp>
          <p:nvSpPr>
            <p:cNvPr id="87" name="TextBox 86"/>
            <p:cNvSpPr txBox="1">
              <a:spLocks noChangeArrowheads="1"/>
            </p:cNvSpPr>
            <p:nvPr/>
          </p:nvSpPr>
          <p:spPr bwMode="auto">
            <a:xfrm>
              <a:off x="6689725" y="2997993"/>
              <a:ext cx="381000" cy="708025"/>
            </a:xfrm>
            <a:prstGeom prst="rect">
              <a:avLst/>
            </a:prstGeom>
            <a:noFill/>
            <a:ln w="9525">
              <a:noFill/>
              <a:miter lim="800000"/>
              <a:headEnd/>
              <a:tailEnd/>
            </a:ln>
          </p:spPr>
          <p:txBody>
            <a:bodyPr>
              <a:spAutoFit/>
            </a:bodyPr>
            <a:lstStyle/>
            <a:p>
              <a:r>
                <a:rPr lang="en-US" altLang="zh-CN" sz="4000" b="1" dirty="0">
                  <a:latin typeface="Calibri" pitchFamily="34" charset="0"/>
                </a:rPr>
                <a:t>X</a:t>
              </a:r>
              <a:endParaRPr lang="zh-CN" altLang="en-US" sz="4000" b="1" dirty="0">
                <a:latin typeface="Calibri" pitchFamily="34" charset="0"/>
              </a:endParaRPr>
            </a:p>
          </p:txBody>
        </p:sp>
      </p:grpSp>
      <p:sp>
        <p:nvSpPr>
          <p:cNvPr id="89" name="椭圆 88"/>
          <p:cNvSpPr/>
          <p:nvPr/>
        </p:nvSpPr>
        <p:spPr>
          <a:xfrm>
            <a:off x="8018983" y="4737100"/>
            <a:ext cx="1749425" cy="571500"/>
          </a:xfrm>
          <a:prstGeom prst="ellipse">
            <a:avLst/>
          </a:prstGeom>
          <a:solidFill>
            <a:schemeClr val="bg1"/>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Elector</a:t>
            </a:r>
            <a:endParaRPr lang="zh-CN" altLang="en-US" dirty="0"/>
          </a:p>
        </p:txBody>
      </p:sp>
      <p:sp>
        <p:nvSpPr>
          <p:cNvPr id="90" name="椭圆 89"/>
          <p:cNvSpPr/>
          <p:nvPr/>
        </p:nvSpPr>
        <p:spPr>
          <a:xfrm>
            <a:off x="10103127" y="3107474"/>
            <a:ext cx="1749425" cy="571500"/>
          </a:xfrm>
          <a:prstGeom prst="ellipse">
            <a:avLst/>
          </a:prstGeom>
          <a:solidFill>
            <a:schemeClr val="bg1"/>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Elector</a:t>
            </a:r>
            <a:endParaRPr lang="zh-CN" altLang="en-US" dirty="0"/>
          </a:p>
        </p:txBody>
      </p:sp>
      <p:grpSp>
        <p:nvGrpSpPr>
          <p:cNvPr id="37" name="组合 36"/>
          <p:cNvGrpSpPr/>
          <p:nvPr/>
        </p:nvGrpSpPr>
        <p:grpSpPr>
          <a:xfrm>
            <a:off x="9658534" y="3670082"/>
            <a:ext cx="1323392" cy="1158187"/>
            <a:chOff x="9658534" y="3670082"/>
            <a:chExt cx="1323392" cy="1158187"/>
          </a:xfrm>
        </p:grpSpPr>
        <p:cxnSp>
          <p:nvCxnSpPr>
            <p:cNvPr id="91" name="直接箭头连接符 90"/>
            <p:cNvCxnSpPr>
              <a:stCxn id="54" idx="4"/>
            </p:cNvCxnSpPr>
            <p:nvPr/>
          </p:nvCxnSpPr>
          <p:spPr>
            <a:xfrm flipH="1">
              <a:off x="9658534" y="3670082"/>
              <a:ext cx="1323392" cy="1158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a:spLocks noChangeArrowheads="1"/>
            </p:cNvSpPr>
            <p:nvPr/>
          </p:nvSpPr>
          <p:spPr bwMode="auto">
            <a:xfrm rot="19167663">
              <a:off x="9714922" y="3893943"/>
              <a:ext cx="1079500" cy="369887"/>
            </a:xfrm>
            <a:prstGeom prst="rect">
              <a:avLst/>
            </a:prstGeom>
            <a:noFill/>
            <a:ln w="9525">
              <a:noFill/>
              <a:miter lim="800000"/>
              <a:headEnd/>
              <a:tailEnd/>
            </a:ln>
          </p:spPr>
          <p:txBody>
            <a:bodyPr>
              <a:spAutoFit/>
            </a:bodyPr>
            <a:lstStyle/>
            <a:p>
              <a:r>
                <a:rPr lang="en-US" altLang="zh-CN" dirty="0">
                  <a:latin typeface="Calibri" pitchFamily="34" charset="0"/>
                </a:rPr>
                <a:t>propose</a:t>
              </a:r>
              <a:endParaRPr lang="zh-CN" altLang="en-US" dirty="0">
                <a:latin typeface="Calibri" pitchFamily="34" charset="0"/>
              </a:endParaRPr>
            </a:p>
          </p:txBody>
        </p:sp>
      </p:grpSp>
      <p:sp>
        <p:nvSpPr>
          <p:cNvPr id="93" name="椭圆 92"/>
          <p:cNvSpPr/>
          <p:nvPr/>
        </p:nvSpPr>
        <p:spPr>
          <a:xfrm>
            <a:off x="7996757" y="4737100"/>
            <a:ext cx="1793875" cy="571500"/>
          </a:xfrm>
          <a:prstGeom prst="ellipse">
            <a:avLst/>
          </a:prstGeom>
          <a:solidFill>
            <a:srgbClr val="FF000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Elector</a:t>
            </a:r>
            <a:endParaRPr lang="zh-CN" altLang="en-US" dirty="0"/>
          </a:p>
        </p:txBody>
      </p:sp>
      <p:grpSp>
        <p:nvGrpSpPr>
          <p:cNvPr id="39" name="组合 38"/>
          <p:cNvGrpSpPr/>
          <p:nvPr/>
        </p:nvGrpSpPr>
        <p:grpSpPr>
          <a:xfrm>
            <a:off x="9639472" y="3665954"/>
            <a:ext cx="1323392" cy="1158187"/>
            <a:chOff x="10327660" y="4344606"/>
            <a:chExt cx="1323392" cy="1158187"/>
          </a:xfrm>
        </p:grpSpPr>
        <p:cxnSp>
          <p:nvCxnSpPr>
            <p:cNvPr id="94" name="直接箭头连接符 93"/>
            <p:cNvCxnSpPr/>
            <p:nvPr/>
          </p:nvCxnSpPr>
          <p:spPr>
            <a:xfrm flipH="1">
              <a:off x="10327660" y="4344606"/>
              <a:ext cx="1323392" cy="1158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a:spLocks noChangeArrowheads="1"/>
            </p:cNvSpPr>
            <p:nvPr/>
          </p:nvSpPr>
          <p:spPr bwMode="auto">
            <a:xfrm rot="19089837">
              <a:off x="10460432" y="4605016"/>
              <a:ext cx="1042988" cy="369887"/>
            </a:xfrm>
            <a:prstGeom prst="rect">
              <a:avLst/>
            </a:prstGeom>
            <a:noFill/>
            <a:ln w="9525">
              <a:noFill/>
              <a:miter lim="800000"/>
              <a:headEnd/>
              <a:tailEnd/>
            </a:ln>
          </p:spPr>
          <p:txBody>
            <a:bodyPr>
              <a:spAutoFit/>
            </a:bodyPr>
            <a:lstStyle/>
            <a:p>
              <a:r>
                <a:rPr lang="en-US" altLang="zh-CN" dirty="0">
                  <a:latin typeface="Calibri" pitchFamily="34" charset="0"/>
                </a:rPr>
                <a:t>Publish</a:t>
              </a:r>
              <a:endParaRPr lang="zh-CN" altLang="en-US" dirty="0">
                <a:latin typeface="Calibri" pitchFamily="34" charset="0"/>
              </a:endParaRPr>
            </a:p>
          </p:txBody>
        </p:sp>
      </p:grpSp>
      <p:sp>
        <p:nvSpPr>
          <p:cNvPr id="96" name="椭圆 95"/>
          <p:cNvSpPr/>
          <p:nvPr/>
        </p:nvSpPr>
        <p:spPr>
          <a:xfrm>
            <a:off x="10119901" y="3099133"/>
            <a:ext cx="1732651" cy="571500"/>
          </a:xfrm>
          <a:prstGeom prst="ellipse">
            <a:avLst/>
          </a:prstGeom>
          <a:solidFill>
            <a:srgbClr val="92D05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Primary</a:t>
            </a:r>
            <a:endParaRPr lang="zh-CN" altLang="en-US" dirty="0"/>
          </a:p>
        </p:txBody>
      </p:sp>
      <p:sp>
        <p:nvSpPr>
          <p:cNvPr id="97" name="椭圆 96"/>
          <p:cNvSpPr/>
          <p:nvPr/>
        </p:nvSpPr>
        <p:spPr>
          <a:xfrm>
            <a:off x="7968208" y="4725144"/>
            <a:ext cx="1822424" cy="571500"/>
          </a:xfrm>
          <a:prstGeom prst="ellipse">
            <a:avLst/>
          </a:prstGeom>
          <a:solidFill>
            <a:srgbClr val="92D05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Secondary</a:t>
            </a:r>
            <a:endParaRPr lang="zh-CN" altLang="en-US" dirty="0"/>
          </a:p>
        </p:txBody>
      </p:sp>
      <p:sp>
        <p:nvSpPr>
          <p:cNvPr id="98" name="椭圆 97"/>
          <p:cNvSpPr/>
          <p:nvPr/>
        </p:nvSpPr>
        <p:spPr>
          <a:xfrm>
            <a:off x="6320531" y="3101331"/>
            <a:ext cx="1749425" cy="571500"/>
          </a:xfrm>
          <a:prstGeom prst="ellipse">
            <a:avLst/>
          </a:prstGeom>
          <a:solidFill>
            <a:schemeClr val="bg1"/>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Elector</a:t>
            </a:r>
            <a:endParaRPr lang="zh-CN" altLang="en-US" dirty="0"/>
          </a:p>
        </p:txBody>
      </p:sp>
      <p:grpSp>
        <p:nvGrpSpPr>
          <p:cNvPr id="42" name="组合 41"/>
          <p:cNvGrpSpPr/>
          <p:nvPr/>
        </p:nvGrpSpPr>
        <p:grpSpPr>
          <a:xfrm>
            <a:off x="8076494" y="2984556"/>
            <a:ext cx="2030719" cy="404757"/>
            <a:chOff x="8069956" y="2988469"/>
            <a:chExt cx="2030719" cy="404757"/>
          </a:xfrm>
        </p:grpSpPr>
        <p:cxnSp>
          <p:nvCxnSpPr>
            <p:cNvPr id="99" name="直接箭头连接符 98"/>
            <p:cNvCxnSpPr>
              <a:stCxn id="53" idx="6"/>
            </p:cNvCxnSpPr>
            <p:nvPr/>
          </p:nvCxnSpPr>
          <p:spPr>
            <a:xfrm>
              <a:off x="8069956" y="3384332"/>
              <a:ext cx="2030719" cy="8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a:spLocks noChangeArrowheads="1"/>
            </p:cNvSpPr>
            <p:nvPr/>
          </p:nvSpPr>
          <p:spPr bwMode="auto">
            <a:xfrm>
              <a:off x="8351555" y="2988469"/>
              <a:ext cx="1056813" cy="368300"/>
            </a:xfrm>
            <a:prstGeom prst="rect">
              <a:avLst/>
            </a:prstGeom>
            <a:noFill/>
            <a:ln w="9525">
              <a:noFill/>
              <a:miter lim="800000"/>
              <a:headEnd/>
              <a:tailEnd/>
            </a:ln>
          </p:spPr>
          <p:txBody>
            <a:bodyPr wrap="square">
              <a:spAutoFit/>
            </a:bodyPr>
            <a:lstStyle/>
            <a:p>
              <a:r>
                <a:rPr lang="en-US" altLang="zh-CN" dirty="0">
                  <a:latin typeface="Calibri" pitchFamily="34" charset="0"/>
                </a:rPr>
                <a:t>Propose</a:t>
              </a:r>
              <a:endParaRPr lang="zh-CN" altLang="en-US" dirty="0">
                <a:latin typeface="Calibri" pitchFamily="34" charset="0"/>
              </a:endParaRPr>
            </a:p>
          </p:txBody>
        </p:sp>
      </p:grpSp>
      <p:grpSp>
        <p:nvGrpSpPr>
          <p:cNvPr id="45" name="组合 44"/>
          <p:cNvGrpSpPr/>
          <p:nvPr/>
        </p:nvGrpSpPr>
        <p:grpSpPr>
          <a:xfrm>
            <a:off x="8077210" y="3006275"/>
            <a:ext cx="2036391" cy="389376"/>
            <a:chOff x="8108878" y="1988840"/>
            <a:chExt cx="2036391" cy="389376"/>
          </a:xfrm>
        </p:grpSpPr>
        <p:cxnSp>
          <p:nvCxnSpPr>
            <p:cNvPr id="101" name="直接箭头连接符 100"/>
            <p:cNvCxnSpPr>
              <a:stCxn id="90" idx="2"/>
            </p:cNvCxnSpPr>
            <p:nvPr/>
          </p:nvCxnSpPr>
          <p:spPr>
            <a:xfrm flipH="1" flipV="1">
              <a:off x="8108878" y="2372257"/>
              <a:ext cx="2036391" cy="59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a:spLocks noChangeArrowheads="1"/>
            </p:cNvSpPr>
            <p:nvPr/>
          </p:nvSpPr>
          <p:spPr bwMode="auto">
            <a:xfrm>
              <a:off x="8393697" y="1988840"/>
              <a:ext cx="1734617" cy="369332"/>
            </a:xfrm>
            <a:prstGeom prst="rect">
              <a:avLst/>
            </a:prstGeom>
            <a:noFill/>
            <a:ln w="9525">
              <a:noFill/>
              <a:miter lim="800000"/>
              <a:headEnd/>
              <a:tailEnd/>
            </a:ln>
          </p:spPr>
          <p:txBody>
            <a:bodyPr wrap="square">
              <a:spAutoFit/>
            </a:bodyPr>
            <a:lstStyle/>
            <a:p>
              <a:r>
                <a:rPr lang="en-US" altLang="zh-CN" dirty="0">
                  <a:latin typeface="Calibri" pitchFamily="34" charset="0"/>
                </a:rPr>
                <a:t>Deny &amp; publish</a:t>
              </a:r>
              <a:endParaRPr lang="zh-CN" altLang="en-US" dirty="0">
                <a:latin typeface="Calibri" pitchFamily="34" charset="0"/>
              </a:endParaRPr>
            </a:p>
          </p:txBody>
        </p:sp>
      </p:grpSp>
      <p:sp>
        <p:nvSpPr>
          <p:cNvPr id="103" name="椭圆 102"/>
          <p:cNvSpPr/>
          <p:nvPr/>
        </p:nvSpPr>
        <p:spPr>
          <a:xfrm>
            <a:off x="6332638" y="3106921"/>
            <a:ext cx="1749425" cy="571500"/>
          </a:xfrm>
          <a:prstGeom prst="ellipse">
            <a:avLst/>
          </a:prstGeom>
          <a:solidFill>
            <a:srgbClr val="92D050"/>
          </a:solidFill>
          <a:ln w="3175"/>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dirty="0"/>
              <a:t>Secondary</a:t>
            </a:r>
            <a:endParaRPr lang="zh-CN" altLang="en-US" dirty="0"/>
          </a:p>
        </p:txBody>
      </p:sp>
    </p:spTree>
    <p:extLst>
      <p:ext uri="{BB962C8B-B14F-4D97-AF65-F5344CB8AC3E}">
        <p14:creationId xmlns:p14="http://schemas.microsoft.com/office/powerpoint/2010/main" val="2183616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1"/>
                                        </p:tgtEl>
                                      </p:cBhvr>
                                    </p:animEffect>
                                    <p:set>
                                      <p:cBhvr>
                                        <p:cTn id="48" dur="1" fill="hold">
                                          <p:stCondLst>
                                            <p:cond delay="499"/>
                                          </p:stCondLst>
                                        </p:cTn>
                                        <p:tgtEl>
                                          <p:spTgt spid="2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2"/>
                                        </p:tgtEl>
                                      </p:cBhvr>
                                    </p:animEffect>
                                    <p:set>
                                      <p:cBhvr>
                                        <p:cTn id="51" dur="1" fill="hold">
                                          <p:stCondLst>
                                            <p:cond delay="499"/>
                                          </p:stCondLst>
                                        </p:cTn>
                                        <p:tgtEl>
                                          <p:spTgt spid="2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4"/>
                                        </p:tgtEl>
                                      </p:cBhvr>
                                    </p:animEffect>
                                    <p:set>
                                      <p:cBhvr>
                                        <p:cTn id="54" dur="1" fill="hold">
                                          <p:stCondLst>
                                            <p:cond delay="499"/>
                                          </p:stCondLst>
                                        </p:cTn>
                                        <p:tgtEl>
                                          <p:spTgt spid="24"/>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6"/>
                                        </p:tgtEl>
                                      </p:cBhvr>
                                    </p:animEffect>
                                    <p:set>
                                      <p:cBhvr>
                                        <p:cTn id="60" dur="1" fill="hold">
                                          <p:stCondLst>
                                            <p:cond delay="499"/>
                                          </p:stCondLst>
                                        </p:cTn>
                                        <p:tgtEl>
                                          <p:spTgt spid="26"/>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5"/>
                                        </p:tgtEl>
                                      </p:cBhvr>
                                    </p:animEffect>
                                    <p:set>
                                      <p:cBhvr>
                                        <p:cTn id="63" dur="1" fill="hold">
                                          <p:stCondLst>
                                            <p:cond delay="499"/>
                                          </p:stCondLst>
                                        </p:cTn>
                                        <p:tgtEl>
                                          <p:spTgt spid="2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8"/>
                                        </p:tgtEl>
                                      </p:cBhvr>
                                    </p:animEffect>
                                    <p:set>
                                      <p:cBhvr>
                                        <p:cTn id="66" dur="1" fill="hold">
                                          <p:stCondLst>
                                            <p:cond delay="499"/>
                                          </p:stCondLst>
                                        </p:cTn>
                                        <p:tgtEl>
                                          <p:spTgt spid="28"/>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7"/>
                                        </p:tgtEl>
                                      </p:cBhvr>
                                    </p:animEffect>
                                    <p:set>
                                      <p:cBhvr>
                                        <p:cTn id="69" dur="1" fill="hold">
                                          <p:stCondLst>
                                            <p:cond delay="499"/>
                                          </p:stCondLst>
                                        </p:cTn>
                                        <p:tgtEl>
                                          <p:spTgt spid="2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500"/>
                                        <p:tgtEl>
                                          <p:spTgt spid="3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2" nodeType="click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500"/>
                                        <p:tgtEl>
                                          <p:spTgt spid="26"/>
                                        </p:tgtEl>
                                      </p:cBhvr>
                                    </p:animEffect>
                                  </p:childTnLst>
                                </p:cTn>
                              </p:par>
                              <p:par>
                                <p:cTn id="97" presetID="10" presetClass="entr" presetSubtype="0" fill="hold" nodeType="with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par>
                                <p:cTn id="100" presetID="10" presetClass="entr" presetSubtype="0" fill="hold" grpId="2"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fade">
                                      <p:cBhvr>
                                        <p:cTn id="102" dur="500"/>
                                        <p:tgtEl>
                                          <p:spTgt spid="28"/>
                                        </p:tgtEl>
                                      </p:cBhvr>
                                    </p:animEffect>
                                  </p:childTnLst>
                                </p:cTn>
                              </p:par>
                              <p:par>
                                <p:cTn id="103" presetID="10" presetClass="entr" presetSubtype="0" fill="hold"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fade">
                                      <p:cBhvr>
                                        <p:cTn id="105" dur="500"/>
                                        <p:tgtEl>
                                          <p:spTgt spid="2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fade">
                                      <p:cBhvr>
                                        <p:cTn id="110" dur="500"/>
                                        <p:tgtEl>
                                          <p:spTgt spid="35"/>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17"/>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1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7"/>
                                        </p:tgtEl>
                                        <p:attrNameLst>
                                          <p:attrName>style.visibility</p:attrName>
                                        </p:attrNameLst>
                                      </p:cBhvr>
                                      <p:to>
                                        <p:strVal val="visible"/>
                                      </p:to>
                                    </p:set>
                                  </p:childTnLst>
                                </p:cTn>
                              </p:par>
                            </p:childTnLst>
                          </p:cTn>
                        </p:par>
                        <p:par>
                          <p:cTn id="143" fill="hold">
                            <p:stCondLst>
                              <p:cond delay="0"/>
                            </p:stCondLst>
                            <p:childTnLst>
                              <p:par>
                                <p:cTn id="144" presetID="1" presetClass="entr" presetSubtype="0" fill="hold" grpId="0" nodeType="afterEffect">
                                  <p:stCondLst>
                                    <p:cond delay="0"/>
                                  </p:stCondLst>
                                  <p:childTnLst>
                                    <p:set>
                                      <p:cBhvr>
                                        <p:cTn id="145" dur="1" fill="hold">
                                          <p:stCondLst>
                                            <p:cond delay="0"/>
                                          </p:stCondLst>
                                        </p:cTn>
                                        <p:tgtEl>
                                          <p:spTgt spid="9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37"/>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39"/>
                                        </p:tgtEl>
                                        <p:attrNameLst>
                                          <p:attrName>style.visibility</p:attrName>
                                        </p:attrNameLst>
                                      </p:cBhvr>
                                      <p:to>
                                        <p:strVal val="visible"/>
                                      </p:to>
                                    </p:set>
                                  </p:childTnLst>
                                </p:cTn>
                              </p:par>
                            </p:childTnLst>
                          </p:cTn>
                        </p:par>
                        <p:par>
                          <p:cTn id="154" fill="hold">
                            <p:stCondLst>
                              <p:cond delay="0"/>
                            </p:stCondLst>
                            <p:childTnLst>
                              <p:par>
                                <p:cTn id="155" presetID="1" presetClass="entr" presetSubtype="0" fill="hold" grpId="0" nodeType="afterEffect">
                                  <p:stCondLst>
                                    <p:cond delay="0"/>
                                  </p:stCondLst>
                                  <p:childTnLst>
                                    <p:set>
                                      <p:cBhvr>
                                        <p:cTn id="156" dur="1" fill="hold">
                                          <p:stCondLst>
                                            <p:cond delay="0"/>
                                          </p:stCondLst>
                                        </p:cTn>
                                        <p:tgtEl>
                                          <p:spTgt spid="9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9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42"/>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42"/>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5"/>
                                        </p:tgtEl>
                                        <p:attrNameLst>
                                          <p:attrName>style.visibility</p:attrName>
                                        </p:attrNameLst>
                                      </p:cBhvr>
                                      <p:to>
                                        <p:strVal val="visible"/>
                                      </p:to>
                                    </p:set>
                                  </p:childTnLst>
                                </p:cTn>
                              </p:par>
                            </p:childTnLst>
                          </p:cTn>
                        </p:par>
                        <p:par>
                          <p:cTn id="175" fill="hold">
                            <p:stCondLst>
                              <p:cond delay="0"/>
                            </p:stCondLst>
                            <p:childTnLst>
                              <p:par>
                                <p:cTn id="176" presetID="1" presetClass="entr" presetSubtype="0" fill="hold" grpId="0" nodeType="afterEffect">
                                  <p:stCondLst>
                                    <p:cond delay="0"/>
                                  </p:stCondLst>
                                  <p:childTnLst>
                                    <p:set>
                                      <p:cBhvr>
                                        <p:cTn id="177"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p:bldP spid="22" grpId="1"/>
      <p:bldP spid="24" grpId="0"/>
      <p:bldP spid="24" grpId="1"/>
      <p:bldP spid="26" grpId="0"/>
      <p:bldP spid="26" grpId="1"/>
      <p:bldP spid="26" grpId="2"/>
      <p:bldP spid="28" grpId="0"/>
      <p:bldP spid="28" grpId="1"/>
      <p:bldP spid="28" grpId="2"/>
      <p:bldP spid="29" grpId="0" animBg="1"/>
      <p:bldP spid="30" grpId="0" animBg="1"/>
      <p:bldP spid="31" grpId="0"/>
      <p:bldP spid="32" grpId="0"/>
      <p:bldP spid="33" grpId="0" animBg="1"/>
      <p:bldP spid="34" grpId="0" animBg="1"/>
      <p:bldP spid="35" grpId="0" animBg="1"/>
      <p:bldP spid="53" grpId="0" animBg="1"/>
      <p:bldP spid="54" grpId="0" animBg="1"/>
      <p:bldP spid="55" grpId="0" animBg="1"/>
      <p:bldP spid="89" grpId="0" animBg="1"/>
      <p:bldP spid="90" grpId="0" animBg="1"/>
      <p:bldP spid="93" grpId="0" animBg="1"/>
      <p:bldP spid="96" grpId="0" animBg="1"/>
      <p:bldP spid="97" grpId="0" animBg="1"/>
      <p:bldP spid="98" grpId="0" animBg="1"/>
      <p:bldP spid="10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6988"/>
            <a:ext cx="10361613" cy="801688"/>
          </a:xfrm>
        </p:spPr>
        <p:txBody>
          <a:bodyPr/>
          <a:lstStyle/>
          <a:p>
            <a:pPr eaLnBrk="1" fontAlgn="auto" hangingPunct="1">
              <a:spcAft>
                <a:spcPts val="0"/>
              </a:spcAft>
              <a:defRPr/>
            </a:pPr>
            <a:r>
              <a:rPr lang="zh-CN" altLang="en-US" dirty="0" smtClean="0"/>
              <a:t>元数据管理的高可用性</a:t>
            </a:r>
            <a:r>
              <a:rPr lang="en-US" altLang="zh-CN" dirty="0" smtClean="0"/>
              <a:t>-</a:t>
            </a:r>
            <a:r>
              <a:rPr lang="en-US" altLang="zh-CN" dirty="0" err="1" smtClean="0"/>
              <a:t>Ceph</a:t>
            </a:r>
            <a:endParaRPr lang="zh-CN" altLang="en-US" dirty="0"/>
          </a:p>
        </p:txBody>
      </p:sp>
      <p:sp>
        <p:nvSpPr>
          <p:cNvPr id="66562" name="内容占位符 2"/>
          <p:cNvSpPr>
            <a:spLocks noGrp="1"/>
          </p:cNvSpPr>
          <p:nvPr>
            <p:ph idx="1"/>
          </p:nvPr>
        </p:nvSpPr>
        <p:spPr>
          <a:xfrm>
            <a:off x="47625" y="922338"/>
            <a:ext cx="11520488" cy="5445125"/>
          </a:xfrm>
        </p:spPr>
        <p:txBody>
          <a:bodyPr/>
          <a:lstStyle/>
          <a:p>
            <a:pPr eaLnBrk="1" hangingPunct="1"/>
            <a:r>
              <a:rPr lang="en-US" altLang="zh-CN" smtClean="0"/>
              <a:t>Ceph Metadata Server</a:t>
            </a:r>
          </a:p>
          <a:p>
            <a:pPr lvl="1" eaLnBrk="1" hangingPunct="1"/>
            <a:r>
              <a:rPr lang="zh-CN" altLang="en-US" sz="2300" smtClean="0"/>
              <a:t>通过底层</a:t>
            </a:r>
            <a:r>
              <a:rPr lang="en-US" altLang="zh-CN" sz="2300" smtClean="0"/>
              <a:t>RADOS</a:t>
            </a:r>
            <a:r>
              <a:rPr lang="zh-CN" altLang="en-US" sz="2300" smtClean="0"/>
              <a:t>持久化元数据，</a:t>
            </a:r>
            <a:r>
              <a:rPr lang="en-US" altLang="zh-CN" sz="2300" smtClean="0"/>
              <a:t>Standby</a:t>
            </a:r>
            <a:r>
              <a:rPr lang="zh-CN" altLang="en-US" sz="2300" smtClean="0"/>
              <a:t>热备</a:t>
            </a:r>
            <a:endParaRPr lang="en-US" altLang="zh-CN" sz="2300" smtClean="0"/>
          </a:p>
        </p:txBody>
      </p:sp>
      <p:pic>
        <p:nvPicPr>
          <p:cNvPr id="66563" name="Picture 6"/>
          <p:cNvPicPr>
            <a:picLocks noChangeAspect="1" noChangeArrowheads="1"/>
          </p:cNvPicPr>
          <p:nvPr/>
        </p:nvPicPr>
        <p:blipFill>
          <a:blip r:embed="rId3"/>
          <a:srcRect/>
          <a:stretch>
            <a:fillRect/>
          </a:stretch>
        </p:blipFill>
        <p:spPr bwMode="auto">
          <a:xfrm>
            <a:off x="2424113" y="2205038"/>
            <a:ext cx="6480175" cy="4017962"/>
          </a:xfrm>
          <a:prstGeom prst="rect">
            <a:avLst/>
          </a:prstGeom>
          <a:noFill/>
          <a:ln w="9525">
            <a:noFill/>
            <a:miter lim="800000"/>
            <a:headEnd/>
            <a:tailEnd/>
          </a:ln>
        </p:spPr>
      </p:pic>
      <p:sp>
        <p:nvSpPr>
          <p:cNvPr id="66564" name="TextBox 5"/>
          <p:cNvSpPr txBox="1">
            <a:spLocks noChangeArrowheads="1"/>
          </p:cNvSpPr>
          <p:nvPr/>
        </p:nvSpPr>
        <p:spPr bwMode="auto">
          <a:xfrm>
            <a:off x="623888" y="6308725"/>
            <a:ext cx="10080625" cy="339725"/>
          </a:xfrm>
          <a:prstGeom prst="rect">
            <a:avLst/>
          </a:prstGeom>
          <a:noFill/>
          <a:ln w="9525">
            <a:noFill/>
            <a:miter lim="800000"/>
            <a:headEnd/>
            <a:tailEnd/>
          </a:ln>
        </p:spPr>
        <p:txBody>
          <a:bodyPr>
            <a:spAutoFit/>
          </a:bodyPr>
          <a:lstStyle/>
          <a:p>
            <a:pPr marL="457200" indent="-457200"/>
            <a:r>
              <a:rPr lang="en-US" altLang="zh-CN" sz="1600">
                <a:latin typeface="Calibri" pitchFamily="34" charset="0"/>
              </a:rPr>
              <a:t>Ceph: A Scalable, High-Performance Distributed File System, </a:t>
            </a:r>
            <a:r>
              <a:rPr lang="en-US" altLang="zh-CN" sz="1600">
                <a:latin typeface="Calibri" pitchFamily="34" charset="0"/>
                <a:hlinkClick r:id="rId4"/>
              </a:rPr>
              <a:t>www.ssrc.ucsc.edu/Papers/weil-osdi06.pdf</a:t>
            </a:r>
            <a:endParaRPr lang="en-US" altLang="zh-CN" sz="1600">
              <a:latin typeface="Calibri" pitchFamily="34" charset="0"/>
              <a:hlinkClick r:id="rId5"/>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a:xfrm>
            <a:off x="407988" y="-90488"/>
            <a:ext cx="10972800" cy="1143001"/>
          </a:xfrm>
        </p:spPr>
        <p:txBody>
          <a:bodyPr/>
          <a:lstStyle/>
          <a:p>
            <a:pPr eaLnBrk="1" fontAlgn="auto" hangingPunct="1">
              <a:spcAft>
                <a:spcPts val="0"/>
              </a:spcAft>
              <a:defRPr/>
            </a:pPr>
            <a:r>
              <a:rPr lang="en-US" altLang="zh-CN" dirty="0" err="1" smtClean="0"/>
              <a:t>Paxos</a:t>
            </a:r>
            <a:r>
              <a:rPr lang="zh-CN" altLang="en-US" dirty="0" smtClean="0"/>
              <a:t>概要</a:t>
            </a:r>
            <a:endParaRPr lang="en-US" altLang="zh-CN" dirty="0" smtClean="0"/>
          </a:p>
        </p:txBody>
      </p:sp>
      <p:sp>
        <p:nvSpPr>
          <p:cNvPr id="70658" name="内容占位符 2"/>
          <p:cNvSpPr>
            <a:spLocks noGrp="1"/>
          </p:cNvSpPr>
          <p:nvPr>
            <p:ph idx="4294967295"/>
          </p:nvPr>
        </p:nvSpPr>
        <p:spPr>
          <a:xfrm>
            <a:off x="609600" y="1095375"/>
            <a:ext cx="10972800" cy="4292600"/>
          </a:xfrm>
        </p:spPr>
        <p:txBody>
          <a:bodyPr/>
          <a:lstStyle/>
          <a:p>
            <a:pPr eaLnBrk="1" hangingPunct="1"/>
            <a:r>
              <a:rPr lang="zh-CN" altLang="en-US" smtClean="0"/>
              <a:t>大多数节点</a:t>
            </a:r>
            <a:r>
              <a:rPr lang="en-US" altLang="zh-CN" smtClean="0"/>
              <a:t>(&gt;N/2)</a:t>
            </a:r>
            <a:r>
              <a:rPr lang="zh-CN" altLang="en-US" smtClean="0"/>
              <a:t>协商一致</a:t>
            </a:r>
            <a:endParaRPr lang="en-US" altLang="zh-CN" smtClean="0"/>
          </a:p>
          <a:p>
            <a:pPr eaLnBrk="1" hangingPunct="1"/>
            <a:r>
              <a:rPr lang="zh-CN" altLang="en-US" smtClean="0"/>
              <a:t>两阶段协商协议</a:t>
            </a:r>
            <a:endParaRPr lang="en-US" altLang="zh-CN" smtClean="0"/>
          </a:p>
          <a:p>
            <a:pPr eaLnBrk="1" hangingPunct="1"/>
            <a:r>
              <a:rPr lang="zh-CN" altLang="en-US" smtClean="0"/>
              <a:t>提议号递增，协商结果持久化</a:t>
            </a:r>
            <a:endParaRPr lang="en-US" altLang="zh-CN" smtClean="0"/>
          </a:p>
          <a:p>
            <a:pPr eaLnBrk="1" hangingPunct="1"/>
            <a:endParaRPr lang="en-US" altLang="zh-CN" smtClean="0"/>
          </a:p>
          <a:p>
            <a:pPr eaLnBrk="1" hangingPunct="1"/>
            <a:endParaRPr lang="en-US" altLang="zh-CN" smtClean="0"/>
          </a:p>
        </p:txBody>
      </p:sp>
      <p:sp>
        <p:nvSpPr>
          <p:cNvPr id="4" name="圆角矩形 3"/>
          <p:cNvSpPr/>
          <p:nvPr/>
        </p:nvSpPr>
        <p:spPr>
          <a:xfrm>
            <a:off x="1103313" y="2852738"/>
            <a:ext cx="10177462" cy="3514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anchor="ctr"/>
          <a:lstStyle/>
          <a:p>
            <a:pPr fontAlgn="auto">
              <a:spcBef>
                <a:spcPts val="0"/>
              </a:spcBef>
              <a:spcAft>
                <a:spcPts val="0"/>
              </a:spcAft>
              <a:defRPr/>
            </a:pPr>
            <a:endParaRPr lang="en-US" altLang="zh-CN" sz="2600" dirty="0">
              <a:latin typeface="BatangChe" pitchFamily="49" charset="-127"/>
              <a:ea typeface="BatangChe" pitchFamily="49" charset="-127"/>
            </a:endParaRPr>
          </a:p>
          <a:p>
            <a:pPr fontAlgn="auto">
              <a:spcBef>
                <a:spcPts val="0"/>
              </a:spcBef>
              <a:spcAft>
                <a:spcPts val="0"/>
              </a:spcAft>
              <a:defRPr/>
            </a:pPr>
            <a:r>
              <a:rPr lang="en-US" altLang="zh-CN" sz="2600" dirty="0">
                <a:latin typeface="BatangChe" pitchFamily="49" charset="-127"/>
                <a:ea typeface="BatangChe" pitchFamily="49" charset="-127"/>
              </a:rPr>
              <a:t>Client   Proposer      Acceptor    </a:t>
            </a:r>
          </a:p>
          <a:p>
            <a:pPr fontAlgn="auto">
              <a:spcBef>
                <a:spcPts val="0"/>
              </a:spcBef>
              <a:spcAft>
                <a:spcPts val="0"/>
              </a:spcAft>
              <a:defRPr/>
            </a:pPr>
            <a:r>
              <a:rPr lang="en-US" altLang="zh-CN" sz="2600" dirty="0">
                <a:latin typeface="BatangChe" pitchFamily="49" charset="-127"/>
                <a:ea typeface="BatangChe" pitchFamily="49" charset="-127"/>
              </a:rPr>
              <a:t>   |         |          |  |  |    </a:t>
            </a:r>
          </a:p>
          <a:p>
            <a:pPr fontAlgn="auto">
              <a:spcBef>
                <a:spcPts val="0"/>
              </a:spcBef>
              <a:spcAft>
                <a:spcPts val="0"/>
              </a:spcAft>
              <a:defRPr/>
            </a:pPr>
            <a:r>
              <a:rPr lang="en-US" altLang="zh-CN" sz="2600" dirty="0">
                <a:latin typeface="BatangChe" pitchFamily="49" charset="-127"/>
                <a:ea typeface="BatangChe" pitchFamily="49" charset="-127"/>
              </a:rPr>
              <a:t>   X--------&gt;|          |  |  |  Request</a:t>
            </a:r>
          </a:p>
          <a:p>
            <a:pPr fontAlgn="auto">
              <a:spcBef>
                <a:spcPts val="0"/>
              </a:spcBef>
              <a:spcAft>
                <a:spcPts val="0"/>
              </a:spcAft>
              <a:defRPr/>
            </a:pPr>
            <a:r>
              <a:rPr lang="en-US" altLang="zh-CN" sz="2600" dirty="0">
                <a:latin typeface="BatangChe" pitchFamily="49" charset="-127"/>
                <a:ea typeface="BatangChe" pitchFamily="49" charset="-127"/>
              </a:rPr>
              <a:t>   |         X---------&gt;|-&gt;|-&gt;|  Prepare(1)</a:t>
            </a:r>
          </a:p>
          <a:p>
            <a:pPr fontAlgn="auto">
              <a:spcBef>
                <a:spcPts val="0"/>
              </a:spcBef>
              <a:spcAft>
                <a:spcPts val="0"/>
              </a:spcAft>
              <a:defRPr/>
            </a:pPr>
            <a:r>
              <a:rPr lang="en-US" altLang="zh-CN" sz="2600" dirty="0">
                <a:latin typeface="BatangChe" pitchFamily="49" charset="-127"/>
                <a:ea typeface="BatangChe" pitchFamily="49" charset="-127"/>
              </a:rPr>
              <a:t>   |         |&lt;---------X--X--X  Promise(1,{</a:t>
            </a:r>
            <a:r>
              <a:rPr lang="en-US" altLang="zh-CN" sz="2600" dirty="0" err="1">
                <a:latin typeface="BatangChe" pitchFamily="49" charset="-127"/>
                <a:ea typeface="BatangChe" pitchFamily="49" charset="-127"/>
              </a:rPr>
              <a:t>Va,Vb,Vc</a:t>
            </a:r>
            <a:r>
              <a:rPr lang="en-US" altLang="zh-CN" sz="2600" dirty="0">
                <a:latin typeface="BatangChe" pitchFamily="49" charset="-127"/>
                <a:ea typeface="BatangChe" pitchFamily="49" charset="-127"/>
              </a:rPr>
              <a:t>})</a:t>
            </a:r>
          </a:p>
          <a:p>
            <a:pPr fontAlgn="auto">
              <a:spcBef>
                <a:spcPts val="0"/>
              </a:spcBef>
              <a:spcAft>
                <a:spcPts val="0"/>
              </a:spcAft>
              <a:defRPr/>
            </a:pPr>
            <a:r>
              <a:rPr lang="en-US" altLang="zh-CN" sz="2600" dirty="0">
                <a:latin typeface="BatangChe" pitchFamily="49" charset="-127"/>
                <a:ea typeface="BatangChe" pitchFamily="49" charset="-127"/>
              </a:rPr>
              <a:t>   |         X---------&gt;|-&gt;|-&gt;|  Accept!(1,Vn)</a:t>
            </a:r>
          </a:p>
          <a:p>
            <a:pPr fontAlgn="auto">
              <a:spcBef>
                <a:spcPts val="0"/>
              </a:spcBef>
              <a:spcAft>
                <a:spcPts val="0"/>
              </a:spcAft>
              <a:defRPr/>
            </a:pPr>
            <a:r>
              <a:rPr lang="en-US" altLang="zh-CN" sz="2600" dirty="0">
                <a:latin typeface="BatangChe" pitchFamily="49" charset="-127"/>
                <a:ea typeface="BatangChe" pitchFamily="49" charset="-127"/>
              </a:rPr>
              <a:t>   |         |&lt;---------X--X--X  Accepted(1,Vn)</a:t>
            </a:r>
          </a:p>
          <a:p>
            <a:pPr fontAlgn="auto">
              <a:spcBef>
                <a:spcPts val="0"/>
              </a:spcBef>
              <a:spcAft>
                <a:spcPts val="0"/>
              </a:spcAft>
              <a:defRPr/>
            </a:pPr>
            <a:r>
              <a:rPr lang="en-US" altLang="zh-CN" sz="2600" dirty="0">
                <a:latin typeface="BatangChe" pitchFamily="49" charset="-127"/>
                <a:ea typeface="BatangChe" pitchFamily="49" charset="-127"/>
              </a:rPr>
              <a:t>   |&lt;--------X          |  |  |  Response</a:t>
            </a:r>
          </a:p>
          <a:p>
            <a:pPr fontAlgn="auto">
              <a:spcBef>
                <a:spcPts val="0"/>
              </a:spcBef>
              <a:spcAft>
                <a:spcPts val="0"/>
              </a:spcAft>
              <a:defRPr/>
            </a:pPr>
            <a:r>
              <a:rPr lang="en-US" altLang="zh-CN" sz="2600" dirty="0">
                <a:latin typeface="BatangChe" pitchFamily="49" charset="-127"/>
                <a:ea typeface="BatangChe" pitchFamily="49" charset="-127"/>
              </a:rPr>
              <a:t>   |         |          |  |  |</a:t>
            </a:r>
            <a:endParaRPr lang="zh-CN" altLang="en-US" sz="2600" dirty="0">
              <a:latin typeface="BatangChe" pitchFamily="49" charset="-127"/>
              <a:ea typeface="BatangChe" pitchFamily="49" charset="-127"/>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大纲</a:t>
            </a:r>
            <a:endParaRPr lang="zh-CN" altLang="en-US" dirty="0"/>
          </a:p>
        </p:txBody>
      </p:sp>
      <p:sp>
        <p:nvSpPr>
          <p:cNvPr id="13314" name="内容占位符 2"/>
          <p:cNvSpPr>
            <a:spLocks noGrp="1"/>
          </p:cNvSpPr>
          <p:nvPr>
            <p:ph idx="1"/>
          </p:nvPr>
        </p:nvSpPr>
        <p:spPr>
          <a:xfrm>
            <a:off x="2998789" y="1079500"/>
            <a:ext cx="6985644" cy="5445125"/>
          </a:xfrm>
        </p:spPr>
        <p:txBody>
          <a:bodyPr/>
          <a:lstStyle/>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大数据对分布</a:t>
            </a:r>
            <a:r>
              <a:rPr lang="zh-CN" altLang="en-US" b="1" dirty="0" smtClean="0">
                <a:solidFill>
                  <a:srgbClr val="0088EE"/>
                </a:solidFill>
                <a:effectLst>
                  <a:outerShdw blurRad="38100" dist="38100" dir="2700000" algn="tl">
                    <a:srgbClr val="C0C0C0"/>
                  </a:outerShdw>
                </a:effectLst>
                <a:cs typeface="Times New Roman" pitchFamily="18" charset="0"/>
              </a:rPr>
              <a:t>式存储的</a:t>
            </a:r>
            <a:r>
              <a:rPr lang="zh-CN" altLang="en-US" b="1" dirty="0" smtClean="0">
                <a:solidFill>
                  <a:srgbClr val="0088EE"/>
                </a:solidFill>
                <a:effectLst>
                  <a:outerShdw blurRad="38100" dist="38100" dir="2700000" algn="tl">
                    <a:srgbClr val="C0C0C0"/>
                  </a:outerShdw>
                </a:effectLst>
              </a:rPr>
              <a:t>需求</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分布式存储系统架构</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FF0000"/>
                </a:solidFill>
                <a:effectLst>
                  <a:outerShdw blurRad="38100" dist="38100" dir="2700000" algn="tl">
                    <a:srgbClr val="C0C0C0"/>
                  </a:outerShdw>
                </a:effectLst>
              </a:rPr>
              <a:t>分布式存储系统重要功能设计剖析</a:t>
            </a:r>
            <a:endParaRPr lang="en-US" altLang="zh-CN" b="1" dirty="0" smtClean="0">
              <a:solidFill>
                <a:srgbClr val="FF0000"/>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元数据服务器的高可用性和可扩展性</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多种介质的混合存储系统</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参考资料</a:t>
            </a:r>
          </a:p>
        </p:txBody>
      </p:sp>
    </p:spTree>
    <p:extLst>
      <p:ext uri="{BB962C8B-B14F-4D97-AF65-F5344CB8AC3E}">
        <p14:creationId xmlns:p14="http://schemas.microsoft.com/office/powerpoint/2010/main" val="306458882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a:xfrm>
            <a:off x="334963" y="188913"/>
            <a:ext cx="10972800" cy="647700"/>
          </a:xfrm>
        </p:spPr>
        <p:txBody>
          <a:bodyPr/>
          <a:lstStyle/>
          <a:p>
            <a:pPr eaLnBrk="1" fontAlgn="auto" hangingPunct="1">
              <a:spcAft>
                <a:spcPts val="0"/>
              </a:spcAft>
              <a:defRPr/>
            </a:pPr>
            <a:r>
              <a:rPr lang="en-US" altLang="zh-CN" dirty="0" smtClean="0"/>
              <a:t>Raft</a:t>
            </a:r>
          </a:p>
        </p:txBody>
      </p:sp>
      <p:sp>
        <p:nvSpPr>
          <p:cNvPr id="72706" name="内容占位符 2"/>
          <p:cNvSpPr>
            <a:spLocks noGrp="1"/>
          </p:cNvSpPr>
          <p:nvPr>
            <p:ph idx="4294967295"/>
          </p:nvPr>
        </p:nvSpPr>
        <p:spPr>
          <a:xfrm>
            <a:off x="1219200" y="2349500"/>
            <a:ext cx="10972800" cy="1612900"/>
          </a:xfrm>
        </p:spPr>
        <p:txBody>
          <a:bodyPr/>
          <a:lstStyle/>
          <a:p>
            <a:pPr eaLnBrk="1" hangingPunct="1"/>
            <a:r>
              <a:rPr lang="zh-CN" altLang="en-US" sz="2700" b="1" smtClean="0">
                <a:solidFill>
                  <a:srgbClr val="0088EE"/>
                </a:solidFill>
              </a:rPr>
              <a:t>功能等同于</a:t>
            </a:r>
            <a:r>
              <a:rPr lang="en-US" altLang="zh-CN" sz="2700" b="1" smtClean="0">
                <a:solidFill>
                  <a:srgbClr val="0088EE"/>
                </a:solidFill>
              </a:rPr>
              <a:t>Paxos</a:t>
            </a:r>
            <a:r>
              <a:rPr lang="zh-CN" altLang="en-US" sz="2700" b="1" smtClean="0">
                <a:solidFill>
                  <a:srgbClr val="0088EE"/>
                </a:solidFill>
              </a:rPr>
              <a:t>，更清晰简单的一致性阶段划分</a:t>
            </a:r>
          </a:p>
          <a:p>
            <a:pPr eaLnBrk="1" hangingPunct="1">
              <a:buFont typeface="Arial" charset="0"/>
              <a:buNone/>
            </a:pPr>
            <a:endParaRPr lang="en-US" altLang="zh-CN" sz="2700" b="1" smtClean="0">
              <a:solidFill>
                <a:srgbClr val="0088EE"/>
              </a:solidFill>
            </a:endParaRPr>
          </a:p>
          <a:p>
            <a:pPr eaLnBrk="1" hangingPunct="1">
              <a:buFont typeface="Arial" charset="0"/>
              <a:buNone/>
            </a:pPr>
            <a:endParaRPr lang="en-US" altLang="zh-CN" sz="2700" b="1" smtClean="0">
              <a:solidFill>
                <a:srgbClr val="0088EE"/>
              </a:solidFill>
            </a:endParaRPr>
          </a:p>
          <a:p>
            <a:pPr eaLnBrk="1" hangingPunct="1"/>
            <a:r>
              <a:rPr lang="en-US" altLang="zh-CN" sz="2700" b="1" smtClean="0">
                <a:solidFill>
                  <a:srgbClr val="0088EE"/>
                </a:solidFill>
              </a:rPr>
              <a:t>Raft</a:t>
            </a:r>
            <a:r>
              <a:rPr lang="zh-CN" altLang="en-US" sz="2700" b="1" smtClean="0">
                <a:solidFill>
                  <a:srgbClr val="0088EE"/>
                </a:solidFill>
              </a:rPr>
              <a:t>动态演示</a:t>
            </a:r>
            <a:r>
              <a:rPr lang="en-US" altLang="zh-CN" sz="2700" b="1" smtClean="0">
                <a:solidFill>
                  <a:srgbClr val="0088EE"/>
                </a:solidFill>
              </a:rPr>
              <a:t>:</a:t>
            </a:r>
            <a:endParaRPr lang="en-US" altLang="zh-CN" smtClean="0"/>
          </a:p>
        </p:txBody>
      </p:sp>
      <p:sp>
        <p:nvSpPr>
          <p:cNvPr id="15" name="圆角矩形 14"/>
          <p:cNvSpPr/>
          <p:nvPr/>
        </p:nvSpPr>
        <p:spPr>
          <a:xfrm>
            <a:off x="4079875" y="3789363"/>
            <a:ext cx="5257800" cy="576262"/>
          </a:xfrm>
          <a:prstGeom prst="roundRect">
            <a:avLst/>
          </a:prstGeom>
          <a:solidFill>
            <a:srgbClr val="0088E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Sansation"/>
              </a:defRPr>
            </a:lvl1pPr>
            <a:lvl2pPr marL="742950" indent="-285750">
              <a:defRPr>
                <a:solidFill>
                  <a:schemeClr val="tx1"/>
                </a:solidFill>
                <a:latin typeface="Sansation"/>
              </a:defRPr>
            </a:lvl2pPr>
            <a:lvl3pPr marL="1143000" indent="-228600">
              <a:defRPr>
                <a:solidFill>
                  <a:schemeClr val="tx1"/>
                </a:solidFill>
                <a:latin typeface="Sansation"/>
              </a:defRPr>
            </a:lvl3pPr>
            <a:lvl4pPr marL="1600200" indent="-228600">
              <a:defRPr>
                <a:solidFill>
                  <a:schemeClr val="tx1"/>
                </a:solidFill>
                <a:latin typeface="Sansation"/>
              </a:defRPr>
            </a:lvl4pPr>
            <a:lvl5pPr marL="2057400" indent="-228600">
              <a:defRPr>
                <a:solidFill>
                  <a:schemeClr val="tx1"/>
                </a:solidFill>
                <a:latin typeface="Sansation"/>
              </a:defRPr>
            </a:lvl5pPr>
            <a:lvl6pPr marL="2514600" indent="-228600" fontAlgn="base">
              <a:spcBef>
                <a:spcPct val="0"/>
              </a:spcBef>
              <a:spcAft>
                <a:spcPct val="0"/>
              </a:spcAft>
              <a:defRPr>
                <a:solidFill>
                  <a:schemeClr val="tx1"/>
                </a:solidFill>
                <a:latin typeface="Sansation"/>
              </a:defRPr>
            </a:lvl6pPr>
            <a:lvl7pPr marL="2971800" indent="-228600" fontAlgn="base">
              <a:spcBef>
                <a:spcPct val="0"/>
              </a:spcBef>
              <a:spcAft>
                <a:spcPct val="0"/>
              </a:spcAft>
              <a:defRPr>
                <a:solidFill>
                  <a:schemeClr val="tx1"/>
                </a:solidFill>
                <a:latin typeface="Sansation"/>
              </a:defRPr>
            </a:lvl7pPr>
            <a:lvl8pPr marL="3429000" indent="-228600" fontAlgn="base">
              <a:spcBef>
                <a:spcPct val="0"/>
              </a:spcBef>
              <a:spcAft>
                <a:spcPct val="0"/>
              </a:spcAft>
              <a:defRPr>
                <a:solidFill>
                  <a:schemeClr val="tx1"/>
                </a:solidFill>
                <a:latin typeface="Sansation"/>
              </a:defRPr>
            </a:lvl8pPr>
            <a:lvl9pPr marL="3886200" indent="-228600" fontAlgn="base">
              <a:spcBef>
                <a:spcPct val="0"/>
              </a:spcBef>
              <a:spcAft>
                <a:spcPct val="0"/>
              </a:spcAft>
              <a:defRPr>
                <a:solidFill>
                  <a:schemeClr val="tx1"/>
                </a:solidFill>
                <a:latin typeface="Sansation"/>
              </a:defRPr>
            </a:lvl9pPr>
          </a:lstStyle>
          <a:p>
            <a:pPr algn="ctr">
              <a:defRPr/>
            </a:pPr>
            <a:endParaRPr lang="zh-CN" altLang="en-US" smtClean="0">
              <a:solidFill>
                <a:srgbClr val="FFFFFF"/>
              </a:solidFill>
            </a:endParaRPr>
          </a:p>
        </p:txBody>
      </p:sp>
      <p:sp>
        <p:nvSpPr>
          <p:cNvPr id="72714" name="Text Box 10"/>
          <p:cNvSpPr txBox="1">
            <a:spLocks noChangeArrowheads="1"/>
          </p:cNvSpPr>
          <p:nvPr/>
        </p:nvSpPr>
        <p:spPr bwMode="auto">
          <a:xfrm>
            <a:off x="4151313" y="3860800"/>
            <a:ext cx="5832475" cy="457200"/>
          </a:xfrm>
          <a:prstGeom prst="rect">
            <a:avLst/>
          </a:prstGeom>
          <a:noFill/>
          <a:ln w="9525">
            <a:noFill/>
            <a:miter lim="800000"/>
            <a:headEnd/>
            <a:tailEnd/>
          </a:ln>
          <a:effectLst/>
        </p:spPr>
        <p:txBody>
          <a:bodyPr>
            <a:spAutoFit/>
          </a:bodyPr>
          <a:lstStyle/>
          <a:p>
            <a:r>
              <a:rPr lang="en-US" altLang="zh-CN" sz="2400" b="1">
                <a:solidFill>
                  <a:schemeClr val="bg1"/>
                </a:solidFill>
                <a:latin typeface="微软雅黑" pitchFamily="34" charset="-122"/>
                <a:ea typeface="微软雅黑" pitchFamily="34" charset="-122"/>
              </a:rPr>
              <a:t>https://raftconsensus.github.io</a:t>
            </a:r>
            <a:r>
              <a:rPr lang="en-US" altLang="zh-CN" sz="2400">
                <a:solidFill>
                  <a:schemeClr val="bg1"/>
                </a:solidFill>
              </a:rPr>
              <a: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988" y="106363"/>
            <a:ext cx="10361612" cy="801687"/>
          </a:xfrm>
        </p:spPr>
        <p:txBody>
          <a:bodyPr/>
          <a:lstStyle/>
          <a:p>
            <a:pPr eaLnBrk="1" fontAlgn="auto" hangingPunct="1">
              <a:spcAft>
                <a:spcPts val="0"/>
              </a:spcAft>
              <a:defRPr/>
            </a:pPr>
            <a:r>
              <a:rPr lang="zh-CN" altLang="en-US" dirty="0" smtClean="0"/>
              <a:t>元数据管理的可扩展性</a:t>
            </a:r>
            <a:r>
              <a:rPr lang="en-US" altLang="zh-CN" dirty="0" smtClean="0"/>
              <a:t>-HDFS</a:t>
            </a:r>
            <a:endParaRPr lang="zh-CN" altLang="en-US" dirty="0"/>
          </a:p>
        </p:txBody>
      </p:sp>
      <p:sp>
        <p:nvSpPr>
          <p:cNvPr id="74754" name="内容占位符 2"/>
          <p:cNvSpPr>
            <a:spLocks noGrp="1"/>
          </p:cNvSpPr>
          <p:nvPr>
            <p:ph idx="1"/>
          </p:nvPr>
        </p:nvSpPr>
        <p:spPr>
          <a:xfrm>
            <a:off x="47625" y="922338"/>
            <a:ext cx="11520488" cy="5445125"/>
          </a:xfrm>
        </p:spPr>
        <p:txBody>
          <a:bodyPr/>
          <a:lstStyle/>
          <a:p>
            <a:pPr eaLnBrk="1" hangingPunct="1"/>
            <a:r>
              <a:rPr lang="en-US" altLang="zh-CN" smtClean="0"/>
              <a:t>HDFS NameNode</a:t>
            </a:r>
          </a:p>
          <a:p>
            <a:pPr lvl="1" eaLnBrk="1" hangingPunct="1"/>
            <a:r>
              <a:rPr lang="zh-CN" altLang="en-US" sz="2300" smtClean="0"/>
              <a:t>可扩展：</a:t>
            </a:r>
            <a:r>
              <a:rPr lang="en-US" altLang="zh-CN" sz="2300" smtClean="0"/>
              <a:t>Namespace</a:t>
            </a:r>
            <a:r>
              <a:rPr lang="zh-CN" altLang="en-US" sz="2300" smtClean="0"/>
              <a:t>切分的</a:t>
            </a:r>
            <a:r>
              <a:rPr lang="en-US" altLang="zh-CN" sz="2300" smtClean="0"/>
              <a:t>Federation</a:t>
            </a:r>
          </a:p>
        </p:txBody>
      </p:sp>
      <p:pic>
        <p:nvPicPr>
          <p:cNvPr id="74755" name="Picture 2" descr="HDFS Federation Architecture"/>
          <p:cNvPicPr>
            <a:picLocks noChangeAspect="1" noChangeArrowheads="1"/>
          </p:cNvPicPr>
          <p:nvPr/>
        </p:nvPicPr>
        <p:blipFill>
          <a:blip r:embed="rId3"/>
          <a:srcRect/>
          <a:stretch>
            <a:fillRect/>
          </a:stretch>
        </p:blipFill>
        <p:spPr bwMode="auto">
          <a:xfrm>
            <a:off x="2351088" y="1830388"/>
            <a:ext cx="7058025" cy="4406900"/>
          </a:xfrm>
          <a:prstGeom prst="rect">
            <a:avLst/>
          </a:prstGeom>
          <a:noFill/>
          <a:ln w="9525">
            <a:noFill/>
            <a:miter lim="800000"/>
            <a:headEnd/>
            <a:tailEnd/>
          </a:ln>
        </p:spPr>
      </p:pic>
      <p:sp>
        <p:nvSpPr>
          <p:cNvPr id="74756" name="TextBox 6"/>
          <p:cNvSpPr txBox="1">
            <a:spLocks noChangeArrowheads="1"/>
          </p:cNvSpPr>
          <p:nvPr/>
        </p:nvSpPr>
        <p:spPr bwMode="auto">
          <a:xfrm>
            <a:off x="334963" y="6284913"/>
            <a:ext cx="10801350" cy="338137"/>
          </a:xfrm>
          <a:prstGeom prst="rect">
            <a:avLst/>
          </a:prstGeom>
          <a:noFill/>
          <a:ln w="9525">
            <a:noFill/>
            <a:miter lim="800000"/>
            <a:headEnd/>
            <a:tailEnd/>
          </a:ln>
        </p:spPr>
        <p:txBody>
          <a:bodyPr>
            <a:spAutoFit/>
          </a:bodyPr>
          <a:lstStyle/>
          <a:p>
            <a:pPr marL="457200" indent="-457200"/>
            <a:r>
              <a:rPr lang="en-US" altLang="zh-CN" sz="1600" dirty="0">
                <a:latin typeface="Calibri" pitchFamily="34" charset="0"/>
              </a:rPr>
              <a:t>Reference:  HDFS Federation, </a:t>
            </a:r>
            <a:r>
              <a:rPr lang="en-US" altLang="zh-CN" sz="1600" dirty="0">
                <a:latin typeface="Calibri" pitchFamily="34" charset="0"/>
                <a:hlinkClick r:id="rId4"/>
              </a:rPr>
              <a:t>https://hadoop.apache.org/docs/r2.4.1/hadoop-project-dist/hadoop-hdfs/Federation.html</a:t>
            </a:r>
            <a:endParaRPr lang="en-US" altLang="zh-CN" sz="1600" dirty="0">
              <a:latin typeface="Calibri" pitchFamily="34"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988" y="44450"/>
            <a:ext cx="10361612" cy="801688"/>
          </a:xfrm>
        </p:spPr>
        <p:txBody>
          <a:bodyPr/>
          <a:lstStyle/>
          <a:p>
            <a:pPr eaLnBrk="1" fontAlgn="auto" hangingPunct="1">
              <a:spcAft>
                <a:spcPts val="0"/>
              </a:spcAft>
              <a:defRPr/>
            </a:pPr>
            <a:r>
              <a:rPr lang="zh-CN" altLang="en-US" dirty="0" smtClean="0"/>
              <a:t>元数据管理的可扩展性</a:t>
            </a:r>
            <a:r>
              <a:rPr lang="en-US" altLang="zh-CN" dirty="0" smtClean="0"/>
              <a:t>-</a:t>
            </a:r>
            <a:r>
              <a:rPr lang="en-US" altLang="zh-CN" dirty="0" err="1" smtClean="0"/>
              <a:t>Ceph</a:t>
            </a:r>
            <a:endParaRPr lang="zh-CN" altLang="en-US" dirty="0"/>
          </a:p>
        </p:txBody>
      </p:sp>
      <p:sp>
        <p:nvSpPr>
          <p:cNvPr id="76802" name="内容占位符 2"/>
          <p:cNvSpPr>
            <a:spLocks noGrp="1"/>
          </p:cNvSpPr>
          <p:nvPr>
            <p:ph idx="1"/>
          </p:nvPr>
        </p:nvSpPr>
        <p:spPr>
          <a:xfrm>
            <a:off x="47625" y="922338"/>
            <a:ext cx="11520488" cy="5445125"/>
          </a:xfrm>
        </p:spPr>
        <p:txBody>
          <a:bodyPr/>
          <a:lstStyle/>
          <a:p>
            <a:pPr eaLnBrk="1" hangingPunct="1"/>
            <a:r>
              <a:rPr lang="en-US" altLang="zh-CN" smtClean="0"/>
              <a:t>Ceph Metadata Server</a:t>
            </a:r>
          </a:p>
          <a:p>
            <a:pPr lvl="1" eaLnBrk="1" hangingPunct="1"/>
            <a:r>
              <a:rPr lang="zh-CN" altLang="en-US" sz="2300" smtClean="0"/>
              <a:t>可扩展：动态分裂</a:t>
            </a:r>
            <a:r>
              <a:rPr lang="en-US" altLang="zh-CN" sz="2300" smtClean="0"/>
              <a:t>namespace</a:t>
            </a:r>
            <a:r>
              <a:rPr lang="zh-CN" altLang="en-US" sz="2300" smtClean="0"/>
              <a:t>，分散到多个</a:t>
            </a:r>
            <a:r>
              <a:rPr lang="en-US" altLang="zh-CN" sz="2300" smtClean="0"/>
              <a:t>MDS</a:t>
            </a:r>
          </a:p>
        </p:txBody>
      </p:sp>
      <p:pic>
        <p:nvPicPr>
          <p:cNvPr id="76803" name="Picture 2"/>
          <p:cNvPicPr>
            <a:picLocks noChangeAspect="1" noChangeArrowheads="1"/>
          </p:cNvPicPr>
          <p:nvPr/>
        </p:nvPicPr>
        <p:blipFill>
          <a:blip r:embed="rId3"/>
          <a:srcRect/>
          <a:stretch>
            <a:fillRect/>
          </a:stretch>
        </p:blipFill>
        <p:spPr bwMode="auto">
          <a:xfrm>
            <a:off x="1992313" y="2173288"/>
            <a:ext cx="8207375" cy="3951287"/>
          </a:xfrm>
          <a:prstGeom prst="rect">
            <a:avLst/>
          </a:prstGeom>
          <a:noFill/>
          <a:ln w="9525">
            <a:noFill/>
            <a:round/>
            <a:headEnd/>
            <a:tailEnd/>
          </a:ln>
        </p:spPr>
      </p:pic>
      <p:sp>
        <p:nvSpPr>
          <p:cNvPr id="76804" name="TextBox 5"/>
          <p:cNvSpPr txBox="1">
            <a:spLocks noChangeArrowheads="1"/>
          </p:cNvSpPr>
          <p:nvPr/>
        </p:nvSpPr>
        <p:spPr bwMode="auto">
          <a:xfrm>
            <a:off x="695325" y="6308725"/>
            <a:ext cx="10440988" cy="339725"/>
          </a:xfrm>
          <a:prstGeom prst="rect">
            <a:avLst/>
          </a:prstGeom>
          <a:noFill/>
          <a:ln w="9525">
            <a:noFill/>
            <a:miter lim="800000"/>
            <a:headEnd/>
            <a:tailEnd/>
          </a:ln>
        </p:spPr>
        <p:txBody>
          <a:bodyPr>
            <a:spAutoFit/>
          </a:bodyPr>
          <a:lstStyle/>
          <a:p>
            <a:pPr marL="457200" indent="-457200"/>
            <a:r>
              <a:rPr lang="en-US" altLang="zh-CN" sz="1600" dirty="0">
                <a:latin typeface="Calibri" pitchFamily="34" charset="0"/>
              </a:rPr>
              <a:t>Reference: </a:t>
            </a:r>
            <a:r>
              <a:rPr lang="en-US" altLang="zh-CN" sz="1600" dirty="0" err="1">
                <a:latin typeface="Calibri" pitchFamily="34" charset="0"/>
              </a:rPr>
              <a:t>Ceph</a:t>
            </a:r>
            <a:r>
              <a:rPr lang="en-US" altLang="zh-CN" sz="1600" dirty="0">
                <a:latin typeface="Calibri" pitchFamily="34" charset="0"/>
              </a:rPr>
              <a:t>: A Scalable, High-Performance Distributed File System, </a:t>
            </a:r>
            <a:r>
              <a:rPr lang="en-US" altLang="zh-CN" sz="1600" dirty="0">
                <a:latin typeface="Calibri" pitchFamily="34" charset="0"/>
                <a:hlinkClick r:id="rId4"/>
              </a:rPr>
              <a:t>www.ssrc.ucsc.edu/Papers/weil-osdi06.pdf</a:t>
            </a:r>
            <a:endParaRPr lang="en-US" altLang="zh-CN" sz="1600" dirty="0">
              <a:latin typeface="Calibri" pitchFamily="34" charset="0"/>
              <a:hlinkClick r:id="rId5"/>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963" y="106363"/>
            <a:ext cx="10361612" cy="801687"/>
          </a:xfrm>
        </p:spPr>
        <p:txBody>
          <a:bodyPr/>
          <a:lstStyle/>
          <a:p>
            <a:pPr eaLnBrk="1" fontAlgn="auto" hangingPunct="1">
              <a:spcAft>
                <a:spcPts val="0"/>
              </a:spcAft>
              <a:defRPr/>
            </a:pPr>
            <a:r>
              <a:rPr lang="zh-CN" altLang="en-US" dirty="0" smtClean="0"/>
              <a:t>不同存储介质的特性</a:t>
            </a:r>
            <a:endParaRPr lang="zh-CN" altLang="en-US" dirty="0"/>
          </a:p>
        </p:txBody>
      </p:sp>
      <p:graphicFrame>
        <p:nvGraphicFramePr>
          <p:cNvPr id="9" name="表格 8"/>
          <p:cNvGraphicFramePr>
            <a:graphicFrameLocks noGrp="1"/>
          </p:cNvGraphicFramePr>
          <p:nvPr/>
        </p:nvGraphicFramePr>
        <p:xfrm>
          <a:off x="1127125" y="981075"/>
          <a:ext cx="9793088" cy="2592290"/>
        </p:xfrm>
        <a:graphic>
          <a:graphicData uri="http://schemas.openxmlformats.org/drawingml/2006/table">
            <a:tbl>
              <a:tblPr firstRow="1" bandRow="1">
                <a:tableStyleId>{5C22544A-7EE6-4342-B048-85BDC9FD1C3A}</a:tableStyleId>
              </a:tblPr>
              <a:tblGrid>
                <a:gridCol w="2448272"/>
                <a:gridCol w="2448272"/>
                <a:gridCol w="2448272"/>
                <a:gridCol w="2448272"/>
              </a:tblGrid>
              <a:tr h="518458">
                <a:tc>
                  <a:txBody>
                    <a:bodyPr/>
                    <a:lstStyle/>
                    <a:p>
                      <a:pPr algn="ctr"/>
                      <a:endParaRPr lang="zh-CN" altLang="en-US" sz="2200" dirty="0"/>
                    </a:p>
                  </a:txBody>
                  <a:tcPr marL="121920" marR="121920" marT="54864" marB="54864"/>
                </a:tc>
                <a:tc>
                  <a:txBody>
                    <a:bodyPr/>
                    <a:lstStyle/>
                    <a:p>
                      <a:pPr algn="ctr"/>
                      <a:r>
                        <a:rPr lang="zh-CN" altLang="en-US" sz="2200" dirty="0" smtClean="0"/>
                        <a:t>磁盘</a:t>
                      </a:r>
                      <a:endParaRPr lang="zh-CN" altLang="en-US" sz="2200" dirty="0"/>
                    </a:p>
                  </a:txBody>
                  <a:tcPr marL="121920" marR="121920" marT="54864" marB="54864"/>
                </a:tc>
                <a:tc>
                  <a:txBody>
                    <a:bodyPr/>
                    <a:lstStyle/>
                    <a:p>
                      <a:pPr algn="ctr"/>
                      <a:r>
                        <a:rPr lang="en-US" altLang="zh-CN" sz="2200" dirty="0" smtClean="0"/>
                        <a:t>SSD</a:t>
                      </a:r>
                      <a:endParaRPr lang="zh-CN" altLang="en-US" sz="2200" dirty="0"/>
                    </a:p>
                  </a:txBody>
                  <a:tcPr marL="121920" marR="121920" marT="54864" marB="54864"/>
                </a:tc>
                <a:tc>
                  <a:txBody>
                    <a:bodyPr/>
                    <a:lstStyle/>
                    <a:p>
                      <a:pPr algn="ctr"/>
                      <a:r>
                        <a:rPr lang="zh-CN" altLang="en-US" sz="2200" dirty="0" smtClean="0"/>
                        <a:t>内存</a:t>
                      </a:r>
                      <a:endParaRPr lang="zh-CN" altLang="en-US" sz="2200" dirty="0"/>
                    </a:p>
                  </a:txBody>
                  <a:tcPr marL="121920" marR="121920" marT="54864" marB="54864"/>
                </a:tc>
              </a:tr>
              <a:tr h="518458">
                <a:tc>
                  <a:txBody>
                    <a:bodyPr/>
                    <a:lstStyle/>
                    <a:p>
                      <a:pPr algn="ctr"/>
                      <a:r>
                        <a:rPr lang="zh-CN" altLang="en-US" sz="2200" b="1" dirty="0" smtClean="0"/>
                        <a:t>容量</a:t>
                      </a:r>
                      <a:endParaRPr lang="zh-CN" altLang="en-US" sz="2200" b="1" dirty="0"/>
                    </a:p>
                  </a:txBody>
                  <a:tcPr marL="121920" marR="121920" marT="54864" marB="54864"/>
                </a:tc>
                <a:tc>
                  <a:txBody>
                    <a:bodyPr/>
                    <a:lstStyle/>
                    <a:p>
                      <a:pPr algn="r"/>
                      <a:r>
                        <a:rPr lang="en-US" altLang="zh-CN" sz="2200" dirty="0" smtClean="0"/>
                        <a:t>1–4 TB</a:t>
                      </a:r>
                      <a:endParaRPr lang="zh-CN" altLang="en-US" sz="2200" dirty="0"/>
                    </a:p>
                  </a:txBody>
                  <a:tcPr marL="121920" marR="121920" marT="54864" marB="54864"/>
                </a:tc>
                <a:tc>
                  <a:txBody>
                    <a:bodyPr/>
                    <a:lstStyle/>
                    <a:p>
                      <a:pPr algn="r"/>
                      <a:r>
                        <a:rPr lang="en-US" altLang="zh-CN" sz="2200" dirty="0" smtClean="0"/>
                        <a:t>400–</a:t>
                      </a:r>
                      <a:r>
                        <a:rPr lang="en-US" altLang="zh-CN" sz="2200" baseline="0" dirty="0" smtClean="0"/>
                        <a:t>800 GB</a:t>
                      </a:r>
                      <a:endParaRPr lang="zh-CN" altLang="en-US" sz="2200" dirty="0"/>
                    </a:p>
                  </a:txBody>
                  <a:tcPr marL="121920" marR="121920" marT="54864" marB="54864"/>
                </a:tc>
                <a:tc>
                  <a:txBody>
                    <a:bodyPr/>
                    <a:lstStyle/>
                    <a:p>
                      <a:pPr algn="r"/>
                      <a:r>
                        <a:rPr lang="en-US" altLang="zh-CN" sz="2200" dirty="0" smtClean="0"/>
                        <a:t>24–128 GB</a:t>
                      </a:r>
                      <a:endParaRPr lang="zh-CN" altLang="en-US" sz="2200" dirty="0"/>
                    </a:p>
                  </a:txBody>
                  <a:tcPr marL="121920" marR="121920" marT="54864" marB="54864"/>
                </a:tc>
              </a:tr>
              <a:tr h="518458">
                <a:tc>
                  <a:txBody>
                    <a:bodyPr/>
                    <a:lstStyle/>
                    <a:p>
                      <a:pPr algn="ctr"/>
                      <a:r>
                        <a:rPr lang="zh-CN" altLang="en-US" sz="2200" b="1" dirty="0" smtClean="0"/>
                        <a:t>延时</a:t>
                      </a:r>
                      <a:endParaRPr lang="zh-CN" altLang="en-US" sz="2200" b="1" dirty="0"/>
                    </a:p>
                  </a:txBody>
                  <a:tcPr marL="121920" marR="121920" marT="54864" marB="54864"/>
                </a:tc>
                <a:tc>
                  <a:txBody>
                    <a:bodyPr/>
                    <a:lstStyle/>
                    <a:p>
                      <a:pPr algn="r"/>
                      <a:r>
                        <a:rPr lang="en-US" altLang="zh-CN" sz="2200" dirty="0" smtClean="0"/>
                        <a:t> 10 ms</a:t>
                      </a:r>
                      <a:endParaRPr lang="zh-CN" altLang="en-US" sz="2200" dirty="0"/>
                    </a:p>
                  </a:txBody>
                  <a:tcPr marL="121920" marR="121920" marT="54864" marB="54864"/>
                </a:tc>
                <a:tc>
                  <a:txBody>
                    <a:bodyPr/>
                    <a:lstStyle/>
                    <a:p>
                      <a:pPr algn="r"/>
                      <a:r>
                        <a:rPr lang="en-US" altLang="zh-CN" sz="2200" dirty="0" smtClean="0"/>
                        <a:t>50</a:t>
                      </a:r>
                      <a:r>
                        <a:rPr lang="en-US" altLang="zh-CN" sz="2200" baseline="0" dirty="0" smtClean="0"/>
                        <a:t>–75 us</a:t>
                      </a:r>
                      <a:endParaRPr lang="zh-CN" altLang="en-US" sz="2200" dirty="0"/>
                    </a:p>
                  </a:txBody>
                  <a:tcPr marL="121920" marR="121920" marT="54864" marB="54864"/>
                </a:tc>
                <a:tc>
                  <a:txBody>
                    <a:bodyPr/>
                    <a:lstStyle/>
                    <a:p>
                      <a:pPr algn="r"/>
                      <a:r>
                        <a:rPr lang="en-US" altLang="zh-CN" sz="2200" dirty="0" smtClean="0"/>
                        <a:t>100 ns</a:t>
                      </a:r>
                      <a:endParaRPr lang="zh-CN" altLang="en-US" sz="2200" dirty="0"/>
                    </a:p>
                  </a:txBody>
                  <a:tcPr marL="121920" marR="121920" marT="54864" marB="54864"/>
                </a:tc>
              </a:tr>
              <a:tr h="518458">
                <a:tc>
                  <a:txBody>
                    <a:bodyPr/>
                    <a:lstStyle/>
                    <a:p>
                      <a:pPr algn="ctr"/>
                      <a:r>
                        <a:rPr lang="zh-CN" altLang="en-US" sz="2200" b="1" dirty="0" smtClean="0"/>
                        <a:t>吞吐</a:t>
                      </a:r>
                      <a:endParaRPr lang="zh-CN" altLang="en-US" sz="2200" b="1" dirty="0"/>
                    </a:p>
                  </a:txBody>
                  <a:tcPr marL="121920" marR="121920" marT="54864" marB="54864"/>
                </a:tc>
                <a:tc>
                  <a:txBody>
                    <a:bodyPr/>
                    <a:lstStyle/>
                    <a:p>
                      <a:pPr algn="r"/>
                      <a:r>
                        <a:rPr lang="en-US" altLang="zh-CN" sz="2200" dirty="0" smtClean="0"/>
                        <a:t>100</a:t>
                      </a:r>
                      <a:r>
                        <a:rPr lang="en-US" altLang="zh-CN" sz="2200" baseline="0" dirty="0" smtClean="0"/>
                        <a:t>–200 MB/s</a:t>
                      </a:r>
                      <a:endParaRPr lang="zh-CN" altLang="en-US" sz="2200" dirty="0"/>
                    </a:p>
                  </a:txBody>
                  <a:tcPr marL="121920" marR="121920" marT="54864" marB="54864"/>
                </a:tc>
                <a:tc>
                  <a:txBody>
                    <a:bodyPr/>
                    <a:lstStyle/>
                    <a:p>
                      <a:pPr algn="r"/>
                      <a:r>
                        <a:rPr lang="en-US" altLang="zh-CN" sz="2200" dirty="0" smtClean="0"/>
                        <a:t>400 MB/s</a:t>
                      </a:r>
                      <a:endParaRPr lang="zh-CN" altLang="en-US" sz="2200" dirty="0"/>
                    </a:p>
                  </a:txBody>
                  <a:tcPr marL="121920" marR="121920" marT="54864" marB="54864"/>
                </a:tc>
                <a:tc>
                  <a:txBody>
                    <a:bodyPr/>
                    <a:lstStyle/>
                    <a:p>
                      <a:pPr algn="r"/>
                      <a:r>
                        <a:rPr lang="en-US" altLang="zh-CN" sz="2200" dirty="0" smtClean="0"/>
                        <a:t>20 GB/s</a:t>
                      </a:r>
                      <a:endParaRPr lang="zh-CN" altLang="en-US" sz="2200" dirty="0"/>
                    </a:p>
                  </a:txBody>
                  <a:tcPr marL="121920" marR="121920" marT="54864" marB="54864"/>
                </a:tc>
              </a:tr>
              <a:tr h="518458">
                <a:tc>
                  <a:txBody>
                    <a:bodyPr/>
                    <a:lstStyle/>
                    <a:p>
                      <a:pPr algn="ctr"/>
                      <a:r>
                        <a:rPr lang="zh-CN" altLang="en-US" sz="2200" b="1" dirty="0" smtClean="0"/>
                        <a:t>成本</a:t>
                      </a:r>
                      <a:endParaRPr lang="zh-CN" altLang="en-US" sz="2200" b="1" dirty="0"/>
                    </a:p>
                  </a:txBody>
                  <a:tcPr marL="121920" marR="121920" marT="54864" marB="54864"/>
                </a:tc>
                <a:tc>
                  <a:txBody>
                    <a:bodyPr/>
                    <a:lstStyle/>
                    <a:p>
                      <a:pPr algn="r"/>
                      <a:r>
                        <a:rPr lang="en-US" altLang="zh-CN" sz="2200" dirty="0" smtClean="0"/>
                        <a:t>0.06 $/GB</a:t>
                      </a:r>
                      <a:endParaRPr lang="zh-CN" altLang="en-US" sz="2200" dirty="0"/>
                    </a:p>
                  </a:txBody>
                  <a:tcPr marL="121920" marR="121920" marT="54864" marB="54864"/>
                </a:tc>
                <a:tc>
                  <a:txBody>
                    <a:bodyPr/>
                    <a:lstStyle/>
                    <a:p>
                      <a:pPr algn="r"/>
                      <a:r>
                        <a:rPr lang="en-US" altLang="zh-CN" sz="2200" dirty="0" smtClean="0"/>
                        <a:t>1 $/GB</a:t>
                      </a:r>
                      <a:endParaRPr lang="zh-CN" altLang="en-US" sz="2200" dirty="0"/>
                    </a:p>
                  </a:txBody>
                  <a:tcPr marL="121920" marR="121920" marT="54864" marB="54864"/>
                </a:tc>
                <a:tc>
                  <a:txBody>
                    <a:bodyPr/>
                    <a:lstStyle/>
                    <a:p>
                      <a:pPr algn="r"/>
                      <a:r>
                        <a:rPr lang="en-US" altLang="zh-CN" sz="2200" dirty="0" smtClean="0"/>
                        <a:t>10 $/GB</a:t>
                      </a:r>
                      <a:endParaRPr lang="zh-CN" altLang="en-US" sz="2200" dirty="0"/>
                    </a:p>
                  </a:txBody>
                  <a:tcPr marL="121920" marR="121920" marT="54864" marB="54864"/>
                </a:tc>
              </a:tr>
            </a:tbl>
          </a:graphicData>
        </a:graphic>
      </p:graphicFrame>
      <p:sp>
        <p:nvSpPr>
          <p:cNvPr id="78882" name="内容占位符 2"/>
          <p:cNvSpPr>
            <a:spLocks noGrp="1"/>
          </p:cNvSpPr>
          <p:nvPr>
            <p:ph idx="1"/>
          </p:nvPr>
        </p:nvSpPr>
        <p:spPr>
          <a:xfrm>
            <a:off x="3648075" y="3860800"/>
            <a:ext cx="4316413" cy="4119563"/>
          </a:xfrm>
        </p:spPr>
        <p:txBody>
          <a:bodyPr/>
          <a:lstStyle/>
          <a:p>
            <a:pPr algn="ctr" eaLnBrk="1" hangingPunct="1">
              <a:spcBef>
                <a:spcPts val="638"/>
              </a:spcBef>
              <a:buFont typeface="Arial" charset="0"/>
              <a:buNone/>
              <a:defRPr/>
            </a:pPr>
            <a:r>
              <a:rPr lang="en-US" altLang="zh-CN" sz="2600" smtClean="0">
                <a:effectLst>
                  <a:outerShdw blurRad="38100" dist="38100" dir="2700000" algn="tl">
                    <a:srgbClr val="C0C0C0"/>
                  </a:outerShdw>
                </a:effectLst>
              </a:rPr>
              <a:t>Tape is Dead,</a:t>
            </a:r>
          </a:p>
          <a:p>
            <a:pPr algn="ctr" eaLnBrk="1" hangingPunct="1">
              <a:spcBef>
                <a:spcPts val="638"/>
              </a:spcBef>
              <a:buFont typeface="Arial" charset="0"/>
              <a:buNone/>
              <a:defRPr/>
            </a:pPr>
            <a:r>
              <a:rPr lang="en-US" altLang="zh-CN" sz="2600" smtClean="0">
                <a:effectLst>
                  <a:outerShdw blurRad="38100" dist="38100" dir="2700000" algn="tl">
                    <a:srgbClr val="C0C0C0"/>
                  </a:outerShdw>
                </a:effectLst>
              </a:rPr>
              <a:t>Disk is Tape,</a:t>
            </a:r>
          </a:p>
          <a:p>
            <a:pPr algn="ctr" eaLnBrk="1" hangingPunct="1">
              <a:spcBef>
                <a:spcPts val="638"/>
              </a:spcBef>
              <a:buFont typeface="Arial" charset="0"/>
              <a:buNone/>
              <a:defRPr/>
            </a:pPr>
            <a:r>
              <a:rPr lang="en-US" altLang="zh-CN" sz="2600" smtClean="0">
                <a:effectLst>
                  <a:outerShdw blurRad="38100" dist="38100" dir="2700000" algn="tl">
                    <a:srgbClr val="C0C0C0"/>
                  </a:outerShdw>
                </a:effectLst>
              </a:rPr>
              <a:t>Flash is Disk, </a:t>
            </a:r>
          </a:p>
          <a:p>
            <a:pPr algn="ctr" eaLnBrk="1" hangingPunct="1">
              <a:spcBef>
                <a:spcPts val="638"/>
              </a:spcBef>
              <a:buFont typeface="Arial" charset="0"/>
              <a:buNone/>
              <a:defRPr/>
            </a:pPr>
            <a:r>
              <a:rPr lang="en-US" altLang="zh-CN" sz="2600" smtClean="0">
                <a:effectLst>
                  <a:outerShdw blurRad="38100" dist="38100" dir="2700000" algn="tl">
                    <a:srgbClr val="C0C0C0"/>
                  </a:outerShdw>
                </a:effectLst>
              </a:rPr>
              <a:t>RAM Locality is King.</a:t>
            </a:r>
          </a:p>
          <a:p>
            <a:pPr algn="ctr" eaLnBrk="1" hangingPunct="1">
              <a:spcBef>
                <a:spcPts val="638"/>
              </a:spcBef>
              <a:buFontTx/>
              <a:buChar char="-"/>
              <a:defRPr/>
            </a:pPr>
            <a:r>
              <a:rPr lang="en-US" altLang="zh-CN" sz="2100" smtClean="0">
                <a:effectLst>
                  <a:outerShdw blurRad="38100" dist="38100" dir="2700000" algn="tl">
                    <a:srgbClr val="C0C0C0"/>
                  </a:outerShdw>
                </a:effectLst>
              </a:rPr>
              <a:t>Jim Gray, 2006</a:t>
            </a:r>
          </a:p>
          <a:p>
            <a:pPr algn="ctr" eaLnBrk="1" hangingPunct="1">
              <a:buFontTx/>
              <a:buChar char="-"/>
              <a:defRPr/>
            </a:pPr>
            <a:endParaRPr lang="en-US" altLang="zh-CN" smtClean="0">
              <a:effectLst>
                <a:outerShdw blurRad="38100" dist="38100" dir="2700000" algn="tl">
                  <a:srgbClr val="C0C0C0"/>
                </a:outerShdw>
              </a:effectLst>
            </a:endParaRPr>
          </a:p>
          <a:p>
            <a:pPr algn="ctr" eaLnBrk="1" hangingPunct="1">
              <a:buFontTx/>
              <a:buChar char="-"/>
              <a:defRPr/>
            </a:pPr>
            <a:endParaRPr lang="en-US" altLang="zh-CN"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963" y="106363"/>
            <a:ext cx="10361612" cy="801687"/>
          </a:xfrm>
        </p:spPr>
        <p:txBody>
          <a:bodyPr/>
          <a:lstStyle/>
          <a:p>
            <a:pPr eaLnBrk="1" fontAlgn="auto" hangingPunct="1">
              <a:spcAft>
                <a:spcPts val="0"/>
              </a:spcAft>
              <a:defRPr/>
            </a:pPr>
            <a:r>
              <a:rPr lang="en-US" altLang="zh-CN" dirty="0" smtClean="0"/>
              <a:t>HDFS</a:t>
            </a:r>
            <a:r>
              <a:rPr lang="zh-CN" altLang="en-US" dirty="0" smtClean="0"/>
              <a:t>混合存储</a:t>
            </a:r>
            <a:endParaRPr lang="zh-CN" altLang="en-US" dirty="0"/>
          </a:p>
        </p:txBody>
      </p:sp>
      <p:pic>
        <p:nvPicPr>
          <p:cNvPr id="79874" name="Picture 2" descr="Fig2-DataNodeAsCollectionOfStorages"/>
          <p:cNvPicPr>
            <a:picLocks noChangeAspect="1" noChangeArrowheads="1"/>
          </p:cNvPicPr>
          <p:nvPr/>
        </p:nvPicPr>
        <p:blipFill>
          <a:blip r:embed="rId3"/>
          <a:srcRect/>
          <a:stretch>
            <a:fillRect/>
          </a:stretch>
        </p:blipFill>
        <p:spPr bwMode="auto">
          <a:xfrm>
            <a:off x="5159375" y="1412875"/>
            <a:ext cx="6745288" cy="4537075"/>
          </a:xfrm>
          <a:prstGeom prst="rect">
            <a:avLst/>
          </a:prstGeom>
          <a:noFill/>
          <a:ln w="9525">
            <a:noFill/>
            <a:miter lim="800000"/>
            <a:headEnd/>
            <a:tailEnd/>
          </a:ln>
        </p:spPr>
      </p:pic>
      <p:sp>
        <p:nvSpPr>
          <p:cNvPr id="79875" name="TextBox 5"/>
          <p:cNvSpPr txBox="1">
            <a:spLocks noChangeArrowheads="1"/>
          </p:cNvSpPr>
          <p:nvPr/>
        </p:nvSpPr>
        <p:spPr bwMode="auto">
          <a:xfrm>
            <a:off x="874713" y="6119813"/>
            <a:ext cx="10190162" cy="338137"/>
          </a:xfrm>
          <a:prstGeom prst="rect">
            <a:avLst/>
          </a:prstGeom>
          <a:noFill/>
          <a:ln w="9525">
            <a:noFill/>
            <a:miter lim="800000"/>
            <a:headEnd/>
            <a:tailEnd/>
          </a:ln>
        </p:spPr>
        <p:txBody>
          <a:bodyPr>
            <a:spAutoFit/>
          </a:bodyPr>
          <a:lstStyle/>
          <a:p>
            <a:pPr marL="457200" indent="-457200"/>
            <a:r>
              <a:rPr lang="en-US" altLang="zh-CN" sz="1600">
                <a:latin typeface="Calibri" pitchFamily="34" charset="0"/>
              </a:rPr>
              <a:t>Reference: Heterogeneous Storages in HDFS</a:t>
            </a:r>
            <a:r>
              <a:rPr lang="zh-CN" altLang="en-US" sz="1600">
                <a:latin typeface="Calibri" pitchFamily="34" charset="0"/>
              </a:rPr>
              <a:t>，</a:t>
            </a:r>
            <a:r>
              <a:rPr lang="en-US" altLang="zh-CN" sz="1600">
                <a:latin typeface="Calibri" pitchFamily="34" charset="0"/>
                <a:hlinkClick r:id="rId4"/>
              </a:rPr>
              <a:t>http://hortonworks.com/blog/heterogeneous-storages-hdfs/</a:t>
            </a:r>
            <a:endParaRPr lang="en-US" altLang="zh-CN" sz="1600">
              <a:latin typeface="Calibri" pitchFamily="34" charset="0"/>
            </a:endParaRPr>
          </a:p>
        </p:txBody>
      </p:sp>
      <p:sp>
        <p:nvSpPr>
          <p:cNvPr id="8" name="内容占位符 2"/>
          <p:cNvSpPr>
            <a:spLocks noGrp="1"/>
          </p:cNvSpPr>
          <p:nvPr>
            <p:ph idx="1"/>
          </p:nvPr>
        </p:nvSpPr>
        <p:spPr>
          <a:xfrm>
            <a:off x="334963" y="1282700"/>
            <a:ext cx="4681537" cy="4667250"/>
          </a:xfrm>
        </p:spPr>
        <p:txBody>
          <a:bodyPr>
            <a:normAutofit/>
          </a:bodyPr>
          <a:lstStyle/>
          <a:p>
            <a:pPr eaLnBrk="1" hangingPunct="1">
              <a:lnSpc>
                <a:spcPct val="190000"/>
              </a:lnSpc>
              <a:defRPr/>
            </a:pPr>
            <a:r>
              <a:rPr lang="en-US" altLang="zh-CN" sz="2100" smtClean="0">
                <a:effectLst>
                  <a:outerShdw blurRad="38100" dist="38100" dir="2700000" algn="tl">
                    <a:srgbClr val="C0C0C0"/>
                  </a:outerShdw>
                </a:effectLst>
              </a:rPr>
              <a:t>DataNode</a:t>
            </a:r>
            <a:r>
              <a:rPr lang="zh-CN" altLang="en-US" sz="2100" smtClean="0">
                <a:effectLst>
                  <a:outerShdw blurRad="38100" dist="38100" dir="2700000" algn="tl">
                    <a:srgbClr val="C0C0C0"/>
                  </a:outerShdw>
                </a:effectLst>
              </a:rPr>
              <a:t>开放不同介质类型的</a:t>
            </a:r>
            <a:r>
              <a:rPr lang="en-US" altLang="zh-CN" sz="2100" smtClean="0">
                <a:effectLst>
                  <a:outerShdw blurRad="38100" dist="38100" dir="2700000" algn="tl">
                    <a:srgbClr val="C0C0C0"/>
                  </a:outerShdw>
                </a:effectLst>
              </a:rPr>
              <a:t>volume</a:t>
            </a:r>
            <a:r>
              <a:rPr lang="zh-CN" altLang="en-US" sz="2100" smtClean="0">
                <a:effectLst>
                  <a:outerShdw blurRad="38100" dist="38100" dir="2700000" algn="tl">
                    <a:srgbClr val="C0C0C0"/>
                  </a:outerShdw>
                </a:effectLst>
              </a:rPr>
              <a:t>：</a:t>
            </a:r>
            <a:r>
              <a:rPr lang="en-US" altLang="zh-CN" sz="2100" smtClean="0">
                <a:effectLst>
                  <a:outerShdw blurRad="38100" dist="38100" dir="2700000" algn="tl">
                    <a:srgbClr val="C0C0C0"/>
                  </a:outerShdw>
                </a:effectLst>
              </a:rPr>
              <a:t>SSD/HDD volume</a:t>
            </a:r>
            <a:r>
              <a:rPr lang="zh-CN" altLang="en-US" sz="2100" smtClean="0">
                <a:effectLst>
                  <a:outerShdw blurRad="38100" dist="38100" dir="2700000" algn="tl">
                    <a:srgbClr val="C0C0C0"/>
                  </a:outerShdw>
                </a:effectLst>
              </a:rPr>
              <a:t>。</a:t>
            </a:r>
            <a:endParaRPr lang="en-US" altLang="zh-CN" sz="2100" smtClean="0">
              <a:effectLst>
                <a:outerShdw blurRad="38100" dist="38100" dir="2700000" algn="tl">
                  <a:srgbClr val="C0C0C0"/>
                </a:outerShdw>
              </a:effectLst>
            </a:endParaRPr>
          </a:p>
          <a:p>
            <a:pPr eaLnBrk="1" hangingPunct="1">
              <a:lnSpc>
                <a:spcPct val="190000"/>
              </a:lnSpc>
              <a:defRPr/>
            </a:pPr>
            <a:r>
              <a:rPr lang="zh-CN" altLang="en-US" sz="2100" smtClean="0">
                <a:effectLst>
                  <a:outerShdw blurRad="38100" dist="38100" dir="2700000" algn="tl">
                    <a:srgbClr val="C0C0C0"/>
                  </a:outerShdw>
                </a:effectLst>
              </a:rPr>
              <a:t>用户设置文件的存放属性，选择存储介质偏向。</a:t>
            </a:r>
            <a:endParaRPr lang="en-US" altLang="zh-CN" sz="2100" smtClean="0">
              <a:effectLst>
                <a:outerShdw blurRad="38100" dist="38100" dir="2700000" algn="tl">
                  <a:srgbClr val="C0C0C0"/>
                </a:outerShdw>
              </a:effectLst>
            </a:endParaRPr>
          </a:p>
          <a:p>
            <a:pPr eaLnBrk="1" hangingPunct="1">
              <a:lnSpc>
                <a:spcPct val="190000"/>
              </a:lnSpc>
              <a:defRPr/>
            </a:pPr>
            <a:r>
              <a:rPr lang="en-US" altLang="zh-CN" sz="2100" smtClean="0">
                <a:effectLst>
                  <a:outerShdw blurRad="38100" dist="38100" dir="2700000" algn="tl">
                    <a:srgbClr val="C0C0C0"/>
                  </a:outerShdw>
                </a:effectLst>
              </a:rPr>
              <a:t>NameNode</a:t>
            </a:r>
            <a:r>
              <a:rPr lang="zh-CN" altLang="en-US" sz="2100" smtClean="0">
                <a:effectLst>
                  <a:outerShdw blurRad="38100" dist="38100" dir="2700000" algn="tl">
                    <a:srgbClr val="C0C0C0"/>
                  </a:outerShdw>
                </a:effectLst>
              </a:rPr>
              <a:t>根据存放属性，决定文件</a:t>
            </a:r>
            <a:r>
              <a:rPr lang="en-US" altLang="zh-CN" sz="2100" smtClean="0">
                <a:effectLst>
                  <a:outerShdw blurRad="38100" dist="38100" dir="2700000" algn="tl">
                    <a:srgbClr val="C0C0C0"/>
                  </a:outerShdw>
                </a:effectLst>
              </a:rPr>
              <a:t>block</a:t>
            </a:r>
            <a:r>
              <a:rPr lang="zh-CN" altLang="en-US" sz="2100" smtClean="0">
                <a:effectLst>
                  <a:outerShdw blurRad="38100" dist="38100" dir="2700000" algn="tl">
                    <a:srgbClr val="C0C0C0"/>
                  </a:outerShdw>
                </a:effectLst>
              </a:rPr>
              <a:t>存储在</a:t>
            </a:r>
            <a:r>
              <a:rPr lang="en-US" altLang="zh-CN" sz="2100" smtClean="0">
                <a:effectLst>
                  <a:outerShdw blurRad="38100" dist="38100" dir="2700000" algn="tl">
                    <a:srgbClr val="C0C0C0"/>
                  </a:outerShdw>
                </a:effectLst>
              </a:rPr>
              <a:t>DataNode</a:t>
            </a:r>
            <a:r>
              <a:rPr lang="zh-CN" altLang="en-US" sz="2100" smtClean="0">
                <a:effectLst>
                  <a:outerShdw blurRad="38100" dist="38100" dir="2700000" algn="tl">
                    <a:srgbClr val="C0C0C0"/>
                  </a:outerShdw>
                </a:effectLst>
              </a:rPr>
              <a:t>相应类型</a:t>
            </a:r>
            <a:r>
              <a:rPr lang="en-US" altLang="zh-CN" sz="2100" smtClean="0">
                <a:effectLst>
                  <a:outerShdw blurRad="38100" dist="38100" dir="2700000" algn="tl">
                    <a:srgbClr val="C0C0C0"/>
                  </a:outerShdw>
                </a:effectLst>
              </a:rPr>
              <a:t>volume</a:t>
            </a:r>
            <a:r>
              <a:rPr lang="zh-CN" altLang="en-US" sz="2100" smtClean="0">
                <a:effectLst>
                  <a:outerShdw blurRad="38100" dist="38100" dir="2700000" algn="tl">
                    <a:srgbClr val="C0C0C0"/>
                  </a:outerShdw>
                </a:effectLst>
              </a:rPr>
              <a:t>上。</a:t>
            </a:r>
            <a:endParaRPr lang="en-US" altLang="zh-CN" sz="2100" smtClean="0">
              <a:effectLst>
                <a:outerShdw blurRad="38100" dist="38100" dir="2700000" algn="tl">
                  <a:srgbClr val="C0C0C0"/>
                </a:outerShdw>
              </a:effectLst>
            </a:endParaRPr>
          </a:p>
          <a:p>
            <a:pPr eaLnBrk="1" hangingPunct="1">
              <a:lnSpc>
                <a:spcPct val="190000"/>
              </a:lnSpc>
              <a:defRPr/>
            </a:pPr>
            <a:endParaRPr lang="en-US" altLang="zh-CN" sz="2100" smtClean="0">
              <a:effectLst>
                <a:outerShdw blurRad="38100" dist="38100" dir="2700000" algn="tl">
                  <a:srgbClr val="C0C0C0"/>
                </a:outerShdw>
              </a:effectLst>
            </a:endParaRPr>
          </a:p>
          <a:p>
            <a:pPr eaLnBrk="1" hangingPunct="1">
              <a:lnSpc>
                <a:spcPct val="190000"/>
              </a:lnSpc>
              <a:defRPr/>
            </a:pPr>
            <a:endParaRPr lang="en-US" altLang="zh-CN" sz="2100"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225" y="-26988"/>
            <a:ext cx="10361613" cy="801688"/>
          </a:xfrm>
        </p:spPr>
        <p:txBody>
          <a:bodyPr/>
          <a:lstStyle/>
          <a:p>
            <a:pPr eaLnBrk="1" fontAlgn="auto" hangingPunct="1">
              <a:spcAft>
                <a:spcPts val="0"/>
              </a:spcAft>
              <a:defRPr/>
            </a:pPr>
            <a:r>
              <a:rPr lang="zh-CN" altLang="en-US" dirty="0" smtClean="0"/>
              <a:t>盘古混合存储</a:t>
            </a:r>
            <a:endParaRPr lang="zh-CN" altLang="en-US" dirty="0"/>
          </a:p>
        </p:txBody>
      </p:sp>
      <p:sp>
        <p:nvSpPr>
          <p:cNvPr id="8" name="内容占位符 2"/>
          <p:cNvSpPr>
            <a:spLocks noGrp="1"/>
          </p:cNvSpPr>
          <p:nvPr>
            <p:ph idx="1"/>
          </p:nvPr>
        </p:nvSpPr>
        <p:spPr>
          <a:xfrm>
            <a:off x="407988" y="765175"/>
            <a:ext cx="11160125" cy="1871663"/>
          </a:xfrm>
        </p:spPr>
        <p:txBody>
          <a:bodyPr rtlCol="0">
            <a:normAutofit fontScale="85000" lnSpcReduction="20000"/>
          </a:bodyPr>
          <a:lstStyle/>
          <a:p>
            <a:pPr eaLnBrk="1" fontAlgn="auto" hangingPunct="1">
              <a:lnSpc>
                <a:spcPct val="200000"/>
              </a:lnSpc>
              <a:spcAft>
                <a:spcPts val="0"/>
              </a:spcAft>
              <a:buFont typeface="Arial" pitchFamily="34" charset="0"/>
              <a:buChar char="•"/>
              <a:defRPr/>
            </a:pPr>
            <a:r>
              <a:rPr lang="zh-CN" altLang="en-US" sz="2300" dirty="0" smtClean="0"/>
              <a:t>数据以日志方式写入</a:t>
            </a:r>
            <a:r>
              <a:rPr lang="en-US" altLang="zh-CN" sz="2300" dirty="0" smtClean="0"/>
              <a:t>SSD</a:t>
            </a:r>
            <a:r>
              <a:rPr lang="zh-CN" altLang="en-US" sz="2300" dirty="0" smtClean="0"/>
              <a:t>，充分利用</a:t>
            </a:r>
            <a:r>
              <a:rPr lang="en-US" altLang="zh-CN" sz="2300" dirty="0" smtClean="0"/>
              <a:t>SSD</a:t>
            </a:r>
            <a:r>
              <a:rPr lang="zh-CN" altLang="en-US" sz="2300" dirty="0" smtClean="0"/>
              <a:t>顺序写的高性能。</a:t>
            </a:r>
            <a:endParaRPr lang="en-US" altLang="zh-CN" sz="2300" dirty="0" smtClean="0"/>
          </a:p>
          <a:p>
            <a:pPr eaLnBrk="1" fontAlgn="auto" hangingPunct="1">
              <a:lnSpc>
                <a:spcPct val="200000"/>
              </a:lnSpc>
              <a:spcAft>
                <a:spcPts val="0"/>
              </a:spcAft>
              <a:buFont typeface="Arial" pitchFamily="34" charset="0"/>
              <a:buChar char="•"/>
              <a:defRPr/>
            </a:pPr>
            <a:r>
              <a:rPr lang="zh-CN" altLang="en-US" sz="2300" dirty="0" smtClean="0"/>
              <a:t>后台将数据以</a:t>
            </a:r>
            <a:r>
              <a:rPr lang="en-US" altLang="zh-CN" sz="2300" dirty="0" smtClean="0"/>
              <a:t>chunk</a:t>
            </a:r>
            <a:r>
              <a:rPr lang="zh-CN" altLang="en-US" sz="2300" dirty="0" smtClean="0"/>
              <a:t>为单位从</a:t>
            </a:r>
            <a:r>
              <a:rPr lang="en-US" altLang="zh-CN" sz="2300" dirty="0" smtClean="0"/>
              <a:t>SSD dump</a:t>
            </a:r>
            <a:r>
              <a:rPr lang="zh-CN" altLang="en-US" sz="2300" dirty="0" smtClean="0"/>
              <a:t>回</a:t>
            </a:r>
            <a:r>
              <a:rPr lang="en-US" altLang="zh-CN" sz="2300" dirty="0" smtClean="0"/>
              <a:t>HDD</a:t>
            </a:r>
            <a:r>
              <a:rPr lang="zh-CN" altLang="en-US" sz="2300" dirty="0" smtClean="0"/>
              <a:t>磁盘，回收</a:t>
            </a:r>
            <a:r>
              <a:rPr lang="en-US" altLang="zh-CN" sz="2300" dirty="0" smtClean="0"/>
              <a:t>SSD</a:t>
            </a:r>
            <a:r>
              <a:rPr lang="zh-CN" altLang="en-US" sz="2300" dirty="0" smtClean="0"/>
              <a:t>空间，并更新</a:t>
            </a:r>
            <a:r>
              <a:rPr lang="en-US" altLang="zh-CN" sz="2300" dirty="0" smtClean="0"/>
              <a:t>chunk meta</a:t>
            </a:r>
            <a:r>
              <a:rPr lang="zh-CN" altLang="en-US" sz="2300" dirty="0" smtClean="0"/>
              <a:t>信息。</a:t>
            </a:r>
            <a:endParaRPr lang="en-US" altLang="zh-CN" sz="2300" dirty="0" smtClean="0"/>
          </a:p>
          <a:p>
            <a:pPr eaLnBrk="1" fontAlgn="auto" hangingPunct="1">
              <a:lnSpc>
                <a:spcPct val="200000"/>
              </a:lnSpc>
              <a:spcAft>
                <a:spcPts val="0"/>
              </a:spcAft>
              <a:buFont typeface="Arial" pitchFamily="34" charset="0"/>
              <a:buChar char="•"/>
              <a:defRPr/>
            </a:pPr>
            <a:r>
              <a:rPr lang="zh-CN" altLang="en-US" sz="2300" dirty="0" smtClean="0"/>
              <a:t>读请求根据</a:t>
            </a:r>
            <a:r>
              <a:rPr lang="en-US" altLang="zh-CN" sz="2300" dirty="0" smtClean="0"/>
              <a:t>chunk meta</a:t>
            </a:r>
            <a:r>
              <a:rPr lang="zh-CN" altLang="en-US" sz="2300" dirty="0" smtClean="0"/>
              <a:t>信息从</a:t>
            </a:r>
            <a:r>
              <a:rPr lang="en-US" altLang="zh-CN" sz="2300" dirty="0" smtClean="0"/>
              <a:t>SSD/HDD</a:t>
            </a:r>
            <a:r>
              <a:rPr lang="zh-CN" altLang="en-US" sz="2300" dirty="0" smtClean="0"/>
              <a:t>读取并</a:t>
            </a:r>
            <a:r>
              <a:rPr lang="en-US" altLang="zh-CN" sz="2300" dirty="0" smtClean="0"/>
              <a:t>merge</a:t>
            </a:r>
            <a:r>
              <a:rPr lang="zh-CN" altLang="en-US" sz="2300" dirty="0" smtClean="0"/>
              <a:t>返回。</a:t>
            </a:r>
            <a:endParaRPr lang="en-US" altLang="zh-CN" sz="2300" dirty="0" smtClean="0"/>
          </a:p>
          <a:p>
            <a:pPr eaLnBrk="1" fontAlgn="auto" hangingPunct="1">
              <a:lnSpc>
                <a:spcPct val="200000"/>
              </a:lnSpc>
              <a:spcAft>
                <a:spcPts val="0"/>
              </a:spcAft>
              <a:buFont typeface="Arial" pitchFamily="34" charset="0"/>
              <a:buChar char="•"/>
              <a:defRPr/>
            </a:pPr>
            <a:endParaRPr lang="en-US" altLang="zh-CN" sz="2300" dirty="0" smtClean="0"/>
          </a:p>
          <a:p>
            <a:pPr eaLnBrk="1" fontAlgn="auto" hangingPunct="1">
              <a:lnSpc>
                <a:spcPct val="200000"/>
              </a:lnSpc>
              <a:spcAft>
                <a:spcPts val="0"/>
              </a:spcAft>
              <a:buFont typeface="Arial" pitchFamily="34" charset="0"/>
              <a:buChar char="•"/>
              <a:defRPr/>
            </a:pPr>
            <a:endParaRPr lang="en-US" altLang="zh-CN" sz="2300" dirty="0" smtClean="0"/>
          </a:p>
        </p:txBody>
      </p:sp>
      <p:grpSp>
        <p:nvGrpSpPr>
          <p:cNvPr id="80899" name="组合 6"/>
          <p:cNvGrpSpPr>
            <a:grpSpLocks/>
          </p:cNvGrpSpPr>
          <p:nvPr/>
        </p:nvGrpSpPr>
        <p:grpSpPr bwMode="auto">
          <a:xfrm>
            <a:off x="2279650" y="2997200"/>
            <a:ext cx="7129463" cy="3384550"/>
            <a:chOff x="755576" y="2564904"/>
            <a:chExt cx="7128792" cy="3384376"/>
          </a:xfrm>
        </p:grpSpPr>
        <p:sp>
          <p:nvSpPr>
            <p:cNvPr id="9" name="圆柱形 8"/>
            <p:cNvSpPr/>
            <p:nvPr/>
          </p:nvSpPr>
          <p:spPr>
            <a:xfrm>
              <a:off x="4787446" y="2709360"/>
              <a:ext cx="1512746" cy="1152466"/>
            </a:xfrm>
            <a:prstGeom prst="can">
              <a:avLst/>
            </a:prstGeom>
            <a:solidFill>
              <a:srgbClr val="92D050"/>
            </a:solidFill>
            <a:ln>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dirty="0">
                  <a:solidFill>
                    <a:srgbClr val="002060"/>
                  </a:solidFill>
                </a:rPr>
                <a:t>     </a:t>
              </a:r>
              <a:r>
                <a:rPr lang="en-US" altLang="zh-CN" dirty="0">
                  <a:solidFill>
                    <a:srgbClr val="FFFFFF"/>
                  </a:solidFill>
                </a:rPr>
                <a:t>SSD</a:t>
              </a:r>
              <a:endParaRPr lang="zh-CN" altLang="en-US" dirty="0">
                <a:solidFill>
                  <a:srgbClr val="FFFFFF"/>
                </a:solidFill>
              </a:endParaRPr>
            </a:p>
          </p:txBody>
        </p:sp>
        <p:sp>
          <p:nvSpPr>
            <p:cNvPr id="10" name="圆柱形 9"/>
            <p:cNvSpPr/>
            <p:nvPr/>
          </p:nvSpPr>
          <p:spPr>
            <a:xfrm>
              <a:off x="4068377" y="4725381"/>
              <a:ext cx="3168352" cy="1079445"/>
            </a:xfrm>
            <a:prstGeom prst="ca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HDD</a:t>
              </a:r>
              <a:endParaRPr lang="zh-CN" altLang="en-US" dirty="0"/>
            </a:p>
          </p:txBody>
        </p:sp>
        <p:sp>
          <p:nvSpPr>
            <p:cNvPr id="11" name="下箭头 10"/>
            <p:cNvSpPr/>
            <p:nvPr/>
          </p:nvSpPr>
          <p:spPr>
            <a:xfrm>
              <a:off x="5508104" y="4004693"/>
              <a:ext cx="215880" cy="647667"/>
            </a:xfrm>
            <a:prstGeom prst="downArrow">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矩形 11"/>
            <p:cNvSpPr/>
            <p:nvPr/>
          </p:nvSpPr>
          <p:spPr>
            <a:xfrm>
              <a:off x="5723983" y="4149148"/>
              <a:ext cx="792088" cy="360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olidFill>
                    <a:srgbClr val="7030A0"/>
                  </a:solidFill>
                </a:rPr>
                <a:t>dump</a:t>
              </a:r>
              <a:endParaRPr lang="zh-CN" altLang="en-US" dirty="0">
                <a:solidFill>
                  <a:srgbClr val="7030A0"/>
                </a:solidFill>
              </a:endParaRPr>
            </a:p>
          </p:txBody>
        </p:sp>
        <p:sp>
          <p:nvSpPr>
            <p:cNvPr id="13" name="矩形 12"/>
            <p:cNvSpPr/>
            <p:nvPr/>
          </p:nvSpPr>
          <p:spPr>
            <a:xfrm>
              <a:off x="755576" y="2636338"/>
              <a:ext cx="1368296" cy="360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olidFill>
                    <a:schemeClr val="accent6"/>
                  </a:solidFill>
                </a:rPr>
                <a:t>write</a:t>
              </a:r>
              <a:endParaRPr lang="zh-CN" altLang="en-US" dirty="0">
                <a:solidFill>
                  <a:schemeClr val="accent6"/>
                </a:solidFill>
              </a:endParaRPr>
            </a:p>
          </p:txBody>
        </p:sp>
        <p:sp>
          <p:nvSpPr>
            <p:cNvPr id="14" name="矩形 13"/>
            <p:cNvSpPr/>
            <p:nvPr/>
          </p:nvSpPr>
          <p:spPr>
            <a:xfrm>
              <a:off x="971456" y="4004693"/>
              <a:ext cx="792088" cy="3603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olidFill>
                    <a:schemeClr val="accent6"/>
                  </a:solidFill>
                </a:rPr>
                <a:t>read</a:t>
              </a:r>
              <a:endParaRPr lang="zh-CN" altLang="en-US" dirty="0">
                <a:solidFill>
                  <a:schemeClr val="accent6"/>
                </a:solidFill>
              </a:endParaRPr>
            </a:p>
          </p:txBody>
        </p:sp>
        <p:sp>
          <p:nvSpPr>
            <p:cNvPr id="15" name="六边形 14"/>
            <p:cNvSpPr/>
            <p:nvPr/>
          </p:nvSpPr>
          <p:spPr>
            <a:xfrm>
              <a:off x="4428705" y="5373048"/>
              <a:ext cx="287311" cy="288910"/>
            </a:xfrm>
            <a:prstGeom prst="hex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六边形 15"/>
            <p:cNvSpPr/>
            <p:nvPr/>
          </p:nvSpPr>
          <p:spPr>
            <a:xfrm>
              <a:off x="5220794" y="5444481"/>
              <a:ext cx="287310" cy="288910"/>
            </a:xfrm>
            <a:prstGeom prst="hex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六边形 16"/>
            <p:cNvSpPr/>
            <p:nvPr/>
          </p:nvSpPr>
          <p:spPr>
            <a:xfrm>
              <a:off x="4787446" y="5157159"/>
              <a:ext cx="288898" cy="287322"/>
            </a:xfrm>
            <a:prstGeom prst="hex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六边形 17"/>
            <p:cNvSpPr/>
            <p:nvPr/>
          </p:nvSpPr>
          <p:spPr>
            <a:xfrm>
              <a:off x="6155743" y="5444481"/>
              <a:ext cx="288898" cy="288910"/>
            </a:xfrm>
            <a:prstGeom prst="hex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六边形 18"/>
            <p:cNvSpPr/>
            <p:nvPr/>
          </p:nvSpPr>
          <p:spPr>
            <a:xfrm>
              <a:off x="6371622" y="5157159"/>
              <a:ext cx="288898" cy="287322"/>
            </a:xfrm>
            <a:prstGeom prst="hexago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流程图: 文档 19"/>
            <p:cNvSpPr/>
            <p:nvPr/>
          </p:nvSpPr>
          <p:spPr>
            <a:xfrm>
              <a:off x="4931896" y="3141137"/>
              <a:ext cx="504777" cy="576232"/>
            </a:xfrm>
            <a:prstGeom prst="flowChartDocumen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olidFill>
                    <a:schemeClr val="accent5">
                      <a:lumMod val="50000"/>
                    </a:schemeClr>
                  </a:solidFill>
                </a:rPr>
                <a:t>log</a:t>
              </a:r>
              <a:endParaRPr lang="zh-CN" altLang="en-US" dirty="0">
                <a:solidFill>
                  <a:schemeClr val="accent5">
                    <a:lumMod val="50000"/>
                  </a:schemeClr>
                </a:solidFill>
              </a:endParaRPr>
            </a:p>
          </p:txBody>
        </p:sp>
        <p:sp>
          <p:nvSpPr>
            <p:cNvPr id="21" name="流程图: 决策 20"/>
            <p:cNvSpPr/>
            <p:nvPr/>
          </p:nvSpPr>
          <p:spPr>
            <a:xfrm>
              <a:off x="2123872" y="3788804"/>
              <a:ext cx="2015935" cy="1081031"/>
            </a:xfrm>
            <a:prstGeom prst="flowChartDecision">
              <a:avLst/>
            </a:prstGeom>
            <a:solidFill>
              <a:srgbClr val="FFFF99"/>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solidFill>
                    <a:schemeClr val="accent6"/>
                  </a:solidFill>
                </a:rPr>
                <a:t>Chunk Range Index</a:t>
              </a:r>
              <a:endParaRPr lang="zh-CN" altLang="en-US" dirty="0">
                <a:solidFill>
                  <a:schemeClr val="accent6"/>
                </a:solidFill>
              </a:endParaRPr>
            </a:p>
          </p:txBody>
        </p:sp>
        <p:cxnSp>
          <p:nvCxnSpPr>
            <p:cNvPr id="22" name="形状 21"/>
            <p:cNvCxnSpPr>
              <a:stCxn id="21" idx="0"/>
              <a:endCxn id="9" idx="2"/>
            </p:cNvCxnSpPr>
            <p:nvPr/>
          </p:nvCxnSpPr>
          <p:spPr>
            <a:xfrm rot="5400000" flipH="1" flipV="1">
              <a:off x="3708037" y="2709395"/>
              <a:ext cx="503212" cy="1655606"/>
            </a:xfrm>
            <a:prstGeom prst="bentConnector2">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3" name="形状 22"/>
            <p:cNvCxnSpPr>
              <a:stCxn id="21" idx="2"/>
              <a:endCxn id="10" idx="2"/>
            </p:cNvCxnSpPr>
            <p:nvPr/>
          </p:nvCxnSpPr>
          <p:spPr>
            <a:xfrm rot="16200000" flipH="1">
              <a:off x="3402475" y="4599200"/>
              <a:ext cx="395268" cy="936537"/>
            </a:xfrm>
            <a:prstGeom prst="bentConnector2">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5868433" y="3428460"/>
              <a:ext cx="287310" cy="2889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accent5">
                    <a:lumMod val="50000"/>
                  </a:schemeClr>
                </a:solidFill>
              </a:endParaRPr>
            </a:p>
          </p:txBody>
        </p:sp>
        <p:cxnSp>
          <p:nvCxnSpPr>
            <p:cNvPr id="25" name="直接箭头连接符 24"/>
            <p:cNvCxnSpPr/>
            <p:nvPr/>
          </p:nvCxnSpPr>
          <p:spPr>
            <a:xfrm>
              <a:off x="1187335" y="2996682"/>
              <a:ext cx="3600111" cy="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1187335" y="4326938"/>
              <a:ext cx="936537" cy="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763544" y="2564904"/>
              <a:ext cx="6120824" cy="3384376"/>
            </a:xfrm>
            <a:prstGeom prst="rect">
              <a:avLst/>
            </a:prstGeom>
            <a:noFill/>
            <a:ln>
              <a:solidFill>
                <a:srgbClr val="FF9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963" y="106363"/>
            <a:ext cx="10361612" cy="801687"/>
          </a:xfrm>
        </p:spPr>
        <p:txBody>
          <a:bodyPr/>
          <a:lstStyle/>
          <a:p>
            <a:pPr eaLnBrk="1" fontAlgn="auto" hangingPunct="1">
              <a:spcAft>
                <a:spcPts val="0"/>
              </a:spcAft>
              <a:defRPr/>
            </a:pPr>
            <a:r>
              <a:rPr lang="en-US" altLang="zh-CN" dirty="0" err="1" smtClean="0"/>
              <a:t>RAMCloud</a:t>
            </a:r>
            <a:r>
              <a:rPr lang="zh-CN" altLang="en-US" dirty="0" smtClean="0"/>
              <a:t>内存存储</a:t>
            </a:r>
            <a:endParaRPr lang="zh-CN" altLang="en-US" dirty="0"/>
          </a:p>
        </p:txBody>
      </p:sp>
      <p:sp>
        <p:nvSpPr>
          <p:cNvPr id="81922" name="TextBox 5"/>
          <p:cNvSpPr txBox="1">
            <a:spLocks noChangeArrowheads="1"/>
          </p:cNvSpPr>
          <p:nvPr/>
        </p:nvSpPr>
        <p:spPr bwMode="auto">
          <a:xfrm>
            <a:off x="1200150" y="6443663"/>
            <a:ext cx="10799763" cy="339725"/>
          </a:xfrm>
          <a:prstGeom prst="rect">
            <a:avLst/>
          </a:prstGeom>
          <a:noFill/>
          <a:ln w="9525">
            <a:noFill/>
            <a:miter lim="800000"/>
            <a:headEnd/>
            <a:tailEnd/>
          </a:ln>
        </p:spPr>
        <p:txBody>
          <a:bodyPr>
            <a:spAutoFit/>
          </a:bodyPr>
          <a:lstStyle/>
          <a:p>
            <a:r>
              <a:rPr lang="en-US" altLang="zh-CN" sz="1600" dirty="0">
                <a:latin typeface="Calibri" pitchFamily="34" charset="0"/>
              </a:rPr>
              <a:t>Reference:  </a:t>
            </a:r>
            <a:r>
              <a:rPr lang="en-US" altLang="zh-CN" sz="1600" dirty="0" err="1">
                <a:latin typeface="Calibri" pitchFamily="34" charset="0"/>
              </a:rPr>
              <a:t>RAMCloud</a:t>
            </a:r>
            <a:r>
              <a:rPr lang="en-US" altLang="zh-CN" sz="1600" dirty="0">
                <a:latin typeface="Calibri" pitchFamily="34" charset="0"/>
              </a:rPr>
              <a:t>, </a:t>
            </a:r>
            <a:r>
              <a:rPr lang="en-US" altLang="zh-CN" sz="1600" dirty="0">
                <a:latin typeface="Calibri" pitchFamily="34" charset="0"/>
                <a:hlinkClick r:id="rId3"/>
              </a:rPr>
              <a:t>https://ramcloud.atlassian.net/wiki/display/RAM/RAMCloud</a:t>
            </a:r>
            <a:endParaRPr lang="en-US" altLang="zh-CN" sz="1600" dirty="0">
              <a:latin typeface="Calibri" pitchFamily="34" charset="0"/>
            </a:endParaRPr>
          </a:p>
        </p:txBody>
      </p:sp>
      <p:pic>
        <p:nvPicPr>
          <p:cNvPr id="81923" name="Picture 2"/>
          <p:cNvPicPr>
            <a:picLocks noChangeAspect="1" noChangeArrowheads="1"/>
          </p:cNvPicPr>
          <p:nvPr/>
        </p:nvPicPr>
        <p:blipFill>
          <a:blip r:embed="rId4"/>
          <a:srcRect/>
          <a:stretch>
            <a:fillRect/>
          </a:stretch>
        </p:blipFill>
        <p:spPr bwMode="auto">
          <a:xfrm>
            <a:off x="549275" y="2146300"/>
            <a:ext cx="10261600" cy="4297363"/>
          </a:xfrm>
          <a:prstGeom prst="rect">
            <a:avLst/>
          </a:prstGeom>
          <a:noFill/>
          <a:ln w="9525">
            <a:noFill/>
            <a:miter lim="800000"/>
            <a:headEnd/>
            <a:tailEnd/>
          </a:ln>
        </p:spPr>
      </p:pic>
      <p:sp>
        <p:nvSpPr>
          <p:cNvPr id="81924" name="内容占位符 2"/>
          <p:cNvSpPr>
            <a:spLocks noGrp="1"/>
          </p:cNvSpPr>
          <p:nvPr>
            <p:ph idx="1"/>
          </p:nvPr>
        </p:nvSpPr>
        <p:spPr>
          <a:xfrm>
            <a:off x="407988" y="765175"/>
            <a:ext cx="10367962" cy="1641475"/>
          </a:xfrm>
        </p:spPr>
        <p:txBody>
          <a:bodyPr/>
          <a:lstStyle/>
          <a:p>
            <a:pPr eaLnBrk="1" hangingPunct="1">
              <a:lnSpc>
                <a:spcPct val="200000"/>
              </a:lnSpc>
            </a:pPr>
            <a:r>
              <a:rPr lang="zh-CN" altLang="en-US" sz="2300" smtClean="0"/>
              <a:t>数据完全存储在内存中，通过</a:t>
            </a:r>
            <a:r>
              <a:rPr lang="en-US" altLang="zh-CN" sz="2300" smtClean="0"/>
              <a:t>backup</a:t>
            </a:r>
            <a:r>
              <a:rPr lang="zh-CN" altLang="en-US" sz="2300" smtClean="0"/>
              <a:t>到磁盘保证非易失性。</a:t>
            </a:r>
            <a:endParaRPr lang="en-US" altLang="zh-CN" sz="2300" smtClean="0"/>
          </a:p>
          <a:p>
            <a:pPr eaLnBrk="1" hangingPunct="1">
              <a:lnSpc>
                <a:spcPct val="200000"/>
              </a:lnSpc>
            </a:pPr>
            <a:r>
              <a:rPr lang="zh-CN" altLang="en-US" sz="2300" smtClean="0"/>
              <a:t>在内存中数据以日志方式顺序存放（减少内存碎片），并建立</a:t>
            </a:r>
            <a:r>
              <a:rPr lang="en-US" altLang="zh-CN" sz="2300" smtClean="0"/>
              <a:t>index</a:t>
            </a:r>
            <a:r>
              <a:rPr lang="zh-CN" altLang="en-US" sz="2300" smtClean="0"/>
              <a:t>随机访问。</a:t>
            </a:r>
            <a:endParaRPr lang="en-US" altLang="zh-CN" sz="2300" smtClean="0"/>
          </a:p>
          <a:p>
            <a:pPr eaLnBrk="1" hangingPunct="1">
              <a:lnSpc>
                <a:spcPct val="200000"/>
              </a:lnSpc>
            </a:pPr>
            <a:endParaRPr lang="en-US" altLang="zh-CN" sz="230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334963" y="106363"/>
            <a:ext cx="10361612" cy="801687"/>
          </a:xfrm>
        </p:spPr>
        <p:txBody>
          <a:bodyPr/>
          <a:lstStyle/>
          <a:p>
            <a:pPr eaLnBrk="1" fontAlgn="auto" hangingPunct="1">
              <a:spcAft>
                <a:spcPts val="0"/>
              </a:spcAft>
              <a:defRPr/>
            </a:pPr>
            <a:r>
              <a:rPr lang="en-US" altLang="zh-CN" dirty="0" smtClean="0"/>
              <a:t>References</a:t>
            </a:r>
            <a:endParaRPr lang="zh-CN" altLang="en-US" dirty="0"/>
          </a:p>
        </p:txBody>
      </p:sp>
      <p:sp>
        <p:nvSpPr>
          <p:cNvPr id="82946" name="内容占位符 2"/>
          <p:cNvSpPr>
            <a:spLocks noGrp="1"/>
          </p:cNvSpPr>
          <p:nvPr>
            <p:ph idx="4294967295"/>
          </p:nvPr>
        </p:nvSpPr>
        <p:spPr>
          <a:xfrm>
            <a:off x="431800" y="836613"/>
            <a:ext cx="11233150" cy="4943475"/>
          </a:xfrm>
        </p:spPr>
        <p:txBody>
          <a:bodyPr/>
          <a:lstStyle/>
          <a:p>
            <a:pPr marL="457200" indent="-457200" eaLnBrk="1" hangingPunct="1">
              <a:buFont typeface="Calibri" pitchFamily="34" charset="0"/>
              <a:buAutoNum type="arabicPeriod"/>
            </a:pPr>
            <a:r>
              <a:rPr lang="en-US" altLang="zh-CN" sz="2100" smtClean="0"/>
              <a:t>Google File System, </a:t>
            </a:r>
            <a:r>
              <a:rPr lang="en-US" altLang="zh-CN" sz="2100" smtClean="0">
                <a:hlinkClick r:id="rId3"/>
              </a:rPr>
              <a:t>http://research.google.com/archive/gfs.html</a:t>
            </a:r>
            <a:endParaRPr lang="en-US" altLang="zh-CN" sz="2100" smtClean="0"/>
          </a:p>
          <a:p>
            <a:pPr marL="457200" indent="-457200" eaLnBrk="1" hangingPunct="1">
              <a:buFont typeface="Calibri" pitchFamily="34" charset="0"/>
              <a:buAutoNum type="arabicPeriod"/>
            </a:pPr>
            <a:r>
              <a:rPr lang="en-US" altLang="zh-CN" sz="2100" smtClean="0"/>
              <a:t>Ceph, </a:t>
            </a:r>
            <a:r>
              <a:rPr lang="en-US" altLang="zh-CN" sz="2100" smtClean="0">
                <a:hlinkClick r:id="rId4"/>
              </a:rPr>
              <a:t>http://ceph.com/docs/master/architecture/</a:t>
            </a:r>
            <a:endParaRPr lang="en-US" altLang="zh-CN" sz="2100" smtClean="0"/>
          </a:p>
          <a:p>
            <a:pPr marL="457200" indent="-457200" eaLnBrk="1" hangingPunct="1">
              <a:buFont typeface="Calibri" pitchFamily="34" charset="0"/>
              <a:buAutoNum type="arabicPeriod"/>
            </a:pPr>
            <a:r>
              <a:rPr lang="en-US" altLang="zh-CN" sz="2100" smtClean="0"/>
              <a:t>HDFS, </a:t>
            </a:r>
            <a:r>
              <a:rPr lang="en-US" altLang="zh-CN" sz="2100" smtClean="0">
                <a:hlinkClick r:id="rId5"/>
              </a:rPr>
              <a:t>http://hadoop.apache.org/docs/r1.0.4/hdfs_design.html</a:t>
            </a:r>
            <a:endParaRPr lang="en-US" altLang="zh-CN" sz="2100" smtClean="0"/>
          </a:p>
          <a:p>
            <a:pPr marL="457200" indent="-457200" eaLnBrk="1" hangingPunct="1">
              <a:buFont typeface="Calibri" pitchFamily="34" charset="0"/>
              <a:buAutoNum type="arabicPeriod"/>
            </a:pPr>
            <a:r>
              <a:rPr lang="en-US" altLang="zh-CN" sz="2100" smtClean="0"/>
              <a:t>Paxos, </a:t>
            </a:r>
            <a:r>
              <a:rPr lang="en-US" altLang="zh-CN" sz="2100" smtClean="0">
                <a:hlinkClick r:id="rId6"/>
              </a:rPr>
              <a:t>http://research.microsoft.com/en-us/um/people/lamport/pubs/paxos-simple.pdf</a:t>
            </a:r>
            <a:endParaRPr lang="en-US" altLang="zh-CN" sz="2100" smtClean="0"/>
          </a:p>
          <a:p>
            <a:pPr marL="457200" indent="-457200" eaLnBrk="1" hangingPunct="1">
              <a:buFont typeface="Calibri" pitchFamily="34" charset="0"/>
              <a:buAutoNum type="arabicPeriod"/>
            </a:pPr>
            <a:r>
              <a:rPr lang="en-US" altLang="zh-CN" sz="2100" smtClean="0"/>
              <a:t>Raft, </a:t>
            </a:r>
            <a:r>
              <a:rPr lang="en-US" altLang="zh-CN" sz="2100" smtClean="0">
                <a:hlinkClick r:id="rId7"/>
              </a:rPr>
              <a:t>https://ramcloud.stanford.edu/wiki/download/attachments/11370504/raft.pdf</a:t>
            </a:r>
            <a:endParaRPr lang="en-US" altLang="zh-CN" sz="2100" smtClean="0"/>
          </a:p>
          <a:p>
            <a:pPr marL="457200" indent="-457200" eaLnBrk="1" hangingPunct="1">
              <a:buFont typeface="Calibri" pitchFamily="34" charset="0"/>
              <a:buAutoNum type="arabicPeriod"/>
            </a:pPr>
            <a:r>
              <a:rPr lang="en-US" altLang="zh-CN" sz="2100" smtClean="0"/>
              <a:t>Tutorial: Erasure Coding for Storage Systems, </a:t>
            </a:r>
            <a:br>
              <a:rPr lang="en-US" altLang="zh-CN" sz="2100" smtClean="0"/>
            </a:br>
            <a:r>
              <a:rPr lang="en-US" altLang="zh-CN" sz="2100" smtClean="0"/>
              <a:t> </a:t>
            </a:r>
            <a:r>
              <a:rPr lang="en-US" altLang="zh-CN" sz="2100" smtClean="0">
                <a:hlinkClick r:id="rId8"/>
              </a:rPr>
              <a:t>http://web.eecs.utk.edu/~plank/plank/papers/FAST-2013-Tutorial.html</a:t>
            </a:r>
            <a:endParaRPr lang="en-US" altLang="zh-CN" sz="2100" smtClean="0"/>
          </a:p>
          <a:p>
            <a:pPr marL="457200" indent="-457200" eaLnBrk="1" hangingPunct="1">
              <a:buFont typeface="Calibri" pitchFamily="34" charset="0"/>
              <a:buAutoNum type="arabicPeriod"/>
            </a:pPr>
            <a:r>
              <a:rPr lang="en-US" altLang="zh-CN" sz="2100" smtClean="0"/>
              <a:t>Erasure Coding in Windows Azure Storage, </a:t>
            </a:r>
            <a:r>
              <a:rPr lang="en-US" altLang="zh-CN" sz="2100" smtClean="0">
                <a:hlinkClick r:id="rId9"/>
              </a:rPr>
              <a:t>http://research.microsoft.com/en-us/um/people/chengh/papers/LRC12.pdf</a:t>
            </a:r>
            <a:endParaRPr lang="en-US" altLang="zh-CN" sz="2100" smtClean="0"/>
          </a:p>
          <a:p>
            <a:pPr marL="457200" indent="-457200" eaLnBrk="1" hangingPunct="1">
              <a:buFont typeface="Calibri" pitchFamily="34" charset="0"/>
              <a:buAutoNum type="arabicPeriod"/>
            </a:pPr>
            <a:r>
              <a:rPr lang="en-US" altLang="zh-CN" sz="2100" smtClean="0"/>
              <a:t>How long do disk drives last? </a:t>
            </a:r>
            <a:r>
              <a:rPr lang="en-US" altLang="zh-CN" sz="2100" smtClean="0">
                <a:hlinkClick r:id="rId10"/>
              </a:rPr>
              <a:t>https://www.backblaze.com/blog/how-long-do-disk-drives-last/</a:t>
            </a:r>
            <a:endParaRPr lang="en-US" altLang="zh-CN" sz="2100" smtClean="0"/>
          </a:p>
          <a:p>
            <a:pPr marL="457200" indent="-457200" eaLnBrk="1" hangingPunct="1">
              <a:buFont typeface="Calibri" pitchFamily="34" charset="0"/>
              <a:buAutoNum type="arabicPeriod"/>
            </a:pPr>
            <a:r>
              <a:rPr lang="en-US" altLang="zh-CN" sz="2100" smtClean="0"/>
              <a:t>Tape is Dead, Disk is Tape, Flash is Disk, RAM Locality is King. </a:t>
            </a:r>
            <a:r>
              <a:rPr lang="en-US" altLang="zh-CN" sz="2100" smtClean="0">
                <a:hlinkClick r:id="rId11"/>
              </a:rPr>
              <a:t>http://www.signallake.com/innovation/Flash_is_Good.pdf</a:t>
            </a:r>
            <a:endParaRPr lang="en-US" altLang="zh-CN" sz="2100" smtClean="0"/>
          </a:p>
          <a:p>
            <a:pPr marL="457200" indent="-457200" eaLnBrk="1" hangingPunct="1">
              <a:buFont typeface="Calibri" pitchFamily="34" charset="0"/>
              <a:buAutoNum type="arabicPeriod"/>
            </a:pPr>
            <a:r>
              <a:rPr lang="en-US" altLang="zh-CN" sz="2100" smtClean="0"/>
              <a:t>RAMCloud, </a:t>
            </a:r>
            <a:r>
              <a:rPr lang="en-US" altLang="zh-CN" sz="2100" smtClean="0">
                <a:hlinkClick r:id="rId12"/>
              </a:rPr>
              <a:t>https://ramcloud.atlassian.net/wiki/display/RAM/RAMCloud</a:t>
            </a:r>
            <a:endParaRPr lang="en-US" altLang="zh-CN" sz="210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334963" y="106363"/>
            <a:ext cx="10361612" cy="801687"/>
          </a:xfrm>
        </p:spPr>
        <p:txBody>
          <a:bodyPr/>
          <a:lstStyle/>
          <a:p>
            <a:pPr eaLnBrk="1" fontAlgn="auto" hangingPunct="1">
              <a:spcAft>
                <a:spcPts val="0"/>
              </a:spcAft>
              <a:defRPr/>
            </a:pPr>
            <a:r>
              <a:rPr lang="en-US" altLang="zh-CN" dirty="0" smtClean="0"/>
              <a:t>References</a:t>
            </a:r>
            <a:endParaRPr lang="zh-CN" altLang="en-US" dirty="0"/>
          </a:p>
        </p:txBody>
      </p:sp>
      <p:sp>
        <p:nvSpPr>
          <p:cNvPr id="14339" name="内容占位符 2"/>
          <p:cNvSpPr>
            <a:spLocks noGrp="1"/>
          </p:cNvSpPr>
          <p:nvPr>
            <p:ph idx="4294967295"/>
          </p:nvPr>
        </p:nvSpPr>
        <p:spPr>
          <a:xfrm>
            <a:off x="431800" y="836613"/>
            <a:ext cx="11425238" cy="4943475"/>
          </a:xfrm>
        </p:spPr>
        <p:txBody>
          <a:bodyPr rtlCol="0">
            <a:noAutofit/>
          </a:bodyPr>
          <a:lstStyle/>
          <a:p>
            <a:pPr marL="457200" indent="-457200" eaLnBrk="1" fontAlgn="auto" hangingPunct="1">
              <a:spcAft>
                <a:spcPts val="0"/>
              </a:spcAft>
              <a:buFont typeface="Arial" pitchFamily="34" charset="0"/>
              <a:buAutoNum type="arabicPeriod" startAt="11"/>
              <a:defRPr/>
            </a:pPr>
            <a:r>
              <a:rPr lang="en-US" altLang="zh-CN" sz="2100" dirty="0" smtClean="0"/>
              <a:t>Spark, </a:t>
            </a:r>
            <a:r>
              <a:rPr lang="en-US" altLang="zh-CN" sz="2100" dirty="0" smtClean="0">
                <a:hlinkClick r:id="rId3"/>
              </a:rPr>
              <a:t>http://spark.apache.org</a:t>
            </a:r>
            <a:r>
              <a:rPr lang="en-US" altLang="zh-CN" sz="1800" dirty="0" smtClean="0">
                <a:hlinkClick r:id="rId3"/>
              </a:rPr>
              <a:t>/</a:t>
            </a:r>
            <a:endParaRPr lang="en-US" altLang="zh-CN" sz="2100" dirty="0" smtClean="0"/>
          </a:p>
          <a:p>
            <a:pPr marL="457200" indent="-457200" eaLnBrk="1" fontAlgn="auto" hangingPunct="1">
              <a:spcAft>
                <a:spcPts val="0"/>
              </a:spcAft>
              <a:buFont typeface="Arial" pitchFamily="34" charset="0"/>
              <a:buNone/>
              <a:defRPr/>
            </a:pPr>
            <a:r>
              <a:rPr lang="en-US" altLang="zh-CN" sz="2100" dirty="0" smtClean="0"/>
              <a:t>12. Packet Scheduling: Weighted Fair </a:t>
            </a:r>
            <a:r>
              <a:rPr lang="en-US" altLang="zh-CN" sz="2100" dirty="0" err="1" smtClean="0"/>
              <a:t>Queueing</a:t>
            </a:r>
            <a:r>
              <a:rPr lang="en-US" altLang="zh-CN" sz="2100" dirty="0" smtClean="0"/>
              <a:t> (WFQ) and Virtual Clock (VC), </a:t>
            </a:r>
            <a:r>
              <a:rPr lang="en-US" altLang="zh-CN" sz="2100" dirty="0" smtClean="0">
                <a:hlinkClick r:id="rId4"/>
              </a:rPr>
              <a:t>http://www.cs.utexas.edu/users/lam/386p/slides/Packet_Scheduling_algorithms.pdf</a:t>
            </a:r>
            <a:endParaRPr lang="en-US" altLang="zh-CN" sz="2100" dirty="0" smtClean="0"/>
          </a:p>
          <a:p>
            <a:pPr marL="457200" indent="-457200" eaLnBrk="1" fontAlgn="auto" hangingPunct="1">
              <a:spcAft>
                <a:spcPts val="0"/>
              </a:spcAft>
              <a:buFont typeface="Arial" pitchFamily="34" charset="0"/>
              <a:buNone/>
              <a:defRPr/>
            </a:pPr>
            <a:r>
              <a:rPr lang="en-US" altLang="zh-CN" sz="2100" dirty="0" smtClean="0"/>
              <a:t>13. Heterogeneous Storages in HDFS</a:t>
            </a:r>
            <a:r>
              <a:rPr lang="zh-CN" altLang="en-US" sz="2100" dirty="0" smtClean="0"/>
              <a:t>，</a:t>
            </a:r>
            <a:r>
              <a:rPr lang="en-US" altLang="zh-CN" sz="2100" dirty="0" smtClean="0">
                <a:hlinkClick r:id="rId5"/>
              </a:rPr>
              <a:t>http://hortonworks.com/blog/heterogeneous-storages-hdfs/</a:t>
            </a:r>
            <a:endParaRPr lang="en-US" altLang="zh-CN" sz="2100" dirty="0" smtClean="0"/>
          </a:p>
          <a:p>
            <a:pPr marL="457200" indent="-457200" eaLnBrk="1" fontAlgn="auto" hangingPunct="1">
              <a:spcAft>
                <a:spcPts val="0"/>
              </a:spcAft>
              <a:buFont typeface="Arial" pitchFamily="34" charset="0"/>
              <a:buNone/>
              <a:defRPr/>
            </a:pPr>
            <a:r>
              <a:rPr lang="en-US" altLang="zh-CN" sz="2100" dirty="0" smtClean="0"/>
              <a:t>14. </a:t>
            </a:r>
            <a:r>
              <a:rPr lang="en-US" altLang="zh-CN" sz="2100" dirty="0" err="1" smtClean="0"/>
              <a:t>Ceph</a:t>
            </a:r>
            <a:r>
              <a:rPr lang="en-US" altLang="zh-CN" sz="2100" dirty="0" smtClean="0"/>
              <a:t>: A Scalable, High-Performance Distributed File System, </a:t>
            </a:r>
            <a:r>
              <a:rPr lang="en-US" altLang="zh-CN" sz="2100" dirty="0" smtClean="0">
                <a:hlinkClick r:id="rId6"/>
              </a:rPr>
              <a:t>www.ssrc.ucsc.edu/Papers/weil-osdi06.pdf</a:t>
            </a:r>
            <a:endParaRPr lang="en-US" altLang="zh-CN" sz="2100" dirty="0" smtClean="0">
              <a:hlinkClick r:id="rId5"/>
            </a:endParaRPr>
          </a:p>
          <a:p>
            <a:pPr marL="457200" indent="-457200" eaLnBrk="1" fontAlgn="auto" hangingPunct="1">
              <a:spcAft>
                <a:spcPts val="0"/>
              </a:spcAft>
              <a:buFont typeface="Arial" pitchFamily="34" charset="0"/>
              <a:buNone/>
              <a:defRPr/>
            </a:pPr>
            <a:r>
              <a:rPr lang="en-US" altLang="zh-CN" sz="2100" dirty="0" smtClean="0"/>
              <a:t>15. HDFS </a:t>
            </a:r>
            <a:r>
              <a:rPr lang="en-US" altLang="zh-CN" sz="2100" dirty="0" err="1" smtClean="0"/>
              <a:t>NameNode</a:t>
            </a:r>
            <a:r>
              <a:rPr lang="en-US" altLang="zh-CN" sz="2100" dirty="0" smtClean="0"/>
              <a:t> HA, </a:t>
            </a:r>
            <a:r>
              <a:rPr lang="en-US" altLang="zh-CN" sz="2100" dirty="0" smtClean="0">
                <a:hlinkClick r:id="rId7"/>
              </a:rPr>
              <a:t>http://www.slideshare.net/hortonworks/nn-ha-hadoop-worldfinal-10173419</a:t>
            </a:r>
            <a:endParaRPr lang="en-US" altLang="zh-CN" sz="2100" dirty="0" smtClean="0"/>
          </a:p>
          <a:p>
            <a:pPr marL="457200" indent="-457200" eaLnBrk="1" fontAlgn="auto" hangingPunct="1">
              <a:spcAft>
                <a:spcPts val="0"/>
              </a:spcAft>
              <a:buFont typeface="Arial" pitchFamily="34" charset="0"/>
              <a:buNone/>
              <a:defRPr/>
            </a:pPr>
            <a:r>
              <a:rPr lang="en-US" altLang="zh-CN" sz="2100" dirty="0" smtClean="0"/>
              <a:t>16. HDFS Federation, </a:t>
            </a:r>
            <a:r>
              <a:rPr lang="en-US" altLang="zh-CN" sz="2100" dirty="0" smtClean="0">
                <a:hlinkClick r:id="rId8"/>
              </a:rPr>
              <a:t>https://hadoop.apache.org/docs/r2.4.1/hadoop-project-dist/hadoop-hdfs/Federation.html</a:t>
            </a:r>
            <a:endParaRPr lang="en-US" altLang="zh-CN" sz="2100" dirty="0" smtClean="0"/>
          </a:p>
          <a:p>
            <a:pPr marL="457200" indent="-457200" eaLnBrk="1" fontAlgn="auto" hangingPunct="1">
              <a:spcAft>
                <a:spcPts val="0"/>
              </a:spcAft>
              <a:buFont typeface="Arial" pitchFamily="34" charset="0"/>
              <a:buNone/>
              <a:defRPr/>
            </a:pPr>
            <a:endParaRPr lang="en-US" altLang="zh-CN" sz="2100" dirty="0" smtClean="0"/>
          </a:p>
          <a:p>
            <a:pPr marL="457200" indent="-457200" eaLnBrk="1" fontAlgn="auto" hangingPunct="1">
              <a:spcAft>
                <a:spcPts val="0"/>
              </a:spcAft>
              <a:buFont typeface="Arial" pitchFamily="34" charset="0"/>
              <a:buNone/>
              <a:defRPr/>
            </a:pPr>
            <a:endParaRPr lang="en-US" altLang="zh-CN" sz="2100" dirty="0" smtClean="0"/>
          </a:p>
          <a:p>
            <a:pPr marL="457200" indent="-457200" eaLnBrk="1" fontAlgn="auto" hangingPunct="1">
              <a:spcAft>
                <a:spcPts val="0"/>
              </a:spcAft>
              <a:buFont typeface="Arial" pitchFamily="34" charset="0"/>
              <a:buNone/>
              <a:defRPr/>
            </a:pPr>
            <a:endParaRPr lang="en-US" altLang="zh-CN" sz="2100" dirty="0" smtClean="0"/>
          </a:p>
          <a:p>
            <a:pPr eaLnBrk="1" fontAlgn="auto" hangingPunct="1">
              <a:spcAft>
                <a:spcPts val="0"/>
              </a:spcAft>
              <a:buFont typeface="Arial" pitchFamily="34" charset="0"/>
              <a:buChar char="•"/>
              <a:defRPr/>
            </a:pPr>
            <a:endParaRPr lang="en-US" altLang="zh-CN" sz="2100" dirty="0" smtClean="0"/>
          </a:p>
          <a:p>
            <a:pPr eaLnBrk="1" fontAlgn="auto" hangingPunct="1">
              <a:spcAft>
                <a:spcPts val="0"/>
              </a:spcAft>
              <a:buFont typeface="Arial" pitchFamily="34" charset="0"/>
              <a:buChar char="•"/>
              <a:defRPr/>
            </a:pPr>
            <a:endParaRPr lang="en-US" altLang="zh-CN" sz="2100" dirty="0" smtClean="0"/>
          </a:p>
          <a:p>
            <a:pPr eaLnBrk="1" fontAlgn="auto" hangingPunct="1">
              <a:spcAft>
                <a:spcPts val="0"/>
              </a:spcAft>
              <a:buFont typeface="Arial" pitchFamily="34" charset="0"/>
              <a:buChar char="•"/>
              <a:defRPr/>
            </a:pPr>
            <a:endParaRPr lang="en-US" altLang="zh-CN" sz="2100"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7283" name="Rectangle 3"/>
          <p:cNvSpPr>
            <a:spLocks noGrp="1"/>
          </p:cNvSpPr>
          <p:nvPr>
            <p:ph type="body" idx="4294967295"/>
          </p:nvPr>
        </p:nvSpPr>
        <p:spPr>
          <a:xfrm>
            <a:off x="4872038" y="2492375"/>
            <a:ext cx="1584325" cy="850900"/>
          </a:xfrm>
        </p:spPr>
        <p:txBody>
          <a:bodyPr/>
          <a:lstStyle/>
          <a:p>
            <a:pPr eaLnBrk="1" hangingPunct="1">
              <a:buFont typeface="Arial" charset="0"/>
              <a:buNone/>
              <a:defRPr/>
            </a:pPr>
            <a:r>
              <a:rPr lang="zh-CN" altLang="en-US" sz="4000" smtClean="0">
                <a:effectLst>
                  <a:outerShdw blurRad="38100" dist="38100" dir="2700000" algn="tl">
                    <a:srgbClr val="C0C0C0"/>
                  </a:outerShdw>
                </a:effectLst>
              </a:rPr>
              <a:t>谢  谢</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大纲</a:t>
            </a:r>
            <a:endParaRPr lang="zh-CN" altLang="en-US" dirty="0"/>
          </a:p>
        </p:txBody>
      </p:sp>
      <p:sp>
        <p:nvSpPr>
          <p:cNvPr id="13314" name="内容占位符 2"/>
          <p:cNvSpPr>
            <a:spLocks noGrp="1"/>
          </p:cNvSpPr>
          <p:nvPr>
            <p:ph idx="1"/>
          </p:nvPr>
        </p:nvSpPr>
        <p:spPr>
          <a:xfrm>
            <a:off x="2998789" y="1079500"/>
            <a:ext cx="6985644" cy="5445125"/>
          </a:xfrm>
        </p:spPr>
        <p:txBody>
          <a:bodyPr/>
          <a:lstStyle/>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大数据对分布</a:t>
            </a:r>
            <a:r>
              <a:rPr lang="zh-CN" altLang="en-US" b="1" dirty="0" smtClean="0">
                <a:solidFill>
                  <a:srgbClr val="0088EE"/>
                </a:solidFill>
                <a:effectLst>
                  <a:outerShdw blurRad="38100" dist="38100" dir="2700000" algn="tl">
                    <a:srgbClr val="C0C0C0"/>
                  </a:outerShdw>
                </a:effectLst>
                <a:cs typeface="Times New Roman" pitchFamily="18" charset="0"/>
              </a:rPr>
              <a:t>式存储的</a:t>
            </a:r>
            <a:r>
              <a:rPr lang="zh-CN" altLang="en-US" b="1" dirty="0" smtClean="0">
                <a:solidFill>
                  <a:srgbClr val="0088EE"/>
                </a:solidFill>
                <a:effectLst>
                  <a:outerShdw blurRad="38100" dist="38100" dir="2700000" algn="tl">
                    <a:srgbClr val="C0C0C0"/>
                  </a:outerShdw>
                </a:effectLst>
              </a:rPr>
              <a:t>需求</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分布式存储系统架构</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分布式存储系统重要功能设计剖析</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FF0000"/>
                </a:solidFill>
                <a:effectLst>
                  <a:outerShdw blurRad="38100" dist="38100" dir="2700000" algn="tl">
                    <a:srgbClr val="C0C0C0"/>
                  </a:outerShdw>
                </a:effectLst>
              </a:rPr>
              <a:t>元数据服务器的高可用性和可扩展性</a:t>
            </a:r>
            <a:endParaRPr lang="en-US" altLang="zh-CN" b="1" dirty="0" smtClean="0">
              <a:solidFill>
                <a:srgbClr val="FF0000"/>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多种介质的混合存储系统</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参考资料</a:t>
            </a:r>
          </a:p>
        </p:txBody>
      </p:sp>
    </p:spTree>
    <p:extLst>
      <p:ext uri="{BB962C8B-B14F-4D97-AF65-F5344CB8AC3E}">
        <p14:creationId xmlns:p14="http://schemas.microsoft.com/office/powerpoint/2010/main" val="306458882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大纲</a:t>
            </a:r>
            <a:endParaRPr lang="zh-CN" altLang="en-US" dirty="0"/>
          </a:p>
        </p:txBody>
      </p:sp>
      <p:sp>
        <p:nvSpPr>
          <p:cNvPr id="13314" name="内容占位符 2"/>
          <p:cNvSpPr>
            <a:spLocks noGrp="1"/>
          </p:cNvSpPr>
          <p:nvPr>
            <p:ph idx="1"/>
          </p:nvPr>
        </p:nvSpPr>
        <p:spPr>
          <a:xfrm>
            <a:off x="2998789" y="1079500"/>
            <a:ext cx="6985644" cy="5445125"/>
          </a:xfrm>
        </p:spPr>
        <p:txBody>
          <a:bodyPr/>
          <a:lstStyle/>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大数据对分布</a:t>
            </a:r>
            <a:r>
              <a:rPr lang="zh-CN" altLang="en-US" b="1" dirty="0" smtClean="0">
                <a:solidFill>
                  <a:srgbClr val="0088EE"/>
                </a:solidFill>
                <a:effectLst>
                  <a:outerShdw blurRad="38100" dist="38100" dir="2700000" algn="tl">
                    <a:srgbClr val="C0C0C0"/>
                  </a:outerShdw>
                </a:effectLst>
                <a:cs typeface="Times New Roman" pitchFamily="18" charset="0"/>
              </a:rPr>
              <a:t>式存储的</a:t>
            </a:r>
            <a:r>
              <a:rPr lang="zh-CN" altLang="en-US" b="1" dirty="0" smtClean="0">
                <a:solidFill>
                  <a:srgbClr val="0088EE"/>
                </a:solidFill>
                <a:effectLst>
                  <a:outerShdw blurRad="38100" dist="38100" dir="2700000" algn="tl">
                    <a:srgbClr val="C0C0C0"/>
                  </a:outerShdw>
                </a:effectLst>
              </a:rPr>
              <a:t>需求</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分布式存储系统架构</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分布式存储系统重要功能设计剖析</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元数据服务器的高可用性和可扩展性</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FF0000"/>
                </a:solidFill>
                <a:effectLst>
                  <a:outerShdw blurRad="38100" dist="38100" dir="2700000" algn="tl">
                    <a:srgbClr val="C0C0C0"/>
                  </a:outerShdw>
                </a:effectLst>
              </a:rPr>
              <a:t>多种介质的混合存储系统</a:t>
            </a:r>
            <a:endParaRPr lang="en-US" altLang="zh-CN" b="1" dirty="0" smtClean="0">
              <a:solidFill>
                <a:srgbClr val="FF0000"/>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参考资料</a:t>
            </a:r>
          </a:p>
        </p:txBody>
      </p:sp>
    </p:spTree>
    <p:extLst>
      <p:ext uri="{BB962C8B-B14F-4D97-AF65-F5344CB8AC3E}">
        <p14:creationId xmlns:p14="http://schemas.microsoft.com/office/powerpoint/2010/main" val="306458882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lang="zh-CN" altLang="en-US" dirty="0" smtClean="0"/>
              <a:t>大纲</a:t>
            </a:r>
            <a:endParaRPr lang="zh-CN" altLang="en-US" dirty="0"/>
          </a:p>
        </p:txBody>
      </p:sp>
      <p:sp>
        <p:nvSpPr>
          <p:cNvPr id="13314" name="内容占位符 2"/>
          <p:cNvSpPr>
            <a:spLocks noGrp="1"/>
          </p:cNvSpPr>
          <p:nvPr>
            <p:ph idx="1"/>
          </p:nvPr>
        </p:nvSpPr>
        <p:spPr>
          <a:xfrm>
            <a:off x="2998789" y="1079500"/>
            <a:ext cx="6985644" cy="5445125"/>
          </a:xfrm>
        </p:spPr>
        <p:txBody>
          <a:bodyPr/>
          <a:lstStyle/>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大数据对分布</a:t>
            </a:r>
            <a:r>
              <a:rPr lang="zh-CN" altLang="en-US" b="1" dirty="0" smtClean="0">
                <a:solidFill>
                  <a:srgbClr val="0088EE"/>
                </a:solidFill>
                <a:effectLst>
                  <a:outerShdw blurRad="38100" dist="38100" dir="2700000" algn="tl">
                    <a:srgbClr val="C0C0C0"/>
                  </a:outerShdw>
                </a:effectLst>
                <a:cs typeface="Times New Roman" pitchFamily="18" charset="0"/>
              </a:rPr>
              <a:t>式存储的</a:t>
            </a:r>
            <a:r>
              <a:rPr lang="zh-CN" altLang="en-US" b="1" dirty="0" smtClean="0">
                <a:solidFill>
                  <a:srgbClr val="0088EE"/>
                </a:solidFill>
                <a:effectLst>
                  <a:outerShdw blurRad="38100" dist="38100" dir="2700000" algn="tl">
                    <a:srgbClr val="C0C0C0"/>
                  </a:outerShdw>
                </a:effectLst>
              </a:rPr>
              <a:t>需求</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分布式存储系统架构</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None/>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分布式存储系统重要功能设计剖析</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元数据服务器的高可用性和可扩展性</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0088EE"/>
                </a:solidFill>
                <a:effectLst>
                  <a:outerShdw blurRad="38100" dist="38100" dir="2700000" algn="tl">
                    <a:srgbClr val="C0C0C0"/>
                  </a:outerShdw>
                </a:effectLst>
              </a:rPr>
              <a:t>多种介质的混合存储系统</a:t>
            </a: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endParaRPr lang="en-US" altLang="zh-CN" b="1" dirty="0" smtClean="0">
              <a:solidFill>
                <a:srgbClr val="0088EE"/>
              </a:solidFill>
              <a:effectLst>
                <a:outerShdw blurRad="38100" dist="38100" dir="2700000" algn="tl">
                  <a:srgbClr val="C0C0C0"/>
                </a:outerShdw>
              </a:effectLst>
            </a:endParaRPr>
          </a:p>
          <a:p>
            <a:pPr marL="457200" indent="-457200" eaLnBrk="1" hangingPunct="1">
              <a:buClr>
                <a:srgbClr val="0088EE"/>
              </a:buClr>
              <a:buFont typeface="Wingdings" pitchFamily="2" charset="2"/>
              <a:buChar char="Ø"/>
              <a:defRPr/>
            </a:pPr>
            <a:r>
              <a:rPr lang="zh-CN" altLang="en-US" b="1" dirty="0" smtClean="0">
                <a:solidFill>
                  <a:srgbClr val="FF0000"/>
                </a:solidFill>
                <a:effectLst>
                  <a:outerShdw blurRad="38100" dist="38100" dir="2700000" algn="tl">
                    <a:srgbClr val="C0C0C0"/>
                  </a:outerShdw>
                </a:effectLst>
              </a:rPr>
              <a:t>参考资料</a:t>
            </a:r>
          </a:p>
        </p:txBody>
      </p:sp>
    </p:spTree>
    <p:extLst>
      <p:ext uri="{BB962C8B-B14F-4D97-AF65-F5344CB8AC3E}">
        <p14:creationId xmlns:p14="http://schemas.microsoft.com/office/powerpoint/2010/main" val="306458882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334963" y="106363"/>
            <a:ext cx="10361612" cy="801687"/>
          </a:xfrm>
        </p:spPr>
        <p:txBody>
          <a:bodyPr/>
          <a:lstStyle/>
          <a:p>
            <a:pPr eaLnBrk="1" fontAlgn="auto" hangingPunct="1">
              <a:spcAft>
                <a:spcPts val="0"/>
              </a:spcAft>
              <a:defRPr/>
            </a:pPr>
            <a:r>
              <a:rPr lang="zh-CN" altLang="en-US" dirty="0" smtClean="0"/>
              <a:t>理解大数据对分</a:t>
            </a:r>
            <a:r>
              <a:rPr lang="zh-CN" altLang="en-US" dirty="0"/>
              <a:t>布</a:t>
            </a:r>
            <a:r>
              <a:rPr lang="zh-CN" altLang="en-US" dirty="0" smtClean="0"/>
              <a:t>式存储的需求</a:t>
            </a:r>
            <a:endParaRPr lang="zh-CN" altLang="en-US" dirty="0"/>
          </a:p>
        </p:txBody>
      </p:sp>
      <p:sp>
        <p:nvSpPr>
          <p:cNvPr id="2" name="内容占位符 2"/>
          <p:cNvSpPr>
            <a:spLocks noGrp="1"/>
          </p:cNvSpPr>
          <p:nvPr>
            <p:ph idx="4294967295"/>
          </p:nvPr>
        </p:nvSpPr>
        <p:spPr/>
        <p:txBody>
          <a:bodyPr/>
          <a:lstStyle/>
          <a:p>
            <a:pPr eaLnBrk="1" hangingPunct="1">
              <a:defRPr/>
            </a:pPr>
            <a:endParaRPr lang="en-US" altLang="zh-CN" dirty="0" smtClean="0">
              <a:effectLst>
                <a:outerShdw blurRad="38100" dist="38100" dir="2700000" algn="tl">
                  <a:srgbClr val="C0C0C0"/>
                </a:outerShdw>
              </a:effectLst>
            </a:endParaRPr>
          </a:p>
          <a:p>
            <a:pPr eaLnBrk="1" hangingPunct="1">
              <a:defRPr/>
            </a:pPr>
            <a:r>
              <a:rPr lang="zh-CN" altLang="en-US" dirty="0" smtClean="0">
                <a:effectLst>
                  <a:outerShdw blurRad="38100" dist="38100" dir="2700000" algn="tl">
                    <a:srgbClr val="C0C0C0"/>
                  </a:outerShdw>
                </a:effectLst>
              </a:rPr>
              <a:t>从一个简单问题出发：要完成</a:t>
            </a:r>
            <a:r>
              <a:rPr lang="en-US" altLang="zh-CN" dirty="0" smtClean="0">
                <a:effectLst>
                  <a:outerShdw blurRad="38100" dist="38100" dir="2700000" algn="tl">
                    <a:srgbClr val="C0C0C0"/>
                  </a:outerShdw>
                </a:effectLst>
              </a:rPr>
              <a:t>1PB</a:t>
            </a:r>
            <a:r>
              <a:rPr lang="zh-CN" altLang="en-US" dirty="0" smtClean="0">
                <a:effectLst>
                  <a:outerShdw blurRad="38100" dist="38100" dir="2700000" algn="tl">
                    <a:srgbClr val="C0C0C0"/>
                  </a:outerShdw>
                </a:effectLst>
              </a:rPr>
              <a:t>数据的排序，需要底层存储提供什么样的能力？</a:t>
            </a:r>
            <a:endParaRPr lang="en-US" altLang="zh-CN" dirty="0" smtClean="0">
              <a:effectLst>
                <a:outerShdw blurRad="38100" dist="38100" dir="2700000" algn="tl">
                  <a:srgbClr val="C0C0C0"/>
                </a:outerShdw>
              </a:effectLst>
            </a:endParaRPr>
          </a:p>
          <a:p>
            <a:pPr eaLnBrk="1" hangingPunct="1">
              <a:defRPr/>
            </a:pPr>
            <a:endParaRPr lang="en-US" altLang="zh-CN" dirty="0" smtClean="0">
              <a:solidFill>
                <a:srgbClr val="0088EE"/>
              </a:solidFill>
              <a:hlinkClick r:id=""/>
            </a:endParaRPr>
          </a:p>
          <a:p>
            <a:pPr eaLnBrk="1" hangingPunct="1">
              <a:defRPr/>
            </a:pPr>
            <a:r>
              <a:rPr lang="en-US" altLang="zh-CN" dirty="0" smtClean="0">
                <a:solidFill>
                  <a:srgbClr val="0088EE"/>
                </a:solidFill>
                <a:hlinkClick r:id=""/>
              </a:rPr>
              <a:t>http://sortbenchmark.org/</a:t>
            </a:r>
            <a:endParaRPr lang="en-US" altLang="zh-CN" dirty="0" smtClean="0">
              <a:solidFill>
                <a:srgbClr val="0088EE"/>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812275629"/>
              </p:ext>
            </p:extLst>
          </p:nvPr>
        </p:nvGraphicFramePr>
        <p:xfrm>
          <a:off x="1055440" y="3501008"/>
          <a:ext cx="10153128" cy="2011680"/>
        </p:xfrm>
        <a:graphic>
          <a:graphicData uri="http://schemas.openxmlformats.org/drawingml/2006/table">
            <a:tbl>
              <a:tblPr firstRow="1" bandRow="1">
                <a:tableStyleId>{5C22544A-7EE6-4342-B048-85BDC9FD1C3A}</a:tableStyleId>
              </a:tblPr>
              <a:tblGrid>
                <a:gridCol w="899491"/>
                <a:gridCol w="3328117"/>
                <a:gridCol w="5925520"/>
              </a:tblGrid>
              <a:tr h="370840">
                <a:tc>
                  <a:txBody>
                    <a:bodyPr/>
                    <a:lstStyle/>
                    <a:p>
                      <a:r>
                        <a:rPr lang="en-US" altLang="zh-CN" dirty="0" smtClean="0">
                          <a:solidFill>
                            <a:schemeClr val="tx1"/>
                          </a:solidFill>
                        </a:rPr>
                        <a:t>Gray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0" i="0" kern="1200" dirty="0" smtClean="0">
                          <a:solidFill>
                            <a:schemeClr val="tx1"/>
                          </a:solidFill>
                          <a:effectLst/>
                          <a:latin typeface="+mn-lt"/>
                          <a:ea typeface="+mn-ea"/>
                          <a:cs typeface="+mn-cs"/>
                        </a:rPr>
                        <a:t>2013, 1.42 TB/min</a:t>
                      </a:r>
                    </a:p>
                    <a:p>
                      <a:pPr algn="ctr"/>
                      <a:r>
                        <a:rPr lang="en-US" altLang="zh-CN" sz="1800" b="1" i="0" u="none" strike="noStrike" kern="1200" dirty="0" smtClean="0">
                          <a:solidFill>
                            <a:schemeClr val="tx1"/>
                          </a:solidFill>
                          <a:effectLst/>
                          <a:latin typeface="+mn-lt"/>
                          <a:ea typeface="+mn-ea"/>
                          <a:cs typeface="+mn-cs"/>
                          <a:hlinkClick r:id="rId3"/>
                        </a:rPr>
                        <a:t>Hadoop</a:t>
                      </a:r>
                      <a:endParaRPr lang="en-US" altLang="zh-CN" sz="1800" b="1" i="0" kern="1200" dirty="0" smtClean="0">
                        <a:solidFill>
                          <a:schemeClr val="tx1"/>
                        </a:solidFill>
                        <a:effectLst/>
                        <a:latin typeface="+mn-lt"/>
                        <a:ea typeface="+mn-ea"/>
                        <a:cs typeface="+mn-cs"/>
                      </a:endParaRPr>
                    </a:p>
                    <a:p>
                      <a:pPr algn="ctr"/>
                      <a:r>
                        <a:rPr lang="en-US" altLang="zh-CN" sz="1800" b="0" i="0" kern="1200" dirty="0" smtClean="0">
                          <a:solidFill>
                            <a:schemeClr val="tx1"/>
                          </a:solidFill>
                          <a:effectLst/>
                          <a:latin typeface="+mn-lt"/>
                          <a:ea typeface="+mn-ea"/>
                          <a:cs typeface="+mn-cs"/>
                        </a:rPr>
                        <a:t>102.5 TB in 4,328 seconds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0" i="0" kern="1200" dirty="0" smtClean="0">
                          <a:solidFill>
                            <a:schemeClr val="tx1"/>
                          </a:solidFill>
                          <a:effectLst/>
                          <a:latin typeface="+mn-lt"/>
                          <a:ea typeface="+mn-ea"/>
                          <a:cs typeface="+mn-cs"/>
                        </a:rPr>
                        <a:t>2-way tie:</a:t>
                      </a:r>
                    </a:p>
                    <a:p>
                      <a:r>
                        <a:rPr lang="en-US" altLang="zh-CN" sz="1800" b="0" i="0" kern="1200" dirty="0" smtClean="0">
                          <a:solidFill>
                            <a:schemeClr val="tx1"/>
                          </a:solidFill>
                          <a:effectLst/>
                          <a:latin typeface="+mn-lt"/>
                          <a:ea typeface="+mn-ea"/>
                          <a:cs typeface="+mn-cs"/>
                        </a:rPr>
                        <a:t>2014, 4.35 TB/min</a:t>
                      </a:r>
                    </a:p>
                    <a:p>
                      <a:pPr algn="ctr"/>
                      <a:r>
                        <a:rPr lang="en-US" altLang="zh-CN" sz="1800" b="1" i="0" u="none" strike="noStrike" kern="1200" dirty="0" err="1" smtClean="0">
                          <a:solidFill>
                            <a:schemeClr val="tx1"/>
                          </a:solidFill>
                          <a:effectLst/>
                          <a:latin typeface="+mn-lt"/>
                          <a:ea typeface="+mn-ea"/>
                          <a:cs typeface="+mn-cs"/>
                          <a:hlinkClick r:id="rId4"/>
                        </a:rPr>
                        <a:t>TritonSort</a:t>
                      </a:r>
                      <a:endParaRPr lang="en-US" altLang="zh-CN" sz="1800" b="1" i="0" kern="1200" dirty="0" smtClean="0">
                        <a:solidFill>
                          <a:schemeClr val="tx1"/>
                        </a:solidFill>
                        <a:effectLst/>
                        <a:latin typeface="+mn-lt"/>
                        <a:ea typeface="+mn-ea"/>
                        <a:cs typeface="+mn-cs"/>
                      </a:endParaRPr>
                    </a:p>
                    <a:p>
                      <a:pPr algn="ctr"/>
                      <a:r>
                        <a:rPr lang="en-US" altLang="zh-CN" sz="1800" b="0" i="0" kern="1200" dirty="0" smtClean="0">
                          <a:solidFill>
                            <a:schemeClr val="tx1"/>
                          </a:solidFill>
                          <a:effectLst/>
                          <a:latin typeface="+mn-lt"/>
                          <a:ea typeface="+mn-ea"/>
                          <a:cs typeface="+mn-cs"/>
                        </a:rPr>
                        <a:t>100 TB in 1,378 seconds</a:t>
                      </a:r>
                    </a:p>
                    <a:p>
                      <a:r>
                        <a:rPr lang="en-US" altLang="zh-CN" sz="1800" b="0" i="0" kern="1200" dirty="0" smtClean="0">
                          <a:solidFill>
                            <a:schemeClr val="tx1"/>
                          </a:solidFill>
                          <a:effectLst/>
                          <a:latin typeface="+mn-lt"/>
                          <a:ea typeface="+mn-ea"/>
                          <a:cs typeface="+mn-cs"/>
                        </a:rPr>
                        <a:t>2014, 4.27 TB/min</a:t>
                      </a:r>
                    </a:p>
                    <a:p>
                      <a:pPr algn="ctr"/>
                      <a:r>
                        <a:rPr lang="en-US" altLang="zh-CN" sz="1800" b="1" i="0" u="none" strike="noStrike" kern="1200" dirty="0" smtClean="0">
                          <a:solidFill>
                            <a:schemeClr val="tx1"/>
                          </a:solidFill>
                          <a:effectLst/>
                          <a:latin typeface="+mn-lt"/>
                          <a:ea typeface="+mn-ea"/>
                          <a:cs typeface="+mn-cs"/>
                          <a:hlinkClick r:id="rId5"/>
                        </a:rPr>
                        <a:t>Apache Spark</a:t>
                      </a:r>
                      <a:endParaRPr lang="en-US" altLang="zh-CN" sz="1800" b="1" i="0" kern="1200" dirty="0" smtClean="0">
                        <a:solidFill>
                          <a:schemeClr val="tx1"/>
                        </a:solidFill>
                        <a:effectLst/>
                        <a:latin typeface="+mn-lt"/>
                        <a:ea typeface="+mn-ea"/>
                        <a:cs typeface="+mn-cs"/>
                      </a:endParaRPr>
                    </a:p>
                    <a:p>
                      <a:pPr algn="ctr"/>
                      <a:r>
                        <a:rPr lang="en-US" altLang="zh-CN" sz="1800" b="0" i="0" kern="1200" dirty="0" smtClean="0">
                          <a:solidFill>
                            <a:schemeClr val="tx1"/>
                          </a:solidFill>
                          <a:effectLst/>
                          <a:latin typeface="+mn-lt"/>
                          <a:ea typeface="+mn-ea"/>
                          <a:cs typeface="+mn-cs"/>
                        </a:rPr>
                        <a:t>100 TB in 1,406 seconds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7433119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2.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3.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4.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5.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6.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7.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8.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9.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heme/theme1.xml><?xml version="1.0" encoding="utf-8"?>
<a:theme xmlns:a="http://schemas.openxmlformats.org/drawingml/2006/main" name="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30676</TotalTime>
  <Words>14304</Words>
  <Application>Microsoft Office PowerPoint</Application>
  <PresentationFormat>自定义</PresentationFormat>
  <Paragraphs>1076</Paragraphs>
  <Slides>59</Slides>
  <Notes>58</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t1</vt:lpstr>
      <vt:lpstr>分布式存储系统</vt:lpstr>
      <vt:lpstr>大纲</vt:lpstr>
      <vt:lpstr>大纲</vt:lpstr>
      <vt:lpstr>大纲</vt:lpstr>
      <vt:lpstr>大纲</vt:lpstr>
      <vt:lpstr>大纲</vt:lpstr>
      <vt:lpstr>大纲</vt:lpstr>
      <vt:lpstr>大纲</vt:lpstr>
      <vt:lpstr>理解大数据对分布式存储的需求</vt:lpstr>
      <vt:lpstr>大数据对分布式存储的需求</vt:lpstr>
      <vt:lpstr>大规模分布式存储的挑战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分布式存储系统举例</vt:lpstr>
      <vt:lpstr>HDFS</vt:lpstr>
      <vt:lpstr>盘古分布式文件系统</vt:lpstr>
      <vt:lpstr>PowerPoint 演示文稿</vt:lpstr>
      <vt:lpstr>分布式存储系统重要功能设计要点剖析</vt:lpstr>
      <vt:lpstr>链式写正常流程</vt:lpstr>
      <vt:lpstr>写流程的另一种常见形式：主从模式</vt:lpstr>
      <vt:lpstr>链式写异常流程</vt:lpstr>
      <vt:lpstr>写异常处理的另一种方法 – Seal and New</vt:lpstr>
      <vt:lpstr>数据写入流程总结(1)</vt:lpstr>
      <vt:lpstr>数据写入流程总结(2)</vt:lpstr>
      <vt:lpstr>读正常流程</vt:lpstr>
      <vt:lpstr>读异常流程</vt:lpstr>
      <vt:lpstr>读流程优化——BackupRead</vt:lpstr>
      <vt:lpstr>读流程优化——规避慢节点</vt:lpstr>
      <vt:lpstr>读流程总结</vt:lpstr>
      <vt:lpstr>IO QoS</vt:lpstr>
      <vt:lpstr>数据正确性：checksum</vt:lpstr>
      <vt:lpstr>数据可靠性 - Replication</vt:lpstr>
      <vt:lpstr>数据均衡 - Rebalance</vt:lpstr>
      <vt:lpstr>垃圾回收 – Garbage collection</vt:lpstr>
      <vt:lpstr>Erasure coding</vt:lpstr>
      <vt:lpstr>Erasure coding(3,2)写入和读取过程</vt:lpstr>
      <vt:lpstr>元数据管理的高可用性和可扩展性</vt:lpstr>
      <vt:lpstr>元数据管理的高可用性方案</vt:lpstr>
      <vt:lpstr>元数据管理的高可用性-HDFS</vt:lpstr>
      <vt:lpstr>元数据管理的高可用性-Pangu</vt:lpstr>
      <vt:lpstr>元数据管理的高可用性-Ceph</vt:lpstr>
      <vt:lpstr>Paxos概要</vt:lpstr>
      <vt:lpstr>Raft</vt:lpstr>
      <vt:lpstr>元数据管理的可扩展性-HDFS</vt:lpstr>
      <vt:lpstr>元数据管理的可扩展性-Ceph</vt:lpstr>
      <vt:lpstr>不同存储介质的特性</vt:lpstr>
      <vt:lpstr>HDFS混合存储</vt:lpstr>
      <vt:lpstr>盘古混合存储</vt:lpstr>
      <vt:lpstr>RAMCloud内存存储</vt:lpstr>
      <vt:lpstr>References</vt:lpstr>
      <vt:lpstr>References</vt:lpstr>
      <vt:lpstr>PowerPoint 演示文稿</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李妹芳</dc:creator>
  <cp:lastModifiedBy>姚文辉</cp:lastModifiedBy>
  <cp:revision>522</cp:revision>
  <dcterms:created xsi:type="dcterms:W3CDTF">2015-04-21T08:20:19Z</dcterms:created>
  <dcterms:modified xsi:type="dcterms:W3CDTF">2015-07-20T06:35:47Z</dcterms:modified>
</cp:coreProperties>
</file>