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3" r:id="rId3"/>
    <p:sldId id="314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24" r:id="rId12"/>
    <p:sldId id="326" r:id="rId13"/>
    <p:sldId id="327" r:id="rId14"/>
    <p:sldId id="329" r:id="rId15"/>
    <p:sldId id="330" r:id="rId16"/>
    <p:sldId id="331" r:id="rId17"/>
    <p:sldId id="332" r:id="rId18"/>
    <p:sldId id="334" r:id="rId19"/>
    <p:sldId id="335" r:id="rId20"/>
    <p:sldId id="338" r:id="rId21"/>
    <p:sldId id="333" r:id="rId22"/>
    <p:sldId id="337" r:id="rId23"/>
    <p:sldId id="336" r:id="rId24"/>
    <p:sldId id="339" r:id="rId25"/>
    <p:sldId id="340" r:id="rId26"/>
    <p:sldId id="341" r:id="rId27"/>
    <p:sldId id="342" r:id="rId28"/>
    <p:sldId id="343" r:id="rId29"/>
    <p:sldId id="328" r:id="rId30"/>
    <p:sldId id="344" r:id="rId31"/>
    <p:sldId id="345" r:id="rId32"/>
    <p:sldId id="347" r:id="rId33"/>
    <p:sldId id="348" r:id="rId34"/>
    <p:sldId id="346" r:id="rId35"/>
    <p:sldId id="349" r:id="rId36"/>
    <p:sldId id="352" r:id="rId37"/>
    <p:sldId id="353" r:id="rId38"/>
    <p:sldId id="354" r:id="rId39"/>
    <p:sldId id="355" r:id="rId40"/>
    <p:sldId id="350" r:id="rId41"/>
    <p:sldId id="351" r:id="rId42"/>
    <p:sldId id="325" r:id="rId43"/>
    <p:sldId id="356" r:id="rId44"/>
    <p:sldId id="357" r:id="rId45"/>
    <p:sldId id="358" r:id="rId46"/>
    <p:sldId id="359" r:id="rId47"/>
    <p:sldId id="360" r:id="rId48"/>
    <p:sldId id="361" r:id="rId49"/>
    <p:sldId id="312" r:id="rId50"/>
    <p:sldId id="362" r:id="rId51"/>
    <p:sldId id="363" r:id="rId52"/>
    <p:sldId id="369" r:id="rId53"/>
    <p:sldId id="364" r:id="rId54"/>
    <p:sldId id="365" r:id="rId55"/>
    <p:sldId id="366" r:id="rId56"/>
    <p:sldId id="368" r:id="rId57"/>
    <p:sldId id="367" r:id="rId58"/>
    <p:sldId id="311" r:id="rId5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88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96C51B-4B65-42CC-89B0-C68A81F48332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2A70F5-2A8E-4F12-AC22-8F4E209CF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mtClean="0"/>
              <a:t>这里在内存会有什么问题？</a:t>
            </a:r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AB48D3-4FAF-4CB9-B333-D5AE48F098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873630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3515412"/>
            <a:ext cx="8534400" cy="60486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6C4F5-3313-426A-A9A6-E02F0C16BAA2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2A2B-CC9D-48B7-8361-9953EA7C0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69BB-4B5F-4120-A1CD-899EE02EEA18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EC08C-0CB6-48C4-A9FA-65BBB47FD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CB9B-6653-4DB1-BDF2-9EED2566749C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58CF1-A541-4458-8F76-6F5C54176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C2F98-46CC-4FB6-B320-B7B27E707054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3487-091D-46BA-A57B-6462058D7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242" y="109594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7217"/>
            <a:ext cx="5386917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16" y="109594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1787217"/>
            <a:ext cx="5389033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8FCF3-8B10-4D4F-989B-46EC4081FCC6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85B4-BF9D-41E3-8C8D-53C045494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8049" y="836712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408" y="1315161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8048" y="2172865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406" y="2651314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408" y="3515410"/>
            <a:ext cx="3623937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766" y="3993857"/>
            <a:ext cx="3623937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984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60343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8913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30272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7831F-977F-4BF6-9C86-7C09D2B759FF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0ECB4-27CE-42CD-80D5-1771EF6F3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B8368-E085-4C29-B2F4-256730407C8E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3248-98B1-4BD6-8CD0-4D1227834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A067D-1094-44A9-907D-D68E5E6599B4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F2F2-2A7B-4704-BE55-F07425C28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1637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954BFEC3-77ED-4739-9D1E-35372DD3B54F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6700"/>
            <a:ext cx="3860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2BF96BE-6A2A-426A-879F-33E55EF32B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16275" y="2205038"/>
            <a:ext cx="2592388" cy="792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dist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内存计算</a:t>
            </a:r>
          </a:p>
        </p:txBody>
      </p:sp>
      <p:sp>
        <p:nvSpPr>
          <p:cNvPr id="12291" name="副标题 4"/>
          <p:cNvSpPr>
            <a:spLocks noGrp="1"/>
          </p:cNvSpPr>
          <p:nvPr>
            <p:ph type="subTitle" idx="1"/>
          </p:nvPr>
        </p:nvSpPr>
        <p:spPr>
          <a:xfrm>
            <a:off x="5448300" y="3429000"/>
            <a:ext cx="3043238" cy="604838"/>
          </a:xfrm>
        </p:spPr>
        <p:txBody>
          <a:bodyPr/>
          <a:lstStyle/>
          <a:p>
            <a:pPr eaLnBrk="1" hangingPunct="1"/>
            <a:r>
              <a:rPr lang="zh-CN" altLang="en-US" smtClean="0"/>
              <a:t>强琦／和仲  阿里云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－编程模型</a:t>
            </a:r>
            <a:endParaRPr kumimoji="1"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208213" y="576263"/>
            <a:ext cx="8569325" cy="5445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SQL</a:t>
            </a:r>
            <a:r>
              <a:rPr kumimoji="1" lang="zh-CN" altLang="en-US" sz="2400" b="1" smtClean="0">
                <a:solidFill>
                  <a:srgbClr val="FFC000"/>
                </a:solidFill>
              </a:rPr>
              <a:t>？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MPI</a:t>
            </a: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RPC</a:t>
            </a:r>
          </a:p>
          <a:p>
            <a:pPr eaLnBrk="1" hangingPunct="1">
              <a:buFont typeface="Arial" charset="0"/>
              <a:buNone/>
            </a:pP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FFC000"/>
                </a:solidFill>
              </a:rPr>
              <a:t>如何切分任务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z="2000" smtClean="0"/>
              <a:t>网络</a:t>
            </a:r>
            <a:endParaRPr kumimoji="1" lang="en-US" altLang="zh-CN" sz="2000" smtClean="0"/>
          </a:p>
          <a:p>
            <a:pPr lvl="2" eaLnBrk="1" hangingPunct="1"/>
            <a:r>
              <a:rPr kumimoji="1" lang="zh-CN" altLang="en-US" sz="2000" smtClean="0"/>
              <a:t>数据本地化</a:t>
            </a:r>
            <a:endParaRPr kumimoji="1" lang="en-US" altLang="zh-CN" sz="2000" smtClean="0"/>
          </a:p>
          <a:p>
            <a:pPr lvl="1" eaLnBrk="1" hangingPunct="1"/>
            <a:r>
              <a:rPr kumimoji="1" lang="zh-CN" altLang="en-US" sz="2400" b="1" smtClean="0">
                <a:solidFill>
                  <a:srgbClr val="FFC000"/>
                </a:solidFill>
              </a:rPr>
              <a:t>如何容错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en-US" altLang="zh-CN" sz="2000" smtClean="0"/>
              <a:t>99.99%</a:t>
            </a:r>
            <a:r>
              <a:rPr kumimoji="1" lang="zh-CN" altLang="en-US" sz="2000" smtClean="0"/>
              <a:t>；（</a:t>
            </a:r>
            <a:r>
              <a:rPr kumimoji="1" lang="en-US" altLang="zh-CN" sz="2000" smtClean="0"/>
              <a:t>1-99.99%</a:t>
            </a:r>
            <a:r>
              <a:rPr kumimoji="1" lang="zh-CN" altLang="en-US" sz="2000" smtClean="0"/>
              <a:t>＊</a:t>
            </a:r>
            <a:r>
              <a:rPr kumimoji="1" lang="en-US" altLang="zh-CN" sz="2000" smtClean="0"/>
              <a:t>…</a:t>
            </a:r>
            <a:r>
              <a:rPr kumimoji="1" lang="zh-CN" altLang="en-US" sz="2000" smtClean="0"/>
              <a:t>＊</a:t>
            </a:r>
            <a:r>
              <a:rPr kumimoji="1" lang="en-US" altLang="zh-CN" sz="2000" smtClean="0"/>
              <a:t>99.99%</a:t>
            </a:r>
            <a:r>
              <a:rPr kumimoji="1" lang="zh-CN" altLang="en-US" sz="2000" smtClean="0"/>
              <a:t>）</a:t>
            </a:r>
            <a:r>
              <a:rPr kumimoji="1" lang="en-US" altLang="zh-CN" sz="2000" smtClean="0"/>
              <a:t>-&gt;100%</a:t>
            </a:r>
          </a:p>
          <a:p>
            <a:pPr lvl="2" eaLnBrk="1" hangingPunct="1"/>
            <a:r>
              <a:rPr kumimoji="1" lang="zh-CN" altLang="en-US" sz="2000" smtClean="0"/>
              <a:t>雪崩</a:t>
            </a:r>
            <a:endParaRPr kumimoji="1" lang="en-US" altLang="zh-CN" sz="2000" smtClean="0"/>
          </a:p>
          <a:p>
            <a:pPr lvl="1" eaLnBrk="1" hangingPunct="1"/>
            <a:r>
              <a:rPr kumimoji="1" lang="zh-CN" altLang="en-US" sz="2400" b="1" smtClean="0">
                <a:solidFill>
                  <a:srgbClr val="FFC000"/>
                </a:solidFill>
              </a:rPr>
              <a:t>长尾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z="2000" smtClean="0"/>
              <a:t>异构</a:t>
            </a:r>
            <a:endParaRPr kumimoji="1" lang="en-US" altLang="zh-CN" sz="2000" smtClean="0"/>
          </a:p>
          <a:p>
            <a:pPr lvl="2" eaLnBrk="1" hangingPunct="1"/>
            <a:r>
              <a:rPr kumimoji="1" lang="zh-CN" altLang="en-US" sz="2000" smtClean="0"/>
              <a:t>数据分布</a:t>
            </a:r>
          </a:p>
        </p:txBody>
      </p:sp>
      <p:sp>
        <p:nvSpPr>
          <p:cNvPr id="21507" name="内容占位符 2"/>
          <p:cNvSpPr>
            <a:spLocks/>
          </p:cNvSpPr>
          <p:nvPr/>
        </p:nvSpPr>
        <p:spPr bwMode="auto">
          <a:xfrm>
            <a:off x="695325" y="908050"/>
            <a:ext cx="259238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表达能力</a:t>
            </a:r>
            <a:endParaRPr kumimoji="1"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en-US" altLang="zh-CN" sz="28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扩展性</a:t>
            </a:r>
            <a:endParaRPr kumimoji="1"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－编程</a:t>
            </a:r>
            <a:r>
              <a:rPr lang="zh-CN" altLang="en-US" dirty="0" smtClean="0"/>
              <a:t>模型的要求</a:t>
            </a:r>
            <a:endParaRPr kumimoji="1"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2927350" y="1196975"/>
            <a:ext cx="6697663" cy="5445125"/>
          </a:xfrm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88EE"/>
                </a:solidFill>
              </a:rPr>
              <a:t>计算逻辑与编程模型的表示能力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en-US" altLang="zh-CN" b="1" smtClean="0">
                <a:solidFill>
                  <a:srgbClr val="FFC000"/>
                </a:solidFill>
              </a:rPr>
              <a:t>ETL</a:t>
            </a: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建模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</a:rPr>
              <a:t>OLAP</a:t>
            </a: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机器学习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zh-CN" b="1" smtClean="0">
                <a:solidFill>
                  <a:srgbClr val="FFC000"/>
                </a:solidFill>
              </a:rPr>
              <a:t>。</a:t>
            </a:r>
            <a:r>
              <a:rPr kumimoji="1" lang="zh-CN" altLang="en-US" b="1" smtClean="0">
                <a:solidFill>
                  <a:srgbClr val="FFC000"/>
                </a:solidFill>
              </a:rPr>
              <a:t>。。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/>
            <a:r>
              <a:rPr kumimoji="1" lang="zh-CN" altLang="en-US" sz="2800" b="1" smtClean="0">
                <a:solidFill>
                  <a:srgbClr val="0088EE"/>
                </a:solidFill>
              </a:rPr>
              <a:t>表示能力与自由度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表示能力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约束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0088EE"/>
                </a:solidFill>
              </a:rPr>
              <a:t>原语约束</a:t>
            </a:r>
            <a:endParaRPr kumimoji="1" lang="en-US" altLang="zh-CN" smtClean="0">
              <a:solidFill>
                <a:srgbClr val="0088EE"/>
              </a:solidFill>
            </a:endParaRPr>
          </a:p>
          <a:p>
            <a:pPr lvl="3" eaLnBrk="1" hangingPunct="1"/>
            <a:r>
              <a:rPr kumimoji="1" lang="en-US" altLang="zh-CN" smtClean="0"/>
              <a:t>failover</a:t>
            </a:r>
          </a:p>
          <a:p>
            <a:pPr lvl="2" eaLnBrk="1" hangingPunct="1"/>
            <a:r>
              <a:rPr kumimoji="1" lang="zh-CN" altLang="en-US" smtClean="0">
                <a:solidFill>
                  <a:srgbClr val="0088EE"/>
                </a:solidFill>
              </a:rPr>
              <a:t>操作约束</a:t>
            </a:r>
            <a:endParaRPr kumimoji="1" lang="en-US" altLang="zh-CN" smtClean="0">
              <a:solidFill>
                <a:srgbClr val="0088EE"/>
              </a:solidFill>
            </a:endParaRPr>
          </a:p>
          <a:p>
            <a:pPr lvl="3" eaLnBrk="1" hangingPunct="1"/>
            <a:r>
              <a:rPr kumimoji="1" lang="zh-CN" altLang="en-US" smtClean="0"/>
              <a:t>重入</a:t>
            </a:r>
            <a:endParaRPr kumimoji="1" lang="en-US" altLang="zh-CN" smtClean="0"/>
          </a:p>
          <a:p>
            <a:pPr lvl="2" eaLnBrk="1" hangingPunct="1"/>
            <a:endParaRPr kumimoji="1"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MR</a:t>
            </a:r>
            <a:endParaRPr kumimoji="1" lang="zh-CN" altLang="en-US" dirty="0"/>
          </a:p>
        </p:txBody>
      </p:sp>
      <p:pic>
        <p:nvPicPr>
          <p:cNvPr id="2355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02" t="-298" r="302" b="14970"/>
          <a:stretch>
            <a:fillRect/>
          </a:stretch>
        </p:blipFill>
        <p:spPr>
          <a:xfrm>
            <a:off x="263525" y="836613"/>
            <a:ext cx="11520488" cy="54435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MR</a:t>
            </a:r>
            <a:endParaRPr kumimoji="1"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kumimoji="1" lang="en-US" altLang="zh-CN" sz="2200" smtClean="0"/>
          </a:p>
          <a:p>
            <a:pPr eaLnBrk="1" hangingPunct="1">
              <a:lnSpc>
                <a:spcPct val="70000"/>
              </a:lnSpc>
            </a:pPr>
            <a:r>
              <a:rPr kumimoji="1" lang="zh-CN" altLang="en-US" b="1" smtClean="0">
                <a:solidFill>
                  <a:srgbClr val="0088EE"/>
                </a:solidFill>
              </a:rPr>
              <a:t>通用的数据密集型编程模型</a:t>
            </a: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7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osdi2004</a:t>
            </a:r>
          </a:p>
          <a:p>
            <a:pPr lvl="1" eaLnBrk="1" hangingPunct="1">
              <a:lnSpc>
                <a:spcPct val="70000"/>
              </a:lnSpc>
            </a:pPr>
            <a:r>
              <a:rPr kumimoji="1" lang="zh-CN" altLang="zh-CN" sz="2400" b="1" smtClean="0">
                <a:solidFill>
                  <a:srgbClr val="FFC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C000"/>
                </a:solidFill>
              </a:rPr>
              <a:t>0PB/</a:t>
            </a:r>
            <a:r>
              <a:rPr kumimoji="1" lang="zh-CN" altLang="en-US" sz="2400" b="1" smtClean="0">
                <a:solidFill>
                  <a:srgbClr val="FFC000"/>
                </a:solidFill>
              </a:rPr>
              <a:t>天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Hadoop</a:t>
            </a:r>
          </a:p>
          <a:p>
            <a:pPr lvl="1" eaLnBrk="1" hangingPunct="1">
              <a:lnSpc>
                <a:spcPct val="70000"/>
              </a:lnSpc>
            </a:pPr>
            <a:r>
              <a:rPr kumimoji="1" lang="en-US" altLang="zh-CN" sz="2400" b="1" smtClean="0">
                <a:solidFill>
                  <a:srgbClr val="FFC000"/>
                </a:solidFill>
              </a:rPr>
              <a:t>Yarn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Pregel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Spark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Dremel</a:t>
            </a:r>
          </a:p>
          <a:p>
            <a:pPr eaLnBrk="1" hangingPunct="1">
              <a:lnSpc>
                <a:spcPct val="7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Drill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MR</a:t>
            </a:r>
            <a:endParaRPr kumimoji="1"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2782888" y="1989138"/>
            <a:ext cx="11522075" cy="38020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</a:rPr>
              <a:t>Data Type: key-value</a:t>
            </a:r>
          </a:p>
          <a:p>
            <a:pPr lvl="1" eaLnBrk="1" hangingPunct="1"/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</a:rPr>
              <a:t>Map function:</a:t>
            </a:r>
            <a:r>
              <a:rPr kumimoji="1" lang="en-US" altLang="zh-CN" b="1" smtClean="0">
                <a:solidFill>
                  <a:srgbClr val="FFC000"/>
                </a:solidFill>
                <a:sym typeface="Wingdings" pitchFamily="2" charset="2"/>
              </a:rPr>
              <a:t>(k, v)list(K, V)</a:t>
            </a: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  <a:sym typeface="Wingdings" pitchFamily="2" charset="2"/>
              </a:rPr>
              <a:t>Combiner:(K, list(V))list(K, V)</a:t>
            </a:r>
          </a:p>
          <a:p>
            <a:pPr lvl="1" eaLnBrk="1" hangingPunct="1"/>
            <a:endParaRPr kumimoji="1" lang="en-US" altLang="zh-CN" b="1" smtClean="0">
              <a:solidFill>
                <a:srgbClr val="FFC000"/>
              </a:solidFill>
              <a:sym typeface="Wingdings" pitchFamily="2" charset="2"/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  <a:sym typeface="Wingdings" pitchFamily="2" charset="2"/>
              </a:rPr>
              <a:t>Shuffle</a:t>
            </a:r>
          </a:p>
          <a:p>
            <a:pPr lvl="1" eaLnBrk="1" hangingPunct="1"/>
            <a:endParaRPr kumimoji="1" lang="en-US" altLang="zh-CN" b="1" smtClean="0">
              <a:solidFill>
                <a:srgbClr val="FFC000"/>
              </a:solidFill>
              <a:sym typeface="Wingdings" pitchFamily="2" charset="2"/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  <a:sym typeface="Wingdings" pitchFamily="2" charset="2"/>
              </a:rPr>
              <a:t>Reduce function(K, list(V))list(out)</a:t>
            </a:r>
            <a:endParaRPr kumimoji="1" lang="zh-CN" altLang="en-US" b="1" smtClean="0">
              <a:solidFill>
                <a:srgbClr val="FFC000"/>
              </a:solidFill>
            </a:endParaRPr>
          </a:p>
        </p:txBody>
      </p:sp>
      <p:sp>
        <p:nvSpPr>
          <p:cNvPr id="25603" name="内容占位符 2"/>
          <p:cNvSpPr>
            <a:spLocks/>
          </p:cNvSpPr>
          <p:nvPr/>
        </p:nvSpPr>
        <p:spPr bwMode="auto">
          <a:xfrm>
            <a:off x="1271588" y="1484313"/>
            <a:ext cx="64087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MapRecue</a:t>
            </a:r>
            <a:r>
              <a:rPr kumimoji="1" lang="zh-CN" altLang="en-US" sz="28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编程模型</a:t>
            </a:r>
            <a:endParaRPr kumimoji="1"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MR</a:t>
            </a:r>
            <a:endParaRPr kumimoji="1" lang="zh-CN" altLang="en-US" dirty="0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9138" b="19138"/>
          <a:stretch>
            <a:fillRect/>
          </a:stretch>
        </p:blipFill>
        <p:spPr>
          <a:xfrm>
            <a:off x="334963" y="908050"/>
            <a:ext cx="11522075" cy="558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MR</a:t>
            </a:r>
            <a:endParaRPr kumimoji="1"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334963" y="1484313"/>
            <a:ext cx="11522075" cy="5445125"/>
          </a:xfrm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0088EE"/>
                </a:solidFill>
              </a:rPr>
              <a:t>自动切分任务为多个小</a:t>
            </a:r>
            <a:r>
              <a:rPr kumimoji="1" lang="en-US" altLang="zh-CN" b="1" smtClean="0">
                <a:solidFill>
                  <a:srgbClr val="0088EE"/>
                </a:solidFill>
              </a:rPr>
              <a:t>task</a:t>
            </a:r>
          </a:p>
          <a:p>
            <a:pPr eaLnBrk="1" hangingPunct="1"/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zh-CN" altLang="en-US" b="1" smtClean="0">
                <a:solidFill>
                  <a:srgbClr val="0088EE"/>
                </a:solidFill>
              </a:rPr>
              <a:t>根据调度策略，兼顾本地性（</a:t>
            </a:r>
            <a:r>
              <a:rPr kumimoji="1" lang="en-US" altLang="zh-CN" b="1" smtClean="0">
                <a:solidFill>
                  <a:srgbClr val="0088EE"/>
                </a:solidFill>
              </a:rPr>
              <a:t>gfs</a:t>
            </a:r>
            <a:r>
              <a:rPr kumimoji="1" lang="zh-CN" altLang="en-US" b="1" smtClean="0">
                <a:solidFill>
                  <a:srgbClr val="0088EE"/>
                </a:solidFill>
              </a:rPr>
              <a:t>），将</a:t>
            </a:r>
            <a:r>
              <a:rPr kumimoji="1" lang="en-US" altLang="zh-CN" b="1" smtClean="0">
                <a:solidFill>
                  <a:srgbClr val="0088EE"/>
                </a:solidFill>
              </a:rPr>
              <a:t>map tasks</a:t>
            </a:r>
            <a:r>
              <a:rPr kumimoji="1" lang="zh-CN" altLang="en-US" b="1" smtClean="0">
                <a:solidFill>
                  <a:srgbClr val="0088EE"/>
                </a:solidFill>
              </a:rPr>
              <a:t>下发到执行节点</a:t>
            </a: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zh-CN" altLang="en-US" b="1" smtClean="0">
                <a:solidFill>
                  <a:srgbClr val="0088EE"/>
                </a:solidFill>
              </a:rPr>
              <a:t>当</a:t>
            </a:r>
            <a:r>
              <a:rPr kumimoji="1" lang="en-US" altLang="zh-CN" b="1" smtClean="0">
                <a:solidFill>
                  <a:srgbClr val="0088EE"/>
                </a:solidFill>
              </a:rPr>
              <a:t>task</a:t>
            </a:r>
            <a:r>
              <a:rPr kumimoji="1" lang="zh-CN" altLang="en-US" b="1" smtClean="0">
                <a:solidFill>
                  <a:srgbClr val="0088EE"/>
                </a:solidFill>
              </a:rPr>
              <a:t>结束后，进行</a:t>
            </a:r>
            <a:r>
              <a:rPr kumimoji="1" lang="en-US" altLang="zh-CN" b="1" smtClean="0">
                <a:solidFill>
                  <a:srgbClr val="0088EE"/>
                </a:solidFill>
              </a:rPr>
              <a:t>load balance</a:t>
            </a:r>
          </a:p>
          <a:p>
            <a:pPr eaLnBrk="1" hangingPunct="1"/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zh-CN" altLang="en-US" b="1" smtClean="0">
                <a:solidFill>
                  <a:srgbClr val="0088EE"/>
                </a:solidFill>
              </a:rPr>
              <a:t>当全部</a:t>
            </a:r>
            <a:r>
              <a:rPr kumimoji="1" lang="en-US" altLang="zh-CN" b="1" smtClean="0">
                <a:solidFill>
                  <a:srgbClr val="0088EE"/>
                </a:solidFill>
              </a:rPr>
              <a:t>map task</a:t>
            </a:r>
            <a:r>
              <a:rPr kumimoji="1" lang="zh-CN" altLang="en-US" b="1" smtClean="0">
                <a:solidFill>
                  <a:srgbClr val="0088EE"/>
                </a:solidFill>
              </a:rPr>
              <a:t>结束后，根据</a:t>
            </a:r>
            <a:r>
              <a:rPr kumimoji="1" lang="en-US" altLang="zh-CN" b="1" smtClean="0">
                <a:solidFill>
                  <a:srgbClr val="0088EE"/>
                </a:solidFill>
              </a:rPr>
              <a:t>reduce</a:t>
            </a:r>
            <a:r>
              <a:rPr kumimoji="1" lang="zh-CN" altLang="en-US" b="1" smtClean="0">
                <a:solidFill>
                  <a:srgbClr val="0088EE"/>
                </a:solidFill>
              </a:rPr>
              <a:t>并发拉起进程，进行</a:t>
            </a:r>
            <a:r>
              <a:rPr kumimoji="1" lang="en-US" altLang="zh-CN" b="1" smtClean="0">
                <a:solidFill>
                  <a:srgbClr val="0088EE"/>
                </a:solidFill>
              </a:rPr>
              <a:t>shuffle</a:t>
            </a:r>
            <a:r>
              <a:rPr kumimoji="1" lang="zh-CN" altLang="en-US" b="1" smtClean="0">
                <a:solidFill>
                  <a:srgbClr val="0088EE"/>
                </a:solidFill>
              </a:rPr>
              <a:t>，</a:t>
            </a:r>
            <a:r>
              <a:rPr kumimoji="1" lang="en-US" altLang="zh-CN" b="1" smtClean="0">
                <a:solidFill>
                  <a:srgbClr val="0088EE"/>
                </a:solidFill>
              </a:rPr>
              <a:t>sort merge</a:t>
            </a:r>
          </a:p>
          <a:p>
            <a:pPr eaLnBrk="1" hangingPunct="1"/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zh-CN" altLang="en-US" b="1" smtClean="0">
                <a:solidFill>
                  <a:srgbClr val="0088EE"/>
                </a:solidFill>
              </a:rPr>
              <a:t>当本节点</a:t>
            </a:r>
            <a:r>
              <a:rPr kumimoji="1" lang="en-US" altLang="zh-CN" b="1" smtClean="0">
                <a:solidFill>
                  <a:srgbClr val="0088EE"/>
                </a:solidFill>
              </a:rPr>
              <a:t>shuffle</a:t>
            </a:r>
            <a:r>
              <a:rPr kumimoji="1" lang="zh-CN" altLang="en-US" b="1" smtClean="0">
                <a:solidFill>
                  <a:srgbClr val="0088EE"/>
                </a:solidFill>
              </a:rPr>
              <a:t>全部结束后，进行</a:t>
            </a:r>
            <a:r>
              <a:rPr kumimoji="1" lang="en-US" altLang="zh-CN" b="1" smtClean="0">
                <a:solidFill>
                  <a:srgbClr val="0088EE"/>
                </a:solidFill>
              </a:rPr>
              <a:t>reduce task</a:t>
            </a:r>
          </a:p>
          <a:p>
            <a:pPr eaLnBrk="1" hangingPunct="1"/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/>
            <a:endParaRPr kumimoji="1" lang="zh-CN" altLang="en-US" b="1" smtClean="0">
              <a:solidFill>
                <a:srgbClr val="0088E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MR</a:t>
            </a:r>
            <a:endParaRPr kumimoji="1" lang="zh-CN" altLang="en-US" dirty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2135188" y="1412875"/>
            <a:ext cx="11522075" cy="5445125"/>
          </a:xfrm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solidFill>
                  <a:srgbClr val="0088EE"/>
                </a:solidFill>
              </a:rPr>
              <a:t>如果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task</a:t>
            </a:r>
            <a:r>
              <a:rPr kumimoji="1" lang="zh-CN" altLang="en-US" sz="2800" b="1" smtClean="0">
                <a:solidFill>
                  <a:srgbClr val="0088EE"/>
                </a:solidFill>
              </a:rPr>
              <a:t>失败，重新运行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task</a:t>
            </a:r>
          </a:p>
          <a:p>
            <a:pPr lvl="1" eaLnBrk="1" hangingPunct="1"/>
            <a:r>
              <a:rPr kumimoji="1" lang="en-US" altLang="zh-CN" sz="2400" smtClean="0">
                <a:solidFill>
                  <a:srgbClr val="FFC000"/>
                </a:solidFill>
              </a:rPr>
              <a:t>Immutable</a:t>
            </a:r>
          </a:p>
          <a:p>
            <a:pPr eaLnBrk="1" hangingPunct="1"/>
            <a:endParaRPr kumimoji="1" lang="en-US" altLang="zh-CN" smtClean="0">
              <a:solidFill>
                <a:srgbClr val="FFC000"/>
              </a:solidFill>
            </a:endParaRPr>
          </a:p>
          <a:p>
            <a:pPr eaLnBrk="1" hangingPunct="1"/>
            <a:r>
              <a:rPr kumimoji="1" lang="zh-CN" altLang="en-US" sz="2800" b="1" smtClean="0">
                <a:solidFill>
                  <a:srgbClr val="0088EE"/>
                </a:solidFill>
              </a:rPr>
              <a:t>如果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node</a:t>
            </a:r>
            <a:r>
              <a:rPr kumimoji="1" lang="zh-CN" altLang="en-US" sz="2800" b="1" smtClean="0">
                <a:solidFill>
                  <a:srgbClr val="0088EE"/>
                </a:solidFill>
              </a:rPr>
              <a:t>挂了，挑选节点重新运行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task</a:t>
            </a:r>
          </a:p>
          <a:p>
            <a:pPr lvl="1" eaLnBrk="1" hangingPunct="1"/>
            <a:r>
              <a:rPr kumimoji="1" lang="zh-CN" altLang="en-US" sz="2400" smtClean="0">
                <a:solidFill>
                  <a:srgbClr val="FFC000"/>
                </a:solidFill>
              </a:rPr>
              <a:t>确定性</a:t>
            </a:r>
            <a:endParaRPr kumimoji="1" lang="en-US" altLang="zh-CN" sz="2400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eaLnBrk="1" hangingPunct="1"/>
            <a:r>
              <a:rPr kumimoji="1" lang="zh-CN" altLang="en-US" sz="2800" b="1" smtClean="0">
                <a:solidFill>
                  <a:srgbClr val="0088EE"/>
                </a:solidFill>
              </a:rPr>
              <a:t>如果有慢的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task</a:t>
            </a:r>
          </a:p>
          <a:p>
            <a:pPr lvl="1" eaLnBrk="1" hangingPunct="1"/>
            <a:r>
              <a:rPr kumimoji="1" lang="en-US" altLang="zh-CN" sz="2400" smtClean="0">
                <a:solidFill>
                  <a:srgbClr val="FFC000"/>
                </a:solidFill>
              </a:rPr>
              <a:t>backuptask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－调度</a:t>
            </a:r>
            <a:endParaRPr kumimoji="1"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440238" y="908050"/>
            <a:ext cx="4968875" cy="46085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en-US" altLang="zh-CN" smtClean="0">
                <a:solidFill>
                  <a:srgbClr val="FFC000"/>
                </a:solidFill>
              </a:rPr>
              <a:t>Master of hdfs/mr</a:t>
            </a: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全局唯一，元数据膨胀</a:t>
            </a:r>
            <a:endParaRPr kumimoji="1" lang="en-US" altLang="zh-CN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资源分配／任务内调度混合</a:t>
            </a:r>
            <a:endParaRPr kumimoji="1" lang="en-US" altLang="zh-CN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en-US" altLang="zh-CN" smtClean="0">
                <a:solidFill>
                  <a:srgbClr val="FFC000"/>
                </a:solidFill>
              </a:rPr>
              <a:t>cpu</a:t>
            </a:r>
            <a:r>
              <a:rPr kumimoji="1" lang="zh-CN" altLang="en-US" smtClean="0">
                <a:solidFill>
                  <a:srgbClr val="FFC000"/>
                </a:solidFill>
              </a:rPr>
              <a:t>／</a:t>
            </a:r>
            <a:r>
              <a:rPr kumimoji="1" lang="en-US" altLang="zh-CN" smtClean="0">
                <a:solidFill>
                  <a:srgbClr val="FFC000"/>
                </a:solidFill>
              </a:rPr>
              <a:t>mem</a:t>
            </a: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静态资源</a:t>
            </a:r>
            <a:endParaRPr kumimoji="1" lang="en-US" altLang="zh-CN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无法共享</a:t>
            </a:r>
            <a:endParaRPr kumimoji="1" lang="en-US" altLang="zh-CN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划分粒度大</a:t>
            </a:r>
            <a:endParaRPr kumimoji="1" lang="en-US" altLang="zh-CN" smtClean="0">
              <a:solidFill>
                <a:srgbClr val="FFC000"/>
              </a:solidFill>
            </a:endParaRPr>
          </a:p>
          <a:p>
            <a:pPr lvl="2" eaLnBrk="1" hangingPunct="1"/>
            <a:r>
              <a:rPr kumimoji="1" lang="zh-CN" altLang="en-US" smtClean="0">
                <a:solidFill>
                  <a:srgbClr val="FFC000"/>
                </a:solidFill>
              </a:rPr>
              <a:t>隔离</a:t>
            </a:r>
            <a:endParaRPr kumimoji="1" lang="zh-CN" altLang="en-US" sz="2000" b="1" smtClean="0">
              <a:solidFill>
                <a:srgbClr val="0088E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11450" y="1052513"/>
            <a:ext cx="129540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29700" name="内容占位符 2"/>
          <p:cNvSpPr>
            <a:spLocks/>
          </p:cNvSpPr>
          <p:nvPr/>
        </p:nvSpPr>
        <p:spPr bwMode="auto">
          <a:xfrm>
            <a:off x="3863975" y="936625"/>
            <a:ext cx="49688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HA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Jobtracker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None/>
            </a:pPr>
            <a:endParaRPr kumimoji="1" lang="en-US" altLang="zh-CN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规模</a:t>
            </a: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单一计算</a:t>
            </a: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2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kumimoji="1" lang="zh-CN" altLang="en-US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－调度</a:t>
            </a:r>
            <a:endParaRPr kumimoji="1" lang="zh-CN" altLang="en-US" dirty="0"/>
          </a:p>
        </p:txBody>
      </p:sp>
      <p:pic>
        <p:nvPicPr>
          <p:cNvPr id="3072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83" r="-383"/>
          <a:stretch>
            <a:fillRect/>
          </a:stretch>
        </p:blipFill>
        <p:spPr>
          <a:xfrm>
            <a:off x="1558925" y="836613"/>
            <a:ext cx="8858250" cy="56610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提纲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3719513" y="706438"/>
            <a:ext cx="6048375" cy="5445125"/>
          </a:xfrm>
        </p:spPr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CN" altLang="en-US" sz="3200" b="1" smtClean="0">
                <a:solidFill>
                  <a:srgbClr val="008AEC"/>
                </a:solidFill>
              </a:rPr>
              <a:t>软</a:t>
            </a:r>
            <a:r>
              <a:rPr lang="zh-TW" altLang="en-US" sz="3200" b="1" smtClean="0">
                <a:solidFill>
                  <a:srgbClr val="008AEC"/>
                </a:solidFill>
              </a:rPr>
              <a:t>硬件趋势</a:t>
            </a: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TW" altLang="en-US" sz="3200" b="1" smtClean="0">
                <a:solidFill>
                  <a:srgbClr val="008AEC"/>
                </a:solidFill>
              </a:rPr>
              <a:t>分布式计算简史与内存计算</a:t>
            </a: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TW" altLang="en-US" sz="3200" b="1" smtClean="0">
                <a:solidFill>
                  <a:srgbClr val="008AEC"/>
                </a:solidFill>
              </a:rPr>
              <a:t>统一的计算框架</a:t>
            </a:r>
            <a:endParaRPr lang="en-US" altLang="zh-TW" sz="3200" b="1" smtClean="0">
              <a:solidFill>
                <a:srgbClr val="008AEC"/>
              </a:solidFill>
            </a:endParaRPr>
          </a:p>
          <a:p>
            <a:pPr eaLnBrk="1" hangingPunct="1">
              <a:lnSpc>
                <a:spcPct val="150000"/>
              </a:lnSpc>
              <a:buSzPct val="60000"/>
              <a:buFont typeface="Wingdings" pitchFamily="2" charset="2"/>
              <a:buChar char="Ø"/>
            </a:pPr>
            <a:r>
              <a:rPr lang="zh-TW" altLang="en-US" sz="3200" b="1" smtClean="0">
                <a:solidFill>
                  <a:srgbClr val="008AEC"/>
                </a:solidFill>
              </a:rPr>
              <a:t>业界经典系统技术分析</a:t>
            </a:r>
            <a:endParaRPr kumimoji="1" lang="zh-CN" altLang="en-US" sz="3200" b="1" smtClean="0">
              <a:solidFill>
                <a:srgbClr val="008A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－2</a:t>
            </a:r>
            <a:r>
              <a:rPr lang="en-US" altLang="zh-CN" dirty="0" smtClean="0"/>
              <a:t>.0</a:t>
            </a:r>
            <a:endParaRPr kumimoji="1" lang="zh-CN" altLang="en-US" dirty="0"/>
          </a:p>
        </p:txBody>
      </p:sp>
      <p:pic>
        <p:nvPicPr>
          <p:cNvPr id="3174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9492" b="9492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－抽象</a:t>
            </a:r>
            <a:endParaRPr kumimoji="1"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151313" y="981075"/>
            <a:ext cx="4465637" cy="33845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切任务（</a:t>
            </a:r>
            <a:r>
              <a:rPr kumimoji="1" lang="en-US" altLang="zh-CN" b="1" smtClean="0">
                <a:solidFill>
                  <a:srgbClr val="FFC000"/>
                </a:solidFill>
              </a:rPr>
              <a:t>DAG</a:t>
            </a:r>
            <a:r>
              <a:rPr kumimoji="1" lang="zh-CN" altLang="en-US" b="1" smtClean="0">
                <a:solidFill>
                  <a:srgbClr val="FFC000"/>
                </a:solidFill>
              </a:rPr>
              <a:t>，非切</a:t>
            </a:r>
            <a:r>
              <a:rPr kumimoji="1" lang="en-US" altLang="zh-CN" b="1" smtClean="0">
                <a:solidFill>
                  <a:srgbClr val="FFC000"/>
                </a:solidFill>
              </a:rPr>
              <a:t>task</a:t>
            </a:r>
            <a:r>
              <a:rPr kumimoji="1" lang="zh-CN" altLang="en-US" b="1" smtClean="0">
                <a:solidFill>
                  <a:srgbClr val="FFC000"/>
                </a:solidFill>
              </a:rPr>
              <a:t>）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资源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最大化效率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运行下发的任务</a:t>
            </a:r>
          </a:p>
        </p:txBody>
      </p:sp>
      <p:sp>
        <p:nvSpPr>
          <p:cNvPr id="32771" name="内容占位符 2"/>
          <p:cNvSpPr>
            <a:spLocks/>
          </p:cNvSpPr>
          <p:nvPr/>
        </p:nvSpPr>
        <p:spPr bwMode="auto">
          <a:xfrm>
            <a:off x="3575050" y="1052513"/>
            <a:ext cx="4824413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切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摆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控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内容占位符 2"/>
          <p:cNvSpPr>
            <a:spLocks/>
          </p:cNvSpPr>
          <p:nvPr/>
        </p:nvSpPr>
        <p:spPr bwMode="auto">
          <a:xfrm>
            <a:off x="4151313" y="4725988"/>
            <a:ext cx="44656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下发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控制时机（运行，结束）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zh-CN" altLang="en-US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SQL</a:t>
            </a:r>
            <a:endParaRPr kumimoji="1" lang="zh-CN" altLang="en-US" dirty="0"/>
          </a:p>
        </p:txBody>
      </p:sp>
      <p:pic>
        <p:nvPicPr>
          <p:cNvPr id="3379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-62550" b="-62550"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dirty="0" smtClean="0"/>
              <a:t>HIVE</a:t>
            </a:r>
            <a:endParaRPr kumimoji="1" lang="zh-CN" altLang="en-US" dirty="0"/>
          </a:p>
        </p:txBody>
      </p:sp>
      <p:pic>
        <p:nvPicPr>
          <p:cNvPr id="34818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981075"/>
            <a:ext cx="8856663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SQL</a:t>
            </a:r>
            <a:endParaRPr kumimoji="1" lang="zh-CN" altLang="en-US" dirty="0"/>
          </a:p>
        </p:txBody>
      </p:sp>
      <p:pic>
        <p:nvPicPr>
          <p:cNvPr id="3584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720" r="-4720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MR</a:t>
            </a:r>
            <a:r>
              <a:rPr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998788" y="1052513"/>
            <a:ext cx="5113337" cy="54451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表示能力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endParaRPr kumimoji="1" lang="en-US" altLang="zh-CN" sz="28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endParaRPr kumimoji="1" lang="en-US" altLang="zh-CN" sz="2800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串行</a:t>
            </a:r>
            <a:r>
              <a:rPr kumimoji="1" lang="en-US" altLang="zh-CN" sz="2800" b="1" smtClean="0">
                <a:solidFill>
                  <a:srgbClr val="0088EE"/>
                </a:solidFill>
              </a:rPr>
              <a:t>DAG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落盘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smtClean="0">
                <a:solidFill>
                  <a:srgbClr val="0088EE"/>
                </a:solidFill>
              </a:rPr>
              <a:t>Distributed cache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耦合过重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kumimoji="1" lang="zh-CN" altLang="en-US" sz="2800" b="1" smtClean="0">
              <a:solidFill>
                <a:srgbClr val="0088EE"/>
              </a:solidFill>
            </a:endParaRPr>
          </a:p>
        </p:txBody>
      </p:sp>
      <p:sp>
        <p:nvSpPr>
          <p:cNvPr id="36867" name="内容占位符 2"/>
          <p:cNvSpPr>
            <a:spLocks/>
          </p:cNvSpPr>
          <p:nvPr/>
        </p:nvSpPr>
        <p:spPr bwMode="auto">
          <a:xfrm>
            <a:off x="4151313" y="981075"/>
            <a:ext cx="5113337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mr</a:t>
            </a:r>
            <a:r>
              <a:rPr kumimoji="1" lang="zh-CN" altLang="en-US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太</a:t>
            </a:r>
            <a:r>
              <a:rPr kumimoji="1" lang="en-US" altLang="zh-CN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low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kumimoji="1" lang="zh-CN" altLang="en-US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太</a:t>
            </a:r>
            <a:r>
              <a:rPr kumimoji="1" lang="en-US" altLang="zh-CN" sz="28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high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kumimoji="1" lang="zh-CN" altLang="en-US" sz="28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back to SQL</a:t>
            </a:r>
            <a:endParaRPr kumimoji="1"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kumimoji="1" lang="en-US" altLang="zh-CN" sz="17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sz="1700" smtClean="0"/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受众面广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易用性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既定行业标准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en-US" altLang="zh-CN" sz="1600" b="1" smtClean="0">
                <a:solidFill>
                  <a:srgbClr val="0088EE"/>
                </a:solidFill>
              </a:rPr>
              <a:t>Schema</a:t>
            </a:r>
            <a:r>
              <a:rPr kumimoji="1" lang="zh-CN" altLang="en-US" sz="1600" b="1" smtClean="0">
                <a:solidFill>
                  <a:srgbClr val="0088EE"/>
                </a:solidFill>
              </a:rPr>
              <a:t>是知识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质量控制前置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数据安全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数据粒度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基础算子组合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优化的可能</a:t>
            </a: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kumimoji="1" lang="en-US" altLang="zh-CN" sz="16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1600" b="1" smtClean="0">
                <a:solidFill>
                  <a:srgbClr val="0088EE"/>
                </a:solidFill>
              </a:rPr>
              <a:t>压缩</a:t>
            </a:r>
          </a:p>
        </p:txBody>
      </p:sp>
      <p:sp>
        <p:nvSpPr>
          <p:cNvPr id="4" name="圆角矩形 2"/>
          <p:cNvSpPr/>
          <p:nvPr/>
        </p:nvSpPr>
        <p:spPr>
          <a:xfrm>
            <a:off x="3143250" y="981075"/>
            <a:ext cx="1871663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用户视角</a:t>
            </a:r>
          </a:p>
        </p:txBody>
      </p:sp>
      <p:sp>
        <p:nvSpPr>
          <p:cNvPr id="5" name="圆角矩形 2"/>
          <p:cNvSpPr/>
          <p:nvPr/>
        </p:nvSpPr>
        <p:spPr>
          <a:xfrm>
            <a:off x="3143250" y="2924175"/>
            <a:ext cx="1871663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系统视角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back to SQL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51088" y="5300663"/>
            <a:ext cx="7381875" cy="9667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/>
              <a:t>存储引擎</a:t>
            </a:r>
            <a:endParaRPr lang="en-US" altLang="zh-CN" sz="4400" dirty="0"/>
          </a:p>
        </p:txBody>
      </p:sp>
      <p:sp>
        <p:nvSpPr>
          <p:cNvPr id="12" name="圆角矩形 11"/>
          <p:cNvSpPr/>
          <p:nvPr/>
        </p:nvSpPr>
        <p:spPr>
          <a:xfrm>
            <a:off x="2351088" y="3860800"/>
            <a:ext cx="7381875" cy="966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物理执行引擎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51088" y="2420938"/>
            <a:ext cx="7381875" cy="9667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SQL</a:t>
            </a:r>
            <a:endParaRPr lang="zh-CN" altLang="en-US" sz="4400" dirty="0"/>
          </a:p>
        </p:txBody>
      </p:sp>
      <p:sp>
        <p:nvSpPr>
          <p:cNvPr id="14" name="圆角矩形 13"/>
          <p:cNvSpPr/>
          <p:nvPr/>
        </p:nvSpPr>
        <p:spPr>
          <a:xfrm>
            <a:off x="2351088" y="981075"/>
            <a:ext cx="7381875" cy="966788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application</a:t>
            </a:r>
            <a:endParaRPr lang="zh-CN" altLang="en-US" sz="4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360" y="3284984"/>
            <a:ext cx="144016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DB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600" dirty="0">
                <a:latin typeface="+mn-lt"/>
                <a:ea typeface="+mn-ea"/>
              </a:rPr>
              <a:t>MPP</a:t>
            </a:r>
            <a:endParaRPr kumimoji="1" lang="zh-CN" altLang="en-US" sz="3600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5188" y="2133600"/>
            <a:ext cx="7848600" cy="43910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000"/>
                </a:schemeClr>
              </a:gs>
              <a:gs pos="80000">
                <a:schemeClr val="accent1">
                  <a:shade val="93000"/>
                  <a:satMod val="130000"/>
                  <a:alpha val="4000"/>
                </a:schemeClr>
              </a:gs>
              <a:gs pos="100000">
                <a:schemeClr val="accent1">
                  <a:shade val="94000"/>
                  <a:satMod val="135000"/>
                  <a:alpha val="4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back to SQL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51088" y="5516563"/>
            <a:ext cx="7381875" cy="7508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/>
              <a:t>存储引擎</a:t>
            </a:r>
            <a:endParaRPr lang="en-US" altLang="zh-CN" sz="4000" dirty="0"/>
          </a:p>
        </p:txBody>
      </p:sp>
      <p:sp>
        <p:nvSpPr>
          <p:cNvPr id="9" name="圆角矩形 8"/>
          <p:cNvSpPr/>
          <p:nvPr/>
        </p:nvSpPr>
        <p:spPr>
          <a:xfrm>
            <a:off x="2351088" y="4549775"/>
            <a:ext cx="7381875" cy="6794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物理执行引擎</a:t>
            </a:r>
            <a:r>
              <a:rPr lang="zh-CN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原语）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51088" y="2708275"/>
            <a:ext cx="1512887" cy="6794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/>
              <a:t>SQL</a:t>
            </a:r>
            <a:endParaRPr lang="zh-CN" altLang="en-US" sz="4000" dirty="0"/>
          </a:p>
        </p:txBody>
      </p:sp>
      <p:sp>
        <p:nvSpPr>
          <p:cNvPr id="39941" name="文本框 11"/>
          <p:cNvSpPr txBox="1">
            <a:spLocks noChangeArrowheads="1"/>
          </p:cNvSpPr>
          <p:nvPr/>
        </p:nvSpPr>
        <p:spPr bwMode="auto">
          <a:xfrm>
            <a:off x="334963" y="3284538"/>
            <a:ext cx="1944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>
                <a:latin typeface="Calibri" pitchFamily="34" charset="0"/>
              </a:rPr>
              <a:t>BD(</a:t>
            </a:r>
            <a:r>
              <a:rPr kumimoji="1" lang="zh-CN" altLang="en-US" sz="3600">
                <a:latin typeface="Calibri" pitchFamily="34" charset="0"/>
              </a:rPr>
              <a:t>分层</a:t>
            </a:r>
            <a:r>
              <a:rPr kumimoji="1" lang="en-US" altLang="zh-CN" sz="3600">
                <a:latin typeface="Calibri" pitchFamily="34" charset="0"/>
              </a:rPr>
              <a:t>)</a:t>
            </a:r>
            <a:endParaRPr kumimoji="1" lang="zh-CN" altLang="en-US" sz="3600">
              <a:latin typeface="Calibri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51088" y="3573463"/>
            <a:ext cx="5257800" cy="6778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表示层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295775" y="2708275"/>
            <a:ext cx="1512888" cy="6794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/>
              <a:t>ML</a:t>
            </a:r>
            <a:endParaRPr lang="zh-CN" altLang="en-US" sz="4000" dirty="0"/>
          </a:p>
        </p:txBody>
      </p:sp>
      <p:sp>
        <p:nvSpPr>
          <p:cNvPr id="15" name="圆角矩形 14"/>
          <p:cNvSpPr/>
          <p:nvPr/>
        </p:nvSpPr>
        <p:spPr>
          <a:xfrm>
            <a:off x="6096000" y="2708275"/>
            <a:ext cx="1512888" cy="6794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/>
              <a:t>DSL</a:t>
            </a:r>
            <a:endParaRPr lang="zh-CN" altLang="en-US" sz="4000" dirty="0"/>
          </a:p>
        </p:txBody>
      </p:sp>
      <p:sp>
        <p:nvSpPr>
          <p:cNvPr id="19" name="L 形 18"/>
          <p:cNvSpPr/>
          <p:nvPr/>
        </p:nvSpPr>
        <p:spPr>
          <a:xfrm rot="10800000">
            <a:off x="2351088" y="1484313"/>
            <a:ext cx="7345362" cy="2808287"/>
          </a:xfrm>
          <a:prstGeom prst="corner">
            <a:avLst>
              <a:gd name="adj1" fmla="val 36369"/>
              <a:gd name="adj2" fmla="val 62969"/>
            </a:avLst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dirty="0"/>
          </a:p>
        </p:txBody>
      </p:sp>
      <p:sp>
        <p:nvSpPr>
          <p:cNvPr id="39946" name="矩形 20"/>
          <p:cNvSpPr>
            <a:spLocks noChangeArrowheads="1"/>
          </p:cNvSpPr>
          <p:nvPr/>
        </p:nvSpPr>
        <p:spPr bwMode="auto">
          <a:xfrm>
            <a:off x="4872038" y="1557338"/>
            <a:ext cx="2492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Calibri" pitchFamily="34" charset="0"/>
              </a:rPr>
              <a:t>application</a:t>
            </a:r>
            <a:endParaRPr lang="zh-CN" altLang="en-US" sz="40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－引申</a:t>
            </a:r>
            <a:endParaRPr kumimoji="1" lang="zh-CN" altLang="en-US" dirty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lvl="3" eaLnBrk="1" hangingPunct="1">
              <a:lnSpc>
                <a:spcPct val="90000"/>
              </a:lnSpc>
            </a:pPr>
            <a:r>
              <a:rPr kumimoji="1" lang="en-US" altLang="zh-CN" smtClean="0"/>
              <a:t>Schema</a:t>
            </a:r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逻辑执行计划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物理执行计划</a:t>
            </a:r>
            <a:r>
              <a:rPr kumimoji="1" lang="en-US" altLang="zh-CN" smtClean="0"/>
              <a:t> cbo</a:t>
            </a:r>
          </a:p>
          <a:p>
            <a:pPr lvl="3" eaLnBrk="1" hangingPunct="1">
              <a:lnSpc>
                <a:spcPct val="90000"/>
              </a:lnSpc>
            </a:pPr>
            <a:r>
              <a:rPr kumimoji="1" lang="en-US" altLang="zh-CN" smtClean="0"/>
              <a:t>Index</a:t>
            </a:r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更精细化存储格式（元数据）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数据库标准（</a:t>
            </a:r>
            <a:r>
              <a:rPr kumimoji="1" lang="en-US" altLang="zh-CN" smtClean="0"/>
              <a:t>mv,…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内存的有效使用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时效性</a:t>
            </a:r>
            <a:endParaRPr kumimoji="1" lang="en-US" altLang="zh-CN" smtClean="0"/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FFC000"/>
              </a:solidFill>
            </a:endParaRPr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抽象出表示层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更复杂的计算</a:t>
            </a:r>
            <a:endParaRPr kumimoji="1" lang="en-US" altLang="zh-CN" smtClean="0"/>
          </a:p>
          <a:p>
            <a:pPr lvl="3" eaLnBrk="1" hangingPunct="1">
              <a:lnSpc>
                <a:spcPct val="90000"/>
              </a:lnSpc>
            </a:pPr>
            <a:r>
              <a:rPr kumimoji="1" lang="zh-CN" altLang="en-US" smtClean="0"/>
              <a:t>更多数据结构</a:t>
            </a:r>
            <a:endParaRPr kumimoji="1" lang="en-US" altLang="zh-CN" smtClean="0"/>
          </a:p>
        </p:txBody>
      </p:sp>
      <p:sp>
        <p:nvSpPr>
          <p:cNvPr id="4" name="圆角矩形 2"/>
          <p:cNvSpPr/>
          <p:nvPr/>
        </p:nvSpPr>
        <p:spPr>
          <a:xfrm>
            <a:off x="1127125" y="908050"/>
            <a:ext cx="4681538" cy="503238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在某些场景下</a:t>
            </a:r>
            <a:r>
              <a:rPr lang="zh-CN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的融合</a:t>
            </a:r>
          </a:p>
        </p:txBody>
      </p:sp>
      <p:sp>
        <p:nvSpPr>
          <p:cNvPr id="40964" name="内容占位符 2"/>
          <p:cNvSpPr>
            <a:spLocks/>
          </p:cNvSpPr>
          <p:nvPr/>
        </p:nvSpPr>
        <p:spPr bwMode="auto">
          <a:xfrm>
            <a:off x="2927350" y="1341438"/>
            <a:ext cx="57610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互相学习</a:t>
            </a: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BD</a:t>
            </a: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会分层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不在需要在异构系统之间拖动数据</a:t>
            </a: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统一执行器？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</a:t>
            </a:r>
            <a:r>
              <a:rPr lang="zh-TW" altLang="en-US" dirty="0" smtClean="0"/>
              <a:t>硬件趋势</a:t>
            </a:r>
            <a:endParaRPr kumimoji="1"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多核</a:t>
            </a:r>
            <a:r>
              <a:rPr kumimoji="1" lang="en-US" altLang="zh-CN" sz="2000" b="1" smtClean="0">
                <a:solidFill>
                  <a:srgbClr val="0088EE"/>
                </a:solidFill>
              </a:rPr>
              <a:t>cpu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大内存</a:t>
            </a:r>
            <a:endParaRPr kumimoji="1" lang="en-US" altLang="zh-CN" sz="20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000" b="1" smtClean="0">
                <a:solidFill>
                  <a:srgbClr val="0088EE"/>
                </a:solidFill>
              </a:rPr>
              <a:t>ssd</a:t>
            </a:r>
            <a:r>
              <a:rPr kumimoji="1" lang="zh-CN" altLang="en-US" sz="2000" b="1" smtClean="0">
                <a:solidFill>
                  <a:srgbClr val="0088EE"/>
                </a:solidFill>
              </a:rPr>
              <a:t>硬盘</a:t>
            </a:r>
            <a:r>
              <a:rPr kumimoji="1" lang="en-US" altLang="zh-CN" sz="2000" b="1" smtClean="0">
                <a:solidFill>
                  <a:srgbClr val="0088EE"/>
                </a:solidFill>
              </a:rPr>
              <a:t>/</a:t>
            </a:r>
            <a:r>
              <a:rPr kumimoji="1" lang="zh-CN" altLang="en-US" sz="2000" b="1" smtClean="0">
                <a:solidFill>
                  <a:srgbClr val="0088EE"/>
                </a:solidFill>
              </a:rPr>
              <a:t>混合</a:t>
            </a:r>
            <a:endParaRPr kumimoji="1" lang="en-US" altLang="zh-CN" sz="20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网络拓扑／带宽</a:t>
            </a:r>
            <a:endParaRPr kumimoji="1" lang="en-US" altLang="zh-CN" sz="20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大数据／复用程度</a:t>
            </a:r>
            <a:endParaRPr kumimoji="1" lang="en-US" altLang="zh-CN" sz="20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问题</a:t>
            </a:r>
            <a:endParaRPr kumimoji="1" lang="en-US" altLang="zh-CN" sz="20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000" b="1" smtClean="0">
                <a:solidFill>
                  <a:srgbClr val="0088EE"/>
                </a:solidFill>
              </a:rPr>
              <a:t>定制机型</a:t>
            </a:r>
          </a:p>
        </p:txBody>
      </p:sp>
      <p:sp>
        <p:nvSpPr>
          <p:cNvPr id="14339" name="内容占位符 2"/>
          <p:cNvSpPr>
            <a:spLocks/>
          </p:cNvSpPr>
          <p:nvPr/>
        </p:nvSpPr>
        <p:spPr bwMode="auto">
          <a:xfrm>
            <a:off x="3216275" y="836613"/>
            <a:ext cx="6696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2/56</a:t>
            </a: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192g/384g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3t/11</a:t>
            </a: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6t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间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业务读写比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从小型机到分布式到单机能力提升，矛盾么？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是否单机能力越强越好？</a:t>
            </a:r>
            <a:endParaRPr kumimoji="1" lang="en-US" altLang="zh-CN" sz="19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构建在虚拟机上的分布式</a:t>
            </a:r>
            <a:r>
              <a:rPr kumimoji="1" lang="en-US" altLang="zh-CN" sz="190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zh-CN" altLang="en-US" sz="22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－其他</a:t>
            </a:r>
            <a:endParaRPr kumimoji="1" lang="zh-CN" altLang="en-US" dirty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1919288" y="981075"/>
            <a:ext cx="2808287" cy="5445125"/>
          </a:xfrm>
        </p:spPr>
        <p:txBody>
          <a:bodyPr/>
          <a:lstStyle/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TEZ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Dremel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Drill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Impala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Stinger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Hana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Percolator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Piccolo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Spark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Flink</a:t>
            </a:r>
          </a:p>
          <a:p>
            <a:pPr eaLnBrk="1" hangingPunct="1"/>
            <a:r>
              <a:rPr kumimoji="1" lang="en-US" altLang="zh-CN" sz="2800" b="1" smtClean="0">
                <a:solidFill>
                  <a:srgbClr val="0088EE"/>
                </a:solidFill>
              </a:rPr>
              <a:t>…</a:t>
            </a:r>
          </a:p>
          <a:p>
            <a:pPr eaLnBrk="1" hangingPunct="1"/>
            <a:endParaRPr kumimoji="1" lang="en-US" altLang="zh-CN" sz="2800" b="1" smtClean="0">
              <a:solidFill>
                <a:srgbClr val="0088EE"/>
              </a:solidFill>
            </a:endParaRPr>
          </a:p>
          <a:p>
            <a:pPr eaLnBrk="1" hangingPunct="1"/>
            <a:endParaRPr kumimoji="1" lang="zh-CN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阿里巴巴分析数据库服务－</a:t>
            </a:r>
            <a:r>
              <a:rPr lang="en-US" altLang="zh-CN" dirty="0" smtClean="0"/>
              <a:t>ADS</a:t>
            </a:r>
            <a:endParaRPr kumimoji="1" lang="zh-CN" altLang="en-US" dirty="0"/>
          </a:p>
        </p:txBody>
      </p:sp>
      <p:grpSp>
        <p:nvGrpSpPr>
          <p:cNvPr id="43010" name="Group 346"/>
          <p:cNvGrpSpPr>
            <a:grpSpLocks/>
          </p:cNvGrpSpPr>
          <p:nvPr/>
        </p:nvGrpSpPr>
        <p:grpSpPr bwMode="auto">
          <a:xfrm>
            <a:off x="674688" y="1355725"/>
            <a:ext cx="7626350" cy="4951413"/>
            <a:chOff x="0" y="0"/>
            <a:chExt cx="20335703" cy="9901937"/>
          </a:xfrm>
        </p:grpSpPr>
        <p:sp>
          <p:nvSpPr>
            <p:cNvPr id="5" name="Shape 298"/>
            <p:cNvSpPr/>
            <p:nvPr/>
          </p:nvSpPr>
          <p:spPr>
            <a:xfrm>
              <a:off x="3843634" y="1793715"/>
              <a:ext cx="4448963" cy="1200042"/>
            </a:xfrm>
            <a:prstGeom prst="roundRect">
              <a:avLst>
                <a:gd name="adj" fmla="val 20000"/>
              </a:avLst>
            </a:prstGeom>
            <a:solidFill>
              <a:srgbClr val="D9971A">
                <a:alpha val="40021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FFFFFF"/>
                  </a:solidFill>
                </a:defRPr>
              </a:pPr>
              <a:endParaRPr sz="4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3012" name="Shape 299"/>
            <p:cNvSpPr>
              <a:spLocks noChangeArrowheads="1"/>
            </p:cNvSpPr>
            <p:nvPr/>
          </p:nvSpPr>
          <p:spPr bwMode="auto">
            <a:xfrm>
              <a:off x="11138017" y="2995381"/>
              <a:ext cx="4158549" cy="1200701"/>
            </a:xfrm>
            <a:prstGeom prst="roundRect">
              <a:avLst>
                <a:gd name="adj" fmla="val 20000"/>
              </a:avLst>
            </a:prstGeom>
            <a:solidFill>
              <a:srgbClr val="007600">
                <a:alpha val="41960"/>
              </a:srgbClr>
            </a:solidFill>
            <a:ln w="3175">
              <a:noFill/>
              <a:miter lim="4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zh-CN" sz="4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pic>
          <p:nvPicPr>
            <p:cNvPr id="43013" name="图片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85193" y="8645973"/>
              <a:ext cx="14012662" cy="401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4" name="图片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-914063" y="4696635"/>
              <a:ext cx="8111909" cy="40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Shape 304"/>
            <p:cNvSpPr>
              <a:spLocks noChangeArrowheads="1"/>
            </p:cNvSpPr>
            <p:nvPr/>
          </p:nvSpPr>
          <p:spPr bwMode="auto">
            <a:xfrm>
              <a:off x="16915652" y="8285377"/>
              <a:ext cx="3420051" cy="913631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响应时间</a:t>
              </a:r>
            </a:p>
          </p:txBody>
        </p:sp>
        <p:sp>
          <p:nvSpPr>
            <p:cNvPr id="43016" name="Shape 305"/>
            <p:cNvSpPr>
              <a:spLocks noChangeArrowheads="1"/>
            </p:cNvSpPr>
            <p:nvPr/>
          </p:nvSpPr>
          <p:spPr bwMode="auto">
            <a:xfrm>
              <a:off x="1699615" y="0"/>
              <a:ext cx="3420051" cy="913631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数据规模</a:t>
              </a:r>
            </a:p>
          </p:txBody>
        </p:sp>
        <p:sp>
          <p:nvSpPr>
            <p:cNvPr id="43017" name="Shape 306"/>
            <p:cNvSpPr>
              <a:spLocks noChangeArrowheads="1"/>
            </p:cNvSpPr>
            <p:nvPr/>
          </p:nvSpPr>
          <p:spPr bwMode="auto">
            <a:xfrm>
              <a:off x="0" y="1883539"/>
              <a:ext cx="2304650" cy="1018651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万亿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18" name="Shape 307"/>
            <p:cNvSpPr>
              <a:spLocks noChangeArrowheads="1"/>
            </p:cNvSpPr>
            <p:nvPr/>
          </p:nvSpPr>
          <p:spPr bwMode="auto">
            <a:xfrm>
              <a:off x="0" y="3473132"/>
              <a:ext cx="2304650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千亿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19" name="Shape 308"/>
            <p:cNvSpPr>
              <a:spLocks noChangeArrowheads="1"/>
            </p:cNvSpPr>
            <p:nvPr/>
          </p:nvSpPr>
          <p:spPr bwMode="auto">
            <a:xfrm>
              <a:off x="24013" y="4750837"/>
              <a:ext cx="2304651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百亿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20" name="Shape 309"/>
            <p:cNvSpPr>
              <a:spLocks noChangeArrowheads="1"/>
            </p:cNvSpPr>
            <p:nvPr/>
          </p:nvSpPr>
          <p:spPr bwMode="auto">
            <a:xfrm>
              <a:off x="0" y="6051969"/>
              <a:ext cx="2304650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十亿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21" name="Shape 310"/>
            <p:cNvSpPr>
              <a:spLocks noChangeArrowheads="1"/>
            </p:cNvSpPr>
            <p:nvPr/>
          </p:nvSpPr>
          <p:spPr bwMode="auto">
            <a:xfrm>
              <a:off x="4072997" y="2052858"/>
              <a:ext cx="3065691" cy="602409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en-US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hadoop</a:t>
              </a:r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/HIVE</a:t>
              </a:r>
            </a:p>
          </p:txBody>
        </p:sp>
        <p:sp>
          <p:nvSpPr>
            <p:cNvPr id="43022" name="Shape 311"/>
            <p:cNvSpPr>
              <a:spLocks noChangeArrowheads="1"/>
            </p:cNvSpPr>
            <p:nvPr/>
          </p:nvSpPr>
          <p:spPr bwMode="auto">
            <a:xfrm>
              <a:off x="3474024" y="8883285"/>
              <a:ext cx="3137136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10</a:t>
              </a:r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分钟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pic>
          <p:nvPicPr>
            <p:cNvPr id="43023" name="图片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74266" y="2303262"/>
              <a:ext cx="77399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图片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74266" y="3941471"/>
              <a:ext cx="77399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图片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8280" y="5195750"/>
              <a:ext cx="77399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图片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74266" y="6477255"/>
              <a:ext cx="77399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7" name="Shape 320"/>
            <p:cNvSpPr>
              <a:spLocks noChangeArrowheads="1"/>
            </p:cNvSpPr>
            <p:nvPr/>
          </p:nvSpPr>
          <p:spPr bwMode="auto">
            <a:xfrm>
              <a:off x="6731922" y="8883285"/>
              <a:ext cx="2720893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1</a:t>
              </a:r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分钟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28" name="Shape 321"/>
            <p:cNvSpPr>
              <a:spLocks noChangeArrowheads="1"/>
            </p:cNvSpPr>
            <p:nvPr/>
          </p:nvSpPr>
          <p:spPr bwMode="auto">
            <a:xfrm>
              <a:off x="9293414" y="8883285"/>
              <a:ext cx="2304650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10</a:t>
              </a:r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秒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29" name="Shape 322"/>
            <p:cNvSpPr>
              <a:spLocks noChangeArrowheads="1"/>
            </p:cNvSpPr>
            <p:nvPr/>
          </p:nvSpPr>
          <p:spPr bwMode="auto">
            <a:xfrm>
              <a:off x="11721320" y="8883285"/>
              <a:ext cx="1888409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1</a:t>
              </a:r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秒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43030" name="Shape 323"/>
            <p:cNvSpPr>
              <a:spLocks noChangeArrowheads="1"/>
            </p:cNvSpPr>
            <p:nvPr/>
          </p:nvSpPr>
          <p:spPr bwMode="auto">
            <a:xfrm>
              <a:off x="13829836" y="8883285"/>
              <a:ext cx="3553378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100</a:t>
              </a:r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毫秒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pic>
          <p:nvPicPr>
            <p:cNvPr id="43031" name="图片 2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408423" y="8401562"/>
              <a:ext cx="932142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32" name="图片 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7446192" y="8401562"/>
              <a:ext cx="932142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33" name="图片 2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9828853" y="8401562"/>
              <a:ext cx="932142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34" name="图片 2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11870042" y="8401562"/>
              <a:ext cx="932142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35" name="图片 2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13904448" y="8401562"/>
              <a:ext cx="93214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6" name="Shape 334"/>
            <p:cNvSpPr>
              <a:spLocks noChangeArrowheads="1"/>
            </p:cNvSpPr>
            <p:nvPr/>
          </p:nvSpPr>
          <p:spPr bwMode="auto">
            <a:xfrm>
              <a:off x="12447423" y="3303166"/>
              <a:ext cx="1539737" cy="602409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ADS</a:t>
              </a:r>
            </a:p>
          </p:txBody>
        </p:sp>
        <p:sp>
          <p:nvSpPr>
            <p:cNvPr id="43037" name="Shape 335"/>
            <p:cNvSpPr>
              <a:spLocks noChangeArrowheads="1"/>
            </p:cNvSpPr>
            <p:nvPr/>
          </p:nvSpPr>
          <p:spPr bwMode="auto">
            <a:xfrm>
              <a:off x="12749399" y="6726685"/>
              <a:ext cx="2883363" cy="1200701"/>
            </a:xfrm>
            <a:prstGeom prst="roundRect">
              <a:avLst>
                <a:gd name="adj" fmla="val 20000"/>
              </a:avLst>
            </a:prstGeom>
            <a:solidFill>
              <a:srgbClr val="D9971A">
                <a:alpha val="41960"/>
              </a:srgbClr>
            </a:solidFill>
            <a:ln w="3175">
              <a:noFill/>
              <a:miter lim="4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zh-CN" sz="4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038" name="Shape 336"/>
            <p:cNvSpPr>
              <a:spLocks noChangeArrowheads="1"/>
            </p:cNvSpPr>
            <p:nvPr/>
          </p:nvSpPr>
          <p:spPr bwMode="auto">
            <a:xfrm>
              <a:off x="13212733" y="7025830"/>
              <a:ext cx="1620502" cy="602409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RDBMS</a:t>
              </a:r>
            </a:p>
          </p:txBody>
        </p:sp>
        <p:sp>
          <p:nvSpPr>
            <p:cNvPr id="43039" name="Shape 337"/>
            <p:cNvSpPr>
              <a:spLocks noChangeArrowheads="1"/>
            </p:cNvSpPr>
            <p:nvPr/>
          </p:nvSpPr>
          <p:spPr bwMode="auto">
            <a:xfrm>
              <a:off x="24013" y="7353100"/>
              <a:ext cx="2304651" cy="1018652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千万</a:t>
              </a:r>
              <a:r>
                <a:rPr lang="zh-CN" altLang="zh-CN" sz="2200">
                  <a:solidFill>
                    <a:srgbClr val="535353"/>
                  </a:solidFill>
                  <a:latin typeface="Calibri" pitchFamily="34" charset="0"/>
                </a:rPr>
                <a:t>+</a:t>
              </a:r>
            </a:p>
          </p:txBody>
        </p:sp>
        <p:pic>
          <p:nvPicPr>
            <p:cNvPr id="43040" name="图片 3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98280" y="7758758"/>
              <a:ext cx="773993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Shape 340"/>
            <p:cNvSpPr/>
            <p:nvPr/>
          </p:nvSpPr>
          <p:spPr>
            <a:xfrm>
              <a:off x="6535871" y="2711207"/>
              <a:ext cx="4808776" cy="1200042"/>
            </a:xfrm>
            <a:prstGeom prst="roundRect">
              <a:avLst>
                <a:gd name="adj" fmla="val 20000"/>
              </a:avLst>
            </a:prstGeom>
            <a:solidFill>
              <a:srgbClr val="9A9671">
                <a:alpha val="41736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3D45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endParaRPr sz="4400">
                <a:solidFill>
                  <a:srgbClr val="3D4553"/>
                </a:solidFill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</p:txBody>
        </p:sp>
        <p:sp>
          <p:nvSpPr>
            <p:cNvPr id="43042" name="Shape 341"/>
            <p:cNvSpPr>
              <a:spLocks noChangeArrowheads="1"/>
            </p:cNvSpPr>
            <p:nvPr/>
          </p:nvSpPr>
          <p:spPr bwMode="auto">
            <a:xfrm>
              <a:off x="8336074" y="3137821"/>
              <a:ext cx="2278426" cy="473450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Spark</a:t>
              </a:r>
            </a:p>
          </p:txBody>
        </p:sp>
        <p:sp>
          <p:nvSpPr>
            <p:cNvPr id="37" name="Shape 342"/>
            <p:cNvSpPr/>
            <p:nvPr/>
          </p:nvSpPr>
          <p:spPr>
            <a:xfrm>
              <a:off x="8957191" y="4304914"/>
              <a:ext cx="2743034" cy="1200042"/>
            </a:xfrm>
            <a:prstGeom prst="roundRect">
              <a:avLst>
                <a:gd name="adj" fmla="val 20000"/>
              </a:avLst>
            </a:prstGeom>
            <a:solidFill>
              <a:srgbClr val="D9971A">
                <a:alpha val="41736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3D45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endParaRPr sz="4400">
                <a:solidFill>
                  <a:srgbClr val="3D4553"/>
                </a:solidFill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</p:txBody>
        </p:sp>
        <p:sp>
          <p:nvSpPr>
            <p:cNvPr id="43044" name="Shape 343"/>
            <p:cNvSpPr>
              <a:spLocks noChangeArrowheads="1"/>
            </p:cNvSpPr>
            <p:nvPr/>
          </p:nvSpPr>
          <p:spPr bwMode="auto">
            <a:xfrm>
              <a:off x="8814910" y="4603457"/>
              <a:ext cx="3033057" cy="602409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PowerDrill</a:t>
              </a:r>
            </a:p>
          </p:txBody>
        </p:sp>
        <p:sp>
          <p:nvSpPr>
            <p:cNvPr id="39" name="Shape 344"/>
            <p:cNvSpPr/>
            <p:nvPr/>
          </p:nvSpPr>
          <p:spPr>
            <a:xfrm>
              <a:off x="7225861" y="1911178"/>
              <a:ext cx="3339899" cy="1203218"/>
            </a:xfrm>
            <a:prstGeom prst="roundRect">
              <a:avLst>
                <a:gd name="adj" fmla="val 20000"/>
              </a:avLst>
            </a:prstGeom>
            <a:solidFill>
              <a:srgbClr val="5F8C94">
                <a:alpha val="40021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3D45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endParaRPr sz="4400">
                <a:solidFill>
                  <a:srgbClr val="3D4553"/>
                </a:solidFill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</p:txBody>
        </p:sp>
        <p:sp>
          <p:nvSpPr>
            <p:cNvPr id="43046" name="Shape 345"/>
            <p:cNvSpPr>
              <a:spLocks noChangeArrowheads="1"/>
            </p:cNvSpPr>
            <p:nvPr/>
          </p:nvSpPr>
          <p:spPr bwMode="auto">
            <a:xfrm>
              <a:off x="7691184" y="1940792"/>
              <a:ext cx="2500983" cy="1066680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17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Impala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ADS</a:t>
            </a:r>
            <a:endParaRPr kumimoji="1" lang="zh-CN" altLang="en-US" dirty="0"/>
          </a:p>
        </p:txBody>
      </p:sp>
      <p:sp>
        <p:nvSpPr>
          <p:cNvPr id="44034" name="内容占位符 2"/>
          <p:cNvSpPr txBox="1">
            <a:spLocks/>
          </p:cNvSpPr>
          <p:nvPr/>
        </p:nvSpPr>
        <p:spPr bwMode="auto">
          <a:xfrm>
            <a:off x="4132263" y="2573338"/>
            <a:ext cx="8229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Font typeface="Arial" charset="0"/>
              <a:buNone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Shape 349"/>
          <p:cNvSpPr/>
          <p:nvPr/>
        </p:nvSpPr>
        <p:spPr>
          <a:xfrm>
            <a:off x="2089150" y="3775075"/>
            <a:ext cx="1560513" cy="600075"/>
          </a:xfrm>
          <a:prstGeom prst="roundRect">
            <a:avLst>
              <a:gd name="adj" fmla="val 20000"/>
            </a:avLst>
          </a:prstGeom>
          <a:solidFill>
            <a:srgbClr val="D9971A">
              <a:alpha val="40021"/>
            </a:srgbClr>
          </a:solidFill>
          <a:ln w="3175">
            <a:miter lim="400000"/>
          </a:ln>
          <a:effectLst>
            <a:outerShdw blurRad="25400" dist="12700" dir="5400000" rotWithShape="0">
              <a:srgbClr val="FFFFFF">
                <a:alpha val="50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defRPr sz="40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700" dirty="0"/>
              <a:t>IBM Cognos</a:t>
            </a:r>
          </a:p>
        </p:txBody>
      </p:sp>
      <p:sp>
        <p:nvSpPr>
          <p:cNvPr id="44036" name="Shape 350"/>
          <p:cNvSpPr>
            <a:spLocks noChangeArrowheads="1"/>
          </p:cNvSpPr>
          <p:nvPr/>
        </p:nvSpPr>
        <p:spPr bwMode="auto">
          <a:xfrm>
            <a:off x="5557838" y="2547938"/>
            <a:ext cx="1558925" cy="600075"/>
          </a:xfrm>
          <a:prstGeom prst="roundRect">
            <a:avLst>
              <a:gd name="adj" fmla="val 20000"/>
            </a:avLst>
          </a:prstGeom>
          <a:solidFill>
            <a:srgbClr val="007600">
              <a:alpha val="41960"/>
            </a:srgbClr>
          </a:solidFill>
          <a:ln w="3175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endParaRPr lang="zh-CN" altLang="zh-CN" sz="4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4037" name="图片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1975" y="5678488"/>
            <a:ext cx="52546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图片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776413"/>
            <a:ext cx="1508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Shape 355"/>
          <p:cNvSpPr>
            <a:spLocks noChangeArrowheads="1"/>
          </p:cNvSpPr>
          <p:nvPr/>
        </p:nvSpPr>
        <p:spPr bwMode="auto">
          <a:xfrm>
            <a:off x="6899275" y="5551488"/>
            <a:ext cx="1282700" cy="455612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灵活性</a:t>
            </a:r>
          </a:p>
        </p:txBody>
      </p:sp>
      <p:sp>
        <p:nvSpPr>
          <p:cNvPr id="44040" name="Shape 356"/>
          <p:cNvSpPr>
            <a:spLocks noChangeArrowheads="1"/>
          </p:cNvSpPr>
          <p:nvPr/>
        </p:nvSpPr>
        <p:spPr bwMode="auto">
          <a:xfrm>
            <a:off x="1312863" y="1355725"/>
            <a:ext cx="1282700" cy="457200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数据规模</a:t>
            </a:r>
          </a:p>
        </p:txBody>
      </p:sp>
      <p:sp>
        <p:nvSpPr>
          <p:cNvPr id="44041" name="Shape 357"/>
          <p:cNvSpPr>
            <a:spLocks noChangeArrowheads="1"/>
          </p:cNvSpPr>
          <p:nvPr/>
        </p:nvSpPr>
        <p:spPr bwMode="auto">
          <a:xfrm>
            <a:off x="674688" y="2297113"/>
            <a:ext cx="865187" cy="509587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万亿</a:t>
            </a:r>
            <a:r>
              <a:rPr lang="zh-CN" altLang="zh-CN" sz="2200">
                <a:solidFill>
                  <a:srgbClr val="535353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44042" name="Shape 358"/>
          <p:cNvSpPr>
            <a:spLocks noChangeArrowheads="1"/>
          </p:cNvSpPr>
          <p:nvPr/>
        </p:nvSpPr>
        <p:spPr bwMode="auto">
          <a:xfrm>
            <a:off x="674688" y="3092450"/>
            <a:ext cx="865187" cy="509588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千亿</a:t>
            </a:r>
            <a:r>
              <a:rPr lang="zh-CN" altLang="zh-CN" sz="2200">
                <a:solidFill>
                  <a:srgbClr val="535353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44043" name="Shape 359"/>
          <p:cNvSpPr>
            <a:spLocks noChangeArrowheads="1"/>
          </p:cNvSpPr>
          <p:nvPr/>
        </p:nvSpPr>
        <p:spPr bwMode="auto">
          <a:xfrm>
            <a:off x="684213" y="3732213"/>
            <a:ext cx="865187" cy="508000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百亿</a:t>
            </a:r>
            <a:r>
              <a:rPr lang="zh-CN" altLang="zh-CN" sz="2200">
                <a:solidFill>
                  <a:srgbClr val="535353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44044" name="Shape 360"/>
          <p:cNvSpPr>
            <a:spLocks noChangeArrowheads="1"/>
          </p:cNvSpPr>
          <p:nvPr/>
        </p:nvSpPr>
        <p:spPr bwMode="auto">
          <a:xfrm>
            <a:off x="674688" y="4381500"/>
            <a:ext cx="865187" cy="509588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十亿</a:t>
            </a:r>
            <a:r>
              <a:rPr lang="zh-CN" altLang="zh-CN" sz="2200">
                <a:solidFill>
                  <a:srgbClr val="535353"/>
                </a:solidFill>
                <a:latin typeface="Calibri" pitchFamily="34" charset="0"/>
              </a:rPr>
              <a:t>+</a:t>
            </a:r>
          </a:p>
        </p:txBody>
      </p:sp>
      <p:pic>
        <p:nvPicPr>
          <p:cNvPr id="44045" name="图片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5275" y="2508250"/>
            <a:ext cx="29051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图片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5275" y="3327400"/>
            <a:ext cx="29051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7" name="图片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4800" y="3954463"/>
            <a:ext cx="29051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8" name="图片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5275" y="4594225"/>
            <a:ext cx="29051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9" name="图片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6438" y="5349875"/>
            <a:ext cx="381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0" name="Shape 371"/>
          <p:cNvSpPr>
            <a:spLocks noChangeArrowheads="1"/>
          </p:cNvSpPr>
          <p:nvPr/>
        </p:nvSpPr>
        <p:spPr bwMode="auto">
          <a:xfrm>
            <a:off x="5749925" y="2570163"/>
            <a:ext cx="1176338" cy="554037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zh-CN" sz="25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ADS</a:t>
            </a:r>
          </a:p>
        </p:txBody>
      </p:sp>
      <p:sp>
        <p:nvSpPr>
          <p:cNvPr id="44051" name="Shape 372"/>
          <p:cNvSpPr>
            <a:spLocks noChangeArrowheads="1"/>
          </p:cNvSpPr>
          <p:nvPr/>
        </p:nvSpPr>
        <p:spPr bwMode="auto">
          <a:xfrm>
            <a:off x="684213" y="5032375"/>
            <a:ext cx="865187" cy="509588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千万</a:t>
            </a:r>
            <a:r>
              <a:rPr lang="zh-CN" altLang="zh-CN" sz="2200">
                <a:solidFill>
                  <a:srgbClr val="535353"/>
                </a:solidFill>
                <a:latin typeface="Calibri" pitchFamily="34" charset="0"/>
              </a:rPr>
              <a:t>+</a:t>
            </a:r>
          </a:p>
        </p:txBody>
      </p:sp>
      <p:pic>
        <p:nvPicPr>
          <p:cNvPr id="44052" name="图片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4800" y="5235575"/>
            <a:ext cx="290513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Shape 375"/>
          <p:cNvSpPr/>
          <p:nvPr/>
        </p:nvSpPr>
        <p:spPr>
          <a:xfrm>
            <a:off x="2089150" y="3327400"/>
            <a:ext cx="1560513" cy="600075"/>
          </a:xfrm>
          <a:prstGeom prst="roundRect">
            <a:avLst>
              <a:gd name="adj" fmla="val 20000"/>
            </a:avLst>
          </a:prstGeom>
          <a:solidFill>
            <a:srgbClr val="5F8C94">
              <a:alpha val="40021"/>
            </a:srgbClr>
          </a:solidFill>
          <a:ln w="3175">
            <a:miter lim="400000"/>
          </a:ln>
          <a:effectLst>
            <a:outerShdw blurRad="25400" dist="12700" dir="5400000" rotWithShape="0">
              <a:srgbClr val="FFFFFF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rgbClr val="3D455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4400">
              <a:solidFill>
                <a:srgbClr val="3D45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  <p:sp>
        <p:nvSpPr>
          <p:cNvPr id="44054" name="Shape 376"/>
          <p:cNvSpPr>
            <a:spLocks noChangeArrowheads="1"/>
          </p:cNvSpPr>
          <p:nvPr/>
        </p:nvSpPr>
        <p:spPr bwMode="auto">
          <a:xfrm>
            <a:off x="2089150" y="3314700"/>
            <a:ext cx="1646238" cy="533400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zh-CN" sz="17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Oracle EssBase</a:t>
            </a:r>
          </a:p>
        </p:txBody>
      </p:sp>
      <p:sp>
        <p:nvSpPr>
          <p:cNvPr id="26" name="Shape 377"/>
          <p:cNvSpPr/>
          <p:nvPr/>
        </p:nvSpPr>
        <p:spPr>
          <a:xfrm>
            <a:off x="5027613" y="4567238"/>
            <a:ext cx="1558925" cy="600075"/>
          </a:xfrm>
          <a:prstGeom prst="roundRect">
            <a:avLst>
              <a:gd name="adj" fmla="val 20000"/>
            </a:avLst>
          </a:prstGeom>
          <a:solidFill>
            <a:srgbClr val="D9971A">
              <a:alpha val="40021"/>
            </a:srgbClr>
          </a:solidFill>
          <a:ln w="3175">
            <a:miter lim="400000"/>
          </a:ln>
          <a:effectLst>
            <a:outerShdw blurRad="25400" dist="12700" dir="5400000" rotWithShape="0">
              <a:srgbClr val="FFFFFF">
                <a:alpha val="50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>
              <a:defRPr sz="4000"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700"/>
              <a:t>IBM Cognos</a:t>
            </a:r>
          </a:p>
        </p:txBody>
      </p:sp>
      <p:sp>
        <p:nvSpPr>
          <p:cNvPr id="27" name="Shape 378"/>
          <p:cNvSpPr/>
          <p:nvPr/>
        </p:nvSpPr>
        <p:spPr>
          <a:xfrm>
            <a:off x="5027613" y="4117975"/>
            <a:ext cx="1558925" cy="601663"/>
          </a:xfrm>
          <a:prstGeom prst="roundRect">
            <a:avLst>
              <a:gd name="adj" fmla="val 20000"/>
            </a:avLst>
          </a:prstGeom>
          <a:solidFill>
            <a:srgbClr val="5F8C94">
              <a:alpha val="40021"/>
            </a:srgbClr>
          </a:solidFill>
          <a:ln w="3175">
            <a:miter lim="400000"/>
          </a:ln>
          <a:effectLst>
            <a:outerShdw blurRad="25400" dist="12700" dir="5400000" rotWithShape="0">
              <a:srgbClr val="FFFFFF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4400">
                <a:solidFill>
                  <a:srgbClr val="3D455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sz="4400">
              <a:solidFill>
                <a:srgbClr val="3D4553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  <p:sp>
        <p:nvSpPr>
          <p:cNvPr id="44057" name="Shape 379"/>
          <p:cNvSpPr>
            <a:spLocks noChangeArrowheads="1"/>
          </p:cNvSpPr>
          <p:nvPr/>
        </p:nvSpPr>
        <p:spPr bwMode="auto">
          <a:xfrm>
            <a:off x="5027613" y="4106863"/>
            <a:ext cx="1644650" cy="533400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zh-CN" sz="170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Oracle EssBase</a:t>
            </a:r>
          </a:p>
        </p:txBody>
      </p:sp>
      <p:sp>
        <p:nvSpPr>
          <p:cNvPr id="44058" name="Shape 380"/>
          <p:cNvSpPr>
            <a:spLocks noChangeArrowheads="1"/>
          </p:cNvSpPr>
          <p:nvPr/>
        </p:nvSpPr>
        <p:spPr bwMode="auto">
          <a:xfrm>
            <a:off x="3556000" y="3313113"/>
            <a:ext cx="598488" cy="1062037"/>
          </a:xfrm>
          <a:prstGeom prst="rect">
            <a:avLst/>
          </a:prstGeom>
          <a:solidFill>
            <a:srgbClr val="808785"/>
          </a:solidFill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</a:rPr>
              <a:t>M</a:t>
            </a:r>
            <a:br>
              <a:rPr lang="zh-CN" altLang="zh-CN">
                <a:solidFill>
                  <a:srgbClr val="FFFFFF"/>
                </a:solidFill>
                <a:latin typeface="Calibri" pitchFamily="34" charset="0"/>
              </a:rPr>
            </a:br>
            <a:r>
              <a:rPr lang="zh-CN" altLang="zh-CN">
                <a:solidFill>
                  <a:srgbClr val="FFFFFF"/>
                </a:solidFill>
                <a:latin typeface="Calibri" pitchFamily="34" charset="0"/>
              </a:rPr>
              <a:t>OLAP</a:t>
            </a:r>
          </a:p>
        </p:txBody>
      </p:sp>
      <p:sp>
        <p:nvSpPr>
          <p:cNvPr id="44059" name="Shape 381"/>
          <p:cNvSpPr>
            <a:spLocks noChangeArrowheads="1"/>
          </p:cNvSpPr>
          <p:nvPr/>
        </p:nvSpPr>
        <p:spPr bwMode="auto">
          <a:xfrm>
            <a:off x="6496050" y="4117975"/>
            <a:ext cx="598488" cy="1063625"/>
          </a:xfrm>
          <a:prstGeom prst="rect">
            <a:avLst/>
          </a:prstGeom>
          <a:solidFill>
            <a:srgbClr val="808785"/>
          </a:solidFill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zh-CN">
                <a:solidFill>
                  <a:srgbClr val="FFFFFF"/>
                </a:solidFill>
                <a:latin typeface="Calibri" pitchFamily="34" charset="0"/>
              </a:rPr>
              <a:t>RT</a:t>
            </a:r>
            <a:br>
              <a:rPr lang="zh-CN" altLang="zh-CN">
                <a:solidFill>
                  <a:srgbClr val="FFFFFF"/>
                </a:solidFill>
                <a:latin typeface="Calibri" pitchFamily="34" charset="0"/>
              </a:rPr>
            </a:br>
            <a:r>
              <a:rPr lang="zh-CN" altLang="zh-CN">
                <a:solidFill>
                  <a:srgbClr val="FFFFFF"/>
                </a:solidFill>
                <a:latin typeface="Calibri" pitchFamily="34" charset="0"/>
              </a:rPr>
              <a:t>OLAP</a:t>
            </a:r>
          </a:p>
        </p:txBody>
      </p:sp>
      <p:sp>
        <p:nvSpPr>
          <p:cNvPr id="44060" name="Shape 382"/>
          <p:cNvSpPr>
            <a:spLocks noChangeArrowheads="1"/>
          </p:cNvSpPr>
          <p:nvPr/>
        </p:nvSpPr>
        <p:spPr bwMode="auto">
          <a:xfrm>
            <a:off x="2630488" y="5938838"/>
            <a:ext cx="1176337" cy="509587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预先建模</a:t>
            </a:r>
          </a:p>
        </p:txBody>
      </p:sp>
      <p:sp>
        <p:nvSpPr>
          <p:cNvPr id="44061" name="Shape 383"/>
          <p:cNvSpPr>
            <a:spLocks noChangeArrowheads="1"/>
          </p:cNvSpPr>
          <p:nvPr/>
        </p:nvSpPr>
        <p:spPr bwMode="auto">
          <a:xfrm>
            <a:off x="5378450" y="5938838"/>
            <a:ext cx="1177925" cy="509587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lIns="12344" tIns="12344" rIns="12344" bIns="12344" anchor="ctr"/>
          <a:lstStyle/>
          <a:p>
            <a:r>
              <a:rPr lang="zh-CN" altLang="en-US" sz="2200">
                <a:solidFill>
                  <a:srgbClr val="535353"/>
                </a:solidFill>
                <a:latin typeface="Calibri" pitchFamily="34" charset="0"/>
              </a:rPr>
              <a:t>无需建模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ADS</a:t>
            </a:r>
            <a:endParaRPr kumimoji="1" lang="zh-CN" altLang="en-US" dirty="0"/>
          </a:p>
        </p:txBody>
      </p:sp>
      <p:sp>
        <p:nvSpPr>
          <p:cNvPr id="45058" name="内容占位符 2"/>
          <p:cNvSpPr txBox="1">
            <a:spLocks/>
          </p:cNvSpPr>
          <p:nvPr/>
        </p:nvSpPr>
        <p:spPr bwMode="auto">
          <a:xfrm>
            <a:off x="4132263" y="2573338"/>
            <a:ext cx="8229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Font typeface="Arial" charset="0"/>
              <a:buNone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5059" name="Group 447"/>
          <p:cNvGrpSpPr>
            <a:grpSpLocks/>
          </p:cNvGrpSpPr>
          <p:nvPr/>
        </p:nvGrpSpPr>
        <p:grpSpPr bwMode="auto">
          <a:xfrm>
            <a:off x="827088" y="1381125"/>
            <a:ext cx="6870700" cy="4764088"/>
            <a:chOff x="0" y="0"/>
            <a:chExt cx="18321748" cy="9529075"/>
          </a:xfrm>
        </p:grpSpPr>
        <p:pic>
          <p:nvPicPr>
            <p:cNvPr id="45061" name="图片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9402" y="8882702"/>
              <a:ext cx="14295561" cy="401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2" name="图片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-3221600" y="4853464"/>
              <a:ext cx="8274810" cy="40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3" name="Shape 436"/>
            <p:cNvSpPr>
              <a:spLocks noChangeArrowheads="1"/>
            </p:cNvSpPr>
            <p:nvPr/>
          </p:nvSpPr>
          <p:spPr bwMode="auto">
            <a:xfrm>
              <a:off x="14790979" y="8596865"/>
              <a:ext cx="3489601" cy="932211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请求次数</a:t>
              </a:r>
            </a:p>
          </p:txBody>
        </p:sp>
        <p:sp>
          <p:nvSpPr>
            <p:cNvPr id="45064" name="Shape 437"/>
            <p:cNvSpPr>
              <a:spLocks noChangeArrowheads="1"/>
            </p:cNvSpPr>
            <p:nvPr/>
          </p:nvSpPr>
          <p:spPr bwMode="auto">
            <a:xfrm>
              <a:off x="0" y="0"/>
              <a:ext cx="1790772" cy="932211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en-US" sz="2200">
                  <a:solidFill>
                    <a:srgbClr val="535353"/>
                  </a:solidFill>
                  <a:latin typeface="Calibri" pitchFamily="34" charset="0"/>
                </a:rPr>
                <a:t>成本</a:t>
              </a:r>
            </a:p>
          </p:txBody>
        </p:sp>
        <p:pic>
          <p:nvPicPr>
            <p:cNvPr id="45065" name="图片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2001843">
              <a:off x="-127819" y="4531874"/>
              <a:ext cx="12107705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6" name="图片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61526" y="5253069"/>
              <a:ext cx="10129016" cy="101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Shape 442"/>
            <p:cNvSpPr/>
            <p:nvPr/>
          </p:nvSpPr>
          <p:spPr>
            <a:xfrm>
              <a:off x="11040462" y="612834"/>
              <a:ext cx="6917222" cy="1225666"/>
            </a:xfrm>
            <a:prstGeom prst="roundRect">
              <a:avLst>
                <a:gd name="adj" fmla="val 20000"/>
              </a:avLst>
            </a:prstGeom>
            <a:solidFill>
              <a:srgbClr val="D9971A">
                <a:alpha val="40021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FFFFFF"/>
                  </a:solidFill>
                </a:defRPr>
              </a:pPr>
              <a:endParaRPr sz="4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5068" name="Shape 443"/>
            <p:cNvSpPr>
              <a:spLocks noChangeArrowheads="1"/>
            </p:cNvSpPr>
            <p:nvPr/>
          </p:nvSpPr>
          <p:spPr bwMode="auto">
            <a:xfrm>
              <a:off x="10674661" y="658057"/>
              <a:ext cx="7647088" cy="1133166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en-US" altLang="zh-CN" sz="22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hadoop/</a:t>
              </a:r>
              <a:r>
                <a:rPr lang="zh-CN" altLang="zh-CN" sz="22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Impala </a:t>
              </a:r>
              <a:r>
                <a:rPr lang="zh-CN" altLang="zh-CN" sz="2200">
                  <a:solidFill>
                    <a:srgbClr val="D7620E"/>
                  </a:solidFill>
                  <a:latin typeface="Monotype Corsiva" pitchFamily="66" charset="0"/>
                  <a:sym typeface="Monotype Corsiva" pitchFamily="66" charset="0"/>
                </a:rPr>
                <a:t>y=ax+b</a:t>
              </a:r>
            </a:p>
          </p:txBody>
        </p:sp>
        <p:sp>
          <p:nvSpPr>
            <p:cNvPr id="15" name="Shape 444"/>
            <p:cNvSpPr/>
            <p:nvPr/>
          </p:nvSpPr>
          <p:spPr>
            <a:xfrm>
              <a:off x="11044694" y="4645464"/>
              <a:ext cx="7082322" cy="1225666"/>
            </a:xfrm>
            <a:prstGeom prst="roundRect">
              <a:avLst>
                <a:gd name="adj" fmla="val 20000"/>
              </a:avLst>
            </a:prstGeom>
            <a:solidFill>
              <a:srgbClr val="D9971A">
                <a:alpha val="40021"/>
              </a:srgb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FFFFFF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 sz="4400">
                  <a:solidFill>
                    <a:srgbClr val="FFFFFF"/>
                  </a:solidFill>
                </a:defRPr>
              </a:pPr>
              <a:endParaRPr sz="4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5070" name="Shape 445"/>
            <p:cNvSpPr>
              <a:spLocks noChangeArrowheads="1"/>
            </p:cNvSpPr>
            <p:nvPr/>
          </p:nvSpPr>
          <p:spPr bwMode="auto">
            <a:xfrm>
              <a:off x="11039356" y="4245726"/>
              <a:ext cx="7094807" cy="2027245"/>
            </a:xfrm>
            <a:prstGeom prst="rect">
              <a:avLst/>
            </a:prstGeom>
            <a:noFill/>
            <a:ln w="3175">
              <a:noFill/>
              <a:miter lim="400000"/>
              <a:headEnd/>
              <a:tailEnd/>
            </a:ln>
          </p:spPr>
          <p:txBody>
            <a:bodyPr lIns="29391" tIns="29391" rIns="29391" bIns="29391" anchor="ctr"/>
            <a:lstStyle/>
            <a:p>
              <a:r>
                <a:rPr lang="zh-CN" altLang="zh-CN" sz="2200">
                  <a:solidFill>
                    <a:srgbClr val="535353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ADS </a:t>
              </a:r>
              <a:r>
                <a:rPr lang="zh-CN" altLang="zh-CN" sz="2200">
                  <a:solidFill>
                    <a:srgbClr val="D7620E"/>
                  </a:solidFill>
                  <a:latin typeface="Monotype Corsiva" pitchFamily="66" charset="0"/>
                  <a:sym typeface="Monotype Corsiva" pitchFamily="66" charset="0"/>
                </a:rPr>
                <a:t>y=c(1+floor(x/d))</a:t>
              </a:r>
            </a:p>
          </p:txBody>
        </p:sp>
        <p:sp>
          <p:nvSpPr>
            <p:cNvPr id="45071" name="Shape 446"/>
            <p:cNvSpPr>
              <a:spLocks/>
            </p:cNvSpPr>
            <p:nvPr/>
          </p:nvSpPr>
          <p:spPr bwMode="auto">
            <a:xfrm>
              <a:off x="4348685" y="4691310"/>
              <a:ext cx="1225118" cy="122511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B1802">
                <a:alpha val="67450"/>
              </a:srgbClr>
            </a:solidFill>
            <a:ln w="3175" cap="flat">
              <a:noFill/>
              <a:miter lim="4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5060" name="Shape 448"/>
          <p:cNvSpPr>
            <a:spLocks noChangeArrowheads="1"/>
          </p:cNvSpPr>
          <p:nvPr/>
        </p:nvSpPr>
        <p:spPr bwMode="auto">
          <a:xfrm>
            <a:off x="6245225" y="6135688"/>
            <a:ext cx="1311275" cy="374650"/>
          </a:xfrm>
          <a:prstGeom prst="roundRect">
            <a:avLst>
              <a:gd name="adj" fmla="val 25472"/>
            </a:avLst>
          </a:prstGeom>
          <a:solidFill>
            <a:srgbClr val="EB3D44"/>
          </a:solidFill>
          <a:ln w="3175">
            <a:noFill/>
            <a:miter lim="4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rgbClr val="000000"/>
                </a:solidFill>
                <a:latin typeface="Calibri" pitchFamily="34" charset="0"/>
              </a:rPr>
              <a:t>固定数据集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ADS</a:t>
            </a:r>
            <a:endParaRPr kumimoji="1"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2495550" y="981075"/>
            <a:ext cx="2592388" cy="54451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兼容</a:t>
            </a: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kumimoji="1" lang="en-US" altLang="zh-CN" sz="2400" b="1" smtClean="0">
                <a:solidFill>
                  <a:srgbClr val="FFC000"/>
                </a:solidFill>
              </a:rPr>
              <a:t>SQL92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 smtClean="0">
                <a:solidFill>
                  <a:srgbClr val="0088EE"/>
                </a:solidFill>
              </a:rPr>
              <a:t>Index</a:t>
            </a: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2400" b="1" smtClean="0">
                <a:solidFill>
                  <a:srgbClr val="FFC000"/>
                </a:solidFill>
              </a:rPr>
              <a:t>选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2400" b="1" smtClean="0">
                <a:solidFill>
                  <a:srgbClr val="FFC000"/>
                </a:solidFill>
              </a:rPr>
              <a:t>跳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kumimoji="1" lang="zh-CN" altLang="en-US" sz="2400" b="1" smtClean="0">
                <a:solidFill>
                  <a:srgbClr val="FFC000"/>
                </a:solidFill>
              </a:rPr>
              <a:t>扫</a:t>
            </a:r>
            <a:endParaRPr kumimoji="1" lang="en-US" altLang="zh-CN" sz="2400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 smtClean="0">
                <a:solidFill>
                  <a:srgbClr val="0088EE"/>
                </a:solidFill>
              </a:rPr>
              <a:t>CRUD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 smtClean="0">
                <a:solidFill>
                  <a:srgbClr val="0088EE"/>
                </a:solidFill>
              </a:rPr>
              <a:t>服务化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ADS</a:t>
            </a:r>
            <a:endParaRPr kumimoji="1" lang="zh-CN" altLang="en-US" dirty="0"/>
          </a:p>
        </p:txBody>
      </p:sp>
      <p:pic>
        <p:nvPicPr>
          <p:cNvPr id="4710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8500"/>
            <a:ext cx="12192000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 smtClean="0"/>
              <a:t>－定义</a:t>
            </a:r>
            <a:endParaRPr kumimoji="1" lang="zh-CN" altLang="en-US" dirty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1558925" y="908050"/>
            <a:ext cx="4537075" cy="5445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b="1" smtClean="0">
                <a:solidFill>
                  <a:srgbClr val="0088EE"/>
                </a:solidFill>
              </a:rPr>
              <a:t>内存计算</a:t>
            </a: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smtClean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smtClean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Batch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smtClean="0"/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 smtClean="0">
                <a:solidFill>
                  <a:srgbClr val="0088EE"/>
                </a:solidFill>
              </a:rPr>
              <a:t>串并行</a:t>
            </a:r>
            <a:r>
              <a:rPr kumimoji="1" lang="en-US" altLang="zh-CN" b="1" smtClean="0">
                <a:solidFill>
                  <a:srgbClr val="0088EE"/>
                </a:solidFill>
              </a:rPr>
              <a:t>DAG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smtClean="0"/>
          </a:p>
          <a:p>
            <a:pPr lvl="1" eaLnBrk="1" hangingPunct="1">
              <a:lnSpc>
                <a:spcPct val="110000"/>
              </a:lnSpc>
              <a:buFont typeface="Arial" charset="0"/>
              <a:buNone/>
            </a:pPr>
            <a:endParaRPr kumimoji="1" lang="en-US" altLang="zh-CN" smtClean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 smtClean="0">
                <a:solidFill>
                  <a:srgbClr val="0088EE"/>
                </a:solidFill>
              </a:rPr>
              <a:t>MRM</a:t>
            </a:r>
          </a:p>
        </p:txBody>
      </p:sp>
      <p:sp>
        <p:nvSpPr>
          <p:cNvPr id="48131" name="内容占位符 2"/>
          <p:cNvSpPr>
            <a:spLocks/>
          </p:cNvSpPr>
          <p:nvPr/>
        </p:nvSpPr>
        <p:spPr bwMode="auto">
          <a:xfrm>
            <a:off x="2640013" y="908050"/>
            <a:ext cx="4537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广义的，什么不是内存计算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狭义的定义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变大为小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内串行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间并行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内容占位符 2"/>
          <p:cNvSpPr>
            <a:spLocks/>
          </p:cNvSpPr>
          <p:nvPr/>
        </p:nvSpPr>
        <p:spPr bwMode="auto">
          <a:xfrm>
            <a:off x="3359150" y="1773238"/>
            <a:ext cx="45370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最大化利用内存容量</a:t>
            </a:r>
            <a:endParaRPr kumimoji="1" lang="en-US" altLang="zh-CN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可编程</a:t>
            </a:r>
            <a:endParaRPr kumimoji="1" lang="en-US" altLang="zh-CN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框架内置容错</a:t>
            </a:r>
            <a:endParaRPr kumimoji="1" lang="en-US" altLang="zh-CN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Replication/partition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有状态计算</a:t>
            </a:r>
            <a:r>
              <a:rPr lang="zh-CN" altLang="en-US" dirty="0" smtClean="0"/>
              <a:t>－增量</a:t>
            </a:r>
            <a:endParaRPr kumimoji="1" lang="zh-CN" altLang="en-US" dirty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982663" y="922338"/>
            <a:ext cx="11522075" cy="3659187"/>
          </a:xfrm>
        </p:spPr>
        <p:txBody>
          <a:bodyPr/>
          <a:lstStyle/>
          <a:p>
            <a:pPr eaLnBrk="1" hangingPunct="1"/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smtClean="0">
                <a:solidFill>
                  <a:srgbClr val="0088EE"/>
                </a:solidFill>
              </a:rPr>
              <a:t>Map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void map(BatchInfo batchInfo, Record record, Emitter&lt;X, Y&gt; emitter);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smtClean="0">
                <a:solidFill>
                  <a:srgbClr val="0088EE"/>
                </a:solidFill>
              </a:rPr>
              <a:t>Reduce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void reduce(X key, List&lt;Y&gt; values, Emitter&lt;Z&gt; emitter);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smtClean="0">
                <a:solidFill>
                  <a:srgbClr val="0088EE"/>
                </a:solidFill>
              </a:rPr>
              <a:t>Merge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mtClean="0"/>
              <a:t>T merge(T oldValue, X key, Z value, State state , Emitter  emitter);</a:t>
            </a:r>
            <a:endParaRPr kumimoji="1" lang="zh-CN" altLang="en-US" smtClean="0"/>
          </a:p>
        </p:txBody>
      </p:sp>
      <p:sp>
        <p:nvSpPr>
          <p:cNvPr id="3" name="圆角矩形 2"/>
          <p:cNvSpPr/>
          <p:nvPr/>
        </p:nvSpPr>
        <p:spPr>
          <a:xfrm>
            <a:off x="1127125" y="1484313"/>
            <a:ext cx="158432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增量计算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有状态计算</a:t>
            </a:r>
            <a:r>
              <a:rPr lang="zh-CN" altLang="en-US" dirty="0" smtClean="0"/>
              <a:t>－c</a:t>
            </a:r>
            <a:r>
              <a:rPr lang="en-US" altLang="zh-CN" dirty="0" err="1" smtClean="0"/>
              <a:t>heckpoint</a:t>
            </a:r>
            <a:endParaRPr kumimoji="1" lang="zh-CN" altLang="en-US" dirty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Snapshot</a:t>
            </a:r>
          </a:p>
          <a:p>
            <a:pPr lvl="1" eaLnBrk="1" hangingPunct="1"/>
            <a:r>
              <a:rPr kumimoji="1" lang="en-US" altLang="zh-CN" smtClean="0"/>
              <a:t>Incremental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memory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snapshot</a:t>
            </a:r>
          </a:p>
          <a:p>
            <a:pPr eaLnBrk="1" hangingPunct="1"/>
            <a:r>
              <a:rPr kumimoji="1" lang="en-US" altLang="zh-CN" smtClean="0"/>
              <a:t>Checkpoint</a:t>
            </a:r>
          </a:p>
          <a:p>
            <a:pPr eaLnBrk="1" hangingPunct="1"/>
            <a:r>
              <a:rPr kumimoji="1" lang="zh-CN" altLang="zh-CN" smtClean="0"/>
              <a:t>c</a:t>
            </a:r>
            <a:r>
              <a:rPr kumimoji="1" lang="en-US" altLang="zh-CN" smtClean="0"/>
              <a:t>ompact</a:t>
            </a:r>
            <a:endParaRPr kumimoji="1"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1979613" y="3573463"/>
            <a:ext cx="3097212" cy="360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CPi</a:t>
            </a:r>
          </a:p>
        </p:txBody>
      </p:sp>
      <p:sp>
        <p:nvSpPr>
          <p:cNvPr id="5" name="矩形 4"/>
          <p:cNvSpPr/>
          <p:nvPr/>
        </p:nvSpPr>
        <p:spPr>
          <a:xfrm>
            <a:off x="1116013" y="5013325"/>
            <a:ext cx="647700" cy="360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Bi2</a:t>
            </a:r>
          </a:p>
        </p:txBody>
      </p:sp>
      <p:sp>
        <p:nvSpPr>
          <p:cNvPr id="6" name="矩形 5"/>
          <p:cNvSpPr/>
          <p:nvPr/>
        </p:nvSpPr>
        <p:spPr>
          <a:xfrm>
            <a:off x="827088" y="4652963"/>
            <a:ext cx="649287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Bi1</a:t>
            </a:r>
          </a:p>
        </p:txBody>
      </p:sp>
      <p:sp>
        <p:nvSpPr>
          <p:cNvPr id="7" name="矩形 6"/>
          <p:cNvSpPr/>
          <p:nvPr/>
        </p:nvSpPr>
        <p:spPr>
          <a:xfrm>
            <a:off x="1331913" y="5805488"/>
            <a:ext cx="647700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Bin</a:t>
            </a:r>
          </a:p>
        </p:txBody>
      </p:sp>
      <p:sp>
        <p:nvSpPr>
          <p:cNvPr id="8" name="矩形 7"/>
          <p:cNvSpPr/>
          <p:nvPr/>
        </p:nvSpPr>
        <p:spPr>
          <a:xfrm>
            <a:off x="2555875" y="5013325"/>
            <a:ext cx="863600" cy="360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B(i+1)2</a:t>
            </a:r>
          </a:p>
        </p:txBody>
      </p:sp>
      <p:sp>
        <p:nvSpPr>
          <p:cNvPr id="9" name="矩形 8"/>
          <p:cNvSpPr/>
          <p:nvPr/>
        </p:nvSpPr>
        <p:spPr>
          <a:xfrm>
            <a:off x="2268538" y="4652963"/>
            <a:ext cx="863600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B(i+1)1</a:t>
            </a:r>
          </a:p>
        </p:txBody>
      </p:sp>
      <p:sp>
        <p:nvSpPr>
          <p:cNvPr id="10" name="矩形 9"/>
          <p:cNvSpPr/>
          <p:nvPr/>
        </p:nvSpPr>
        <p:spPr>
          <a:xfrm>
            <a:off x="2771775" y="5805488"/>
            <a:ext cx="936625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B(i+1)k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8888" y="5373688"/>
            <a:ext cx="7207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00338" y="5373688"/>
            <a:ext cx="71913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9700" y="4221163"/>
            <a:ext cx="3455988" cy="360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CPj</a:t>
            </a:r>
          </a:p>
        </p:txBody>
      </p:sp>
      <p:sp>
        <p:nvSpPr>
          <p:cNvPr id="14" name="矩形 13"/>
          <p:cNvSpPr/>
          <p:nvPr/>
        </p:nvSpPr>
        <p:spPr>
          <a:xfrm>
            <a:off x="5724525" y="5013325"/>
            <a:ext cx="863600" cy="360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B(j+1)2</a:t>
            </a:r>
          </a:p>
        </p:txBody>
      </p:sp>
      <p:sp>
        <p:nvSpPr>
          <p:cNvPr id="15" name="矩形 14"/>
          <p:cNvSpPr/>
          <p:nvPr/>
        </p:nvSpPr>
        <p:spPr>
          <a:xfrm>
            <a:off x="5435600" y="4652963"/>
            <a:ext cx="865188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B(j+1)1</a:t>
            </a:r>
          </a:p>
        </p:txBody>
      </p:sp>
      <p:sp>
        <p:nvSpPr>
          <p:cNvPr id="16" name="矩形 15"/>
          <p:cNvSpPr/>
          <p:nvPr/>
        </p:nvSpPr>
        <p:spPr>
          <a:xfrm>
            <a:off x="5940425" y="5805488"/>
            <a:ext cx="935038" cy="360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B(j+1)k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67400" y="5373688"/>
            <a:ext cx="7207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067175" y="4941888"/>
            <a:ext cx="7207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20"/>
          <p:cNvCxnSpPr/>
          <p:nvPr/>
        </p:nvCxnSpPr>
        <p:spPr>
          <a:xfrm flipH="1">
            <a:off x="4572000" y="2636838"/>
            <a:ext cx="647700" cy="8636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1"/>
          <p:cNvSpPr txBox="1"/>
          <p:nvPr/>
        </p:nvSpPr>
        <p:spPr>
          <a:xfrm>
            <a:off x="4500563" y="2154238"/>
            <a:ext cx="36004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Current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CheckPoint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(flush-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存储多版本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1" name="直接箭头连接符 23"/>
          <p:cNvCxnSpPr/>
          <p:nvPr/>
        </p:nvCxnSpPr>
        <p:spPr>
          <a:xfrm flipV="1">
            <a:off x="2051050" y="3213100"/>
            <a:ext cx="1008063" cy="36036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59113" y="2420938"/>
            <a:ext cx="1368425" cy="1008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Incremental snapshot(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</p:txBody>
      </p:sp>
      <p:cxnSp>
        <p:nvCxnSpPr>
          <p:cNvPr id="23" name="直接箭头连接符 26"/>
          <p:cNvCxnSpPr/>
          <p:nvPr/>
        </p:nvCxnSpPr>
        <p:spPr>
          <a:xfrm flipV="1">
            <a:off x="5219700" y="3789363"/>
            <a:ext cx="1008063" cy="36036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27763" y="2997200"/>
            <a:ext cx="1584325" cy="1008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Incremental snapshot(j)</a:t>
            </a:r>
          </a:p>
        </p:txBody>
      </p:sp>
      <p:cxnSp>
        <p:nvCxnSpPr>
          <p:cNvPr id="25" name="直接连接符 29"/>
          <p:cNvCxnSpPr/>
          <p:nvPr/>
        </p:nvCxnSpPr>
        <p:spPr>
          <a:xfrm flipV="1">
            <a:off x="1979613" y="3141663"/>
            <a:ext cx="0" cy="30956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en-US" altLang="zh-TW" dirty="0" smtClean="0"/>
              <a:t>-</a:t>
            </a:r>
            <a:r>
              <a:rPr lang="zh-CN" altLang="en-US" dirty="0" smtClean="0"/>
              <a:t>引申</a:t>
            </a:r>
            <a:endParaRPr kumimoji="1" lang="zh-CN" altLang="en-US" dirty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2200" smtClean="0"/>
          </a:p>
          <a:p>
            <a:pPr lvl="2" eaLnBrk="1" hangingPunct="1">
              <a:lnSpc>
                <a:spcPct val="90000"/>
              </a:lnSpc>
            </a:pPr>
            <a:r>
              <a:rPr kumimoji="1" lang="zh-CN" altLang="en-US" sz="1600" smtClean="0">
                <a:solidFill>
                  <a:srgbClr val="0088EE"/>
                </a:solidFill>
              </a:rPr>
              <a:t>血缘</a:t>
            </a:r>
            <a:endParaRPr kumimoji="1" lang="en-US" altLang="zh-CN" sz="1600" smtClean="0">
              <a:solidFill>
                <a:srgbClr val="0088EE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kumimoji="1" lang="en-US" altLang="zh-CN" sz="1600" smtClean="0">
                <a:solidFill>
                  <a:srgbClr val="0088EE"/>
                </a:solidFill>
              </a:rPr>
              <a:t>Immutable</a:t>
            </a:r>
            <a:r>
              <a:rPr kumimoji="1" lang="zh-CN" altLang="en-US" sz="1600" smtClean="0">
                <a:solidFill>
                  <a:srgbClr val="0088EE"/>
                </a:solidFill>
              </a:rPr>
              <a:t>？</a:t>
            </a:r>
          </a:p>
        </p:txBody>
      </p:sp>
      <p:sp>
        <p:nvSpPr>
          <p:cNvPr id="51203" name="内容占位符 2"/>
          <p:cNvSpPr>
            <a:spLocks/>
          </p:cNvSpPr>
          <p:nvPr/>
        </p:nvSpPr>
        <p:spPr bwMode="auto">
          <a:xfrm>
            <a:off x="2279650" y="908050"/>
            <a:ext cx="33845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三要素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改变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4" name="内容占位符 2"/>
          <p:cNvSpPr>
            <a:spLocks/>
          </p:cNvSpPr>
          <p:nvPr/>
        </p:nvSpPr>
        <p:spPr bwMode="auto">
          <a:xfrm>
            <a:off x="3719513" y="765175"/>
            <a:ext cx="33845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控制逻辑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弱化数据结构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抽象功能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控制逻辑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以数据结构为核心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zh-CN" altLang="en-US" sz="16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更多原语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开放控制逻辑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5" name="内容占位符 2"/>
          <p:cNvSpPr>
            <a:spLocks/>
          </p:cNvSpPr>
          <p:nvPr/>
        </p:nvSpPr>
        <p:spPr bwMode="auto">
          <a:xfrm>
            <a:off x="4440238" y="2781300"/>
            <a:ext cx="3384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160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不可编程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6" name="内容占位符 2"/>
          <p:cNvSpPr>
            <a:spLocks/>
          </p:cNvSpPr>
          <p:nvPr/>
        </p:nvSpPr>
        <p:spPr bwMode="auto">
          <a:xfrm>
            <a:off x="5375275" y="3429000"/>
            <a:ext cx="33845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Dag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16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en-US" altLang="zh-TW" dirty="0" smtClean="0"/>
              <a:t>-BD&amp;&amp;DB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3525" y="908050"/>
            <a:ext cx="5111750" cy="3097213"/>
          </a:xfrm>
        </p:spPr>
        <p:txBody>
          <a:bodyPr rtlCol="0">
            <a:normAutofit fontScale="92500"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数据是业务用户产生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数据</a:t>
            </a:r>
            <a:r>
              <a:rPr kumimoji="1" lang="en-US" altLang="zh-CN" sz="2200" dirty="0" smtClean="0"/>
              <a:t>schema</a:t>
            </a:r>
            <a:r>
              <a:rPr kumimoji="1" lang="zh-CN" altLang="en-US" sz="2200" dirty="0" smtClean="0"/>
              <a:t>化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sz="2200" dirty="0" err="1" smtClean="0">
                <a:solidFill>
                  <a:schemeClr val="accent2"/>
                </a:solidFill>
              </a:rPr>
              <a:t>DataBase</a:t>
            </a:r>
            <a:endParaRPr kumimoji="1" lang="en-US" altLang="zh-CN" sz="2200" dirty="0" smtClean="0">
              <a:solidFill>
                <a:schemeClr val="accent2"/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强一致性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随机访问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实时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数据访问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机房分散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200" dirty="0" smtClean="0"/>
              <a:t>重延时</a:t>
            </a: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sz="2200" dirty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sz="22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672263" y="908050"/>
            <a:ext cx="5111750" cy="30972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数据源是业务</a:t>
            </a:r>
            <a:r>
              <a:rPr kumimoji="1" lang="en-US" altLang="zh-CN" sz="2000" dirty="0" err="1"/>
              <a:t>db</a:t>
            </a:r>
            <a:r>
              <a:rPr kumimoji="1" lang="zh-CN" altLang="en-US" sz="2000" dirty="0"/>
              <a:t>或者</a:t>
            </a:r>
            <a:r>
              <a:rPr kumimoji="1" lang="en-US" altLang="zh-CN" sz="2000" dirty="0"/>
              <a:t>log</a:t>
            </a:r>
            <a:r>
              <a:rPr kumimoji="1" lang="zh-CN" altLang="en-US" sz="2000" dirty="0"/>
              <a:t>等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sz="2000" dirty="0"/>
              <a:t>ETL</a:t>
            </a:r>
            <a:r>
              <a:rPr kumimoji="1" lang="zh-CN" altLang="en-US" sz="2000" dirty="0"/>
              <a:t>／建模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sz="2000" dirty="0" err="1" smtClean="0">
                <a:solidFill>
                  <a:srgbClr val="C0504D"/>
                </a:solidFill>
              </a:rPr>
              <a:t>BigData</a:t>
            </a:r>
            <a:endParaRPr kumimoji="1" lang="en-US" altLang="zh-CN" sz="2000" dirty="0">
              <a:solidFill>
                <a:srgbClr val="C0504D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宽表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扫描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离线？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数据计算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机房集中？</a:t>
            </a:r>
            <a:endParaRPr kumimoji="1" lang="en-US" altLang="zh-CN" sz="20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zh-CN" altLang="en-US" sz="2000" dirty="0"/>
              <a:t>重吞吐？</a:t>
            </a:r>
            <a:endParaRPr kumimoji="1" lang="en-US" altLang="zh-CN" sz="2000" dirty="0"/>
          </a:p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sz="2200" dirty="0"/>
          </a:p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sz="2200" dirty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kumimoji="1"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92088" y="4149725"/>
            <a:ext cx="1166495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5" name="矩形 10"/>
          <p:cNvSpPr>
            <a:spLocks noChangeArrowheads="1"/>
          </p:cNvSpPr>
          <p:nvPr/>
        </p:nvSpPr>
        <p:spPr bwMode="auto">
          <a:xfrm>
            <a:off x="5951538" y="4652963"/>
            <a:ext cx="6096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ETL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／建模</a:t>
            </a: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机器学习</a:t>
            </a: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Analytics</a:t>
            </a:r>
          </a:p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(OLAP) </a:t>
            </a:r>
          </a:p>
          <a:p>
            <a:pPr algn="ctr"/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买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apple watch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的用户地域分布情况</a:t>
            </a:r>
            <a:endParaRPr kumimoji="1"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6" name="矩形 11"/>
          <p:cNvSpPr>
            <a:spLocks noChangeArrowheads="1"/>
          </p:cNvSpPr>
          <p:nvPr/>
        </p:nvSpPr>
        <p:spPr bwMode="auto">
          <a:xfrm>
            <a:off x="0" y="4652963"/>
            <a:ext cx="609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Transaction Processing</a:t>
            </a:r>
          </a:p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(OLTP)</a:t>
            </a:r>
          </a:p>
          <a:p>
            <a:pPr algn="ctr"/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“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某用户买了两个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</a:rPr>
              <a:t>apple watch”</a:t>
            </a:r>
            <a:endParaRPr kumimoji="1"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－问题</a:t>
            </a:r>
            <a:endParaRPr kumimoji="1" lang="zh-CN" altLang="en-US" dirty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208213" y="914400"/>
            <a:ext cx="4537075" cy="50276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b="1" smtClean="0">
                <a:solidFill>
                  <a:srgbClr val="0088EE"/>
                </a:solidFill>
              </a:rPr>
              <a:t>基本的问题</a:t>
            </a:r>
          </a:p>
          <a:p>
            <a:pPr eaLnBrk="1" hangingPunct="1">
              <a:lnSpc>
                <a:spcPct val="15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 smtClean="0">
                <a:solidFill>
                  <a:srgbClr val="0088EE"/>
                </a:solidFill>
              </a:rPr>
              <a:t>重要的一个问题</a:t>
            </a:r>
            <a:endParaRPr kumimoji="1" lang="en-US" altLang="zh-CN" b="1" smtClean="0">
              <a:solidFill>
                <a:srgbClr val="0088EE"/>
              </a:solidFill>
            </a:endParaRPr>
          </a:p>
        </p:txBody>
      </p:sp>
      <p:sp>
        <p:nvSpPr>
          <p:cNvPr id="52227" name="内容占位符 2"/>
          <p:cNvSpPr>
            <a:spLocks/>
          </p:cNvSpPr>
          <p:nvPr/>
        </p:nvSpPr>
        <p:spPr bwMode="auto">
          <a:xfrm>
            <a:off x="3719513" y="981075"/>
            <a:ext cx="4537075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用户复杂的控制逻辑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DAG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运行的效率（每步都落盘）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Distributed cache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的扩展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迭代计算</a:t>
            </a:r>
            <a:endParaRPr kumimoji="1" lang="en-US" altLang="zh-CN" sz="2000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实际业务中的</a:t>
            </a:r>
            <a:r>
              <a:rPr kumimoji="1" lang="en-US" altLang="zh-CN" sz="2000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任务间的共享数据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－问题</a:t>
            </a:r>
            <a:endParaRPr kumimoji="1"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3790950" y="1196975"/>
            <a:ext cx="3600450" cy="5445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一个</a:t>
            </a:r>
            <a:r>
              <a:rPr kumimoji="1" lang="en-US" altLang="zh-CN" sz="2400" b="1" smtClean="0">
                <a:solidFill>
                  <a:srgbClr val="0088EE"/>
                </a:solidFill>
              </a:rPr>
              <a:t>adhoc</a:t>
            </a:r>
            <a:r>
              <a:rPr kumimoji="1" lang="zh-CN" altLang="en-US" sz="2400" b="1" smtClean="0">
                <a:solidFill>
                  <a:srgbClr val="0088EE"/>
                </a:solidFill>
              </a:rPr>
              <a:t>系统</a:t>
            </a: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buFont typeface="Arial" charset="0"/>
              <a:buNone/>
            </a:pP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各种系统中迁移</a:t>
            </a:r>
            <a:endParaRPr kumimoji="1" lang="en-US" altLang="zh-CN" sz="2400" b="1" smtClean="0">
              <a:solidFill>
                <a:srgbClr val="0088E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2313" y="981075"/>
            <a:ext cx="2519362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高阶问题</a:t>
            </a:r>
          </a:p>
        </p:txBody>
      </p:sp>
      <p:sp>
        <p:nvSpPr>
          <p:cNvPr id="53252" name="内容占位符 2"/>
          <p:cNvSpPr>
            <a:spLocks/>
          </p:cNvSpPr>
          <p:nvPr/>
        </p:nvSpPr>
        <p:spPr bwMode="auto">
          <a:xfrm>
            <a:off x="4943475" y="1223963"/>
            <a:ext cx="36004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离线加工基线，索引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流式合并增量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在线服务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。。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离线计算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流式计算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迭代计算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在线计算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zh-CN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1" lang="zh-CN" altLang="en-US" sz="20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。。</a:t>
            </a: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</a:t>
            </a:r>
            <a:r>
              <a:rPr lang="zh-TW" altLang="en-US" dirty="0" smtClean="0"/>
              <a:t>一的计算框架</a:t>
            </a:r>
            <a:endParaRPr kumimoji="1" lang="zh-CN" altLang="en-US" dirty="0"/>
          </a:p>
        </p:txBody>
      </p:sp>
      <p:sp>
        <p:nvSpPr>
          <p:cNvPr id="5427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换为纬度看计算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是否分批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Shuffle</a:t>
            </a:r>
            <a:r>
              <a:rPr kumimoji="1" lang="zh-CN" altLang="en-US" smtClean="0"/>
              <a:t>方式</a:t>
            </a:r>
            <a:endParaRPr kumimoji="1" lang="en-US" altLang="zh-CN" smtClean="0"/>
          </a:p>
          <a:p>
            <a:pPr lvl="1" eaLnBrk="1" hangingPunct="1"/>
            <a:r>
              <a:rPr kumimoji="1" lang="zh-CN" altLang="en-US" smtClean="0"/>
              <a:t>是否预拉起</a:t>
            </a:r>
            <a:endParaRPr kumimoji="1" lang="en-US" altLang="zh-CN" smtClean="0"/>
          </a:p>
          <a:p>
            <a:pPr eaLnBrk="1" hangingPunct="1"/>
            <a:endParaRPr kumimoji="1" lang="en-US" altLang="zh-CN" smtClean="0"/>
          </a:p>
          <a:p>
            <a:pPr eaLnBrk="1" hangingPunct="1"/>
            <a:r>
              <a:rPr kumimoji="1" lang="en-US" altLang="zh-CN" smtClean="0"/>
              <a:t>case</a:t>
            </a:r>
          </a:p>
          <a:p>
            <a:pPr lvl="1" eaLnBrk="1" hangingPunct="1"/>
            <a:r>
              <a:rPr kumimoji="1" lang="en-US" altLang="zh-CN" smtClean="0"/>
              <a:t>A0B1C0</a:t>
            </a:r>
            <a:r>
              <a:rPr kumimoji="1" lang="zh-CN" altLang="en-US" smtClean="0"/>
              <a:t>：传统离线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A0B0C1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service mode</a:t>
            </a:r>
          </a:p>
          <a:p>
            <a:pPr lvl="1" eaLnBrk="1" hangingPunct="1"/>
            <a:r>
              <a:rPr kumimoji="1" lang="en-US" altLang="zh-CN" smtClean="0"/>
              <a:t>A1B0C1</a:t>
            </a:r>
            <a:r>
              <a:rPr kumimoji="1" lang="zh-CN" altLang="en-US" smtClean="0"/>
              <a:t>：流计算</a:t>
            </a:r>
            <a:endParaRPr kumimoji="1" lang="en-US" altLang="zh-CN" smtClean="0"/>
          </a:p>
          <a:p>
            <a:pPr lvl="1" eaLnBrk="1" hangingPunct="1"/>
            <a:endParaRPr kumimoji="1" lang="en-US" altLang="zh-CN" smtClean="0"/>
          </a:p>
          <a:p>
            <a:pPr eaLnBrk="1" hangingPunct="1"/>
            <a:r>
              <a:rPr kumimoji="1" lang="en-US" altLang="zh-CN" smtClean="0"/>
              <a:t>MRM</a:t>
            </a:r>
          </a:p>
          <a:p>
            <a:pPr eaLnBrk="1" hangingPunct="1"/>
            <a:r>
              <a:rPr kumimoji="1" lang="en-US" altLang="zh-CN" smtClean="0"/>
              <a:t>Shuffle service</a:t>
            </a:r>
          </a:p>
          <a:p>
            <a:pPr eaLnBrk="1" hangingPunct="1"/>
            <a:r>
              <a:rPr kumimoji="1" lang="en-US" altLang="zh-CN" smtClean="0"/>
              <a:t>AM&amp;&amp;shuffle </a:t>
            </a:r>
            <a:r>
              <a:rPr kumimoji="1" lang="en-US" altLang="zh-CN" smtClean="0">
                <a:solidFill>
                  <a:srgbClr val="FF0000"/>
                </a:solidFill>
              </a:rPr>
              <a:t>service</a:t>
            </a:r>
            <a:endParaRPr kumimoji="1" lang="zh-CN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63975" y="1268413"/>
          <a:ext cx="81280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A:</a:t>
                      </a:r>
                      <a:r>
                        <a:rPr lang="zh-CN" altLang="en-US" dirty="0" smtClean="0"/>
                        <a:t>分批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B:Shuffle</a:t>
                      </a:r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C”</a:t>
                      </a:r>
                      <a:r>
                        <a:rPr lang="zh-CN" altLang="en-US" dirty="0" smtClean="0"/>
                        <a:t>预拉起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/>
              <a:t>Application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 smtClean="0"/>
              <a:t>RC</a:t>
            </a:r>
            <a:r>
              <a:rPr kumimoji="1" lang="zh-CN" altLang="en-US" dirty="0" smtClean="0"/>
              <a:t>运行时</a:t>
            </a:r>
            <a:endParaRPr kumimoji="1"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/>
              <a:t>Session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复用数据的边界</a:t>
            </a:r>
            <a:endParaRPr kumimoji="1"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DAGSession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预先拉起的物理执行</a:t>
            </a:r>
            <a:r>
              <a:rPr kumimoji="1" lang="en-US" altLang="zh-CN" dirty="0" smtClean="0"/>
              <a:t>dag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BlockSession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间复用数据的全局管理</a:t>
            </a:r>
            <a:endParaRPr kumimoji="1"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VertexManager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控制逻辑</a:t>
            </a:r>
            <a:endParaRPr kumimoji="1"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localAM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保持与</a:t>
            </a:r>
            <a:r>
              <a:rPr kumimoji="1" lang="en-US" altLang="zh-CN" dirty="0" smtClean="0"/>
              <a:t>am</a:t>
            </a:r>
            <a:r>
              <a:rPr kumimoji="1" lang="zh-CN" altLang="en-US" dirty="0" smtClean="0"/>
              <a:t>数据结构一致的本地</a:t>
            </a:r>
            <a:r>
              <a:rPr kumimoji="1" lang="en-US" altLang="zh-CN" dirty="0" smtClean="0"/>
              <a:t>am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RuntimeController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在线提交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的入口，包括了本地</a:t>
            </a:r>
            <a:r>
              <a:rPr kumimoji="1" lang="en-US" altLang="zh-CN" dirty="0" smtClean="0"/>
              <a:t>am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1" lang="en-US" altLang="zh-CN" dirty="0" smtClean="0"/>
          </a:p>
        </p:txBody>
      </p:sp>
      <p:pic>
        <p:nvPicPr>
          <p:cNvPr id="55299" name="内容占位符 3"/>
          <p:cNvPicPr>
            <a:picLocks noChangeAspect="1"/>
          </p:cNvPicPr>
          <p:nvPr/>
        </p:nvPicPr>
        <p:blipFill>
          <a:blip r:embed="rId2"/>
          <a:srcRect l="-78410" r="-78410"/>
          <a:stretch>
            <a:fillRect/>
          </a:stretch>
        </p:blipFill>
        <p:spPr bwMode="auto">
          <a:xfrm>
            <a:off x="1992313" y="765175"/>
            <a:ext cx="1152048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</a:t>
            </a:r>
            <a:r>
              <a:rPr lang="zh-TW" altLang="en-US" dirty="0" smtClean="0"/>
              <a:t>一的计算框架</a:t>
            </a:r>
            <a:r>
              <a:rPr lang="zh-CN" altLang="en-US" dirty="0" smtClean="0"/>
              <a:t>－算子</a:t>
            </a:r>
            <a:endParaRPr kumimoji="1"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0088EE"/>
                </a:solidFill>
              </a:rPr>
              <a:t>算子层提供五类 基础算子 </a:t>
            </a:r>
            <a:r>
              <a:rPr lang="en-US" altLang="zh-TW" b="1" smtClean="0">
                <a:solidFill>
                  <a:srgbClr val="0088EE"/>
                </a:solidFill>
              </a:rPr>
              <a:t>: map , reduce , merge , shuffle , union </a:t>
            </a:r>
            <a:r>
              <a:rPr lang="zh-TW" altLang="en-US" b="1" smtClean="0">
                <a:solidFill>
                  <a:srgbClr val="0088EE"/>
                </a:solidFill>
              </a:rPr>
              <a:t>。这五类基础算子是</a:t>
            </a:r>
            <a:r>
              <a:rPr lang="en-US" altLang="zh-TW" b="1" smtClean="0">
                <a:solidFill>
                  <a:srgbClr val="0088EE"/>
                </a:solidFill>
              </a:rPr>
              <a:t>“</a:t>
            </a:r>
            <a:r>
              <a:rPr lang="zh-TW" altLang="en-US" b="1" smtClean="0">
                <a:solidFill>
                  <a:srgbClr val="0088EE"/>
                </a:solidFill>
              </a:rPr>
              <a:t>正交</a:t>
            </a:r>
            <a:r>
              <a:rPr lang="en-US" altLang="zh-TW" b="1" smtClean="0">
                <a:solidFill>
                  <a:srgbClr val="0088EE"/>
                </a:solidFill>
              </a:rPr>
              <a:t>”</a:t>
            </a:r>
            <a:r>
              <a:rPr lang="zh-TW" altLang="en-US" b="1" smtClean="0">
                <a:solidFill>
                  <a:srgbClr val="0088EE"/>
                </a:solidFill>
              </a:rPr>
              <a:t>的，可以组合出复合算子，或衍生出高级算子。</a:t>
            </a:r>
          </a:p>
          <a:p>
            <a:pPr eaLnBrk="1" hangingPunct="1">
              <a:buFont typeface="Arial" charset="0"/>
              <a:buNone/>
            </a:pPr>
            <a:endParaRPr lang="zh-TW" altLang="en-US" b="1" smtClean="0">
              <a:solidFill>
                <a:srgbClr val="0088EE"/>
              </a:solidFill>
            </a:endParaRPr>
          </a:p>
          <a:p>
            <a:pPr eaLnBrk="1" hangingPunct="1"/>
            <a:r>
              <a:rPr lang="zh-TW" altLang="en-US" smtClean="0"/>
              <a:t>基础算子类型	典型实现</a:t>
            </a:r>
          </a:p>
          <a:p>
            <a:pPr eaLnBrk="1" hangingPunct="1"/>
            <a:r>
              <a:rPr lang="en-US" altLang="zh-TW" smtClean="0"/>
              <a:t>map	           map(), filter(), keyBy(), flatten()</a:t>
            </a:r>
          </a:p>
          <a:p>
            <a:pPr eaLnBrk="1" hangingPunct="1"/>
            <a:r>
              <a:rPr lang="en-US" altLang="zh-TW" smtClean="0"/>
              <a:t>reduce	           reduce()</a:t>
            </a:r>
          </a:p>
          <a:p>
            <a:pPr eaLnBrk="1" hangingPunct="1"/>
            <a:r>
              <a:rPr lang="en-US" altLang="zh-TW" smtClean="0"/>
              <a:t>merge	           merge()</a:t>
            </a:r>
          </a:p>
          <a:p>
            <a:pPr eaLnBrk="1" hangingPunct="1"/>
            <a:r>
              <a:rPr lang="en-US" altLang="zh-TW" smtClean="0"/>
              <a:t>shuffle	           groupByKey()</a:t>
            </a:r>
          </a:p>
          <a:p>
            <a:pPr eaLnBrk="1" hangingPunct="1"/>
            <a:r>
              <a:rPr lang="en-US" altLang="zh-TW" smtClean="0"/>
              <a:t>union	           union(), mix()</a:t>
            </a:r>
            <a:endParaRPr lang="zh-CN" altLang="en-US" smtClean="0"/>
          </a:p>
          <a:p>
            <a:pPr eaLnBrk="1" hangingPunct="1"/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 smtClean="0"/>
              <a:t>－类型</a:t>
            </a:r>
            <a:endParaRPr kumimoji="1" lang="zh-CN" altLang="en-US" dirty="0"/>
          </a:p>
        </p:txBody>
      </p:sp>
      <p:pic>
        <p:nvPicPr>
          <p:cNvPr id="5734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343" r="-3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 smtClean="0"/>
              <a:t>－</a:t>
            </a:r>
            <a:r>
              <a:rPr lang="en-US" altLang="zh-CN" dirty="0" smtClean="0"/>
              <a:t>case</a:t>
            </a:r>
            <a:endParaRPr kumimoji="1" lang="zh-CN" altLang="en-US" dirty="0"/>
          </a:p>
        </p:txBody>
      </p:sp>
      <p:pic>
        <p:nvPicPr>
          <p:cNvPr id="58370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474" r="-747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/>
              <a:t>－</a:t>
            </a:r>
            <a:r>
              <a:rPr lang="en-US" altLang="zh-CN" dirty="0"/>
              <a:t>case</a:t>
            </a:r>
            <a:endParaRPr kumimoji="1" lang="zh-CN" altLang="en-US" dirty="0"/>
          </a:p>
        </p:txBody>
      </p:sp>
      <p:pic>
        <p:nvPicPr>
          <p:cNvPr id="5939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7029" r="-2702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 smtClean="0"/>
              <a:t>－难点</a:t>
            </a:r>
            <a:endParaRPr kumimoji="1" lang="zh-CN" altLang="en-US" dirty="0"/>
          </a:p>
        </p:txBody>
      </p:sp>
      <p:sp>
        <p:nvSpPr>
          <p:cNvPr id="60418" name="内容占位符 2"/>
          <p:cNvSpPr>
            <a:spLocks/>
          </p:cNvSpPr>
          <p:nvPr/>
        </p:nvSpPr>
        <p:spPr bwMode="auto">
          <a:xfrm>
            <a:off x="3792538" y="908050"/>
            <a:ext cx="31686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RC</a:t>
            </a: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的引入</a:t>
            </a: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灵活的表示层</a:t>
            </a: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优化器</a:t>
            </a: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LocalDataSet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Dataset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sz="20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CBO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9" name="内容占位符 2"/>
          <p:cNvSpPr>
            <a:spLocks/>
          </p:cNvSpPr>
          <p:nvPr/>
        </p:nvSpPr>
        <p:spPr bwMode="auto">
          <a:xfrm>
            <a:off x="5087938" y="836613"/>
            <a:ext cx="31686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看到的资源一致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本地调度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范型的代价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Table(schema)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对象池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内存池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本地化</a:t>
            </a:r>
            <a:endParaRPr kumimoji="1" lang="en-US" altLang="zh-CN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Version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Partition; replica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Match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Join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Pushdown</a:t>
            </a:r>
            <a:endParaRPr kumimoji="1"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/>
              <a:t>－引</a:t>
            </a:r>
            <a:r>
              <a:rPr lang="zh-CN" altLang="en-US" dirty="0" smtClean="0"/>
              <a:t>申</a:t>
            </a:r>
            <a:endParaRPr kumimoji="1"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279650" y="1196975"/>
            <a:ext cx="8208963" cy="5445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运行的</a:t>
            </a:r>
            <a:r>
              <a:rPr kumimoji="1" lang="en-US" altLang="zh-CN" b="1" smtClean="0">
                <a:solidFill>
                  <a:srgbClr val="FFC000"/>
                </a:solidFill>
              </a:rPr>
              <a:t>context</a:t>
            </a:r>
            <a:r>
              <a:rPr kumimoji="1" lang="zh-CN" altLang="en-US" b="1" smtClean="0">
                <a:solidFill>
                  <a:srgbClr val="FFC000"/>
                </a:solidFill>
              </a:rPr>
              <a:t>不同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离线，</a:t>
            </a:r>
            <a:r>
              <a:rPr kumimoji="1" lang="en-US" altLang="zh-CN" b="1" smtClean="0">
                <a:solidFill>
                  <a:srgbClr val="FFC000"/>
                </a:solidFill>
              </a:rPr>
              <a:t>stream</a:t>
            </a:r>
            <a:r>
              <a:rPr kumimoji="1" lang="zh-CN" altLang="en-US" b="1" smtClean="0">
                <a:solidFill>
                  <a:srgbClr val="FFC000"/>
                </a:solidFill>
              </a:rPr>
              <a:t>，迭代，准实时，实时，在线，图分析，。。。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建立</a:t>
            </a:r>
            <a:r>
              <a:rPr kumimoji="1" lang="en-US" altLang="zh-CN" b="1" smtClean="0">
                <a:solidFill>
                  <a:srgbClr val="FFC000"/>
                </a:solidFill>
              </a:rPr>
              <a:t>dag</a:t>
            </a:r>
            <a:r>
              <a:rPr kumimoji="1" lang="zh-CN" altLang="en-US" b="1" smtClean="0">
                <a:solidFill>
                  <a:srgbClr val="FFC000"/>
                </a:solidFill>
              </a:rPr>
              <a:t>，提前拉起，</a:t>
            </a:r>
            <a:r>
              <a:rPr kumimoji="1" lang="en-US" altLang="zh-CN" b="1" smtClean="0">
                <a:solidFill>
                  <a:srgbClr val="FFC000"/>
                </a:solidFill>
              </a:rPr>
              <a:t>pattern</a:t>
            </a:r>
            <a:r>
              <a:rPr kumimoji="1" lang="zh-CN" altLang="en-US" b="1" smtClean="0">
                <a:solidFill>
                  <a:srgbClr val="FFC000"/>
                </a:solidFill>
              </a:rPr>
              <a:t>固定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执行下沉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en-US" altLang="zh-CN" b="1" smtClean="0">
                <a:solidFill>
                  <a:srgbClr val="FFC000"/>
                </a:solidFill>
              </a:rPr>
              <a:t>Codegen</a:t>
            </a: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本地优化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内存优化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长尾控制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本地调度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en-US" b="1" smtClean="0">
                <a:solidFill>
                  <a:srgbClr val="FFC000"/>
                </a:solidFill>
              </a:rPr>
              <a:t>截断</a:t>
            </a:r>
            <a:endParaRPr kumimoji="1" lang="en-US" altLang="zh-CN" b="1" smtClean="0">
              <a:solidFill>
                <a:srgbClr val="FFC000"/>
              </a:solidFill>
            </a:endParaRPr>
          </a:p>
          <a:p>
            <a:pPr lvl="1" eaLnBrk="1" hangingPunct="1"/>
            <a:r>
              <a:rPr kumimoji="1" lang="zh-CN" altLang="zh-CN" b="1" smtClean="0">
                <a:solidFill>
                  <a:srgbClr val="FFC000"/>
                </a:solidFill>
              </a:rPr>
              <a:t>。</a:t>
            </a:r>
            <a:r>
              <a:rPr kumimoji="1" lang="zh-CN" altLang="en-US" b="1" smtClean="0">
                <a:solidFill>
                  <a:srgbClr val="FFC000"/>
                </a:solidFill>
              </a:rPr>
              <a:t>。。</a:t>
            </a:r>
            <a:endParaRPr kumimoji="1" lang="en-US" altLang="zh-CN" b="1" smtClean="0">
              <a:solidFill>
                <a:srgbClr val="FFC000"/>
              </a:solidFill>
            </a:endParaRPr>
          </a:p>
        </p:txBody>
      </p:sp>
      <p:sp>
        <p:nvSpPr>
          <p:cNvPr id="61443" name="内容占位符 2"/>
          <p:cNvSpPr>
            <a:spLocks/>
          </p:cNvSpPr>
          <p:nvPr/>
        </p:nvSpPr>
        <p:spPr bwMode="auto">
          <a:xfrm>
            <a:off x="1200150" y="1125538"/>
            <a:ext cx="8208963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一个处理逻辑到处运行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kumimoji="1" lang="en-US" altLang="zh-CN" sz="20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400" b="1">
                <a:solidFill>
                  <a:srgbClr val="0088EE"/>
                </a:solidFill>
                <a:latin typeface="微软雅黑" pitchFamily="34" charset="-122"/>
                <a:ea typeface="微软雅黑" pitchFamily="34" charset="-122"/>
              </a:rPr>
              <a:t>在线</a:t>
            </a:r>
            <a:endParaRPr kumimoji="1" lang="en-US" altLang="zh-CN" sz="24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BD</a:t>
            </a:r>
            <a:endParaRPr kumimoji="1"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3863975" y="1339850"/>
            <a:ext cx="3168650" cy="41767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z="28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Volume</a:t>
            </a: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数据量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成本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Velocity</a:t>
            </a: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数据入口吞吐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体验／时效性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FFC000"/>
                </a:solidFill>
              </a:rPr>
              <a:t>Variety</a:t>
            </a: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数据源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格式</a:t>
            </a:r>
            <a:endParaRPr kumimoji="1" lang="en-US" altLang="zh-CN" sz="2200" smtClean="0">
              <a:solidFill>
                <a:srgbClr val="0088EE"/>
              </a:solidFill>
            </a:endParaRPr>
          </a:p>
          <a:p>
            <a:pPr lvl="2" eaLnBrk="1" hangingPunct="1"/>
            <a:r>
              <a:rPr kumimoji="1" lang="zh-CN" altLang="en-US" sz="2200" smtClean="0">
                <a:solidFill>
                  <a:srgbClr val="0088EE"/>
                </a:solidFill>
              </a:rPr>
              <a:t>质量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00375" y="1196975"/>
            <a:ext cx="129540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3V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/>
              <a:t>－引申</a:t>
            </a:r>
            <a:endParaRPr kumimoji="1"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z="2200" b="1" smtClean="0">
                <a:solidFill>
                  <a:srgbClr val="0088EE"/>
                </a:solidFill>
              </a:rPr>
              <a:t>Dataset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200" b="1" smtClean="0">
                <a:solidFill>
                  <a:srgbClr val="0088EE"/>
                </a:solidFill>
              </a:rPr>
              <a:t>并串型</a:t>
            </a:r>
            <a:r>
              <a:rPr kumimoji="1" lang="en-US" altLang="zh-CN" sz="2200" b="1" smtClean="0">
                <a:solidFill>
                  <a:srgbClr val="0088EE"/>
                </a:solidFill>
              </a:rPr>
              <a:t>DAG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200" b="1" smtClean="0">
                <a:solidFill>
                  <a:srgbClr val="0088EE"/>
                </a:solidFill>
              </a:rPr>
              <a:t>从</a:t>
            </a:r>
            <a:r>
              <a:rPr kumimoji="1" lang="en-US" altLang="zh-CN" sz="2200" b="1" smtClean="0">
                <a:solidFill>
                  <a:srgbClr val="0088EE"/>
                </a:solidFill>
              </a:rPr>
              <a:t>Shuffle service</a:t>
            </a:r>
            <a:r>
              <a:rPr kumimoji="1" lang="zh-CN" altLang="en-US" sz="2200" b="1" smtClean="0">
                <a:solidFill>
                  <a:srgbClr val="0088EE"/>
                </a:solidFill>
              </a:rPr>
              <a:t>说开去</a:t>
            </a:r>
            <a:endParaRPr kumimoji="1" lang="en-US" altLang="zh-CN" sz="22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kumimoji="1" lang="en-US" altLang="zh-CN" sz="1900" b="1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200" b="1" smtClean="0">
                <a:solidFill>
                  <a:srgbClr val="0088EE"/>
                </a:solidFill>
              </a:rPr>
              <a:t>“纯粹的”内存计算</a:t>
            </a:r>
            <a:endParaRPr kumimoji="1" lang="en-US" altLang="zh-CN" sz="2200" b="1" smtClean="0">
              <a:solidFill>
                <a:srgbClr val="0088EE"/>
              </a:solidFill>
            </a:endParaRPr>
          </a:p>
        </p:txBody>
      </p:sp>
      <p:sp>
        <p:nvSpPr>
          <p:cNvPr id="62467" name="内容占位符 2"/>
          <p:cNvSpPr>
            <a:spLocks/>
          </p:cNvSpPr>
          <p:nvPr/>
        </p:nvSpPr>
        <p:spPr bwMode="auto">
          <a:xfrm>
            <a:off x="3863975" y="1079500"/>
            <a:ext cx="57610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Mutable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内只有串行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间才有并行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Push/pull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不应对计算逻辑产生影响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任务跟踪方式的统一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shuffle framework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shuffle service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是否提前拉起进程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kumimoji="1" lang="en-US" altLang="zh-CN" sz="2200" b="1">
              <a:solidFill>
                <a:srgbClr val="0088EE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Batch</a:t>
            </a: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endParaRPr kumimoji="1" lang="en-US" altLang="zh-CN" sz="19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DAG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kumimoji="1" lang="zh-CN" altLang="en-US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增量模型</a:t>
            </a:r>
            <a:r>
              <a:rPr kumimoji="1" lang="en-US" altLang="zh-CN" sz="19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统一的计算框架</a:t>
            </a:r>
            <a:r>
              <a:rPr lang="zh-CN" altLang="en-US" dirty="0"/>
              <a:t>－引申</a:t>
            </a:r>
            <a:endParaRPr kumimoji="1" lang="zh-CN" altLang="en-US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400" b="1" smtClean="0">
                <a:solidFill>
                  <a:srgbClr val="0088EE"/>
                </a:solidFill>
              </a:rPr>
              <a:t>数据不拖动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400" b="1" smtClean="0">
                <a:solidFill>
                  <a:srgbClr val="0088EE"/>
                </a:solidFill>
              </a:rPr>
              <a:t>更好的</a:t>
            </a:r>
            <a:r>
              <a:rPr kumimoji="1" lang="en-US" altLang="zh-CN" sz="2400" b="1" smtClean="0">
                <a:solidFill>
                  <a:srgbClr val="0088EE"/>
                </a:solidFill>
              </a:rPr>
              <a:t>schema</a:t>
            </a:r>
            <a:r>
              <a:rPr kumimoji="1" lang="zh-CN" altLang="en-US" sz="2400" b="1" smtClean="0">
                <a:solidFill>
                  <a:srgbClr val="0088EE"/>
                </a:solidFill>
              </a:rPr>
              <a:t>控制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sz="2400" b="1" smtClean="0">
                <a:solidFill>
                  <a:srgbClr val="0088EE"/>
                </a:solidFill>
              </a:rPr>
              <a:t>Index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400" b="1" smtClean="0">
                <a:solidFill>
                  <a:srgbClr val="0088EE"/>
                </a:solidFill>
              </a:rPr>
              <a:t>本地调度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sz="2400" b="1" smtClean="0">
                <a:solidFill>
                  <a:srgbClr val="0088EE"/>
                </a:solidFill>
              </a:rPr>
              <a:t>CBO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400" b="1" smtClean="0">
                <a:solidFill>
                  <a:srgbClr val="0088EE"/>
                </a:solidFill>
              </a:rPr>
              <a:t>目标客户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endParaRPr kumimoji="1" lang="zh-CN" altLang="en-US" b="1" smtClean="0">
              <a:solidFill>
                <a:srgbClr val="0088EE"/>
              </a:solidFill>
            </a:endParaRPr>
          </a:p>
        </p:txBody>
      </p:sp>
      <p:sp>
        <p:nvSpPr>
          <p:cNvPr id="4" name="圆角矩形 2"/>
          <p:cNvSpPr/>
          <p:nvPr/>
        </p:nvSpPr>
        <p:spPr>
          <a:xfrm>
            <a:off x="1920875" y="1341438"/>
            <a:ext cx="395922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是否进一步与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融合？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/>
              <a:t>代码优化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Vertectorization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列存</a:t>
            </a:r>
            <a:endParaRPr kumimoji="1"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zh-CN" altLang="en-US" dirty="0" smtClean="0"/>
              <a:t>存储</a:t>
            </a:r>
            <a:endParaRPr kumimoji="1"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Simd</a:t>
            </a:r>
            <a:endParaRPr kumimoji="1"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1"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err="1" smtClean="0"/>
              <a:t>Codgen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/>
              <a:t>branch </a:t>
            </a:r>
            <a:r>
              <a:rPr kumimoji="1" lang="en-US" altLang="zh-CN" dirty="0" smtClean="0"/>
              <a:t>prediction&amp;&amp;speculation execution</a:t>
            </a:r>
            <a:r>
              <a:rPr kumimoji="1" lang="zh-CN" altLang="en-US" dirty="0" smtClean="0"/>
              <a:t>（将运行的不确定性变成确定性）</a:t>
            </a:r>
            <a:endParaRPr kumimoji="1"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/>
              <a:t>Switch/case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/>
              <a:t>If/else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1" lang="en-US" altLang="zh-CN" dirty="0" smtClean="0"/>
              <a:t>For/while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序列化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反序列化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虚函数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）表达式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1" lang="en-US" altLang="zh-CN" dirty="0" smtClean="0"/>
              <a:t>String</a:t>
            </a:r>
            <a:r>
              <a:rPr kumimoji="1" lang="zh-CN" altLang="en-US" smtClean="0"/>
              <a:t>优化</a:t>
            </a:r>
            <a:endParaRPr kumimoji="1"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1" lang="zh-CN" altLang="en-US" dirty="0"/>
          </a:p>
        </p:txBody>
      </p:sp>
      <p:pic>
        <p:nvPicPr>
          <p:cNvPr id="6451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2175" y="765175"/>
            <a:ext cx="2946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500" y="1268413"/>
            <a:ext cx="52705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6311900" y="1844675"/>
            <a:ext cx="576263" cy="4841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业界经典系统技术</a:t>
            </a:r>
            <a:r>
              <a:rPr lang="zh-TW" altLang="en-US" dirty="0" smtClean="0"/>
              <a:t>分析</a:t>
            </a:r>
            <a:r>
              <a:rPr lang="zh-CN" altLang="en-US" dirty="0" smtClean="0"/>
              <a:t>－</a:t>
            </a:r>
            <a:r>
              <a:rPr lang="en-US" altLang="zh-CN" dirty="0" smtClean="0"/>
              <a:t>spark</a:t>
            </a:r>
            <a:endParaRPr kumimoji="1" lang="zh-CN" altLang="en-US" dirty="0"/>
          </a:p>
        </p:txBody>
      </p:sp>
      <p:pic>
        <p:nvPicPr>
          <p:cNvPr id="65538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745" b="-374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业界经典系统技术分析</a:t>
            </a:r>
            <a:r>
              <a:rPr lang="zh-CN" altLang="en-US" dirty="0"/>
              <a:t>－</a:t>
            </a:r>
            <a:r>
              <a:rPr lang="en-US" altLang="zh-CN" dirty="0"/>
              <a:t>spark</a:t>
            </a:r>
            <a:endParaRPr kumimoji="1" lang="zh-CN" altLang="en-US" dirty="0"/>
          </a:p>
        </p:txBody>
      </p:sp>
      <p:pic>
        <p:nvPicPr>
          <p:cNvPr id="6656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67" r="-1616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业界经典系统技术分析</a:t>
            </a:r>
            <a:r>
              <a:rPr lang="zh-CN" altLang="en-US" dirty="0" smtClean="0"/>
              <a:t>－</a:t>
            </a:r>
            <a:r>
              <a:rPr lang="en-US" altLang="zh-CN" dirty="0" err="1" smtClean="0"/>
              <a:t>flink</a:t>
            </a:r>
            <a:endParaRPr kumimoji="1" lang="zh-CN" altLang="en-US" dirty="0"/>
          </a:p>
        </p:txBody>
      </p:sp>
      <p:pic>
        <p:nvPicPr>
          <p:cNvPr id="6758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6051" r="-16051"/>
          <a:stretch>
            <a:fillRect/>
          </a:stretch>
        </p:blipFill>
        <p:spPr/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业界经典系统技术分析</a:t>
            </a:r>
            <a:r>
              <a:rPr lang="zh-CN" altLang="en-US" dirty="0"/>
              <a:t>－</a:t>
            </a:r>
            <a:r>
              <a:rPr lang="en-US" altLang="zh-CN" dirty="0" err="1"/>
              <a:t>flink</a:t>
            </a:r>
            <a:endParaRPr kumimoji="1" lang="zh-CN" altLang="en-US" dirty="0"/>
          </a:p>
        </p:txBody>
      </p:sp>
      <p:pic>
        <p:nvPicPr>
          <p:cNvPr id="68610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6550" r="-16550"/>
          <a:stretch>
            <a:fillRect/>
          </a:stretch>
        </p:blipFill>
        <p:spPr/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内存计算</a:t>
            </a:r>
            <a:r>
              <a:rPr lang="en-US" altLang="zh-TW" dirty="0" smtClean="0"/>
              <a:t>-BACK TO WORDCOUNT</a:t>
            </a:r>
            <a:endParaRPr kumimoji="1" lang="zh-CN" altLang="en-US" dirty="0"/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内存问题？</a:t>
            </a:r>
          </a:p>
        </p:txBody>
      </p:sp>
      <p:pic>
        <p:nvPicPr>
          <p:cNvPr id="69635" name="内容占位符 3"/>
          <p:cNvPicPr>
            <a:picLocks noChangeAspect="1"/>
          </p:cNvPicPr>
          <p:nvPr/>
        </p:nvPicPr>
        <p:blipFill>
          <a:blip r:embed="rId3"/>
          <a:srcRect t="-3745" b="-3745"/>
          <a:stretch>
            <a:fillRect/>
          </a:stretch>
        </p:blipFill>
        <p:spPr bwMode="auto">
          <a:xfrm>
            <a:off x="3000375" y="765175"/>
            <a:ext cx="8999538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638675" y="2492375"/>
            <a:ext cx="3444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谢 谢 各 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BD</a:t>
            </a:r>
            <a:endParaRPr kumimoji="1"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302250" y="908050"/>
            <a:ext cx="2881313" cy="5445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/>
            <a:r>
              <a:rPr kumimoji="1" lang="en-US" altLang="zh-CN" sz="2400" b="1" smtClean="0">
                <a:solidFill>
                  <a:srgbClr val="0088EE"/>
                </a:solidFill>
              </a:rPr>
              <a:t>DB</a:t>
            </a:r>
            <a:r>
              <a:rPr kumimoji="1" lang="zh-CN" altLang="en-US" sz="2400" b="1" smtClean="0">
                <a:solidFill>
                  <a:srgbClr val="0088EE"/>
                </a:solidFill>
              </a:rPr>
              <a:t>的扩展性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成本</a:t>
            </a:r>
            <a:endParaRPr kumimoji="1" lang="en-US" altLang="zh-CN" b="1" smtClean="0">
              <a:solidFill>
                <a:srgbClr val="0088EE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机器学习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非</a:t>
            </a:r>
            <a:r>
              <a:rPr kumimoji="1" lang="en-US" altLang="zh-CN" sz="2400" b="1" smtClean="0">
                <a:solidFill>
                  <a:srgbClr val="0088EE"/>
                </a:solidFill>
              </a:rPr>
              <a:t>SQL</a:t>
            </a: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半结构化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非结构化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扫描为主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73463" y="1196975"/>
            <a:ext cx="18732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数据量</a:t>
            </a:r>
          </a:p>
        </p:txBody>
      </p:sp>
      <p:sp>
        <p:nvSpPr>
          <p:cNvPr id="4" name="圆角矩形 2"/>
          <p:cNvSpPr/>
          <p:nvPr/>
        </p:nvSpPr>
        <p:spPr>
          <a:xfrm>
            <a:off x="3573463" y="2565400"/>
            <a:ext cx="18732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表示能力</a:t>
            </a:r>
          </a:p>
        </p:txBody>
      </p:sp>
      <p:sp>
        <p:nvSpPr>
          <p:cNvPr id="5" name="圆角矩形 2"/>
          <p:cNvSpPr/>
          <p:nvPr/>
        </p:nvSpPr>
        <p:spPr>
          <a:xfrm>
            <a:off x="3573463" y="3860800"/>
            <a:ext cx="18732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多样性</a:t>
            </a:r>
          </a:p>
        </p:txBody>
      </p:sp>
      <p:sp>
        <p:nvSpPr>
          <p:cNvPr id="6" name="圆角矩形 2"/>
          <p:cNvSpPr/>
          <p:nvPr/>
        </p:nvSpPr>
        <p:spPr>
          <a:xfrm>
            <a:off x="3573463" y="5159375"/>
            <a:ext cx="18732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计算模式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zh-CN" altLang="en-US" dirty="0" smtClean="0"/>
              <a:t>－</a:t>
            </a:r>
            <a:r>
              <a:rPr lang="en-US" altLang="zh-CN" dirty="0" smtClean="0"/>
              <a:t>GFS</a:t>
            </a:r>
            <a:endParaRPr kumimoji="1" lang="zh-CN" altLang="en-US" dirty="0"/>
          </a:p>
        </p:txBody>
      </p:sp>
      <p:pic>
        <p:nvPicPr>
          <p:cNvPr id="18434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rcRect l="-95" t="194" r="95" b="33699"/>
          <a:stretch>
            <a:fillRect/>
          </a:stretch>
        </p:blipFill>
        <p:spPr>
          <a:xfrm>
            <a:off x="550863" y="908050"/>
            <a:ext cx="11161712" cy="54737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分布式计算简史与内存计算</a:t>
            </a:r>
            <a:r>
              <a:rPr lang="zh-CN" altLang="en-US" dirty="0"/>
              <a:t>－</a:t>
            </a:r>
            <a:r>
              <a:rPr lang="en-US" altLang="zh-CN" dirty="0"/>
              <a:t>GFS</a:t>
            </a:r>
            <a:endParaRPr kumimoji="1"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519738" y="908050"/>
            <a:ext cx="2520950" cy="54451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kumimoji="1" lang="en-US" altLang="zh-CN" smtClean="0"/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小文件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流式文件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en-US" altLang="zh-CN" sz="2400" b="1" smtClean="0">
                <a:solidFill>
                  <a:srgbClr val="0088EE"/>
                </a:solidFill>
              </a:rPr>
              <a:t>Mutable</a:t>
            </a: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随机读写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跨核心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跨</a:t>
            </a:r>
            <a:r>
              <a:rPr kumimoji="1" lang="en-US" altLang="zh-CN" sz="2400" b="1" smtClean="0">
                <a:solidFill>
                  <a:srgbClr val="0088EE"/>
                </a:solidFill>
              </a:rPr>
              <a:t>IDC</a:t>
            </a: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跨国</a:t>
            </a:r>
            <a:endParaRPr kumimoji="1" lang="en-US" altLang="zh-CN" sz="2400" b="1" smtClean="0">
              <a:solidFill>
                <a:srgbClr val="0088EE"/>
              </a:solidFill>
            </a:endParaRPr>
          </a:p>
          <a:p>
            <a:pPr eaLnBrk="1" hangingPunct="1">
              <a:buFont typeface="Arial" charset="0"/>
              <a:buNone/>
            </a:pPr>
            <a:endParaRPr kumimoji="1" lang="en-US" altLang="zh-CN" b="1" smtClean="0">
              <a:solidFill>
                <a:srgbClr val="0088EE"/>
              </a:solidFill>
            </a:endParaRPr>
          </a:p>
          <a:p>
            <a:pPr lvl="1" eaLnBrk="1" hangingPunct="1"/>
            <a:r>
              <a:rPr kumimoji="1" lang="zh-CN" altLang="en-US" sz="2400" b="1" smtClean="0">
                <a:solidFill>
                  <a:srgbClr val="0088EE"/>
                </a:solidFill>
              </a:rPr>
              <a:t>成本</a:t>
            </a:r>
            <a:endParaRPr kumimoji="1" lang="en-US" altLang="zh-CN" sz="2400" b="1" smtClean="0">
              <a:solidFill>
                <a:srgbClr val="0088E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59150" y="1196975"/>
            <a:ext cx="2376488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大文件</a:t>
            </a:r>
          </a:p>
        </p:txBody>
      </p:sp>
      <p:sp>
        <p:nvSpPr>
          <p:cNvPr id="4" name="圆角矩形 2"/>
          <p:cNvSpPr/>
          <p:nvPr/>
        </p:nvSpPr>
        <p:spPr>
          <a:xfrm>
            <a:off x="3359150" y="2492375"/>
            <a:ext cx="2376488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Immutable</a:t>
            </a:r>
          </a:p>
        </p:txBody>
      </p:sp>
      <p:sp>
        <p:nvSpPr>
          <p:cNvPr id="5" name="圆角矩形 2"/>
          <p:cNvSpPr/>
          <p:nvPr/>
        </p:nvSpPr>
        <p:spPr>
          <a:xfrm>
            <a:off x="3359150" y="3860800"/>
            <a:ext cx="2376488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扩展性</a:t>
            </a:r>
          </a:p>
        </p:txBody>
      </p:sp>
      <p:sp>
        <p:nvSpPr>
          <p:cNvPr id="6" name="圆角矩形 2"/>
          <p:cNvSpPr/>
          <p:nvPr/>
        </p:nvSpPr>
        <p:spPr>
          <a:xfrm>
            <a:off x="3359150" y="5661025"/>
            <a:ext cx="2376488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可靠性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/>
              <a:t>分布式计算简史</a:t>
            </a:r>
            <a:r>
              <a:rPr lang="zh-TW" altLang="en-US" dirty="0" smtClean="0"/>
              <a:t>与内存计算</a:t>
            </a:r>
            <a:r>
              <a:rPr lang="zh-CN" altLang="en-US" dirty="0" smtClean="0"/>
              <a:t>－编程模型</a:t>
            </a:r>
            <a:r>
              <a:rPr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20482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4627" b="1462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</Template>
  <TotalTime>1600</TotalTime>
  <Words>2416</Words>
  <Application>Microsoft Macintosh PowerPoint</Application>
  <PresentationFormat>自定义</PresentationFormat>
  <Paragraphs>718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Arial</vt:lpstr>
      <vt:lpstr>宋体</vt:lpstr>
      <vt:lpstr>微软雅黑</vt:lpstr>
      <vt:lpstr>Calibri</vt:lpstr>
      <vt:lpstr>Wingdings</vt:lpstr>
      <vt:lpstr>Gill Sans SemiBold</vt:lpstr>
      <vt:lpstr>楷体_GB2312</vt:lpstr>
      <vt:lpstr>Monotype Corsiva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内存计算</vt:lpstr>
      <vt:lpstr>提纲</vt:lpstr>
      <vt:lpstr>软硬件趋势</vt:lpstr>
      <vt:lpstr>分布式计算简史与内存计算-BD&amp;&amp;DB</vt:lpstr>
      <vt:lpstr>分布式计算简史与内存计算－BD</vt:lpstr>
      <vt:lpstr>分布式计算简史与内存计算－BD</vt:lpstr>
      <vt:lpstr>分布式计算简史与内存计算－GFS</vt:lpstr>
      <vt:lpstr>分布式计算简史与内存计算－GFS</vt:lpstr>
      <vt:lpstr>分布式计算简史与内存计算－编程模型 </vt:lpstr>
      <vt:lpstr>分布式计算简史与内存计算－编程模型</vt:lpstr>
      <vt:lpstr>分布式计算简史与内存计算－编程模型的要求</vt:lpstr>
      <vt:lpstr>分布式计算简史与内存计算－MR</vt:lpstr>
      <vt:lpstr>分布式计算简史与内存计算－MR</vt:lpstr>
      <vt:lpstr>分布式计算简史与内存计算－MR</vt:lpstr>
      <vt:lpstr>分布式计算简史与内存计算－MR</vt:lpstr>
      <vt:lpstr>分布式计算简史与内存计算－MR</vt:lpstr>
      <vt:lpstr>分布式计算简史与内存计算－MR</vt:lpstr>
      <vt:lpstr>分布式计算简史与内存计算－调度</vt:lpstr>
      <vt:lpstr>分布式计算简史与内存计算－调度</vt:lpstr>
      <vt:lpstr>分布式计算简史与内存计算－2.0</vt:lpstr>
      <vt:lpstr>分布式计算简史与内存计算－抽象</vt:lpstr>
      <vt:lpstr>分布式计算简史与内存计算－SQL</vt:lpstr>
      <vt:lpstr>HIVE</vt:lpstr>
      <vt:lpstr>分布式计算简史与内存计算－SQL</vt:lpstr>
      <vt:lpstr>分布式计算简史与内存计算－MR问题</vt:lpstr>
      <vt:lpstr>分布式计算简史与内存计算－back to SQL</vt:lpstr>
      <vt:lpstr>分布式计算简史与内存计算－back to SQL</vt:lpstr>
      <vt:lpstr>分布式计算简史与内存计算－back to SQL</vt:lpstr>
      <vt:lpstr>分布式计算简史与内存计算－引申</vt:lpstr>
      <vt:lpstr>分布式计算简史与内存计算－其他</vt:lpstr>
      <vt:lpstr>阿里巴巴分析数据库服务－ADS</vt:lpstr>
      <vt:lpstr>分布式计算简史与内存计算－ADS</vt:lpstr>
      <vt:lpstr>分布式计算简史与内存计算－ADS</vt:lpstr>
      <vt:lpstr>分布式计算简史与内存计算－ADS</vt:lpstr>
      <vt:lpstr>分布式计算简史与内存计算－ADS</vt:lpstr>
      <vt:lpstr>分布式计算简史与内存计算－定义</vt:lpstr>
      <vt:lpstr>有状态计算－增量</vt:lpstr>
      <vt:lpstr>有状态计算－checkpoint</vt:lpstr>
      <vt:lpstr>分布式计算简史与内存计算-引申</vt:lpstr>
      <vt:lpstr>分布式计算简史与内存计算－问题</vt:lpstr>
      <vt:lpstr>分布式计算简史与内存计算－问题</vt:lpstr>
      <vt:lpstr>统一的计算框架</vt:lpstr>
      <vt:lpstr>统一的计算框架</vt:lpstr>
      <vt:lpstr>统一的计算框架－算子</vt:lpstr>
      <vt:lpstr>统一的计算框架－类型</vt:lpstr>
      <vt:lpstr>统一的计算框架－case</vt:lpstr>
      <vt:lpstr>统一的计算框架－case</vt:lpstr>
      <vt:lpstr>统一的计算框架－难点</vt:lpstr>
      <vt:lpstr>统一的计算框架－引申</vt:lpstr>
      <vt:lpstr>统一的计算框架－引申</vt:lpstr>
      <vt:lpstr>统一的计算框架－引申</vt:lpstr>
      <vt:lpstr>代码优化</vt:lpstr>
      <vt:lpstr>业界经典系统技术分析－spark</vt:lpstr>
      <vt:lpstr>业界经典系统技术分析－spark</vt:lpstr>
      <vt:lpstr>业界经典系统技术分析－flink</vt:lpstr>
      <vt:lpstr>业界经典系统技术分析－flink</vt:lpstr>
      <vt:lpstr>内存计算-BACK TO WORDCOUNT</vt:lpstr>
      <vt:lpstr>幻灯片 58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李妹芳</dc:creator>
  <cp:lastModifiedBy>刘鹏</cp:lastModifiedBy>
  <cp:revision>224</cp:revision>
  <dcterms:created xsi:type="dcterms:W3CDTF">2015-04-21T08:20:19Z</dcterms:created>
  <dcterms:modified xsi:type="dcterms:W3CDTF">2015-08-07T17:19:08Z</dcterms:modified>
</cp:coreProperties>
</file>