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tiff" ContentType="image/tiff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C000"/>
    <a:srgbClr val="FF0000"/>
    <a:srgbClr val="008AEC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60"/>
  </p:normalViewPr>
  <p:slideViewPr>
    <p:cSldViewPr>
      <p:cViewPr varScale="1">
        <p:scale>
          <a:sx n="90" d="100"/>
          <a:sy n="90" d="100"/>
        </p:scale>
        <p:origin x="-1278" y="-102"/>
      </p:cViewPr>
      <p:guideLst>
        <p:guide orient="horz" pos="2160"/>
        <p:guide pos="2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40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16386" name="Shape 41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indent="-18573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介绍一些编程模型，命令式编程语言比如面向过程的编程语言，特别强调声明式语言和命令式语言的区别，声明式语言包括</a:t>
            </a:r>
            <a:r>
              <a:rPr lang="en-US" altLang="zh-CN" sz="1400" smtClean="0">
                <a:solidFill>
                  <a:srgbClr val="000000"/>
                </a:solidFill>
              </a:rPr>
              <a:t>SQL</a:t>
            </a:r>
            <a:r>
              <a:rPr lang="zh-CN" altLang="en-US" sz="1400" smtClean="0">
                <a:solidFill>
                  <a:srgbClr val="000000"/>
                </a:solidFill>
              </a:rPr>
              <a:t>或者函数式编程等。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03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34818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按照代码讲解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37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36866" name="Shape 338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按照图讲解。详细，可以展开。上节课提到，我们侧重数据本身是怎么流动的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347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38914" name="Shape 348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9550" indent="-20955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重点讲解。在分布式编程的领域里，</a:t>
            </a:r>
            <a:r>
              <a:rPr lang="en-US" altLang="zh-CN" smtClean="0">
                <a:solidFill>
                  <a:srgbClr val="000000"/>
                </a:solidFill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</a:rPr>
              <a:t>如何为我们解决底层系统的复杂度，看看他是怎么解决的。提问</a:t>
            </a:r>
          </a:p>
          <a:p>
            <a:pPr marL="209550" indent="-20955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并发：</a:t>
            </a:r>
            <a:r>
              <a:rPr lang="en-US" altLang="zh-CN" smtClean="0">
                <a:solidFill>
                  <a:srgbClr val="000000"/>
                </a:solidFill>
              </a:rPr>
              <a:t>Reduce</a:t>
            </a:r>
            <a:r>
              <a:rPr lang="zh-CN" altLang="en-US" smtClean="0">
                <a:solidFill>
                  <a:srgbClr val="000000"/>
                </a:solidFill>
              </a:rPr>
              <a:t>任务只依赖于所有</a:t>
            </a:r>
            <a:r>
              <a:rPr lang="en-US" altLang="zh-CN" smtClean="0">
                <a:solidFill>
                  <a:srgbClr val="000000"/>
                </a:solidFill>
              </a:rPr>
              <a:t>Map</a:t>
            </a:r>
            <a:r>
              <a:rPr lang="zh-CN" altLang="en-US" smtClean="0">
                <a:solidFill>
                  <a:srgbClr val="000000"/>
                </a:solidFill>
              </a:rPr>
              <a:t>任务的输出</a:t>
            </a:r>
          </a:p>
          <a:p>
            <a:pPr marL="209550" indent="-20955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数据本地化：移动计算比移动数据更划算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352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40962" name="Shape 353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简单看一下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368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43010" name="Shape 369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结合这节课和上节课的相关内容，课后可以思考一下如何实现这个功能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hape 372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45058" name="Shape 373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</a:rPr>
              <a:t>是一个非常强大并很灵活的计算框架，大家线下可以再体会一下。下面我们聚焦在最常见的一类数据格式：关系型数据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391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47106" name="Shape 39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数据源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语言很普遍</a:t>
            </a:r>
          </a:p>
          <a:p>
            <a:pPr marL="801688" lvl="1" indent="-293688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mtClean="0">
                <a:solidFill>
                  <a:srgbClr val="000000"/>
                </a:solidFill>
              </a:rPr>
              <a:t>cascading</a:t>
            </a:r>
          </a:p>
          <a:p>
            <a:pPr marL="801688" lvl="1" indent="-293688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mtClean="0">
                <a:solidFill>
                  <a:srgbClr val="000000"/>
                </a:solidFill>
              </a:rPr>
              <a:t>spark UC</a:t>
            </a:r>
            <a:r>
              <a:rPr lang="zh-CN" altLang="en-US" smtClean="0">
                <a:solidFill>
                  <a:srgbClr val="000000"/>
                </a:solidFill>
              </a:rPr>
              <a:t>伯克利，成立一个公司</a:t>
            </a:r>
            <a:r>
              <a:rPr lang="en-US" altLang="zh-CN" smtClean="0">
                <a:solidFill>
                  <a:srgbClr val="000000"/>
                </a:solidFill>
              </a:rPr>
              <a:t>databricks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Spark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r>
              <a:rPr lang="en-US" altLang="zh-CN" smtClean="0">
                <a:solidFill>
                  <a:srgbClr val="000000"/>
                </a:solidFill>
              </a:rPr>
              <a:t>RDD</a:t>
            </a:r>
            <a:r>
              <a:rPr lang="zh-CN" altLang="en-US" smtClean="0">
                <a:solidFill>
                  <a:srgbClr val="000000"/>
                </a:solidFill>
              </a:rPr>
              <a:t>不仅仅是对关系数据的抽象，还包括缓存、容错、并行化等功能，是整个</a:t>
            </a:r>
            <a:r>
              <a:rPr lang="en-US" altLang="zh-CN" smtClean="0">
                <a:solidFill>
                  <a:srgbClr val="000000"/>
                </a:solidFill>
              </a:rPr>
              <a:t>Spark</a:t>
            </a:r>
            <a:r>
              <a:rPr lang="zh-CN" altLang="en-US" smtClean="0">
                <a:solidFill>
                  <a:srgbClr val="000000"/>
                </a:solidFill>
              </a:rPr>
              <a:t>技术体系的核心，有兴趣的同学可以看参考文献里的论文或者下载</a:t>
            </a:r>
            <a:r>
              <a:rPr lang="en-US" altLang="zh-CN" smtClean="0">
                <a:solidFill>
                  <a:srgbClr val="000000"/>
                </a:solidFill>
              </a:rPr>
              <a:t>spark</a:t>
            </a:r>
            <a:r>
              <a:rPr lang="zh-CN" altLang="en-US" smtClean="0">
                <a:solidFill>
                  <a:srgbClr val="000000"/>
                </a:solidFill>
              </a:rPr>
              <a:t>体验一下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举例，关系运算符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hape 396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49154" name="Shape 397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</a:rPr>
              <a:t>Pig</a:t>
            </a:r>
            <a:r>
              <a:rPr lang="zh-CN" altLang="en-US" smtClean="0">
                <a:solidFill>
                  <a:srgbClr val="000000"/>
                </a:solidFill>
              </a:rPr>
              <a:t>是来自</a:t>
            </a:r>
            <a:r>
              <a:rPr lang="en-US" altLang="zh-CN" smtClean="0">
                <a:solidFill>
                  <a:srgbClr val="000000"/>
                </a:solidFill>
              </a:rPr>
              <a:t>Yahoo</a:t>
            </a:r>
            <a:r>
              <a:rPr lang="zh-CN" altLang="en-US" smtClean="0">
                <a:solidFill>
                  <a:srgbClr val="000000"/>
                </a:solidFill>
              </a:rPr>
              <a:t>的开源软件，在</a:t>
            </a:r>
            <a:r>
              <a:rPr lang="en-US" altLang="zh-CN" smtClean="0">
                <a:solidFill>
                  <a:srgbClr val="000000"/>
                </a:solidFill>
              </a:rPr>
              <a:t>hadoop</a:t>
            </a:r>
            <a:r>
              <a:rPr lang="zh-CN" altLang="en-US" smtClean="0">
                <a:solidFill>
                  <a:srgbClr val="000000"/>
                </a:solidFill>
              </a:rPr>
              <a:t>社区比较流行，在</a:t>
            </a:r>
            <a:r>
              <a:rPr lang="en-US" altLang="zh-CN" smtClean="0">
                <a:solidFill>
                  <a:srgbClr val="000000"/>
                </a:solidFill>
              </a:rPr>
              <a:t>hive</a:t>
            </a:r>
            <a:r>
              <a:rPr lang="zh-CN" altLang="en-US" smtClean="0">
                <a:solidFill>
                  <a:srgbClr val="000000"/>
                </a:solidFill>
              </a:rPr>
              <a:t>之前出现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一个</a:t>
            </a:r>
            <a:r>
              <a:rPr lang="en-US" altLang="zh-CN" smtClean="0">
                <a:solidFill>
                  <a:srgbClr val="000000"/>
                </a:solidFill>
              </a:rPr>
              <a:t>Pig</a:t>
            </a:r>
            <a:r>
              <a:rPr lang="zh-CN" altLang="en-US" smtClean="0">
                <a:solidFill>
                  <a:srgbClr val="000000"/>
                </a:solidFill>
              </a:rPr>
              <a:t>的例子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hape 401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51202" name="Shape 40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函数式编程的例子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hape 410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53250" name="Shape 411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应用非常广泛的语言就是</a:t>
            </a:r>
            <a:r>
              <a:rPr lang="en-US" altLang="zh-CN" smtClean="0">
                <a:solidFill>
                  <a:srgbClr val="000000"/>
                </a:solidFill>
              </a:rPr>
              <a:t>SQL</a:t>
            </a:r>
            <a:r>
              <a:rPr lang="zh-CN" altLang="en-US" smtClean="0">
                <a:solidFill>
                  <a:srgbClr val="000000"/>
                </a:solidFill>
              </a:rPr>
              <a:t>，在数据库课程里肯定学过。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45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18434" name="Shape 46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命令式，有更多细节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声明式，注重做什么，而不是怎么做。专注在数据本身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hape 426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55298" name="Shape 427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</a:rPr>
              <a:t>ODPS MapReduce</a:t>
            </a:r>
            <a:r>
              <a:rPr lang="zh-CN" altLang="en-US" smtClean="0">
                <a:solidFill>
                  <a:srgbClr val="000000"/>
                </a:solidFill>
              </a:rPr>
              <a:t>其中有一个版本是使用</a:t>
            </a:r>
            <a:r>
              <a:rPr lang="en-US" altLang="zh-CN" smtClean="0">
                <a:solidFill>
                  <a:srgbClr val="000000"/>
                </a:solidFill>
              </a:rPr>
              <a:t>SQL</a:t>
            </a:r>
            <a:r>
              <a:rPr lang="zh-CN" altLang="en-US" smtClean="0">
                <a:solidFill>
                  <a:srgbClr val="000000"/>
                </a:solidFill>
              </a:rPr>
              <a:t>和</a:t>
            </a:r>
            <a:r>
              <a:rPr lang="en-US" altLang="zh-CN" smtClean="0">
                <a:solidFill>
                  <a:srgbClr val="000000"/>
                </a:solidFill>
              </a:rPr>
              <a:t>UDF</a:t>
            </a:r>
            <a:r>
              <a:rPr lang="zh-CN" altLang="en-US" smtClean="0">
                <a:solidFill>
                  <a:srgbClr val="000000"/>
                </a:solidFill>
              </a:rPr>
              <a:t>（用户自定义函数）来实现。展开讲一下细节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hape 436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57346" name="Shape 437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引擎和编程接口的区分并不十分明显，比如</a:t>
            </a:r>
            <a:r>
              <a:rPr lang="en-US" altLang="zh-CN" smtClean="0">
                <a:solidFill>
                  <a:srgbClr val="000000"/>
                </a:solidFill>
              </a:rPr>
              <a:t>Spark</a:t>
            </a:r>
            <a:r>
              <a:rPr lang="zh-CN" altLang="en-US" smtClean="0">
                <a:solidFill>
                  <a:srgbClr val="000000"/>
                </a:solidFill>
              </a:rPr>
              <a:t>也是既包含了一套完整的基于</a:t>
            </a:r>
            <a:r>
              <a:rPr lang="en-US" altLang="zh-CN" smtClean="0">
                <a:solidFill>
                  <a:srgbClr val="000000"/>
                </a:solidFill>
              </a:rPr>
              <a:t>RDD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r>
              <a:rPr lang="en-US" altLang="zh-CN" smtClean="0">
                <a:solidFill>
                  <a:srgbClr val="000000"/>
                </a:solidFill>
              </a:rPr>
              <a:t>API</a:t>
            </a:r>
            <a:r>
              <a:rPr lang="zh-CN" altLang="en-US" smtClean="0">
                <a:solidFill>
                  <a:srgbClr val="000000"/>
                </a:solidFill>
              </a:rPr>
              <a:t>，也实现了基于</a:t>
            </a:r>
            <a:r>
              <a:rPr lang="en-US" altLang="zh-CN" smtClean="0">
                <a:solidFill>
                  <a:srgbClr val="000000"/>
                </a:solidFill>
              </a:rPr>
              <a:t>DAG</a:t>
            </a:r>
            <a:r>
              <a:rPr lang="zh-CN" altLang="en-US" smtClean="0">
                <a:solidFill>
                  <a:srgbClr val="000000"/>
                </a:solidFill>
              </a:rPr>
              <a:t>模型的执行引擎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有些就很明显，刚才</a:t>
            </a:r>
            <a:r>
              <a:rPr lang="en-US" altLang="zh-CN" smtClean="0">
                <a:solidFill>
                  <a:srgbClr val="000000"/>
                </a:solidFill>
              </a:rPr>
              <a:t>Pig</a:t>
            </a:r>
            <a:r>
              <a:rPr lang="zh-CN" altLang="en-US" smtClean="0">
                <a:solidFill>
                  <a:srgbClr val="000000"/>
                </a:solidFill>
              </a:rPr>
              <a:t>的例子，执行引擎可以自由选择，比如</a:t>
            </a:r>
            <a:r>
              <a:rPr lang="en-US" altLang="zh-CN" smtClean="0">
                <a:solidFill>
                  <a:srgbClr val="000000"/>
                </a:solidFill>
              </a:rPr>
              <a:t>tez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>spark</a:t>
            </a:r>
            <a:r>
              <a:rPr lang="zh-CN" altLang="en-US" smtClean="0">
                <a:solidFill>
                  <a:srgbClr val="000000"/>
                </a:solidFill>
              </a:rPr>
              <a:t>等，来看看</a:t>
            </a:r>
            <a:r>
              <a:rPr lang="en-US" altLang="zh-CN" smtClean="0">
                <a:solidFill>
                  <a:srgbClr val="000000"/>
                </a:solidFill>
              </a:rPr>
              <a:t>Pig</a:t>
            </a:r>
            <a:r>
              <a:rPr lang="zh-CN" altLang="en-US" smtClean="0">
                <a:solidFill>
                  <a:srgbClr val="000000"/>
                </a:solidFill>
              </a:rPr>
              <a:t>是怎么实现的，最早</a:t>
            </a:r>
            <a:r>
              <a:rPr lang="en-US" altLang="zh-CN" smtClean="0">
                <a:solidFill>
                  <a:srgbClr val="000000"/>
                </a:solidFill>
              </a:rPr>
              <a:t>Pig</a:t>
            </a:r>
            <a:r>
              <a:rPr lang="zh-CN" altLang="en-US" smtClean="0">
                <a:solidFill>
                  <a:srgbClr val="000000"/>
                </a:solidFill>
              </a:rPr>
              <a:t>都是基于</a:t>
            </a:r>
            <a:r>
              <a:rPr lang="en-US" altLang="zh-CN" smtClean="0">
                <a:solidFill>
                  <a:srgbClr val="000000"/>
                </a:solidFill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</a:rPr>
              <a:t>运行的，也就是只有一种执行引擎，后来涌现出来很多执行引擎，比如</a:t>
            </a:r>
            <a:r>
              <a:rPr lang="en-US" altLang="zh-CN" smtClean="0">
                <a:solidFill>
                  <a:srgbClr val="000000"/>
                </a:solidFill>
              </a:rPr>
              <a:t>Tez</a:t>
            </a:r>
            <a:r>
              <a:rPr lang="zh-CN" altLang="en-US" smtClean="0">
                <a:solidFill>
                  <a:srgbClr val="000000"/>
                </a:solidFill>
              </a:rPr>
              <a:t>或</a:t>
            </a:r>
            <a:r>
              <a:rPr lang="en-US" altLang="zh-CN" smtClean="0">
                <a:solidFill>
                  <a:srgbClr val="000000"/>
                </a:solidFill>
              </a:rPr>
              <a:t>Spark</a:t>
            </a:r>
            <a:r>
              <a:rPr lang="zh-CN" altLang="en-US" smtClean="0">
                <a:solidFill>
                  <a:srgbClr val="000000"/>
                </a:solidFill>
              </a:rPr>
              <a:t>等。刚才我的</a:t>
            </a:r>
            <a:r>
              <a:rPr lang="en-US" altLang="zh-CN" smtClean="0">
                <a:solidFill>
                  <a:srgbClr val="000000"/>
                </a:solidFill>
              </a:rPr>
              <a:t>PPT</a:t>
            </a:r>
            <a:r>
              <a:rPr lang="zh-CN" altLang="en-US" smtClean="0">
                <a:solidFill>
                  <a:srgbClr val="000000"/>
                </a:solidFill>
              </a:rPr>
              <a:t>里提到</a:t>
            </a:r>
            <a:r>
              <a:rPr lang="en-US" altLang="zh-CN" smtClean="0">
                <a:solidFill>
                  <a:srgbClr val="000000"/>
                </a:solidFill>
              </a:rPr>
              <a:t>Spark</a:t>
            </a:r>
            <a:r>
              <a:rPr lang="zh-CN" altLang="en-US" smtClean="0">
                <a:solidFill>
                  <a:srgbClr val="000000"/>
                </a:solidFill>
              </a:rPr>
              <a:t>是另外一种编程语言，在这里可以用来实现</a:t>
            </a:r>
            <a:r>
              <a:rPr lang="en-US" altLang="zh-CN" smtClean="0">
                <a:solidFill>
                  <a:srgbClr val="000000"/>
                </a:solidFill>
              </a:rPr>
              <a:t>Pig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hape 441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59394" name="Shape 44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indent="-18573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大量应用了函数式编程的思想，简化了分布式环境下编程</a:t>
            </a:r>
          </a:p>
          <a:p>
            <a:pPr marL="185738" indent="-18573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相对于</a:t>
            </a:r>
            <a:r>
              <a:rPr lang="en-US" altLang="zh-CN" sz="1400" smtClean="0">
                <a:solidFill>
                  <a:srgbClr val="000000"/>
                </a:solidFill>
              </a:rPr>
              <a:t>MapReduce</a:t>
            </a:r>
            <a:r>
              <a:rPr lang="zh-CN" altLang="en-US" sz="1400" smtClean="0">
                <a:solidFill>
                  <a:srgbClr val="000000"/>
                </a:solidFill>
              </a:rPr>
              <a:t>而言，关系型的编程语言的应用范围更广，</a:t>
            </a:r>
            <a:r>
              <a:rPr lang="en-US" altLang="zh-CN" sz="1400" smtClean="0">
                <a:solidFill>
                  <a:srgbClr val="000000"/>
                </a:solidFill>
              </a:rPr>
              <a:t>SQL</a:t>
            </a:r>
            <a:r>
              <a:rPr lang="zh-CN" altLang="en-US" sz="1400" smtClean="0">
                <a:solidFill>
                  <a:srgbClr val="000000"/>
                </a:solidFill>
              </a:rPr>
              <a:t>就是一个很好的例子。</a:t>
            </a:r>
          </a:p>
          <a:p>
            <a:pPr marL="185738" indent="-18573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很早以前在</a:t>
            </a:r>
            <a:r>
              <a:rPr lang="en-US" altLang="zh-CN" sz="1400" smtClean="0">
                <a:solidFill>
                  <a:srgbClr val="000000"/>
                </a:solidFill>
              </a:rPr>
              <a:t>Hadoop</a:t>
            </a:r>
            <a:r>
              <a:rPr lang="zh-CN" altLang="en-US" sz="1400" smtClean="0">
                <a:solidFill>
                  <a:srgbClr val="000000"/>
                </a:solidFill>
              </a:rPr>
              <a:t>社区只有</a:t>
            </a:r>
            <a:r>
              <a:rPr lang="en-US" altLang="zh-CN" sz="1400" smtClean="0">
                <a:solidFill>
                  <a:srgbClr val="000000"/>
                </a:solidFill>
              </a:rPr>
              <a:t>MapReduce</a:t>
            </a:r>
            <a:r>
              <a:rPr lang="zh-CN" altLang="en-US" sz="1400" smtClean="0">
                <a:solidFill>
                  <a:srgbClr val="000000"/>
                </a:solidFill>
              </a:rPr>
              <a:t>这一种执行引擎和编程框架，最近开源社区涌现了不少新的执行引擎，比如</a:t>
            </a:r>
            <a:r>
              <a:rPr lang="en-US" altLang="zh-CN" sz="1400" smtClean="0">
                <a:solidFill>
                  <a:srgbClr val="000000"/>
                </a:solidFill>
              </a:rPr>
              <a:t>spark tez</a:t>
            </a:r>
            <a:r>
              <a:rPr lang="zh-CN" altLang="en-US" sz="1400" smtClean="0">
                <a:solidFill>
                  <a:srgbClr val="000000"/>
                </a:solidFill>
              </a:rPr>
              <a:t>等，所以最近的趋势是用户更想用</a:t>
            </a:r>
            <a:r>
              <a:rPr lang="en-US" altLang="zh-CN" sz="1400" smtClean="0">
                <a:solidFill>
                  <a:srgbClr val="000000"/>
                </a:solidFill>
              </a:rPr>
              <a:t>High-level</a:t>
            </a:r>
            <a:r>
              <a:rPr lang="zh-CN" altLang="en-US" sz="1400" smtClean="0">
                <a:solidFill>
                  <a:srgbClr val="000000"/>
                </a:solidFill>
              </a:rPr>
              <a:t>的编程语言，并兼容下面各种引擎。</a:t>
            </a:r>
          </a:p>
          <a:p>
            <a:pPr marL="185738" indent="-18573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同时对使用者隐藏了分布式环境下的底层细节，它和</a:t>
            </a:r>
            <a:r>
              <a:rPr lang="en-US" altLang="zh-CN" sz="1400" smtClean="0">
                <a:solidFill>
                  <a:srgbClr val="000000"/>
                </a:solidFill>
              </a:rPr>
              <a:t>MR</a:t>
            </a:r>
            <a:r>
              <a:rPr lang="zh-CN" altLang="en-US" sz="1400" smtClean="0">
                <a:solidFill>
                  <a:srgbClr val="000000"/>
                </a:solidFill>
              </a:rPr>
              <a:t>一样为使用者解决了容错性，并发性和数据本地化的问题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hape 485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62466" name="Shape 486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一个图的结构很简单，难点是如何把图的存储分布式化，把计算也分布式化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mtClean="0">
                <a:solidFill>
                  <a:srgbClr val="000000"/>
                </a:solidFill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</a:rPr>
              <a:t>和关系运算虽然在处理关系型数据非常在行，但在</a:t>
            </a:r>
            <a:r>
              <a:rPr lang="en-US" altLang="zh-CN" smtClean="0">
                <a:solidFill>
                  <a:srgbClr val="000000"/>
                </a:solidFill>
              </a:rPr>
              <a:t>Graph</a:t>
            </a:r>
            <a:r>
              <a:rPr lang="zh-CN" altLang="en-US" smtClean="0">
                <a:solidFill>
                  <a:srgbClr val="000000"/>
                </a:solidFill>
              </a:rPr>
              <a:t>类型的数据处理上还是有很多问题，比如迭代计算效率低（</a:t>
            </a:r>
            <a:r>
              <a:rPr lang="en-US" altLang="zh-CN" smtClean="0">
                <a:solidFill>
                  <a:srgbClr val="000000"/>
                </a:solidFill>
              </a:rPr>
              <a:t>IO</a:t>
            </a:r>
            <a:r>
              <a:rPr lang="zh-CN" altLang="en-US" smtClean="0">
                <a:solidFill>
                  <a:srgbClr val="000000"/>
                </a:solidFill>
              </a:rPr>
              <a:t>），数据之间的只能通过</a:t>
            </a:r>
            <a:r>
              <a:rPr lang="en-US" altLang="zh-CN" smtClean="0">
                <a:solidFill>
                  <a:srgbClr val="000000"/>
                </a:solidFill>
              </a:rPr>
              <a:t>key</a:t>
            </a:r>
            <a:r>
              <a:rPr lang="zh-CN" altLang="en-US" smtClean="0">
                <a:solidFill>
                  <a:srgbClr val="000000"/>
                </a:solidFill>
              </a:rPr>
              <a:t>进行关联，而图里的边很难表达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hape 491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64514" name="Shape 49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</a:rPr>
              <a:t>BSP</a:t>
            </a:r>
            <a:r>
              <a:rPr lang="zh-CN" altLang="en-US" smtClean="0">
                <a:solidFill>
                  <a:srgbClr val="000000"/>
                </a:solidFill>
              </a:rPr>
              <a:t>计算模型不仅是一种体系结构模型，也是设计并行程序的一种方法。</a:t>
            </a:r>
            <a:r>
              <a:rPr lang="en-US" altLang="zh-CN" smtClean="0">
                <a:solidFill>
                  <a:srgbClr val="000000"/>
                </a:solidFill>
              </a:rPr>
              <a:t>BSP</a:t>
            </a:r>
            <a:r>
              <a:rPr lang="zh-CN" altLang="en-US" smtClean="0">
                <a:solidFill>
                  <a:srgbClr val="000000"/>
                </a:solidFill>
              </a:rPr>
              <a:t>程序设计准则是 </a:t>
            </a:r>
            <a:r>
              <a:rPr lang="en-US" altLang="zh-CN" smtClean="0">
                <a:solidFill>
                  <a:srgbClr val="000000"/>
                </a:solidFill>
              </a:rPr>
              <a:t>bulk</a:t>
            </a:r>
            <a:r>
              <a:rPr lang="zh-CN" altLang="en-US" smtClean="0">
                <a:solidFill>
                  <a:srgbClr val="000000"/>
                </a:solidFill>
              </a:rPr>
              <a:t>同步 </a:t>
            </a:r>
            <a:r>
              <a:rPr lang="en-US" altLang="zh-CN" smtClean="0">
                <a:solidFill>
                  <a:srgbClr val="000000"/>
                </a:solidFill>
              </a:rPr>
              <a:t>(bulk synchrony)</a:t>
            </a:r>
            <a:r>
              <a:rPr lang="zh-CN" altLang="en-US" smtClean="0">
                <a:solidFill>
                  <a:srgbClr val="000000"/>
                </a:solidFill>
              </a:rPr>
              <a:t>，其独特之处在于超步</a:t>
            </a:r>
            <a:r>
              <a:rPr lang="en-US" altLang="zh-CN" smtClean="0">
                <a:solidFill>
                  <a:srgbClr val="000000"/>
                </a:solidFill>
              </a:rPr>
              <a:t>(superstep)</a:t>
            </a:r>
            <a:r>
              <a:rPr lang="zh-CN" altLang="en-US" smtClean="0">
                <a:solidFill>
                  <a:srgbClr val="000000"/>
                </a:solidFill>
              </a:rPr>
              <a:t>概念的引入。一 个</a:t>
            </a:r>
            <a:r>
              <a:rPr lang="en-US" altLang="zh-CN" smtClean="0">
                <a:solidFill>
                  <a:srgbClr val="000000"/>
                </a:solidFill>
              </a:rPr>
              <a:t>BSP</a:t>
            </a:r>
            <a:r>
              <a:rPr lang="zh-CN" altLang="en-US" smtClean="0">
                <a:solidFill>
                  <a:srgbClr val="000000"/>
                </a:solidFill>
              </a:rPr>
              <a:t>程序同时具有水平和垂直两个方面的结构。从垂直上看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  <a:r>
              <a:rPr lang="zh-CN" altLang="en-US" smtClean="0">
                <a:solidFill>
                  <a:srgbClr val="000000"/>
                </a:solidFill>
              </a:rPr>
              <a:t>一个</a:t>
            </a:r>
            <a:r>
              <a:rPr lang="en-US" altLang="zh-CN" smtClean="0">
                <a:solidFill>
                  <a:srgbClr val="000000"/>
                </a:solidFill>
              </a:rPr>
              <a:t>BSP</a:t>
            </a:r>
            <a:r>
              <a:rPr lang="zh-CN" altLang="en-US" smtClean="0">
                <a:solidFill>
                  <a:srgbClr val="000000"/>
                </a:solidFill>
              </a:rPr>
              <a:t>程序由一系列串行的超步</a:t>
            </a:r>
            <a:r>
              <a:rPr lang="en-US" altLang="zh-CN" smtClean="0">
                <a:solidFill>
                  <a:srgbClr val="000000"/>
                </a:solidFill>
              </a:rPr>
              <a:t>(superstep)</a:t>
            </a:r>
            <a:r>
              <a:rPr lang="zh-CN" altLang="en-US" smtClean="0">
                <a:solidFill>
                  <a:srgbClr val="000000"/>
                </a:solidFill>
              </a:rPr>
              <a:t>组成。这种结构类似于一个串行程序结构。从水平上看， 在一个超步中， 所有的进程并行执行局部计算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hape 497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66562" name="Shape 498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这是</a:t>
            </a:r>
            <a:r>
              <a:rPr lang="en-US" altLang="zh-CN" smtClean="0">
                <a:solidFill>
                  <a:srgbClr val="000000"/>
                </a:solidFill>
              </a:rPr>
              <a:t>BSP</a:t>
            </a:r>
            <a:r>
              <a:rPr lang="zh-CN" altLang="en-US" smtClean="0">
                <a:solidFill>
                  <a:srgbClr val="000000"/>
                </a:solidFill>
              </a:rPr>
              <a:t>模型的简图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背景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hape 533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71682" name="Shape 53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天池竞赛中可以用到</a:t>
            </a:r>
            <a:r>
              <a:rPr lang="en-US" altLang="zh-CN" smtClean="0">
                <a:solidFill>
                  <a:srgbClr val="000000"/>
                </a:solidFill>
              </a:rPr>
              <a:t>ODPS Graph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hape 539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73730" name="Shape 540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顶点之间的通信是通过消息来传递的，每一轮迭代之前，每个顶点会收到从它的源发过来的消息，然后顶点对消息做处理，并将结果发给他的下一个顶点。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这就被称为要像顶点那样思考。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hape 585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75778" name="Shape 586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数据分片的方式，自定义，或者默认用</a:t>
            </a:r>
            <a:r>
              <a:rPr lang="en-US" altLang="zh-CN" smtClean="0">
                <a:solidFill>
                  <a:srgbClr val="000000"/>
                </a:solidFill>
              </a:rPr>
              <a:t>hash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其他的编程接口，比如</a:t>
            </a:r>
            <a:r>
              <a:rPr lang="en-US" altLang="zh-CN" smtClean="0">
                <a:solidFill>
                  <a:srgbClr val="000000"/>
                </a:solidFill>
              </a:rPr>
              <a:t>combiner</a:t>
            </a:r>
            <a:r>
              <a:rPr lang="zh-CN" altLang="en-US" smtClean="0">
                <a:solidFill>
                  <a:srgbClr val="000000"/>
                </a:solidFill>
              </a:rPr>
              <a:t>来减少消息发送端的消息量，减少内存使用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比如</a:t>
            </a:r>
            <a:r>
              <a:rPr lang="en-US" altLang="zh-CN" smtClean="0">
                <a:solidFill>
                  <a:srgbClr val="000000"/>
                </a:solidFill>
              </a:rPr>
              <a:t>Aggregator</a:t>
            </a:r>
            <a:r>
              <a:rPr lang="zh-CN" altLang="en-US" smtClean="0">
                <a:solidFill>
                  <a:srgbClr val="000000"/>
                </a:solidFill>
              </a:rPr>
              <a:t>来汇总并分发全局信息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640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77826" name="Shape 641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看图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看代码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看过程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65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0482" name="Shape 66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5275" indent="-295275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结构化数据，非结构化数据放在最后讲</a:t>
            </a:r>
          </a:p>
          <a:p>
            <a:pPr marL="295275" indent="-295275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关于树形数据，</a:t>
            </a:r>
            <a:r>
              <a:rPr lang="en-US" altLang="zh-CN" sz="1400" smtClean="0">
                <a:solidFill>
                  <a:srgbClr val="000000"/>
                </a:solidFill>
              </a:rPr>
              <a:t>Google</a:t>
            </a:r>
            <a:r>
              <a:rPr lang="zh-CN" altLang="en-US" sz="1400" smtClean="0">
                <a:solidFill>
                  <a:srgbClr val="000000"/>
                </a:solidFill>
              </a:rPr>
              <a:t>有篇论文</a:t>
            </a:r>
            <a:r>
              <a:rPr lang="en-US" altLang="zh-CN" sz="1400" smtClean="0">
                <a:solidFill>
                  <a:srgbClr val="000000"/>
                </a:solidFill>
              </a:rPr>
              <a:t>Dremel</a:t>
            </a:r>
            <a:r>
              <a:rPr lang="zh-CN" altLang="en-US" sz="1400" smtClean="0">
                <a:solidFill>
                  <a:srgbClr val="000000"/>
                </a:solidFill>
              </a:rPr>
              <a:t>是相关的</a:t>
            </a:r>
          </a:p>
          <a:p>
            <a:pPr marL="295275" indent="-295275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关系型数据</a:t>
            </a:r>
            <a:r>
              <a:rPr lang="en-US" altLang="zh-CN" sz="1400" smtClean="0">
                <a:solidFill>
                  <a:srgbClr val="000000"/>
                </a:solidFill>
              </a:rPr>
              <a:t>-“</a:t>
            </a:r>
            <a:r>
              <a:rPr lang="zh-CN" altLang="en-US" sz="1400" smtClean="0">
                <a:solidFill>
                  <a:srgbClr val="000000"/>
                </a:solidFill>
              </a:rPr>
              <a:t>块”中的各项数据之间几乎没有联系，或者每次运算只有一个维度上的联系，就是</a:t>
            </a:r>
            <a:r>
              <a:rPr lang="en-US" altLang="zh-CN" sz="1400" smtClean="0">
                <a:solidFill>
                  <a:srgbClr val="000000"/>
                </a:solidFill>
              </a:rPr>
              <a:t>map/reduce</a:t>
            </a:r>
            <a:r>
              <a:rPr lang="zh-CN" altLang="en-US" sz="1400" smtClean="0">
                <a:solidFill>
                  <a:srgbClr val="000000"/>
                </a:solidFill>
              </a:rPr>
              <a:t>中那个</a:t>
            </a:r>
            <a:r>
              <a:rPr lang="en-US" altLang="zh-CN" sz="1400" smtClean="0">
                <a:solidFill>
                  <a:srgbClr val="000000"/>
                </a:solidFill>
              </a:rPr>
              <a:t>key</a:t>
            </a:r>
          </a:p>
          <a:p>
            <a:pPr marL="295275" indent="-295275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图数据，里面都是点数据，数据之间有复杂的联系。后面我们还会讲到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646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79874" name="Shape 647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mtClean="0">
                <a:solidFill>
                  <a:srgbClr val="000000"/>
                </a:solidFill>
              </a:rPr>
              <a:t>graph</a:t>
            </a:r>
            <a:r>
              <a:rPr lang="zh-CN" altLang="en-US" smtClean="0">
                <a:solidFill>
                  <a:srgbClr val="000000"/>
                </a:solidFill>
              </a:rPr>
              <a:t>的应用，图连通分析，比如找到某个小号网络。。。待补充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性能：适合迭代计算；并发性：线性扩展</a:t>
            </a:r>
          </a:p>
          <a:p>
            <a:pPr marL="293688" indent="-293688"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思考：“块”编程当然可以跑在“点”的框架之上，把一条关系数据库的记录看成一个顶点。比如</a:t>
            </a:r>
            <a:r>
              <a:rPr lang="en-US" altLang="zh-CN" smtClean="0">
                <a:solidFill>
                  <a:srgbClr val="000000"/>
                </a:solidFill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</a:rPr>
              <a:t>可以运行在</a:t>
            </a:r>
            <a:r>
              <a:rPr lang="en-US" altLang="zh-CN" smtClean="0">
                <a:solidFill>
                  <a:srgbClr val="000000"/>
                </a:solidFill>
              </a:rPr>
              <a:t>Graph</a:t>
            </a:r>
            <a:r>
              <a:rPr lang="zh-CN" altLang="en-US" smtClean="0">
                <a:solidFill>
                  <a:srgbClr val="000000"/>
                </a:solidFill>
              </a:rPr>
              <a:t>上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651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81922" name="Shape 652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最初版本的</a:t>
            </a:r>
            <a:r>
              <a:rPr lang="en-US" altLang="zh-CN" smtClean="0">
                <a:solidFill>
                  <a:srgbClr val="000000"/>
                </a:solidFill>
              </a:rPr>
              <a:t>mahout</a:t>
            </a:r>
            <a:r>
              <a:rPr lang="zh-CN" altLang="en-US" smtClean="0">
                <a:solidFill>
                  <a:srgbClr val="000000"/>
                </a:solidFill>
              </a:rPr>
              <a:t>是基于</a:t>
            </a:r>
            <a:r>
              <a:rPr lang="en-US" altLang="zh-CN" smtClean="0">
                <a:solidFill>
                  <a:srgbClr val="000000"/>
                </a:solidFill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</a:rPr>
              <a:t>GraphLab</a:t>
            </a:r>
            <a:r>
              <a:rPr lang="zh-CN" altLang="en-US" smtClean="0">
                <a:solidFill>
                  <a:srgbClr val="000000"/>
                </a:solidFill>
              </a:rPr>
              <a:t>：异步，自己选择一致性模型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各有千秋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56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83970" name="Shape 657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数据流过算子 </a:t>
            </a:r>
            <a:r>
              <a:rPr lang="en-US" altLang="zh-CN" smtClean="0">
                <a:solidFill>
                  <a:srgbClr val="000000"/>
                </a:solidFill>
              </a:rPr>
              <a:t>vs. </a:t>
            </a:r>
            <a:r>
              <a:rPr lang="zh-CN" altLang="en-US" smtClean="0">
                <a:solidFill>
                  <a:srgbClr val="000000"/>
                </a:solidFill>
              </a:rPr>
              <a:t>算子流过计算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70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2530" name="Shape 71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二维结构，行和列，应用最广泛，大量保存在传统的关系数据库中，在我最熟悉的阿里巴巴大数据领域，最原始的数据源除了日志以外，大部分来自前台的关系数据库比如</a:t>
            </a:r>
            <a:r>
              <a:rPr lang="en-US" altLang="zh-CN" sz="1400" smtClean="0">
                <a:solidFill>
                  <a:srgbClr val="000000"/>
                </a:solidFill>
              </a:rPr>
              <a:t>Oracle</a:t>
            </a:r>
            <a:r>
              <a:rPr lang="zh-CN" altLang="en-US" sz="1400" smtClean="0">
                <a:solidFill>
                  <a:srgbClr val="000000"/>
                </a:solidFill>
              </a:rPr>
              <a:t>、</a:t>
            </a:r>
            <a:r>
              <a:rPr lang="en-US" altLang="zh-CN" sz="1400" smtClean="0">
                <a:solidFill>
                  <a:srgbClr val="000000"/>
                </a:solidFill>
              </a:rPr>
              <a:t>MySQL</a:t>
            </a:r>
            <a:r>
              <a:rPr lang="zh-CN" altLang="en-US" sz="1400" smtClean="0">
                <a:solidFill>
                  <a:srgbClr val="000000"/>
                </a:solidFill>
              </a:rPr>
              <a:t>等。另外大部分网站日志数据表示成关系数据。</a:t>
            </a:r>
          </a:p>
          <a:p>
            <a:pPr marL="293688" indent="-29368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四种概念介绍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78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4578" name="Shape 79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5738" indent="-18573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数据为中心：比如科学计算领域，经常要分布式的计算</a:t>
            </a:r>
            <a:r>
              <a:rPr lang="en-US" altLang="zh-CN" sz="1400" smtClean="0">
                <a:solidFill>
                  <a:srgbClr val="000000"/>
                </a:solidFill>
              </a:rPr>
              <a:t>PI</a:t>
            </a:r>
            <a:r>
              <a:rPr lang="zh-CN" altLang="en-US" sz="1400" smtClean="0">
                <a:solidFill>
                  <a:srgbClr val="000000"/>
                </a:solidFill>
              </a:rPr>
              <a:t>，但这个过程本身没有使用大量数据，不在我们的讨论范围</a:t>
            </a:r>
          </a:p>
          <a:p>
            <a:pPr marL="185738" indent="-18573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分布式语言的汇编和高级语言：</a:t>
            </a:r>
            <a:r>
              <a:rPr lang="en-US" altLang="zh-CN" sz="1400" smtClean="0">
                <a:solidFill>
                  <a:srgbClr val="000000"/>
                </a:solidFill>
              </a:rPr>
              <a:t>c++/java</a:t>
            </a:r>
            <a:r>
              <a:rPr lang="zh-CN" altLang="en-US" sz="1400" smtClean="0">
                <a:solidFill>
                  <a:srgbClr val="000000"/>
                </a:solidFill>
              </a:rPr>
              <a:t>（网络编程，分布式远程调用，负载均衡，容错性，磁盘读写，操作内存等） </a:t>
            </a:r>
            <a:r>
              <a:rPr lang="en-US" altLang="zh-CN" sz="1400" smtClean="0">
                <a:solidFill>
                  <a:srgbClr val="000000"/>
                </a:solidFill>
              </a:rPr>
              <a:t>vs. </a:t>
            </a:r>
            <a:r>
              <a:rPr lang="zh-CN" altLang="en-US" sz="1400" smtClean="0">
                <a:solidFill>
                  <a:srgbClr val="000000"/>
                </a:solidFill>
              </a:rPr>
              <a:t>分布式编程语言</a:t>
            </a:r>
          </a:p>
          <a:p>
            <a:pPr marL="185738" indent="-185738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1400" smtClean="0">
                <a:solidFill>
                  <a:srgbClr val="000000"/>
                </a:solidFill>
              </a:rPr>
              <a:t>数据为中心的编程语言是高级语言，做了一定程度的抽象，底层的细节被透明了，盘古和伏羲。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82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83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这是比较经典的编程模型，</a:t>
            </a:r>
            <a:r>
              <a:rPr lang="en-US" altLang="zh-CN" smtClean="0">
                <a:solidFill>
                  <a:srgbClr val="000000"/>
                </a:solidFill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</a:rPr>
              <a:t>的输入数据可以是关系型数据，也可以是其他数据。输入格式较为灵活。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87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8674" name="Shape 88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接口简单，是吧？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92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30722" name="Shape 93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高阶函数：将一个或多个函数作为输入，或者它的输出是一个函数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函数式编程是一种声明式编程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7"/>
          <p:cNvSpPr>
            <a:spLocks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32770" name="Shape 98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</a:rPr>
              <a:t>函数式编程思想在很多编程语言中都有，是一种典型的声明式编程模型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 descr="C:\Users\kehong.liu\AppData\Local\Microsoft\Windows\Temporary Internet Files\Content.Outlook\BRT1G19T\云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6738" y="1728788"/>
            <a:ext cx="2901950" cy="24193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911424" y="1701872"/>
            <a:ext cx="10363201" cy="181354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/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775519" y="3515412"/>
            <a:ext cx="8534401" cy="231936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 lvl="0"/>
            <a:r>
              <a:rPr/>
              <a:t>正文级别 1</a:t>
            </a:r>
          </a:p>
          <a:p>
            <a:pPr lvl="1"/>
            <a:r>
              <a:rPr/>
              <a:t>正文级别 2</a:t>
            </a:r>
          </a:p>
          <a:p>
            <a:pPr lvl="2"/>
            <a:r>
              <a:rPr/>
              <a:t>正文级别 3</a:t>
            </a:r>
          </a:p>
          <a:p>
            <a:pPr lvl="3"/>
            <a:r>
              <a:rPr/>
              <a:t>正文级别 4</a:t>
            </a:r>
          </a:p>
          <a:p>
            <a:pPr lvl="4"/>
            <a:r>
              <a:rPr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正文级别 1</a:t>
            </a:r>
          </a:p>
          <a:p>
            <a:pPr lvl="1"/>
            <a:r>
              <a:rPr/>
              <a:t>正文级别 2</a:t>
            </a:r>
          </a:p>
          <a:p>
            <a:pPr lvl="2"/>
            <a:r>
              <a:rPr/>
              <a:t>正文级别 3</a:t>
            </a:r>
          </a:p>
          <a:p>
            <a:pPr lvl="3"/>
            <a:r>
              <a:rPr/>
              <a:t>正文级别 4</a:t>
            </a:r>
          </a:p>
          <a:p>
            <a:pPr lvl="4"/>
            <a:r>
              <a:rPr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2451100"/>
          </a:xfrm>
          <a:prstGeom prst="rect">
            <a:avLst/>
          </a:prstGeom>
        </p:spPr>
        <p:txBody>
          <a:bodyPr anchor="t"/>
          <a:lstStyle>
            <a:lvl1pPr>
              <a:defRPr sz="4000" b="1" cap="all">
                <a:solidFill>
                  <a:srgbClr val="000000"/>
                </a:solidFill>
              </a:defRPr>
            </a:lvl1pPr>
          </a:lstStyle>
          <a:p>
            <a:pPr lvl="0"/>
            <a:r>
              <a:rPr/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63084" y="1192213"/>
            <a:ext cx="10363201" cy="32146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/>
              <a:t>正文级别 1</a:t>
            </a:r>
          </a:p>
          <a:p>
            <a:pPr lvl="1"/>
            <a:r>
              <a:rPr/>
              <a:t>正文级别 2</a:t>
            </a:r>
          </a:p>
          <a:p>
            <a:pPr lvl="2"/>
            <a:r>
              <a:rPr/>
              <a:t>正文级别 3</a:t>
            </a:r>
          </a:p>
          <a:p>
            <a:pPr lvl="3"/>
            <a:r>
              <a:rPr/>
              <a:t>正文级别 4</a:t>
            </a:r>
          </a:p>
          <a:p>
            <a:pPr lvl="4"/>
            <a:r>
              <a:rPr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609600" y="1095940"/>
            <a:ext cx="5384800" cy="576206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正文级别 1</a:t>
            </a:r>
          </a:p>
          <a:p>
            <a:pPr lvl="1"/>
            <a:r>
              <a:rPr/>
              <a:t>正文级别 2</a:t>
            </a:r>
          </a:p>
          <a:p>
            <a:pPr lvl="2"/>
            <a:r>
              <a:rPr/>
              <a:t>正文级别 3</a:t>
            </a:r>
          </a:p>
          <a:p>
            <a:pPr lvl="3"/>
            <a:r>
              <a:rPr/>
              <a:t>正文级别 4</a:t>
            </a:r>
          </a:p>
          <a:p>
            <a:pPr lvl="4"/>
            <a:r>
              <a:rPr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335360" y="99928"/>
            <a:ext cx="10561174" cy="653091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608241" y="753018"/>
            <a:ext cx="5386918" cy="9826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pPr lvl="0"/>
            <a:r>
              <a:rPr/>
              <a:t>正文级别 1</a:t>
            </a:r>
          </a:p>
          <a:p>
            <a:pPr lvl="1"/>
            <a:r>
              <a:rPr/>
              <a:t>正文级别 2</a:t>
            </a:r>
          </a:p>
          <a:p>
            <a:pPr lvl="2"/>
            <a:r>
              <a:rPr/>
              <a:t>正文级别 3</a:t>
            </a:r>
          </a:p>
          <a:p>
            <a:pPr lvl="3"/>
            <a:r>
              <a:rPr/>
              <a:t>正文级别 4</a:t>
            </a:r>
          </a:p>
          <a:p>
            <a:pPr lvl="4"/>
            <a:r>
              <a:rPr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35360" y="126303"/>
            <a:ext cx="10561174" cy="600341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18049" y="726643"/>
            <a:ext cx="10754553" cy="5898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1800" b="1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 b="1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 b="1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 b="1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 b="1"/>
            </a:lvl5pPr>
          </a:lstStyle>
          <a:p>
            <a:pPr lvl="0"/>
            <a:r>
              <a:rPr/>
              <a:t>正文级别 1</a:t>
            </a:r>
          </a:p>
          <a:p>
            <a:pPr lvl="1"/>
            <a:r>
              <a:rPr/>
              <a:t>正文级别 2</a:t>
            </a:r>
          </a:p>
          <a:p>
            <a:pPr lvl="2"/>
            <a:r>
              <a:rPr/>
              <a:t>正文级别 3</a:t>
            </a:r>
          </a:p>
          <a:p>
            <a:pPr lvl="3"/>
            <a:r>
              <a:rPr/>
              <a:t>正文级别 4</a:t>
            </a:r>
          </a:p>
          <a:p>
            <a:pPr lvl="4"/>
            <a:r>
              <a:rPr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34963" y="0"/>
            <a:ext cx="10561637" cy="852488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9" rIns="45719" anchor="ctr">
            <a:normAutofit/>
          </a:bodyPr>
          <a:lstStyle/>
          <a:p>
            <a:pPr lvl="0"/>
            <a:r>
              <a:rPr/>
              <a:t>标题文本</a:t>
            </a:r>
          </a:p>
        </p:txBody>
      </p:sp>
      <p:sp>
        <p:nvSpPr>
          <p:cNvPr id="1027" name="Shape 4"/>
          <p:cNvSpPr>
            <a:spLocks noGrp="1"/>
          </p:cNvSpPr>
          <p:nvPr>
            <p:ph type="body" idx="1"/>
          </p:nvPr>
        </p:nvSpPr>
        <p:spPr bwMode="auto">
          <a:xfrm>
            <a:off x="334963" y="922338"/>
            <a:ext cx="11522075" cy="59356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微软雅黑" pitchFamily="34" charset="-122"/>
              </a:rPr>
              <a:t>正文级别 </a:t>
            </a:r>
            <a:r>
              <a:rPr lang="en-US" altLang="zh-CN" smtClean="0">
                <a:sym typeface="微软雅黑" pitchFamily="34" charset="-122"/>
              </a:rPr>
              <a:t>1</a:t>
            </a:r>
          </a:p>
          <a:p>
            <a:pPr lvl="1"/>
            <a:r>
              <a:rPr lang="zh-CN" altLang="en-US" smtClean="0">
                <a:sym typeface="微软雅黑" pitchFamily="34" charset="-122"/>
              </a:rPr>
              <a:t>正文级别 </a:t>
            </a:r>
            <a:r>
              <a:rPr lang="en-US" altLang="zh-CN" smtClean="0">
                <a:sym typeface="微软雅黑" pitchFamily="34" charset="-122"/>
              </a:rPr>
              <a:t>2</a:t>
            </a:r>
          </a:p>
          <a:p>
            <a:pPr lvl="2"/>
            <a:r>
              <a:rPr lang="zh-CN" altLang="en-US" smtClean="0">
                <a:sym typeface="微软雅黑" pitchFamily="34" charset="-122"/>
              </a:rPr>
              <a:t>正文级别 </a:t>
            </a:r>
            <a:r>
              <a:rPr lang="en-US" altLang="zh-CN" smtClean="0">
                <a:sym typeface="微软雅黑" pitchFamily="34" charset="-122"/>
              </a:rPr>
              <a:t>3</a:t>
            </a:r>
          </a:p>
          <a:p>
            <a:pPr lvl="3"/>
            <a:r>
              <a:rPr lang="zh-CN" altLang="en-US" smtClean="0">
                <a:sym typeface="微软雅黑" pitchFamily="34" charset="-122"/>
              </a:rPr>
              <a:t>正文级别 </a:t>
            </a:r>
            <a:r>
              <a:rPr lang="en-US" altLang="zh-CN" smtClean="0">
                <a:sym typeface="微软雅黑" pitchFamily="34" charset="-122"/>
              </a:rPr>
              <a:t>4</a:t>
            </a:r>
          </a:p>
          <a:p>
            <a:pPr lvl="4"/>
            <a:r>
              <a:rPr lang="zh-CN" altLang="en-US" smtClean="0">
                <a:sym typeface="微软雅黑" pitchFamily="34" charset="-122"/>
              </a:rPr>
              <a:t>正文级别 </a:t>
            </a:r>
            <a:r>
              <a:rPr lang="en-US" altLang="zh-CN" smtClean="0">
                <a:sym typeface="微软雅黑" pitchFamily="34" charset="-122"/>
              </a:rPr>
              <a:t>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 pitchFamily="34" charset="-122"/>
        </a:defRPr>
      </a:lvl5pPr>
      <a:lvl6pPr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/>
        </a:defRPr>
      </a:lvl6pPr>
      <a:lvl7pPr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/>
        </a:defRPr>
      </a:lvl7pPr>
      <a:lvl8pPr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/>
        </a:defRPr>
      </a:lvl8pPr>
      <a:lvl9pPr>
        <a:defRPr sz="2800">
          <a:solidFill>
            <a:srgbClr val="FFFFFF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1pPr>
      <a:lvl2pPr marL="800100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2pPr>
      <a:lvl3pPr marL="1219200" indent="-3048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3pPr>
      <a:lvl4pPr marL="1714500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4pPr>
      <a:lvl5pPr marL="2171700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400">
          <a:solidFill>
            <a:schemeClr val="tx1"/>
          </a:solidFill>
          <a:latin typeface="微软雅黑"/>
          <a:ea typeface="微软雅黑"/>
          <a:cs typeface="微软雅黑"/>
          <a:sym typeface="微软雅黑" pitchFamily="34" charset="-122"/>
        </a:defRPr>
      </a:lvl5pPr>
      <a:lvl6pPr marL="2560320" indent="-274320">
        <a:spcBef>
          <a:spcPts val="500"/>
        </a:spcBef>
        <a:buSzPct val="100000"/>
        <a:buFont typeface="Arial"/>
        <a:buChar char="•"/>
        <a:defRPr sz="2400">
          <a:latin typeface="微软雅黑"/>
          <a:ea typeface="微软雅黑"/>
          <a:cs typeface="微软雅黑"/>
          <a:sym typeface="微软雅黑"/>
        </a:defRPr>
      </a:lvl6pPr>
      <a:lvl7pPr marL="3017520" indent="-274320">
        <a:spcBef>
          <a:spcPts val="500"/>
        </a:spcBef>
        <a:buSzPct val="100000"/>
        <a:buFont typeface="Arial"/>
        <a:buChar char="•"/>
        <a:defRPr sz="2400">
          <a:latin typeface="微软雅黑"/>
          <a:ea typeface="微软雅黑"/>
          <a:cs typeface="微软雅黑"/>
          <a:sym typeface="微软雅黑"/>
        </a:defRPr>
      </a:lvl7pPr>
      <a:lvl8pPr marL="3474720" indent="-274320">
        <a:spcBef>
          <a:spcPts val="500"/>
        </a:spcBef>
        <a:buSzPct val="100000"/>
        <a:buFont typeface="Arial"/>
        <a:buChar char="•"/>
        <a:defRPr sz="2400">
          <a:latin typeface="微软雅黑"/>
          <a:ea typeface="微软雅黑"/>
          <a:cs typeface="微软雅黑"/>
          <a:sym typeface="微软雅黑"/>
        </a:defRPr>
      </a:lvl8pPr>
      <a:lvl9pPr marL="3931920" indent="-274320">
        <a:spcBef>
          <a:spcPts val="500"/>
        </a:spcBef>
        <a:buSzPct val="100000"/>
        <a:buFont typeface="Arial"/>
        <a:buChar char="•"/>
        <a:defRPr sz="24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1pPr>
      <a:lvl2pPr indent="457200"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2pPr>
      <a:lvl3pPr indent="914400"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3pPr>
      <a:lvl4pPr indent="1371600"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4pPr>
      <a:lvl5pPr indent="1828800"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5pPr>
      <a:lvl6pPr indent="2286000"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6pPr>
      <a:lvl7pPr indent="2743200"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7pPr>
      <a:lvl8pPr indent="3200400"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8pPr>
      <a:lvl9pPr indent="3657600" algn="r">
        <a:defRPr sz="1000">
          <a:solidFill>
            <a:schemeClr val="tx1"/>
          </a:solidFill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howto/functiona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unctional_programm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lk_synchronous_paralle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.lmu.edu/~ray/notes/paradigm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ClaudioMartella/giraph-at-hadoop-summit-201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adoop_Summit/t-435p230-cjain" TargetMode="External"/><Relationship Id="rId2" Type="http://schemas.openxmlformats.org/officeDocument/2006/relationships/hyperlink" Target="https://cwiki.apache.org/confluence/display/PIG/Pig+on+Te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wei.wu@alibaba-inc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487488" y="1628775"/>
            <a:ext cx="6337300" cy="1812925"/>
          </a:xfrm>
        </p:spPr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分布式编程模型的设计与演化</a:t>
            </a:r>
          </a:p>
        </p:txBody>
      </p:sp>
      <p:sp>
        <p:nvSpPr>
          <p:cNvPr id="12291" name="Shape 32"/>
          <p:cNvSpPr>
            <a:spLocks noGrp="1"/>
          </p:cNvSpPr>
          <p:nvPr>
            <p:ph type="body" idx="1"/>
          </p:nvPr>
        </p:nvSpPr>
        <p:spPr>
          <a:xfrm>
            <a:off x="4078288" y="3213100"/>
            <a:ext cx="4897437" cy="6492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吴威（无谓）阿里云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数据事业部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90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函数式编程语言</a:t>
            </a:r>
          </a:p>
        </p:txBody>
      </p:sp>
      <p:sp>
        <p:nvSpPr>
          <p:cNvPr id="29698" name="Shape 9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  <a:p>
            <a:pPr lvl="1" eaLnBrk="1" hangingPunct="1">
              <a:spcBef>
                <a:spcPts val="2000"/>
              </a:spcBef>
            </a:pPr>
            <a:r>
              <a:rPr lang="zh-CN" altLang="en-US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函数是“一等公民”</a:t>
            </a:r>
          </a:p>
          <a:p>
            <a:pPr lvl="1" eaLnBrk="1" hangingPunct="1">
              <a:spcBef>
                <a:spcPts val="2000"/>
              </a:spcBef>
            </a:pPr>
            <a:r>
              <a:rPr lang="zh-CN" altLang="en-US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每个函数都有输出</a:t>
            </a:r>
          </a:p>
          <a:p>
            <a:pPr lvl="1" eaLnBrk="1" hangingPunct="1">
              <a:spcBef>
                <a:spcPts val="2000"/>
              </a:spcBef>
            </a:pPr>
            <a:r>
              <a:rPr lang="zh-CN" altLang="en-US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函数输出只依赖于输入参数，不依赖于外部变量或状态</a:t>
            </a:r>
          </a:p>
          <a:p>
            <a:pPr lvl="1" eaLnBrk="1" hangingPunct="1">
              <a:spcBef>
                <a:spcPts val="2000"/>
              </a:spcBef>
            </a:pPr>
            <a:r>
              <a:rPr lang="zh-CN" altLang="en-US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函数只返回新的值，不改变外部状态</a:t>
            </a:r>
          </a:p>
          <a:p>
            <a:pPr lvl="1" eaLnBrk="1" hangingPunct="1">
              <a:spcBef>
                <a:spcPts val="2000"/>
              </a:spcBef>
            </a:pPr>
            <a:r>
              <a:rPr lang="zh-CN" altLang="en-US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高阶函数</a:t>
            </a:r>
            <a:r>
              <a:rPr lang="en-US" altLang="zh-CN" sz="1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(Higher-order function)</a:t>
            </a:r>
          </a:p>
          <a:p>
            <a:pPr lvl="1" eaLnBrk="1" hangingPunct="1">
              <a:spcBef>
                <a:spcPts val="2000"/>
              </a:spcBef>
              <a:buFont typeface="Arial" charset="0"/>
              <a:buNone/>
            </a:pPr>
            <a:endParaRPr lang="en-US" altLang="zh-CN" sz="18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延伸阅读 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zh-CN" sz="1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Python Functional Programming HOWTO: </a:t>
            </a:r>
            <a:r>
              <a:rPr lang="en-US" altLang="zh-CN" sz="1800" b="1" u="sng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https://docs.python.org/2/howto/functional.html</a:t>
            </a:r>
            <a:endParaRPr lang="en-US" altLang="zh-CN" sz="1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1500"/>
              </a:spcBef>
            </a:pPr>
            <a:r>
              <a:rPr lang="en-US" altLang="zh-CN" sz="1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Functional programming</a:t>
            </a:r>
            <a:r>
              <a:rPr lang="zh-CN" altLang="en-US" sz="1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u="sng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http://en.wikipedia.org/wiki/Functional_programming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95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函数式编程</a:t>
            </a:r>
          </a:p>
        </p:txBody>
      </p:sp>
      <p:sp>
        <p:nvSpPr>
          <p:cNvPr id="31746" name="Shape 96"/>
          <p:cNvSpPr>
            <a:spLocks noGrp="1"/>
          </p:cNvSpPr>
          <p:nvPr>
            <p:ph type="body" idx="1"/>
          </p:nvPr>
        </p:nvSpPr>
        <p:spPr>
          <a:xfrm>
            <a:off x="1487488" y="908050"/>
            <a:ext cx="11522075" cy="5413375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C++ STL</a:t>
            </a:r>
          </a:p>
          <a:p>
            <a:pPr marL="752475" lvl="1" indent="-295275" eaLnBrk="1" hangingPunct="1">
              <a:spcBef>
                <a:spcPts val="2000"/>
              </a:spcBef>
              <a:buFont typeface="Arial" charset="0"/>
              <a:buChar char="‣"/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 incr(int val) { return val+1}</a:t>
            </a:r>
          </a:p>
          <a:p>
            <a:pPr marL="752475" lvl="1" indent="-295275" eaLnBrk="1" hangingPunct="1">
              <a:spcBef>
                <a:spcPts val="2000"/>
              </a:spcBef>
              <a:buFont typeface="Arial" charset="0"/>
              <a:buChar char="‣"/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std::for_each(vec.begin(), vec.end(), incr);</a:t>
            </a:r>
          </a:p>
          <a:p>
            <a:pPr eaLnBrk="1" hangingPunct="1">
              <a:spcBef>
                <a:spcPts val="3500"/>
              </a:spcBef>
              <a:buFont typeface="Arial" charset="0"/>
              <a:buNone/>
            </a:pPr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35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</a:p>
          <a:p>
            <a:pPr marL="752475" lvl="1" indent="-295275" eaLnBrk="1" hangingPunct="1">
              <a:spcBef>
                <a:spcPts val="2000"/>
              </a:spcBef>
              <a:buFont typeface="Arial" charset="0"/>
              <a:buChar char="‣"/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def upper(s):</a:t>
            </a:r>
          </a:p>
          <a:p>
            <a:pPr marL="752475" lvl="1" indent="-295275" eaLnBrk="1" hangingPunct="1">
              <a:spcBef>
                <a:spcPts val="2000"/>
              </a:spcBef>
              <a:buFont typeface="Arial" charset="0"/>
              <a:buChar char="‣"/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return s.upper()</a:t>
            </a:r>
          </a:p>
          <a:p>
            <a:pPr marL="752475" lvl="1" indent="-295275" eaLnBrk="1" hangingPunct="1">
              <a:spcBef>
                <a:spcPts val="2000"/>
              </a:spcBef>
              <a:buFont typeface="Arial" charset="0"/>
              <a:buChar char="‣"/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map(upper, ['apple', ‘orange’, ‘pear’])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100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编程接口（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Hadoop MapReduce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为例）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338138" y="1350963"/>
            <a:ext cx="5599112" cy="4752975"/>
          </a:xfrm>
          <a:solidFill>
            <a:srgbClr val="FFFFFF"/>
          </a:solidFill>
          <a:ln>
            <a:solidFill>
              <a:srgbClr val="85888D"/>
            </a:solidFill>
            <a:custDash>
              <a:ds d="200000" sp="200000"/>
            </a:custDash>
          </a:ln>
        </p:spPr>
        <p:txBody>
          <a:bodyPr lIns="0" tIns="0" rIns="0" bIns="0">
            <a:normAutofit/>
          </a:bodyPr>
          <a:lstStyle/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public void map(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  LongWritable </a:t>
            </a:r>
            <a:r>
              <a:rPr sz="1782" b="1">
                <a:solidFill>
                  <a:srgbClr val="C0504D"/>
                </a:solidFill>
                <a:sym typeface="微软雅黑"/>
              </a:rPr>
              <a:t>key</a:t>
            </a:r>
            <a:r>
              <a:rPr sz="1782">
                <a:solidFill>
                  <a:sysClr val="windowText" lastClr="000000"/>
                </a:solidFill>
                <a:sym typeface="微软雅黑"/>
              </a:rPr>
              <a:t>, Text </a:t>
            </a:r>
            <a:r>
              <a:rPr sz="1782" b="1">
                <a:solidFill>
                  <a:srgbClr val="C0504D"/>
                </a:solidFill>
                <a:sym typeface="微软雅黑"/>
              </a:rPr>
              <a:t>value</a:t>
            </a:r>
            <a:r>
              <a:rPr sz="1782">
                <a:solidFill>
                  <a:sysClr val="windowText" lastClr="000000"/>
                </a:solidFill>
                <a:sym typeface="微软雅黑"/>
              </a:rPr>
              <a:t>, 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  </a:t>
            </a:r>
            <a:r>
              <a:rPr sz="1485">
                <a:solidFill>
                  <a:sysClr val="windowText" lastClr="000000"/>
                </a:solidFill>
                <a:sym typeface="微软雅黑"/>
              </a:rPr>
              <a:t>OutputCollector&lt;Text, IntWritable&gt;</a:t>
            </a:r>
            <a:r>
              <a:rPr sz="1782">
                <a:solidFill>
                  <a:sysClr val="windowText" lastClr="000000"/>
                </a:solidFill>
                <a:sym typeface="微软雅黑"/>
              </a:rPr>
              <a:t> output,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  Reporter reporter) 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  throws IOException {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String line = </a:t>
            </a:r>
            <a:r>
              <a:rPr sz="1782" b="1">
                <a:solidFill>
                  <a:srgbClr val="C0504D"/>
                </a:solidFill>
                <a:sym typeface="微软雅黑"/>
              </a:rPr>
              <a:t>value</a:t>
            </a:r>
            <a:r>
              <a:rPr sz="1782">
                <a:solidFill>
                  <a:sysClr val="windowText" lastClr="000000"/>
                </a:solidFill>
                <a:sym typeface="微软雅黑"/>
              </a:rPr>
              <a:t>.toString();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StringTokenizer tokenizer 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    = new StringTokenizer(line);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while (tokenizer.hasMoreTokens()) {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  word.set(tokenizer.nextToken());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  </a:t>
            </a:r>
            <a:r>
              <a:rPr sz="1782" b="1">
                <a:solidFill>
                  <a:srgbClr val="C0504D"/>
                </a:solidFill>
                <a:sym typeface="微软雅黑"/>
              </a:rPr>
              <a:t>output.collect(word, one)</a:t>
            </a:r>
            <a:r>
              <a:rPr sz="1782">
                <a:solidFill>
                  <a:sysClr val="windowText" lastClr="000000"/>
                </a:solidFill>
                <a:sym typeface="微软雅黑"/>
              </a:rPr>
              <a:t>;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  }</a:t>
            </a:r>
          </a:p>
          <a:p>
            <a:pPr marL="0" indent="0" defTabSz="905255" eaLnBrk="1" fontAlgn="auto" hangingPunct="1">
              <a:spcBef>
                <a:spcPts val="4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782">
                <a:solidFill>
                  <a:sysClr val="windowText" lastClr="000000"/>
                </a:solidFill>
                <a:sym typeface="微软雅黑"/>
              </a:rPr>
              <a:t>}</a:t>
            </a:r>
          </a:p>
        </p:txBody>
      </p:sp>
      <p:sp>
        <p:nvSpPr>
          <p:cNvPr id="33795" name="Shape 102"/>
          <p:cNvSpPr>
            <a:spLocks noChangeArrowheads="1"/>
          </p:cNvSpPr>
          <p:nvPr/>
        </p:nvSpPr>
        <p:spPr bwMode="auto">
          <a:xfrm>
            <a:off x="6107113" y="1358900"/>
            <a:ext cx="5919787" cy="4737100"/>
          </a:xfrm>
          <a:prstGeom prst="rect">
            <a:avLst/>
          </a:prstGeom>
          <a:solidFill>
            <a:srgbClr val="FFFFFF"/>
          </a:solidFill>
          <a:ln w="12700">
            <a:solidFill>
              <a:srgbClr val="85888D"/>
            </a:solidFill>
            <a:miter lim="4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public void reduce(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Text </a:t>
            </a:r>
            <a:r>
              <a:rPr lang="en-US" altLang="zh-CN" b="1">
                <a:solidFill>
                  <a:srgbClr val="C0504D"/>
                </a:solidFill>
              </a:rPr>
              <a:t>key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sz="1500">
                <a:solidFill>
                  <a:srgbClr val="000000"/>
                </a:solidFill>
              </a:rPr>
              <a:t>Iterator&lt;IntWritable&gt;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C0504D"/>
                </a:solidFill>
              </a:rPr>
              <a:t>values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</a:t>
            </a:r>
            <a:r>
              <a:rPr lang="en-US" altLang="zh-CN" sz="1500">
                <a:solidFill>
                  <a:srgbClr val="000000"/>
                </a:solidFill>
              </a:rPr>
              <a:t>OutputCollector&lt;Text, IntWritable&gt;</a:t>
            </a:r>
            <a:r>
              <a:rPr lang="en-US" altLang="zh-CN">
                <a:solidFill>
                  <a:srgbClr val="000000"/>
                </a:solidFill>
              </a:rPr>
              <a:t> output, 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Reporter reporter) 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throws IOException {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int sum = 0;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while (</a:t>
            </a:r>
            <a:r>
              <a:rPr lang="en-US" altLang="zh-CN" b="1">
                <a:solidFill>
                  <a:srgbClr val="C0504D"/>
                </a:solidFill>
              </a:rPr>
              <a:t>values</a:t>
            </a:r>
            <a:r>
              <a:rPr lang="en-US" altLang="zh-CN">
                <a:solidFill>
                  <a:srgbClr val="000000"/>
                </a:solidFill>
              </a:rPr>
              <a:t>.hasNext()) {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  sum += </a:t>
            </a:r>
            <a:r>
              <a:rPr lang="en-US" altLang="zh-CN" b="1">
                <a:solidFill>
                  <a:srgbClr val="C0504D"/>
                </a:solidFill>
              </a:rPr>
              <a:t>values</a:t>
            </a:r>
            <a:r>
              <a:rPr lang="en-US" altLang="zh-CN">
                <a:solidFill>
                  <a:srgbClr val="000000"/>
                </a:solidFill>
              </a:rPr>
              <a:t>.next().get();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}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 b="1">
                <a:solidFill>
                  <a:srgbClr val="C0504D"/>
                </a:solidFill>
              </a:rPr>
              <a:t>output.collect(key, new </a:t>
            </a:r>
            <a:r>
              <a:rPr lang="en-US" altLang="zh-CN" sz="1500" b="1">
                <a:solidFill>
                  <a:srgbClr val="C0504D"/>
                </a:solidFill>
              </a:rPr>
              <a:t>IntWritable</a:t>
            </a:r>
            <a:r>
              <a:rPr lang="en-US" altLang="zh-CN" b="1">
                <a:solidFill>
                  <a:srgbClr val="C0504D"/>
                </a:solidFill>
              </a:rPr>
              <a:t>(sum))</a:t>
            </a:r>
            <a:r>
              <a:rPr lang="en-US" altLang="zh-CN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06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MapReduce </a:t>
            </a:r>
            <a:r>
              <a:rPr lang="zh-CN" altLang="en-US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- Word Count</a:t>
            </a:r>
          </a:p>
        </p:txBody>
      </p:sp>
      <p:grpSp>
        <p:nvGrpSpPr>
          <p:cNvPr id="35842" name="Group 109"/>
          <p:cNvGrpSpPr>
            <a:grpSpLocks/>
          </p:cNvGrpSpPr>
          <p:nvPr/>
        </p:nvGrpSpPr>
        <p:grpSpPr bwMode="auto">
          <a:xfrm>
            <a:off x="600075" y="2255838"/>
            <a:ext cx="2759075" cy="647700"/>
            <a:chOff x="0" y="0"/>
            <a:chExt cx="2759078" cy="647700"/>
          </a:xfrm>
        </p:grpSpPr>
        <p:sp>
          <p:nvSpPr>
            <p:cNvPr id="36070" name="Shape 107"/>
            <p:cNvSpPr>
              <a:spLocks noChangeArrowheads="1"/>
            </p:cNvSpPr>
            <p:nvPr/>
          </p:nvSpPr>
          <p:spPr bwMode="auto">
            <a:xfrm>
              <a:off x="0" y="-1"/>
              <a:ext cx="2759079" cy="647701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71" name="Shape 108"/>
            <p:cNvSpPr>
              <a:spLocks noChangeArrowheads="1"/>
            </p:cNvSpPr>
            <p:nvPr/>
          </p:nvSpPr>
          <p:spPr bwMode="auto">
            <a:xfrm>
              <a:off x="46505" y="11429"/>
              <a:ext cx="2666069" cy="6248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world</a:t>
              </a:r>
            </a:p>
            <a:p>
              <a:r>
                <a:rPr lang="en-US" altLang="zh-CN">
                  <a:solidFill>
                    <a:srgbClr val="000000"/>
                  </a:solidFill>
                </a:rPr>
                <a:t>Hello alibaba and taobao</a:t>
              </a:r>
            </a:p>
          </p:txBody>
        </p:sp>
      </p:grpSp>
      <p:grpSp>
        <p:nvGrpSpPr>
          <p:cNvPr id="35843" name="Group 112"/>
          <p:cNvGrpSpPr>
            <a:grpSpLocks/>
          </p:cNvGrpSpPr>
          <p:nvPr/>
        </p:nvGrpSpPr>
        <p:grpSpPr bwMode="auto">
          <a:xfrm>
            <a:off x="588963" y="3775075"/>
            <a:ext cx="2711450" cy="925513"/>
            <a:chOff x="0" y="0"/>
            <a:chExt cx="2710587" cy="925327"/>
          </a:xfrm>
        </p:grpSpPr>
        <p:sp>
          <p:nvSpPr>
            <p:cNvPr id="36068" name="Shape 110"/>
            <p:cNvSpPr>
              <a:spLocks noChangeArrowheads="1"/>
            </p:cNvSpPr>
            <p:nvPr/>
          </p:nvSpPr>
          <p:spPr bwMode="auto">
            <a:xfrm>
              <a:off x="0" y="0"/>
              <a:ext cx="2710588" cy="925328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9" name="Shape 111"/>
            <p:cNvSpPr>
              <a:spLocks noChangeArrowheads="1"/>
            </p:cNvSpPr>
            <p:nvPr/>
          </p:nvSpPr>
          <p:spPr bwMode="auto">
            <a:xfrm>
              <a:off x="11655" y="16893"/>
              <a:ext cx="2687277" cy="8915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cloud computing</a:t>
              </a:r>
            </a:p>
            <a:p>
              <a:r>
                <a:rPr lang="en-US" altLang="zh-CN">
                  <a:solidFill>
                    <a:srgbClr val="000000"/>
                  </a:solidFill>
                </a:rPr>
                <a:t>taobao and alibaba</a:t>
              </a:r>
            </a:p>
            <a:p>
              <a:r>
                <a:rPr lang="en-US" altLang="zh-CN">
                  <a:solidFill>
                    <a:srgbClr val="000000"/>
                  </a:solidFill>
                </a:rPr>
                <a:t>world cup 2014</a:t>
              </a:r>
            </a:p>
          </p:txBody>
        </p:sp>
      </p:grpSp>
      <p:grpSp>
        <p:nvGrpSpPr>
          <p:cNvPr id="35844" name="Group 115"/>
          <p:cNvGrpSpPr>
            <a:grpSpLocks/>
          </p:cNvGrpSpPr>
          <p:nvPr/>
        </p:nvGrpSpPr>
        <p:grpSpPr bwMode="auto">
          <a:xfrm>
            <a:off x="935038" y="5638800"/>
            <a:ext cx="2089150" cy="654050"/>
            <a:chOff x="0" y="-6350"/>
            <a:chExt cx="2089150" cy="654050"/>
          </a:xfrm>
        </p:grpSpPr>
        <p:sp>
          <p:nvSpPr>
            <p:cNvPr id="36066" name="Shape 113"/>
            <p:cNvSpPr>
              <a:spLocks noChangeArrowheads="1"/>
            </p:cNvSpPr>
            <p:nvPr/>
          </p:nvSpPr>
          <p:spPr bwMode="auto">
            <a:xfrm>
              <a:off x="0" y="0"/>
              <a:ext cx="2089150" cy="647700"/>
            </a:xfrm>
            <a:prstGeom prst="rect">
              <a:avLst/>
            </a:prstGeom>
            <a:solidFill>
              <a:srgbClr val="00CCFF">
                <a:alpha val="5294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7" name="Shape 114"/>
            <p:cNvSpPr>
              <a:spLocks noChangeArrowheads="1"/>
            </p:cNvSpPr>
            <p:nvPr/>
          </p:nvSpPr>
          <p:spPr bwMode="auto">
            <a:xfrm>
              <a:off x="0" y="-6351"/>
              <a:ext cx="1801897" cy="6248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cup</a:t>
              </a:r>
            </a:p>
            <a:p>
              <a:r>
                <a:rPr lang="en-US" altLang="zh-CN">
                  <a:solidFill>
                    <a:srgbClr val="000000"/>
                  </a:solidFill>
                </a:rPr>
                <a:t>cloud computing</a:t>
              </a:r>
            </a:p>
          </p:txBody>
        </p:sp>
      </p:grpSp>
      <p:sp>
        <p:nvSpPr>
          <p:cNvPr id="116" name="Shape 116"/>
          <p:cNvSpPr>
            <a:spLocks noChangeArrowheads="1"/>
          </p:cNvSpPr>
          <p:nvPr/>
        </p:nvSpPr>
        <p:spPr bwMode="auto">
          <a:xfrm>
            <a:off x="3430588" y="4027488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271838" y="1258888"/>
            <a:ext cx="820737" cy="4953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800" kern="0">
                <a:solidFill>
                  <a:sysClr val="windowText" lastClr="000000"/>
                </a:solidFill>
              </a:rPr>
              <a:t>Map</a:t>
            </a:r>
          </a:p>
        </p:txBody>
      </p:sp>
      <p:grpSp>
        <p:nvGrpSpPr>
          <p:cNvPr id="120" name="Group 120"/>
          <p:cNvGrpSpPr>
            <a:grpSpLocks/>
          </p:cNvGrpSpPr>
          <p:nvPr/>
        </p:nvGrpSpPr>
        <p:grpSpPr bwMode="auto">
          <a:xfrm>
            <a:off x="4064000" y="1781175"/>
            <a:ext cx="971550" cy="357188"/>
            <a:chOff x="0" y="-31750"/>
            <a:chExt cx="971550" cy="358140"/>
          </a:xfrm>
        </p:grpSpPr>
        <p:sp>
          <p:nvSpPr>
            <p:cNvPr id="36064" name="Shape 118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5" name="Shape 119"/>
            <p:cNvSpPr>
              <a:spLocks noChangeArrowheads="1"/>
            </p:cNvSpPr>
            <p:nvPr/>
          </p:nvSpPr>
          <p:spPr bwMode="auto">
            <a:xfrm>
              <a:off x="73447" y="-31751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123" name="Group 123"/>
          <p:cNvGrpSpPr>
            <a:grpSpLocks/>
          </p:cNvGrpSpPr>
          <p:nvPr/>
        </p:nvGrpSpPr>
        <p:grpSpPr bwMode="auto">
          <a:xfrm>
            <a:off x="4064000" y="1997075"/>
            <a:ext cx="971550" cy="358775"/>
            <a:chOff x="0" y="-31749"/>
            <a:chExt cx="971550" cy="358140"/>
          </a:xfrm>
        </p:grpSpPr>
        <p:sp>
          <p:nvSpPr>
            <p:cNvPr id="36062" name="Shape 12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3" name="Shape 122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26" name="Group 126"/>
          <p:cNvGrpSpPr>
            <a:grpSpLocks/>
          </p:cNvGrpSpPr>
          <p:nvPr/>
        </p:nvGrpSpPr>
        <p:grpSpPr bwMode="auto">
          <a:xfrm>
            <a:off x="4064000" y="2212975"/>
            <a:ext cx="971550" cy="358775"/>
            <a:chOff x="0" y="-31749"/>
            <a:chExt cx="971550" cy="358140"/>
          </a:xfrm>
        </p:grpSpPr>
        <p:sp>
          <p:nvSpPr>
            <p:cNvPr id="36060" name="Shape 12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61" name="Shape 125"/>
            <p:cNvSpPr>
              <a:spLocks noChangeArrowheads="1"/>
            </p:cNvSpPr>
            <p:nvPr/>
          </p:nvSpPr>
          <p:spPr bwMode="auto">
            <a:xfrm>
              <a:off x="73447" y="-31750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129" name="Group 129"/>
          <p:cNvGrpSpPr>
            <a:grpSpLocks/>
          </p:cNvGrpSpPr>
          <p:nvPr/>
        </p:nvGrpSpPr>
        <p:grpSpPr bwMode="auto">
          <a:xfrm>
            <a:off x="4030663" y="2430463"/>
            <a:ext cx="1039812" cy="357187"/>
            <a:chOff x="-34489" y="-31750"/>
            <a:chExt cx="1040529" cy="358140"/>
          </a:xfrm>
        </p:grpSpPr>
        <p:sp>
          <p:nvSpPr>
            <p:cNvPr id="36058" name="Shape 12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9" name="Shape 128"/>
            <p:cNvSpPr>
              <a:spLocks noChangeArrowheads="1"/>
            </p:cNvSpPr>
            <p:nvPr/>
          </p:nvSpPr>
          <p:spPr bwMode="auto">
            <a:xfrm>
              <a:off x="-34490" y="-31751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132" name="Group 132"/>
          <p:cNvGrpSpPr>
            <a:grpSpLocks/>
          </p:cNvGrpSpPr>
          <p:nvPr/>
        </p:nvGrpSpPr>
        <p:grpSpPr bwMode="auto">
          <a:xfrm>
            <a:off x="4064000" y="2644775"/>
            <a:ext cx="971550" cy="358775"/>
            <a:chOff x="0" y="-31749"/>
            <a:chExt cx="971550" cy="358140"/>
          </a:xfrm>
        </p:grpSpPr>
        <p:sp>
          <p:nvSpPr>
            <p:cNvPr id="36056" name="Shape 13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7" name="Shape 131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135" name="Group 135"/>
          <p:cNvGrpSpPr>
            <a:grpSpLocks/>
          </p:cNvGrpSpPr>
          <p:nvPr/>
        </p:nvGrpSpPr>
        <p:grpSpPr bwMode="auto">
          <a:xfrm>
            <a:off x="4051300" y="2862263"/>
            <a:ext cx="996950" cy="357187"/>
            <a:chOff x="-12444" y="-31750"/>
            <a:chExt cx="996438" cy="358140"/>
          </a:xfrm>
        </p:grpSpPr>
        <p:sp>
          <p:nvSpPr>
            <p:cNvPr id="36054" name="Shape 133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5" name="Shape 134"/>
            <p:cNvSpPr>
              <a:spLocks noChangeArrowheads="1"/>
            </p:cNvSpPr>
            <p:nvPr/>
          </p:nvSpPr>
          <p:spPr bwMode="auto">
            <a:xfrm>
              <a:off x="-12445" y="-31751"/>
              <a:ext cx="9964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138" name="Group 138"/>
          <p:cNvGrpSpPr>
            <a:grpSpLocks/>
          </p:cNvGrpSpPr>
          <p:nvPr/>
        </p:nvGrpSpPr>
        <p:grpSpPr bwMode="auto">
          <a:xfrm>
            <a:off x="4030663" y="3294063"/>
            <a:ext cx="1039812" cy="358775"/>
            <a:chOff x="-34489" y="-31749"/>
            <a:chExt cx="1040529" cy="358140"/>
          </a:xfrm>
        </p:grpSpPr>
        <p:sp>
          <p:nvSpPr>
            <p:cNvPr id="36052" name="Shape 13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3" name="Shape 137"/>
            <p:cNvSpPr>
              <a:spLocks noChangeArrowheads="1"/>
            </p:cNvSpPr>
            <p:nvPr/>
          </p:nvSpPr>
          <p:spPr bwMode="auto">
            <a:xfrm>
              <a:off x="-34490" y="-31750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141" name="Group 141"/>
          <p:cNvGrpSpPr>
            <a:grpSpLocks/>
          </p:cNvGrpSpPr>
          <p:nvPr/>
        </p:nvGrpSpPr>
        <p:grpSpPr bwMode="auto">
          <a:xfrm>
            <a:off x="4064000" y="3509963"/>
            <a:ext cx="971550" cy="358775"/>
            <a:chOff x="0" y="-31749"/>
            <a:chExt cx="971550" cy="358140"/>
          </a:xfrm>
        </p:grpSpPr>
        <p:sp>
          <p:nvSpPr>
            <p:cNvPr id="36050" name="Shape 13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51" name="Shape 140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144" name="Group 144"/>
          <p:cNvGrpSpPr>
            <a:grpSpLocks/>
          </p:cNvGrpSpPr>
          <p:nvPr/>
        </p:nvGrpSpPr>
        <p:grpSpPr bwMode="auto">
          <a:xfrm>
            <a:off x="4051300" y="3727450"/>
            <a:ext cx="1366838" cy="358775"/>
            <a:chOff x="44718" y="-31749"/>
            <a:chExt cx="1366239" cy="358140"/>
          </a:xfrm>
        </p:grpSpPr>
        <p:sp>
          <p:nvSpPr>
            <p:cNvPr id="36048" name="Shape 142"/>
            <p:cNvSpPr>
              <a:spLocks noChangeArrowheads="1"/>
            </p:cNvSpPr>
            <p:nvPr/>
          </p:nvSpPr>
          <p:spPr bwMode="auto">
            <a:xfrm>
              <a:off x="57111" y="39370"/>
              <a:ext cx="1341454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9" name="Shape 143"/>
            <p:cNvSpPr>
              <a:spLocks noChangeArrowheads="1"/>
            </p:cNvSpPr>
            <p:nvPr/>
          </p:nvSpPr>
          <p:spPr bwMode="auto">
            <a:xfrm>
              <a:off x="44718" y="-31750"/>
              <a:ext cx="13662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147" name="Group 147"/>
          <p:cNvGrpSpPr>
            <a:grpSpLocks/>
          </p:cNvGrpSpPr>
          <p:nvPr/>
        </p:nvGrpSpPr>
        <p:grpSpPr bwMode="auto">
          <a:xfrm>
            <a:off x="4051300" y="3943350"/>
            <a:ext cx="996950" cy="357188"/>
            <a:chOff x="-12444" y="-31750"/>
            <a:chExt cx="996438" cy="358140"/>
          </a:xfrm>
        </p:grpSpPr>
        <p:sp>
          <p:nvSpPr>
            <p:cNvPr id="36046" name="Shape 145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7" name="Shape 146"/>
            <p:cNvSpPr>
              <a:spLocks noChangeArrowheads="1"/>
            </p:cNvSpPr>
            <p:nvPr/>
          </p:nvSpPr>
          <p:spPr bwMode="auto">
            <a:xfrm>
              <a:off x="-12445" y="-31751"/>
              <a:ext cx="9964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150" name="Group 150"/>
          <p:cNvGrpSpPr>
            <a:grpSpLocks/>
          </p:cNvGrpSpPr>
          <p:nvPr/>
        </p:nvGrpSpPr>
        <p:grpSpPr bwMode="auto">
          <a:xfrm>
            <a:off x="4064000" y="4157663"/>
            <a:ext cx="971550" cy="358775"/>
            <a:chOff x="0" y="-31749"/>
            <a:chExt cx="971550" cy="358140"/>
          </a:xfrm>
        </p:grpSpPr>
        <p:sp>
          <p:nvSpPr>
            <p:cNvPr id="36044" name="Shape 14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5" name="Shape 149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153" name="Group 153"/>
          <p:cNvGrpSpPr>
            <a:grpSpLocks/>
          </p:cNvGrpSpPr>
          <p:nvPr/>
        </p:nvGrpSpPr>
        <p:grpSpPr bwMode="auto">
          <a:xfrm>
            <a:off x="4030663" y="4373563"/>
            <a:ext cx="1039812" cy="358775"/>
            <a:chOff x="-34489" y="-31749"/>
            <a:chExt cx="1040529" cy="358140"/>
          </a:xfrm>
        </p:grpSpPr>
        <p:sp>
          <p:nvSpPr>
            <p:cNvPr id="36042" name="Shape 15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3" name="Shape 152"/>
            <p:cNvSpPr>
              <a:spLocks noChangeArrowheads="1"/>
            </p:cNvSpPr>
            <p:nvPr/>
          </p:nvSpPr>
          <p:spPr bwMode="auto">
            <a:xfrm>
              <a:off x="-34490" y="-31750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156" name="Group 156"/>
          <p:cNvGrpSpPr>
            <a:grpSpLocks/>
          </p:cNvGrpSpPr>
          <p:nvPr/>
        </p:nvGrpSpPr>
        <p:grpSpPr bwMode="auto">
          <a:xfrm>
            <a:off x="4064000" y="4589463"/>
            <a:ext cx="971550" cy="358775"/>
            <a:chOff x="0" y="-31749"/>
            <a:chExt cx="971550" cy="358140"/>
          </a:xfrm>
        </p:grpSpPr>
        <p:sp>
          <p:nvSpPr>
            <p:cNvPr id="36040" name="Shape 15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41" name="Shape 155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59" name="Group 159"/>
          <p:cNvGrpSpPr>
            <a:grpSpLocks/>
          </p:cNvGrpSpPr>
          <p:nvPr/>
        </p:nvGrpSpPr>
        <p:grpSpPr bwMode="auto">
          <a:xfrm>
            <a:off x="4064000" y="4805363"/>
            <a:ext cx="971550" cy="358775"/>
            <a:chOff x="0" y="-31749"/>
            <a:chExt cx="971550" cy="358140"/>
          </a:xfrm>
        </p:grpSpPr>
        <p:sp>
          <p:nvSpPr>
            <p:cNvPr id="36038" name="Shape 15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9" name="Shape 158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162" name="Group 162"/>
          <p:cNvGrpSpPr>
            <a:grpSpLocks/>
          </p:cNvGrpSpPr>
          <p:nvPr/>
        </p:nvGrpSpPr>
        <p:grpSpPr bwMode="auto">
          <a:xfrm>
            <a:off x="4064000" y="5021263"/>
            <a:ext cx="971550" cy="358775"/>
            <a:chOff x="0" y="-31749"/>
            <a:chExt cx="971550" cy="358140"/>
          </a:xfrm>
        </p:grpSpPr>
        <p:sp>
          <p:nvSpPr>
            <p:cNvPr id="36036" name="Shape 16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7" name="Shape 161"/>
            <p:cNvSpPr>
              <a:spLocks noChangeArrowheads="1"/>
            </p:cNvSpPr>
            <p:nvPr/>
          </p:nvSpPr>
          <p:spPr bwMode="auto">
            <a:xfrm>
              <a:off x="99567" y="-31750"/>
              <a:ext cx="77241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165" name="Group 165"/>
          <p:cNvGrpSpPr>
            <a:grpSpLocks/>
          </p:cNvGrpSpPr>
          <p:nvPr/>
        </p:nvGrpSpPr>
        <p:grpSpPr bwMode="auto">
          <a:xfrm>
            <a:off x="4064000" y="5454650"/>
            <a:ext cx="971550" cy="358775"/>
            <a:chOff x="0" y="-31749"/>
            <a:chExt cx="971550" cy="358140"/>
          </a:xfrm>
        </p:grpSpPr>
        <p:sp>
          <p:nvSpPr>
            <p:cNvPr id="36034" name="Shape 16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5" name="Shape 164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68" name="Group 168"/>
          <p:cNvGrpSpPr>
            <a:grpSpLocks/>
          </p:cNvGrpSpPr>
          <p:nvPr/>
        </p:nvGrpSpPr>
        <p:grpSpPr bwMode="auto">
          <a:xfrm>
            <a:off x="4064000" y="5670550"/>
            <a:ext cx="971550" cy="358775"/>
            <a:chOff x="0" y="-31749"/>
            <a:chExt cx="971550" cy="358140"/>
          </a:xfrm>
        </p:grpSpPr>
        <p:sp>
          <p:nvSpPr>
            <p:cNvPr id="36032" name="Shape 16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3" name="Shape 167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171" name="Group 171"/>
          <p:cNvGrpSpPr>
            <a:grpSpLocks/>
          </p:cNvGrpSpPr>
          <p:nvPr/>
        </p:nvGrpSpPr>
        <p:grpSpPr bwMode="auto">
          <a:xfrm>
            <a:off x="4064000" y="5886450"/>
            <a:ext cx="971550" cy="358775"/>
            <a:chOff x="0" y="-31749"/>
            <a:chExt cx="971550" cy="358140"/>
          </a:xfrm>
        </p:grpSpPr>
        <p:sp>
          <p:nvSpPr>
            <p:cNvPr id="36030" name="Shape 16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31" name="Shape 170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5375275" y="1339850"/>
            <a:ext cx="647700" cy="379413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i="0"/>
            </a:pPr>
            <a:r>
              <a:rPr i="0" kern="0">
                <a:solidFill>
                  <a:sysClr val="windowText" lastClr="000000"/>
                </a:solidFill>
              </a:rPr>
              <a:t>Sort</a:t>
            </a:r>
          </a:p>
        </p:txBody>
      </p:sp>
      <p:grpSp>
        <p:nvGrpSpPr>
          <p:cNvPr id="175" name="Group 175"/>
          <p:cNvGrpSpPr>
            <a:grpSpLocks/>
          </p:cNvGrpSpPr>
          <p:nvPr/>
        </p:nvGrpSpPr>
        <p:grpSpPr bwMode="auto">
          <a:xfrm>
            <a:off x="5953125" y="1774825"/>
            <a:ext cx="969963" cy="357188"/>
            <a:chOff x="0" y="-31696"/>
            <a:chExt cx="969899" cy="357531"/>
          </a:xfrm>
        </p:grpSpPr>
        <p:sp>
          <p:nvSpPr>
            <p:cNvPr id="36028" name="Shape 173"/>
            <p:cNvSpPr>
              <a:spLocks noChangeArrowheads="1"/>
            </p:cNvSpPr>
            <p:nvPr/>
          </p:nvSpPr>
          <p:spPr bwMode="auto">
            <a:xfrm>
              <a:off x="0" y="38511"/>
              <a:ext cx="969900" cy="217118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9" name="Shape 174"/>
            <p:cNvSpPr>
              <a:spLocks noChangeArrowheads="1"/>
            </p:cNvSpPr>
            <p:nvPr/>
          </p:nvSpPr>
          <p:spPr bwMode="auto">
            <a:xfrm>
              <a:off x="73323" y="-31697"/>
              <a:ext cx="823254" cy="35753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178" name="Group 178"/>
          <p:cNvGrpSpPr>
            <a:grpSpLocks/>
          </p:cNvGrpSpPr>
          <p:nvPr/>
        </p:nvGrpSpPr>
        <p:grpSpPr bwMode="auto">
          <a:xfrm>
            <a:off x="5951538" y="1989138"/>
            <a:ext cx="971550" cy="358775"/>
            <a:chOff x="0" y="-31749"/>
            <a:chExt cx="971550" cy="358140"/>
          </a:xfrm>
        </p:grpSpPr>
        <p:sp>
          <p:nvSpPr>
            <p:cNvPr id="36026" name="Shape 17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7" name="Shape 177"/>
            <p:cNvSpPr>
              <a:spLocks noChangeArrowheads="1"/>
            </p:cNvSpPr>
            <p:nvPr/>
          </p:nvSpPr>
          <p:spPr bwMode="auto">
            <a:xfrm>
              <a:off x="73447" y="-31750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181" name="Group 181"/>
          <p:cNvGrpSpPr>
            <a:grpSpLocks/>
          </p:cNvGrpSpPr>
          <p:nvPr/>
        </p:nvGrpSpPr>
        <p:grpSpPr bwMode="auto">
          <a:xfrm>
            <a:off x="5916613" y="2206625"/>
            <a:ext cx="1041400" cy="357188"/>
            <a:chOff x="-34489" y="-31750"/>
            <a:chExt cx="1040529" cy="358140"/>
          </a:xfrm>
        </p:grpSpPr>
        <p:sp>
          <p:nvSpPr>
            <p:cNvPr id="36024" name="Shape 179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5" name="Shape 180"/>
            <p:cNvSpPr>
              <a:spLocks noChangeArrowheads="1"/>
            </p:cNvSpPr>
            <p:nvPr/>
          </p:nvSpPr>
          <p:spPr bwMode="auto">
            <a:xfrm>
              <a:off x="-34490" y="-31751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184" name="Group 184"/>
          <p:cNvGrpSpPr>
            <a:grpSpLocks/>
          </p:cNvGrpSpPr>
          <p:nvPr/>
        </p:nvGrpSpPr>
        <p:grpSpPr bwMode="auto">
          <a:xfrm>
            <a:off x="5951538" y="2420938"/>
            <a:ext cx="971550" cy="358775"/>
            <a:chOff x="0" y="-31749"/>
            <a:chExt cx="971550" cy="358140"/>
          </a:xfrm>
        </p:grpSpPr>
        <p:sp>
          <p:nvSpPr>
            <p:cNvPr id="36022" name="Shape 182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3" name="Shape 183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187" name="Group 187"/>
          <p:cNvGrpSpPr>
            <a:grpSpLocks/>
          </p:cNvGrpSpPr>
          <p:nvPr/>
        </p:nvGrpSpPr>
        <p:grpSpPr bwMode="auto">
          <a:xfrm>
            <a:off x="5938838" y="2638425"/>
            <a:ext cx="996950" cy="357188"/>
            <a:chOff x="-12444" y="-31750"/>
            <a:chExt cx="996438" cy="358140"/>
          </a:xfrm>
        </p:grpSpPr>
        <p:sp>
          <p:nvSpPr>
            <p:cNvPr id="36020" name="Shape 185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21" name="Shape 186"/>
            <p:cNvSpPr>
              <a:spLocks noChangeArrowheads="1"/>
            </p:cNvSpPr>
            <p:nvPr/>
          </p:nvSpPr>
          <p:spPr bwMode="auto">
            <a:xfrm>
              <a:off x="-12445" y="-31751"/>
              <a:ext cx="9964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190" name="Group 190"/>
          <p:cNvGrpSpPr>
            <a:grpSpLocks/>
          </p:cNvGrpSpPr>
          <p:nvPr/>
        </p:nvGrpSpPr>
        <p:grpSpPr bwMode="auto">
          <a:xfrm>
            <a:off x="5951538" y="2852738"/>
            <a:ext cx="971550" cy="358775"/>
            <a:chOff x="0" y="-31749"/>
            <a:chExt cx="971550" cy="358140"/>
          </a:xfrm>
        </p:grpSpPr>
        <p:sp>
          <p:nvSpPr>
            <p:cNvPr id="36018" name="Shape 18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9" name="Shape 189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193" name="Group 193"/>
          <p:cNvGrpSpPr>
            <a:grpSpLocks/>
          </p:cNvGrpSpPr>
          <p:nvPr/>
        </p:nvGrpSpPr>
        <p:grpSpPr bwMode="auto">
          <a:xfrm>
            <a:off x="5951538" y="3284538"/>
            <a:ext cx="971550" cy="358775"/>
            <a:chOff x="0" y="-31749"/>
            <a:chExt cx="971550" cy="358140"/>
          </a:xfrm>
        </p:grpSpPr>
        <p:sp>
          <p:nvSpPr>
            <p:cNvPr id="36016" name="Shape 19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7" name="Shape 192"/>
            <p:cNvSpPr>
              <a:spLocks noChangeArrowheads="1"/>
            </p:cNvSpPr>
            <p:nvPr/>
          </p:nvSpPr>
          <p:spPr bwMode="auto">
            <a:xfrm>
              <a:off x="99567" y="-31750"/>
              <a:ext cx="77241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196" name="Group 196"/>
          <p:cNvGrpSpPr>
            <a:grpSpLocks/>
          </p:cNvGrpSpPr>
          <p:nvPr/>
        </p:nvGrpSpPr>
        <p:grpSpPr bwMode="auto">
          <a:xfrm>
            <a:off x="5916613" y="3500438"/>
            <a:ext cx="1041400" cy="358775"/>
            <a:chOff x="-34489" y="-31749"/>
            <a:chExt cx="1040529" cy="358140"/>
          </a:xfrm>
        </p:grpSpPr>
        <p:sp>
          <p:nvSpPr>
            <p:cNvPr id="36014" name="Shape 19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5" name="Shape 195"/>
            <p:cNvSpPr>
              <a:spLocks noChangeArrowheads="1"/>
            </p:cNvSpPr>
            <p:nvPr/>
          </p:nvSpPr>
          <p:spPr bwMode="auto">
            <a:xfrm>
              <a:off x="-34490" y="-31750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199" name="Group 199"/>
          <p:cNvGrpSpPr>
            <a:grpSpLocks/>
          </p:cNvGrpSpPr>
          <p:nvPr/>
        </p:nvGrpSpPr>
        <p:grpSpPr bwMode="auto">
          <a:xfrm>
            <a:off x="5951538" y="3933825"/>
            <a:ext cx="971550" cy="358775"/>
            <a:chOff x="0" y="-31749"/>
            <a:chExt cx="971550" cy="358140"/>
          </a:xfrm>
        </p:grpSpPr>
        <p:sp>
          <p:nvSpPr>
            <p:cNvPr id="36012" name="Shape 19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3" name="Shape 198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202" name="Group 202"/>
          <p:cNvGrpSpPr>
            <a:grpSpLocks/>
          </p:cNvGrpSpPr>
          <p:nvPr/>
        </p:nvGrpSpPr>
        <p:grpSpPr bwMode="auto">
          <a:xfrm>
            <a:off x="5916613" y="3716338"/>
            <a:ext cx="1041400" cy="358775"/>
            <a:chOff x="-34489" y="-31749"/>
            <a:chExt cx="1040529" cy="358140"/>
          </a:xfrm>
        </p:grpSpPr>
        <p:sp>
          <p:nvSpPr>
            <p:cNvPr id="36010" name="Shape 20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11" name="Shape 201"/>
            <p:cNvSpPr>
              <a:spLocks noChangeArrowheads="1"/>
            </p:cNvSpPr>
            <p:nvPr/>
          </p:nvSpPr>
          <p:spPr bwMode="auto">
            <a:xfrm>
              <a:off x="-34490" y="-31750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205" name="Group 205"/>
          <p:cNvGrpSpPr>
            <a:grpSpLocks/>
          </p:cNvGrpSpPr>
          <p:nvPr/>
        </p:nvGrpSpPr>
        <p:grpSpPr bwMode="auto">
          <a:xfrm>
            <a:off x="5951538" y="4149725"/>
            <a:ext cx="971550" cy="358775"/>
            <a:chOff x="0" y="-31749"/>
            <a:chExt cx="971550" cy="358140"/>
          </a:xfrm>
        </p:grpSpPr>
        <p:sp>
          <p:nvSpPr>
            <p:cNvPr id="36008" name="Shape 20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9" name="Shape 204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208" name="Group 208"/>
          <p:cNvGrpSpPr>
            <a:grpSpLocks/>
          </p:cNvGrpSpPr>
          <p:nvPr/>
        </p:nvGrpSpPr>
        <p:grpSpPr bwMode="auto">
          <a:xfrm>
            <a:off x="5943600" y="4365625"/>
            <a:ext cx="1365250" cy="358775"/>
            <a:chOff x="48879" y="-31749"/>
            <a:chExt cx="1366239" cy="358140"/>
          </a:xfrm>
        </p:grpSpPr>
        <p:sp>
          <p:nvSpPr>
            <p:cNvPr id="36006" name="Shape 206"/>
            <p:cNvSpPr>
              <a:spLocks noChangeArrowheads="1"/>
            </p:cNvSpPr>
            <p:nvPr/>
          </p:nvSpPr>
          <p:spPr bwMode="auto">
            <a:xfrm>
              <a:off x="57111" y="39370"/>
              <a:ext cx="1349777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7" name="Shape 207"/>
            <p:cNvSpPr>
              <a:spLocks noChangeArrowheads="1"/>
            </p:cNvSpPr>
            <p:nvPr/>
          </p:nvSpPr>
          <p:spPr bwMode="auto">
            <a:xfrm>
              <a:off x="48879" y="-31750"/>
              <a:ext cx="1366241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211" name="Group 211"/>
          <p:cNvGrpSpPr>
            <a:grpSpLocks/>
          </p:cNvGrpSpPr>
          <p:nvPr/>
        </p:nvGrpSpPr>
        <p:grpSpPr bwMode="auto">
          <a:xfrm>
            <a:off x="5951538" y="4581525"/>
            <a:ext cx="971550" cy="358775"/>
            <a:chOff x="0" y="-31749"/>
            <a:chExt cx="971550" cy="358140"/>
          </a:xfrm>
        </p:grpSpPr>
        <p:sp>
          <p:nvSpPr>
            <p:cNvPr id="36004" name="Shape 20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5" name="Shape 210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14" name="Group 214"/>
          <p:cNvGrpSpPr>
            <a:grpSpLocks/>
          </p:cNvGrpSpPr>
          <p:nvPr/>
        </p:nvGrpSpPr>
        <p:grpSpPr bwMode="auto">
          <a:xfrm>
            <a:off x="5938838" y="4799013"/>
            <a:ext cx="996950" cy="357187"/>
            <a:chOff x="-12444" y="-31750"/>
            <a:chExt cx="996438" cy="358140"/>
          </a:xfrm>
        </p:grpSpPr>
        <p:sp>
          <p:nvSpPr>
            <p:cNvPr id="36002" name="Shape 212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3" name="Shape 213"/>
            <p:cNvSpPr>
              <a:spLocks noChangeArrowheads="1"/>
            </p:cNvSpPr>
            <p:nvPr/>
          </p:nvSpPr>
          <p:spPr bwMode="auto">
            <a:xfrm>
              <a:off x="-12445" y="-31751"/>
              <a:ext cx="9964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217" name="Group 217"/>
          <p:cNvGrpSpPr>
            <a:grpSpLocks/>
          </p:cNvGrpSpPr>
          <p:nvPr/>
        </p:nvGrpSpPr>
        <p:grpSpPr bwMode="auto">
          <a:xfrm>
            <a:off x="5951538" y="5013325"/>
            <a:ext cx="971550" cy="358775"/>
            <a:chOff x="0" y="-31749"/>
            <a:chExt cx="971550" cy="358140"/>
          </a:xfrm>
        </p:grpSpPr>
        <p:sp>
          <p:nvSpPr>
            <p:cNvPr id="36000" name="Shape 215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001" name="Shape 216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220" name="Group 220"/>
          <p:cNvGrpSpPr>
            <a:grpSpLocks/>
          </p:cNvGrpSpPr>
          <p:nvPr/>
        </p:nvGrpSpPr>
        <p:grpSpPr bwMode="auto">
          <a:xfrm>
            <a:off x="5951538" y="5445125"/>
            <a:ext cx="971550" cy="358775"/>
            <a:chOff x="0" y="-31749"/>
            <a:chExt cx="971550" cy="358140"/>
          </a:xfrm>
        </p:grpSpPr>
        <p:sp>
          <p:nvSpPr>
            <p:cNvPr id="35998" name="Shape 21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9" name="Shape 219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223" name="Group 223"/>
          <p:cNvGrpSpPr>
            <a:grpSpLocks/>
          </p:cNvGrpSpPr>
          <p:nvPr/>
        </p:nvGrpSpPr>
        <p:grpSpPr bwMode="auto">
          <a:xfrm>
            <a:off x="5913438" y="5659438"/>
            <a:ext cx="1366837" cy="357187"/>
            <a:chOff x="17640" y="-31749"/>
            <a:chExt cx="1366239" cy="358140"/>
          </a:xfrm>
        </p:grpSpPr>
        <p:sp>
          <p:nvSpPr>
            <p:cNvPr id="35996" name="Shape 221"/>
            <p:cNvSpPr>
              <a:spLocks noChangeArrowheads="1"/>
            </p:cNvSpPr>
            <p:nvPr/>
          </p:nvSpPr>
          <p:spPr bwMode="auto">
            <a:xfrm>
              <a:off x="57111" y="39370"/>
              <a:ext cx="1287298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7" name="Shape 222"/>
            <p:cNvSpPr>
              <a:spLocks noChangeArrowheads="1"/>
            </p:cNvSpPr>
            <p:nvPr/>
          </p:nvSpPr>
          <p:spPr bwMode="auto">
            <a:xfrm>
              <a:off x="17640" y="-31750"/>
              <a:ext cx="13662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226" name="Group 226"/>
          <p:cNvGrpSpPr>
            <a:grpSpLocks/>
          </p:cNvGrpSpPr>
          <p:nvPr/>
        </p:nvGrpSpPr>
        <p:grpSpPr bwMode="auto">
          <a:xfrm>
            <a:off x="5951538" y="5876925"/>
            <a:ext cx="971550" cy="358775"/>
            <a:chOff x="0" y="-31749"/>
            <a:chExt cx="971550" cy="358140"/>
          </a:xfrm>
        </p:grpSpPr>
        <p:sp>
          <p:nvSpPr>
            <p:cNvPr id="35994" name="Shape 22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5" name="Shape 225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29" name="Group 229"/>
          <p:cNvGrpSpPr>
            <a:grpSpLocks/>
          </p:cNvGrpSpPr>
          <p:nvPr/>
        </p:nvGrpSpPr>
        <p:grpSpPr bwMode="auto">
          <a:xfrm>
            <a:off x="5951538" y="6092825"/>
            <a:ext cx="971550" cy="358775"/>
            <a:chOff x="0" y="-31749"/>
            <a:chExt cx="971550" cy="358140"/>
          </a:xfrm>
        </p:grpSpPr>
        <p:sp>
          <p:nvSpPr>
            <p:cNvPr id="35992" name="Shape 22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CCFFCC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3" name="Shape 228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7112000" y="1176338"/>
            <a:ext cx="1079500" cy="660400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i="0"/>
            </a:pPr>
            <a:r>
              <a:rPr i="0" kern="0">
                <a:solidFill>
                  <a:sysClr val="windowText" lastClr="000000"/>
                </a:solidFill>
              </a:rPr>
              <a:t>Shuffle &amp; merge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5281613" y="4005263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34" name="Group 234"/>
          <p:cNvGrpSpPr>
            <a:grpSpLocks/>
          </p:cNvGrpSpPr>
          <p:nvPr/>
        </p:nvGrpSpPr>
        <p:grpSpPr bwMode="auto">
          <a:xfrm>
            <a:off x="8453438" y="2005013"/>
            <a:ext cx="971550" cy="358775"/>
            <a:chOff x="0" y="-31749"/>
            <a:chExt cx="971550" cy="358140"/>
          </a:xfrm>
        </p:grpSpPr>
        <p:sp>
          <p:nvSpPr>
            <p:cNvPr id="35990" name="Shape 232"/>
            <p:cNvSpPr>
              <a:spLocks noChangeArrowheads="1"/>
            </p:cNvSpPr>
            <p:nvPr/>
          </p:nvSpPr>
          <p:spPr bwMode="auto">
            <a:xfrm>
              <a:off x="0" y="647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91" name="Shape 233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237" name="Group 237"/>
          <p:cNvGrpSpPr>
            <a:grpSpLocks/>
          </p:cNvGrpSpPr>
          <p:nvPr/>
        </p:nvGrpSpPr>
        <p:grpSpPr bwMode="auto">
          <a:xfrm>
            <a:off x="8453438" y="1754188"/>
            <a:ext cx="971550" cy="357187"/>
            <a:chOff x="0" y="-31749"/>
            <a:chExt cx="971550" cy="358140"/>
          </a:xfrm>
        </p:grpSpPr>
        <p:sp>
          <p:nvSpPr>
            <p:cNvPr id="35988" name="Shape 235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9" name="Shape 236"/>
            <p:cNvSpPr>
              <a:spLocks noChangeArrowheads="1"/>
            </p:cNvSpPr>
            <p:nvPr/>
          </p:nvSpPr>
          <p:spPr bwMode="auto">
            <a:xfrm>
              <a:off x="99567" y="-31750"/>
              <a:ext cx="77241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240" name="Group 240"/>
          <p:cNvGrpSpPr>
            <a:grpSpLocks/>
          </p:cNvGrpSpPr>
          <p:nvPr/>
        </p:nvGrpSpPr>
        <p:grpSpPr bwMode="auto">
          <a:xfrm>
            <a:off x="8453438" y="2244725"/>
            <a:ext cx="971550" cy="358775"/>
            <a:chOff x="0" y="-31749"/>
            <a:chExt cx="971550" cy="358140"/>
          </a:xfrm>
        </p:grpSpPr>
        <p:sp>
          <p:nvSpPr>
            <p:cNvPr id="35986" name="Shape 23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7" name="Shape 239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1</a:t>
              </a:r>
            </a:p>
          </p:txBody>
        </p:sp>
      </p:grpSp>
      <p:grpSp>
        <p:nvGrpSpPr>
          <p:cNvPr id="243" name="Group 243"/>
          <p:cNvGrpSpPr>
            <a:grpSpLocks/>
          </p:cNvGrpSpPr>
          <p:nvPr/>
        </p:nvGrpSpPr>
        <p:grpSpPr bwMode="auto">
          <a:xfrm>
            <a:off x="8453438" y="2547938"/>
            <a:ext cx="971550" cy="357187"/>
            <a:chOff x="0" y="-31749"/>
            <a:chExt cx="971550" cy="358140"/>
          </a:xfrm>
        </p:grpSpPr>
        <p:sp>
          <p:nvSpPr>
            <p:cNvPr id="35984" name="Shape 24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5" name="Shape 242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246" name="Group 246"/>
          <p:cNvGrpSpPr>
            <a:grpSpLocks/>
          </p:cNvGrpSpPr>
          <p:nvPr/>
        </p:nvGrpSpPr>
        <p:grpSpPr bwMode="auto">
          <a:xfrm>
            <a:off x="8453438" y="2762250"/>
            <a:ext cx="971550" cy="357188"/>
            <a:chOff x="0" y="-31749"/>
            <a:chExt cx="971550" cy="358140"/>
          </a:xfrm>
        </p:grpSpPr>
        <p:sp>
          <p:nvSpPr>
            <p:cNvPr id="35982" name="Shape 24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3" name="Shape 245"/>
            <p:cNvSpPr>
              <a:spLocks noChangeArrowheads="1"/>
            </p:cNvSpPr>
            <p:nvPr/>
          </p:nvSpPr>
          <p:spPr bwMode="auto">
            <a:xfrm>
              <a:off x="61560" y="-31750"/>
              <a:ext cx="8484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1</a:t>
              </a:r>
            </a:p>
          </p:txBody>
        </p:sp>
      </p:grpSp>
      <p:grpSp>
        <p:nvGrpSpPr>
          <p:cNvPr id="249" name="Group 249"/>
          <p:cNvGrpSpPr>
            <a:grpSpLocks/>
          </p:cNvGrpSpPr>
          <p:nvPr/>
        </p:nvGrpSpPr>
        <p:grpSpPr bwMode="auto">
          <a:xfrm>
            <a:off x="8420100" y="3700463"/>
            <a:ext cx="1039813" cy="358775"/>
            <a:chOff x="-34489" y="-31750"/>
            <a:chExt cx="1040529" cy="358140"/>
          </a:xfrm>
        </p:grpSpPr>
        <p:sp>
          <p:nvSpPr>
            <p:cNvPr id="35980" name="Shape 24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81" name="Shape 248"/>
            <p:cNvSpPr>
              <a:spLocks noChangeArrowheads="1"/>
            </p:cNvSpPr>
            <p:nvPr/>
          </p:nvSpPr>
          <p:spPr bwMode="auto">
            <a:xfrm>
              <a:off x="-34490" y="-31751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252" name="Group 252"/>
          <p:cNvGrpSpPr>
            <a:grpSpLocks/>
          </p:cNvGrpSpPr>
          <p:nvPr/>
        </p:nvGrpSpPr>
        <p:grpSpPr bwMode="auto">
          <a:xfrm>
            <a:off x="8453438" y="3195638"/>
            <a:ext cx="971550" cy="358775"/>
            <a:chOff x="0" y="-31750"/>
            <a:chExt cx="971550" cy="358140"/>
          </a:xfrm>
        </p:grpSpPr>
        <p:sp>
          <p:nvSpPr>
            <p:cNvPr id="35978" name="Shape 250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9" name="Shape 251"/>
            <p:cNvSpPr>
              <a:spLocks noChangeArrowheads="1"/>
            </p:cNvSpPr>
            <p:nvPr/>
          </p:nvSpPr>
          <p:spPr bwMode="auto">
            <a:xfrm>
              <a:off x="73447" y="-31751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255" name="Group 255"/>
          <p:cNvGrpSpPr>
            <a:grpSpLocks/>
          </p:cNvGrpSpPr>
          <p:nvPr/>
        </p:nvGrpSpPr>
        <p:grpSpPr bwMode="auto">
          <a:xfrm>
            <a:off x="8453438" y="3411538"/>
            <a:ext cx="971550" cy="357187"/>
            <a:chOff x="0" y="-31749"/>
            <a:chExt cx="971550" cy="358140"/>
          </a:xfrm>
        </p:grpSpPr>
        <p:sp>
          <p:nvSpPr>
            <p:cNvPr id="35976" name="Shape 25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7" name="Shape 254"/>
            <p:cNvSpPr>
              <a:spLocks noChangeArrowheads="1"/>
            </p:cNvSpPr>
            <p:nvPr/>
          </p:nvSpPr>
          <p:spPr bwMode="auto">
            <a:xfrm>
              <a:off x="73447" y="-31750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1</a:t>
              </a:r>
            </a:p>
          </p:txBody>
        </p:sp>
      </p:grpSp>
      <p:grpSp>
        <p:nvGrpSpPr>
          <p:cNvPr id="258" name="Group 258"/>
          <p:cNvGrpSpPr>
            <a:grpSpLocks/>
          </p:cNvGrpSpPr>
          <p:nvPr/>
        </p:nvGrpSpPr>
        <p:grpSpPr bwMode="auto">
          <a:xfrm>
            <a:off x="8420100" y="3916363"/>
            <a:ext cx="1039813" cy="357187"/>
            <a:chOff x="-34489" y="-31749"/>
            <a:chExt cx="1040529" cy="358140"/>
          </a:xfrm>
        </p:grpSpPr>
        <p:sp>
          <p:nvSpPr>
            <p:cNvPr id="35974" name="Shape 25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5" name="Shape 257"/>
            <p:cNvSpPr>
              <a:spLocks noChangeArrowheads="1"/>
            </p:cNvSpPr>
            <p:nvPr/>
          </p:nvSpPr>
          <p:spPr bwMode="auto">
            <a:xfrm>
              <a:off x="-34490" y="-31750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261" name="Group 261"/>
          <p:cNvGrpSpPr>
            <a:grpSpLocks/>
          </p:cNvGrpSpPr>
          <p:nvPr/>
        </p:nvGrpSpPr>
        <p:grpSpPr bwMode="auto">
          <a:xfrm>
            <a:off x="8420100" y="4132263"/>
            <a:ext cx="1039813" cy="357187"/>
            <a:chOff x="-34489" y="-31749"/>
            <a:chExt cx="1040529" cy="358140"/>
          </a:xfrm>
        </p:grpSpPr>
        <p:sp>
          <p:nvSpPr>
            <p:cNvPr id="35972" name="Shape 259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3" name="Shape 260"/>
            <p:cNvSpPr>
              <a:spLocks noChangeArrowheads="1"/>
            </p:cNvSpPr>
            <p:nvPr/>
          </p:nvSpPr>
          <p:spPr bwMode="auto">
            <a:xfrm>
              <a:off x="-34490" y="-31750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1</a:t>
              </a:r>
            </a:p>
          </p:txBody>
        </p:sp>
      </p:grpSp>
      <p:grpSp>
        <p:nvGrpSpPr>
          <p:cNvPr id="264" name="Group 264"/>
          <p:cNvGrpSpPr>
            <a:grpSpLocks/>
          </p:cNvGrpSpPr>
          <p:nvPr/>
        </p:nvGrpSpPr>
        <p:grpSpPr bwMode="auto">
          <a:xfrm>
            <a:off x="8410575" y="4419600"/>
            <a:ext cx="1389063" cy="357188"/>
            <a:chOff x="14418" y="-31750"/>
            <a:chExt cx="1389127" cy="358140"/>
          </a:xfrm>
        </p:grpSpPr>
        <p:sp>
          <p:nvSpPr>
            <p:cNvPr id="35970" name="Shape 262"/>
            <p:cNvSpPr>
              <a:spLocks noChangeArrowheads="1"/>
            </p:cNvSpPr>
            <p:nvPr/>
          </p:nvSpPr>
          <p:spPr bwMode="auto">
            <a:xfrm>
              <a:off x="57111" y="39370"/>
              <a:ext cx="1241176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71" name="Shape 263"/>
            <p:cNvSpPr>
              <a:spLocks noChangeArrowheads="1"/>
            </p:cNvSpPr>
            <p:nvPr/>
          </p:nvSpPr>
          <p:spPr bwMode="auto">
            <a:xfrm>
              <a:off x="14418" y="-31751"/>
              <a:ext cx="1389129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267" name="Group 267"/>
          <p:cNvGrpSpPr>
            <a:grpSpLocks/>
          </p:cNvGrpSpPr>
          <p:nvPr/>
        </p:nvGrpSpPr>
        <p:grpSpPr bwMode="auto">
          <a:xfrm>
            <a:off x="8413750" y="4635500"/>
            <a:ext cx="1417638" cy="357188"/>
            <a:chOff x="16514" y="-31749"/>
            <a:chExt cx="1418141" cy="358140"/>
          </a:xfrm>
        </p:grpSpPr>
        <p:sp>
          <p:nvSpPr>
            <p:cNvPr id="35968" name="Shape 265"/>
            <p:cNvSpPr>
              <a:spLocks noChangeArrowheads="1"/>
            </p:cNvSpPr>
            <p:nvPr/>
          </p:nvSpPr>
          <p:spPr bwMode="auto">
            <a:xfrm>
              <a:off x="57111" y="39370"/>
              <a:ext cx="1240135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9" name="Shape 266"/>
            <p:cNvSpPr>
              <a:spLocks noChangeArrowheads="1"/>
            </p:cNvSpPr>
            <p:nvPr/>
          </p:nvSpPr>
          <p:spPr bwMode="auto">
            <a:xfrm>
              <a:off x="16514" y="-31750"/>
              <a:ext cx="1418143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  <p:grpSp>
        <p:nvGrpSpPr>
          <p:cNvPr id="270" name="Group 270"/>
          <p:cNvGrpSpPr>
            <a:grpSpLocks/>
          </p:cNvGrpSpPr>
          <p:nvPr/>
        </p:nvGrpSpPr>
        <p:grpSpPr bwMode="auto">
          <a:xfrm>
            <a:off x="8456613" y="4932363"/>
            <a:ext cx="971550" cy="357187"/>
            <a:chOff x="0" y="-31749"/>
            <a:chExt cx="971550" cy="358140"/>
          </a:xfrm>
        </p:grpSpPr>
        <p:sp>
          <p:nvSpPr>
            <p:cNvPr id="35966" name="Shape 268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7" name="Shape 269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73" name="Group 273"/>
          <p:cNvGrpSpPr>
            <a:grpSpLocks/>
          </p:cNvGrpSpPr>
          <p:nvPr/>
        </p:nvGrpSpPr>
        <p:grpSpPr bwMode="auto">
          <a:xfrm>
            <a:off x="8453438" y="5140325"/>
            <a:ext cx="971550" cy="357188"/>
            <a:chOff x="0" y="-31749"/>
            <a:chExt cx="971550" cy="358140"/>
          </a:xfrm>
        </p:grpSpPr>
        <p:sp>
          <p:nvSpPr>
            <p:cNvPr id="35964" name="Shape 27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5" name="Shape 272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1</a:t>
              </a:r>
            </a:p>
          </p:txBody>
        </p:sp>
      </p:grpSp>
      <p:grpSp>
        <p:nvGrpSpPr>
          <p:cNvPr id="276" name="Group 276"/>
          <p:cNvGrpSpPr>
            <a:grpSpLocks/>
          </p:cNvGrpSpPr>
          <p:nvPr/>
        </p:nvGrpSpPr>
        <p:grpSpPr bwMode="auto">
          <a:xfrm>
            <a:off x="8440738" y="5426075"/>
            <a:ext cx="996950" cy="358775"/>
            <a:chOff x="-12444" y="-31750"/>
            <a:chExt cx="996438" cy="358140"/>
          </a:xfrm>
        </p:grpSpPr>
        <p:sp>
          <p:nvSpPr>
            <p:cNvPr id="35962" name="Shape 274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3" name="Shape 275"/>
            <p:cNvSpPr>
              <a:spLocks noChangeArrowheads="1"/>
            </p:cNvSpPr>
            <p:nvPr/>
          </p:nvSpPr>
          <p:spPr bwMode="auto">
            <a:xfrm>
              <a:off x="-12445" y="-31751"/>
              <a:ext cx="9964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279" name="Group 279"/>
          <p:cNvGrpSpPr>
            <a:grpSpLocks/>
          </p:cNvGrpSpPr>
          <p:nvPr/>
        </p:nvGrpSpPr>
        <p:grpSpPr bwMode="auto">
          <a:xfrm>
            <a:off x="8440738" y="5641975"/>
            <a:ext cx="996950" cy="358775"/>
            <a:chOff x="-12444" y="-31750"/>
            <a:chExt cx="996438" cy="358140"/>
          </a:xfrm>
        </p:grpSpPr>
        <p:sp>
          <p:nvSpPr>
            <p:cNvPr id="35960" name="Shape 277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61" name="Shape 278"/>
            <p:cNvSpPr>
              <a:spLocks noChangeArrowheads="1"/>
            </p:cNvSpPr>
            <p:nvPr/>
          </p:nvSpPr>
          <p:spPr bwMode="auto">
            <a:xfrm>
              <a:off x="-12445" y="-31751"/>
              <a:ext cx="9964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taobao 1</a:t>
              </a:r>
            </a:p>
          </p:txBody>
        </p:sp>
      </p:grpSp>
      <p:grpSp>
        <p:nvGrpSpPr>
          <p:cNvPr id="282" name="Group 282"/>
          <p:cNvGrpSpPr>
            <a:grpSpLocks/>
          </p:cNvGrpSpPr>
          <p:nvPr/>
        </p:nvGrpSpPr>
        <p:grpSpPr bwMode="auto">
          <a:xfrm>
            <a:off x="8453438" y="5932488"/>
            <a:ext cx="971550" cy="357187"/>
            <a:chOff x="0" y="-31749"/>
            <a:chExt cx="971550" cy="358140"/>
          </a:xfrm>
        </p:grpSpPr>
        <p:sp>
          <p:nvSpPr>
            <p:cNvPr id="35958" name="Shape 28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9" name="Shape 281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285" name="Group 285"/>
          <p:cNvGrpSpPr>
            <a:grpSpLocks/>
          </p:cNvGrpSpPr>
          <p:nvPr/>
        </p:nvGrpSpPr>
        <p:grpSpPr bwMode="auto">
          <a:xfrm>
            <a:off x="8453438" y="6148388"/>
            <a:ext cx="971550" cy="357187"/>
            <a:chOff x="0" y="-31749"/>
            <a:chExt cx="971550" cy="358140"/>
          </a:xfrm>
        </p:grpSpPr>
        <p:sp>
          <p:nvSpPr>
            <p:cNvPr id="35956" name="Shape 283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7" name="Shape 284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grpSp>
        <p:nvGrpSpPr>
          <p:cNvPr id="288" name="Group 288"/>
          <p:cNvGrpSpPr>
            <a:grpSpLocks/>
          </p:cNvGrpSpPr>
          <p:nvPr/>
        </p:nvGrpSpPr>
        <p:grpSpPr bwMode="auto">
          <a:xfrm>
            <a:off x="8453438" y="6364288"/>
            <a:ext cx="971550" cy="357187"/>
            <a:chOff x="0" y="-31749"/>
            <a:chExt cx="971550" cy="358140"/>
          </a:xfrm>
        </p:grpSpPr>
        <p:sp>
          <p:nvSpPr>
            <p:cNvPr id="35954" name="Shape 28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5" name="Shape 287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1</a:t>
              </a:r>
            </a:p>
          </p:txBody>
        </p:sp>
      </p:grpSp>
      <p:sp>
        <p:nvSpPr>
          <p:cNvPr id="289" name="Shape 289"/>
          <p:cNvSpPr>
            <a:spLocks noChangeArrowheads="1"/>
          </p:cNvSpPr>
          <p:nvPr/>
        </p:nvSpPr>
        <p:spPr bwMode="auto">
          <a:xfrm>
            <a:off x="8382000" y="1752600"/>
            <a:ext cx="1116013" cy="1368425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0" name="Shape 290"/>
          <p:cNvSpPr>
            <a:spLocks noChangeArrowheads="1"/>
          </p:cNvSpPr>
          <p:nvPr/>
        </p:nvSpPr>
        <p:spPr bwMode="auto">
          <a:xfrm>
            <a:off x="8382000" y="3194050"/>
            <a:ext cx="1363663" cy="3527425"/>
          </a:xfrm>
          <a:prstGeom prst="roundRect">
            <a:avLst>
              <a:gd name="adj" fmla="val 13648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93" name="Group 293"/>
          <p:cNvGrpSpPr>
            <a:grpSpLocks/>
          </p:cNvGrpSpPr>
          <p:nvPr/>
        </p:nvGrpSpPr>
        <p:grpSpPr bwMode="auto">
          <a:xfrm>
            <a:off x="10467975" y="2224088"/>
            <a:ext cx="971550" cy="357187"/>
            <a:chOff x="0" y="-31749"/>
            <a:chExt cx="971550" cy="358140"/>
          </a:xfrm>
        </p:grpSpPr>
        <p:sp>
          <p:nvSpPr>
            <p:cNvPr id="35952" name="Shape 291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3" name="Shape 292"/>
            <p:cNvSpPr>
              <a:spLocks noChangeArrowheads="1"/>
            </p:cNvSpPr>
            <p:nvPr/>
          </p:nvSpPr>
          <p:spPr bwMode="auto">
            <a:xfrm>
              <a:off x="153145" y="-31750"/>
              <a:ext cx="66526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and 2</a:t>
              </a:r>
            </a:p>
          </p:txBody>
        </p:sp>
      </p:grpSp>
      <p:grpSp>
        <p:nvGrpSpPr>
          <p:cNvPr id="296" name="Group 296"/>
          <p:cNvGrpSpPr>
            <a:grpSpLocks/>
          </p:cNvGrpSpPr>
          <p:nvPr/>
        </p:nvGrpSpPr>
        <p:grpSpPr bwMode="auto">
          <a:xfrm>
            <a:off x="10461625" y="1917700"/>
            <a:ext cx="971550" cy="358775"/>
            <a:chOff x="0" y="-31749"/>
            <a:chExt cx="971550" cy="358140"/>
          </a:xfrm>
        </p:grpSpPr>
        <p:sp>
          <p:nvSpPr>
            <p:cNvPr id="35950" name="Shape 294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51" name="Shape 295"/>
            <p:cNvSpPr>
              <a:spLocks noChangeArrowheads="1"/>
            </p:cNvSpPr>
            <p:nvPr/>
          </p:nvSpPr>
          <p:spPr bwMode="auto">
            <a:xfrm>
              <a:off x="99567" y="-31750"/>
              <a:ext cx="77241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2014 1</a:t>
              </a:r>
            </a:p>
          </p:txBody>
        </p:sp>
      </p:grpSp>
      <p:grpSp>
        <p:nvGrpSpPr>
          <p:cNvPr id="299" name="Group 299"/>
          <p:cNvGrpSpPr>
            <a:grpSpLocks/>
          </p:cNvGrpSpPr>
          <p:nvPr/>
        </p:nvGrpSpPr>
        <p:grpSpPr bwMode="auto">
          <a:xfrm>
            <a:off x="10461625" y="2495550"/>
            <a:ext cx="1023938" cy="358775"/>
            <a:chOff x="0" y="-31749"/>
            <a:chExt cx="1023485" cy="358140"/>
          </a:xfrm>
        </p:grpSpPr>
        <p:sp>
          <p:nvSpPr>
            <p:cNvPr id="35948" name="Shape 297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00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9" name="Shape 298"/>
            <p:cNvSpPr>
              <a:spLocks noChangeArrowheads="1"/>
            </p:cNvSpPr>
            <p:nvPr/>
          </p:nvSpPr>
          <p:spPr bwMode="auto">
            <a:xfrm>
              <a:off x="175056" y="-31750"/>
              <a:ext cx="848431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cloud 2</a:t>
              </a:r>
            </a:p>
          </p:txBody>
        </p:sp>
      </p:grpSp>
      <p:sp>
        <p:nvSpPr>
          <p:cNvPr id="300" name="Shape 300"/>
          <p:cNvSpPr>
            <a:spLocks noChangeArrowheads="1"/>
          </p:cNvSpPr>
          <p:nvPr/>
        </p:nvSpPr>
        <p:spPr bwMode="auto">
          <a:xfrm>
            <a:off x="10390188" y="1917700"/>
            <a:ext cx="1116012" cy="1008063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03" name="Group 303"/>
          <p:cNvGrpSpPr>
            <a:grpSpLocks/>
          </p:cNvGrpSpPr>
          <p:nvPr/>
        </p:nvGrpSpPr>
        <p:grpSpPr bwMode="auto">
          <a:xfrm>
            <a:off x="10426700" y="4295775"/>
            <a:ext cx="1041400" cy="357188"/>
            <a:chOff x="-34489" y="-31750"/>
            <a:chExt cx="1040529" cy="358140"/>
          </a:xfrm>
        </p:grpSpPr>
        <p:sp>
          <p:nvSpPr>
            <p:cNvPr id="35946" name="Shape 301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7" name="Shape 302"/>
            <p:cNvSpPr>
              <a:spLocks noChangeArrowheads="1"/>
            </p:cNvSpPr>
            <p:nvPr/>
          </p:nvSpPr>
          <p:spPr bwMode="auto">
            <a:xfrm>
              <a:off x="-34490" y="-31751"/>
              <a:ext cx="104053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alibaba 3</a:t>
              </a:r>
            </a:p>
          </p:txBody>
        </p:sp>
      </p:grpSp>
      <p:grpSp>
        <p:nvGrpSpPr>
          <p:cNvPr id="306" name="Group 306"/>
          <p:cNvGrpSpPr>
            <a:grpSpLocks/>
          </p:cNvGrpSpPr>
          <p:nvPr/>
        </p:nvGrpSpPr>
        <p:grpSpPr bwMode="auto">
          <a:xfrm>
            <a:off x="10461625" y="4008438"/>
            <a:ext cx="971550" cy="357187"/>
            <a:chOff x="0" y="-31750"/>
            <a:chExt cx="971550" cy="358140"/>
          </a:xfrm>
        </p:grpSpPr>
        <p:sp>
          <p:nvSpPr>
            <p:cNvPr id="35944" name="Shape 304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7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5" name="Shape 305"/>
            <p:cNvSpPr>
              <a:spLocks noChangeArrowheads="1"/>
            </p:cNvSpPr>
            <p:nvPr/>
          </p:nvSpPr>
          <p:spPr bwMode="auto">
            <a:xfrm>
              <a:off x="73447" y="-31751"/>
              <a:ext cx="824656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Hello 2</a:t>
              </a:r>
            </a:p>
          </p:txBody>
        </p:sp>
      </p:grpSp>
      <p:grpSp>
        <p:nvGrpSpPr>
          <p:cNvPr id="309" name="Group 309"/>
          <p:cNvGrpSpPr>
            <a:grpSpLocks/>
          </p:cNvGrpSpPr>
          <p:nvPr/>
        </p:nvGrpSpPr>
        <p:grpSpPr bwMode="auto">
          <a:xfrm>
            <a:off x="10374313" y="4583113"/>
            <a:ext cx="1366837" cy="358775"/>
            <a:chOff x="-29522" y="-31749"/>
            <a:chExt cx="1366239" cy="358140"/>
          </a:xfrm>
        </p:grpSpPr>
        <p:sp>
          <p:nvSpPr>
            <p:cNvPr id="35942" name="Shape 307"/>
            <p:cNvSpPr>
              <a:spLocks noChangeArrowheads="1"/>
            </p:cNvSpPr>
            <p:nvPr/>
          </p:nvSpPr>
          <p:spPr bwMode="auto">
            <a:xfrm>
              <a:off x="57111" y="39370"/>
              <a:ext cx="1192973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3" name="Shape 308"/>
            <p:cNvSpPr>
              <a:spLocks noChangeArrowheads="1"/>
            </p:cNvSpPr>
            <p:nvPr/>
          </p:nvSpPr>
          <p:spPr bwMode="auto">
            <a:xfrm>
              <a:off x="-29523" y="-31750"/>
              <a:ext cx="1366241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2</a:t>
              </a:r>
            </a:p>
          </p:txBody>
        </p:sp>
      </p:grpSp>
      <p:grpSp>
        <p:nvGrpSpPr>
          <p:cNvPr id="312" name="Group 312"/>
          <p:cNvGrpSpPr>
            <a:grpSpLocks/>
          </p:cNvGrpSpPr>
          <p:nvPr/>
        </p:nvGrpSpPr>
        <p:grpSpPr bwMode="auto">
          <a:xfrm>
            <a:off x="10461625" y="4870450"/>
            <a:ext cx="971550" cy="358775"/>
            <a:chOff x="0" y="-31749"/>
            <a:chExt cx="971550" cy="358140"/>
          </a:xfrm>
        </p:grpSpPr>
        <p:sp>
          <p:nvSpPr>
            <p:cNvPr id="35940" name="Shape 310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41" name="Shape 311"/>
            <p:cNvSpPr>
              <a:spLocks noChangeArrowheads="1"/>
            </p:cNvSpPr>
            <p:nvPr/>
          </p:nvSpPr>
          <p:spPr bwMode="auto">
            <a:xfrm>
              <a:off x="156605" y="-31750"/>
              <a:ext cx="6583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cup 2</a:t>
              </a:r>
            </a:p>
          </p:txBody>
        </p:sp>
      </p:grpSp>
      <p:grpSp>
        <p:nvGrpSpPr>
          <p:cNvPr id="315" name="Group 315"/>
          <p:cNvGrpSpPr>
            <a:grpSpLocks/>
          </p:cNvGrpSpPr>
          <p:nvPr/>
        </p:nvGrpSpPr>
        <p:grpSpPr bwMode="auto">
          <a:xfrm>
            <a:off x="10448925" y="5159375"/>
            <a:ext cx="996950" cy="357188"/>
            <a:chOff x="-12444" y="-31750"/>
            <a:chExt cx="996438" cy="358140"/>
          </a:xfrm>
        </p:grpSpPr>
        <p:sp>
          <p:nvSpPr>
            <p:cNvPr id="35938" name="Shape 313"/>
            <p:cNvSpPr>
              <a:spLocks noChangeArrowheads="1"/>
            </p:cNvSpPr>
            <p:nvPr/>
          </p:nvSpPr>
          <p:spPr bwMode="auto">
            <a:xfrm>
              <a:off x="0" y="38576"/>
              <a:ext cx="971550" cy="217488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39" name="Shape 314"/>
            <p:cNvSpPr>
              <a:spLocks noChangeArrowheads="1"/>
            </p:cNvSpPr>
            <p:nvPr/>
          </p:nvSpPr>
          <p:spPr bwMode="auto">
            <a:xfrm>
              <a:off x="-12445" y="-31751"/>
              <a:ext cx="9964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taobao 2</a:t>
              </a:r>
            </a:p>
          </p:txBody>
        </p:sp>
      </p:grpSp>
      <p:grpSp>
        <p:nvGrpSpPr>
          <p:cNvPr id="318" name="Group 318"/>
          <p:cNvGrpSpPr>
            <a:grpSpLocks/>
          </p:cNvGrpSpPr>
          <p:nvPr/>
        </p:nvGrpSpPr>
        <p:grpSpPr bwMode="auto">
          <a:xfrm>
            <a:off x="10461625" y="5446713"/>
            <a:ext cx="971550" cy="358775"/>
            <a:chOff x="0" y="-31749"/>
            <a:chExt cx="971550" cy="358140"/>
          </a:xfrm>
        </p:grpSpPr>
        <p:sp>
          <p:nvSpPr>
            <p:cNvPr id="35936" name="Shape 316"/>
            <p:cNvSpPr>
              <a:spLocks noChangeArrowheads="1"/>
            </p:cNvSpPr>
            <p:nvPr/>
          </p:nvSpPr>
          <p:spPr bwMode="auto">
            <a:xfrm>
              <a:off x="0" y="39370"/>
              <a:ext cx="971550" cy="215901"/>
            </a:xfrm>
            <a:prstGeom prst="rect">
              <a:avLst/>
            </a:prstGeom>
            <a:solidFill>
              <a:srgbClr val="99CCFF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37" name="Shape 317"/>
            <p:cNvSpPr>
              <a:spLocks noChangeArrowheads="1"/>
            </p:cNvSpPr>
            <p:nvPr/>
          </p:nvSpPr>
          <p:spPr bwMode="auto">
            <a:xfrm>
              <a:off x="51123" y="-31750"/>
              <a:ext cx="869304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world 3</a:t>
              </a:r>
            </a:p>
          </p:txBody>
        </p:sp>
      </p:grpSp>
      <p:sp>
        <p:nvSpPr>
          <p:cNvPr id="319" name="Shape 319"/>
          <p:cNvSpPr>
            <a:spLocks noChangeArrowheads="1"/>
          </p:cNvSpPr>
          <p:nvPr/>
        </p:nvSpPr>
        <p:spPr bwMode="auto">
          <a:xfrm>
            <a:off x="10390188" y="3933825"/>
            <a:ext cx="1306512" cy="1944688"/>
          </a:xfrm>
          <a:prstGeom prst="roundRect">
            <a:avLst>
              <a:gd name="adj" fmla="val 14227"/>
            </a:avLst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9417050" y="1258888"/>
            <a:ext cx="1301750" cy="4953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>
            <a:lvl1pPr algn="ctr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sz="1800" kern="0">
                <a:solidFill>
                  <a:sysClr val="windowText" lastClr="000000"/>
                </a:solidFill>
              </a:rPr>
              <a:t>Reduce</a:t>
            </a:r>
          </a:p>
        </p:txBody>
      </p:sp>
      <p:sp>
        <p:nvSpPr>
          <p:cNvPr id="321" name="Shape 321"/>
          <p:cNvSpPr>
            <a:spLocks noChangeArrowheads="1"/>
          </p:cNvSpPr>
          <p:nvPr/>
        </p:nvSpPr>
        <p:spPr bwMode="auto">
          <a:xfrm>
            <a:off x="3430588" y="2371725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2" name="Shape 322"/>
          <p:cNvSpPr>
            <a:spLocks noChangeArrowheads="1"/>
          </p:cNvSpPr>
          <p:nvPr/>
        </p:nvSpPr>
        <p:spPr bwMode="auto">
          <a:xfrm>
            <a:off x="3430588" y="5684838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3" name="Shape 323"/>
          <p:cNvSpPr>
            <a:spLocks noChangeArrowheads="1"/>
          </p:cNvSpPr>
          <p:nvPr/>
        </p:nvSpPr>
        <p:spPr bwMode="auto">
          <a:xfrm>
            <a:off x="5375275" y="5661025"/>
            <a:ext cx="503238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4" name="Shape 324"/>
          <p:cNvSpPr>
            <a:spLocks noChangeArrowheads="1"/>
          </p:cNvSpPr>
          <p:nvPr/>
        </p:nvSpPr>
        <p:spPr bwMode="auto">
          <a:xfrm>
            <a:off x="5243513" y="2327275"/>
            <a:ext cx="504825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5" name="Shape 325"/>
          <p:cNvSpPr>
            <a:spLocks noChangeArrowheads="1"/>
          </p:cNvSpPr>
          <p:nvPr/>
        </p:nvSpPr>
        <p:spPr bwMode="auto">
          <a:xfrm>
            <a:off x="9818688" y="4652963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6" name="Shape 326"/>
          <p:cNvSpPr>
            <a:spLocks noChangeArrowheads="1"/>
          </p:cNvSpPr>
          <p:nvPr/>
        </p:nvSpPr>
        <p:spPr bwMode="auto">
          <a:xfrm>
            <a:off x="9818688" y="2230438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" name="Shape 327"/>
          <p:cNvSpPr>
            <a:spLocks noChangeArrowheads="1"/>
          </p:cNvSpPr>
          <p:nvPr/>
        </p:nvSpPr>
        <p:spPr bwMode="auto">
          <a:xfrm rot="3150112">
            <a:off x="7127875" y="3248025"/>
            <a:ext cx="1223963" cy="360363"/>
          </a:xfrm>
          <a:prstGeom prst="rightArrow">
            <a:avLst>
              <a:gd name="adj1" fmla="val 50000"/>
              <a:gd name="adj2" fmla="val 84912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>
            <a:spLocks noChangeArrowheads="1"/>
          </p:cNvSpPr>
          <p:nvPr/>
        </p:nvSpPr>
        <p:spPr bwMode="auto">
          <a:xfrm>
            <a:off x="7386638" y="2379663"/>
            <a:ext cx="827087" cy="360362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9" name="Shape 329"/>
          <p:cNvSpPr>
            <a:spLocks noChangeArrowheads="1"/>
          </p:cNvSpPr>
          <p:nvPr/>
        </p:nvSpPr>
        <p:spPr bwMode="auto">
          <a:xfrm>
            <a:off x="7386638" y="5886450"/>
            <a:ext cx="827087" cy="360363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0" name="Shape 330"/>
          <p:cNvSpPr>
            <a:spLocks noChangeArrowheads="1"/>
          </p:cNvSpPr>
          <p:nvPr/>
        </p:nvSpPr>
        <p:spPr bwMode="auto">
          <a:xfrm rot="-4040603">
            <a:off x="7116762" y="4959351"/>
            <a:ext cx="1287463" cy="360362"/>
          </a:xfrm>
          <a:prstGeom prst="rightArrow">
            <a:avLst>
              <a:gd name="adj1" fmla="val 50000"/>
              <a:gd name="adj2" fmla="val 89317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1" name="Shape 331"/>
          <p:cNvSpPr>
            <a:spLocks noChangeArrowheads="1"/>
          </p:cNvSpPr>
          <p:nvPr/>
        </p:nvSpPr>
        <p:spPr bwMode="auto">
          <a:xfrm>
            <a:off x="7350125" y="4075113"/>
            <a:ext cx="827088" cy="360362"/>
          </a:xfrm>
          <a:prstGeom prst="rightArrow">
            <a:avLst>
              <a:gd name="adj1" fmla="val 50000"/>
              <a:gd name="adj2" fmla="val 57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2" name="Shape 332"/>
          <p:cNvSpPr>
            <a:spLocks noChangeArrowheads="1"/>
          </p:cNvSpPr>
          <p:nvPr/>
        </p:nvSpPr>
        <p:spPr bwMode="auto">
          <a:xfrm rot="-2966199">
            <a:off x="7181057" y="3242468"/>
            <a:ext cx="1187450" cy="360363"/>
          </a:xfrm>
          <a:prstGeom prst="rightArrow">
            <a:avLst>
              <a:gd name="adj1" fmla="val 50000"/>
              <a:gd name="adj2" fmla="val 82379"/>
            </a:avLst>
          </a:prstGeom>
          <a:solidFill>
            <a:srgbClr val="7E97AD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932" name="Shape 333"/>
          <p:cNvSpPr>
            <a:spLocks noChangeArrowheads="1"/>
          </p:cNvSpPr>
          <p:nvPr/>
        </p:nvSpPr>
        <p:spPr bwMode="auto">
          <a:xfrm>
            <a:off x="1158875" y="1558925"/>
            <a:ext cx="1406525" cy="358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Files/splits</a:t>
            </a:r>
          </a:p>
        </p:txBody>
      </p:sp>
      <p:grpSp>
        <p:nvGrpSpPr>
          <p:cNvPr id="336" name="Group 336"/>
          <p:cNvGrpSpPr>
            <a:grpSpLocks/>
          </p:cNvGrpSpPr>
          <p:nvPr/>
        </p:nvGrpSpPr>
        <p:grpSpPr bwMode="auto">
          <a:xfrm>
            <a:off x="4049713" y="6099175"/>
            <a:ext cx="1365250" cy="358775"/>
            <a:chOff x="44718" y="-31749"/>
            <a:chExt cx="1366239" cy="358140"/>
          </a:xfrm>
        </p:grpSpPr>
        <p:sp>
          <p:nvSpPr>
            <p:cNvPr id="35934" name="Shape 334"/>
            <p:cNvSpPr>
              <a:spLocks noChangeArrowheads="1"/>
            </p:cNvSpPr>
            <p:nvPr/>
          </p:nvSpPr>
          <p:spPr bwMode="auto">
            <a:xfrm>
              <a:off x="57111" y="39370"/>
              <a:ext cx="1341454" cy="215901"/>
            </a:xfrm>
            <a:prstGeom prst="rect">
              <a:avLst/>
            </a:prstGeom>
            <a:solidFill>
              <a:srgbClr val="FFFF00">
                <a:alpha val="61960"/>
              </a:srgb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935" name="Shape 335"/>
            <p:cNvSpPr>
              <a:spLocks noChangeArrowheads="1"/>
            </p:cNvSpPr>
            <p:nvPr/>
          </p:nvSpPr>
          <p:spPr bwMode="auto">
            <a:xfrm>
              <a:off x="44718" y="-31750"/>
              <a:ext cx="1366240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computing 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8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8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8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" presetClass="entr" presetSubtype="8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" presetClass="entr" presetSubtype="8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" presetClass="entr" presetSubtype="8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" presetClass="entr" presetSubtype="8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2" presetClass="entr" presetSubtype="8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" presetClass="entr" presetSubtype="8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2" presetClass="entr" presetSubtype="8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0"/>
                            </p:stCondLst>
                            <p:childTnLst>
                              <p:par>
                                <p:cTn id="171" presetID="2" presetClass="entr" presetSubtype="8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500"/>
                            </p:stCondLst>
                            <p:childTnLst>
                              <p:par>
                                <p:cTn id="176" presetID="2" presetClass="entr" presetSubtype="8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2" presetClass="entr" presetSubtype="8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500"/>
                            </p:stCondLst>
                            <p:childTnLst>
                              <p:par>
                                <p:cTn id="186" presetID="2" presetClass="entr" presetSubtype="8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000"/>
                            </p:stCondLst>
                            <p:childTnLst>
                              <p:par>
                                <p:cTn id="191" presetID="2" presetClass="entr" presetSubtype="8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500"/>
                            </p:stCondLst>
                            <p:childTnLst>
                              <p:par>
                                <p:cTn id="196" presetID="2" presetClass="entr" presetSubtype="8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8500"/>
                            </p:stCondLst>
                            <p:childTnLst>
                              <p:par>
                                <p:cTn id="206" presetID="2" presetClass="entr" presetSubtype="8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1" presetID="2" presetClass="entr" presetSubtype="8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500"/>
                            </p:stCondLst>
                            <p:childTnLst>
                              <p:par>
                                <p:cTn id="216" presetID="2" presetClass="entr" presetSubtype="8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1" presetID="2" presetClass="entr" presetSubtype="8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6" presetID="2" presetClass="entr" presetSubtype="8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1" presetID="2" presetClass="entr" presetSubtype="8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8" fill="hold" grpId="4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" presetClass="entr" presetSubtype="8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" presetClass="entr" presetSubtype="8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" presetClass="entr" presetSubtype="8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2" presetClass="entr" presetSubtype="8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2" presetClass="entr" presetSubtype="8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00"/>
                            </p:stCondLst>
                            <p:childTnLst>
                              <p:par>
                                <p:cTn id="267" presetID="2" presetClass="entr" presetSubtype="8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500"/>
                            </p:stCondLst>
                            <p:childTnLst>
                              <p:par>
                                <p:cTn id="272" presetID="2" presetClass="entr" presetSubtype="8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7" presetID="2" presetClass="entr" presetSubtype="8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4500"/>
                            </p:stCondLst>
                            <p:childTnLst>
                              <p:par>
                                <p:cTn id="282" presetID="2" presetClass="entr" presetSubtype="8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3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0"/>
                            </p:stCondLst>
                            <p:childTnLst>
                              <p:par>
                                <p:cTn id="287" presetID="2" presetClass="entr" presetSubtype="8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500"/>
                            </p:stCondLst>
                            <p:childTnLst>
                              <p:par>
                                <p:cTn id="292" presetID="2" presetClass="entr" presetSubtype="8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000"/>
                            </p:stCondLst>
                            <p:childTnLst>
                              <p:par>
                                <p:cTn id="297" presetID="2" presetClass="entr" presetSubtype="8" fill="hold" grpId="5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6500"/>
                            </p:stCondLst>
                            <p:childTnLst>
                              <p:par>
                                <p:cTn id="302" presetID="2" presetClass="entr" presetSubtype="8" fill="hold" grpId="6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7000"/>
                            </p:stCondLst>
                            <p:childTnLst>
                              <p:par>
                                <p:cTn id="307" presetID="2" presetClass="entr" presetSubtype="8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500"/>
                            </p:stCondLst>
                            <p:childTnLst>
                              <p:par>
                                <p:cTn id="312" presetID="2" presetClass="entr" presetSubtype="8" fill="hold" grpId="6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8000"/>
                            </p:stCondLst>
                            <p:childTnLst>
                              <p:par>
                                <p:cTn id="317" presetID="2" presetClass="entr" presetSubtype="8" fill="hold" grpId="6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2" presetID="2" presetClass="entr" presetSubtype="8" fill="hold" grpId="6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3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9000"/>
                            </p:stCondLst>
                            <p:childTnLst>
                              <p:par>
                                <p:cTn id="327" presetID="2" presetClass="entr" presetSubtype="8" fill="hold" grpId="6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9500"/>
                            </p:stCondLst>
                            <p:childTnLst>
                              <p:par>
                                <p:cTn id="332" presetID="2" presetClass="entr" presetSubtype="8" fill="hold" grpId="6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7" presetID="2" presetClass="entr" presetSubtype="8" fill="hold" grpId="6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2" presetID="2" presetClass="entr" presetSubtype="8" fill="hold" grpId="6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3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7" presetID="2" presetClass="entr" presetSubtype="8" fill="hold" grpId="6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2" presetID="2" presetClass="entr" presetSubtype="8" fill="hold" grpId="7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3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7" presetID="2" presetClass="entr" presetSubtype="8" fill="hold" grpId="7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62" presetID="2" presetClass="entr" presetSubtype="8" fill="hold" grpId="7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7" presetID="2" presetClass="entr" presetSubtype="8" fill="hold" grpId="7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2" presetID="2" presetClass="entr" presetSubtype="8" fill="hold" grpId="7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8" fill="hold" grpId="7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9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" presetClass="entr" presetSubtype="8" fill="hold" grpId="7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presetID="2" presetClass="entr" presetSubtype="8" fill="hold" grpId="7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500"/>
                            </p:stCondLst>
                            <p:childTnLst>
                              <p:par>
                                <p:cTn id="393" presetID="2" presetClass="entr" presetSubtype="8" fill="hold" grpId="7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000"/>
                            </p:stCondLst>
                            <p:childTnLst>
                              <p:par>
                                <p:cTn id="398" presetID="2" presetClass="entr" presetSubtype="8" fill="hold" grpId="7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9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500"/>
                            </p:stCondLst>
                            <p:childTnLst>
                              <p:par>
                                <p:cTn id="403" presetID="2" presetClass="entr" presetSubtype="8" fill="hold" grpId="8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000"/>
                            </p:stCondLst>
                            <p:childTnLst>
                              <p:par>
                                <p:cTn id="408" presetID="2" presetClass="entr" presetSubtype="8" fill="hold" grpId="8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500"/>
                            </p:stCondLst>
                            <p:childTnLst>
                              <p:par>
                                <p:cTn id="413" presetID="2" presetClass="entr" presetSubtype="8" fill="hold" grpId="8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000"/>
                            </p:stCondLst>
                            <p:childTnLst>
                              <p:par>
                                <p:cTn id="418" presetID="2" presetClass="entr" presetSubtype="8" fill="hold" grpId="8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500"/>
                            </p:stCondLst>
                            <p:childTnLst>
                              <p:par>
                                <p:cTn id="423" presetID="2" presetClass="entr" presetSubtype="8" fill="hold" grpId="8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0"/>
                            </p:stCondLst>
                            <p:childTnLst>
                              <p:par>
                                <p:cTn id="428" presetID="2" presetClass="entr" presetSubtype="8" fill="hold" grpId="8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3" presetID="2" presetClass="entr" presetSubtype="8" fill="hold" grpId="8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6000"/>
                            </p:stCondLst>
                            <p:childTnLst>
                              <p:par>
                                <p:cTn id="438" presetID="2" presetClass="entr" presetSubtype="8" fill="hold" grpId="8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43" presetID="2" presetClass="entr" presetSubtype="8" fill="hold" grpId="8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animBg="1" advAuto="0"/>
      <p:bldP spid="117" grpId="2" animBg="1" advAuto="0"/>
      <p:bldP spid="120" grpId="3" animBg="1" advAuto="0"/>
      <p:bldP spid="123" grpId="4" animBg="1" advAuto="0"/>
      <p:bldP spid="126" grpId="5" animBg="1" advAuto="0"/>
      <p:bldP spid="129" grpId="6" animBg="1" advAuto="0"/>
      <p:bldP spid="132" grpId="7" animBg="1" advAuto="0"/>
      <p:bldP spid="135" grpId="8" animBg="1" advAuto="0"/>
      <p:bldP spid="138" grpId="9" animBg="1" advAuto="0"/>
      <p:bldP spid="141" grpId="10" animBg="1" advAuto="0"/>
      <p:bldP spid="144" grpId="11" animBg="1" advAuto="0"/>
      <p:bldP spid="147" grpId="12" animBg="1" advAuto="0"/>
      <p:bldP spid="150" grpId="13" animBg="1" advAuto="0"/>
      <p:bldP spid="153" grpId="14" animBg="1" advAuto="0"/>
      <p:bldP spid="156" grpId="15" animBg="1" advAuto="0"/>
      <p:bldP spid="159" grpId="16" animBg="1" advAuto="0"/>
      <p:bldP spid="162" grpId="17" animBg="1" advAuto="0"/>
      <p:bldP spid="165" grpId="18" animBg="1" advAuto="0"/>
      <p:bldP spid="168" grpId="19" animBg="1" advAuto="0"/>
      <p:bldP spid="171" grpId="20" animBg="1" advAuto="0"/>
      <p:bldP spid="172" grpId="24" animBg="1" advAuto="0"/>
      <p:bldP spid="175" grpId="25" animBg="1" advAuto="0"/>
      <p:bldP spid="178" grpId="26" animBg="1" advAuto="0"/>
      <p:bldP spid="181" grpId="27" animBg="1" advAuto="0"/>
      <p:bldP spid="184" grpId="28" animBg="1" advAuto="0"/>
      <p:bldP spid="187" grpId="29" animBg="1" advAuto="0"/>
      <p:bldP spid="190" grpId="30" animBg="1" advAuto="0"/>
      <p:bldP spid="193" grpId="31" animBg="1" advAuto="0"/>
      <p:bldP spid="196" grpId="32" animBg="1" advAuto="0"/>
      <p:bldP spid="199" grpId="33" animBg="1" advAuto="0"/>
      <p:bldP spid="202" grpId="34" animBg="1" advAuto="0"/>
      <p:bldP spid="205" grpId="35" animBg="1" advAuto="0"/>
      <p:bldP spid="208" grpId="36" animBg="1" advAuto="0"/>
      <p:bldP spid="211" grpId="37" animBg="1" advAuto="0"/>
      <p:bldP spid="214" grpId="38" animBg="1" advAuto="0"/>
      <p:bldP spid="217" grpId="39" animBg="1" advAuto="0"/>
      <p:bldP spid="220" grpId="40" animBg="1" advAuto="0"/>
      <p:bldP spid="223" grpId="41" animBg="1" advAuto="0"/>
      <p:bldP spid="226" grpId="42" animBg="1" advAuto="0"/>
      <p:bldP spid="229" grpId="43" animBg="1" advAuto="0"/>
      <p:bldP spid="230" grpId="47" animBg="1" advAuto="0"/>
      <p:bldP spid="231" grpId="44" animBg="1" advAuto="0"/>
      <p:bldP spid="234" grpId="48" animBg="1" advAuto="0"/>
      <p:bldP spid="237" grpId="49" animBg="1" advAuto="0"/>
      <p:bldP spid="240" grpId="50" animBg="1" advAuto="0"/>
      <p:bldP spid="243" grpId="51" animBg="1" advAuto="0"/>
      <p:bldP spid="246" grpId="52" animBg="1" advAuto="0"/>
      <p:bldP spid="249" grpId="53" animBg="1" advAuto="0"/>
      <p:bldP spid="252" grpId="54" animBg="1" advAuto="0"/>
      <p:bldP spid="255" grpId="55" animBg="1" advAuto="0"/>
      <p:bldP spid="258" grpId="56" animBg="1" advAuto="0"/>
      <p:bldP spid="261" grpId="57" animBg="1" advAuto="0"/>
      <p:bldP spid="264" grpId="58" animBg="1" advAuto="0"/>
      <p:bldP spid="267" grpId="59" animBg="1" advAuto="0"/>
      <p:bldP spid="270" grpId="60" animBg="1" advAuto="0"/>
      <p:bldP spid="273" grpId="61" animBg="1" advAuto="0"/>
      <p:bldP spid="276" grpId="62" animBg="1" advAuto="0"/>
      <p:bldP spid="279" grpId="63" animBg="1" advAuto="0"/>
      <p:bldP spid="282" grpId="64" animBg="1" advAuto="0"/>
      <p:bldP spid="285" grpId="65" animBg="1" advAuto="0"/>
      <p:bldP spid="288" grpId="66" animBg="1" advAuto="0"/>
      <p:bldP spid="289" grpId="67" animBg="1" advAuto="0"/>
      <p:bldP spid="290" grpId="68" animBg="1" advAuto="0"/>
      <p:bldP spid="293" grpId="75" animBg="1" advAuto="0"/>
      <p:bldP spid="296" grpId="76" animBg="1" advAuto="0"/>
      <p:bldP spid="299" grpId="77" animBg="1" advAuto="0"/>
      <p:bldP spid="300" grpId="78" animBg="1" advAuto="0"/>
      <p:bldP spid="303" grpId="79" animBg="1" advAuto="0"/>
      <p:bldP spid="306" grpId="80" animBg="1" advAuto="0"/>
      <p:bldP spid="309" grpId="81" animBg="1" advAuto="0"/>
      <p:bldP spid="312" grpId="82" animBg="1" advAuto="0"/>
      <p:bldP spid="315" grpId="83" animBg="1" advAuto="0"/>
      <p:bldP spid="318" grpId="84" animBg="1" advAuto="0"/>
      <p:bldP spid="319" grpId="85" animBg="1" advAuto="0"/>
      <p:bldP spid="320" grpId="86" animBg="1" advAuto="0"/>
      <p:bldP spid="321" grpId="21" animBg="1" advAuto="0"/>
      <p:bldP spid="322" grpId="22" animBg="1" advAuto="0"/>
      <p:bldP spid="323" grpId="45" animBg="1" advAuto="0"/>
      <p:bldP spid="324" grpId="46" animBg="1" advAuto="0"/>
      <p:bldP spid="325" grpId="87" animBg="1" advAuto="0"/>
      <p:bldP spid="326" grpId="88" animBg="1" advAuto="0"/>
      <p:bldP spid="327" grpId="69" animBg="1" advAuto="0"/>
      <p:bldP spid="328" grpId="70" animBg="1" advAuto="0"/>
      <p:bldP spid="329" grpId="71" animBg="1" advAuto="0"/>
      <p:bldP spid="330" grpId="72" animBg="1" advAuto="0"/>
      <p:bldP spid="331" grpId="73" animBg="1" advAuto="0"/>
      <p:bldP spid="332" grpId="74" animBg="1" advAuto="0"/>
      <p:bldP spid="336" grpId="2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40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的特点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xfrm>
            <a:off x="334963" y="922338"/>
            <a:ext cx="1609725" cy="701675"/>
          </a:xfr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 w="9525">
            <a:solidFill>
              <a:srgbClr val="7D60A0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300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并发性</a:t>
            </a:r>
          </a:p>
        </p:txBody>
      </p:sp>
      <p:sp>
        <p:nvSpPr>
          <p:cNvPr id="342" name="Shape 342"/>
          <p:cNvSpPr>
            <a:spLocks noChangeArrowheads="1"/>
          </p:cNvSpPr>
          <p:nvPr/>
        </p:nvSpPr>
        <p:spPr bwMode="auto">
          <a:xfrm>
            <a:off x="684213" y="1376363"/>
            <a:ext cx="10561637" cy="19351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/>
          <a:lstStyle/>
          <a:p>
            <a:endParaRPr lang="zh-CN" altLang="en-US" sz="2400">
              <a:solidFill>
                <a:srgbClr val="000000"/>
              </a:solidFill>
            </a:endParaRPr>
          </a:p>
          <a:p>
            <a:pPr marL="647700" lvl="1" indent="-190500">
              <a:buSzPct val="100000"/>
              <a:buFont typeface="Arial" charset="0"/>
              <a:buChar char="–"/>
            </a:pPr>
            <a:r>
              <a:rPr lang="zh-CN" altLang="en-US" sz="2400" b="1">
                <a:solidFill>
                  <a:srgbClr val="008AEC"/>
                </a:solidFill>
              </a:rPr>
              <a:t>数据自动切分，多任务（</a:t>
            </a:r>
            <a:r>
              <a:rPr lang="en-US" altLang="zh-CN" sz="2400" b="1">
                <a:solidFill>
                  <a:srgbClr val="008AEC"/>
                </a:solidFill>
              </a:rPr>
              <a:t>Task</a:t>
            </a:r>
            <a:r>
              <a:rPr lang="zh-CN" altLang="en-US" sz="2400" b="1">
                <a:solidFill>
                  <a:srgbClr val="008AEC"/>
                </a:solidFill>
              </a:rPr>
              <a:t>）运行，负载均衡</a:t>
            </a:r>
          </a:p>
          <a:p>
            <a:pPr marL="647700" lvl="1" indent="-190500">
              <a:buSzPct val="100000"/>
              <a:buFont typeface="Arial" charset="0"/>
              <a:buChar char="–"/>
            </a:pPr>
            <a:r>
              <a:rPr lang="en-US" altLang="zh-CN" sz="2400" b="1">
                <a:solidFill>
                  <a:srgbClr val="008AEC"/>
                </a:solidFill>
              </a:rPr>
              <a:t>Map</a:t>
            </a:r>
            <a:r>
              <a:rPr lang="zh-CN" altLang="en-US" sz="2400" b="1">
                <a:solidFill>
                  <a:srgbClr val="008AEC"/>
                </a:solidFill>
              </a:rPr>
              <a:t>任务依赖于输入数据（</a:t>
            </a:r>
            <a:r>
              <a:rPr lang="en-US" altLang="zh-CN" sz="2400" b="1">
                <a:solidFill>
                  <a:srgbClr val="008AEC"/>
                </a:solidFill>
              </a:rPr>
              <a:t>data split </a:t>
            </a:r>
            <a:r>
              <a:rPr lang="zh-CN" altLang="en-US" sz="2400" b="1">
                <a:solidFill>
                  <a:srgbClr val="008AEC"/>
                </a:solidFill>
              </a:rPr>
              <a:t>对应与盘古文件系统的 </a:t>
            </a:r>
            <a:r>
              <a:rPr lang="en-US" altLang="zh-CN" sz="2400" b="1">
                <a:solidFill>
                  <a:srgbClr val="008AEC"/>
                </a:solidFill>
              </a:rPr>
              <a:t>chunk</a:t>
            </a:r>
            <a:r>
              <a:rPr lang="zh-CN" altLang="en-US" sz="2400" b="1">
                <a:solidFill>
                  <a:srgbClr val="008AEC"/>
                </a:solidFill>
              </a:rPr>
              <a:t>）</a:t>
            </a:r>
          </a:p>
          <a:p>
            <a:pPr marL="647700" lvl="1" indent="-190500">
              <a:buSzPct val="100000"/>
              <a:buFont typeface="Arial" charset="0"/>
              <a:buChar char="–"/>
            </a:pPr>
            <a:r>
              <a:rPr lang="zh-CN" altLang="en-US" sz="2400" b="1">
                <a:solidFill>
                  <a:srgbClr val="008AEC"/>
                </a:solidFill>
              </a:rPr>
              <a:t>任一</a:t>
            </a:r>
            <a:r>
              <a:rPr lang="en-US" altLang="zh-CN" sz="2400" b="1">
                <a:solidFill>
                  <a:srgbClr val="008AEC"/>
                </a:solidFill>
              </a:rPr>
              <a:t>Map/Reduce</a:t>
            </a:r>
            <a:r>
              <a:rPr lang="zh-CN" altLang="en-US" sz="2400" b="1">
                <a:solidFill>
                  <a:srgbClr val="008AEC"/>
                </a:solidFill>
              </a:rPr>
              <a:t>任务都可以独立运行</a:t>
            </a:r>
          </a:p>
        </p:txBody>
      </p:sp>
      <p:sp>
        <p:nvSpPr>
          <p:cNvPr id="343" name="Shape 343"/>
          <p:cNvSpPr>
            <a:spLocks noChangeArrowheads="1"/>
          </p:cNvSpPr>
          <p:nvPr/>
        </p:nvSpPr>
        <p:spPr bwMode="auto">
          <a:xfrm>
            <a:off x="684213" y="3454400"/>
            <a:ext cx="7804150" cy="19351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/>
          <a:lstStyle/>
          <a:p>
            <a:endParaRPr lang="zh-CN" altLang="en-US" sz="2400">
              <a:solidFill>
                <a:srgbClr val="000000"/>
              </a:solidFill>
            </a:endParaRPr>
          </a:p>
          <a:p>
            <a:pPr marL="647700" lvl="1" indent="-190500">
              <a:buSzPct val="100000"/>
              <a:buFont typeface="Arial" charset="0"/>
              <a:buChar char="–"/>
            </a:pPr>
            <a:r>
              <a:rPr lang="zh-CN" altLang="en-US" sz="2400" b="1">
                <a:solidFill>
                  <a:srgbClr val="008AEC"/>
                </a:solidFill>
              </a:rPr>
              <a:t>分布式文件系统的数据有副本（</a:t>
            </a:r>
            <a:r>
              <a:rPr lang="en-US" altLang="zh-CN" sz="2400" b="1">
                <a:solidFill>
                  <a:srgbClr val="008AEC"/>
                </a:solidFill>
              </a:rPr>
              <a:t>replication</a:t>
            </a:r>
            <a:r>
              <a:rPr lang="zh-CN" altLang="en-US" sz="2400" b="1">
                <a:solidFill>
                  <a:srgbClr val="008AEC"/>
                </a:solidFill>
              </a:rPr>
              <a:t>）</a:t>
            </a:r>
          </a:p>
          <a:p>
            <a:pPr marL="647700" lvl="1" indent="-190500">
              <a:buSzPct val="100000"/>
              <a:buFont typeface="Arial" charset="0"/>
              <a:buChar char="–"/>
            </a:pPr>
            <a:r>
              <a:rPr lang="en-US" altLang="zh-CN" sz="2400" b="1">
                <a:solidFill>
                  <a:srgbClr val="008AEC"/>
                </a:solidFill>
              </a:rPr>
              <a:t>Map/Reduce</a:t>
            </a:r>
            <a:r>
              <a:rPr lang="zh-CN" altLang="en-US" sz="2400" b="1">
                <a:solidFill>
                  <a:srgbClr val="008AEC"/>
                </a:solidFill>
              </a:rPr>
              <a:t>任务都可以重新启动，不影响结果</a:t>
            </a:r>
          </a:p>
          <a:p>
            <a:pPr marL="647700" lvl="1" indent="-190500">
              <a:buSzPct val="100000"/>
              <a:buFont typeface="Arial" charset="0"/>
              <a:buChar char="–"/>
            </a:pPr>
            <a:r>
              <a:rPr lang="en-US" altLang="zh-CN" sz="2400" b="1">
                <a:solidFill>
                  <a:srgbClr val="008AEC"/>
                </a:solidFill>
              </a:rPr>
              <a:t>Master</a:t>
            </a:r>
            <a:r>
              <a:rPr lang="zh-CN" altLang="en-US" sz="2400" b="1">
                <a:solidFill>
                  <a:srgbClr val="008AEC"/>
                </a:solidFill>
              </a:rPr>
              <a:t>节点监控到任务失败，可在另外的机器重启</a:t>
            </a:r>
          </a:p>
        </p:txBody>
      </p:sp>
      <p:sp>
        <p:nvSpPr>
          <p:cNvPr id="344" name="Shape 344"/>
          <p:cNvSpPr>
            <a:spLocks noChangeArrowheads="1"/>
          </p:cNvSpPr>
          <p:nvPr/>
        </p:nvSpPr>
        <p:spPr bwMode="auto">
          <a:xfrm>
            <a:off x="684213" y="5815013"/>
            <a:ext cx="9720262" cy="619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/>
          <a:lstStyle/>
          <a:p>
            <a:pPr marL="647700" lvl="1" indent="-190500">
              <a:buSzPct val="100000"/>
              <a:buFont typeface="Arial" charset="0"/>
              <a:buChar char="–"/>
            </a:pPr>
            <a:r>
              <a:rPr lang="zh-CN" altLang="en-US" sz="2400" b="1">
                <a:solidFill>
                  <a:srgbClr val="008AEC"/>
                </a:solidFill>
              </a:rPr>
              <a:t>把</a:t>
            </a:r>
            <a:r>
              <a:rPr lang="en-US" altLang="zh-CN" sz="2400" b="1">
                <a:solidFill>
                  <a:srgbClr val="008AEC"/>
                </a:solidFill>
              </a:rPr>
              <a:t>Map</a:t>
            </a:r>
            <a:r>
              <a:rPr lang="zh-CN" altLang="en-US" sz="2400" b="1">
                <a:solidFill>
                  <a:srgbClr val="008AEC"/>
                </a:solidFill>
              </a:rPr>
              <a:t>任务启动到输入数据所在机器上（利用伏羲调度的功能</a:t>
            </a:r>
            <a:r>
              <a:rPr lang="zh-CN" altLang="en-US" sz="240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345" name="Shape 345"/>
          <p:cNvSpPr/>
          <p:nvPr/>
        </p:nvSpPr>
        <p:spPr>
          <a:xfrm>
            <a:off x="334963" y="3001963"/>
            <a:ext cx="1609725" cy="70008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000">
                <a:solidFill>
                  <a:srgbClr val="000000"/>
                </a:solidFill>
                <a:ea typeface="微软雅黑" pitchFamily="34" charset="-122"/>
              </a:rPr>
              <a:t>容 错</a:t>
            </a:r>
          </a:p>
        </p:txBody>
      </p:sp>
      <p:sp>
        <p:nvSpPr>
          <p:cNvPr id="346" name="Shape 346"/>
          <p:cNvSpPr/>
          <p:nvPr/>
        </p:nvSpPr>
        <p:spPr>
          <a:xfrm>
            <a:off x="334963" y="5081588"/>
            <a:ext cx="2297112" cy="70008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000">
                <a:solidFill>
                  <a:srgbClr val="000000"/>
                </a:solidFill>
                <a:ea typeface="微软雅黑" pitchFamily="34" charset="-122"/>
              </a:rPr>
              <a:t>数据本地化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1" animBg="1" advAuto="0"/>
      <p:bldP spid="342" grpId="2" animBg="1" advAuto="0"/>
      <p:bldP spid="343" grpId="4" animBg="1" advAuto="0"/>
      <p:bldP spid="344" grpId="6" animBg="1" advAuto="0"/>
      <p:bldP spid="345" grpId="3" animBg="1" advAuto="0"/>
      <p:bldP spid="346" grpId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350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应用场景</a:t>
            </a:r>
          </a:p>
        </p:txBody>
      </p:sp>
      <p:sp>
        <p:nvSpPr>
          <p:cNvPr id="39938" name="Shape 351"/>
          <p:cNvSpPr>
            <a:spLocks noGrp="1"/>
          </p:cNvSpPr>
          <p:nvPr>
            <p:ph type="body" idx="1"/>
          </p:nvPr>
        </p:nvSpPr>
        <p:spPr>
          <a:xfrm>
            <a:off x="1703388" y="922338"/>
            <a:ext cx="7056437" cy="5935662"/>
          </a:xfrm>
        </p:spPr>
        <p:txBody>
          <a:bodyPr/>
          <a:lstStyle/>
          <a:p>
            <a:pPr eaLnBrk="1" hangingPunct="1">
              <a:spcBef>
                <a:spcPts val="22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日志分析和流量统计</a:t>
            </a:r>
          </a:p>
          <a:p>
            <a:pPr lvl="1" eaLnBrk="1" hangingPunct="1">
              <a:spcBef>
                <a:spcPts val="2200"/>
              </a:spcBef>
            </a:pP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日志，广告点击日志，搜索日志</a:t>
            </a:r>
          </a:p>
          <a:p>
            <a:pPr lvl="1" eaLnBrk="1" hangingPunct="1">
              <a:spcBef>
                <a:spcPts val="2200"/>
              </a:spcBef>
            </a:pP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访问来源分析，广告点击消耗统计</a:t>
            </a:r>
          </a:p>
          <a:p>
            <a:pPr eaLnBrk="1" hangingPunct="1">
              <a:spcBef>
                <a:spcPts val="22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商业数据分析</a:t>
            </a:r>
          </a:p>
          <a:p>
            <a:pPr eaLnBrk="1" hangingPunct="1">
              <a:spcBef>
                <a:spcPts val="22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机器学习和数据挖掘</a:t>
            </a:r>
          </a:p>
          <a:p>
            <a:pPr lvl="1" eaLnBrk="1" hangingPunct="1">
              <a:spcBef>
                <a:spcPts val="2200"/>
              </a:spcBef>
            </a:pP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相关推荐</a:t>
            </a:r>
          </a:p>
          <a:p>
            <a:pPr lvl="1" eaLnBrk="1" hangingPunct="1">
              <a:spcBef>
                <a:spcPts val="2200"/>
              </a:spcBef>
            </a:pP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协同过滤算法</a:t>
            </a:r>
          </a:p>
          <a:p>
            <a:pPr eaLnBrk="1" hangingPunct="1">
              <a:spcBef>
                <a:spcPts val="22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分布式索引</a:t>
            </a:r>
          </a:p>
          <a:p>
            <a:pPr lvl="1" eaLnBrk="1" hangingPunct="1">
              <a:spcBef>
                <a:spcPts val="2200"/>
              </a:spcBef>
            </a:pP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网页索引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(Google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的最早应用场景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355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xfrm>
            <a:off x="334963" y="1165225"/>
            <a:ext cx="11522075" cy="50593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1500"/>
              </a:spcBef>
              <a:spcAft>
                <a:spcPts val="0"/>
              </a:spcAft>
              <a:buFont typeface="Arial"/>
              <a:buChar char="•"/>
              <a:defRPr sz="1800"/>
            </a:pPr>
            <a:r>
              <a:rPr sz="1800">
                <a:solidFill>
                  <a:sysClr val="windowText" lastClr="000000"/>
                </a:solidFill>
                <a:sym typeface="微软雅黑"/>
              </a:rPr>
              <a:t>传统MapReduce模型</a:t>
            </a:r>
          </a:p>
          <a:p>
            <a:pPr lvl="1" eaLnBrk="1" fontAlgn="auto" hangingPunct="1">
              <a:spcBef>
                <a:spcPts val="1500"/>
              </a:spcBef>
              <a:spcAft>
                <a:spcPts val="0"/>
              </a:spcAft>
              <a:buFont typeface="Arial"/>
              <a:buChar char="–"/>
              <a:defRPr sz="1800"/>
            </a:pPr>
            <a:r>
              <a:rPr sz="1800">
                <a:solidFill>
                  <a:sysClr val="windowText" lastClr="000000"/>
                </a:solidFill>
                <a:sym typeface="微软雅黑"/>
              </a:rPr>
              <a:t>Map -&gt; Reduce  Map -&gt; Reduce Map -&gt; Reduce</a:t>
            </a:r>
          </a:p>
          <a:p>
            <a:pPr eaLnBrk="1" fontAlgn="auto" hangingPunct="1">
              <a:spcBef>
                <a:spcPts val="1500"/>
              </a:spcBef>
              <a:spcAft>
                <a:spcPts val="0"/>
              </a:spcAft>
              <a:buFont typeface="Arial"/>
              <a:buChar char="•"/>
              <a:defRPr sz="1800"/>
            </a:pPr>
            <a:endParaRPr sz="1800">
              <a:solidFill>
                <a:sysClr val="windowText" lastClr="000000"/>
              </a:solidFill>
              <a:sym typeface="微软雅黑"/>
            </a:endParaRPr>
          </a:p>
          <a:p>
            <a:pPr eaLnBrk="1" fontAlgn="auto" hangingPunct="1">
              <a:spcBef>
                <a:spcPts val="1500"/>
              </a:spcBef>
              <a:spcAft>
                <a:spcPts val="0"/>
              </a:spcAft>
              <a:buFont typeface="Arial"/>
              <a:buChar char="•"/>
              <a:defRPr sz="1800"/>
            </a:pPr>
            <a:r>
              <a:rPr sz="1800">
                <a:solidFill>
                  <a:sysClr val="windowText" lastClr="000000"/>
                </a:solidFill>
                <a:sym typeface="微软雅黑"/>
              </a:rPr>
              <a:t>Hadoop ChainedMapper &amp; ChainedReducer</a:t>
            </a:r>
          </a:p>
          <a:p>
            <a:pPr marL="753533" lvl="1" indent="-296333" eaLnBrk="1" fontAlgn="auto" hangingPunct="1">
              <a:spcBef>
                <a:spcPts val="1500"/>
              </a:spcBef>
              <a:spcAft>
                <a:spcPts val="0"/>
              </a:spcAft>
              <a:buFont typeface="Arial"/>
              <a:buChar char="–"/>
              <a:defRPr sz="1800"/>
            </a:pPr>
            <a:r>
              <a:rPr sz="2200">
                <a:solidFill>
                  <a:sysClr val="windowText" lastClr="000000"/>
                </a:solidFill>
                <a:sym typeface="微软雅黑"/>
              </a:rPr>
              <a:t>(Map -&gt; Map) -&gt; (Reduce -&gt; Map) -&gt; (Map) -&gt; (Reduce)</a:t>
            </a:r>
          </a:p>
          <a:p>
            <a:pPr eaLnBrk="1" fontAlgn="auto" hangingPunct="1">
              <a:spcBef>
                <a:spcPts val="1500"/>
              </a:spcBef>
              <a:spcAft>
                <a:spcPts val="0"/>
              </a:spcAft>
              <a:buFont typeface="Arial"/>
              <a:buChar char="•"/>
              <a:defRPr sz="1800"/>
            </a:pPr>
            <a:endParaRPr sz="1800">
              <a:solidFill>
                <a:sysClr val="windowText" lastClr="000000"/>
              </a:solidFill>
              <a:sym typeface="微软雅黑"/>
            </a:endParaRPr>
          </a:p>
          <a:p>
            <a:pPr eaLnBrk="1" fontAlgn="auto" hangingPunct="1">
              <a:spcBef>
                <a:spcPts val="1500"/>
              </a:spcBef>
              <a:spcAft>
                <a:spcPts val="0"/>
              </a:spcAft>
              <a:buFont typeface="Arial"/>
              <a:buChar char="•"/>
              <a:defRPr sz="1800"/>
            </a:pPr>
            <a:r>
              <a:rPr sz="1800">
                <a:solidFill>
                  <a:sysClr val="windowText" lastClr="000000"/>
                </a:solidFill>
                <a:sym typeface="微软雅黑"/>
              </a:rPr>
              <a:t>ODPS MapReduce Pipeline</a:t>
            </a:r>
          </a:p>
          <a:p>
            <a:pPr lvl="1" eaLnBrk="1" fontAlgn="auto" hangingPunct="1">
              <a:spcBef>
                <a:spcPts val="1500"/>
              </a:spcBef>
              <a:spcAft>
                <a:spcPts val="0"/>
              </a:spcAft>
              <a:buFont typeface="Arial"/>
              <a:buChar char="–"/>
              <a:defRPr sz="1800"/>
            </a:pPr>
            <a:r>
              <a:rPr sz="1800">
                <a:solidFill>
                  <a:sysClr val="windowText" lastClr="000000"/>
                </a:solidFill>
                <a:sym typeface="微软雅黑"/>
              </a:rPr>
              <a:t>Map -&gt; Reduce -&gt; Reduce </a:t>
            </a:r>
          </a:p>
        </p:txBody>
      </p:sp>
      <p:sp>
        <p:nvSpPr>
          <p:cNvPr id="357" name="Shape 357"/>
          <p:cNvSpPr/>
          <p:nvPr/>
        </p:nvSpPr>
        <p:spPr>
          <a:xfrm>
            <a:off x="3101975" y="3921125"/>
            <a:ext cx="1423988" cy="571500"/>
          </a:xfrm>
          <a:prstGeom prst="wedgeEllipseCallout">
            <a:avLst>
              <a:gd name="adj1" fmla="val -59042"/>
              <a:gd name="adj2" fmla="val -76724"/>
            </a:avLst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TempFile</a:t>
            </a:r>
          </a:p>
        </p:txBody>
      </p:sp>
      <p:sp>
        <p:nvSpPr>
          <p:cNvPr id="358" name="Shape 358"/>
          <p:cNvSpPr/>
          <p:nvPr/>
        </p:nvSpPr>
        <p:spPr>
          <a:xfrm>
            <a:off x="5665788" y="3921125"/>
            <a:ext cx="1162050" cy="571500"/>
          </a:xfrm>
          <a:prstGeom prst="wedgeEllipseCallout">
            <a:avLst>
              <a:gd name="adj1" fmla="val -61085"/>
              <a:gd name="adj2" fmla="val -76724"/>
            </a:avLst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</a:p>
        </p:txBody>
      </p:sp>
      <p:sp>
        <p:nvSpPr>
          <p:cNvPr id="359" name="Shape 359"/>
          <p:cNvSpPr/>
          <p:nvPr/>
        </p:nvSpPr>
        <p:spPr>
          <a:xfrm>
            <a:off x="2090738" y="5578475"/>
            <a:ext cx="1422400" cy="571500"/>
          </a:xfrm>
          <a:prstGeom prst="wedgeEllipseCallout">
            <a:avLst>
              <a:gd name="adj1" fmla="val -59043"/>
              <a:gd name="adj2" fmla="val -76724"/>
            </a:avLst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TempFile</a:t>
            </a:r>
          </a:p>
        </p:txBody>
      </p:sp>
      <p:sp>
        <p:nvSpPr>
          <p:cNvPr id="360" name="Shape 360"/>
          <p:cNvSpPr/>
          <p:nvPr/>
        </p:nvSpPr>
        <p:spPr>
          <a:xfrm>
            <a:off x="3719513" y="5578475"/>
            <a:ext cx="1322387" cy="571500"/>
          </a:xfrm>
          <a:prstGeom prst="wedgeEllipseCallout">
            <a:avLst>
              <a:gd name="adj1" fmla="val -59733"/>
              <a:gd name="adj2" fmla="val -76724"/>
            </a:avLst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TempFile</a:t>
            </a:r>
          </a:p>
        </p:txBody>
      </p:sp>
      <p:sp>
        <p:nvSpPr>
          <p:cNvPr id="361" name="Shape 361"/>
          <p:cNvSpPr/>
          <p:nvPr/>
        </p:nvSpPr>
        <p:spPr>
          <a:xfrm>
            <a:off x="1060450" y="3319463"/>
            <a:ext cx="4278313" cy="563562"/>
          </a:xfrm>
          <a:prstGeom prst="rect">
            <a:avLst/>
          </a:prstGeom>
          <a:ln w="12700">
            <a:solidFill>
              <a:srgbClr val="85888D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5726113" y="3319463"/>
            <a:ext cx="2649537" cy="563562"/>
          </a:xfrm>
          <a:prstGeom prst="rect">
            <a:avLst/>
          </a:prstGeom>
          <a:ln w="12700">
            <a:solidFill>
              <a:srgbClr val="85888D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031875" y="4965700"/>
            <a:ext cx="4076700" cy="563563"/>
          </a:xfrm>
          <a:prstGeom prst="rect">
            <a:avLst/>
          </a:prstGeom>
          <a:ln w="12700">
            <a:solidFill>
              <a:srgbClr val="85888D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7256463" y="4789488"/>
            <a:ext cx="1538287" cy="1069975"/>
          </a:xfrm>
          <a:prstGeom prst="wedgeEllipseCallout">
            <a:avLst>
              <a:gd name="adj1" fmla="val -75513"/>
              <a:gd name="adj2" fmla="val -15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思考：</a:t>
            </a:r>
          </a:p>
          <a:p>
            <a:pPr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如何实现？</a:t>
            </a:r>
          </a:p>
        </p:txBody>
      </p:sp>
      <p:sp>
        <p:nvSpPr>
          <p:cNvPr id="365" name="Shape 365"/>
          <p:cNvSpPr/>
          <p:nvPr/>
        </p:nvSpPr>
        <p:spPr>
          <a:xfrm>
            <a:off x="1038225" y="1673225"/>
            <a:ext cx="2305050" cy="563563"/>
          </a:xfrm>
          <a:prstGeom prst="rect">
            <a:avLst/>
          </a:prstGeom>
          <a:ln w="12700">
            <a:solidFill>
              <a:srgbClr val="85888D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3371850" y="1673225"/>
            <a:ext cx="2192338" cy="563563"/>
          </a:xfrm>
          <a:prstGeom prst="rect">
            <a:avLst/>
          </a:prstGeom>
          <a:ln w="12700">
            <a:solidFill>
              <a:srgbClr val="85888D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5592763" y="1673225"/>
            <a:ext cx="2192337" cy="563563"/>
          </a:xfrm>
          <a:prstGeom prst="rect">
            <a:avLst/>
          </a:prstGeom>
          <a:ln w="12700">
            <a:solidFill>
              <a:srgbClr val="85888D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81"/>
          <p:cNvSpPr>
            <a:spLocks noChangeArrowheads="1"/>
          </p:cNvSpPr>
          <p:nvPr/>
        </p:nvSpPr>
        <p:spPr bwMode="auto">
          <a:xfrm>
            <a:off x="4224338" y="2852738"/>
            <a:ext cx="3168650" cy="14255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/>
          <a:lstStyle/>
          <a:p>
            <a:endParaRPr lang="en-US" altLang="zh-CN" sz="4000" b="1">
              <a:solidFill>
                <a:srgbClr val="008AE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034" name="Shape 371"/>
          <p:cNvSpPr>
            <a:spLocks noChangeArrowheads="1"/>
          </p:cNvSpPr>
          <p:nvPr/>
        </p:nvSpPr>
        <p:spPr bwMode="auto">
          <a:xfrm>
            <a:off x="3432175" y="2781300"/>
            <a:ext cx="5040313" cy="5762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4000" b="1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关系型数据编程模型</a:t>
            </a: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2640013" y="1700213"/>
            <a:ext cx="5830887" cy="2808287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9"/>
          <p:cNvSpPr>
            <a:spLocks noChangeArrowheads="1"/>
          </p:cNvSpPr>
          <p:nvPr/>
        </p:nvSpPr>
        <p:spPr bwMode="auto">
          <a:xfrm>
            <a:off x="2927350" y="1989138"/>
            <a:ext cx="5832475" cy="2806700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hape 375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关系型数据计算模型</a:t>
            </a:r>
          </a:p>
        </p:txBody>
      </p:sp>
      <p:sp>
        <p:nvSpPr>
          <p:cNvPr id="46082" name="Shape 37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数据源是关系型数据：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Table, Relations, PCollection, RDD …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相关编程语言：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FlumeJava(Crunch)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Cascading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Pig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Google FlumeJava primitive operations </a:t>
            </a:r>
          </a:p>
          <a:p>
            <a:pPr lvl="1" eaLnBrk="1" hangingPunct="1"/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Cascading Pipes </a:t>
            </a:r>
          </a:p>
          <a:p>
            <a:pPr lvl="1" eaLnBrk="1" hangingPunct="1"/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Pig Latin Operators</a:t>
            </a:r>
          </a:p>
        </p:txBody>
      </p:sp>
      <p:sp>
        <p:nvSpPr>
          <p:cNvPr id="377" name="Shape 377"/>
          <p:cNvSpPr/>
          <p:nvPr/>
        </p:nvSpPr>
        <p:spPr>
          <a:xfrm>
            <a:off x="2624138" y="3749675"/>
            <a:ext cx="1196975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</a:p>
        </p:txBody>
      </p:sp>
      <p:sp>
        <p:nvSpPr>
          <p:cNvPr id="378" name="Shape 378"/>
          <p:cNvSpPr/>
          <p:nvPr/>
        </p:nvSpPr>
        <p:spPr>
          <a:xfrm>
            <a:off x="4289425" y="3749675"/>
            <a:ext cx="1196975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</a:t>
            </a:r>
          </a:p>
        </p:txBody>
      </p:sp>
      <p:sp>
        <p:nvSpPr>
          <p:cNvPr id="379" name="Shape 379"/>
          <p:cNvSpPr/>
          <p:nvPr/>
        </p:nvSpPr>
        <p:spPr>
          <a:xfrm>
            <a:off x="5759450" y="3749675"/>
            <a:ext cx="1198563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</a:p>
        </p:txBody>
      </p:sp>
      <p:sp>
        <p:nvSpPr>
          <p:cNvPr id="380" name="Shape 380"/>
          <p:cNvSpPr/>
          <p:nvPr/>
        </p:nvSpPr>
        <p:spPr>
          <a:xfrm>
            <a:off x="5816600" y="2435225"/>
            <a:ext cx="1198563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</a:p>
        </p:txBody>
      </p:sp>
      <p:sp>
        <p:nvSpPr>
          <p:cNvPr id="381" name="Shape 381"/>
          <p:cNvSpPr/>
          <p:nvPr/>
        </p:nvSpPr>
        <p:spPr>
          <a:xfrm>
            <a:off x="4130675" y="2435225"/>
            <a:ext cx="1516063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groupByKey</a:t>
            </a:r>
          </a:p>
        </p:txBody>
      </p:sp>
      <p:sp>
        <p:nvSpPr>
          <p:cNvPr id="382" name="Shape 382"/>
          <p:cNvSpPr/>
          <p:nvPr/>
        </p:nvSpPr>
        <p:spPr>
          <a:xfrm>
            <a:off x="2609850" y="2435225"/>
            <a:ext cx="1379538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parallelDo</a:t>
            </a:r>
          </a:p>
        </p:txBody>
      </p:sp>
      <p:sp>
        <p:nvSpPr>
          <p:cNvPr id="383" name="Shape 383"/>
          <p:cNvSpPr/>
          <p:nvPr/>
        </p:nvSpPr>
        <p:spPr>
          <a:xfrm>
            <a:off x="7229475" y="3749675"/>
            <a:ext cx="1198563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CoGroup</a:t>
            </a:r>
          </a:p>
        </p:txBody>
      </p:sp>
      <p:sp>
        <p:nvSpPr>
          <p:cNvPr id="384" name="Shape 384"/>
          <p:cNvSpPr/>
          <p:nvPr/>
        </p:nvSpPr>
        <p:spPr>
          <a:xfrm>
            <a:off x="2571750" y="5256213"/>
            <a:ext cx="1381125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</a:p>
        </p:txBody>
      </p:sp>
      <p:sp>
        <p:nvSpPr>
          <p:cNvPr id="385" name="Shape 385"/>
          <p:cNvSpPr/>
          <p:nvPr/>
        </p:nvSpPr>
        <p:spPr>
          <a:xfrm>
            <a:off x="4289425" y="5256213"/>
            <a:ext cx="1196975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</a:p>
        </p:txBody>
      </p:sp>
      <p:sp>
        <p:nvSpPr>
          <p:cNvPr id="386" name="Shape 386"/>
          <p:cNvSpPr/>
          <p:nvPr/>
        </p:nvSpPr>
        <p:spPr>
          <a:xfrm>
            <a:off x="5759450" y="5256213"/>
            <a:ext cx="1198563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</p:txBody>
      </p:sp>
      <p:sp>
        <p:nvSpPr>
          <p:cNvPr id="387" name="Shape 387"/>
          <p:cNvSpPr/>
          <p:nvPr/>
        </p:nvSpPr>
        <p:spPr>
          <a:xfrm>
            <a:off x="7229475" y="5256213"/>
            <a:ext cx="1198563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</a:p>
        </p:txBody>
      </p:sp>
      <p:sp>
        <p:nvSpPr>
          <p:cNvPr id="388" name="Shape 388"/>
          <p:cNvSpPr/>
          <p:nvPr/>
        </p:nvSpPr>
        <p:spPr>
          <a:xfrm>
            <a:off x="8764588" y="5256213"/>
            <a:ext cx="1673225" cy="600075"/>
          </a:xfrm>
          <a:prstGeom prst="roundRect">
            <a:avLst>
              <a:gd name="adj" fmla="val 31745"/>
            </a:avLst>
          </a:prstGeom>
          <a:solidFill>
            <a:srgbClr val="7C9647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… BY</a:t>
            </a:r>
          </a:p>
        </p:txBody>
      </p:sp>
      <p:sp>
        <p:nvSpPr>
          <p:cNvPr id="389" name="Shape 389"/>
          <p:cNvSpPr/>
          <p:nvPr/>
        </p:nvSpPr>
        <p:spPr>
          <a:xfrm>
            <a:off x="2463800" y="2216150"/>
            <a:ext cx="1516063" cy="3833813"/>
          </a:xfrm>
          <a:prstGeom prst="rect">
            <a:avLst/>
          </a:prstGeom>
          <a:ln w="25400">
            <a:solidFill>
              <a:srgbClr val="85888D"/>
            </a:solidFill>
            <a:custDash>
              <a:ds d="600000" sp="6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110038" y="2219325"/>
            <a:ext cx="1555750" cy="3825875"/>
          </a:xfrm>
          <a:prstGeom prst="rect">
            <a:avLst/>
          </a:prstGeom>
          <a:ln w="25400">
            <a:solidFill>
              <a:srgbClr val="85888D"/>
            </a:solidFill>
            <a:custDash>
              <a:ds d="600000" sp="6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4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1" animBg="1" advAuto="0"/>
      <p:bldP spid="390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394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Pig 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例子 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Word Count</a:t>
            </a:r>
          </a:p>
        </p:txBody>
      </p:sp>
      <p:sp>
        <p:nvSpPr>
          <p:cNvPr id="48130" name="Shape 395"/>
          <p:cNvSpPr>
            <a:spLocks noGrp="1"/>
          </p:cNvSpPr>
          <p:nvPr>
            <p:ph type="body" idx="1"/>
          </p:nvPr>
        </p:nvSpPr>
        <p:spPr>
          <a:xfrm>
            <a:off x="2279650" y="922338"/>
            <a:ext cx="8640763" cy="5413375"/>
          </a:xfrm>
        </p:spPr>
        <p:txBody>
          <a:bodyPr lIns="0" tIns="0" rIns="0" bIns="0" anchor="ctr"/>
          <a:lstStyle/>
          <a:p>
            <a:pPr eaLnBrk="1" hangingPunct="1">
              <a:spcBef>
                <a:spcPts val="2000"/>
              </a:spcBef>
            </a:pPr>
            <a:r>
              <a:rPr lang="en-US" altLang="zh-CN" sz="2800" smtClean="0">
                <a:solidFill>
                  <a:srgbClr val="008AEC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A = load './input.txt';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800" smtClean="0">
                <a:solidFill>
                  <a:srgbClr val="008AEC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B = foreach A generate flatten(TOKENIZE($0)) as word;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800" smtClean="0">
                <a:solidFill>
                  <a:srgbClr val="008AEC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C = group B by word;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800" smtClean="0">
                <a:solidFill>
                  <a:srgbClr val="008AEC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D = foreach C generate group, COUNT(B);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800" smtClean="0">
                <a:solidFill>
                  <a:srgbClr val="008AEC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store D into './wordcount';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提纲</a:t>
            </a:r>
          </a:p>
        </p:txBody>
      </p:sp>
      <p:sp>
        <p:nvSpPr>
          <p:cNvPr id="14338" name="Shape 35"/>
          <p:cNvSpPr>
            <a:spLocks noGrp="1"/>
          </p:cNvSpPr>
          <p:nvPr>
            <p:ph type="body" idx="1"/>
          </p:nvPr>
        </p:nvSpPr>
        <p:spPr>
          <a:xfrm>
            <a:off x="3719513" y="765175"/>
            <a:ext cx="5040312" cy="5373688"/>
          </a:xfrm>
        </p:spPr>
        <p:txBody>
          <a:bodyPr lIns="0" tIns="0" rIns="0" bIns="0" anchor="ctr"/>
          <a:lstStyle/>
          <a:p>
            <a:pPr marL="320675" indent="-320675"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zh-CN" altLang="en-US" sz="32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分布式编程模型的背景</a:t>
            </a:r>
          </a:p>
          <a:p>
            <a:pPr marL="320675" indent="-320675"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32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z="32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编程模型</a:t>
            </a:r>
          </a:p>
          <a:p>
            <a:pPr marL="320675" indent="-320675"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zh-CN" altLang="en-US" sz="32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关系型数据编程模型</a:t>
            </a:r>
          </a:p>
          <a:p>
            <a:pPr marL="320675" indent="-320675"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zh-CN" altLang="en-US" sz="32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分布式图计算模型</a:t>
            </a:r>
          </a:p>
          <a:p>
            <a:pPr marL="320675" indent="-320675"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zh-CN" altLang="en-US" sz="32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分布式编程未来展望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hape 399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Pig 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例子 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(cont.)</a:t>
            </a:r>
          </a:p>
        </p:txBody>
      </p:sp>
      <p:sp>
        <p:nvSpPr>
          <p:cNvPr id="400" name="Shape 40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public class TOKENIZE extends EvalFunc&lt;DataBag&gt; {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public DataBag exec(Tuple input) throws IOException {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    TupleFactory mTupleFactory = TupleFactory.getInstance();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    BagFactory mBagFactory = BagFactory.getInstance();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    DataBag output = mBagFactory.newDefaultBag();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    Object o = input.get(0);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    StringTokenizer tok = new StringTokenizer((String)o, " \",()*", false);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    while (tok.hasMoreTokens())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        output.add(mTupleFactory.newTuple(tok.nextToken()));</a:t>
            </a:r>
          </a:p>
          <a:p>
            <a:pPr marL="0" indent="0" defTabSz="722376" eaLnBrk="1" fontAlgn="auto" hangingPunct="1">
              <a:spcBef>
                <a:spcPts val="15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    return output;</a:t>
            </a:r>
          </a:p>
          <a:p>
            <a:pPr marL="0" indent="0" defTabSz="722376" eaLnBrk="1" fontAlgn="auto" hangingPunct="1">
              <a:spcBef>
                <a:spcPts val="11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    }</a:t>
            </a:r>
          </a:p>
          <a:p>
            <a:pPr marL="0" indent="0" defTabSz="722376" eaLnBrk="1" fontAlgn="auto" hangingPunct="1">
              <a:spcBef>
                <a:spcPts val="700"/>
              </a:spcBef>
              <a:spcAft>
                <a:spcPts val="0"/>
              </a:spcAft>
              <a:buSzTx/>
              <a:buFontTx/>
              <a:buNone/>
              <a:defRPr sz="1800"/>
            </a:pPr>
            <a:r>
              <a:rPr sz="1896">
                <a:solidFill>
                  <a:sysClr val="windowText" lastClr="000000"/>
                </a:solidFill>
                <a:sym typeface="微软雅黑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hape 404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SQL</a:t>
            </a:r>
          </a:p>
        </p:txBody>
      </p:sp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xfrm>
            <a:off x="334963" y="3970338"/>
            <a:ext cx="11522075" cy="2779712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另一种关系型编程语言</a:t>
            </a:r>
          </a:p>
          <a:p>
            <a:pPr eaLnBrk="1" hangingPunct="1">
              <a:spcBef>
                <a:spcPts val="30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等算子</a:t>
            </a:r>
          </a:p>
          <a:p>
            <a:pPr eaLnBrk="1" hangingPunct="1">
              <a:spcBef>
                <a:spcPts val="5500"/>
              </a:spcBef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后续课程：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分布式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引擎的设计和实现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52227" name="Shape 406"/>
          <p:cNvSpPr>
            <a:spLocks noChangeArrowheads="1"/>
          </p:cNvSpPr>
          <p:nvPr/>
        </p:nvSpPr>
        <p:spPr bwMode="auto">
          <a:xfrm>
            <a:off x="736600" y="1123950"/>
            <a:ext cx="8140700" cy="26304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0" lvl="3" indent="1371600">
              <a:spcBef>
                <a:spcPts val="1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SELECT  province, count(province) c</a:t>
            </a:r>
          </a:p>
          <a:p>
            <a:pPr marL="0" lvl="3" indent="1371600">
              <a:spcBef>
                <a:spcPts val="1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FROM student WHERE department = ‘CS’ </a:t>
            </a:r>
          </a:p>
          <a:p>
            <a:pPr marL="0" lvl="3" indent="1371600">
              <a:spcBef>
                <a:spcPts val="1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GROUP BY province</a:t>
            </a:r>
          </a:p>
          <a:p>
            <a:pPr marL="0" lvl="3" indent="1371600">
              <a:spcBef>
                <a:spcPts val="1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ORDER BY c DESC</a:t>
            </a:r>
          </a:p>
          <a:p>
            <a:pPr marL="0" lvl="3" indent="1371600">
              <a:spcBef>
                <a:spcPts val="1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LIMIT 10</a:t>
            </a:r>
          </a:p>
        </p:txBody>
      </p:sp>
      <p:sp>
        <p:nvSpPr>
          <p:cNvPr id="407" name="Shape 407"/>
          <p:cNvSpPr/>
          <p:nvPr/>
        </p:nvSpPr>
        <p:spPr>
          <a:xfrm>
            <a:off x="2081213" y="1081088"/>
            <a:ext cx="1249362" cy="555625"/>
          </a:xfrm>
          <a:prstGeom prst="roundRect">
            <a:avLst>
              <a:gd name="adj" fmla="val 34322"/>
            </a:avLst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422775" y="1592263"/>
            <a:ext cx="1247775" cy="554037"/>
          </a:xfrm>
          <a:prstGeom prst="roundRect">
            <a:avLst>
              <a:gd name="adj" fmla="val 34322"/>
            </a:avLst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1971675" y="2162175"/>
            <a:ext cx="1871663" cy="554038"/>
          </a:xfrm>
          <a:prstGeom prst="roundRect">
            <a:avLst>
              <a:gd name="adj" fmla="val 34322"/>
            </a:avLst>
          </a:pr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1" animBg="1" advAuto="0"/>
      <p:bldP spid="407" grpId="2" animBg="1" advAuto="0"/>
      <p:bldP spid="408" grpId="3" animBg="1" advAuto="0"/>
      <p:bldP spid="409" grpId="4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hape 413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</a:p>
        </p:txBody>
      </p:sp>
      <p:sp>
        <p:nvSpPr>
          <p:cNvPr id="54274" name="Shape 414"/>
          <p:cNvSpPr>
            <a:spLocks noGrp="1"/>
          </p:cNvSpPr>
          <p:nvPr>
            <p:ph type="body" idx="1"/>
          </p:nvPr>
        </p:nvSpPr>
        <p:spPr>
          <a:xfrm>
            <a:off x="334963" y="922338"/>
            <a:ext cx="11522075" cy="10842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是一种简化的关系型语言，对外只暴露了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Reduce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两种接口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用其他的关系语言来实现：</a:t>
            </a:r>
          </a:p>
        </p:txBody>
      </p:sp>
      <p:sp>
        <p:nvSpPr>
          <p:cNvPr id="415" name="Shape 415"/>
          <p:cNvSpPr/>
          <p:nvPr/>
        </p:nvSpPr>
        <p:spPr>
          <a:xfrm>
            <a:off x="1809750" y="2643188"/>
            <a:ext cx="1381125" cy="600075"/>
          </a:xfrm>
          <a:prstGeom prst="roundRect">
            <a:avLst>
              <a:gd name="adj" fmla="val 31745"/>
            </a:avLst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</a:p>
        </p:txBody>
      </p:sp>
      <p:sp>
        <p:nvSpPr>
          <p:cNvPr id="416" name="Shape 416"/>
          <p:cNvSpPr/>
          <p:nvPr/>
        </p:nvSpPr>
        <p:spPr>
          <a:xfrm>
            <a:off x="3884613" y="2643188"/>
            <a:ext cx="1716087" cy="600075"/>
          </a:xfrm>
          <a:prstGeom prst="roundRect">
            <a:avLst>
              <a:gd name="adj" fmla="val 31745"/>
            </a:avLst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ForEach(map)</a:t>
            </a:r>
          </a:p>
        </p:txBody>
      </p:sp>
      <p:sp>
        <p:nvSpPr>
          <p:cNvPr id="417" name="Shape 417"/>
          <p:cNvSpPr/>
          <p:nvPr/>
        </p:nvSpPr>
        <p:spPr>
          <a:xfrm>
            <a:off x="4090988" y="3619500"/>
            <a:ext cx="1381125" cy="600075"/>
          </a:xfrm>
          <a:prstGeom prst="roundRect">
            <a:avLst>
              <a:gd name="adj" fmla="val 31745"/>
            </a:avLst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GroupBy</a:t>
            </a:r>
          </a:p>
        </p:txBody>
      </p:sp>
      <p:sp>
        <p:nvSpPr>
          <p:cNvPr id="418" name="Shape 418"/>
          <p:cNvSpPr/>
          <p:nvPr/>
        </p:nvSpPr>
        <p:spPr>
          <a:xfrm>
            <a:off x="6238875" y="3619500"/>
            <a:ext cx="1381125" cy="600075"/>
          </a:xfrm>
          <a:prstGeom prst="roundRect">
            <a:avLst>
              <a:gd name="adj" fmla="val 31745"/>
            </a:avLst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SortBy</a:t>
            </a:r>
          </a:p>
        </p:txBody>
      </p:sp>
      <p:sp>
        <p:nvSpPr>
          <p:cNvPr id="419" name="Shape 419"/>
          <p:cNvSpPr/>
          <p:nvPr/>
        </p:nvSpPr>
        <p:spPr>
          <a:xfrm>
            <a:off x="3403600" y="3679825"/>
            <a:ext cx="673100" cy="479425"/>
          </a:xfrm>
          <a:prstGeom prst="rightArrow">
            <a:avLst>
              <a:gd name="adj1" fmla="val 54543"/>
              <a:gd name="adj2" fmla="val 49498"/>
            </a:avLst>
          </a:prstGeom>
          <a:solidFill>
            <a:srgbClr val="A6AAA9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597400" y="4521200"/>
            <a:ext cx="2036763" cy="747713"/>
          </a:xfrm>
          <a:prstGeom prst="roundRect">
            <a:avLst>
              <a:gd name="adj" fmla="val 25484"/>
            </a:avLst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ForEach[group]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(reduce)</a:t>
            </a:r>
          </a:p>
        </p:txBody>
      </p:sp>
      <p:sp>
        <p:nvSpPr>
          <p:cNvPr id="421" name="Shape 421"/>
          <p:cNvSpPr/>
          <p:nvPr/>
        </p:nvSpPr>
        <p:spPr>
          <a:xfrm>
            <a:off x="7378700" y="4598988"/>
            <a:ext cx="1381125" cy="600075"/>
          </a:xfrm>
          <a:prstGeom prst="roundRect">
            <a:avLst>
              <a:gd name="adj" fmla="val 31745"/>
            </a:avLst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</a:p>
        </p:txBody>
      </p:sp>
      <p:sp>
        <p:nvSpPr>
          <p:cNvPr id="422" name="Shape 422"/>
          <p:cNvSpPr/>
          <p:nvPr/>
        </p:nvSpPr>
        <p:spPr>
          <a:xfrm>
            <a:off x="3211513" y="2703513"/>
            <a:ext cx="673100" cy="479425"/>
          </a:xfrm>
          <a:prstGeom prst="rightArrow">
            <a:avLst>
              <a:gd name="adj1" fmla="val 54543"/>
              <a:gd name="adj2" fmla="val 49498"/>
            </a:avLst>
          </a:prstGeom>
          <a:solidFill>
            <a:srgbClr val="A6AAA9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5554663" y="3679825"/>
            <a:ext cx="673100" cy="479425"/>
          </a:xfrm>
          <a:prstGeom prst="rightArrow">
            <a:avLst>
              <a:gd name="adj1" fmla="val 54543"/>
              <a:gd name="adj2" fmla="val 49498"/>
            </a:avLst>
          </a:prstGeom>
          <a:solidFill>
            <a:srgbClr val="A6AAA9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6675438" y="4659313"/>
            <a:ext cx="673100" cy="479425"/>
          </a:xfrm>
          <a:prstGeom prst="rightArrow">
            <a:avLst>
              <a:gd name="adj1" fmla="val 54543"/>
              <a:gd name="adj2" fmla="val 49498"/>
            </a:avLst>
          </a:prstGeom>
          <a:solidFill>
            <a:srgbClr val="A6AAA9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3886200" y="4656138"/>
            <a:ext cx="674688" cy="477837"/>
          </a:xfrm>
          <a:prstGeom prst="rightArrow">
            <a:avLst>
              <a:gd name="adj1" fmla="val 54543"/>
              <a:gd name="adj2" fmla="val 49498"/>
            </a:avLst>
          </a:prstGeom>
          <a:solidFill>
            <a:srgbClr val="A6AAA9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hape 429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编程接口和执行引擎</a:t>
            </a:r>
          </a:p>
        </p:txBody>
      </p:sp>
      <p:sp>
        <p:nvSpPr>
          <p:cNvPr id="430" name="Shape 430"/>
          <p:cNvSpPr/>
          <p:nvPr/>
        </p:nvSpPr>
        <p:spPr>
          <a:xfrm>
            <a:off x="3863975" y="1184275"/>
            <a:ext cx="4464050" cy="89217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 algn="ctr"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编程接口层（</a:t>
            </a:r>
            <a:r>
              <a:rPr lang="en-US" altLang="zh-CN">
                <a:solidFill>
                  <a:srgbClr val="000000"/>
                </a:solidFill>
                <a:cs typeface="+mn-cs"/>
              </a:rPr>
              <a:t>Pig</a:t>
            </a:r>
            <a:r>
              <a:rPr lang="zh-CN" altLang="en-US">
                <a:solidFill>
                  <a:srgbClr val="000000"/>
                </a:solidFill>
                <a:cs typeface="+mn-cs"/>
              </a:rPr>
              <a:t>，</a:t>
            </a:r>
            <a:r>
              <a:rPr lang="en-US" altLang="zh-CN">
                <a:solidFill>
                  <a:srgbClr val="000000"/>
                </a:solidFill>
                <a:cs typeface="+mn-cs"/>
              </a:rPr>
              <a:t>MapReduce API</a:t>
            </a:r>
            <a:r>
              <a:rPr lang="zh-CN" altLang="en-US">
                <a:solidFill>
                  <a:srgbClr val="000000"/>
                </a:solidFill>
                <a:cs typeface="+mn-cs"/>
              </a:rPr>
              <a:t>，</a:t>
            </a:r>
            <a:r>
              <a:rPr lang="en-US" altLang="zh-CN">
                <a:solidFill>
                  <a:srgbClr val="000000"/>
                </a:solidFill>
                <a:cs typeface="+mn-cs"/>
              </a:rPr>
              <a:t>SQL</a:t>
            </a:r>
            <a:r>
              <a:rPr lang="zh-CN" altLang="en-US">
                <a:solidFill>
                  <a:srgbClr val="000000"/>
                </a:solidFill>
                <a:cs typeface="+mn-cs"/>
              </a:rPr>
              <a:t>）</a:t>
            </a:r>
          </a:p>
        </p:txBody>
      </p:sp>
      <p:sp>
        <p:nvSpPr>
          <p:cNvPr id="431" name="Shape 431"/>
          <p:cNvSpPr/>
          <p:nvPr/>
        </p:nvSpPr>
        <p:spPr>
          <a:xfrm>
            <a:off x="3800475" y="4927600"/>
            <a:ext cx="4322763" cy="893763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cs typeface="+mn-cs"/>
              </a:rPr>
              <a:t>执行引擎层（</a:t>
            </a:r>
            <a:r>
              <a:rPr lang="en-US" altLang="zh-CN">
                <a:solidFill>
                  <a:srgbClr val="FFFFFF"/>
                </a:solidFill>
                <a:cs typeface="+mn-cs"/>
              </a:rPr>
              <a:t>Spark</a:t>
            </a:r>
            <a:r>
              <a:rPr lang="zh-CN" altLang="en-US">
                <a:solidFill>
                  <a:srgbClr val="FFFFFF"/>
                </a:solidFill>
                <a:cs typeface="+mn-cs"/>
              </a:rPr>
              <a:t>，</a:t>
            </a:r>
            <a:r>
              <a:rPr lang="en-US" altLang="zh-CN">
                <a:solidFill>
                  <a:srgbClr val="FFFFFF"/>
                </a:solidFill>
                <a:cs typeface="+mn-cs"/>
              </a:rPr>
              <a:t>MapReduce</a:t>
            </a:r>
            <a:r>
              <a:rPr lang="zh-CN" altLang="en-US">
                <a:solidFill>
                  <a:srgbClr val="FFFFFF"/>
                </a:solidFill>
                <a:cs typeface="+mn-cs"/>
              </a:rPr>
              <a:t>，</a:t>
            </a:r>
            <a:r>
              <a:rPr lang="en-US" altLang="zh-CN">
                <a:solidFill>
                  <a:srgbClr val="FFFFFF"/>
                </a:solidFill>
                <a:cs typeface="+mn-cs"/>
              </a:rPr>
              <a:t>Tez</a:t>
            </a:r>
            <a:r>
              <a:rPr lang="zh-CN" altLang="en-US">
                <a:solidFill>
                  <a:srgbClr val="FFFFFF"/>
                </a:solidFill>
                <a:cs typeface="+mn-cs"/>
              </a:rPr>
              <a:t>）</a:t>
            </a:r>
          </a:p>
        </p:txBody>
      </p:sp>
      <p:sp>
        <p:nvSpPr>
          <p:cNvPr id="432" name="Shape 432"/>
          <p:cNvSpPr/>
          <p:nvPr/>
        </p:nvSpPr>
        <p:spPr>
          <a:xfrm>
            <a:off x="3800475" y="3094038"/>
            <a:ext cx="4322763" cy="892175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 algn="ctr">
              <a:defRPr/>
            </a:pPr>
            <a:r>
              <a:rPr lang="zh-CN" altLang="en-US" sz="2400">
                <a:solidFill>
                  <a:srgbClr val="FFFFFF"/>
                </a:solidFill>
                <a:cs typeface="+mn-cs"/>
              </a:rPr>
              <a:t>执行计划</a:t>
            </a:r>
          </a:p>
        </p:txBody>
      </p:sp>
      <p:sp>
        <p:nvSpPr>
          <p:cNvPr id="433" name="Shape 433"/>
          <p:cNvSpPr/>
          <p:nvPr/>
        </p:nvSpPr>
        <p:spPr>
          <a:xfrm rot="16200000" flipH="1">
            <a:off x="5506244" y="2267744"/>
            <a:ext cx="911225" cy="722313"/>
          </a:xfrm>
          <a:prstGeom prst="rightArrow">
            <a:avLst>
              <a:gd name="adj1" fmla="val 59978"/>
              <a:gd name="adj2" fmla="val 69296"/>
            </a:avLst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34" name="Shape 434"/>
          <p:cNvSpPr/>
          <p:nvPr/>
        </p:nvSpPr>
        <p:spPr>
          <a:xfrm rot="16200000" flipH="1">
            <a:off x="5538788" y="4097337"/>
            <a:ext cx="846138" cy="722313"/>
          </a:xfrm>
          <a:prstGeom prst="rightArrow">
            <a:avLst>
              <a:gd name="adj1" fmla="val 59978"/>
              <a:gd name="adj2" fmla="val 69296"/>
            </a:avLst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465888" y="5821363"/>
            <a:ext cx="2139950" cy="908050"/>
          </a:xfrm>
          <a:prstGeom prst="wedgeEllipseCallout">
            <a:avLst>
              <a:gd name="adj1" fmla="val -25625"/>
              <a:gd name="adj2" fmla="val -83492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cs typeface="+mn-cs"/>
              </a:rPr>
              <a:t>MR</a:t>
            </a:r>
            <a:r>
              <a:rPr lang="zh-CN" altLang="en-US" sz="1600">
                <a:solidFill>
                  <a:srgbClr val="000000"/>
                </a:solidFill>
                <a:cs typeface="+mn-cs"/>
              </a:rPr>
              <a:t>既包括编程接口又包括系统实现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hape 439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关系型编程模型的特点</a:t>
            </a:r>
          </a:p>
        </p:txBody>
      </p:sp>
      <p:sp>
        <p:nvSpPr>
          <p:cNvPr id="58370" name="Shape 440"/>
          <p:cNvSpPr>
            <a:spLocks noGrp="1"/>
          </p:cNvSpPr>
          <p:nvPr>
            <p:ph type="body" idx="1"/>
          </p:nvPr>
        </p:nvSpPr>
        <p:spPr>
          <a:xfrm>
            <a:off x="1343025" y="549275"/>
            <a:ext cx="11522075" cy="5935663"/>
          </a:xfrm>
        </p:spPr>
        <p:txBody>
          <a:bodyPr/>
          <a:lstStyle/>
          <a:p>
            <a:pPr eaLnBrk="1" hangingPunct="1">
              <a:spcBef>
                <a:spcPts val="1500"/>
              </a:spcBef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包含基本的编程算子（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Operator/Primitives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各类编程框架可以相互转化</a:t>
            </a:r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甚至一套编程框架可以用另外一套来实现</a:t>
            </a:r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DSL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语言（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Pig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vs. 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通用语言（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Cascading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编程模型简单，只需关注数据格式及数据间的关系</a:t>
            </a:r>
          </a:p>
          <a:p>
            <a:pPr eaLnBrk="1" hangingPunct="1">
              <a:lnSpc>
                <a:spcPct val="150000"/>
              </a:lnSpc>
              <a:spcBef>
                <a:spcPts val="15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容错、并发、数据本地化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hape 81"/>
          <p:cNvSpPr>
            <a:spLocks noChangeArrowheads="1"/>
          </p:cNvSpPr>
          <p:nvPr/>
        </p:nvSpPr>
        <p:spPr bwMode="auto">
          <a:xfrm>
            <a:off x="4224338" y="2852738"/>
            <a:ext cx="3168650" cy="14255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/>
          <a:lstStyle/>
          <a:p>
            <a:endParaRPr lang="en-US" altLang="zh-CN" sz="4000" b="1">
              <a:solidFill>
                <a:srgbClr val="008AE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0418" name="Shape 371"/>
          <p:cNvSpPr>
            <a:spLocks noChangeArrowheads="1"/>
          </p:cNvSpPr>
          <p:nvPr/>
        </p:nvSpPr>
        <p:spPr bwMode="auto">
          <a:xfrm>
            <a:off x="3648075" y="2781300"/>
            <a:ext cx="5040313" cy="5762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4000" b="1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分布式图计算模型</a:t>
            </a: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2640013" y="1700213"/>
            <a:ext cx="5830887" cy="2808287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9"/>
          <p:cNvSpPr>
            <a:spLocks noChangeArrowheads="1"/>
          </p:cNvSpPr>
          <p:nvPr/>
        </p:nvSpPr>
        <p:spPr bwMode="auto">
          <a:xfrm>
            <a:off x="2927350" y="1989138"/>
            <a:ext cx="5832475" cy="2806700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hape 446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分布式图简介</a:t>
            </a:r>
          </a:p>
        </p:txBody>
      </p:sp>
      <p:sp>
        <p:nvSpPr>
          <p:cNvPr id="447" name="Shape 447"/>
          <p:cNvSpPr/>
          <p:nvPr/>
        </p:nvSpPr>
        <p:spPr>
          <a:xfrm>
            <a:off x="636588" y="2012950"/>
            <a:ext cx="536575" cy="538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2320925" y="2012950"/>
            <a:ext cx="536575" cy="538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 flipV="1">
            <a:off x="1162050" y="2270125"/>
            <a:ext cx="1169988" cy="0"/>
          </a:xfrm>
          <a:prstGeom prst="line">
            <a:avLst/>
          </a:prstGeom>
          <a:ln w="25400">
            <a:solidFill>
              <a:srgbClr val="1A931F"/>
            </a:solidFill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584200" fontAlgn="auto">
              <a:spcBef>
                <a:spcPts val="0"/>
              </a:spcBef>
              <a:spcAft>
                <a:spcPts val="0"/>
              </a:spcAft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ysClr val="windowText" lastClr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445" name="Shape 450"/>
          <p:cNvSpPr>
            <a:spLocks noChangeArrowheads="1"/>
          </p:cNvSpPr>
          <p:nvPr/>
        </p:nvSpPr>
        <p:spPr bwMode="auto">
          <a:xfrm>
            <a:off x="501650" y="2655888"/>
            <a:ext cx="800100" cy="333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Vertex1</a:t>
            </a:r>
          </a:p>
        </p:txBody>
      </p:sp>
      <p:sp>
        <p:nvSpPr>
          <p:cNvPr id="61446" name="Shape 451"/>
          <p:cNvSpPr>
            <a:spLocks noChangeArrowheads="1"/>
          </p:cNvSpPr>
          <p:nvPr/>
        </p:nvSpPr>
        <p:spPr bwMode="auto">
          <a:xfrm>
            <a:off x="2144713" y="2655888"/>
            <a:ext cx="800100" cy="333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Vertex2</a:t>
            </a:r>
          </a:p>
        </p:txBody>
      </p:sp>
      <p:sp>
        <p:nvSpPr>
          <p:cNvPr id="61447" name="Shape 452"/>
          <p:cNvSpPr>
            <a:spLocks noChangeArrowheads="1"/>
          </p:cNvSpPr>
          <p:nvPr/>
        </p:nvSpPr>
        <p:spPr bwMode="auto">
          <a:xfrm>
            <a:off x="655638" y="1100138"/>
            <a:ext cx="1276350" cy="4254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179388" indent="-179388">
              <a:buSzPct val="100000"/>
              <a:buFont typeface="Arial" charset="0"/>
              <a:buChar char="•"/>
            </a:pPr>
            <a:r>
              <a:rPr lang="zh-CN" altLang="en-US" sz="2600">
                <a:solidFill>
                  <a:srgbClr val="000000"/>
                </a:solidFill>
              </a:rPr>
              <a:t>有向图</a:t>
            </a:r>
          </a:p>
        </p:txBody>
      </p:sp>
      <p:sp>
        <p:nvSpPr>
          <p:cNvPr id="61448" name="Shape 453"/>
          <p:cNvSpPr>
            <a:spLocks noChangeArrowheads="1"/>
          </p:cNvSpPr>
          <p:nvPr/>
        </p:nvSpPr>
        <p:spPr bwMode="auto">
          <a:xfrm>
            <a:off x="1500188" y="2506663"/>
            <a:ext cx="236537" cy="3841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1449" name="Shape 454"/>
          <p:cNvSpPr>
            <a:spLocks noChangeArrowheads="1"/>
          </p:cNvSpPr>
          <p:nvPr/>
        </p:nvSpPr>
        <p:spPr bwMode="auto">
          <a:xfrm>
            <a:off x="5746750" y="1611313"/>
            <a:ext cx="1633538" cy="4587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顶点</a:t>
            </a:r>
            <a:r>
              <a:rPr lang="en-US" altLang="zh-CN" sz="2000">
                <a:solidFill>
                  <a:srgbClr val="000000"/>
                </a:solidFill>
              </a:rPr>
              <a:t>(Vertex)</a:t>
            </a:r>
          </a:p>
        </p:txBody>
      </p:sp>
      <p:sp>
        <p:nvSpPr>
          <p:cNvPr id="61450" name="Shape 455"/>
          <p:cNvSpPr>
            <a:spLocks noChangeArrowheads="1"/>
          </p:cNvSpPr>
          <p:nvPr/>
        </p:nvSpPr>
        <p:spPr bwMode="auto">
          <a:xfrm>
            <a:off x="5746750" y="2095500"/>
            <a:ext cx="935038" cy="4587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顶点</a:t>
            </a:r>
            <a:r>
              <a:rPr lang="en-US" altLang="zh-CN" sz="2000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61451" name="Shape 456"/>
          <p:cNvSpPr>
            <a:spLocks noChangeArrowheads="1"/>
          </p:cNvSpPr>
          <p:nvPr/>
        </p:nvSpPr>
        <p:spPr bwMode="auto">
          <a:xfrm>
            <a:off x="5746750" y="2579688"/>
            <a:ext cx="1635125" cy="4587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有向边</a:t>
            </a:r>
            <a:r>
              <a:rPr lang="en-US" altLang="zh-CN" sz="2000">
                <a:solidFill>
                  <a:srgbClr val="000000"/>
                </a:solidFill>
              </a:rPr>
              <a:t>(Edge)</a:t>
            </a:r>
          </a:p>
        </p:txBody>
      </p:sp>
      <p:sp>
        <p:nvSpPr>
          <p:cNvPr id="61452" name="Shape 457"/>
          <p:cNvSpPr>
            <a:spLocks noChangeArrowheads="1"/>
          </p:cNvSpPr>
          <p:nvPr/>
        </p:nvSpPr>
        <p:spPr bwMode="auto">
          <a:xfrm>
            <a:off x="5746750" y="3070225"/>
            <a:ext cx="866775" cy="4460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边属性</a:t>
            </a:r>
          </a:p>
        </p:txBody>
      </p:sp>
      <p:sp>
        <p:nvSpPr>
          <p:cNvPr id="481" name="Shape 481"/>
          <p:cNvSpPr/>
          <p:nvPr/>
        </p:nvSpPr>
        <p:spPr>
          <a:xfrm>
            <a:off x="1152525" y="1490663"/>
            <a:ext cx="4545013" cy="657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9" extrusionOk="0">
                <a:moveTo>
                  <a:pt x="0" y="16549"/>
                </a:moveTo>
                <a:cubicBezTo>
                  <a:pt x="6908" y="-2312"/>
                  <a:pt x="14108" y="-5051"/>
                  <a:pt x="21600" y="8333"/>
                </a:cubicBezTo>
              </a:path>
            </a:pathLst>
          </a:custGeom>
          <a:ln w="25400">
            <a:solidFill>
              <a:srgbClr val="85888D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854325" y="2233613"/>
            <a:ext cx="2781300" cy="422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49" extrusionOk="0">
                <a:moveTo>
                  <a:pt x="0" y="17249"/>
                </a:moveTo>
                <a:cubicBezTo>
                  <a:pt x="6735" y="-78"/>
                  <a:pt x="13935" y="-4351"/>
                  <a:pt x="21600" y="4431"/>
                </a:cubicBezTo>
              </a:path>
            </a:pathLst>
          </a:custGeom>
          <a:ln w="25400">
            <a:solidFill>
              <a:srgbClr val="85888D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909763" y="2468563"/>
            <a:ext cx="3630612" cy="1300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89" extrusionOk="0">
                <a:moveTo>
                  <a:pt x="0" y="0"/>
                </a:moveTo>
                <a:cubicBezTo>
                  <a:pt x="4431" y="20115"/>
                  <a:pt x="11631" y="21600"/>
                  <a:pt x="21600" y="4454"/>
                </a:cubicBezTo>
              </a:path>
            </a:pathLst>
          </a:custGeom>
          <a:ln w="25400">
            <a:solidFill>
              <a:srgbClr val="85888D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708150" y="2890838"/>
            <a:ext cx="3835400" cy="12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9" extrusionOk="0">
                <a:moveTo>
                  <a:pt x="0" y="0"/>
                </a:moveTo>
                <a:cubicBezTo>
                  <a:pt x="4165" y="19660"/>
                  <a:pt x="11365" y="21600"/>
                  <a:pt x="21600" y="5821"/>
                </a:cubicBezTo>
              </a:path>
            </a:pathLst>
          </a:custGeom>
          <a:ln w="25400">
            <a:solidFill>
              <a:srgbClr val="85888D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57" name="Shape 462"/>
          <p:cNvSpPr>
            <a:spLocks noChangeArrowheads="1"/>
          </p:cNvSpPr>
          <p:nvPr/>
        </p:nvSpPr>
        <p:spPr bwMode="auto">
          <a:xfrm>
            <a:off x="5705475" y="4032250"/>
            <a:ext cx="2595563" cy="4238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179388" indent="-179388">
              <a:buSzPct val="100000"/>
              <a:buFont typeface="Arial" charset="0"/>
              <a:buChar char="•"/>
            </a:pPr>
            <a:r>
              <a:rPr lang="zh-CN" altLang="en-US" sz="2600">
                <a:solidFill>
                  <a:srgbClr val="000000"/>
                </a:solidFill>
              </a:rPr>
              <a:t>会员关系图示例</a:t>
            </a:r>
          </a:p>
        </p:txBody>
      </p:sp>
      <p:sp>
        <p:nvSpPr>
          <p:cNvPr id="463" name="Shape 463"/>
          <p:cNvSpPr/>
          <p:nvPr/>
        </p:nvSpPr>
        <p:spPr>
          <a:xfrm>
            <a:off x="5686425" y="4791075"/>
            <a:ext cx="534988" cy="539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7102475" y="5419725"/>
            <a:ext cx="534988" cy="539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60" name="Shape 465"/>
          <p:cNvSpPr>
            <a:spLocks noChangeArrowheads="1"/>
          </p:cNvSpPr>
          <p:nvPr/>
        </p:nvSpPr>
        <p:spPr bwMode="auto">
          <a:xfrm>
            <a:off x="5715000" y="5448300"/>
            <a:ext cx="477838" cy="333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Sam</a:t>
            </a:r>
          </a:p>
        </p:txBody>
      </p:sp>
      <p:sp>
        <p:nvSpPr>
          <p:cNvPr id="61461" name="Shape 466"/>
          <p:cNvSpPr>
            <a:spLocks noChangeArrowheads="1"/>
          </p:cNvSpPr>
          <p:nvPr/>
        </p:nvSpPr>
        <p:spPr bwMode="auto">
          <a:xfrm>
            <a:off x="7159625" y="5929313"/>
            <a:ext cx="420688" cy="333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Joe</a:t>
            </a:r>
          </a:p>
        </p:txBody>
      </p:sp>
      <p:sp>
        <p:nvSpPr>
          <p:cNvPr id="467" name="Shape 467"/>
          <p:cNvSpPr/>
          <p:nvPr/>
        </p:nvSpPr>
        <p:spPr>
          <a:xfrm>
            <a:off x="6208713" y="5232400"/>
            <a:ext cx="882650" cy="365125"/>
          </a:xfrm>
          <a:prstGeom prst="line">
            <a:avLst/>
          </a:prstGeom>
          <a:ln w="25400">
            <a:solidFill>
              <a:srgbClr val="1A931F"/>
            </a:solidFill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584200" fontAlgn="auto">
              <a:spcBef>
                <a:spcPts val="0"/>
              </a:spcBef>
              <a:spcAft>
                <a:spcPts val="0"/>
              </a:spcAft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ysClr val="windowText" lastClr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463" name="Shape 468"/>
          <p:cNvSpPr>
            <a:spLocks noChangeArrowheads="1"/>
          </p:cNvSpPr>
          <p:nvPr/>
        </p:nvSpPr>
        <p:spPr bwMode="auto">
          <a:xfrm>
            <a:off x="6353175" y="5046663"/>
            <a:ext cx="1090613" cy="2936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</a:rPr>
              <a:t>转账</a:t>
            </a:r>
            <a:r>
              <a:rPr lang="en-US" altLang="zh-CN" sz="1400">
                <a:solidFill>
                  <a:srgbClr val="000000"/>
                </a:solidFill>
              </a:rPr>
              <a:t>, 200</a:t>
            </a:r>
            <a:r>
              <a:rPr lang="zh-CN" altLang="en-US" sz="1400">
                <a:solidFill>
                  <a:srgbClr val="000000"/>
                </a:solidFill>
              </a:rPr>
              <a:t>元 </a:t>
            </a:r>
          </a:p>
        </p:txBody>
      </p:sp>
      <p:sp>
        <p:nvSpPr>
          <p:cNvPr id="469" name="Shape 469"/>
          <p:cNvSpPr/>
          <p:nvPr/>
        </p:nvSpPr>
        <p:spPr>
          <a:xfrm>
            <a:off x="8115300" y="4456113"/>
            <a:ext cx="534988" cy="538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65" name="Shape 470"/>
          <p:cNvSpPr>
            <a:spLocks noChangeArrowheads="1"/>
          </p:cNvSpPr>
          <p:nvPr/>
        </p:nvSpPr>
        <p:spPr bwMode="auto">
          <a:xfrm>
            <a:off x="8497888" y="4151313"/>
            <a:ext cx="554037" cy="333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Alice</a:t>
            </a:r>
          </a:p>
        </p:txBody>
      </p:sp>
      <p:sp>
        <p:nvSpPr>
          <p:cNvPr id="471" name="Shape 471"/>
          <p:cNvSpPr/>
          <p:nvPr/>
        </p:nvSpPr>
        <p:spPr>
          <a:xfrm flipV="1">
            <a:off x="7677150" y="4984750"/>
            <a:ext cx="523875" cy="523875"/>
          </a:xfrm>
          <a:prstGeom prst="line">
            <a:avLst/>
          </a:prstGeom>
          <a:ln w="25400">
            <a:solidFill>
              <a:srgbClr val="1A931F"/>
            </a:solidFill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584200" fontAlgn="auto">
              <a:spcBef>
                <a:spcPts val="0"/>
              </a:spcBef>
              <a:spcAft>
                <a:spcPts val="0"/>
              </a:spcAft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ysClr val="windowText" lastClr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467" name="Shape 472"/>
          <p:cNvSpPr>
            <a:spLocks noChangeArrowheads="1"/>
          </p:cNvSpPr>
          <p:nvPr/>
        </p:nvSpPr>
        <p:spPr bwMode="auto">
          <a:xfrm>
            <a:off x="7988300" y="5097463"/>
            <a:ext cx="1089025" cy="295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</a:rPr>
              <a:t>转账</a:t>
            </a:r>
            <a:r>
              <a:rPr lang="en-US" altLang="zh-CN" sz="1400">
                <a:solidFill>
                  <a:srgbClr val="000000"/>
                </a:solidFill>
              </a:rPr>
              <a:t>, 100</a:t>
            </a:r>
            <a:r>
              <a:rPr lang="zh-CN" altLang="en-US" sz="1400">
                <a:solidFill>
                  <a:srgbClr val="000000"/>
                </a:solidFill>
              </a:rPr>
              <a:t>元 </a:t>
            </a:r>
          </a:p>
        </p:txBody>
      </p:sp>
      <p:sp>
        <p:nvSpPr>
          <p:cNvPr id="473" name="Shape 473"/>
          <p:cNvSpPr/>
          <p:nvPr/>
        </p:nvSpPr>
        <p:spPr>
          <a:xfrm>
            <a:off x="9640888" y="5094288"/>
            <a:ext cx="536575" cy="539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69" name="Shape 474"/>
          <p:cNvSpPr>
            <a:spLocks noChangeArrowheads="1"/>
          </p:cNvSpPr>
          <p:nvPr/>
        </p:nvSpPr>
        <p:spPr bwMode="auto">
          <a:xfrm>
            <a:off x="10188575" y="5264150"/>
            <a:ext cx="1247775" cy="295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Joe’s Macbook</a:t>
            </a:r>
          </a:p>
        </p:txBody>
      </p:sp>
      <p:sp>
        <p:nvSpPr>
          <p:cNvPr id="475" name="Shape 475"/>
          <p:cNvSpPr/>
          <p:nvPr/>
        </p:nvSpPr>
        <p:spPr>
          <a:xfrm flipV="1">
            <a:off x="7761288" y="5522913"/>
            <a:ext cx="1758950" cy="211137"/>
          </a:xfrm>
          <a:prstGeom prst="line">
            <a:avLst/>
          </a:prstGeom>
          <a:ln w="25400">
            <a:solidFill>
              <a:srgbClr val="979335"/>
            </a:solidFill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584200" fontAlgn="auto">
              <a:spcBef>
                <a:spcPts val="0"/>
              </a:spcBef>
              <a:spcAft>
                <a:spcPts val="0"/>
              </a:spcAft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ysClr val="windowText" lastClr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739188" y="4802188"/>
            <a:ext cx="877887" cy="360362"/>
          </a:xfrm>
          <a:prstGeom prst="line">
            <a:avLst/>
          </a:prstGeom>
          <a:ln w="25400">
            <a:solidFill>
              <a:srgbClr val="979335"/>
            </a:solidFill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584200" fontAlgn="auto">
              <a:spcBef>
                <a:spcPts val="0"/>
              </a:spcBef>
              <a:spcAft>
                <a:spcPts val="0"/>
              </a:spcAft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ysClr val="windowText" lastClr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472" name="Shape 477"/>
          <p:cNvSpPr>
            <a:spLocks noChangeArrowheads="1"/>
          </p:cNvSpPr>
          <p:nvPr/>
        </p:nvSpPr>
        <p:spPr bwMode="auto">
          <a:xfrm>
            <a:off x="9085263" y="4697413"/>
            <a:ext cx="460375" cy="2651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</a:rPr>
              <a:t>登录</a:t>
            </a:r>
          </a:p>
        </p:txBody>
      </p:sp>
      <p:sp>
        <p:nvSpPr>
          <p:cNvPr id="61473" name="Shape 478"/>
          <p:cNvSpPr>
            <a:spLocks noChangeArrowheads="1"/>
          </p:cNvSpPr>
          <p:nvPr/>
        </p:nvSpPr>
        <p:spPr bwMode="auto">
          <a:xfrm>
            <a:off x="8675688" y="5614988"/>
            <a:ext cx="460375" cy="2635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</a:rPr>
              <a:t>登录</a:t>
            </a:r>
          </a:p>
        </p:txBody>
      </p:sp>
      <p:sp>
        <p:nvSpPr>
          <p:cNvPr id="479" name="Shape 479"/>
          <p:cNvSpPr/>
          <p:nvPr/>
        </p:nvSpPr>
        <p:spPr>
          <a:xfrm flipV="1">
            <a:off x="6300788" y="4692650"/>
            <a:ext cx="1736725" cy="257175"/>
          </a:xfrm>
          <a:prstGeom prst="line">
            <a:avLst/>
          </a:prstGeom>
          <a:ln w="25400">
            <a:solidFill>
              <a:srgbClr val="DE6A10"/>
            </a:solidFill>
            <a:miter lim="400000"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584200" fontAlgn="auto">
              <a:spcBef>
                <a:spcPts val="0"/>
              </a:spcBef>
              <a:spcAft>
                <a:spcPts val="0"/>
              </a:spcAft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ysClr val="windowText" lastClr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475" name="Shape 480"/>
          <p:cNvSpPr>
            <a:spLocks noChangeArrowheads="1"/>
          </p:cNvSpPr>
          <p:nvPr/>
        </p:nvSpPr>
        <p:spPr bwMode="auto">
          <a:xfrm>
            <a:off x="6983413" y="4570413"/>
            <a:ext cx="460375" cy="2651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</a:rPr>
              <a:t>朋友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hape 488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Bulk Synchronous Parallel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）模型</a:t>
            </a:r>
          </a:p>
        </p:txBody>
      </p:sp>
      <p:sp>
        <p:nvSpPr>
          <p:cNvPr id="63490" name="Shape 489"/>
          <p:cNvSpPr>
            <a:spLocks noGrp="1"/>
          </p:cNvSpPr>
          <p:nvPr>
            <p:ph type="body" idx="1"/>
          </p:nvPr>
        </p:nvSpPr>
        <p:spPr>
          <a:xfrm>
            <a:off x="334963" y="922338"/>
            <a:ext cx="11522075" cy="5413375"/>
          </a:xfrm>
        </p:spPr>
        <p:txBody>
          <a:bodyPr/>
          <a:lstStyle/>
          <a:p>
            <a:pPr eaLnBrk="1" hangingPunct="1">
              <a:spcBef>
                <a:spcPts val="1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模型特点</a:t>
            </a:r>
          </a:p>
          <a:p>
            <a:pPr lvl="1" eaLnBrk="1" hangingPunct="1">
              <a:spcBef>
                <a:spcPts val="1500"/>
              </a:spcBef>
            </a:pP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并发计算，计算任务分成多个计算单元（进程）</a:t>
            </a:r>
          </a:p>
          <a:p>
            <a:pPr lvl="1" eaLnBrk="1" hangingPunct="1">
              <a:spcBef>
                <a:spcPts val="1500"/>
              </a:spcBef>
            </a:pP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计算单元之间可以相互通信</a:t>
            </a:r>
          </a:p>
          <a:p>
            <a:pPr lvl="1" eaLnBrk="1" hangingPunct="1">
              <a:spcBef>
                <a:spcPts val="1500"/>
              </a:spcBef>
            </a:pP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定期同步点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(Barrier synchronisation)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程序由超步（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Superstep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）组成</a:t>
            </a:r>
          </a:p>
          <a:p>
            <a:pPr eaLnBrk="1" hangingPunct="1">
              <a:spcBef>
                <a:spcPts val="15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超步可分为三个阶段</a:t>
            </a:r>
          </a:p>
          <a:p>
            <a:pPr lvl="1" eaLnBrk="1" hangingPunct="1">
              <a:spcBef>
                <a:spcPts val="1500"/>
              </a:spcBef>
            </a:pP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本地计算阶段：计算单元只对本地内存中的数据做计算</a:t>
            </a:r>
          </a:p>
          <a:p>
            <a:pPr lvl="1" eaLnBrk="1" hangingPunct="1">
              <a:spcBef>
                <a:spcPts val="1500"/>
              </a:spcBef>
            </a:pP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全局通信阶段：数据交换</a:t>
            </a:r>
          </a:p>
          <a:p>
            <a:pPr lvl="1" eaLnBrk="1" hangingPunct="1">
              <a:spcBef>
                <a:spcPts val="1500"/>
              </a:spcBef>
            </a:pP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栅栏同步阶段</a:t>
            </a:r>
          </a:p>
        </p:txBody>
      </p:sp>
      <p:pic>
        <p:nvPicPr>
          <p:cNvPr id="63491" name="bsp2.tif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7163" y="1289050"/>
            <a:ext cx="2490787" cy="4889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hape 494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模型 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超步的三个阶段</a:t>
            </a:r>
          </a:p>
        </p:txBody>
      </p:sp>
      <p:sp>
        <p:nvSpPr>
          <p:cNvPr id="65538" name="Shape 495"/>
          <p:cNvSpPr>
            <a:spLocks noChangeArrowheads="1"/>
          </p:cNvSpPr>
          <p:nvPr/>
        </p:nvSpPr>
        <p:spPr bwMode="auto">
          <a:xfrm>
            <a:off x="4849813" y="6210300"/>
            <a:ext cx="7158037" cy="358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参考资料：</a:t>
            </a:r>
            <a:r>
              <a:rPr lang="en-US" altLang="zh-CN" u="sng">
                <a:solidFill>
                  <a:srgbClr val="0000FF"/>
                </a:solidFill>
                <a:hlinkClick r:id="rId3"/>
              </a:rPr>
              <a:t>http://en.wikipedia.org/wiki/Bulk_synchronous_parallel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65539" name="pasted-image.png"/>
          <p:cNvPicPr>
            <a:picLocks noChangeAspect="1" noChangeArrowheads="1"/>
          </p:cNvPicPr>
          <p:nvPr/>
        </p:nvPicPr>
        <p:blipFill>
          <a:blip r:embed="rId4"/>
          <a:srcRect l="6447" b="3465"/>
          <a:stretch>
            <a:fillRect/>
          </a:stretch>
        </p:blipFill>
        <p:spPr bwMode="auto">
          <a:xfrm>
            <a:off x="2782888" y="260350"/>
            <a:ext cx="7161212" cy="57705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hape 500"/>
          <p:cNvSpPr>
            <a:spLocks noGrp="1"/>
          </p:cNvSpPr>
          <p:nvPr>
            <p:ph type="title"/>
          </p:nvPr>
        </p:nvSpPr>
        <p:spPr bwMode="auto">
          <a:xfrm>
            <a:off x="334963" y="44450"/>
            <a:ext cx="10561637" cy="852488"/>
          </a:xfrm>
        </p:spPr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模型 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同步阶段</a:t>
            </a:r>
          </a:p>
        </p:txBody>
      </p:sp>
      <p:sp>
        <p:nvSpPr>
          <p:cNvPr id="501" name="Shape 501"/>
          <p:cNvSpPr/>
          <p:nvPr/>
        </p:nvSpPr>
        <p:spPr>
          <a:xfrm>
            <a:off x="2522538" y="2106613"/>
            <a:ext cx="1038225" cy="93821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</p:txBody>
      </p:sp>
      <p:sp>
        <p:nvSpPr>
          <p:cNvPr id="502" name="Shape 502"/>
          <p:cNvSpPr/>
          <p:nvPr/>
        </p:nvSpPr>
        <p:spPr>
          <a:xfrm rot="16200000" flipH="1">
            <a:off x="2609850" y="1381126"/>
            <a:ext cx="865187" cy="550862"/>
          </a:xfrm>
          <a:prstGeom prst="rightArrow">
            <a:avLst>
              <a:gd name="adj1" fmla="val 36242"/>
              <a:gd name="adj2" fmla="val 5787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03" name="Shape 503"/>
          <p:cNvSpPr/>
          <p:nvPr/>
        </p:nvSpPr>
        <p:spPr>
          <a:xfrm rot="16200000" flipH="1">
            <a:off x="4029869" y="1366044"/>
            <a:ext cx="865188" cy="552450"/>
          </a:xfrm>
          <a:prstGeom prst="rightArrow">
            <a:avLst>
              <a:gd name="adj1" fmla="val 36242"/>
              <a:gd name="adj2" fmla="val 5787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5364163" y="2106613"/>
            <a:ext cx="1038225" cy="93821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</p:txBody>
      </p:sp>
      <p:sp>
        <p:nvSpPr>
          <p:cNvPr id="505" name="Shape 505"/>
          <p:cNvSpPr/>
          <p:nvPr/>
        </p:nvSpPr>
        <p:spPr>
          <a:xfrm rot="16200000" flipH="1">
            <a:off x="5450681" y="1380332"/>
            <a:ext cx="865187" cy="552450"/>
          </a:xfrm>
          <a:prstGeom prst="rightArrow">
            <a:avLst>
              <a:gd name="adj1" fmla="val 36242"/>
              <a:gd name="adj2" fmla="val 5787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06" name="Shape 506"/>
          <p:cNvSpPr/>
          <p:nvPr/>
        </p:nvSpPr>
        <p:spPr>
          <a:xfrm rot="16200000" flipH="1">
            <a:off x="6888956" y="1378744"/>
            <a:ext cx="865188" cy="552450"/>
          </a:xfrm>
          <a:prstGeom prst="rightArrow">
            <a:avLst>
              <a:gd name="adj1" fmla="val 36242"/>
              <a:gd name="adj2" fmla="val 57877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943350" y="2106613"/>
            <a:ext cx="1038225" cy="93821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</p:txBody>
      </p:sp>
      <p:sp>
        <p:nvSpPr>
          <p:cNvPr id="508" name="Shape 508"/>
          <p:cNvSpPr/>
          <p:nvPr/>
        </p:nvSpPr>
        <p:spPr>
          <a:xfrm>
            <a:off x="6810375" y="2106613"/>
            <a:ext cx="1038225" cy="93821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</p:txBody>
      </p:sp>
      <p:sp>
        <p:nvSpPr>
          <p:cNvPr id="509" name="Shape 509"/>
          <p:cNvSpPr/>
          <p:nvPr/>
        </p:nvSpPr>
        <p:spPr>
          <a:xfrm>
            <a:off x="2522538" y="4710113"/>
            <a:ext cx="1038225" cy="93821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</p:txBody>
      </p:sp>
      <p:sp>
        <p:nvSpPr>
          <p:cNvPr id="510" name="Shape 510"/>
          <p:cNvSpPr/>
          <p:nvPr/>
        </p:nvSpPr>
        <p:spPr>
          <a:xfrm>
            <a:off x="5364163" y="4710113"/>
            <a:ext cx="1038225" cy="93821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</p:txBody>
      </p:sp>
      <p:sp>
        <p:nvSpPr>
          <p:cNvPr id="511" name="Shape 511"/>
          <p:cNvSpPr/>
          <p:nvPr/>
        </p:nvSpPr>
        <p:spPr>
          <a:xfrm>
            <a:off x="3943350" y="4710113"/>
            <a:ext cx="1038225" cy="93821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</p:txBody>
      </p:sp>
      <p:sp>
        <p:nvSpPr>
          <p:cNvPr id="512" name="Shape 512"/>
          <p:cNvSpPr/>
          <p:nvPr/>
        </p:nvSpPr>
        <p:spPr>
          <a:xfrm>
            <a:off x="6810375" y="4710113"/>
            <a:ext cx="1038225" cy="93821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</a:p>
        </p:txBody>
      </p:sp>
      <p:sp>
        <p:nvSpPr>
          <p:cNvPr id="513" name="Shape 513"/>
          <p:cNvSpPr/>
          <p:nvPr/>
        </p:nvSpPr>
        <p:spPr>
          <a:xfrm>
            <a:off x="1849438" y="3711575"/>
            <a:ext cx="6467475" cy="331788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>
            <a:lvl1pPr algn="ctr"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Synchronization barrier</a:t>
            </a:r>
          </a:p>
        </p:txBody>
      </p:sp>
      <p:sp>
        <p:nvSpPr>
          <p:cNvPr id="514" name="Shape 514"/>
          <p:cNvSpPr/>
          <p:nvPr/>
        </p:nvSpPr>
        <p:spPr>
          <a:xfrm rot="19323419" flipH="1">
            <a:off x="6591300" y="3222625"/>
            <a:ext cx="944563" cy="374650"/>
          </a:xfrm>
          <a:prstGeom prst="rightArrow">
            <a:avLst>
              <a:gd name="adj1" fmla="val 36242"/>
              <a:gd name="adj2" fmla="val 851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15" name="Shape 515"/>
          <p:cNvSpPr/>
          <p:nvPr/>
        </p:nvSpPr>
        <p:spPr>
          <a:xfrm rot="19323419" flipH="1">
            <a:off x="5097463" y="3222625"/>
            <a:ext cx="944562" cy="374650"/>
          </a:xfrm>
          <a:prstGeom prst="rightArrow">
            <a:avLst>
              <a:gd name="adj1" fmla="val 36242"/>
              <a:gd name="adj2" fmla="val 851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16" name="Shape 516"/>
          <p:cNvSpPr/>
          <p:nvPr/>
        </p:nvSpPr>
        <p:spPr>
          <a:xfrm rot="19323419" flipH="1">
            <a:off x="4224338" y="4227513"/>
            <a:ext cx="944562" cy="374650"/>
          </a:xfrm>
          <a:prstGeom prst="rightArrow">
            <a:avLst>
              <a:gd name="adj1" fmla="val 36242"/>
              <a:gd name="adj2" fmla="val 851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17" name="Shape 517"/>
          <p:cNvSpPr/>
          <p:nvPr/>
        </p:nvSpPr>
        <p:spPr>
          <a:xfrm rot="19323419" flipH="1">
            <a:off x="2833688" y="4227513"/>
            <a:ext cx="944562" cy="374650"/>
          </a:xfrm>
          <a:prstGeom prst="rightArrow">
            <a:avLst>
              <a:gd name="adj1" fmla="val 36242"/>
              <a:gd name="adj2" fmla="val 851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18" name="Shape 518"/>
          <p:cNvSpPr/>
          <p:nvPr/>
        </p:nvSpPr>
        <p:spPr>
          <a:xfrm rot="13125509" flipH="1">
            <a:off x="2873375" y="3235325"/>
            <a:ext cx="944563" cy="374650"/>
          </a:xfrm>
          <a:prstGeom prst="rightArrow">
            <a:avLst>
              <a:gd name="adj1" fmla="val 36242"/>
              <a:gd name="adj2" fmla="val 851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19" name="Shape 519"/>
          <p:cNvSpPr/>
          <p:nvPr/>
        </p:nvSpPr>
        <p:spPr>
          <a:xfrm rot="13125509" flipH="1">
            <a:off x="4264025" y="3219450"/>
            <a:ext cx="944563" cy="374650"/>
          </a:xfrm>
          <a:prstGeom prst="rightArrow">
            <a:avLst>
              <a:gd name="adj1" fmla="val 36242"/>
              <a:gd name="adj2" fmla="val 851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20" name="Shape 520"/>
          <p:cNvSpPr/>
          <p:nvPr/>
        </p:nvSpPr>
        <p:spPr>
          <a:xfrm rot="13125509" flipH="1">
            <a:off x="6632575" y="4225925"/>
            <a:ext cx="944563" cy="376238"/>
          </a:xfrm>
          <a:prstGeom prst="rightArrow">
            <a:avLst>
              <a:gd name="adj1" fmla="val 36242"/>
              <a:gd name="adj2" fmla="val 851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21" name="Shape 521"/>
          <p:cNvSpPr/>
          <p:nvPr/>
        </p:nvSpPr>
        <p:spPr>
          <a:xfrm rot="13125509" flipH="1">
            <a:off x="5295900" y="4225925"/>
            <a:ext cx="944563" cy="376238"/>
          </a:xfrm>
          <a:prstGeom prst="rightArrow">
            <a:avLst>
              <a:gd name="adj1" fmla="val 36242"/>
              <a:gd name="adj2" fmla="val 85164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8394700" y="2087563"/>
            <a:ext cx="1858963" cy="1339850"/>
          </a:xfrm>
          <a:prstGeom prst="wedgeEllipseCallout">
            <a:avLst>
              <a:gd name="adj1" fmla="val -62795"/>
              <a:gd name="adj2" fmla="val 47652"/>
            </a:avLst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cs typeface="+mn-cs"/>
              </a:rPr>
              <a:t>消息传递到其他计算单元</a:t>
            </a:r>
          </a:p>
        </p:txBody>
      </p:sp>
      <p:sp>
        <p:nvSpPr>
          <p:cNvPr id="523" name="Shape 523"/>
          <p:cNvSpPr/>
          <p:nvPr/>
        </p:nvSpPr>
        <p:spPr>
          <a:xfrm>
            <a:off x="8485188" y="4060825"/>
            <a:ext cx="1857375" cy="1341438"/>
          </a:xfrm>
          <a:prstGeom prst="wedgeEllipseCallout">
            <a:avLst>
              <a:gd name="adj1" fmla="val -66113"/>
              <a:gd name="adj2" fmla="val -34702"/>
            </a:avLst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cs typeface="+mn-cs"/>
              </a:rPr>
              <a:t>接收来自其他计算节点在同步前发送的消息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编程模型</a:t>
            </a:r>
          </a:p>
        </p:txBody>
      </p:sp>
      <p:sp>
        <p:nvSpPr>
          <p:cNvPr id="15362" name="Shape 38"/>
          <p:cNvSpPr>
            <a:spLocks noGrp="1"/>
          </p:cNvSpPr>
          <p:nvPr>
            <p:ph type="body" idx="1"/>
          </p:nvPr>
        </p:nvSpPr>
        <p:spPr>
          <a:xfrm>
            <a:off x="1343025" y="922338"/>
            <a:ext cx="9793288" cy="5935662"/>
          </a:xfrm>
        </p:spPr>
        <p:txBody>
          <a:bodyPr/>
          <a:lstStyle/>
          <a:p>
            <a:pPr eaLnBrk="1" hangingPunct="1"/>
            <a:endParaRPr lang="zh-CN" altLang="en-US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编程模型（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Programming Paradigms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）指编程的方式，不特指某种编程语言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命令式编程（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Imperative Programming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vs. 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声明式编程（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Declarative Programming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编程模型 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vs. 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Tx/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本课程主要讲编程模型，附带介绍系统实现方面的知识</a:t>
            </a:r>
          </a:p>
        </p:txBody>
      </p:sp>
      <p:sp>
        <p:nvSpPr>
          <p:cNvPr id="15363" name="Shape 39"/>
          <p:cNvSpPr>
            <a:spLocks noChangeArrowheads="1"/>
          </p:cNvSpPr>
          <p:nvPr/>
        </p:nvSpPr>
        <p:spPr bwMode="auto">
          <a:xfrm>
            <a:off x="5907088" y="6165850"/>
            <a:ext cx="5661025" cy="304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参考资料：</a:t>
            </a:r>
            <a:r>
              <a:rPr lang="en-US" altLang="zh-CN" sz="2000" u="sng">
                <a:solidFill>
                  <a:srgbClr val="0000FF"/>
                </a:solidFill>
                <a:hlinkClick r:id="rId3"/>
              </a:rPr>
              <a:t>http://cs.lmu.edu/~ray/notes/paradigms/</a:t>
            </a:r>
            <a:r>
              <a:rPr lang="en-US" altLang="zh-CN" sz="20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525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模型 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idx="1"/>
          </p:nvPr>
        </p:nvSpPr>
        <p:spPr>
          <a:xfrm>
            <a:off x="1638300" y="908050"/>
            <a:ext cx="10721975" cy="5413375"/>
          </a:xfrm>
        </p:spPr>
        <p:txBody>
          <a:bodyPr>
            <a:normAutofit/>
          </a:bodyPr>
          <a:lstStyle/>
          <a:p>
            <a:pPr marL="0" indent="0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public void bsp(BSPPeer bspPeer){</a:t>
            </a:r>
          </a:p>
          <a:p>
            <a:pPr marL="0" lvl="1" indent="212597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// 1. Do something locally</a:t>
            </a:r>
          </a:p>
          <a:p>
            <a:pPr marL="0" lvl="1" indent="212597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… …</a:t>
            </a:r>
          </a:p>
          <a:p>
            <a:pPr marL="0" indent="0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</a:p>
          <a:p>
            <a:pPr marL="0" lvl="1" indent="212597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// 2. Sends/receives data to/from neighbor nodes</a:t>
            </a:r>
          </a:p>
          <a:p>
            <a:pPr marL="0" lvl="1" indent="212597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while ((message = bspPeer.getCurrentMessage()) != null) {</a:t>
            </a:r>
          </a:p>
          <a:p>
            <a:pPr marL="0" lvl="1" indent="212597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 byte[] data = message.getData();</a:t>
            </a:r>
          </a:p>
          <a:p>
            <a:pPr marL="0" indent="0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 }</a:t>
            </a:r>
          </a:p>
          <a:p>
            <a:pPr marL="0" lvl="1" indent="212597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bspPeer.send(peerName, msg);</a:t>
            </a:r>
          </a:p>
          <a:p>
            <a:pPr marL="0" indent="0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endParaRPr sz="2232">
              <a:solidFill>
                <a:sysClr val="windowText" lastClr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1" indent="212597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// 3. Barrier synchronization</a:t>
            </a:r>
          </a:p>
          <a:p>
            <a:pPr marL="0" lvl="1" indent="212597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bspPeer.sync();</a:t>
            </a:r>
          </a:p>
          <a:p>
            <a:pPr marL="0" indent="0" defTabSz="850391" eaLnBrk="1" fontAlgn="auto" hangingPunct="1">
              <a:spcAft>
                <a:spcPts val="0"/>
              </a:spcAft>
              <a:buSzTx/>
              <a:buFontTx/>
              <a:buNone/>
              <a:defRPr sz="1800"/>
            </a:pPr>
            <a:r>
              <a:rPr sz="2232">
                <a:solidFill>
                  <a:sysClr val="windowText" lastClr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528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sp>
        <p:nvSpPr>
          <p:cNvPr id="69634" name="Shape 529"/>
          <p:cNvSpPr>
            <a:spLocks noGrp="1"/>
          </p:cNvSpPr>
          <p:nvPr>
            <p:ph type="body" idx="1"/>
          </p:nvPr>
        </p:nvSpPr>
        <p:spPr>
          <a:xfrm>
            <a:off x="2135188" y="908050"/>
            <a:ext cx="11522075" cy="5413375"/>
          </a:xfrm>
        </p:spPr>
        <p:txBody>
          <a:bodyPr lIns="0" tIns="0" rIns="0" bIns="0" anchor="ctr"/>
          <a:lstStyle/>
          <a:p>
            <a:pPr eaLnBrk="1" hangingPunct="1">
              <a:spcBef>
                <a:spcPts val="1600"/>
              </a:spcBef>
              <a:buFont typeface="Arial" charset="0"/>
              <a:buNone/>
            </a:pPr>
            <a:endParaRPr lang="zh-CN" altLang="en-US" b="1" smtClean="0">
              <a:solidFill>
                <a:srgbClr val="008AE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多轮迭代的运算：数据可以保存在内存里</a:t>
            </a: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数据本地化要求高：可以提升性能</a:t>
            </a: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简单的编程模型：更加灵活的数据处理方式</a:t>
            </a: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同步模型：不会产生死锁</a:t>
            </a:r>
          </a:p>
          <a:p>
            <a:pPr eaLnBrk="1" hangingPunct="1">
              <a:spcBef>
                <a:spcPts val="1600"/>
              </a:spcBef>
              <a:buFont typeface="Arial" charset="0"/>
              <a:buNone/>
            </a:pPr>
            <a:endParaRPr lang="zh-CN" altLang="en-US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通用的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框架解决了容错、负载均衡等问题</a:t>
            </a:r>
          </a:p>
          <a:p>
            <a:pPr eaLnBrk="1" hangingPunct="1">
              <a:spcBef>
                <a:spcPts val="1600"/>
              </a:spcBef>
              <a:buFont typeface="Arial" charset="0"/>
              <a:buNone/>
            </a:pPr>
            <a:endParaRPr lang="zh-CN" altLang="en-US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栅栏同步开销较大</a:t>
            </a: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计算单元间可能存在数据不均衡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630363" y="836613"/>
            <a:ext cx="3889375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1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适合</a:t>
            </a:r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计算模型的场景</a:t>
            </a:r>
          </a:p>
        </p:txBody>
      </p:sp>
      <p:sp>
        <p:nvSpPr>
          <p:cNvPr id="2" name="圆角矩形 7"/>
          <p:cNvSpPr/>
          <p:nvPr/>
        </p:nvSpPr>
        <p:spPr>
          <a:xfrm>
            <a:off x="1630363" y="3644900"/>
            <a:ext cx="2089150" cy="503238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1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 他 优 点</a:t>
            </a:r>
          </a:p>
        </p:txBody>
      </p:sp>
      <p:sp>
        <p:nvSpPr>
          <p:cNvPr id="3" name="圆角矩形 7"/>
          <p:cNvSpPr/>
          <p:nvPr/>
        </p:nvSpPr>
        <p:spPr>
          <a:xfrm>
            <a:off x="1630363" y="4797425"/>
            <a:ext cx="1296987" cy="503238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1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hape 531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ODPS Graph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计算框架</a:t>
            </a:r>
          </a:p>
        </p:txBody>
      </p:sp>
      <p:sp>
        <p:nvSpPr>
          <p:cNvPr id="70658" name="Shape 532"/>
          <p:cNvSpPr>
            <a:spLocks noGrp="1"/>
          </p:cNvSpPr>
          <p:nvPr>
            <p:ph type="body" idx="1"/>
          </p:nvPr>
        </p:nvSpPr>
        <p:spPr>
          <a:xfrm>
            <a:off x="2782888" y="836613"/>
            <a:ext cx="7129462" cy="5413375"/>
          </a:xfrm>
        </p:spPr>
        <p:txBody>
          <a:bodyPr lIns="0" tIns="0" rIns="0" bIns="0" anchor="ctr"/>
          <a:lstStyle/>
          <a:p>
            <a:pPr eaLnBrk="1" hangingPunct="1">
              <a:spcBef>
                <a:spcPts val="1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参考 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Google 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论文 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Pregel 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</a:p>
          <a:p>
            <a:pPr eaLnBrk="1" hangingPunct="1">
              <a:spcBef>
                <a:spcPts val="1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以顶点（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Vertex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）为中心的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  <a:p>
            <a:pPr eaLnBrk="1" hangingPunct="1">
              <a:spcBef>
                <a:spcPts val="1600"/>
              </a:spcBef>
            </a:pP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BSP(Bulk Synchronous Parallel)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计算模型</a:t>
            </a:r>
          </a:p>
          <a:p>
            <a:pPr eaLnBrk="1" hangingPunct="1">
              <a:spcBef>
                <a:spcPts val="1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图遍历、最短路径查找、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PageRank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计算等</a:t>
            </a:r>
          </a:p>
          <a:p>
            <a:pPr eaLnBrk="1" hangingPunct="1">
              <a:spcBef>
                <a:spcPts val="1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相关的开源实现：</a:t>
            </a: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Apache Hama</a:t>
            </a:r>
          </a:p>
          <a:p>
            <a:pPr lvl="1" eaLnBrk="1" hangingPunct="1">
              <a:spcBef>
                <a:spcPts val="1600"/>
              </a:spcBef>
              <a:buFont typeface="Arial" charset="0"/>
              <a:buChar char="•"/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Apache Giraph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hape 536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以顶点为中心的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API</a:t>
            </a:r>
          </a:p>
        </p:txBody>
      </p:sp>
      <p:pic>
        <p:nvPicPr>
          <p:cNvPr id="72706" name="dropped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2538" y="1687513"/>
            <a:ext cx="4108450" cy="40497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72707" name="Shape 538"/>
          <p:cNvSpPr>
            <a:spLocks noChangeArrowheads="1"/>
          </p:cNvSpPr>
          <p:nvPr/>
        </p:nvSpPr>
        <p:spPr bwMode="auto">
          <a:xfrm>
            <a:off x="2889250" y="6210300"/>
            <a:ext cx="9036050" cy="358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参考资料：</a:t>
            </a:r>
            <a:r>
              <a:rPr lang="en-US" altLang="zh-CN" u="sng">
                <a:solidFill>
                  <a:srgbClr val="0000FF"/>
                </a:solidFill>
                <a:hlinkClick r:id="rId4"/>
              </a:rPr>
              <a:t>http://www.slideshare.net/ClaudioMartella/giraph-at-hadoop-summit-2014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hape 542"/>
          <p:cNvSpPr>
            <a:spLocks noGrp="1"/>
          </p:cNvSpPr>
          <p:nvPr>
            <p:ph type="title"/>
          </p:nvPr>
        </p:nvSpPr>
        <p:spPr bwMode="auto">
          <a:xfrm>
            <a:off x="334963" y="44450"/>
            <a:ext cx="10561637" cy="852488"/>
          </a:xfrm>
        </p:spPr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Graph Job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的生命周期</a:t>
            </a:r>
          </a:p>
        </p:txBody>
      </p:sp>
      <p:graphicFrame>
        <p:nvGraphicFramePr>
          <p:cNvPr id="543" name="Table 543"/>
          <p:cNvGraphicFramePr>
            <a:graphicFrameLocks noGrp="1"/>
          </p:cNvGraphicFramePr>
          <p:nvPr/>
        </p:nvGraphicFramePr>
        <p:xfrm>
          <a:off x="6459538" y="4460875"/>
          <a:ext cx="2022475" cy="1604963"/>
        </p:xfrm>
        <a:graphic>
          <a:graphicData uri="http://schemas.openxmlformats.org/drawingml/2006/table">
            <a:tbl>
              <a:tblPr/>
              <a:tblGrid>
                <a:gridCol w="506412"/>
                <a:gridCol w="504825"/>
                <a:gridCol w="506413"/>
                <a:gridCol w="504825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</a:tr>
            </a:tbl>
          </a:graphicData>
        </a:graphic>
      </p:graphicFrame>
      <p:pic>
        <p:nvPicPr>
          <p:cNvPr id="74781" name="image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0788" y="4189413"/>
            <a:ext cx="2306637" cy="18573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aphicFrame>
        <p:nvGraphicFramePr>
          <p:cNvPr id="545" name="Table 545"/>
          <p:cNvGraphicFramePr>
            <a:graphicFrameLocks noGrp="1"/>
          </p:cNvGraphicFramePr>
          <p:nvPr/>
        </p:nvGraphicFramePr>
        <p:xfrm>
          <a:off x="2568575" y="1385888"/>
          <a:ext cx="1492250" cy="1604962"/>
        </p:xfrm>
        <a:graphic>
          <a:graphicData uri="http://schemas.openxmlformats.org/drawingml/2006/table">
            <a:tbl>
              <a:tblPr/>
              <a:tblGrid>
                <a:gridCol w="498475"/>
                <a:gridCol w="496888"/>
                <a:gridCol w="496887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7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CF4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sym typeface="Calibri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74804" name="Shape 546"/>
          <p:cNvSpPr>
            <a:spLocks noChangeArrowheads="1"/>
          </p:cNvSpPr>
          <p:nvPr/>
        </p:nvSpPr>
        <p:spPr bwMode="auto">
          <a:xfrm>
            <a:off x="2882900" y="2511425"/>
            <a:ext cx="949325" cy="3841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ODPS</a:t>
            </a:r>
            <a:r>
              <a:rPr lang="zh-CN" altLang="en-US" sz="2000">
                <a:solidFill>
                  <a:srgbClr val="000000"/>
                </a:solidFill>
              </a:rPr>
              <a:t>表</a:t>
            </a:r>
          </a:p>
        </p:txBody>
      </p:sp>
      <p:sp>
        <p:nvSpPr>
          <p:cNvPr id="74805" name="Shape 547"/>
          <p:cNvSpPr>
            <a:spLocks noChangeArrowheads="1"/>
          </p:cNvSpPr>
          <p:nvPr/>
        </p:nvSpPr>
        <p:spPr bwMode="auto">
          <a:xfrm>
            <a:off x="4230688" y="1471613"/>
            <a:ext cx="788987" cy="3254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加载图</a:t>
            </a:r>
          </a:p>
        </p:txBody>
      </p:sp>
      <p:sp>
        <p:nvSpPr>
          <p:cNvPr id="74806" name="Shape 548"/>
          <p:cNvSpPr>
            <a:spLocks noChangeArrowheads="1"/>
          </p:cNvSpPr>
          <p:nvPr/>
        </p:nvSpPr>
        <p:spPr bwMode="auto">
          <a:xfrm>
            <a:off x="4949825" y="3195638"/>
            <a:ext cx="1600200" cy="358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轮迭代计算：</a:t>
            </a:r>
          </a:p>
        </p:txBody>
      </p:sp>
      <p:sp>
        <p:nvSpPr>
          <p:cNvPr id="74807" name="Shape 549"/>
          <p:cNvSpPr>
            <a:spLocks noChangeArrowheads="1"/>
          </p:cNvSpPr>
          <p:nvPr/>
        </p:nvSpPr>
        <p:spPr bwMode="auto">
          <a:xfrm>
            <a:off x="5226050" y="4476750"/>
            <a:ext cx="788988" cy="3254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输出图</a:t>
            </a:r>
          </a:p>
        </p:txBody>
      </p:sp>
      <p:grpSp>
        <p:nvGrpSpPr>
          <p:cNvPr id="74808" name="Group 575"/>
          <p:cNvGrpSpPr>
            <a:grpSpLocks/>
          </p:cNvGrpSpPr>
          <p:nvPr/>
        </p:nvGrpSpPr>
        <p:grpSpPr bwMode="auto">
          <a:xfrm>
            <a:off x="5497513" y="1282700"/>
            <a:ext cx="1735137" cy="1282700"/>
            <a:chOff x="0" y="0"/>
            <a:chExt cx="1735591" cy="1282412"/>
          </a:xfrm>
        </p:grpSpPr>
        <p:sp>
          <p:nvSpPr>
            <p:cNvPr id="550" name="Shape 550"/>
            <p:cNvSpPr/>
            <p:nvPr/>
          </p:nvSpPr>
          <p:spPr>
            <a:xfrm>
              <a:off x="604995" y="14285"/>
              <a:ext cx="235011" cy="23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A5A3"/>
                </a:gs>
                <a:gs pos="35000">
                  <a:srgbClr val="FFBFBE"/>
                </a:gs>
                <a:gs pos="100000">
                  <a:srgbClr val="FFE6E6"/>
                </a:gs>
              </a:gsLst>
              <a:lin ang="16200000" scaled="0"/>
            </a:gradFill>
            <a:ln w="3175" cap="flat">
              <a:solidFill>
                <a:srgbClr val="BE4B48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1146475" y="0"/>
              <a:ext cx="235011" cy="23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3175" cap="flat">
              <a:solidFill>
                <a:srgbClr val="F69240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11115" y="77771"/>
              <a:ext cx="235011" cy="23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2C3FF"/>
                </a:gs>
                <a:gs pos="35000">
                  <a:srgbClr val="BDD4FF"/>
                </a:gs>
                <a:gs pos="100000">
                  <a:srgbClr val="E6EEFF"/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1063903" y="561849"/>
              <a:ext cx="236599" cy="23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3175" cap="flat">
              <a:solidFill>
                <a:srgbClr val="F69240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34934" y="866580"/>
              <a:ext cx="235011" cy="23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3175" cap="flat">
              <a:solidFill>
                <a:srgbClr val="7D60A0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473199" y="1047515"/>
              <a:ext cx="235011" cy="23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3175" cap="flat">
              <a:solidFill>
                <a:srgbClr val="7D60A0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911463" y="1047515"/>
              <a:ext cx="235011" cy="23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3175" cap="flat">
              <a:solidFill>
                <a:srgbClr val="7D60A0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424360" y="896737"/>
              <a:ext cx="235011" cy="23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3175" cap="flat">
              <a:solidFill>
                <a:srgbClr val="7D60A0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1500580" y="499951"/>
              <a:ext cx="235011" cy="23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3175" cap="flat">
              <a:solidFill>
                <a:srgbClr val="98B955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0" y="493602"/>
              <a:ext cx="235011" cy="23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3175" cap="flat">
              <a:solidFill>
                <a:srgbClr val="98B955"/>
              </a:solidFill>
              <a:prstDash val="solid"/>
              <a:bevel/>
            </a:ln>
            <a:effectLst>
              <a:outerShdw blurRad="25400" dist="127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 flipV="1">
              <a:off x="840007" y="117449"/>
              <a:ext cx="306468" cy="14285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 flipH="1">
              <a:off x="806661" y="201568"/>
              <a:ext cx="374748" cy="14284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 flipH="1" flipV="1">
              <a:off x="1265568" y="595179"/>
              <a:ext cx="235011" cy="22220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1300502" y="679297"/>
              <a:ext cx="233424" cy="22220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 flipH="1" flipV="1">
              <a:off x="1265568" y="761829"/>
              <a:ext cx="193726" cy="169825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 flipV="1">
              <a:off x="944809" y="796746"/>
              <a:ext cx="236600" cy="284099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 flipV="1">
              <a:off x="235011" y="679297"/>
              <a:ext cx="828892" cy="220613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 flipV="1">
              <a:off x="590705" y="761829"/>
              <a:ext cx="508133" cy="285686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 flipV="1">
              <a:off x="201665" y="215852"/>
              <a:ext cx="438265" cy="312668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 flipV="1">
              <a:off x="117506" y="314254"/>
              <a:ext cx="11115" cy="179348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 flipH="1">
              <a:off x="235011" y="595179"/>
              <a:ext cx="863826" cy="17458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 flipV="1">
              <a:off x="152440" y="215852"/>
              <a:ext cx="487490" cy="650729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 flipV="1">
              <a:off x="590705" y="250769"/>
              <a:ext cx="131796" cy="796746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 flipH="1" flipV="1">
              <a:off x="722501" y="250769"/>
              <a:ext cx="222308" cy="830077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 flipH="1" flipV="1">
              <a:off x="806661" y="215852"/>
              <a:ext cx="727265" cy="319016"/>
            </a:xfrm>
            <a:prstGeom prst="line">
              <a:avLst/>
            </a:prstGeom>
            <a:noFill/>
            <a:ln w="3175" cap="flat">
              <a:solidFill>
                <a:srgbClr val="808080"/>
              </a:solidFill>
              <a:prstDash val="solid"/>
              <a:bevel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800">
                  <a:latin typeface="+mn-lt"/>
                  <a:ea typeface="+mn-ea"/>
                  <a:cs typeface="+mn-cs"/>
                  <a:sym typeface="Helvetica"/>
                </a:defRPr>
              </a:pPr>
              <a:endParaRPr sz="8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74809" name="Shape 576"/>
          <p:cNvSpPr>
            <a:spLocks noChangeArrowheads="1"/>
          </p:cNvSpPr>
          <p:nvPr/>
        </p:nvSpPr>
        <p:spPr bwMode="auto">
          <a:xfrm>
            <a:off x="6902450" y="5811838"/>
            <a:ext cx="947738" cy="3825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</a:rPr>
              <a:t>ODPS</a:t>
            </a:r>
            <a:r>
              <a:rPr lang="zh-CN" altLang="en-US" sz="2000">
                <a:solidFill>
                  <a:srgbClr val="000000"/>
                </a:solidFill>
              </a:rPr>
              <a:t>表</a:t>
            </a:r>
          </a:p>
        </p:txBody>
      </p:sp>
      <p:sp>
        <p:nvSpPr>
          <p:cNvPr id="577" name="Shape 577"/>
          <p:cNvSpPr/>
          <p:nvPr/>
        </p:nvSpPr>
        <p:spPr>
          <a:xfrm>
            <a:off x="5837238" y="1220788"/>
            <a:ext cx="1724025" cy="954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5789613" y="2152650"/>
            <a:ext cx="1820862" cy="544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5392738" y="1206500"/>
            <a:ext cx="501650" cy="1338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7878763" y="1206500"/>
            <a:ext cx="1328737" cy="842963"/>
          </a:xfrm>
          <a:prstGeom prst="wedgeEllipseCallout">
            <a:avLst>
              <a:gd name="adj1" fmla="val -73090"/>
              <a:gd name="adj2" fmla="val 6729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数据分片</a:t>
            </a:r>
          </a:p>
        </p:txBody>
      </p:sp>
      <p:sp>
        <p:nvSpPr>
          <p:cNvPr id="74814" name="Shape 581"/>
          <p:cNvSpPr>
            <a:spLocks noChangeArrowheads="1"/>
          </p:cNvSpPr>
          <p:nvPr/>
        </p:nvSpPr>
        <p:spPr bwMode="auto">
          <a:xfrm>
            <a:off x="5400675" y="3505200"/>
            <a:ext cx="3732213" cy="3571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vertex.compute(Iterable messages)</a:t>
            </a:r>
          </a:p>
        </p:txBody>
      </p:sp>
      <p:sp>
        <p:nvSpPr>
          <p:cNvPr id="582" name="Shape 582"/>
          <p:cNvSpPr/>
          <p:nvPr/>
        </p:nvSpPr>
        <p:spPr>
          <a:xfrm>
            <a:off x="4389438" y="1735138"/>
            <a:ext cx="673100" cy="479425"/>
          </a:xfrm>
          <a:prstGeom prst="rightArrow">
            <a:avLst>
              <a:gd name="adj1" fmla="val 54543"/>
              <a:gd name="adj2" fmla="val 49498"/>
            </a:avLst>
          </a:prstGeom>
          <a:solidFill>
            <a:srgbClr val="A6AAA9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83" name="Shape 583"/>
          <p:cNvSpPr/>
          <p:nvPr/>
        </p:nvSpPr>
        <p:spPr>
          <a:xfrm rot="8328844">
            <a:off x="3441700" y="3109913"/>
            <a:ext cx="2174875" cy="479425"/>
          </a:xfrm>
          <a:prstGeom prst="rightArrow">
            <a:avLst>
              <a:gd name="adj1" fmla="val 54543"/>
              <a:gd name="adj2" fmla="val 49498"/>
            </a:avLst>
          </a:prstGeom>
          <a:solidFill>
            <a:srgbClr val="A6AAA9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979988" y="4873625"/>
            <a:ext cx="1330325" cy="477838"/>
          </a:xfrm>
          <a:prstGeom prst="rightArrow">
            <a:avLst>
              <a:gd name="adj1" fmla="val 54543"/>
              <a:gd name="adj2" fmla="val 49498"/>
            </a:avLst>
          </a:prstGeom>
          <a:solidFill>
            <a:srgbClr val="A6AAA9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597"/>
          <p:cNvGrpSpPr>
            <a:grpSpLocks/>
          </p:cNvGrpSpPr>
          <p:nvPr/>
        </p:nvGrpSpPr>
        <p:grpSpPr bwMode="auto">
          <a:xfrm>
            <a:off x="1009650" y="1858963"/>
            <a:ext cx="5203825" cy="438150"/>
            <a:chOff x="0" y="80119"/>
            <a:chExt cx="5204387" cy="438050"/>
          </a:xfrm>
        </p:grpSpPr>
        <p:sp>
          <p:nvSpPr>
            <p:cNvPr id="76844" name="Shape 588"/>
            <p:cNvSpPr>
              <a:spLocks noChangeArrowheads="1"/>
            </p:cNvSpPr>
            <p:nvPr/>
          </p:nvSpPr>
          <p:spPr bwMode="auto">
            <a:xfrm>
              <a:off x="0" y="80119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6845" name="Shape 589"/>
            <p:cNvSpPr>
              <a:spLocks noChangeArrowheads="1"/>
            </p:cNvSpPr>
            <p:nvPr/>
          </p:nvSpPr>
          <p:spPr bwMode="auto">
            <a:xfrm>
              <a:off x="1104900" y="80119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46" name="Shape 590"/>
            <p:cNvSpPr>
              <a:spLocks noChangeArrowheads="1"/>
            </p:cNvSpPr>
            <p:nvPr/>
          </p:nvSpPr>
          <p:spPr bwMode="auto">
            <a:xfrm>
              <a:off x="2209800" y="80119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847" name="Shape 591"/>
            <p:cNvSpPr>
              <a:spLocks noChangeArrowheads="1"/>
            </p:cNvSpPr>
            <p:nvPr/>
          </p:nvSpPr>
          <p:spPr bwMode="auto">
            <a:xfrm>
              <a:off x="3314700" y="80119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92" name="Shape 592"/>
            <p:cNvSpPr/>
            <p:nvPr/>
          </p:nvSpPr>
          <p:spPr>
            <a:xfrm flipV="1">
              <a:off x="484240" y="311841"/>
              <a:ext cx="623954" cy="0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cxnSp>
          <p:nvCxnSpPr>
            <p:cNvPr id="76849" name="Connector 593"/>
            <p:cNvCxnSpPr>
              <a:cxnSpLocks noChangeShapeType="1"/>
              <a:stCxn id="76845" idx="0"/>
              <a:endCxn id="76847" idx="0"/>
            </p:cNvCxnSpPr>
            <p:nvPr/>
          </p:nvCxnSpPr>
          <p:spPr bwMode="auto">
            <a:xfrm>
              <a:off x="1344141" y="299144"/>
              <a:ext cx="2209801" cy="1"/>
            </a:xfrm>
            <a:prstGeom prst="straightConnector1">
              <a:avLst/>
            </a:prstGeom>
            <a:noFill/>
            <a:ln w="50800">
              <a:solidFill>
                <a:srgbClr val="5B9BD5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76850" name="Connector 594"/>
            <p:cNvCxnSpPr>
              <a:cxnSpLocks noChangeShapeType="1"/>
              <a:stCxn id="76846" idx="0"/>
              <a:endCxn id="76845" idx="0"/>
            </p:cNvCxnSpPr>
            <p:nvPr/>
          </p:nvCxnSpPr>
          <p:spPr bwMode="auto">
            <a:xfrm flipH="1">
              <a:off x="1344141" y="299144"/>
              <a:ext cx="1104901" cy="1"/>
            </a:xfrm>
            <a:prstGeom prst="straightConnector1">
              <a:avLst/>
            </a:prstGeom>
            <a:noFill/>
            <a:ln w="50800">
              <a:solidFill>
                <a:srgbClr val="5B9BD5"/>
              </a:solidFill>
              <a:miter lim="800000"/>
              <a:headEnd/>
              <a:tailEnd type="stealth" w="med" len="med"/>
            </a:ln>
          </p:spPr>
        </p:cxnSp>
        <p:sp>
          <p:nvSpPr>
            <p:cNvPr id="595" name="Shape 595"/>
            <p:cNvSpPr/>
            <p:nvPr/>
          </p:nvSpPr>
          <p:spPr>
            <a:xfrm>
              <a:off x="2699041" y="311841"/>
              <a:ext cx="585851" cy="0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76852" name="Shape 596"/>
            <p:cNvSpPr>
              <a:spLocks noChangeArrowheads="1"/>
            </p:cNvSpPr>
            <p:nvPr/>
          </p:nvSpPr>
          <p:spPr bwMode="auto">
            <a:xfrm>
              <a:off x="4119879" y="120377"/>
              <a:ext cx="1084509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iterator 0</a:t>
              </a:r>
            </a:p>
          </p:txBody>
        </p:sp>
      </p:grpSp>
      <p:grpSp>
        <p:nvGrpSpPr>
          <p:cNvPr id="609" name="Group 609"/>
          <p:cNvGrpSpPr>
            <a:grpSpLocks/>
          </p:cNvGrpSpPr>
          <p:nvPr/>
        </p:nvGrpSpPr>
        <p:grpSpPr bwMode="auto">
          <a:xfrm>
            <a:off x="1009650" y="3467100"/>
            <a:ext cx="5203825" cy="1176338"/>
            <a:chOff x="0" y="0"/>
            <a:chExt cx="5204387" cy="1176368"/>
          </a:xfrm>
        </p:grpSpPr>
        <p:sp>
          <p:nvSpPr>
            <p:cNvPr id="598" name="Shape 598"/>
            <p:cNvSpPr/>
            <p:nvPr/>
          </p:nvSpPr>
          <p:spPr>
            <a:xfrm>
              <a:off x="452487" y="969988"/>
              <a:ext cx="655708" cy="0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cxnSp>
          <p:nvCxnSpPr>
            <p:cNvPr id="76834" name="Connector 599"/>
            <p:cNvCxnSpPr>
              <a:cxnSpLocks noChangeShapeType="1"/>
              <a:stCxn id="76840" idx="0"/>
              <a:endCxn id="76839" idx="0"/>
            </p:cNvCxnSpPr>
            <p:nvPr/>
          </p:nvCxnSpPr>
          <p:spPr bwMode="auto">
            <a:xfrm flipH="1">
              <a:off x="1344141" y="957342"/>
              <a:ext cx="1104901" cy="1"/>
            </a:xfrm>
            <a:prstGeom prst="straightConnector1">
              <a:avLst/>
            </a:prstGeom>
            <a:noFill/>
            <a:ln w="50800">
              <a:solidFill>
                <a:srgbClr val="5B9BD5"/>
              </a:solidFill>
              <a:miter lim="800000"/>
              <a:headEnd/>
              <a:tailEnd type="stealth" w="med" len="med"/>
            </a:ln>
          </p:spPr>
        </p:cxnSp>
        <p:sp>
          <p:nvSpPr>
            <p:cNvPr id="600" name="Shape 600"/>
            <p:cNvSpPr/>
            <p:nvPr/>
          </p:nvSpPr>
          <p:spPr>
            <a:xfrm>
              <a:off x="2699041" y="969988"/>
              <a:ext cx="557273" cy="0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392155" y="0"/>
              <a:ext cx="736680" cy="736619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 flipH="1">
              <a:off x="2559326" y="0"/>
              <a:ext cx="803362" cy="803295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76838" name="Shape 603"/>
            <p:cNvSpPr>
              <a:spLocks noChangeArrowheads="1"/>
            </p:cNvSpPr>
            <p:nvPr/>
          </p:nvSpPr>
          <p:spPr bwMode="auto">
            <a:xfrm>
              <a:off x="0" y="738317"/>
              <a:ext cx="478483" cy="438052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39" name="Shape 604"/>
            <p:cNvSpPr>
              <a:spLocks noChangeArrowheads="1"/>
            </p:cNvSpPr>
            <p:nvPr/>
          </p:nvSpPr>
          <p:spPr bwMode="auto">
            <a:xfrm>
              <a:off x="1104900" y="738317"/>
              <a:ext cx="478483" cy="438052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40" name="Shape 605"/>
            <p:cNvSpPr>
              <a:spLocks noChangeArrowheads="1"/>
            </p:cNvSpPr>
            <p:nvPr/>
          </p:nvSpPr>
          <p:spPr bwMode="auto">
            <a:xfrm>
              <a:off x="2209800" y="738317"/>
              <a:ext cx="478483" cy="438052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41" name="Shape 606"/>
            <p:cNvSpPr>
              <a:spLocks noChangeArrowheads="1"/>
            </p:cNvSpPr>
            <p:nvPr/>
          </p:nvSpPr>
          <p:spPr bwMode="auto">
            <a:xfrm>
              <a:off x="3314700" y="738317"/>
              <a:ext cx="478483" cy="438052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cxnSp>
          <p:nvCxnSpPr>
            <p:cNvPr id="76842" name="Connector 607"/>
            <p:cNvCxnSpPr>
              <a:cxnSpLocks noChangeShapeType="1"/>
              <a:stCxn id="76839" idx="0"/>
              <a:endCxn id="76841" idx="0"/>
            </p:cNvCxnSpPr>
            <p:nvPr/>
          </p:nvCxnSpPr>
          <p:spPr bwMode="auto">
            <a:xfrm>
              <a:off x="1344141" y="957342"/>
              <a:ext cx="2209801" cy="1"/>
            </a:xfrm>
            <a:prstGeom prst="straightConnector1">
              <a:avLst/>
            </a:prstGeom>
            <a:noFill/>
            <a:ln w="50800">
              <a:solidFill>
                <a:srgbClr val="5B9BD5"/>
              </a:solidFill>
              <a:miter lim="800000"/>
              <a:headEnd/>
              <a:tailEnd type="stealth" w="med" len="med"/>
            </a:ln>
          </p:spPr>
        </p:cxnSp>
        <p:sp>
          <p:nvSpPr>
            <p:cNvPr id="76843" name="Shape 608"/>
            <p:cNvSpPr>
              <a:spLocks noChangeArrowheads="1"/>
            </p:cNvSpPr>
            <p:nvPr/>
          </p:nvSpPr>
          <p:spPr bwMode="auto">
            <a:xfrm>
              <a:off x="4119879" y="693909"/>
              <a:ext cx="1084509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iterator 2</a:t>
              </a:r>
            </a:p>
          </p:txBody>
        </p:sp>
      </p:grpSp>
      <p:grpSp>
        <p:nvGrpSpPr>
          <p:cNvPr id="621" name="Group 621"/>
          <p:cNvGrpSpPr>
            <a:grpSpLocks/>
          </p:cNvGrpSpPr>
          <p:nvPr/>
        </p:nvGrpSpPr>
        <p:grpSpPr bwMode="auto">
          <a:xfrm>
            <a:off x="1009650" y="4592638"/>
            <a:ext cx="5203825" cy="1222375"/>
            <a:chOff x="0" y="-5619"/>
            <a:chExt cx="5204387" cy="1222351"/>
          </a:xfrm>
        </p:grpSpPr>
        <p:sp>
          <p:nvSpPr>
            <p:cNvPr id="610" name="Shape 610"/>
            <p:cNvSpPr/>
            <p:nvPr/>
          </p:nvSpPr>
          <p:spPr>
            <a:xfrm flipH="1">
              <a:off x="1446369" y="-5619"/>
              <a:ext cx="789072" cy="788972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2630772" y="731"/>
              <a:ext cx="949428" cy="733411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76824" name="Shape 612"/>
            <p:cNvSpPr>
              <a:spLocks noChangeArrowheads="1"/>
            </p:cNvSpPr>
            <p:nvPr/>
          </p:nvSpPr>
          <p:spPr bwMode="auto">
            <a:xfrm>
              <a:off x="0" y="778681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25" name="Shape 613"/>
            <p:cNvSpPr>
              <a:spLocks noChangeArrowheads="1"/>
            </p:cNvSpPr>
            <p:nvPr/>
          </p:nvSpPr>
          <p:spPr bwMode="auto">
            <a:xfrm>
              <a:off x="1104900" y="778681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26" name="Shape 614"/>
            <p:cNvSpPr>
              <a:spLocks noChangeArrowheads="1"/>
            </p:cNvSpPr>
            <p:nvPr/>
          </p:nvSpPr>
          <p:spPr bwMode="auto">
            <a:xfrm>
              <a:off x="2209800" y="778681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27" name="Shape 615"/>
            <p:cNvSpPr>
              <a:spLocks noChangeArrowheads="1"/>
            </p:cNvSpPr>
            <p:nvPr/>
          </p:nvSpPr>
          <p:spPr bwMode="auto">
            <a:xfrm>
              <a:off x="3314700" y="778681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452487" y="1010361"/>
              <a:ext cx="655708" cy="0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cxnSp>
          <p:nvCxnSpPr>
            <p:cNvPr id="76829" name="Connector 617"/>
            <p:cNvCxnSpPr>
              <a:cxnSpLocks noChangeShapeType="1"/>
              <a:stCxn id="76825" idx="0"/>
              <a:endCxn id="76827" idx="0"/>
            </p:cNvCxnSpPr>
            <p:nvPr/>
          </p:nvCxnSpPr>
          <p:spPr bwMode="auto">
            <a:xfrm>
              <a:off x="1344141" y="997706"/>
              <a:ext cx="2209801" cy="1"/>
            </a:xfrm>
            <a:prstGeom prst="straightConnector1">
              <a:avLst/>
            </a:prstGeom>
            <a:noFill/>
            <a:ln w="50800">
              <a:solidFill>
                <a:srgbClr val="5B9BD5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76830" name="Connector 618"/>
            <p:cNvCxnSpPr>
              <a:cxnSpLocks noChangeShapeType="1"/>
              <a:stCxn id="76826" idx="0"/>
              <a:endCxn id="76825" idx="0"/>
            </p:cNvCxnSpPr>
            <p:nvPr/>
          </p:nvCxnSpPr>
          <p:spPr bwMode="auto">
            <a:xfrm flipH="1">
              <a:off x="1344141" y="997706"/>
              <a:ext cx="1104901" cy="1"/>
            </a:xfrm>
            <a:prstGeom prst="straightConnector1">
              <a:avLst/>
            </a:prstGeom>
            <a:noFill/>
            <a:ln w="50800">
              <a:solidFill>
                <a:srgbClr val="5B9BD5"/>
              </a:solidFill>
              <a:miter lim="800000"/>
              <a:headEnd/>
              <a:tailEnd type="stealth" w="med" len="med"/>
            </a:ln>
          </p:spPr>
        </p:cxnSp>
        <p:sp>
          <p:nvSpPr>
            <p:cNvPr id="619" name="Shape 619"/>
            <p:cNvSpPr/>
            <p:nvPr/>
          </p:nvSpPr>
          <p:spPr>
            <a:xfrm>
              <a:off x="2675227" y="997661"/>
              <a:ext cx="643006" cy="0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76832" name="Shape 620"/>
            <p:cNvSpPr>
              <a:spLocks noChangeArrowheads="1"/>
            </p:cNvSpPr>
            <p:nvPr/>
          </p:nvSpPr>
          <p:spPr bwMode="auto">
            <a:xfrm>
              <a:off x="4119879" y="780839"/>
              <a:ext cx="1084509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iterator 3</a:t>
              </a:r>
            </a:p>
          </p:txBody>
        </p:sp>
      </p:grpSp>
      <p:sp>
        <p:nvSpPr>
          <p:cNvPr id="622" name="Shape 622"/>
          <p:cNvSpPr/>
          <p:nvPr/>
        </p:nvSpPr>
        <p:spPr>
          <a:xfrm>
            <a:off x="6775450" y="2109788"/>
            <a:ext cx="4632325" cy="347027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Vertex Compute()</a:t>
            </a:r>
          </a:p>
          <a:p>
            <a:pPr>
              <a:defRPr/>
            </a:pPr>
            <a:endParaRPr lang="en-US" altLang="zh-CN">
              <a:solidFill>
                <a:srgbClr val="000000"/>
              </a:solidFill>
              <a:cs typeface="+mn-cs"/>
            </a:endParaRP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i_val := val</a:t>
            </a:r>
            <a:br>
              <a:rPr lang="en-US" altLang="zh-CN">
                <a:solidFill>
                  <a:srgbClr val="000000"/>
                </a:solidFill>
                <a:cs typeface="+mn-cs"/>
              </a:rPr>
            </a:br>
            <a:r>
              <a:rPr lang="en-US" altLang="zh-CN">
                <a:solidFill>
                  <a:srgbClr val="000000"/>
                </a:solidFill>
                <a:cs typeface="+mn-cs"/>
              </a:rPr>
              <a:t>for each message m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if m &gt; val then 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  val := m 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if i_val == val then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  vote_to_halt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else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  for each neighbor v </a:t>
            </a:r>
          </a:p>
          <a:p>
            <a:pPr>
              <a:defRPr/>
            </a:pPr>
            <a:r>
              <a:rPr lang="en-US" altLang="zh-CN">
                <a:solidFill>
                  <a:srgbClr val="000000"/>
                </a:solidFill>
                <a:cs typeface="+mn-cs"/>
              </a:rPr>
              <a:t>       send_message(v, val)</a:t>
            </a:r>
          </a:p>
        </p:txBody>
      </p:sp>
      <p:sp>
        <p:nvSpPr>
          <p:cNvPr id="75781" name="Shape 623"/>
          <p:cNvSpPr>
            <a:spLocks noGrp="1"/>
          </p:cNvSpPr>
          <p:nvPr>
            <p:ph type="title"/>
          </p:nvPr>
        </p:nvSpPr>
        <p:spPr bwMode="auto"/>
        <p:txBody>
          <a:bodyPr vert="horz" wrap="square" lIns="0" tIns="0" rIns="0" bIns="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Graph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编程示例 找最大值</a:t>
            </a:r>
          </a:p>
        </p:txBody>
      </p:sp>
      <p:grpSp>
        <p:nvGrpSpPr>
          <p:cNvPr id="639" name="Group 639"/>
          <p:cNvGrpSpPr>
            <a:grpSpLocks/>
          </p:cNvGrpSpPr>
          <p:nvPr/>
        </p:nvGrpSpPr>
        <p:grpSpPr bwMode="auto">
          <a:xfrm>
            <a:off x="1009650" y="2251075"/>
            <a:ext cx="5203825" cy="1219200"/>
            <a:chOff x="0" y="0"/>
            <a:chExt cx="5204387" cy="1219649"/>
          </a:xfrm>
        </p:grpSpPr>
        <p:sp>
          <p:nvSpPr>
            <p:cNvPr id="624" name="Shape 624"/>
            <p:cNvSpPr/>
            <p:nvPr/>
          </p:nvSpPr>
          <p:spPr>
            <a:xfrm>
              <a:off x="430259" y="60347"/>
              <a:ext cx="736680" cy="736871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 flipH="1">
              <a:off x="444548" y="84169"/>
              <a:ext cx="738268" cy="736871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 flipH="1">
              <a:off x="1474947" y="46055"/>
              <a:ext cx="736680" cy="736871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 flipH="1">
              <a:off x="2626009" y="84169"/>
              <a:ext cx="736680" cy="736871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484473" y="22233"/>
              <a:ext cx="1768666" cy="578063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76812" name="Shape 629"/>
            <p:cNvSpPr>
              <a:spLocks noChangeArrowheads="1"/>
            </p:cNvSpPr>
            <p:nvPr/>
          </p:nvSpPr>
          <p:spPr bwMode="auto">
            <a:xfrm>
              <a:off x="0" y="781599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13" name="Shape 630"/>
            <p:cNvSpPr>
              <a:spLocks noChangeArrowheads="1"/>
            </p:cNvSpPr>
            <p:nvPr/>
          </p:nvSpPr>
          <p:spPr bwMode="auto">
            <a:xfrm>
              <a:off x="1104900" y="781599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6814" name="Shape 631"/>
            <p:cNvSpPr>
              <a:spLocks noChangeArrowheads="1"/>
            </p:cNvSpPr>
            <p:nvPr/>
          </p:nvSpPr>
          <p:spPr bwMode="auto">
            <a:xfrm>
              <a:off x="2209800" y="781599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2D2D2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815" name="Shape 632"/>
            <p:cNvSpPr>
              <a:spLocks noChangeArrowheads="1"/>
            </p:cNvSpPr>
            <p:nvPr/>
          </p:nvSpPr>
          <p:spPr bwMode="auto">
            <a:xfrm>
              <a:off x="3314700" y="781599"/>
              <a:ext cx="478483" cy="438051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B9BD5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523932" y="1013198"/>
              <a:ext cx="574737" cy="0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cxnSp>
          <p:nvCxnSpPr>
            <p:cNvPr id="76817" name="Connector 634"/>
            <p:cNvCxnSpPr>
              <a:cxnSpLocks noChangeShapeType="1"/>
              <a:stCxn id="76813" idx="0"/>
              <a:endCxn id="76815" idx="0"/>
            </p:cNvCxnSpPr>
            <p:nvPr/>
          </p:nvCxnSpPr>
          <p:spPr bwMode="auto">
            <a:xfrm>
              <a:off x="1344141" y="1000624"/>
              <a:ext cx="2209801" cy="1"/>
            </a:xfrm>
            <a:prstGeom prst="straightConnector1">
              <a:avLst/>
            </a:prstGeom>
            <a:noFill/>
            <a:ln w="50800">
              <a:solidFill>
                <a:srgbClr val="5B9BD5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76818" name="Connector 635"/>
            <p:cNvCxnSpPr>
              <a:cxnSpLocks noChangeShapeType="1"/>
              <a:stCxn id="76814" idx="0"/>
              <a:endCxn id="76813" idx="0"/>
            </p:cNvCxnSpPr>
            <p:nvPr/>
          </p:nvCxnSpPr>
          <p:spPr bwMode="auto">
            <a:xfrm flipH="1">
              <a:off x="1344141" y="1000624"/>
              <a:ext cx="1104901" cy="1"/>
            </a:xfrm>
            <a:prstGeom prst="straightConnector1">
              <a:avLst/>
            </a:prstGeom>
            <a:noFill/>
            <a:ln w="50800">
              <a:solidFill>
                <a:srgbClr val="5B9BD5"/>
              </a:solidFill>
              <a:miter lim="800000"/>
              <a:headEnd/>
              <a:tailEnd type="stealth" w="med" len="med"/>
            </a:ln>
          </p:spPr>
        </p:cxnSp>
        <p:sp>
          <p:nvSpPr>
            <p:cNvPr id="636" name="Shape 636"/>
            <p:cNvSpPr/>
            <p:nvPr/>
          </p:nvSpPr>
          <p:spPr>
            <a:xfrm>
              <a:off x="2699041" y="1013198"/>
              <a:ext cx="657296" cy="0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76820" name="Shape 637"/>
            <p:cNvSpPr>
              <a:spLocks noChangeArrowheads="1"/>
            </p:cNvSpPr>
            <p:nvPr/>
          </p:nvSpPr>
          <p:spPr bwMode="auto">
            <a:xfrm>
              <a:off x="4119879" y="779524"/>
              <a:ext cx="1084509" cy="358141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iterator 1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2665701" y="0"/>
              <a:ext cx="879570" cy="586004"/>
            </a:xfrm>
            <a:prstGeom prst="line">
              <a:avLst/>
            </a:prstGeom>
            <a:noFill/>
            <a:ln w="50800" cap="flat">
              <a:solidFill>
                <a:srgbClr val="5B9BD5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lIns="0" tIns="0" rIns="0" bIns="0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endParaRPr sz="1100" kern="0">
                <a:solidFill>
                  <a:sysClr val="windowText" lastClr="000000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2" animBg="1" advAuto="0"/>
      <p:bldP spid="621" grpId="3" animBg="1" advAuto="0"/>
      <p:bldP spid="639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643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ODPS Graph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的特点</a:t>
            </a:r>
          </a:p>
        </p:txBody>
      </p:sp>
      <p:sp>
        <p:nvSpPr>
          <p:cNvPr id="78850" name="Shape 644"/>
          <p:cNvSpPr>
            <a:spLocks noGrp="1"/>
          </p:cNvSpPr>
          <p:nvPr>
            <p:ph type="body" idx="1"/>
          </p:nvPr>
        </p:nvSpPr>
        <p:spPr>
          <a:xfrm>
            <a:off x="334963" y="922338"/>
            <a:ext cx="11522075" cy="5413375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有状态（在内存中）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只有输入、输出和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Checkpoint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会写磁盘</a:t>
            </a:r>
          </a:p>
          <a:p>
            <a:pPr eaLnBrk="1" hangingPunct="1">
              <a:spcBef>
                <a:spcPts val="1800"/>
              </a:spcBef>
              <a:buFont typeface="Arial" charset="0"/>
              <a:buNone/>
            </a:pPr>
            <a:endParaRPr lang="zh-CN" altLang="en-US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运算过程不需要锁和信号量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每个迭代阶段内计算隔离，计算并发</a:t>
            </a:r>
          </a:p>
          <a:p>
            <a:pPr eaLnBrk="1" hangingPunct="1">
              <a:spcBef>
                <a:spcPts val="1800"/>
              </a:spcBef>
              <a:buFont typeface="Arial" charset="0"/>
              <a:buNone/>
            </a:pPr>
            <a:endParaRPr lang="zh-CN" altLang="en-US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Checkpoint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，每个迭代阶段前可持久化数据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worker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之间心跳联系</a:t>
            </a:r>
          </a:p>
        </p:txBody>
      </p:sp>
      <p:sp>
        <p:nvSpPr>
          <p:cNvPr id="645" name="Shape 645"/>
          <p:cNvSpPr/>
          <p:nvPr/>
        </p:nvSpPr>
        <p:spPr>
          <a:xfrm>
            <a:off x="7980363" y="2660650"/>
            <a:ext cx="3109912" cy="1560513"/>
          </a:xfrm>
          <a:prstGeom prst="wedgeEllipseCallout">
            <a:avLst>
              <a:gd name="adj1" fmla="val -43758"/>
              <a:gd name="adj2" fmla="val 9709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/>
          <a:lstStyle/>
          <a:p>
            <a:pPr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思考：</a:t>
            </a:r>
          </a:p>
          <a:p>
            <a:pPr>
              <a:defRPr/>
            </a:pPr>
            <a:r>
              <a:rPr lang="zh-CN" altLang="en-US">
                <a:solidFill>
                  <a:srgbClr val="000000"/>
                </a:solidFill>
                <a:cs typeface="+mn-cs"/>
              </a:rPr>
              <a:t>如何让一个</a:t>
            </a:r>
            <a:r>
              <a:rPr lang="en-US" altLang="zh-CN">
                <a:solidFill>
                  <a:srgbClr val="000000"/>
                </a:solidFill>
                <a:cs typeface="+mn-cs"/>
              </a:rPr>
              <a:t>MapReduce</a:t>
            </a:r>
            <a:r>
              <a:rPr lang="zh-CN" altLang="en-US">
                <a:solidFill>
                  <a:srgbClr val="000000"/>
                </a:solidFill>
                <a:cs typeface="+mn-cs"/>
              </a:rPr>
              <a:t>作业运行在</a:t>
            </a:r>
            <a:r>
              <a:rPr lang="en-US" altLang="zh-CN">
                <a:solidFill>
                  <a:srgbClr val="000000"/>
                </a:solidFill>
                <a:cs typeface="+mn-cs"/>
              </a:rPr>
              <a:t>Graph</a:t>
            </a:r>
            <a:r>
              <a:rPr lang="zh-CN" altLang="en-US">
                <a:solidFill>
                  <a:srgbClr val="000000"/>
                </a:solidFill>
                <a:cs typeface="+mn-cs"/>
              </a:rPr>
              <a:t>编程框架上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34963" y="836613"/>
            <a:ext cx="1368425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1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  能</a:t>
            </a:r>
          </a:p>
        </p:txBody>
      </p:sp>
      <p:sp>
        <p:nvSpPr>
          <p:cNvPr id="2" name="圆角矩形 7"/>
          <p:cNvSpPr/>
          <p:nvPr/>
        </p:nvSpPr>
        <p:spPr>
          <a:xfrm>
            <a:off x="334963" y="2708275"/>
            <a:ext cx="1368425" cy="503238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1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并发性</a:t>
            </a:r>
          </a:p>
        </p:txBody>
      </p:sp>
      <p:sp>
        <p:nvSpPr>
          <p:cNvPr id="3" name="圆角矩形 7"/>
          <p:cNvSpPr/>
          <p:nvPr/>
        </p:nvSpPr>
        <p:spPr>
          <a:xfrm>
            <a:off x="334963" y="4437063"/>
            <a:ext cx="1368425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1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容错性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hape 649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Graph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编程模型</a:t>
            </a:r>
          </a:p>
        </p:txBody>
      </p:sp>
      <p:sp>
        <p:nvSpPr>
          <p:cNvPr id="80898" name="Shape 650"/>
          <p:cNvSpPr>
            <a:spLocks noGrp="1"/>
          </p:cNvSpPr>
          <p:nvPr>
            <p:ph type="body" idx="1"/>
          </p:nvPr>
        </p:nvSpPr>
        <p:spPr>
          <a:xfrm>
            <a:off x="1558925" y="722313"/>
            <a:ext cx="9648825" cy="5413375"/>
          </a:xfrm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Mahout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Graph on MapReduce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Neo4j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图数据库，单机版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GraphLab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实现，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较为复杂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GraphChi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单机版，性能强大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GraphX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的上的图计算框架，扩展</a:t>
            </a:r>
            <a:r>
              <a:rPr lang="en-US" altLang="zh-CN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zh-CN" altLang="en-US" sz="28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的算子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654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未来展望</a:t>
            </a:r>
          </a:p>
        </p:txBody>
      </p:sp>
      <p:sp>
        <p:nvSpPr>
          <p:cNvPr id="82946" name="Shape 655"/>
          <p:cNvSpPr>
            <a:spLocks noGrp="1"/>
          </p:cNvSpPr>
          <p:nvPr>
            <p:ph type="body" idx="1"/>
          </p:nvPr>
        </p:nvSpPr>
        <p:spPr>
          <a:xfrm>
            <a:off x="2135188" y="722313"/>
            <a:ext cx="8497887" cy="5413375"/>
          </a:xfrm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离线计算到实时计算</a:t>
            </a: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更加实时的引擎：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Tez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Impala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批量计算到流式计算</a:t>
            </a: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Pig on Storm</a:t>
            </a:r>
          </a:p>
          <a:p>
            <a:pPr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编程模型的融合：关系型、图计算、迭代算法等</a:t>
            </a: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Spark SQL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GraphX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Spark Streaming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59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84994" name="Shape 660"/>
          <p:cNvSpPr>
            <a:spLocks noGrp="1"/>
          </p:cNvSpPr>
          <p:nvPr>
            <p:ph type="body" idx="1"/>
          </p:nvPr>
        </p:nvSpPr>
        <p:spPr>
          <a:xfrm>
            <a:off x="406400" y="1262063"/>
            <a:ext cx="11522075" cy="5622925"/>
          </a:xfrm>
        </p:spPr>
        <p:txBody>
          <a:bodyPr/>
          <a:lstStyle/>
          <a:p>
            <a:pPr eaLnBrk="1" hangingPunct="1">
              <a:spcBef>
                <a:spcPts val="20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(Google) MapReduce: Simplified Data Processing on Large Clusters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(Google) FlumeJava: easy, efficient data-parallel pipelines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 Zaharia, etc, Resilient distributed datasets: a fault-tolerant abstraction for in-memory cluster computing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(Google) Pregel: A System for Large-Scale Graph Processing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(Yahoo) Pig latin: a not-so-foreign language for data processing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Pig on Tez, </a:t>
            </a:r>
            <a:r>
              <a:rPr lang="en-US" altLang="zh-CN" sz="2000" u="sng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https://cwiki.apache.org/confluence/display/PIG/Pig+on+Tez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200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Pig on Storm, Hadoop Summit 2014, </a:t>
            </a:r>
          </a:p>
          <a:p>
            <a:pPr eaLnBrk="1" hangingPunct="1">
              <a:spcBef>
                <a:spcPts val="2000"/>
              </a:spcBef>
              <a:buFont typeface="Arial" charset="0"/>
              <a:buNone/>
            </a:pPr>
            <a:r>
              <a:rPr lang="en-US" altLang="zh-CN" sz="2000" u="sng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000" u="sng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http://www.slideshare.net/Hadoop_Summit/t-435p230-cjain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命令式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vs.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声明式编程</a:t>
            </a:r>
          </a:p>
        </p:txBody>
      </p:sp>
      <p:sp>
        <p:nvSpPr>
          <p:cNvPr id="17410" name="Shape 44"/>
          <p:cNvSpPr>
            <a:spLocks noGrp="1"/>
          </p:cNvSpPr>
          <p:nvPr>
            <p:ph type="body" idx="1"/>
          </p:nvPr>
        </p:nvSpPr>
        <p:spPr>
          <a:xfrm>
            <a:off x="2135188" y="922338"/>
            <a:ext cx="7345362" cy="5935662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命令式，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</a:p>
          <a:p>
            <a:pPr marL="0" lvl="2" indent="914400" eaLnBrk="1" hangingPunct="1">
              <a:spcBef>
                <a:spcPts val="2500"/>
              </a:spcBef>
              <a:buSz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f = open(‘input.txt’)</a:t>
            </a:r>
          </a:p>
          <a:p>
            <a:pPr marL="0" lvl="2" indent="914400" eaLnBrk="1" hangingPunct="1">
              <a:spcBef>
                <a:spcPts val="1400"/>
              </a:spcBef>
              <a:buSz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num = 0</a:t>
            </a:r>
          </a:p>
          <a:p>
            <a:pPr marL="0" lvl="2" indent="914400" eaLnBrk="1" hangingPunct="1">
              <a:spcBef>
                <a:spcPts val="1400"/>
              </a:spcBef>
              <a:buSz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for line in f.readlines()</a:t>
            </a:r>
          </a:p>
          <a:p>
            <a:pPr marL="0" lvl="4" indent="1828800" eaLnBrk="1" hangingPunct="1">
              <a:spcBef>
                <a:spcPts val="1400"/>
              </a:spcBef>
              <a:buSz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num = num + 1</a:t>
            </a:r>
          </a:p>
          <a:p>
            <a:pPr marL="0" lvl="2" indent="914400" eaLnBrk="1" hangingPunct="1">
              <a:spcBef>
                <a:spcPts val="1400"/>
              </a:spcBef>
              <a:buSz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print num</a:t>
            </a:r>
          </a:p>
          <a:p>
            <a:pPr eaLnBrk="1" hangingPunct="1">
              <a:spcBef>
                <a:spcPts val="5000"/>
              </a:spcBef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声明式，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SQL</a:t>
            </a:r>
          </a:p>
          <a:p>
            <a:pPr marL="0" lvl="2" indent="914400" eaLnBrk="1" hangingPunct="1">
              <a:spcBef>
                <a:spcPts val="2400"/>
              </a:spcBef>
              <a:buSzTx/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            select count(*) from input_table;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xfrm>
            <a:off x="1992313" y="2060575"/>
            <a:ext cx="8208962" cy="1854200"/>
          </a:xfrm>
        </p:spPr>
        <p:txBody>
          <a:bodyPr/>
          <a:lstStyle/>
          <a:p>
            <a:pPr defTabSz="813816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  <a:effectLst/>
              </a:defRPr>
            </a:pPr>
            <a:r>
              <a:rPr sz="3559" b="1">
                <a:solidFill>
                  <a:srgbClr val="000000"/>
                </a:solidFill>
                <a:effectLst>
                  <a:outerShdw blurRad="33909" dist="33909" dir="2700000" rotWithShape="0">
                    <a:srgbClr val="000000">
                      <a:alpha val="43137"/>
                    </a:srgbClr>
                  </a:outerShdw>
                </a:effectLst>
                <a:sym typeface="微软雅黑"/>
              </a:rPr>
              <a:t>谢谢大家！</a:t>
            </a:r>
            <a:br>
              <a:rPr sz="3559" b="1">
                <a:solidFill>
                  <a:srgbClr val="000000"/>
                </a:solidFill>
                <a:effectLst>
                  <a:outerShdw blurRad="33909" dist="33909" dir="2700000" rotWithShape="0">
                    <a:srgbClr val="000000">
                      <a:alpha val="43137"/>
                    </a:srgbClr>
                  </a:outerShdw>
                </a:effectLst>
                <a:sym typeface="微软雅黑"/>
              </a:rPr>
            </a:br>
            <a:r>
              <a:rPr sz="3559" b="1">
                <a:solidFill>
                  <a:srgbClr val="000000"/>
                </a:solidFill>
                <a:effectLst>
                  <a:outerShdw blurRad="33909" dist="33909" dir="2700000" rotWithShape="0">
                    <a:srgbClr val="000000">
                      <a:alpha val="43137"/>
                    </a:srgbClr>
                  </a:outerShdw>
                </a:effectLst>
                <a:sym typeface="微软雅黑"/>
              </a:rPr>
              <a:t/>
            </a:r>
            <a:br>
              <a:rPr sz="3559" b="1">
                <a:solidFill>
                  <a:srgbClr val="000000"/>
                </a:solidFill>
                <a:effectLst>
                  <a:outerShdw blurRad="33909" dist="33909" dir="2700000" rotWithShape="0">
                    <a:srgbClr val="000000">
                      <a:alpha val="43137"/>
                    </a:srgbClr>
                  </a:outerShdw>
                </a:effectLst>
                <a:sym typeface="微软雅黑"/>
              </a:rPr>
            </a:br>
            <a:r>
              <a:rPr sz="3559" b="1">
                <a:solidFill>
                  <a:srgbClr val="000000"/>
                </a:solidFill>
                <a:effectLst>
                  <a:outerShdw blurRad="33909" dist="33909" dir="2700000" rotWithShape="0">
                    <a:srgbClr val="000000">
                      <a:alpha val="43137"/>
                    </a:srgbClr>
                  </a:outerShdw>
                </a:effectLst>
                <a:sym typeface="微软雅黑"/>
              </a:rPr>
              <a:t>Email: </a:t>
            </a:r>
            <a:r>
              <a:rPr sz="3559" b="1" u="sng">
                <a:solidFill>
                  <a:srgbClr val="0000FF"/>
                </a:solidFill>
                <a:effectLst>
                  <a:outerShdw blurRad="33909" dist="33909" dir="2700000" rotWithShape="0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FF"/>
                  </a:solidFill>
                </a:uFill>
                <a:sym typeface="微软雅黑"/>
                <a:hlinkClick r:id="rId3"/>
              </a:rPr>
              <a:t>wei.wu@alibaba-inc.com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48"/>
          <p:cNvSpPr>
            <a:spLocks noGrp="1"/>
          </p:cNvSpPr>
          <p:nvPr>
            <p:ph type="title"/>
          </p:nvPr>
        </p:nvSpPr>
        <p:spPr bwMode="auto">
          <a:xfrm>
            <a:off x="263525" y="0"/>
            <a:ext cx="10561638" cy="852488"/>
          </a:xfrm>
        </p:spPr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数据格式和抽象</a:t>
            </a:r>
          </a:p>
        </p:txBody>
      </p:sp>
      <p:sp>
        <p:nvSpPr>
          <p:cNvPr id="19458" name="Shape 49"/>
          <p:cNvSpPr>
            <a:spLocks noGrp="1"/>
          </p:cNvSpPr>
          <p:nvPr>
            <p:ph type="body" idx="1"/>
          </p:nvPr>
        </p:nvSpPr>
        <p:spPr>
          <a:xfrm>
            <a:off x="334963" y="922338"/>
            <a:ext cx="5900737" cy="5935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结构化数据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关系型数据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树形数据（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JSON/protocol buffer</a:t>
            </a: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矩阵数据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图数据</a:t>
            </a:r>
          </a:p>
          <a:p>
            <a:pPr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非结构化数据</a:t>
            </a:r>
          </a:p>
          <a:p>
            <a:pPr lvl="1" eaLnBrk="1" hangingPunct="1">
              <a:lnSpc>
                <a:spcPct val="90000"/>
              </a:lnSpc>
              <a:spcBef>
                <a:spcPts val="2600"/>
              </a:spcBef>
            </a:pPr>
            <a:r>
              <a:rPr lang="zh-CN" altLang="en-US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图片、音频、视频等</a:t>
            </a:r>
          </a:p>
        </p:txBody>
      </p:sp>
      <p:graphicFrame>
        <p:nvGraphicFramePr>
          <p:cNvPr id="50" name="Table 50"/>
          <p:cNvGraphicFramePr/>
          <p:nvPr/>
        </p:nvGraphicFramePr>
        <p:xfrm>
          <a:off x="7208838" y="990600"/>
          <a:ext cx="3884612" cy="165100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971106"/>
                <a:gridCol w="971106"/>
                <a:gridCol w="971106"/>
                <a:gridCol w="971106"/>
              </a:tblGrid>
              <a:tr h="41910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sym typeface="Calibri"/>
                        </a:rPr>
                        <a:t>Name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sym typeface="Calibri"/>
                        </a:rPr>
                        <a:t>Sex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sym typeface="Calibri"/>
                        </a:rPr>
                        <a:t>Age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sym typeface="Calibri"/>
                        </a:rPr>
                        <a:t>City</a:t>
                      </a:r>
                    </a:p>
                  </a:txBody>
                  <a:tcPr marL="63500" marR="63500" marT="63500" marB="63500" horzOverflow="overflow"/>
                </a:tc>
              </a:tr>
              <a:tr h="4191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Joe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Male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10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Beijing</a:t>
                      </a:r>
                    </a:p>
                  </a:txBody>
                  <a:tcPr marL="63500" marR="63500" marT="63500" marB="63500" horzOverflow="overflow"/>
                </a:tc>
              </a:tr>
              <a:tr h="406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Alice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Female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19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Tianjin</a:t>
                      </a:r>
                    </a:p>
                  </a:txBody>
                  <a:tcPr marL="63500" marR="63500" marT="63500" marB="63500" horzOverflow="overflow"/>
                </a:tc>
              </a:tr>
              <a:tr h="406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Tom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Male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16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Beijing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sp>
        <p:nvSpPr>
          <p:cNvPr id="51" name="Shape 51"/>
          <p:cNvSpPr/>
          <p:nvPr/>
        </p:nvSpPr>
        <p:spPr>
          <a:xfrm>
            <a:off x="6481763" y="3103563"/>
            <a:ext cx="2668587" cy="2698750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487" name="Shape 52"/>
          <p:cNvSpPr>
            <a:spLocks noChangeArrowheads="1"/>
          </p:cNvSpPr>
          <p:nvPr/>
        </p:nvSpPr>
        <p:spPr bwMode="auto">
          <a:xfrm>
            <a:off x="6615113" y="3092450"/>
            <a:ext cx="2665412" cy="2898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SID: 022012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FirstName: “Joe”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Address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  City: “Beijing”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  Street: “Wudaokou”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Address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  City: “Hangzhou”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Class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  Name: “Database”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  Teacher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    FirstName: “Gary”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    LastName: “Cornell”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53" name="Shape 53"/>
          <p:cNvSpPr/>
          <p:nvPr/>
        </p:nvSpPr>
        <p:spPr>
          <a:xfrm>
            <a:off x="10085388" y="3430588"/>
            <a:ext cx="1117600" cy="2008187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1233150" y="3433763"/>
            <a:ext cx="587375" cy="1166812"/>
          </a:xfrm>
          <a:prstGeom prst="rect">
            <a:avLst/>
          </a:prstGeom>
          <a:gradFill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177463" y="3814763"/>
            <a:ext cx="892175" cy="147637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0177463" y="4087813"/>
            <a:ext cx="892175" cy="147637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0177463" y="4360863"/>
            <a:ext cx="892175" cy="147637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0177463" y="4633913"/>
            <a:ext cx="892175" cy="149225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0177463" y="4906963"/>
            <a:ext cx="892175" cy="149225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0177463" y="5180013"/>
            <a:ext cx="892175" cy="149225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61" name="Shape 61"/>
          <p:cNvSpPr/>
          <p:nvPr/>
        </p:nvSpPr>
        <p:spPr>
          <a:xfrm rot="16200000">
            <a:off x="11037094" y="4080669"/>
            <a:ext cx="722313" cy="13652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2" name="Shape 62"/>
          <p:cNvSpPr/>
          <p:nvPr/>
        </p:nvSpPr>
        <p:spPr>
          <a:xfrm rot="16200000">
            <a:off x="11297444" y="4080669"/>
            <a:ext cx="722313" cy="136525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498" name="Shape 63"/>
          <p:cNvSpPr>
            <a:spLocks noChangeArrowheads="1"/>
          </p:cNvSpPr>
          <p:nvPr/>
        </p:nvSpPr>
        <p:spPr bwMode="auto">
          <a:xfrm>
            <a:off x="10209213" y="3487738"/>
            <a:ext cx="209550" cy="295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99" name="Shape 64"/>
          <p:cNvSpPr>
            <a:spLocks noChangeArrowheads="1"/>
          </p:cNvSpPr>
          <p:nvPr/>
        </p:nvSpPr>
        <p:spPr bwMode="auto">
          <a:xfrm>
            <a:off x="11347450" y="3487738"/>
            <a:ext cx="204788" cy="295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68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关系型数据抽象</a:t>
            </a:r>
          </a:p>
        </p:txBody>
      </p:sp>
      <p:sp>
        <p:nvSpPr>
          <p:cNvPr id="21506" name="Shape 69"/>
          <p:cNvSpPr>
            <a:spLocks noGrp="1"/>
          </p:cNvSpPr>
          <p:nvPr>
            <p:ph type="body" idx="1"/>
          </p:nvPr>
        </p:nvSpPr>
        <p:spPr>
          <a:xfrm>
            <a:off x="911225" y="981075"/>
            <a:ext cx="10872788" cy="4837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000"/>
              </a:spcBef>
            </a:pPr>
            <a:endParaRPr lang="zh-CN" altLang="en-US" sz="1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</a:pPr>
            <a:endParaRPr lang="zh-CN" altLang="en-US" sz="1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关系数据库，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Hive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，阿里云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ODPS)</a:t>
            </a:r>
          </a:p>
          <a:p>
            <a:pPr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Relation 	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(Apache Pig)</a:t>
            </a:r>
          </a:p>
          <a:p>
            <a:pPr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PCollection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PTable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(Google Dataflow, FlumeJava, Crunch)</a:t>
            </a:r>
          </a:p>
          <a:p>
            <a:pPr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RDD</a:t>
            </a:r>
            <a:r>
              <a:rPr lang="en-US" altLang="zh-CN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 			</a:t>
            </a: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(Spark)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73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我们想要的分布式编程模型</a:t>
            </a:r>
          </a:p>
        </p:txBody>
      </p:sp>
      <p:sp>
        <p:nvSpPr>
          <p:cNvPr id="23554" name="Shape 74"/>
          <p:cNvSpPr>
            <a:spLocks noGrp="1"/>
          </p:cNvSpPr>
          <p:nvPr>
            <p:ph type="body" idx="1"/>
          </p:nvPr>
        </p:nvSpPr>
        <p:spPr>
          <a:xfrm>
            <a:off x="334963" y="908050"/>
            <a:ext cx="11522075" cy="5181600"/>
          </a:xfrm>
        </p:spPr>
        <p:txBody>
          <a:bodyPr/>
          <a:lstStyle/>
          <a:p>
            <a:pPr marL="371475" indent="-371475" eaLnBrk="1" hangingPunct="1">
              <a:spcBef>
                <a:spcPts val="600"/>
              </a:spcBef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</a:p>
          <a:p>
            <a:pPr marL="714375" lvl="1" indent="-257175" eaLnBrk="1" hangingPunct="1"/>
            <a:r>
              <a:rPr lang="zh-CN" altLang="en-US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处理大数据量（</a:t>
            </a:r>
            <a:r>
              <a:rPr lang="en-US" altLang="zh-CN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TB ~ PB</a:t>
            </a:r>
            <a:r>
              <a:rPr lang="zh-CN" altLang="en-US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714375" lvl="1" indent="-257175" eaLnBrk="1" hangingPunct="1"/>
            <a:r>
              <a:rPr lang="zh-CN" altLang="en-US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处理多种数据格式</a:t>
            </a:r>
          </a:p>
          <a:p>
            <a:pPr marL="714375" lvl="1" indent="-257175" eaLnBrk="1" hangingPunct="1"/>
            <a:r>
              <a:rPr lang="zh-CN" altLang="en-US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高效率</a:t>
            </a:r>
          </a:p>
          <a:p>
            <a:pPr marL="714375" lvl="1" indent="-257175" eaLnBrk="1" hangingPunct="1"/>
            <a:r>
              <a:rPr lang="zh-CN" altLang="en-US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编程简单</a:t>
            </a:r>
          </a:p>
          <a:p>
            <a:pPr marL="714375" lvl="1" indent="-257175" eaLnBrk="1" hangingPunct="1"/>
            <a:r>
              <a:rPr lang="zh-CN" altLang="en-US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尽可能多的利用分布式集群中的</a:t>
            </a:r>
            <a:r>
              <a:rPr lang="en-US" altLang="zh-CN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、内存和磁盘</a:t>
            </a:r>
          </a:p>
          <a:p>
            <a:pPr marL="714375" lvl="1" indent="-257175" eaLnBrk="1" hangingPunct="1"/>
            <a:r>
              <a:rPr lang="zh-CN" altLang="en-US" sz="2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对用户隐藏底层存储（盘古）和调度（伏羲）的细节</a:t>
            </a:r>
          </a:p>
          <a:p>
            <a:pPr marL="371475" indent="-371475" eaLnBrk="1" hangingPunct="1"/>
            <a:endParaRPr lang="zh-CN" altLang="en-US" sz="2000" b="1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71475" indent="-371475" eaLnBrk="1" hangingPunct="1"/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数据为中心的编程模型</a:t>
            </a:r>
          </a:p>
          <a:p>
            <a:pPr marL="371475" indent="-371475" eaLnBrk="1" hangingPunct="1"/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在线数据应用（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vs. 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离线数据计算（</a:t>
            </a:r>
            <a:r>
              <a:rPr lang="en-US" altLang="zh-CN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5" name="Shape 75"/>
          <p:cNvSpPr>
            <a:spLocks noChangeArrowheads="1"/>
          </p:cNvSpPr>
          <p:nvPr/>
        </p:nvSpPr>
        <p:spPr bwMode="auto">
          <a:xfrm>
            <a:off x="1065213" y="5662613"/>
            <a:ext cx="2632075" cy="396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“小明买了一只手机”</a:t>
            </a:r>
          </a:p>
        </p:txBody>
      </p:sp>
      <p:sp>
        <p:nvSpPr>
          <p:cNvPr id="76" name="Shape 76"/>
          <p:cNvSpPr>
            <a:spLocks noChangeArrowheads="1"/>
          </p:cNvSpPr>
          <p:nvPr/>
        </p:nvSpPr>
        <p:spPr bwMode="auto">
          <a:xfrm>
            <a:off x="4730750" y="5662613"/>
            <a:ext cx="3959225" cy="304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“最近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年所有手机商城的成交量”</a:t>
            </a:r>
          </a:p>
        </p:txBody>
      </p:sp>
      <p:sp>
        <p:nvSpPr>
          <p:cNvPr id="77" name="Shape 77"/>
          <p:cNvSpPr/>
          <p:nvPr/>
        </p:nvSpPr>
        <p:spPr>
          <a:xfrm>
            <a:off x="4795838" y="4332288"/>
            <a:ext cx="3725862" cy="987425"/>
          </a:xfrm>
          <a:prstGeom prst="rect">
            <a:avLst/>
          </a:prstGeom>
          <a:ln w="38100">
            <a:solidFill>
              <a:srgbClr val="4F81BD"/>
            </a:solidFill>
            <a:custDash>
              <a:ds d="200000" sp="200000"/>
            </a:custDash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animBg="1" advAuto="0"/>
      <p:bldP spid="76" grpId="2" animBg="1" advAuto="0"/>
      <p:bldP spid="77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81"/>
          <p:cNvSpPr>
            <a:spLocks noChangeArrowheads="1"/>
          </p:cNvSpPr>
          <p:nvPr/>
        </p:nvSpPr>
        <p:spPr bwMode="auto">
          <a:xfrm>
            <a:off x="4224338" y="2852738"/>
            <a:ext cx="3168650" cy="14255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sz="4000" b="1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MapReduce</a:t>
            </a: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3575050" y="2060575"/>
            <a:ext cx="4248150" cy="2159000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圆角矩形 9"/>
          <p:cNvSpPr>
            <a:spLocks noChangeArrowheads="1"/>
          </p:cNvSpPr>
          <p:nvPr/>
        </p:nvSpPr>
        <p:spPr bwMode="auto">
          <a:xfrm>
            <a:off x="3863975" y="2349500"/>
            <a:ext cx="4248150" cy="2159000"/>
          </a:xfrm>
          <a:prstGeom prst="roundRect">
            <a:avLst>
              <a:gd name="adj" fmla="val 9194"/>
            </a:avLst>
          </a:prstGeom>
          <a:noFill/>
          <a:ln w="25400" algn="ctr">
            <a:solidFill>
              <a:srgbClr val="0088EE"/>
            </a:solidFill>
            <a:prstDash val="sysDot"/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85"/>
          <p:cNvSpPr>
            <a:spLocks noGrp="1"/>
          </p:cNvSpPr>
          <p:nvPr>
            <p:ph type="title"/>
          </p:nvPr>
        </p:nvSpPr>
        <p:spPr bwMode="auto"/>
        <p:txBody>
          <a:bodyPr vert="horz" wrap="square" tIns="45720" bIns="45720" numCol="1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编程模型</a:t>
            </a:r>
          </a:p>
        </p:txBody>
      </p:sp>
      <p:sp>
        <p:nvSpPr>
          <p:cNvPr id="27650" name="Shape 86"/>
          <p:cNvSpPr>
            <a:spLocks noGrp="1"/>
          </p:cNvSpPr>
          <p:nvPr>
            <p:ph type="body" idx="1"/>
          </p:nvPr>
        </p:nvSpPr>
        <p:spPr>
          <a:xfrm>
            <a:off x="1630363" y="908050"/>
            <a:ext cx="8066087" cy="4892675"/>
          </a:xfrm>
        </p:spPr>
        <p:txBody>
          <a:bodyPr/>
          <a:lstStyle/>
          <a:p>
            <a:pPr marL="331788" indent="-331788" defTabSz="885825" eaLnBrk="1" hangingPunct="1">
              <a:spcBef>
                <a:spcPts val="1400"/>
              </a:spcBef>
            </a:pPr>
            <a:endParaRPr lang="zh-CN" altLang="en-US" sz="23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1788" indent="-331788" defTabSz="885825" eaLnBrk="1" hangingPunct="1">
              <a:spcBef>
                <a:spcPts val="1400"/>
              </a:spcBef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编程思想来自于函数式编程</a:t>
            </a:r>
          </a:p>
          <a:p>
            <a:pPr marL="331788" indent="-331788" defTabSz="885825" eaLnBrk="1" hangingPunct="1">
              <a:spcBef>
                <a:spcPts val="2400"/>
              </a:spcBef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用户实现两个函数接口：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map      (key1, value1)           -&gt; list (key2, value2)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reduce  (key2, &lt;list value2&gt;) -&gt; list (key3, value3)</a:t>
            </a:r>
          </a:p>
          <a:p>
            <a:pPr marL="331788" indent="-331788" defTabSz="885825" eaLnBrk="1" hangingPunct="1">
              <a:spcBef>
                <a:spcPts val="2400"/>
              </a:spcBef>
            </a:pPr>
            <a:r>
              <a:rPr lang="zh-CN" altLang="en-US" sz="2800" b="1" smtClean="0">
                <a:solidFill>
                  <a:srgbClr val="008AEC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Google MapReduce </a:t>
            </a:r>
            <a:r>
              <a:rPr lang="zh-CN" altLang="en-US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（起源，</a:t>
            </a:r>
            <a:r>
              <a:rPr lang="en-US" altLang="zh-CN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2004</a:t>
            </a:r>
            <a:r>
              <a:rPr lang="zh-CN" altLang="en-US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Hadoop MapReduce </a:t>
            </a:r>
            <a:r>
              <a:rPr lang="zh-CN" altLang="en-US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（开源实现）</a:t>
            </a:r>
          </a:p>
          <a:p>
            <a:pPr marL="774700" lvl="1" indent="-331788" defTabSz="885825" eaLnBrk="1" hangingPunct="1">
              <a:spcBef>
                <a:spcPts val="1400"/>
              </a:spcBef>
            </a:pPr>
            <a:r>
              <a:rPr lang="en-US" altLang="zh-CN" sz="23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ODPS MapReduce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4055</Words>
  <PresentationFormat>自定义</PresentationFormat>
  <Paragraphs>552</Paragraphs>
  <Slides>40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Calibri</vt:lpstr>
      <vt:lpstr>宋体</vt:lpstr>
      <vt:lpstr>Arial</vt:lpstr>
      <vt:lpstr>微软雅黑</vt:lpstr>
      <vt:lpstr>Helvetica Neue</vt:lpstr>
      <vt:lpstr>Helvetica</vt:lpstr>
      <vt:lpstr>Sansation</vt:lpstr>
      <vt:lpstr>Courier</vt:lpstr>
      <vt:lpstr>Default</vt:lpstr>
      <vt:lpstr>Default</vt:lpstr>
      <vt:lpstr>分布式编程模型的设计与演化</vt:lpstr>
      <vt:lpstr>提纲</vt:lpstr>
      <vt:lpstr>编程模型</vt:lpstr>
      <vt:lpstr>命令式 vs. 声明式编程</vt:lpstr>
      <vt:lpstr>数据格式和抽象</vt:lpstr>
      <vt:lpstr>关系型数据抽象</vt:lpstr>
      <vt:lpstr>我们想要的分布式编程模型</vt:lpstr>
      <vt:lpstr>幻灯片 8</vt:lpstr>
      <vt:lpstr>MapReduce编程模型</vt:lpstr>
      <vt:lpstr>函数式编程语言</vt:lpstr>
      <vt:lpstr>函数式编程</vt:lpstr>
      <vt:lpstr>MapReduce编程接口（Hadoop MapReduce为例）</vt:lpstr>
      <vt:lpstr>MapReduce 例子- Word Count</vt:lpstr>
      <vt:lpstr>MapReduce的特点</vt:lpstr>
      <vt:lpstr>MapReduce应用场景</vt:lpstr>
      <vt:lpstr>扩展MapReduce</vt:lpstr>
      <vt:lpstr>幻灯片 17</vt:lpstr>
      <vt:lpstr>关系型数据计算模型</vt:lpstr>
      <vt:lpstr>Pig 例子 - Word Count</vt:lpstr>
      <vt:lpstr>Pig 例子 (cont.)</vt:lpstr>
      <vt:lpstr>SQL</vt:lpstr>
      <vt:lpstr>实现 MapReduce</vt:lpstr>
      <vt:lpstr>编程接口和执行引擎</vt:lpstr>
      <vt:lpstr>关系型编程模型的特点</vt:lpstr>
      <vt:lpstr>幻灯片 25</vt:lpstr>
      <vt:lpstr>分布式图简介</vt:lpstr>
      <vt:lpstr>BSP（Bulk Synchronous Parallel）模型</vt:lpstr>
      <vt:lpstr>BSP模型 - 超步的三个阶段</vt:lpstr>
      <vt:lpstr>BSP模型 - 同步阶段</vt:lpstr>
      <vt:lpstr>BSP模型 - 举例</vt:lpstr>
      <vt:lpstr>BSP模型</vt:lpstr>
      <vt:lpstr>ODPS Graph计算框架</vt:lpstr>
      <vt:lpstr>以顶点为中心的API</vt:lpstr>
      <vt:lpstr>Graph Job的生命周期</vt:lpstr>
      <vt:lpstr>Graph编程示例 找最大值</vt:lpstr>
      <vt:lpstr>ODPS Graph的特点</vt:lpstr>
      <vt:lpstr>其他Graph编程模型</vt:lpstr>
      <vt:lpstr>未来展望</vt:lpstr>
      <vt:lpstr>参考资料</vt:lpstr>
      <vt:lpstr>谢谢大家！  Email: wei.wu@alibaba-inc.com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分布式编程模型的设计与演化</dc:title>
  <cp:lastModifiedBy>刘鹏</cp:lastModifiedBy>
  <cp:revision>11</cp:revision>
  <dcterms:modified xsi:type="dcterms:W3CDTF">2015-08-04T04:10:12Z</dcterms:modified>
</cp:coreProperties>
</file>