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9" r:id="rId7"/>
    <p:sldId id="263" r:id="rId8"/>
    <p:sldId id="275" r:id="rId9"/>
    <p:sldId id="265" r:id="rId10"/>
    <p:sldId id="266" r:id="rId11"/>
    <p:sldId id="267" r:id="rId12"/>
    <p:sldId id="268" r:id="rId13"/>
    <p:sldId id="276" r:id="rId14"/>
    <p:sldId id="272" r:id="rId15"/>
    <p:sldId id="270" r:id="rId16"/>
    <p:sldId id="271" r:id="rId17"/>
    <p:sldId id="285" r:id="rId18"/>
    <p:sldId id="286" r:id="rId19"/>
    <p:sldId id="287" r:id="rId20"/>
    <p:sldId id="279" r:id="rId21"/>
    <p:sldId id="274" r:id="rId22"/>
    <p:sldId id="273" r:id="rId23"/>
    <p:sldId id="277" r:id="rId24"/>
    <p:sldId id="278" r:id="rId25"/>
    <p:sldId id="283" r:id="rId26"/>
    <p:sldId id="280" r:id="rId27"/>
    <p:sldId id="281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87" autoAdjust="0"/>
  </p:normalViewPr>
  <p:slideViewPr>
    <p:cSldViewPr>
      <p:cViewPr>
        <p:scale>
          <a:sx n="75" d="100"/>
          <a:sy n="75" d="100"/>
        </p:scale>
        <p:origin x="-1266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C72-97C9-4715-B0D1-862140E5E5D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00E3-F613-4A06-BEF6-32ABBE8C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C72-97C9-4715-B0D1-862140E5E5D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00E3-F613-4A06-BEF6-32ABBE8C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C72-97C9-4715-B0D1-862140E5E5D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00E3-F613-4A06-BEF6-32ABBE8C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8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C72-97C9-4715-B0D1-862140E5E5D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00E3-F613-4A06-BEF6-32ABBE8C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3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C72-97C9-4715-B0D1-862140E5E5D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00E3-F613-4A06-BEF6-32ABBE8C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C72-97C9-4715-B0D1-862140E5E5D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00E3-F613-4A06-BEF6-32ABBE8C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C72-97C9-4715-B0D1-862140E5E5D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00E3-F613-4A06-BEF6-32ABBE8C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C72-97C9-4715-B0D1-862140E5E5D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00E3-F613-4A06-BEF6-32ABBE8C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C72-97C9-4715-B0D1-862140E5E5D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00E3-F613-4A06-BEF6-32ABBE8C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C72-97C9-4715-B0D1-862140E5E5D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00E3-F613-4A06-BEF6-32ABBE8C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6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C72-97C9-4715-B0D1-862140E5E5D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00E3-F613-4A06-BEF6-32ABBE8C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4C72-97C9-4715-B0D1-862140E5E5D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00E3-F613-4A06-BEF6-32ABBE8C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54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Shortcuts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63464"/>
              </p:ext>
            </p:extLst>
          </p:nvPr>
        </p:nvGraphicFramePr>
        <p:xfrm>
          <a:off x="0" y="685801"/>
          <a:ext cx="9144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816"/>
                <a:gridCol w="6278184"/>
              </a:tblGrid>
              <a:tr h="241502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Shortcut Keys</a:t>
                      </a:r>
                      <a:endParaRPr lang="en-US" dirty="0"/>
                    </a:p>
                  </a:txBody>
                  <a:tcPr/>
                </a:tc>
              </a:tr>
              <a:tr h="595485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Type </a:t>
                      </a:r>
                      <a:r>
                        <a:rPr lang="en-US" sz="1800" dirty="0" err="1" smtClean="0"/>
                        <a:t>syso</a:t>
                      </a:r>
                      <a:r>
                        <a:rPr lang="en-US" sz="1800" dirty="0" smtClean="0"/>
                        <a:t> then press CTRL + SPACE.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41502"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Ctrl+shift+F</a:t>
                      </a:r>
                      <a:endParaRPr lang="en-US" dirty="0"/>
                    </a:p>
                  </a:txBody>
                  <a:tcPr/>
                </a:tc>
              </a:tr>
              <a:tr h="241502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Comment/uncomment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Ctrl+/</a:t>
                      </a:r>
                      <a:endParaRPr lang="en-US" dirty="0"/>
                    </a:p>
                  </a:txBody>
                  <a:tcPr/>
                </a:tc>
              </a:tr>
              <a:tr h="241502">
                <a:tc>
                  <a:txBody>
                    <a:bodyPr/>
                    <a:lstStyle/>
                    <a:p>
                      <a:r>
                        <a:rPr lang="en-US" dirty="0" smtClean="0"/>
                        <a:t>suggestion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Ctrl+space</a:t>
                      </a:r>
                      <a:endParaRPr lang="en-US" dirty="0"/>
                    </a:p>
                  </a:txBody>
                  <a:tcPr/>
                </a:tc>
              </a:tr>
              <a:tr h="241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32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2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562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INPUT</a:t>
            </a:r>
          </a:p>
          <a:p>
            <a:r>
              <a:rPr lang="en-US" dirty="0" smtClean="0"/>
              <a:t>Input teacher one by one-</a:t>
            </a:r>
            <a:r>
              <a:rPr lang="en-US" dirty="0" err="1" smtClean="0"/>
              <a:t>id,name,salary</a:t>
            </a:r>
            <a:endParaRPr lang="en-US" dirty="0" smtClean="0"/>
          </a:p>
          <a:p>
            <a:r>
              <a:rPr lang="en-US" dirty="0" smtClean="0"/>
              <a:t>Student input one by one-</a:t>
            </a:r>
            <a:r>
              <a:rPr lang="en-US" dirty="0" err="1" smtClean="0"/>
              <a:t>id,name,grade</a:t>
            </a:r>
            <a:endParaRPr lang="en-US" dirty="0" smtClean="0"/>
          </a:p>
          <a:p>
            <a:r>
              <a:rPr lang="en-US" dirty="0" smtClean="0"/>
              <a:t>Update fees for few students - </a:t>
            </a:r>
            <a:r>
              <a:rPr lang="en-US" dirty="0" err="1" smtClean="0"/>
              <a:t>id,fees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</a:t>
            </a:r>
            <a:endParaRPr lang="en-US" dirty="0"/>
          </a:p>
          <a:p>
            <a:r>
              <a:rPr lang="en-US" dirty="0" smtClean="0"/>
              <a:t>Total money earned by school</a:t>
            </a:r>
          </a:p>
          <a:p>
            <a:r>
              <a:rPr lang="en-US" dirty="0" smtClean="0"/>
              <a:t>Total money spent</a:t>
            </a:r>
          </a:p>
          <a:p>
            <a:r>
              <a:rPr lang="en-US" dirty="0" smtClean="0"/>
              <a:t>Total remaining fees</a:t>
            </a:r>
          </a:p>
          <a:p>
            <a:r>
              <a:rPr lang="en-US" dirty="0" smtClean="0"/>
              <a:t>Print all students </a:t>
            </a:r>
          </a:p>
          <a:p>
            <a:r>
              <a:rPr lang="en-US" dirty="0" smtClean="0"/>
              <a:t>Print all teachers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 </a:t>
            </a:r>
          </a:p>
          <a:p>
            <a:r>
              <a:rPr lang="en-US" dirty="0"/>
              <a:t>Ask </a:t>
            </a:r>
            <a:r>
              <a:rPr lang="en-US" dirty="0" smtClean="0"/>
              <a:t>user if want to update (U) or quit (Q)</a:t>
            </a:r>
          </a:p>
          <a:p>
            <a:r>
              <a:rPr lang="en-US" dirty="0" smtClean="0"/>
              <a:t>to Update </a:t>
            </a:r>
            <a:r>
              <a:rPr lang="en-US" dirty="0"/>
              <a:t>fees </a:t>
            </a:r>
            <a:r>
              <a:rPr lang="en-US" dirty="0" smtClean="0"/>
              <a:t>for a student </a:t>
            </a:r>
            <a:r>
              <a:rPr lang="en-US" dirty="0"/>
              <a:t>- </a:t>
            </a:r>
            <a:r>
              <a:rPr lang="en-US" dirty="0" err="1"/>
              <a:t>id,fees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r>
              <a:rPr lang="en-US" dirty="0" smtClean="0"/>
              <a:t>Same as before </a:t>
            </a:r>
          </a:p>
          <a:p>
            <a:r>
              <a:rPr lang="en-US" dirty="0" smtClean="0"/>
              <a:t>And continue loop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INPUT</a:t>
            </a:r>
          </a:p>
          <a:p>
            <a:r>
              <a:rPr lang="en-US" dirty="0" smtClean="0"/>
              <a:t>Read all teacher from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Read all student from </a:t>
            </a:r>
            <a:r>
              <a:rPr lang="en-US" dirty="0" err="1" smtClean="0"/>
              <a:t>csv</a:t>
            </a:r>
            <a:r>
              <a:rPr lang="en-US" dirty="0" smtClean="0"/>
              <a:t> file.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</a:t>
            </a:r>
            <a:endParaRPr lang="en-US" dirty="0"/>
          </a:p>
          <a:p>
            <a:r>
              <a:rPr lang="en-US" dirty="0" smtClean="0"/>
              <a:t>Total money earned by school</a:t>
            </a:r>
          </a:p>
          <a:p>
            <a:r>
              <a:rPr lang="en-US" dirty="0" smtClean="0"/>
              <a:t>Total money spent</a:t>
            </a:r>
          </a:p>
          <a:p>
            <a:r>
              <a:rPr lang="en-US" dirty="0" smtClean="0"/>
              <a:t>Total remaining fees</a:t>
            </a:r>
          </a:p>
          <a:p>
            <a:r>
              <a:rPr lang="en-US" dirty="0" smtClean="0"/>
              <a:t>Print all students </a:t>
            </a:r>
          </a:p>
          <a:p>
            <a:r>
              <a:rPr lang="en-US" dirty="0" smtClean="0"/>
              <a:t>Print all teachers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 </a:t>
            </a:r>
          </a:p>
          <a:p>
            <a:r>
              <a:rPr lang="en-US" dirty="0"/>
              <a:t>Ask </a:t>
            </a:r>
            <a:r>
              <a:rPr lang="en-US" dirty="0" smtClean="0"/>
              <a:t>user if want to update (U) or quit (Q)</a:t>
            </a:r>
          </a:p>
          <a:p>
            <a:r>
              <a:rPr lang="en-US" dirty="0" smtClean="0"/>
              <a:t>to Update </a:t>
            </a:r>
            <a:r>
              <a:rPr lang="en-US" dirty="0"/>
              <a:t>fees </a:t>
            </a:r>
            <a:r>
              <a:rPr lang="en-US" dirty="0" smtClean="0"/>
              <a:t>for a student </a:t>
            </a:r>
            <a:r>
              <a:rPr lang="en-US" dirty="0"/>
              <a:t>- </a:t>
            </a:r>
            <a:r>
              <a:rPr lang="en-US" dirty="0" err="1"/>
              <a:t>id,fees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r>
              <a:rPr lang="en-US" dirty="0" smtClean="0"/>
              <a:t>Same as before </a:t>
            </a:r>
          </a:p>
          <a:p>
            <a:r>
              <a:rPr lang="en-US" dirty="0" smtClean="0"/>
              <a:t>And continue loop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Part 4 - HW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Continue from part3 : </a:t>
            </a:r>
          </a:p>
          <a:p>
            <a:r>
              <a:rPr lang="en-US" dirty="0" smtClean="0"/>
              <a:t>Instead </a:t>
            </a:r>
            <a:r>
              <a:rPr lang="en-US" dirty="0"/>
              <a:t>of ‘Do you want to continue (y/n)’, ask user to select from </a:t>
            </a:r>
            <a:r>
              <a:rPr lang="en-US" u="sng" dirty="0"/>
              <a:t>option menu </a:t>
            </a:r>
            <a:r>
              <a:rPr lang="en-US" dirty="0"/>
              <a:t>as follows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Ask user for student ID and display student information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Ask user for teacher ID and display teacher </a:t>
            </a:r>
            <a:r>
              <a:rPr lang="en-US" sz="2600" dirty="0" smtClean="0"/>
              <a:t>information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Update student fees using student ID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Update teacher salary using teacher id.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Save and Exit application  </a:t>
            </a:r>
            <a:endParaRPr lang="en-US" sz="2600" dirty="0"/>
          </a:p>
          <a:p>
            <a:r>
              <a:rPr lang="en-US" dirty="0"/>
              <a:t>Now save/write the student and teachers lists to same </a:t>
            </a:r>
            <a:r>
              <a:rPr lang="en-US" dirty="0" err="1"/>
              <a:t>csv</a:t>
            </a:r>
            <a:r>
              <a:rPr lang="en-US" dirty="0"/>
              <a:t> files like the input. </a:t>
            </a:r>
          </a:p>
        </p:txBody>
      </p:sp>
    </p:spTree>
    <p:extLst>
      <p:ext uri="{BB962C8B-B14F-4D97-AF65-F5344CB8AC3E}">
        <p14:creationId xmlns:p14="http://schemas.microsoft.com/office/powerpoint/2010/main" val="5988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Change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readcsvStudent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readcsvteacher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into a single function using java generics and collections</a:t>
            </a:r>
          </a:p>
          <a:p>
            <a:endParaRPr lang="en-US" dirty="0" smtClean="0"/>
          </a:p>
          <a:p>
            <a:r>
              <a:rPr lang="en-US" dirty="0" smtClean="0"/>
              <a:t>Modify Part 4 </a:t>
            </a:r>
            <a:r>
              <a:rPr lang="en-US" dirty="0"/>
              <a:t>To work with part 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 smtClean="0"/>
              <a:t>Update </a:t>
            </a:r>
            <a:r>
              <a:rPr lang="en-US" dirty="0"/>
              <a:t>architecture </a:t>
            </a:r>
            <a:r>
              <a:rPr lang="en-US" dirty="0" smtClean="0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4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120900" y="1524000"/>
            <a:ext cx="2552700" cy="426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78100" y="217170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: </a:t>
            </a:r>
          </a:p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ID </a:t>
            </a:r>
          </a:p>
          <a:p>
            <a:pPr algn="ctr"/>
            <a:r>
              <a:rPr lang="en-US" dirty="0" smtClean="0"/>
              <a:t>Salary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1900" y="4406900"/>
            <a:ext cx="1676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Student: </a:t>
            </a:r>
          </a:p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ID </a:t>
            </a:r>
          </a:p>
          <a:p>
            <a:pPr algn="ctr"/>
            <a:r>
              <a:rPr lang="en-US" dirty="0" err="1" smtClean="0"/>
              <a:t>FeesPaid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77100" y="3416300"/>
            <a:ext cx="1676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earned </a:t>
            </a:r>
          </a:p>
          <a:p>
            <a:pPr algn="ctr"/>
            <a:r>
              <a:rPr lang="en-US" dirty="0" smtClean="0"/>
              <a:t>Total Spent </a:t>
            </a:r>
          </a:p>
          <a:p>
            <a:pPr algn="ctr"/>
            <a:r>
              <a:rPr lang="en-US" dirty="0" smtClean="0"/>
              <a:t>Balance </a:t>
            </a:r>
            <a:endParaRPr lang="en-US" dirty="0"/>
          </a:p>
        </p:txBody>
      </p:sp>
      <p:sp>
        <p:nvSpPr>
          <p:cNvPr id="7" name="Flowchart: Punched Tape 6"/>
          <p:cNvSpPr/>
          <p:nvPr/>
        </p:nvSpPr>
        <p:spPr>
          <a:xfrm>
            <a:off x="292100" y="2105025"/>
            <a:ext cx="1447800" cy="12192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Teacher.csv</a:t>
            </a:r>
            <a:endParaRPr lang="en-US" dirty="0"/>
          </a:p>
        </p:txBody>
      </p:sp>
      <p:sp>
        <p:nvSpPr>
          <p:cNvPr id="8" name="Flowchart: Punched Tape 7"/>
          <p:cNvSpPr/>
          <p:nvPr/>
        </p:nvSpPr>
        <p:spPr>
          <a:xfrm>
            <a:off x="215900" y="4394200"/>
            <a:ext cx="1600200" cy="12192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Students.csv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4" idx="1"/>
          </p:cNvCxnSpPr>
          <p:nvPr/>
        </p:nvCxnSpPr>
        <p:spPr>
          <a:xfrm>
            <a:off x="1739900" y="2714625"/>
            <a:ext cx="838200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>
            <a:off x="1816100" y="5003800"/>
            <a:ext cx="6858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68900" y="3352800"/>
            <a:ext cx="1447800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Calculator 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4178300" y="2743200"/>
            <a:ext cx="990600" cy="1162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5" idx="1"/>
          </p:cNvCxnSpPr>
          <p:nvPr/>
        </p:nvCxnSpPr>
        <p:spPr>
          <a:xfrm flipV="1">
            <a:off x="4178300" y="3905250"/>
            <a:ext cx="990600" cy="111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6" idx="1"/>
          </p:cNvCxnSpPr>
          <p:nvPr/>
        </p:nvCxnSpPr>
        <p:spPr>
          <a:xfrm>
            <a:off x="6616700" y="3905250"/>
            <a:ext cx="6604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78100" y="4091543"/>
            <a:ext cx="152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&lt;Student&gt;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16200" y="1802368"/>
            <a:ext cx="151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&lt;Teacher&gt;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35633" y="115466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School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Diagram for Part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8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#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Process 18"/>
          <p:cNvSpPr/>
          <p:nvPr/>
        </p:nvSpPr>
        <p:spPr>
          <a:xfrm>
            <a:off x="0" y="1219200"/>
            <a:ext cx="3962400" cy="56388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Diagram</a:t>
            </a:r>
            <a:br>
              <a:rPr lang="en-US" dirty="0" smtClean="0"/>
            </a:br>
            <a:r>
              <a:rPr lang="en-US" sz="1800" dirty="0" smtClean="0"/>
              <a:t>Hierarchical Data structure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55600" y="3270250"/>
            <a:ext cx="152400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Account</a:t>
            </a:r>
            <a:endParaRPr lang="en-US" b="1" i="1" u="sng" dirty="0" smtClean="0"/>
          </a:p>
          <a:p>
            <a:pPr algn="ctr"/>
            <a:r>
              <a:rPr lang="en-US" i="1" dirty="0" smtClean="0"/>
              <a:t>ID</a:t>
            </a:r>
          </a:p>
          <a:p>
            <a:pPr algn="ctr"/>
            <a:r>
              <a:rPr lang="en-US" i="1" dirty="0" smtClean="0"/>
              <a:t>Type</a:t>
            </a:r>
          </a:p>
          <a:p>
            <a:pPr algn="ctr"/>
            <a:r>
              <a:rPr lang="en-US" i="1" dirty="0" smtClean="0"/>
              <a:t>Balance </a:t>
            </a:r>
          </a:p>
          <a:p>
            <a:pPr algn="ctr"/>
            <a:r>
              <a:rPr lang="en-US" i="1" dirty="0" smtClean="0"/>
              <a:t>&lt;Transaction&gt;</a:t>
            </a:r>
            <a:endParaRPr lang="en-US" dirty="0"/>
          </a:p>
        </p:txBody>
      </p:sp>
      <p:sp>
        <p:nvSpPr>
          <p:cNvPr id="6" name="Flowchart: Punched Tape 5"/>
          <p:cNvSpPr/>
          <p:nvPr/>
        </p:nvSpPr>
        <p:spPr>
          <a:xfrm>
            <a:off x="2247900" y="5334000"/>
            <a:ext cx="1447800" cy="6858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User.csv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1397000"/>
            <a:ext cx="15240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User</a:t>
            </a:r>
            <a:endParaRPr lang="en-US" b="1" i="1" u="sng" dirty="0" smtClean="0"/>
          </a:p>
          <a:p>
            <a:pPr algn="ctr"/>
            <a:r>
              <a:rPr lang="en-US" i="1" dirty="0" smtClean="0"/>
              <a:t>Name</a:t>
            </a:r>
          </a:p>
          <a:p>
            <a:pPr algn="ctr"/>
            <a:r>
              <a:rPr lang="en-US" i="1" dirty="0" smtClean="0"/>
              <a:t>Pin</a:t>
            </a:r>
          </a:p>
          <a:p>
            <a:pPr algn="ctr"/>
            <a:r>
              <a:rPr lang="en-US" i="1" dirty="0" smtClean="0"/>
              <a:t>customer ID</a:t>
            </a:r>
          </a:p>
          <a:p>
            <a:pPr algn="ctr"/>
            <a:r>
              <a:rPr lang="en-US" i="1" dirty="0" smtClean="0"/>
              <a:t>&lt;account&gt;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57400" y="3270250"/>
            <a:ext cx="152400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Account</a:t>
            </a:r>
            <a:endParaRPr lang="en-US" b="1" i="1" u="sng" dirty="0" smtClean="0"/>
          </a:p>
          <a:p>
            <a:pPr algn="ctr"/>
            <a:r>
              <a:rPr lang="en-US" i="1" dirty="0" err="1" smtClean="0"/>
              <a:t>Acc</a:t>
            </a:r>
            <a:r>
              <a:rPr lang="en-US" i="1" dirty="0" smtClean="0"/>
              <a:t> ID (#)</a:t>
            </a:r>
          </a:p>
          <a:p>
            <a:pPr algn="ctr"/>
            <a:r>
              <a:rPr lang="en-US" i="1" strike="sngStrike" dirty="0" smtClean="0"/>
              <a:t>User ID </a:t>
            </a:r>
            <a:endParaRPr lang="en-US" i="1" strike="sngStrike" dirty="0" smtClean="0"/>
          </a:p>
          <a:p>
            <a:pPr algn="ctr"/>
            <a:r>
              <a:rPr lang="en-US" i="1" dirty="0" smtClean="0"/>
              <a:t>Type</a:t>
            </a:r>
          </a:p>
          <a:p>
            <a:pPr algn="ctr"/>
            <a:r>
              <a:rPr lang="en-US" i="1" dirty="0" smtClean="0"/>
              <a:t>Balance </a:t>
            </a:r>
          </a:p>
          <a:p>
            <a:pPr algn="ctr"/>
            <a:r>
              <a:rPr lang="en-US" i="1" dirty="0" smtClean="0"/>
              <a:t>&lt;Transaction&gt;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5" idx="0"/>
          </p:cNvCxnSpPr>
          <p:nvPr/>
        </p:nvCxnSpPr>
        <p:spPr>
          <a:xfrm flipH="1">
            <a:off x="1117600" y="2882900"/>
            <a:ext cx="86360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1981200" y="2882900"/>
            <a:ext cx="83820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3200" y="498475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Calculations (functions)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Deposit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Withdraw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Transfer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Check balance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Check transaction 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16580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Name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Pin </a:t>
            </a:r>
            <a:endParaRPr lang="en-US" sz="1200" dirty="0"/>
          </a:p>
        </p:txBody>
      </p:sp>
      <p:sp>
        <p:nvSpPr>
          <p:cNvPr id="20" name="Flowchart: Predefined Process 19"/>
          <p:cNvSpPr/>
          <p:nvPr/>
        </p:nvSpPr>
        <p:spPr>
          <a:xfrm>
            <a:off x="6019800" y="1292225"/>
            <a:ext cx="2819400" cy="229235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Account #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PIN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Menu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option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All options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20" idx="1"/>
          </p:cNvCxnSpPr>
          <p:nvPr/>
        </p:nvCxnSpPr>
        <p:spPr>
          <a:xfrm>
            <a:off x="2743200" y="2438400"/>
            <a:ext cx="3276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62400" y="4991100"/>
            <a:ext cx="152400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Transaction</a:t>
            </a:r>
            <a:endParaRPr lang="en-US" i="1" dirty="0" smtClean="0"/>
          </a:p>
          <a:p>
            <a:pPr algn="ctr"/>
            <a:r>
              <a:rPr lang="en-US" i="1" strike="sngStrike" dirty="0" err="1" smtClean="0"/>
              <a:t>acc</a:t>
            </a:r>
            <a:r>
              <a:rPr lang="en-US" i="1" strike="sngStrike" dirty="0" smtClean="0"/>
              <a:t> ID</a:t>
            </a:r>
          </a:p>
          <a:p>
            <a:pPr algn="ctr"/>
            <a:r>
              <a:rPr lang="en-US" i="1" dirty="0" smtClean="0"/>
              <a:t>String</a:t>
            </a:r>
          </a:p>
          <a:p>
            <a:pPr algn="ctr"/>
            <a:r>
              <a:rPr lang="en-US" i="1" dirty="0" smtClean="0"/>
              <a:t>Balance</a:t>
            </a:r>
            <a:endParaRPr lang="en-US" i="1" dirty="0" smtClean="0"/>
          </a:p>
        </p:txBody>
      </p:sp>
      <p:sp>
        <p:nvSpPr>
          <p:cNvPr id="29" name="Flowchart: Punched Tape 28"/>
          <p:cNvSpPr/>
          <p:nvPr/>
        </p:nvSpPr>
        <p:spPr>
          <a:xfrm>
            <a:off x="2247900" y="6019800"/>
            <a:ext cx="1447800" cy="762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Account.csv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1" idx="3"/>
            <a:endCxn id="31" idx="0"/>
          </p:cNvCxnSpPr>
          <p:nvPr/>
        </p:nvCxnSpPr>
        <p:spPr>
          <a:xfrm>
            <a:off x="3581400" y="4127500"/>
            <a:ext cx="1143000" cy="86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0"/>
            <a:ext cx="3886200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257800" y="0"/>
            <a:ext cx="3886200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-1574800" y="3181350"/>
            <a:ext cx="152400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Account</a:t>
            </a:r>
            <a:endParaRPr lang="en-US" b="1" i="1" u="sng" dirty="0" smtClean="0"/>
          </a:p>
          <a:p>
            <a:pPr algn="ctr"/>
            <a:r>
              <a:rPr lang="en-US" i="1" dirty="0" smtClean="0"/>
              <a:t>ID</a:t>
            </a:r>
          </a:p>
          <a:p>
            <a:pPr algn="ctr"/>
            <a:r>
              <a:rPr lang="en-US" i="1" dirty="0" smtClean="0"/>
              <a:t>Type</a:t>
            </a:r>
          </a:p>
          <a:p>
            <a:pPr algn="ctr"/>
            <a:r>
              <a:rPr lang="en-US" i="1" dirty="0" smtClean="0"/>
              <a:t>Balance </a:t>
            </a:r>
          </a:p>
          <a:p>
            <a:pPr algn="ctr"/>
            <a:r>
              <a:rPr lang="en-US" i="1" dirty="0" smtClean="0"/>
              <a:t>&lt;Transaction&gt;</a:t>
            </a:r>
          </a:p>
          <a:p>
            <a:pPr algn="ctr"/>
            <a:r>
              <a:rPr lang="en-US" i="1" dirty="0" smtClean="0"/>
              <a:t>&lt;card&gt;</a:t>
            </a:r>
            <a:endParaRPr lang="en-US" dirty="0"/>
          </a:p>
        </p:txBody>
      </p:sp>
      <p:cxnSp>
        <p:nvCxnSpPr>
          <p:cNvPr id="8" name="Straight Arrow Connector 7"/>
          <p:cNvCxnSpPr>
            <a:stCxn id="10" idx="2"/>
            <a:endCxn id="23" idx="0"/>
          </p:cNvCxnSpPr>
          <p:nvPr/>
        </p:nvCxnSpPr>
        <p:spPr>
          <a:xfrm flipH="1">
            <a:off x="-812800" y="2882900"/>
            <a:ext cx="2794000" cy="29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-2209800" y="5257978"/>
            <a:ext cx="1676400" cy="1828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Card </a:t>
            </a:r>
            <a:endParaRPr lang="en-US" b="1" i="1" u="sng" dirty="0" smtClean="0"/>
          </a:p>
          <a:p>
            <a:pPr algn="ctr"/>
            <a:r>
              <a:rPr lang="en-US" i="1" dirty="0" smtClean="0"/>
              <a:t>Card no.</a:t>
            </a:r>
          </a:p>
          <a:p>
            <a:pPr algn="ctr"/>
            <a:r>
              <a:rPr lang="en-US" i="1" dirty="0" smtClean="0"/>
              <a:t>PIN</a:t>
            </a:r>
          </a:p>
          <a:p>
            <a:pPr algn="ctr"/>
            <a:r>
              <a:rPr lang="en-US" dirty="0" err="1"/>
              <a:t>c</a:t>
            </a:r>
            <a:r>
              <a:rPr lang="en-US" dirty="0" err="1" smtClean="0"/>
              <a:t>vv</a:t>
            </a:r>
            <a:endParaRPr lang="en-US" dirty="0" smtClean="0"/>
          </a:p>
          <a:p>
            <a:pPr algn="ctr"/>
            <a:r>
              <a:rPr lang="en-US" dirty="0" smtClean="0"/>
              <a:t>Expiry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3" idx="2"/>
          </p:cNvCxnSpPr>
          <p:nvPr/>
        </p:nvCxnSpPr>
        <p:spPr>
          <a:xfrm flipH="1">
            <a:off x="-1574800" y="4895850"/>
            <a:ext cx="762000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-2362200" y="4895850"/>
            <a:ext cx="1549400" cy="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514600" y="-304800"/>
            <a:ext cx="1828800" cy="19628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AccountList</a:t>
            </a:r>
            <a:endParaRPr lang="en-US" b="1" i="1" u="sng" dirty="0" smtClean="0"/>
          </a:p>
          <a:p>
            <a:pPr algn="ctr"/>
            <a:r>
              <a:rPr lang="en-US" i="1" dirty="0" smtClean="0"/>
              <a:t>&lt;account&gt;</a:t>
            </a:r>
            <a:endParaRPr lang="en-US" i="1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-2349500" y="777874"/>
            <a:ext cx="1524000" cy="491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Account</a:t>
            </a:r>
            <a:endParaRPr lang="en-US" b="1" i="1" u="sng" dirty="0" smtClean="0"/>
          </a:p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-2514600" y="1060449"/>
            <a:ext cx="1524000" cy="491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Account</a:t>
            </a:r>
            <a:endParaRPr lang="en-US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29429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92200" y="4085378"/>
            <a:ext cx="1041400" cy="47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ACCOUNT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762000" y="2590801"/>
            <a:ext cx="1447800" cy="84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/>
              <a:t>USER</a:t>
            </a:r>
            <a:endParaRPr lang="en-US" sz="1400" b="1" dirty="0" smtClean="0"/>
          </a:p>
          <a:p>
            <a:pPr algn="ctr"/>
            <a:r>
              <a:rPr lang="en-US" sz="1400" b="1" dirty="0" err="1" smtClean="0"/>
              <a:t>Auth</a:t>
            </a:r>
            <a:r>
              <a:rPr lang="en-US" sz="1400" b="1" dirty="0" smtClean="0"/>
              <a:t> Key</a:t>
            </a:r>
          </a:p>
          <a:p>
            <a:pPr algn="ct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22500" y="4085377"/>
            <a:ext cx="1041400" cy="47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ACCOUNT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4" idx="2"/>
            <a:endCxn id="3" idx="0"/>
          </p:cNvCxnSpPr>
          <p:nvPr/>
        </p:nvCxnSpPr>
        <p:spPr>
          <a:xfrm>
            <a:off x="1485900" y="3437255"/>
            <a:ext cx="127000" cy="648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485900" y="3437255"/>
            <a:ext cx="1257300" cy="648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635000" y="4085378"/>
            <a:ext cx="1549400" cy="157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/>
              <a:t>ACCOUNT</a:t>
            </a:r>
          </a:p>
          <a:p>
            <a:endParaRPr lang="en-US" sz="1600" dirty="0"/>
          </a:p>
          <a:p>
            <a:r>
              <a:rPr lang="en-US" sz="1600" dirty="0"/>
              <a:t>Deposit () </a:t>
            </a:r>
            <a:endParaRPr lang="en-US" sz="1600" dirty="0" smtClean="0"/>
          </a:p>
          <a:p>
            <a:r>
              <a:rPr lang="en-US" sz="1600" dirty="0" smtClean="0"/>
              <a:t>View (key)</a:t>
            </a:r>
          </a:p>
          <a:p>
            <a:r>
              <a:rPr lang="en-US" sz="1600" dirty="0" smtClean="0"/>
              <a:t>Withdraw(key)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 flipH="1">
            <a:off x="139700" y="3437255"/>
            <a:ext cx="1346200" cy="648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30700" y="5985193"/>
            <a:ext cx="1041400" cy="47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ACCOUNT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4000500" y="4671166"/>
            <a:ext cx="1447800" cy="665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/>
              <a:t>USER2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5461000" y="5985192"/>
            <a:ext cx="1041400" cy="47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ACCOUNT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stCxn id="23" idx="2"/>
            <a:endCxn id="22" idx="0"/>
          </p:cNvCxnSpPr>
          <p:nvPr/>
        </p:nvCxnSpPr>
        <p:spPr>
          <a:xfrm>
            <a:off x="4724400" y="5337069"/>
            <a:ext cx="127000" cy="648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>
            <a:off x="4724400" y="5337069"/>
            <a:ext cx="1257300" cy="648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59100" y="5985193"/>
            <a:ext cx="1041400" cy="47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ACCOUNT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23" idx="2"/>
            <a:endCxn id="27" idx="0"/>
          </p:cNvCxnSpPr>
          <p:nvPr/>
        </p:nvCxnSpPr>
        <p:spPr>
          <a:xfrm flipH="1">
            <a:off x="3479800" y="5337069"/>
            <a:ext cx="1244600" cy="648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089900" y="4434628"/>
            <a:ext cx="1041400" cy="47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ACCOUNT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6858000" y="3348984"/>
            <a:ext cx="1447800" cy="665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/>
              <a:t>USER3</a:t>
            </a:r>
            <a:endParaRPr lang="en-US" sz="2800" dirty="0"/>
          </a:p>
        </p:txBody>
      </p:sp>
      <p:cxnSp>
        <p:nvCxnSpPr>
          <p:cNvPr id="32" name="Straight Arrow Connector 31"/>
          <p:cNvCxnSpPr>
            <a:stCxn id="30" idx="2"/>
            <a:endCxn id="29" idx="0"/>
          </p:cNvCxnSpPr>
          <p:nvPr/>
        </p:nvCxnSpPr>
        <p:spPr>
          <a:xfrm>
            <a:off x="7581900" y="4014887"/>
            <a:ext cx="1028700" cy="419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858000" y="4546917"/>
            <a:ext cx="1041400" cy="47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ACCOUNT</a:t>
            </a:r>
            <a:endParaRPr lang="en-US" sz="1100" dirty="0"/>
          </a:p>
        </p:txBody>
      </p:sp>
      <p:cxnSp>
        <p:nvCxnSpPr>
          <p:cNvPr id="35" name="Straight Arrow Connector 34"/>
          <p:cNvCxnSpPr>
            <a:stCxn id="30" idx="2"/>
            <a:endCxn id="34" idx="0"/>
          </p:cNvCxnSpPr>
          <p:nvPr/>
        </p:nvCxnSpPr>
        <p:spPr>
          <a:xfrm flipH="1">
            <a:off x="7378700" y="4014887"/>
            <a:ext cx="203200" cy="53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52825" y="1600200"/>
            <a:ext cx="2597150" cy="665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/>
              <a:t>Account list </a:t>
            </a:r>
            <a:endParaRPr lang="en-US" sz="2800" dirty="0"/>
          </a:p>
        </p:txBody>
      </p:sp>
      <p:sp>
        <p:nvSpPr>
          <p:cNvPr id="55" name="Freeform 54"/>
          <p:cNvSpPr/>
          <p:nvPr/>
        </p:nvSpPr>
        <p:spPr>
          <a:xfrm>
            <a:off x="4864100" y="2286000"/>
            <a:ext cx="2095500" cy="2324100"/>
          </a:xfrm>
          <a:custGeom>
            <a:avLst/>
            <a:gdLst>
              <a:gd name="connsiteX0" fmla="*/ 0 w 2095500"/>
              <a:gd name="connsiteY0" fmla="*/ 0 h 2324100"/>
              <a:gd name="connsiteX1" fmla="*/ 774700 w 2095500"/>
              <a:gd name="connsiteY1" fmla="*/ 1117600 h 2324100"/>
              <a:gd name="connsiteX2" fmla="*/ 1282700 w 2095500"/>
              <a:gd name="connsiteY2" fmla="*/ 1790700 h 2324100"/>
              <a:gd name="connsiteX3" fmla="*/ 1955800 w 2095500"/>
              <a:gd name="connsiteY3" fmla="*/ 2324100 h 2324100"/>
              <a:gd name="connsiteX4" fmla="*/ 2044700 w 2095500"/>
              <a:gd name="connsiteY4" fmla="*/ 2311400 h 2324100"/>
              <a:gd name="connsiteX5" fmla="*/ 2095500 w 2095500"/>
              <a:gd name="connsiteY5" fmla="*/ 229870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0" h="2324100">
                <a:moveTo>
                  <a:pt x="0" y="0"/>
                </a:moveTo>
                <a:cubicBezTo>
                  <a:pt x="258233" y="372533"/>
                  <a:pt x="520408" y="742365"/>
                  <a:pt x="774700" y="1117600"/>
                </a:cubicBezTo>
                <a:cubicBezTo>
                  <a:pt x="998423" y="1447728"/>
                  <a:pt x="1001879" y="1548882"/>
                  <a:pt x="1282700" y="1790700"/>
                </a:cubicBezTo>
                <a:cubicBezTo>
                  <a:pt x="1499630" y="1977501"/>
                  <a:pt x="1731433" y="2146300"/>
                  <a:pt x="1955800" y="2324100"/>
                </a:cubicBezTo>
                <a:cubicBezTo>
                  <a:pt x="1985433" y="2319867"/>
                  <a:pt x="2015347" y="2317271"/>
                  <a:pt x="2044700" y="2311400"/>
                </a:cubicBezTo>
                <a:cubicBezTo>
                  <a:pt x="2114893" y="2297361"/>
                  <a:pt x="2060534" y="2298700"/>
                  <a:pt x="2095500" y="229870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851400" y="2311400"/>
            <a:ext cx="1184957" cy="3568700"/>
          </a:xfrm>
          <a:custGeom>
            <a:avLst/>
            <a:gdLst>
              <a:gd name="connsiteX0" fmla="*/ 0 w 1184957"/>
              <a:gd name="connsiteY0" fmla="*/ 0 h 3568700"/>
              <a:gd name="connsiteX1" fmla="*/ 469900 w 1184957"/>
              <a:gd name="connsiteY1" fmla="*/ 622300 h 3568700"/>
              <a:gd name="connsiteX2" fmla="*/ 812800 w 1184957"/>
              <a:gd name="connsiteY2" fmla="*/ 2006600 h 3568700"/>
              <a:gd name="connsiteX3" fmla="*/ 863600 w 1184957"/>
              <a:gd name="connsiteY3" fmla="*/ 2806700 h 3568700"/>
              <a:gd name="connsiteX4" fmla="*/ 889000 w 1184957"/>
              <a:gd name="connsiteY4" fmla="*/ 2921000 h 3568700"/>
              <a:gd name="connsiteX5" fmla="*/ 990600 w 1184957"/>
              <a:gd name="connsiteY5" fmla="*/ 3086100 h 3568700"/>
              <a:gd name="connsiteX6" fmla="*/ 1079500 w 1184957"/>
              <a:gd name="connsiteY6" fmla="*/ 3352800 h 3568700"/>
              <a:gd name="connsiteX7" fmla="*/ 1130300 w 1184957"/>
              <a:gd name="connsiteY7" fmla="*/ 3429000 h 3568700"/>
              <a:gd name="connsiteX8" fmla="*/ 1181100 w 1184957"/>
              <a:gd name="connsiteY8" fmla="*/ 3492500 h 3568700"/>
              <a:gd name="connsiteX9" fmla="*/ 1181100 w 1184957"/>
              <a:gd name="connsiteY9" fmla="*/ 3568700 h 356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4957" h="3568700">
                <a:moveTo>
                  <a:pt x="0" y="0"/>
                </a:moveTo>
                <a:cubicBezTo>
                  <a:pt x="156633" y="207433"/>
                  <a:pt x="358457" y="387474"/>
                  <a:pt x="469900" y="622300"/>
                </a:cubicBezTo>
                <a:cubicBezTo>
                  <a:pt x="605730" y="908512"/>
                  <a:pt x="738029" y="1632743"/>
                  <a:pt x="812800" y="2006600"/>
                </a:cubicBezTo>
                <a:cubicBezTo>
                  <a:pt x="824613" y="2266477"/>
                  <a:pt x="826167" y="2544670"/>
                  <a:pt x="863600" y="2806700"/>
                </a:cubicBezTo>
                <a:cubicBezTo>
                  <a:pt x="869120" y="2845337"/>
                  <a:pt x="872850" y="2885469"/>
                  <a:pt x="889000" y="2921000"/>
                </a:cubicBezTo>
                <a:cubicBezTo>
                  <a:pt x="915740" y="2979827"/>
                  <a:pt x="959657" y="3029371"/>
                  <a:pt x="990600" y="3086100"/>
                </a:cubicBezTo>
                <a:cubicBezTo>
                  <a:pt x="1096283" y="3279853"/>
                  <a:pt x="989068" y="3120261"/>
                  <a:pt x="1079500" y="3352800"/>
                </a:cubicBezTo>
                <a:cubicBezTo>
                  <a:pt x="1090564" y="3381251"/>
                  <a:pt x="1112345" y="3404312"/>
                  <a:pt x="1130300" y="3429000"/>
                </a:cubicBezTo>
                <a:cubicBezTo>
                  <a:pt x="1146243" y="3450922"/>
                  <a:pt x="1171837" y="3467025"/>
                  <a:pt x="1181100" y="3492500"/>
                </a:cubicBezTo>
                <a:cubicBezTo>
                  <a:pt x="1189780" y="3516371"/>
                  <a:pt x="1181100" y="3543300"/>
                  <a:pt x="1181100" y="356870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933700" y="2311400"/>
            <a:ext cx="1917700" cy="1993900"/>
          </a:xfrm>
          <a:custGeom>
            <a:avLst/>
            <a:gdLst>
              <a:gd name="connsiteX0" fmla="*/ 1917700 w 1917700"/>
              <a:gd name="connsiteY0" fmla="*/ 0 h 1993900"/>
              <a:gd name="connsiteX1" fmla="*/ 1562100 w 1917700"/>
              <a:gd name="connsiteY1" fmla="*/ 609600 h 1993900"/>
              <a:gd name="connsiteX2" fmla="*/ 673100 w 1917700"/>
              <a:gd name="connsiteY2" fmla="*/ 1549400 h 1993900"/>
              <a:gd name="connsiteX3" fmla="*/ 292100 w 1917700"/>
              <a:gd name="connsiteY3" fmla="*/ 1828800 h 1993900"/>
              <a:gd name="connsiteX4" fmla="*/ 0 w 1917700"/>
              <a:gd name="connsiteY4" fmla="*/ 199390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700" h="1993900">
                <a:moveTo>
                  <a:pt x="1917700" y="0"/>
                </a:moveTo>
                <a:cubicBezTo>
                  <a:pt x="1799167" y="203200"/>
                  <a:pt x="1699024" y="418309"/>
                  <a:pt x="1562100" y="609600"/>
                </a:cubicBezTo>
                <a:cubicBezTo>
                  <a:pt x="1306380" y="966857"/>
                  <a:pt x="1010899" y="1273531"/>
                  <a:pt x="673100" y="1549400"/>
                </a:cubicBezTo>
                <a:cubicBezTo>
                  <a:pt x="551120" y="1649017"/>
                  <a:pt x="424323" y="1743244"/>
                  <a:pt x="292100" y="1828800"/>
                </a:cubicBezTo>
                <a:cubicBezTo>
                  <a:pt x="-82044" y="2070893"/>
                  <a:pt x="107917" y="1885983"/>
                  <a:pt x="0" y="199390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3155" y="4913523"/>
            <a:ext cx="1041400" cy="47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ACCOUNT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1762124" y="2638688"/>
            <a:ext cx="1447800" cy="115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/>
              <a:t>USER</a:t>
            </a:r>
            <a:endParaRPr lang="en-US" sz="1400" b="1" dirty="0" smtClean="0"/>
          </a:p>
          <a:p>
            <a:pPr algn="ctr"/>
            <a:r>
              <a:rPr lang="en-US" sz="1400" b="1" dirty="0" err="1" smtClean="0"/>
              <a:t>Auth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7030A0"/>
                </a:solidFill>
              </a:rPr>
              <a:t>Key</a:t>
            </a:r>
          </a:p>
          <a:p>
            <a:pPr algn="ctr"/>
            <a:r>
              <a:rPr lang="en-US" sz="1400" b="1" dirty="0" smtClean="0"/>
              <a:t>user </a:t>
            </a:r>
            <a:r>
              <a:rPr lang="en-US" sz="1400" b="1" dirty="0" err="1" smtClean="0"/>
              <a:t>acc</a:t>
            </a:r>
            <a:r>
              <a:rPr lang="en-US" sz="1400" b="1" dirty="0" smtClean="0"/>
              <a:t> list ()</a:t>
            </a:r>
          </a:p>
          <a:p>
            <a:pPr algn="ctr"/>
            <a:r>
              <a:rPr lang="en-US" sz="1400" b="1" dirty="0" smtClean="0"/>
              <a:t>User info ()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0986" y="4509566"/>
            <a:ext cx="1041400" cy="47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ACCOUNT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4" idx="2"/>
            <a:endCxn id="3" idx="0"/>
          </p:cNvCxnSpPr>
          <p:nvPr/>
        </p:nvCxnSpPr>
        <p:spPr>
          <a:xfrm>
            <a:off x="2486024" y="3789943"/>
            <a:ext cx="427831" cy="1123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486024" y="3789943"/>
            <a:ext cx="855662" cy="719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4475" y="4109719"/>
            <a:ext cx="1549400" cy="177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/>
              <a:t>ACCOUNT</a:t>
            </a:r>
          </a:p>
          <a:p>
            <a:r>
              <a:rPr lang="en-US" sz="1600" dirty="0" smtClean="0"/>
              <a:t>Balance</a:t>
            </a:r>
            <a:endParaRPr lang="en-US" sz="1600" dirty="0"/>
          </a:p>
          <a:p>
            <a:r>
              <a:rPr lang="en-US" sz="1600" dirty="0" smtClean="0"/>
              <a:t>View (</a:t>
            </a:r>
            <a:r>
              <a:rPr lang="en-US" sz="1600" dirty="0" smtClean="0">
                <a:solidFill>
                  <a:srgbClr val="7030A0"/>
                </a:solidFill>
              </a:rPr>
              <a:t>key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getbalance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7030A0"/>
                </a:solidFill>
              </a:rPr>
              <a:t>key</a:t>
            </a:r>
            <a:r>
              <a:rPr lang="en-US" sz="1600" dirty="0" smtClean="0"/>
              <a:t>)</a:t>
            </a:r>
          </a:p>
          <a:p>
            <a:r>
              <a:rPr lang="en-US" sz="1600" dirty="0">
                <a:solidFill>
                  <a:srgbClr val="FFFF00"/>
                </a:solidFill>
              </a:rPr>
              <a:t>Deposit () 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Withdraw(</a:t>
            </a:r>
            <a:r>
              <a:rPr lang="en-US" sz="1600" dirty="0" smtClean="0">
                <a:solidFill>
                  <a:srgbClr val="7030A0"/>
                </a:solidFill>
              </a:rPr>
              <a:t>key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Transfer(</a:t>
            </a:r>
            <a:r>
              <a:rPr lang="en-US" sz="1600" dirty="0" smtClean="0">
                <a:solidFill>
                  <a:srgbClr val="7030A0"/>
                </a:solidFill>
              </a:rPr>
              <a:t>key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  <a:endParaRPr lang="en-US" sz="1600" dirty="0" smtClean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 flipH="1">
            <a:off x="1019175" y="3789943"/>
            <a:ext cx="1466849" cy="31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29162" y="5710660"/>
            <a:ext cx="1041400" cy="47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ACCOUNT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4398962" y="4396633"/>
            <a:ext cx="1447800" cy="665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/>
              <a:t>USER2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5859462" y="5710659"/>
            <a:ext cx="1041400" cy="47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ACCOUNT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stCxn id="23" idx="2"/>
            <a:endCxn id="22" idx="0"/>
          </p:cNvCxnSpPr>
          <p:nvPr/>
        </p:nvCxnSpPr>
        <p:spPr>
          <a:xfrm>
            <a:off x="5122862" y="5062536"/>
            <a:ext cx="127000" cy="648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>
            <a:off x="5122862" y="5062536"/>
            <a:ext cx="1257300" cy="648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357562" y="5710660"/>
            <a:ext cx="1041400" cy="47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ACCOUNT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23" idx="2"/>
            <a:endCxn id="27" idx="0"/>
          </p:cNvCxnSpPr>
          <p:nvPr/>
        </p:nvCxnSpPr>
        <p:spPr>
          <a:xfrm flipH="1">
            <a:off x="3878262" y="5062536"/>
            <a:ext cx="1244600" cy="648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772400" y="4738639"/>
            <a:ext cx="1041400" cy="47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ACCOUNT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6540500" y="3652995"/>
            <a:ext cx="1447800" cy="665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/>
              <a:t>USER3</a:t>
            </a:r>
            <a:endParaRPr lang="en-US" sz="2800" dirty="0"/>
          </a:p>
        </p:txBody>
      </p:sp>
      <p:cxnSp>
        <p:nvCxnSpPr>
          <p:cNvPr id="32" name="Straight Arrow Connector 31"/>
          <p:cNvCxnSpPr>
            <a:stCxn id="30" idx="2"/>
            <a:endCxn id="29" idx="0"/>
          </p:cNvCxnSpPr>
          <p:nvPr/>
        </p:nvCxnSpPr>
        <p:spPr>
          <a:xfrm>
            <a:off x="7264400" y="4318898"/>
            <a:ext cx="1028700" cy="419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540500" y="4850928"/>
            <a:ext cx="1041400" cy="47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ACCOUNT</a:t>
            </a:r>
            <a:endParaRPr lang="en-US" sz="1100" dirty="0"/>
          </a:p>
        </p:txBody>
      </p:sp>
      <p:cxnSp>
        <p:nvCxnSpPr>
          <p:cNvPr id="35" name="Straight Arrow Connector 34"/>
          <p:cNvCxnSpPr>
            <a:stCxn id="30" idx="2"/>
            <a:endCxn id="34" idx="0"/>
          </p:cNvCxnSpPr>
          <p:nvPr/>
        </p:nvCxnSpPr>
        <p:spPr>
          <a:xfrm flipH="1">
            <a:off x="7061200" y="4318898"/>
            <a:ext cx="203200" cy="53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38549" y="-25400"/>
            <a:ext cx="259715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/>
              <a:t>Bank</a:t>
            </a:r>
            <a:endParaRPr lang="en-US" sz="2800" b="1" u="sng" dirty="0"/>
          </a:p>
          <a:p>
            <a:pPr algn="ctr"/>
            <a:r>
              <a:rPr lang="en-US" sz="2800" b="1" dirty="0" err="1" smtClean="0"/>
              <a:t>UserList</a:t>
            </a:r>
            <a:r>
              <a:rPr lang="en-US" sz="2800" b="1" dirty="0" smtClean="0"/>
              <a:t>&lt;&gt;</a:t>
            </a:r>
          </a:p>
          <a:p>
            <a:pPr algn="ctr"/>
            <a:r>
              <a:rPr lang="en-US" sz="2800" b="1" dirty="0" err="1" smtClean="0"/>
              <a:t>AccountList</a:t>
            </a:r>
            <a:r>
              <a:rPr lang="en-US" sz="2800" b="1" dirty="0" smtClean="0"/>
              <a:t>&lt;&gt;</a:t>
            </a:r>
          </a:p>
          <a:p>
            <a:pPr algn="ctr"/>
            <a:r>
              <a:rPr lang="en-US" b="1" dirty="0" smtClean="0"/>
              <a:t>Function():</a:t>
            </a:r>
          </a:p>
          <a:p>
            <a:pPr algn="ctr"/>
            <a:r>
              <a:rPr lang="en-US" b="1" dirty="0" smtClean="0"/>
              <a:t>Login only ()</a:t>
            </a:r>
          </a:p>
          <a:p>
            <a:pPr algn="ctr"/>
            <a:r>
              <a:rPr lang="en-US" b="1" dirty="0" smtClean="0"/>
              <a:t>Deposit(account)</a:t>
            </a:r>
          </a:p>
        </p:txBody>
      </p:sp>
      <p:cxnSp>
        <p:nvCxnSpPr>
          <p:cNvPr id="13" name="Straight Connector 12"/>
          <p:cNvCxnSpPr>
            <a:stCxn id="4" idx="0"/>
            <a:endCxn id="45" idx="2"/>
          </p:cNvCxnSpPr>
          <p:nvPr/>
        </p:nvCxnSpPr>
        <p:spPr>
          <a:xfrm flipV="1">
            <a:off x="2486024" y="2032000"/>
            <a:ext cx="2451100" cy="606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5" idx="2"/>
            <a:endCxn id="30" idx="0"/>
          </p:cNvCxnSpPr>
          <p:nvPr/>
        </p:nvCxnSpPr>
        <p:spPr>
          <a:xfrm>
            <a:off x="4937124" y="2032000"/>
            <a:ext cx="2327276" cy="1620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5" idx="2"/>
            <a:endCxn id="23" idx="0"/>
          </p:cNvCxnSpPr>
          <p:nvPr/>
        </p:nvCxnSpPr>
        <p:spPr>
          <a:xfrm>
            <a:off x="4937124" y="2032000"/>
            <a:ext cx="185738" cy="2364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47650" y="409149"/>
            <a:ext cx="1981200" cy="1343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/>
              <a:t>ATM</a:t>
            </a:r>
            <a:endParaRPr lang="en-US" b="1" u="sng" dirty="0" smtClean="0"/>
          </a:p>
          <a:p>
            <a:pPr algn="ctr"/>
            <a:r>
              <a:rPr lang="en-US" dirty="0" smtClean="0"/>
              <a:t>Initialize</a:t>
            </a:r>
            <a:endParaRPr lang="en-US" dirty="0"/>
          </a:p>
          <a:p>
            <a:pPr algn="ctr"/>
            <a:r>
              <a:rPr lang="en-US" dirty="0" smtClean="0"/>
              <a:t>Console or GUI</a:t>
            </a:r>
          </a:p>
          <a:p>
            <a:pPr algn="ctr"/>
            <a:r>
              <a:rPr lang="en-US" dirty="0" smtClean="0"/>
              <a:t>Menu  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3"/>
            <a:endCxn id="45" idx="1"/>
          </p:cNvCxnSpPr>
          <p:nvPr/>
        </p:nvCxnSpPr>
        <p:spPr>
          <a:xfrm flipV="1">
            <a:off x="2228850" y="1003300"/>
            <a:ext cx="1409699" cy="77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7625" y="6088855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Transaction</a:t>
            </a:r>
          </a:p>
          <a:p>
            <a:r>
              <a:rPr lang="en-US" dirty="0" err="1" smtClean="0"/>
              <a:t>Amt</a:t>
            </a:r>
            <a:r>
              <a:rPr lang="en-US" dirty="0" smtClean="0"/>
              <a:t> (+/-), Balance, Memo </a:t>
            </a:r>
          </a:p>
        </p:txBody>
      </p:sp>
      <p:cxnSp>
        <p:nvCxnSpPr>
          <p:cNvPr id="78" name="Straight Arrow Connector 77"/>
          <p:cNvCxnSpPr>
            <a:stCxn id="9" idx="2"/>
            <a:endCxn id="73" idx="0"/>
          </p:cNvCxnSpPr>
          <p:nvPr/>
        </p:nvCxnSpPr>
        <p:spPr>
          <a:xfrm>
            <a:off x="1019175" y="5887163"/>
            <a:ext cx="19050" cy="20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42" idx="2"/>
            <a:endCxn id="4" idx="1"/>
          </p:cNvCxnSpPr>
          <p:nvPr/>
        </p:nvCxnSpPr>
        <p:spPr>
          <a:xfrm>
            <a:off x="1238250" y="1752598"/>
            <a:ext cx="523874" cy="1461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-2438400" y="1752598"/>
            <a:ext cx="1981200" cy="179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/>
              <a:t>Viewer</a:t>
            </a:r>
            <a:endParaRPr lang="en-US" b="1" u="sng" dirty="0" smtClean="0"/>
          </a:p>
          <a:p>
            <a:pPr algn="ctr"/>
            <a:r>
              <a:rPr lang="en-US" dirty="0" smtClean="0"/>
              <a:t>Option Menu 1 </a:t>
            </a:r>
          </a:p>
          <a:p>
            <a:pPr algn="ctr"/>
            <a:r>
              <a:rPr lang="en-US" dirty="0" smtClean="0"/>
              <a:t>Option Menu2 </a:t>
            </a:r>
          </a:p>
          <a:p>
            <a:pPr algn="ctr"/>
            <a:r>
              <a:rPr lang="en-US" dirty="0" smtClean="0"/>
              <a:t>Accounts Menu 1</a:t>
            </a:r>
            <a:endParaRPr lang="en-US" dirty="0"/>
          </a:p>
        </p:txBody>
      </p:sp>
      <p:cxnSp>
        <p:nvCxnSpPr>
          <p:cNvPr id="110" name="Straight Arrow Connector 109"/>
          <p:cNvCxnSpPr>
            <a:stCxn id="4" idx="1"/>
            <a:endCxn id="108" idx="3"/>
          </p:cNvCxnSpPr>
          <p:nvPr/>
        </p:nvCxnSpPr>
        <p:spPr>
          <a:xfrm flipH="1" flipV="1">
            <a:off x="-457200" y="2650012"/>
            <a:ext cx="2219324" cy="564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2" idx="2"/>
            <a:endCxn id="108" idx="3"/>
          </p:cNvCxnSpPr>
          <p:nvPr/>
        </p:nvCxnSpPr>
        <p:spPr>
          <a:xfrm flipH="1">
            <a:off x="-457200" y="1752598"/>
            <a:ext cx="1695450" cy="8974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900862" y="399196"/>
            <a:ext cx="2082800" cy="8100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HACKER</a:t>
            </a:r>
          </a:p>
          <a:p>
            <a:pPr algn="ctr"/>
            <a:r>
              <a:rPr lang="en-US" sz="1400" dirty="0" err="1" smtClean="0"/>
              <a:t>Bank.withdraw</a:t>
            </a:r>
            <a:r>
              <a:rPr lang="en-US" sz="1400" dirty="0" smtClean="0"/>
              <a:t>(account)</a:t>
            </a:r>
            <a:endParaRPr lang="en-US" sz="1400" dirty="0"/>
          </a:p>
        </p:txBody>
      </p:sp>
      <p:cxnSp>
        <p:nvCxnSpPr>
          <p:cNvPr id="134" name="Straight Arrow Connector 133"/>
          <p:cNvCxnSpPr>
            <a:stCxn id="132" idx="1"/>
            <a:endCxn id="45" idx="3"/>
          </p:cNvCxnSpPr>
          <p:nvPr/>
        </p:nvCxnSpPr>
        <p:spPr>
          <a:xfrm flipH="1">
            <a:off x="6235699" y="804222"/>
            <a:ext cx="665163" cy="199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85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65200" y="3872865"/>
            <a:ext cx="1371600" cy="94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4038600"/>
            <a:ext cx="1371600" cy="94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4191000"/>
            <a:ext cx="1371600" cy="94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collectection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and collection</a:t>
            </a:r>
          </a:p>
          <a:p>
            <a:r>
              <a:rPr lang="en-US" dirty="0" smtClean="0"/>
              <a:t>Map (</a:t>
            </a:r>
            <a:r>
              <a:rPr lang="en-US" dirty="0" err="1" smtClean="0"/>
              <a:t>Hashmap</a:t>
            </a:r>
            <a:r>
              <a:rPr lang="en-US" dirty="0" smtClean="0"/>
              <a:t>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7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Apply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List </a:t>
            </a:r>
          </a:p>
          <a:p>
            <a:r>
              <a:rPr lang="en-US" dirty="0" smtClean="0"/>
              <a:t>Interface </a:t>
            </a:r>
          </a:p>
          <a:p>
            <a:r>
              <a:rPr lang="en-US" dirty="0" smtClean="0"/>
              <a:t>Collections: </a:t>
            </a:r>
            <a:r>
              <a:rPr lang="en-US" dirty="0" err="1" smtClean="0"/>
              <a:t>hashmap</a:t>
            </a:r>
            <a:r>
              <a:rPr lang="en-US" dirty="0" smtClean="0"/>
              <a:t>, set, map </a:t>
            </a:r>
          </a:p>
          <a:p>
            <a:r>
              <a:rPr lang="en-US" dirty="0" smtClean="0"/>
              <a:t>Package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5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excel files Account and transactions, User</a:t>
            </a:r>
          </a:p>
          <a:p>
            <a:r>
              <a:rPr lang="en-US" dirty="0" smtClean="0"/>
              <a:t>Understand how many classes and data-types you need </a:t>
            </a:r>
          </a:p>
          <a:p>
            <a:r>
              <a:rPr lang="en-US" dirty="0" smtClean="0"/>
              <a:t>Update the diagram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64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Part 1: Input/ Output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dirty="0" smtClean="0"/>
              <a:t>Assume you have 1 user who has 3 accounts (1 checking, 2 savings) </a:t>
            </a:r>
          </a:p>
          <a:p>
            <a:r>
              <a:rPr lang="en-US" dirty="0" smtClean="0"/>
              <a:t>Add some transactions to each account</a:t>
            </a:r>
          </a:p>
          <a:p>
            <a:r>
              <a:rPr lang="en-US" dirty="0" smtClean="0"/>
              <a:t>Verify all functions for account and user. </a:t>
            </a:r>
          </a:p>
          <a:p>
            <a:r>
              <a:rPr lang="en-US" dirty="0" smtClean="0"/>
              <a:t>Main functions is your ATM user screen </a:t>
            </a:r>
          </a:p>
          <a:p>
            <a:r>
              <a:rPr lang="en-US" dirty="0" smtClean="0"/>
              <a:t>Account to account transfer for the same user.</a:t>
            </a:r>
          </a:p>
        </p:txBody>
      </p:sp>
    </p:spTree>
    <p:extLst>
      <p:ext uri="{BB962C8B-B14F-4D97-AF65-F5344CB8AC3E}">
        <p14:creationId xmlns:p14="http://schemas.microsoft.com/office/powerpoint/2010/main" val="1218054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to part 1 the following: </a:t>
            </a:r>
          </a:p>
          <a:p>
            <a:r>
              <a:rPr lang="en-US" dirty="0" smtClean="0"/>
              <a:t>User to user transfer money using account number. </a:t>
            </a:r>
          </a:p>
          <a:p>
            <a:r>
              <a:rPr lang="en-US" dirty="0" smtClean="0"/>
              <a:t>Save all user and account information in files</a:t>
            </a:r>
          </a:p>
          <a:p>
            <a:r>
              <a:rPr lang="en-US" dirty="0" smtClean="0"/>
              <a:t>read and write same file and continue.  </a:t>
            </a:r>
          </a:p>
          <a:p>
            <a:r>
              <a:rPr lang="en-US" dirty="0" smtClean="0"/>
              <a:t>Re-run from same files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5410200"/>
            <a:ext cx="3810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Review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67121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Transaction history </a:t>
            </a:r>
            <a:r>
              <a:rPr lang="en-US" dirty="0" smtClean="0"/>
              <a:t>to part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96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Compiler based</a:t>
            </a:r>
          </a:p>
          <a:p>
            <a:r>
              <a:rPr lang="en-US" sz="2800" dirty="0" smtClean="0"/>
              <a:t>Compiles to executable file (binary format) </a:t>
            </a:r>
          </a:p>
          <a:p>
            <a:r>
              <a:rPr lang="en-US" dirty="0" smtClean="0"/>
              <a:t>Runs </a:t>
            </a:r>
            <a:r>
              <a:rPr lang="en-US" dirty="0" smtClean="0">
                <a:solidFill>
                  <a:srgbClr val="FF0000"/>
                </a:solidFill>
              </a:rPr>
              <a:t>executable</a:t>
            </a:r>
          </a:p>
          <a:p>
            <a:r>
              <a:rPr lang="en-US" dirty="0" smtClean="0"/>
              <a:t>Only executable needs  to be sent to client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62400" y="1600199"/>
            <a:ext cx="480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Interpreter based</a:t>
            </a:r>
          </a:p>
          <a:p>
            <a:r>
              <a:rPr lang="en-US" dirty="0" smtClean="0"/>
              <a:t>Runs line by line execution of code in the client </a:t>
            </a:r>
          </a:p>
          <a:p>
            <a:r>
              <a:rPr lang="en-US" dirty="0" smtClean="0"/>
              <a:t>Code need to be sent to client </a:t>
            </a:r>
          </a:p>
          <a:p>
            <a:r>
              <a:rPr lang="en-US" dirty="0" smtClean="0"/>
              <a:t>Python – console </a:t>
            </a:r>
          </a:p>
          <a:p>
            <a:r>
              <a:rPr lang="en-US" dirty="0" smtClean="0"/>
              <a:t>Html, </a:t>
            </a:r>
            <a:r>
              <a:rPr lang="en-US" dirty="0" err="1" smtClean="0"/>
              <a:t>Javascript</a:t>
            </a:r>
            <a:r>
              <a:rPr lang="en-US" dirty="0" smtClean="0"/>
              <a:t> – browser</a:t>
            </a:r>
          </a:p>
          <a:p>
            <a:r>
              <a:rPr lang="en-US" dirty="0" smtClean="0"/>
              <a:t>Bash – console </a:t>
            </a:r>
          </a:p>
          <a:p>
            <a:r>
              <a:rPr lang="en-US" dirty="0" smtClean="0"/>
              <a:t>Perl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89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7474F"/>
                </a:solidFill>
                <a:latin typeface="Roboto Mono"/>
              </a:rPr>
              <a:t>&lt;html&gt; </a:t>
            </a:r>
            <a:endParaRPr lang="en-US" dirty="0" smtClean="0">
              <a:solidFill>
                <a:srgbClr val="37474F"/>
              </a:solidFill>
              <a:latin typeface="Roboto Mono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37474F"/>
                </a:solidFill>
                <a:latin typeface="Roboto Mono"/>
              </a:rPr>
              <a:t>&lt;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head&gt; </a:t>
            </a:r>
            <a:endParaRPr lang="en-US" dirty="0" smtClean="0">
              <a:solidFill>
                <a:srgbClr val="37474F"/>
              </a:solidFill>
              <a:latin typeface="Roboto Mono"/>
            </a:endParaRPr>
          </a:p>
          <a:p>
            <a:pPr marL="800100" lvl="2" indent="0">
              <a:buNone/>
            </a:pPr>
            <a:r>
              <a:rPr lang="en-US" dirty="0" smtClean="0">
                <a:solidFill>
                  <a:srgbClr val="37474F"/>
                </a:solidFill>
                <a:latin typeface="Roboto Mono"/>
              </a:rPr>
              <a:t>&lt;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title&gt;&lt;/title&gt; </a:t>
            </a:r>
            <a:endParaRPr lang="en-US" dirty="0" smtClean="0">
              <a:solidFill>
                <a:srgbClr val="37474F"/>
              </a:solidFill>
              <a:latin typeface="Roboto Mono"/>
            </a:endParaRPr>
          </a:p>
          <a:p>
            <a:pPr marL="800100" lvl="2" indent="0">
              <a:buNone/>
            </a:pPr>
            <a:r>
              <a:rPr lang="en-US" dirty="0" smtClean="0">
                <a:solidFill>
                  <a:srgbClr val="37474F"/>
                </a:solidFill>
                <a:latin typeface="Roboto Mono"/>
              </a:rPr>
              <a:t>&lt;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styles&gt;&lt;/styles&gt; </a:t>
            </a:r>
            <a:r>
              <a:rPr lang="en-US" dirty="0" smtClean="0">
                <a:solidFill>
                  <a:srgbClr val="37474F"/>
                </a:solidFill>
                <a:latin typeface="Roboto Mono"/>
              </a:rPr>
              <a:t>--- CSS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37474F"/>
                </a:solidFill>
                <a:latin typeface="Roboto Mono"/>
              </a:rPr>
              <a:t>&lt;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script&gt;&lt;/script&gt; </a:t>
            </a:r>
            <a:r>
              <a:rPr lang="en-US" dirty="0" smtClean="0">
                <a:solidFill>
                  <a:srgbClr val="37474F"/>
                </a:solidFill>
                <a:latin typeface="Roboto Mono"/>
              </a:rPr>
              <a:t>---- </a:t>
            </a:r>
            <a:r>
              <a:rPr lang="en-US" dirty="0" err="1" smtClean="0">
                <a:solidFill>
                  <a:srgbClr val="37474F"/>
                </a:solidFill>
                <a:latin typeface="Roboto Mono"/>
              </a:rPr>
              <a:t>javascript</a:t>
            </a:r>
            <a:endParaRPr lang="en-US" dirty="0" smtClean="0">
              <a:solidFill>
                <a:srgbClr val="37474F"/>
              </a:solidFill>
              <a:latin typeface="Roboto Mono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37474F"/>
                </a:solidFill>
                <a:latin typeface="Roboto Mono"/>
              </a:rPr>
              <a:t>&lt;/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head&gt; </a:t>
            </a:r>
            <a:endParaRPr lang="en-US" dirty="0" smtClean="0">
              <a:solidFill>
                <a:srgbClr val="37474F"/>
              </a:solidFill>
              <a:latin typeface="Roboto Mono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37474F"/>
                </a:solidFill>
                <a:latin typeface="Roboto Mono"/>
              </a:rPr>
              <a:t>&lt;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body&gt; //This body tag contains 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contains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all the text that is visible in the webpage</a:t>
            </a:r>
            <a:r>
              <a:rPr lang="en-US" dirty="0" smtClean="0">
                <a:solidFill>
                  <a:srgbClr val="37474F"/>
                </a:solidFill>
                <a:latin typeface="Roboto Mono"/>
              </a:rPr>
              <a:t>.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37474F"/>
                </a:solidFill>
                <a:latin typeface="Roboto Mono"/>
              </a:rPr>
              <a:t>&lt;/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body</a:t>
            </a:r>
            <a:r>
              <a:rPr lang="en-US" dirty="0" smtClean="0">
                <a:solidFill>
                  <a:srgbClr val="37474F"/>
                </a:solidFill>
                <a:latin typeface="Roboto Mono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7474F"/>
                </a:solidFill>
                <a:latin typeface="Roboto Mono"/>
              </a:rPr>
              <a:t>&lt;/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88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(style of a webpage)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Raw 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library - advanced</a:t>
            </a:r>
          </a:p>
          <a:p>
            <a:r>
              <a:rPr lang="en-US" dirty="0" err="1" smtClean="0"/>
              <a:t>Xcss</a:t>
            </a:r>
            <a:r>
              <a:rPr lang="en-US" dirty="0" smtClean="0"/>
              <a:t> - 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55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(brain of a webpage)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</a:t>
            </a:r>
            <a:r>
              <a:rPr lang="en-US" dirty="0" err="1" smtClean="0"/>
              <a:t>javascript</a:t>
            </a:r>
            <a:r>
              <a:rPr lang="en-US" dirty="0" smtClean="0"/>
              <a:t> (hard to use) 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libraries (most popular)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jQuery</a:t>
            </a:r>
            <a:r>
              <a:rPr lang="en-US" dirty="0" smtClean="0">
                <a:solidFill>
                  <a:srgbClr val="FF0000"/>
                </a:solidFill>
              </a:rPr>
              <a:t> – easy and little old (Google)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Angular – hardest but most advanced (Google)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React</a:t>
            </a:r>
            <a:r>
              <a:rPr lang="en-US" dirty="0" smtClean="0">
                <a:solidFill>
                  <a:srgbClr val="FF0000"/>
                </a:solidFill>
              </a:rPr>
              <a:t> – hard but </a:t>
            </a:r>
            <a:r>
              <a:rPr lang="en-US" dirty="0" err="1" smtClean="0">
                <a:solidFill>
                  <a:srgbClr val="FF0000"/>
                </a:solidFill>
              </a:rPr>
              <a:t>advnaced</a:t>
            </a:r>
            <a:r>
              <a:rPr lang="en-US" dirty="0" smtClean="0">
                <a:solidFill>
                  <a:srgbClr val="FF0000"/>
                </a:solidFill>
              </a:rPr>
              <a:t> (Facebook)</a:t>
            </a:r>
          </a:p>
          <a:p>
            <a:pPr lvl="1"/>
            <a:r>
              <a:rPr lang="en-US" dirty="0" smtClean="0"/>
              <a:t>Vue.js </a:t>
            </a:r>
          </a:p>
          <a:p>
            <a:pPr lvl="1"/>
            <a:r>
              <a:rPr lang="en-US" dirty="0" smtClean="0"/>
              <a:t>Socket.io 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11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Tags </a:t>
            </a:r>
          </a:p>
          <a:p>
            <a:pPr lvl="1"/>
            <a:r>
              <a:rPr lang="en-US" dirty="0" smtClean="0"/>
              <a:t>H1, h2, h3</a:t>
            </a:r>
          </a:p>
          <a:p>
            <a:pPr lvl="1"/>
            <a:r>
              <a:rPr lang="en-US" dirty="0" smtClean="0"/>
              <a:t>p </a:t>
            </a:r>
          </a:p>
          <a:p>
            <a:pPr lvl="1"/>
            <a:r>
              <a:rPr lang="en-US" dirty="0" smtClean="0"/>
              <a:t>div </a:t>
            </a:r>
          </a:p>
          <a:p>
            <a:pPr lvl="1"/>
            <a:r>
              <a:rPr lang="en-US" dirty="0" smtClean="0"/>
              <a:t>table</a:t>
            </a:r>
          </a:p>
          <a:p>
            <a:pPr lvl="1"/>
            <a:r>
              <a:rPr lang="en-US" dirty="0" err="1" smtClean="0"/>
              <a:t>img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Break</a:t>
            </a:r>
          </a:p>
          <a:p>
            <a:pPr lvl="1"/>
            <a:r>
              <a:rPr lang="en-US" dirty="0" smtClean="0"/>
              <a:t>Italic</a:t>
            </a:r>
          </a:p>
          <a:p>
            <a:pPr lvl="1"/>
            <a:r>
              <a:rPr lang="en-US" dirty="0" smtClean="0"/>
              <a:t>Buttons </a:t>
            </a:r>
          </a:p>
          <a:p>
            <a:pPr lvl="1"/>
            <a:r>
              <a:rPr lang="en-US" dirty="0" smtClean="0"/>
              <a:t>Text area</a:t>
            </a:r>
          </a:p>
          <a:p>
            <a:pPr lvl="1"/>
            <a:r>
              <a:rPr lang="en-US" dirty="0" smtClean="0"/>
              <a:t>Text box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1524000"/>
            <a:ext cx="3200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Background </a:t>
            </a:r>
          </a:p>
          <a:p>
            <a:pPr lvl="1"/>
            <a:r>
              <a:rPr lang="en-US" dirty="0" smtClean="0"/>
              <a:t>Font, font size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2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 err="1" smtClean="0"/>
              <a:t>Int</a:t>
            </a:r>
            <a:r>
              <a:rPr lang="en-US" dirty="0" smtClean="0"/>
              <a:t> a = return value (</a:t>
            </a:r>
            <a:r>
              <a:rPr lang="en-US" dirty="0" err="1" smtClean="0"/>
              <a:t>int</a:t>
            </a:r>
            <a:r>
              <a:rPr lang="en-US" dirty="0" smtClean="0"/>
              <a:t> OR string OR </a:t>
            </a:r>
            <a:r>
              <a:rPr lang="en-US" dirty="0" err="1" smtClean="0"/>
              <a:t>bool</a:t>
            </a:r>
            <a:r>
              <a:rPr lang="en-US" dirty="0" smtClean="0"/>
              <a:t> 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functions (</a:t>
            </a:r>
            <a:r>
              <a:rPr lang="en-US" dirty="0" err="1" smtClean="0"/>
              <a:t>a,b,c</a:t>
            </a:r>
            <a:r>
              <a:rPr lang="en-US" dirty="0" smtClean="0"/>
              <a:t>)  // can return any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Object x = function (</a:t>
            </a:r>
            <a:r>
              <a:rPr lang="en-US" dirty="0" err="1" smtClean="0"/>
              <a:t>x,y,z</a:t>
            </a:r>
            <a:r>
              <a:rPr lang="en-US" dirty="0" smtClean="0"/>
              <a:t>) //</a:t>
            </a:r>
            <a:r>
              <a:rPr lang="en-US" dirty="0" err="1" smtClean="0"/>
              <a:t>classA</a:t>
            </a:r>
            <a:r>
              <a:rPr lang="en-US" dirty="0" smtClean="0"/>
              <a:t>, </a:t>
            </a:r>
            <a:r>
              <a:rPr lang="en-US" dirty="0" err="1" smtClean="0"/>
              <a:t>classB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{ </a:t>
            </a:r>
          </a:p>
          <a:p>
            <a:pPr marL="0" indent="0">
              <a:buNone/>
            </a:pPr>
            <a:r>
              <a:rPr lang="en-US" dirty="0" smtClean="0"/>
              <a:t>Print (X.name) // error</a:t>
            </a:r>
          </a:p>
          <a:p>
            <a:pPr marL="0" indent="0">
              <a:buNone/>
            </a:pPr>
            <a:r>
              <a:rPr lang="en-US" dirty="0" smtClean="0"/>
              <a:t>} catch (exception e)  { print (‘Not an object A’);} </a:t>
            </a:r>
          </a:p>
        </p:txBody>
      </p:sp>
    </p:spTree>
    <p:extLst>
      <p:ext uri="{BB962C8B-B14F-4D97-AF65-F5344CB8AC3E}">
        <p14:creationId xmlns:p14="http://schemas.microsoft.com/office/powerpoint/2010/main" val="16063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Human.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29200" cy="37147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Man extends Human </a:t>
            </a:r>
          </a:p>
          <a:p>
            <a:pPr marL="0" indent="0">
              <a:buNone/>
            </a:pPr>
            <a:r>
              <a:rPr lang="en-US" dirty="0" smtClean="0"/>
              <a:t>Child extends Human </a:t>
            </a:r>
          </a:p>
          <a:p>
            <a:pPr marL="0" indent="0">
              <a:buNone/>
            </a:pPr>
            <a:r>
              <a:rPr lang="en-US" dirty="0" smtClean="0"/>
              <a:t>Woman extends Human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Child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Woman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Child extends Woman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Child -&gt; interface-&gt; Woman 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0" y="15240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96000" y="1981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4000" y="24257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3200" y="24003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0" y="24003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Woman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6705600" y="1981200"/>
            <a:ext cx="304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0"/>
          </p:cNvCxnSpPr>
          <p:nvPr/>
        </p:nvCxnSpPr>
        <p:spPr>
          <a:xfrm>
            <a:off x="6705600" y="1981200"/>
            <a:ext cx="12954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00800" y="3657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1" idx="2"/>
            <a:endCxn id="19" idx="0"/>
          </p:cNvCxnSpPr>
          <p:nvPr/>
        </p:nvCxnSpPr>
        <p:spPr>
          <a:xfrm>
            <a:off x="8001000" y="4991100"/>
            <a:ext cx="76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20000" y="5638800"/>
            <a:ext cx="914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32500" y="45339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43800" y="4533900"/>
            <a:ext cx="914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Woman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 flipH="1">
            <a:off x="6489700" y="4114800"/>
            <a:ext cx="2159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6705600" y="4114800"/>
            <a:ext cx="12954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905000" y="6143625"/>
            <a:ext cx="914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029200" y="6130925"/>
            <a:ext cx="914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Woman</a:t>
            </a:r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3276600" y="5343525"/>
            <a:ext cx="1473200" cy="8826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34" name="Straight Connector 33"/>
          <p:cNvCxnSpPr>
            <a:stCxn id="29" idx="3"/>
            <a:endCxn id="32" idx="2"/>
          </p:cNvCxnSpPr>
          <p:nvPr/>
        </p:nvCxnSpPr>
        <p:spPr>
          <a:xfrm flipV="1">
            <a:off x="2819400" y="6226175"/>
            <a:ext cx="457200" cy="14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1"/>
            <a:endCxn id="32" idx="4"/>
          </p:cNvCxnSpPr>
          <p:nvPr/>
        </p:nvCxnSpPr>
        <p:spPr>
          <a:xfrm flipH="1" flipV="1">
            <a:off x="4749800" y="6226175"/>
            <a:ext cx="27940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usefulness of interface?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#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981200" y="609600"/>
            <a:ext cx="2552700" cy="5334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38400" y="125730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: </a:t>
            </a:r>
          </a:p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ID </a:t>
            </a:r>
          </a:p>
          <a:p>
            <a:pPr algn="ctr"/>
            <a:r>
              <a:rPr lang="en-US" dirty="0" smtClean="0"/>
              <a:t>Salary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3492500"/>
            <a:ext cx="1676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Student: </a:t>
            </a:r>
          </a:p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ID </a:t>
            </a:r>
          </a:p>
          <a:p>
            <a:pPr algn="ctr"/>
            <a:r>
              <a:rPr lang="en-US" dirty="0" err="1" smtClean="0"/>
              <a:t>FeesPaid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137400" y="2501900"/>
            <a:ext cx="1676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earned </a:t>
            </a:r>
          </a:p>
          <a:p>
            <a:pPr algn="ctr"/>
            <a:r>
              <a:rPr lang="en-US" dirty="0" smtClean="0"/>
              <a:t>Total Spent </a:t>
            </a:r>
          </a:p>
          <a:p>
            <a:pPr algn="ctr"/>
            <a:r>
              <a:rPr lang="en-US" dirty="0" smtClean="0"/>
              <a:t>Balance </a:t>
            </a:r>
            <a:endParaRPr lang="en-US" dirty="0"/>
          </a:p>
        </p:txBody>
      </p:sp>
      <p:sp>
        <p:nvSpPr>
          <p:cNvPr id="7" name="Flowchart: Punched Tape 6"/>
          <p:cNvSpPr/>
          <p:nvPr/>
        </p:nvSpPr>
        <p:spPr>
          <a:xfrm>
            <a:off x="152400" y="1190625"/>
            <a:ext cx="1447800" cy="12192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Teacher.csv</a:t>
            </a:r>
            <a:endParaRPr lang="en-US" dirty="0"/>
          </a:p>
        </p:txBody>
      </p:sp>
      <p:sp>
        <p:nvSpPr>
          <p:cNvPr id="8" name="Flowchart: Punched Tape 7"/>
          <p:cNvSpPr/>
          <p:nvPr/>
        </p:nvSpPr>
        <p:spPr>
          <a:xfrm>
            <a:off x="76200" y="3479800"/>
            <a:ext cx="1600200" cy="12192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Students.csv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4" idx="1"/>
          </p:cNvCxnSpPr>
          <p:nvPr/>
        </p:nvCxnSpPr>
        <p:spPr>
          <a:xfrm>
            <a:off x="1600200" y="1800225"/>
            <a:ext cx="838200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>
            <a:off x="1676400" y="4089400"/>
            <a:ext cx="6858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29200" y="2438400"/>
            <a:ext cx="1447800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Calculator 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4038600" y="1828800"/>
            <a:ext cx="990600" cy="1162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5" idx="1"/>
          </p:cNvCxnSpPr>
          <p:nvPr/>
        </p:nvCxnSpPr>
        <p:spPr>
          <a:xfrm flipV="1">
            <a:off x="4038600" y="2990850"/>
            <a:ext cx="990600" cy="111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6" idx="1"/>
          </p:cNvCxnSpPr>
          <p:nvPr/>
        </p:nvCxnSpPr>
        <p:spPr>
          <a:xfrm>
            <a:off x="6477000" y="2990850"/>
            <a:ext cx="6604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38400" y="3177143"/>
            <a:ext cx="152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&lt;Student&gt;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76500" y="887968"/>
            <a:ext cx="151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&lt;Teacher&gt;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95933" y="24026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13444" y="556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05/31/2020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lowchart: Punched Tape 2"/>
          <p:cNvSpPr/>
          <p:nvPr/>
        </p:nvSpPr>
        <p:spPr>
          <a:xfrm>
            <a:off x="6019800" y="1219200"/>
            <a:ext cx="1752600" cy="10668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Teacher.csv</a:t>
            </a:r>
            <a:endParaRPr lang="en-US" dirty="0"/>
          </a:p>
        </p:txBody>
      </p:sp>
      <p:sp>
        <p:nvSpPr>
          <p:cNvPr id="4" name="Flowchart: Punched Tape 3"/>
          <p:cNvSpPr/>
          <p:nvPr/>
        </p:nvSpPr>
        <p:spPr>
          <a:xfrm>
            <a:off x="6896100" y="4343400"/>
            <a:ext cx="1752600" cy="12192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Student.csv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4267200"/>
            <a:ext cx="1524000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smtClean="0"/>
              <a:t>Student id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86000" y="48196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71800" y="43561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information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53000" y="43561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 info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4572000" y="48133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>
            <a:off x="5867400" y="4851400"/>
            <a:ext cx="1028700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4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1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INPUT</a:t>
            </a:r>
          </a:p>
          <a:p>
            <a:r>
              <a:rPr lang="en-US" dirty="0" smtClean="0"/>
              <a:t>Input teacher one by one-</a:t>
            </a:r>
            <a:r>
              <a:rPr lang="en-US" dirty="0" err="1" smtClean="0"/>
              <a:t>id,name,salary</a:t>
            </a:r>
            <a:endParaRPr lang="en-US" dirty="0" smtClean="0"/>
          </a:p>
          <a:p>
            <a:r>
              <a:rPr lang="en-US" dirty="0" smtClean="0"/>
              <a:t>Student input one by one-</a:t>
            </a:r>
            <a:r>
              <a:rPr lang="en-US" dirty="0" err="1" smtClean="0"/>
              <a:t>id,name,grade</a:t>
            </a:r>
            <a:endParaRPr lang="en-US" dirty="0" smtClean="0"/>
          </a:p>
          <a:p>
            <a:r>
              <a:rPr lang="en-US" dirty="0" smtClean="0"/>
              <a:t>Update fees for few students-</a:t>
            </a:r>
            <a:r>
              <a:rPr lang="en-US" dirty="0" err="1" smtClean="0"/>
              <a:t>id,fees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</a:t>
            </a:r>
            <a:endParaRPr lang="en-US" dirty="0"/>
          </a:p>
          <a:p>
            <a:r>
              <a:rPr lang="en-US" dirty="0" smtClean="0"/>
              <a:t>Total money earned by school</a:t>
            </a:r>
          </a:p>
          <a:p>
            <a:r>
              <a:rPr lang="en-US" dirty="0" smtClean="0"/>
              <a:t>Total money spent</a:t>
            </a:r>
          </a:p>
          <a:p>
            <a:r>
              <a:rPr lang="en-US" dirty="0" smtClean="0"/>
              <a:t>Total remaining fees</a:t>
            </a:r>
          </a:p>
          <a:p>
            <a:r>
              <a:rPr lang="en-US" dirty="0" smtClean="0"/>
              <a:t>Print all students </a:t>
            </a:r>
          </a:p>
          <a:p>
            <a:r>
              <a:rPr lang="en-US" dirty="0" smtClean="0"/>
              <a:t>Print all teachers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40500</TotalTime>
  <Words>979</Words>
  <Application>Microsoft Office PowerPoint</Application>
  <PresentationFormat>On-screen Show (4:3)</PresentationFormat>
  <Paragraphs>339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My Shortcuts </vt:lpstr>
      <vt:lpstr>Data collectection</vt:lpstr>
      <vt:lpstr>PowerPoint Presentation</vt:lpstr>
      <vt:lpstr>Human. name</vt:lpstr>
      <vt:lpstr>PowerPoint Presentation</vt:lpstr>
      <vt:lpstr>School Management</vt:lpstr>
      <vt:lpstr>PowerPoint Presentation</vt:lpstr>
      <vt:lpstr>PowerPoint Presentation</vt:lpstr>
      <vt:lpstr>Part 1 </vt:lpstr>
      <vt:lpstr>Part 2 </vt:lpstr>
      <vt:lpstr>Part 3</vt:lpstr>
      <vt:lpstr>Part 4 - HW</vt:lpstr>
      <vt:lpstr>Part 5 </vt:lpstr>
      <vt:lpstr>Architecture Diagram for Part 4</vt:lpstr>
      <vt:lpstr>ATM </vt:lpstr>
      <vt:lpstr>Architecture Diagram Hierarchical Data structure  </vt:lpstr>
      <vt:lpstr>PowerPoint Presentation</vt:lpstr>
      <vt:lpstr>PowerPoint Presentation</vt:lpstr>
      <vt:lpstr>PowerPoint Presentation</vt:lpstr>
      <vt:lpstr>To Apply </vt:lpstr>
      <vt:lpstr>Pre-Work</vt:lpstr>
      <vt:lpstr>Part 1: Input/ Output </vt:lpstr>
      <vt:lpstr>Part 2</vt:lpstr>
      <vt:lpstr>Part 3</vt:lpstr>
      <vt:lpstr>Introduction </vt:lpstr>
      <vt:lpstr>HTML</vt:lpstr>
      <vt:lpstr>Css (style of a webpage)</vt:lpstr>
      <vt:lpstr>Javascript (brain of a webpage)</vt:lpstr>
      <vt:lpstr>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sharif</dc:creator>
  <cp:lastModifiedBy>sharif</cp:lastModifiedBy>
  <cp:revision>143</cp:revision>
  <dcterms:created xsi:type="dcterms:W3CDTF">2020-05-30T18:53:29Z</dcterms:created>
  <dcterms:modified xsi:type="dcterms:W3CDTF">2020-07-05T19:25:17Z</dcterms:modified>
</cp:coreProperties>
</file>