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9" r:id="rId2"/>
    <p:sldId id="260" r:id="rId3"/>
  </p:sldIdLst>
  <p:sldSz cx="82804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5"/>
    <p:restoredTop sz="94693"/>
  </p:normalViewPr>
  <p:slideViewPr>
    <p:cSldViewPr snapToGrid="0">
      <p:cViewPr varScale="1">
        <p:scale>
          <a:sx n="150" d="100"/>
          <a:sy n="150" d="100"/>
        </p:scale>
        <p:origin x="102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B23D9-C338-CD4F-82D0-65D9F1279F4A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A65B6C-E0B0-D541-BB75-A6D0927103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200" dirty="0"/>
            <a:t>ECWAM</a:t>
          </a:r>
          <a:br>
            <a:rPr lang="en-GB" sz="2400" dirty="0"/>
          </a:br>
          <a:r>
            <a:rPr lang="en-GB" sz="1400" dirty="0"/>
            <a:t>waves </a:t>
          </a:r>
          <a:br>
            <a:rPr lang="en-GB" sz="1400" dirty="0"/>
          </a:br>
          <a:r>
            <a:rPr lang="en-GB" sz="1400" dirty="0"/>
            <a:t>48r1</a:t>
          </a:r>
          <a:endParaRPr lang="en-GB" sz="2400" dirty="0"/>
        </a:p>
      </dgm:t>
    </dgm:pt>
    <dgm:pt modelId="{523BBB24-0216-5540-A51D-DA9291F10938}" type="parTrans" cxnId="{6BD9C763-FDFE-314E-9BF6-1DB746F776E5}">
      <dgm:prSet/>
      <dgm:spPr/>
      <dgm:t>
        <a:bodyPr/>
        <a:lstStyle/>
        <a:p>
          <a:endParaRPr lang="en-GB"/>
        </a:p>
      </dgm:t>
    </dgm:pt>
    <dgm:pt modelId="{4804B297-CDDE-234F-BF2C-D4B730081206}" type="sibTrans" cxnId="{6BD9C763-FDFE-314E-9BF6-1DB746F776E5}">
      <dgm:prSet/>
      <dgm:spPr/>
      <dgm:t>
        <a:bodyPr/>
        <a:lstStyle/>
        <a:p>
          <a:endParaRPr lang="en-GB"/>
        </a:p>
      </dgm:t>
    </dgm:pt>
    <dgm:pt modelId="{9B7A0CA4-CA1E-7A4C-A38C-452CD2E5D328}">
      <dgm:prSet phldrT="[Text]" custT="1"/>
      <dgm:spPr>
        <a:solidFill>
          <a:schemeClr val="accent6">
            <a:lumMod val="60000"/>
            <a:lumOff val="40000"/>
            <a:alpha val="54727"/>
          </a:schemeClr>
        </a:solidFill>
      </dgm:spPr>
      <dgm:t>
        <a:bodyPr/>
        <a:lstStyle/>
        <a:p>
          <a:r>
            <a:rPr lang="en-GB" sz="2200" dirty="0"/>
            <a:t>ECLand</a:t>
          </a:r>
          <a:br>
            <a:rPr lang="en-GB" sz="2500" dirty="0"/>
          </a:br>
          <a:r>
            <a:rPr lang="en-GB" sz="1400" dirty="0"/>
            <a:t>land surface 48r1 + upgrades</a:t>
          </a:r>
          <a:endParaRPr lang="en-GB" sz="2500" dirty="0"/>
        </a:p>
      </dgm:t>
    </dgm:pt>
    <dgm:pt modelId="{41E7785C-7F62-554F-AD3B-1522370EC4BE}" type="parTrans" cxnId="{ABB51244-04E1-4045-91AA-9968676B5955}">
      <dgm:prSet/>
      <dgm:spPr/>
      <dgm:t>
        <a:bodyPr/>
        <a:lstStyle/>
        <a:p>
          <a:endParaRPr lang="en-GB"/>
        </a:p>
      </dgm:t>
    </dgm:pt>
    <dgm:pt modelId="{E9C62A19-1E3D-924F-BCBD-17CD88103A11}" type="sibTrans" cxnId="{ABB51244-04E1-4045-91AA-9968676B5955}">
      <dgm:prSet/>
      <dgm:spPr/>
      <dgm:t>
        <a:bodyPr/>
        <a:lstStyle/>
        <a:p>
          <a:endParaRPr lang="en-GB"/>
        </a:p>
      </dgm:t>
    </dgm:pt>
    <dgm:pt modelId="{4037B1A0-9497-D345-9831-57F0C528B772}">
      <dgm:prSet custT="1"/>
      <dgm:spPr/>
      <dgm:t>
        <a:bodyPr/>
        <a:lstStyle/>
        <a:p>
          <a:r>
            <a:rPr lang="en-GB" sz="1800" dirty="0"/>
            <a:t>FESOM2.5 + FESIM</a:t>
          </a:r>
          <a:br>
            <a:rPr lang="en-GB" sz="2000" dirty="0"/>
          </a:br>
          <a:r>
            <a:rPr lang="en-GB" sz="1400" dirty="0"/>
            <a:t>ocean-sea ice</a:t>
          </a:r>
          <a:endParaRPr lang="en-GB" sz="2400" dirty="0"/>
        </a:p>
      </dgm:t>
    </dgm:pt>
    <dgm:pt modelId="{2DA0FD39-465E-FC4D-B9A2-5B0D9CE1D285}" type="parTrans" cxnId="{E4756B09-F84B-7745-82F1-0CFC117DE0D9}">
      <dgm:prSet/>
      <dgm:spPr/>
      <dgm:t>
        <a:bodyPr/>
        <a:lstStyle/>
        <a:p>
          <a:endParaRPr lang="en-GB"/>
        </a:p>
      </dgm:t>
    </dgm:pt>
    <dgm:pt modelId="{E6D20D53-7721-D34C-805D-E6673FC09C9F}" type="sibTrans" cxnId="{E4756B09-F84B-7745-82F1-0CFC117DE0D9}">
      <dgm:prSet/>
      <dgm:spPr/>
      <dgm:t>
        <a:bodyPr/>
        <a:lstStyle/>
        <a:p>
          <a:endParaRPr lang="en-GB"/>
        </a:p>
      </dgm:t>
    </dgm:pt>
    <dgm:pt modelId="{1839C221-3A64-EC45-8B19-4F308D6A950B}">
      <dgm:prSet phldrT="[Text]" custT="1"/>
      <dgm:spPr>
        <a:pattFill prst="wdUpDiag">
          <a:fgClr>
            <a:schemeClr val="accent1">
              <a:lumMod val="75000"/>
            </a:schemeClr>
          </a:fgClr>
          <a:bgClr>
            <a:schemeClr val="tx2">
              <a:lumMod val="60000"/>
              <a:lumOff val="40000"/>
            </a:schemeClr>
          </a:bgClr>
        </a:pattFill>
      </dgm:spPr>
      <dgm:t>
        <a:bodyPr/>
        <a:lstStyle/>
        <a:p>
          <a:r>
            <a:rPr lang="en-GB" sz="1800" dirty="0"/>
            <a:t>NEMO4</a:t>
          </a:r>
          <a:endParaRPr lang="en-GB" sz="1400" dirty="0"/>
        </a:p>
        <a:p>
          <a:r>
            <a:rPr lang="en-GB" sz="1400" dirty="0"/>
            <a:t>ocean-sea ice</a:t>
          </a:r>
        </a:p>
      </dgm:t>
    </dgm:pt>
    <dgm:pt modelId="{F3535C28-5165-1A4E-AFB8-93C6FC4E454E}" type="sibTrans" cxnId="{463812F7-F1B5-A742-A6D5-29F50E5365F1}">
      <dgm:prSet/>
      <dgm:spPr/>
      <dgm:t>
        <a:bodyPr/>
        <a:lstStyle/>
        <a:p>
          <a:endParaRPr lang="en-GB"/>
        </a:p>
      </dgm:t>
    </dgm:pt>
    <dgm:pt modelId="{B35AF8B6-8C2F-8347-81BD-97DF7BDA464E}" type="parTrans" cxnId="{463812F7-F1B5-A742-A6D5-29F50E5365F1}">
      <dgm:prSet/>
      <dgm:spPr/>
      <dgm:t>
        <a:bodyPr/>
        <a:lstStyle/>
        <a:p>
          <a:endParaRPr lang="en-GB"/>
        </a:p>
      </dgm:t>
    </dgm:pt>
    <dgm:pt modelId="{CDDD555A-6823-4E41-A608-A86D6A34733C}" type="pres">
      <dgm:prSet presAssocID="{2DBB23D9-C338-CD4F-82D0-65D9F1279F4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98B8882-07CB-C246-B9B9-17CF6E7C7FA0}" type="pres">
      <dgm:prSet presAssocID="{2DBB23D9-C338-CD4F-82D0-65D9F1279F4A}" presName="cycle" presStyleCnt="0"/>
      <dgm:spPr/>
    </dgm:pt>
    <dgm:pt modelId="{C749DCE6-141A-D046-90C7-BFD188B2DAAF}" type="pres">
      <dgm:prSet presAssocID="{2DBB23D9-C338-CD4F-82D0-65D9F1279F4A}" presName="centerShape" presStyleCnt="0"/>
      <dgm:spPr/>
    </dgm:pt>
    <dgm:pt modelId="{C608356F-7CE2-1C4E-BF33-B0AC0ABA5B2C}" type="pres">
      <dgm:prSet presAssocID="{2DBB23D9-C338-CD4F-82D0-65D9F1279F4A}" presName="connSite" presStyleLbl="node1" presStyleIdx="0" presStyleCnt="5"/>
      <dgm:spPr/>
    </dgm:pt>
    <dgm:pt modelId="{2363FE6C-F2C5-1C4A-995E-82641BD65A8F}" type="pres">
      <dgm:prSet presAssocID="{2DBB23D9-C338-CD4F-82D0-65D9F1279F4A}" presName="visible" presStyleLbl="node1" presStyleIdx="0" presStyleCnt="5" custScaleX="228453" custScaleY="223535" custLinFactNeighborX="-27811" custLinFactNeighborY="-21114"/>
      <dgm:spPr>
        <a:solidFill>
          <a:schemeClr val="accent3">
            <a:lumMod val="60000"/>
            <a:lumOff val="40000"/>
          </a:schemeClr>
        </a:solidFill>
      </dgm:spPr>
    </dgm:pt>
    <dgm:pt modelId="{07FE4F94-A069-1047-917B-48B24A9D6207}" type="pres">
      <dgm:prSet presAssocID="{B35AF8B6-8C2F-8347-81BD-97DF7BDA464E}" presName="Name25" presStyleLbl="parChTrans1D1" presStyleIdx="0" presStyleCnt="4"/>
      <dgm:spPr/>
    </dgm:pt>
    <dgm:pt modelId="{C82CFD0C-F7EE-2B4C-9925-015C6930D54C}" type="pres">
      <dgm:prSet presAssocID="{1839C221-3A64-EC45-8B19-4F308D6A950B}" presName="node" presStyleCnt="0"/>
      <dgm:spPr/>
    </dgm:pt>
    <dgm:pt modelId="{52593A7F-4B5B-8C49-B6A7-B32395C8F48D}" type="pres">
      <dgm:prSet presAssocID="{1839C221-3A64-EC45-8B19-4F308D6A950B}" presName="parentNode" presStyleLbl="node1" presStyleIdx="1" presStyleCnt="5" custScaleX="93203" custScaleY="91021" custLinFactX="-96161" custLinFactY="100000" custLinFactNeighborX="-100000" custLinFactNeighborY="138533">
        <dgm:presLayoutVars>
          <dgm:chMax val="1"/>
          <dgm:bulletEnabled val="1"/>
        </dgm:presLayoutVars>
      </dgm:prSet>
      <dgm:spPr/>
    </dgm:pt>
    <dgm:pt modelId="{F54B26EE-24BA-E042-93ED-5C8441106324}" type="pres">
      <dgm:prSet presAssocID="{1839C221-3A64-EC45-8B19-4F308D6A950B}" presName="childNode" presStyleLbl="revTx" presStyleIdx="0" presStyleCnt="0">
        <dgm:presLayoutVars>
          <dgm:bulletEnabled val="1"/>
        </dgm:presLayoutVars>
      </dgm:prSet>
      <dgm:spPr/>
    </dgm:pt>
    <dgm:pt modelId="{03D6ACD7-F3B7-984C-A904-5EA550DE8C72}" type="pres">
      <dgm:prSet presAssocID="{2DA0FD39-465E-FC4D-B9A2-5B0D9CE1D285}" presName="Name25" presStyleLbl="parChTrans1D1" presStyleIdx="1" presStyleCnt="4"/>
      <dgm:spPr/>
    </dgm:pt>
    <dgm:pt modelId="{35497C96-76A1-384A-92E3-BBF6C114B79F}" type="pres">
      <dgm:prSet presAssocID="{4037B1A0-9497-D345-9831-57F0C528B772}" presName="node" presStyleCnt="0"/>
      <dgm:spPr/>
    </dgm:pt>
    <dgm:pt modelId="{7474B3A3-4F37-EA45-9B97-817A8B87FBBF}" type="pres">
      <dgm:prSet presAssocID="{4037B1A0-9497-D345-9831-57F0C528B772}" presName="parentNode" presStyleLbl="node1" presStyleIdx="2" presStyleCnt="5" custScaleX="107141" custScaleY="104853" custLinFactX="-100000" custLinFactY="30235" custLinFactNeighborX="-159124" custLinFactNeighborY="100000">
        <dgm:presLayoutVars>
          <dgm:chMax val="1"/>
          <dgm:bulletEnabled val="1"/>
        </dgm:presLayoutVars>
      </dgm:prSet>
      <dgm:spPr/>
    </dgm:pt>
    <dgm:pt modelId="{E8907C6F-4857-914B-A227-1E92E87637AD}" type="pres">
      <dgm:prSet presAssocID="{4037B1A0-9497-D345-9831-57F0C528B772}" presName="childNode" presStyleLbl="revTx" presStyleIdx="0" presStyleCnt="0">
        <dgm:presLayoutVars>
          <dgm:bulletEnabled val="1"/>
        </dgm:presLayoutVars>
      </dgm:prSet>
      <dgm:spPr/>
    </dgm:pt>
    <dgm:pt modelId="{8AFEB3C5-E9AF-5043-BD7C-7ED3FB765A97}" type="pres">
      <dgm:prSet presAssocID="{523BBB24-0216-5540-A51D-DA9291F10938}" presName="Name25" presStyleLbl="parChTrans1D1" presStyleIdx="2" presStyleCnt="4"/>
      <dgm:spPr/>
    </dgm:pt>
    <dgm:pt modelId="{BA69F7AF-F0E1-DA48-8653-8E6C689376C8}" type="pres">
      <dgm:prSet presAssocID="{74A65B6C-E0B0-D541-BB75-A6D0927103F0}" presName="node" presStyleCnt="0"/>
      <dgm:spPr/>
    </dgm:pt>
    <dgm:pt modelId="{72CC9DA1-457B-1C41-91CA-6DD419418A2C}" type="pres">
      <dgm:prSet presAssocID="{74A65B6C-E0B0-D541-BB75-A6D0927103F0}" presName="parentNode" presStyleLbl="node1" presStyleIdx="3" presStyleCnt="5" custLinFactY="-36742" custLinFactNeighborX="-92068" custLinFactNeighborY="-100000">
        <dgm:presLayoutVars>
          <dgm:chMax val="1"/>
          <dgm:bulletEnabled val="1"/>
        </dgm:presLayoutVars>
      </dgm:prSet>
      <dgm:spPr/>
    </dgm:pt>
    <dgm:pt modelId="{5C3CE45B-44B5-BD4B-BCBE-123E61D64310}" type="pres">
      <dgm:prSet presAssocID="{74A65B6C-E0B0-D541-BB75-A6D0927103F0}" presName="childNode" presStyleLbl="revTx" presStyleIdx="0" presStyleCnt="0">
        <dgm:presLayoutVars>
          <dgm:bulletEnabled val="1"/>
        </dgm:presLayoutVars>
      </dgm:prSet>
      <dgm:spPr/>
    </dgm:pt>
    <dgm:pt modelId="{1A7FB32E-E0D0-994F-B3CE-C3385CF17D1E}" type="pres">
      <dgm:prSet presAssocID="{41E7785C-7F62-554F-AD3B-1522370EC4BE}" presName="Name25" presStyleLbl="parChTrans1D1" presStyleIdx="3" presStyleCnt="4"/>
      <dgm:spPr/>
    </dgm:pt>
    <dgm:pt modelId="{705699EC-2B26-4D4F-8667-DA6C4736A3DE}" type="pres">
      <dgm:prSet presAssocID="{9B7A0CA4-CA1E-7A4C-A38C-452CD2E5D328}" presName="node" presStyleCnt="0"/>
      <dgm:spPr/>
    </dgm:pt>
    <dgm:pt modelId="{A11F408A-7610-A145-83DB-2F768A6FD713}" type="pres">
      <dgm:prSet presAssocID="{9B7A0CA4-CA1E-7A4C-A38C-452CD2E5D328}" presName="parentNode" presStyleLbl="node1" presStyleIdx="4" presStyleCnt="5" custLinFactX="-3189" custLinFactY="-128404" custLinFactNeighborX="-100000" custLinFactNeighborY="-200000">
        <dgm:presLayoutVars>
          <dgm:chMax val="1"/>
          <dgm:bulletEnabled val="1"/>
        </dgm:presLayoutVars>
      </dgm:prSet>
      <dgm:spPr/>
    </dgm:pt>
    <dgm:pt modelId="{E5D8B0B4-F6EB-F140-872B-571A4C0BB887}" type="pres">
      <dgm:prSet presAssocID="{9B7A0CA4-CA1E-7A4C-A38C-452CD2E5D328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4756B09-F84B-7745-82F1-0CFC117DE0D9}" srcId="{2DBB23D9-C338-CD4F-82D0-65D9F1279F4A}" destId="{4037B1A0-9497-D345-9831-57F0C528B772}" srcOrd="1" destOrd="0" parTransId="{2DA0FD39-465E-FC4D-B9A2-5B0D9CE1D285}" sibTransId="{E6D20D53-7721-D34C-805D-E6673FC09C9F}"/>
    <dgm:cxn modelId="{26023518-0A8C-E04C-BF24-DD9E7D2ED87B}" type="presOf" srcId="{2DA0FD39-465E-FC4D-B9A2-5B0D9CE1D285}" destId="{03D6ACD7-F3B7-984C-A904-5EA550DE8C72}" srcOrd="0" destOrd="0" presId="urn:microsoft.com/office/officeart/2005/8/layout/radial2"/>
    <dgm:cxn modelId="{ABB51244-04E1-4045-91AA-9968676B5955}" srcId="{2DBB23D9-C338-CD4F-82D0-65D9F1279F4A}" destId="{9B7A0CA4-CA1E-7A4C-A38C-452CD2E5D328}" srcOrd="3" destOrd="0" parTransId="{41E7785C-7F62-554F-AD3B-1522370EC4BE}" sibTransId="{E9C62A19-1E3D-924F-BCBD-17CD88103A11}"/>
    <dgm:cxn modelId="{21A29C4C-4E07-2847-B2AF-FCF642AF9524}" type="presOf" srcId="{B35AF8B6-8C2F-8347-81BD-97DF7BDA464E}" destId="{07FE4F94-A069-1047-917B-48B24A9D6207}" srcOrd="0" destOrd="0" presId="urn:microsoft.com/office/officeart/2005/8/layout/radial2"/>
    <dgm:cxn modelId="{6BD9C763-FDFE-314E-9BF6-1DB746F776E5}" srcId="{2DBB23D9-C338-CD4F-82D0-65D9F1279F4A}" destId="{74A65B6C-E0B0-D541-BB75-A6D0927103F0}" srcOrd="2" destOrd="0" parTransId="{523BBB24-0216-5540-A51D-DA9291F10938}" sibTransId="{4804B297-CDDE-234F-BF2C-D4B730081206}"/>
    <dgm:cxn modelId="{CBDAB176-FC7F-F647-9DF2-10E9B454BBA0}" type="presOf" srcId="{9B7A0CA4-CA1E-7A4C-A38C-452CD2E5D328}" destId="{A11F408A-7610-A145-83DB-2F768A6FD713}" srcOrd="0" destOrd="0" presId="urn:microsoft.com/office/officeart/2005/8/layout/radial2"/>
    <dgm:cxn modelId="{6B1EEF8E-184E-6D4C-AD01-DBE0F8EFBFBE}" type="presOf" srcId="{41E7785C-7F62-554F-AD3B-1522370EC4BE}" destId="{1A7FB32E-E0D0-994F-B3CE-C3385CF17D1E}" srcOrd="0" destOrd="0" presId="urn:microsoft.com/office/officeart/2005/8/layout/radial2"/>
    <dgm:cxn modelId="{F4A707B8-AFD1-0E42-8173-88933B18FA3A}" type="presOf" srcId="{523BBB24-0216-5540-A51D-DA9291F10938}" destId="{8AFEB3C5-E9AF-5043-BD7C-7ED3FB765A97}" srcOrd="0" destOrd="0" presId="urn:microsoft.com/office/officeart/2005/8/layout/radial2"/>
    <dgm:cxn modelId="{DEB1B4D0-A014-5A49-9A02-1CE04514611D}" type="presOf" srcId="{4037B1A0-9497-D345-9831-57F0C528B772}" destId="{7474B3A3-4F37-EA45-9B97-817A8B87FBBF}" srcOrd="0" destOrd="0" presId="urn:microsoft.com/office/officeart/2005/8/layout/radial2"/>
    <dgm:cxn modelId="{3D9E06D4-1566-2047-B164-8B4A2E8E9986}" type="presOf" srcId="{1839C221-3A64-EC45-8B19-4F308D6A950B}" destId="{52593A7F-4B5B-8C49-B6A7-B32395C8F48D}" srcOrd="0" destOrd="0" presId="urn:microsoft.com/office/officeart/2005/8/layout/radial2"/>
    <dgm:cxn modelId="{39CCD7D7-E13C-8B4B-9714-76CA3054FC23}" type="presOf" srcId="{2DBB23D9-C338-CD4F-82D0-65D9F1279F4A}" destId="{CDDD555A-6823-4E41-A608-A86D6A34733C}" srcOrd="0" destOrd="0" presId="urn:microsoft.com/office/officeart/2005/8/layout/radial2"/>
    <dgm:cxn modelId="{CA3C30E9-BE20-CF4D-AF82-E8B74C446F6D}" type="presOf" srcId="{74A65B6C-E0B0-D541-BB75-A6D0927103F0}" destId="{72CC9DA1-457B-1C41-91CA-6DD419418A2C}" srcOrd="0" destOrd="0" presId="urn:microsoft.com/office/officeart/2005/8/layout/radial2"/>
    <dgm:cxn modelId="{463812F7-F1B5-A742-A6D5-29F50E5365F1}" srcId="{2DBB23D9-C338-CD4F-82D0-65D9F1279F4A}" destId="{1839C221-3A64-EC45-8B19-4F308D6A950B}" srcOrd="0" destOrd="0" parTransId="{B35AF8B6-8C2F-8347-81BD-97DF7BDA464E}" sibTransId="{F3535C28-5165-1A4E-AFB8-93C6FC4E454E}"/>
    <dgm:cxn modelId="{C8127908-CC71-3949-A11B-AE105971A713}" type="presParOf" srcId="{CDDD555A-6823-4E41-A608-A86D6A34733C}" destId="{698B8882-07CB-C246-B9B9-17CF6E7C7FA0}" srcOrd="0" destOrd="0" presId="urn:microsoft.com/office/officeart/2005/8/layout/radial2"/>
    <dgm:cxn modelId="{F0592C76-FDB1-3640-B58C-CBE0679E3C31}" type="presParOf" srcId="{698B8882-07CB-C246-B9B9-17CF6E7C7FA0}" destId="{C749DCE6-141A-D046-90C7-BFD188B2DAAF}" srcOrd="0" destOrd="0" presId="urn:microsoft.com/office/officeart/2005/8/layout/radial2"/>
    <dgm:cxn modelId="{74BEF578-C2C3-E941-8B6C-A71D7A149E2E}" type="presParOf" srcId="{C749DCE6-141A-D046-90C7-BFD188B2DAAF}" destId="{C608356F-7CE2-1C4E-BF33-B0AC0ABA5B2C}" srcOrd="0" destOrd="0" presId="urn:microsoft.com/office/officeart/2005/8/layout/radial2"/>
    <dgm:cxn modelId="{FDFFDECC-7BDA-D345-8851-7DE651243E39}" type="presParOf" srcId="{C749DCE6-141A-D046-90C7-BFD188B2DAAF}" destId="{2363FE6C-F2C5-1C4A-995E-82641BD65A8F}" srcOrd="1" destOrd="0" presId="urn:microsoft.com/office/officeart/2005/8/layout/radial2"/>
    <dgm:cxn modelId="{7BE55F85-456F-0948-8E2F-4D47C90E1756}" type="presParOf" srcId="{698B8882-07CB-C246-B9B9-17CF6E7C7FA0}" destId="{07FE4F94-A069-1047-917B-48B24A9D6207}" srcOrd="1" destOrd="0" presId="urn:microsoft.com/office/officeart/2005/8/layout/radial2"/>
    <dgm:cxn modelId="{D3277D6E-3A86-AC4A-9119-F89F23DA1BB5}" type="presParOf" srcId="{698B8882-07CB-C246-B9B9-17CF6E7C7FA0}" destId="{C82CFD0C-F7EE-2B4C-9925-015C6930D54C}" srcOrd="2" destOrd="0" presId="urn:microsoft.com/office/officeart/2005/8/layout/radial2"/>
    <dgm:cxn modelId="{E8072529-9A53-5543-9B67-1E003B320A7A}" type="presParOf" srcId="{C82CFD0C-F7EE-2B4C-9925-015C6930D54C}" destId="{52593A7F-4B5B-8C49-B6A7-B32395C8F48D}" srcOrd="0" destOrd="0" presId="urn:microsoft.com/office/officeart/2005/8/layout/radial2"/>
    <dgm:cxn modelId="{88A74264-4101-A447-AE21-FC55D65B4D04}" type="presParOf" srcId="{C82CFD0C-F7EE-2B4C-9925-015C6930D54C}" destId="{F54B26EE-24BA-E042-93ED-5C8441106324}" srcOrd="1" destOrd="0" presId="urn:microsoft.com/office/officeart/2005/8/layout/radial2"/>
    <dgm:cxn modelId="{6B27A901-A716-1549-AE0D-CF77A75163D7}" type="presParOf" srcId="{698B8882-07CB-C246-B9B9-17CF6E7C7FA0}" destId="{03D6ACD7-F3B7-984C-A904-5EA550DE8C72}" srcOrd="3" destOrd="0" presId="urn:microsoft.com/office/officeart/2005/8/layout/radial2"/>
    <dgm:cxn modelId="{D3DBDBDE-4A3E-CB44-A587-69A98A4568E5}" type="presParOf" srcId="{698B8882-07CB-C246-B9B9-17CF6E7C7FA0}" destId="{35497C96-76A1-384A-92E3-BBF6C114B79F}" srcOrd="4" destOrd="0" presId="urn:microsoft.com/office/officeart/2005/8/layout/radial2"/>
    <dgm:cxn modelId="{33335EBD-A08F-4A4F-B97E-08EAF38095F3}" type="presParOf" srcId="{35497C96-76A1-384A-92E3-BBF6C114B79F}" destId="{7474B3A3-4F37-EA45-9B97-817A8B87FBBF}" srcOrd="0" destOrd="0" presId="urn:microsoft.com/office/officeart/2005/8/layout/radial2"/>
    <dgm:cxn modelId="{7DA814C3-12A6-604D-9DF5-084226A964E0}" type="presParOf" srcId="{35497C96-76A1-384A-92E3-BBF6C114B79F}" destId="{E8907C6F-4857-914B-A227-1E92E87637AD}" srcOrd="1" destOrd="0" presId="urn:microsoft.com/office/officeart/2005/8/layout/radial2"/>
    <dgm:cxn modelId="{4DDCF1DB-0179-B348-B380-6047E96AD0E3}" type="presParOf" srcId="{698B8882-07CB-C246-B9B9-17CF6E7C7FA0}" destId="{8AFEB3C5-E9AF-5043-BD7C-7ED3FB765A97}" srcOrd="5" destOrd="0" presId="urn:microsoft.com/office/officeart/2005/8/layout/radial2"/>
    <dgm:cxn modelId="{827752F5-8C51-9D4D-85D7-8B71B9B35F2E}" type="presParOf" srcId="{698B8882-07CB-C246-B9B9-17CF6E7C7FA0}" destId="{BA69F7AF-F0E1-DA48-8653-8E6C689376C8}" srcOrd="6" destOrd="0" presId="urn:microsoft.com/office/officeart/2005/8/layout/radial2"/>
    <dgm:cxn modelId="{77941280-7F86-DF49-8AEF-D654A8C860C1}" type="presParOf" srcId="{BA69F7AF-F0E1-DA48-8653-8E6C689376C8}" destId="{72CC9DA1-457B-1C41-91CA-6DD419418A2C}" srcOrd="0" destOrd="0" presId="urn:microsoft.com/office/officeart/2005/8/layout/radial2"/>
    <dgm:cxn modelId="{BFEBA092-9F8F-274A-AB3B-0609D526D263}" type="presParOf" srcId="{BA69F7AF-F0E1-DA48-8653-8E6C689376C8}" destId="{5C3CE45B-44B5-BD4B-BCBE-123E61D64310}" srcOrd="1" destOrd="0" presId="urn:microsoft.com/office/officeart/2005/8/layout/radial2"/>
    <dgm:cxn modelId="{C5B571C7-3F4B-F847-A86A-79AE8BA991B4}" type="presParOf" srcId="{698B8882-07CB-C246-B9B9-17CF6E7C7FA0}" destId="{1A7FB32E-E0D0-994F-B3CE-C3385CF17D1E}" srcOrd="7" destOrd="0" presId="urn:microsoft.com/office/officeart/2005/8/layout/radial2"/>
    <dgm:cxn modelId="{30F76C3F-B0BA-D742-B7A1-3C8553DFD621}" type="presParOf" srcId="{698B8882-07CB-C246-B9B9-17CF6E7C7FA0}" destId="{705699EC-2B26-4D4F-8667-DA6C4736A3DE}" srcOrd="8" destOrd="0" presId="urn:microsoft.com/office/officeart/2005/8/layout/radial2"/>
    <dgm:cxn modelId="{9DC11063-024D-2F47-B19C-739CD143E17D}" type="presParOf" srcId="{705699EC-2B26-4D4F-8667-DA6C4736A3DE}" destId="{A11F408A-7610-A145-83DB-2F768A6FD713}" srcOrd="0" destOrd="0" presId="urn:microsoft.com/office/officeart/2005/8/layout/radial2"/>
    <dgm:cxn modelId="{5BDB527B-CF2B-F747-9883-EA8F8F8CEFBD}" type="presParOf" srcId="{705699EC-2B26-4D4F-8667-DA6C4736A3DE}" destId="{E5D8B0B4-F6EB-F140-872B-571A4C0BB88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BB23D9-C338-CD4F-82D0-65D9F1279F4A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A65B6C-E0B0-D541-BB75-A6D0927103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200" dirty="0"/>
            <a:t>ECWAM</a:t>
          </a:r>
          <a:br>
            <a:rPr lang="en-GB" sz="2400" dirty="0"/>
          </a:br>
          <a:r>
            <a:rPr lang="en-GB" sz="1400" dirty="0"/>
            <a:t>waves </a:t>
          </a:r>
          <a:br>
            <a:rPr lang="en-GB" sz="1400" dirty="0"/>
          </a:br>
          <a:r>
            <a:rPr lang="en-GB" sz="1400" dirty="0"/>
            <a:t>48r1</a:t>
          </a:r>
          <a:endParaRPr lang="en-GB" sz="2400" dirty="0"/>
        </a:p>
      </dgm:t>
    </dgm:pt>
    <dgm:pt modelId="{523BBB24-0216-5540-A51D-DA9291F10938}" type="parTrans" cxnId="{6BD9C763-FDFE-314E-9BF6-1DB746F776E5}">
      <dgm:prSet/>
      <dgm:spPr/>
      <dgm:t>
        <a:bodyPr/>
        <a:lstStyle/>
        <a:p>
          <a:endParaRPr lang="en-GB"/>
        </a:p>
      </dgm:t>
    </dgm:pt>
    <dgm:pt modelId="{4804B297-CDDE-234F-BF2C-D4B730081206}" type="sibTrans" cxnId="{6BD9C763-FDFE-314E-9BF6-1DB746F776E5}">
      <dgm:prSet/>
      <dgm:spPr/>
      <dgm:t>
        <a:bodyPr/>
        <a:lstStyle/>
        <a:p>
          <a:endParaRPr lang="en-GB"/>
        </a:p>
      </dgm:t>
    </dgm:pt>
    <dgm:pt modelId="{9B7A0CA4-CA1E-7A4C-A38C-452CD2E5D328}">
      <dgm:prSet phldrT="[Text]" custT="1"/>
      <dgm:spPr>
        <a:solidFill>
          <a:schemeClr val="accent6">
            <a:lumMod val="60000"/>
            <a:lumOff val="40000"/>
            <a:alpha val="54727"/>
          </a:schemeClr>
        </a:solidFill>
      </dgm:spPr>
      <dgm:t>
        <a:bodyPr/>
        <a:lstStyle/>
        <a:p>
          <a:r>
            <a:rPr lang="en-GB" sz="2200" dirty="0"/>
            <a:t>ECLand</a:t>
          </a:r>
          <a:br>
            <a:rPr lang="en-GB" sz="2500" dirty="0"/>
          </a:br>
          <a:r>
            <a:rPr lang="en-GB" sz="1400" dirty="0"/>
            <a:t>land surface 48r1 + upgrades</a:t>
          </a:r>
          <a:endParaRPr lang="en-GB" sz="2500" dirty="0"/>
        </a:p>
      </dgm:t>
    </dgm:pt>
    <dgm:pt modelId="{41E7785C-7F62-554F-AD3B-1522370EC4BE}" type="parTrans" cxnId="{ABB51244-04E1-4045-91AA-9968676B5955}">
      <dgm:prSet/>
      <dgm:spPr/>
      <dgm:t>
        <a:bodyPr/>
        <a:lstStyle/>
        <a:p>
          <a:endParaRPr lang="en-GB"/>
        </a:p>
      </dgm:t>
    </dgm:pt>
    <dgm:pt modelId="{E9C62A19-1E3D-924F-BCBD-17CD88103A11}" type="sibTrans" cxnId="{ABB51244-04E1-4045-91AA-9968676B5955}">
      <dgm:prSet/>
      <dgm:spPr/>
      <dgm:t>
        <a:bodyPr/>
        <a:lstStyle/>
        <a:p>
          <a:endParaRPr lang="en-GB"/>
        </a:p>
      </dgm:t>
    </dgm:pt>
    <dgm:pt modelId="{4037B1A0-9497-D345-9831-57F0C528B772}">
      <dgm:prSet custT="1"/>
      <dgm:spPr/>
      <dgm:t>
        <a:bodyPr/>
        <a:lstStyle/>
        <a:p>
          <a:r>
            <a:rPr lang="en-GB" sz="1700" dirty="0"/>
            <a:t>NEMO V3.4 + LIM2</a:t>
          </a:r>
          <a:br>
            <a:rPr lang="en-GB" sz="2000" dirty="0"/>
          </a:br>
          <a:r>
            <a:rPr lang="en-GB" sz="1400" dirty="0"/>
            <a:t>ocean-sea ice</a:t>
          </a:r>
          <a:endParaRPr lang="en-GB" sz="2400" dirty="0"/>
        </a:p>
      </dgm:t>
    </dgm:pt>
    <dgm:pt modelId="{2DA0FD39-465E-FC4D-B9A2-5B0D9CE1D285}" type="parTrans" cxnId="{E4756B09-F84B-7745-82F1-0CFC117DE0D9}">
      <dgm:prSet/>
      <dgm:spPr/>
      <dgm:t>
        <a:bodyPr/>
        <a:lstStyle/>
        <a:p>
          <a:endParaRPr lang="en-GB"/>
        </a:p>
      </dgm:t>
    </dgm:pt>
    <dgm:pt modelId="{E6D20D53-7721-D34C-805D-E6673FC09C9F}" type="sibTrans" cxnId="{E4756B09-F84B-7745-82F1-0CFC117DE0D9}">
      <dgm:prSet/>
      <dgm:spPr/>
      <dgm:t>
        <a:bodyPr/>
        <a:lstStyle/>
        <a:p>
          <a:endParaRPr lang="en-GB"/>
        </a:p>
      </dgm:t>
    </dgm:pt>
    <dgm:pt modelId="{1839C221-3A64-EC45-8B19-4F308D6A950B}">
      <dgm:prSet phldrT="[Text]" custT="1"/>
      <dgm:spPr>
        <a:pattFill prst="wdUpDiag">
          <a:fgClr>
            <a:schemeClr val="accent1">
              <a:lumMod val="75000"/>
            </a:schemeClr>
          </a:fgClr>
          <a:bgClr>
            <a:schemeClr val="tx2">
              <a:lumMod val="60000"/>
              <a:lumOff val="40000"/>
            </a:schemeClr>
          </a:bgClr>
        </a:pattFill>
      </dgm:spPr>
      <dgm:t>
        <a:bodyPr/>
        <a:lstStyle/>
        <a:p>
          <a:r>
            <a:rPr lang="en-GB" sz="1800" dirty="0"/>
            <a:t>NEMO4</a:t>
          </a:r>
          <a:endParaRPr lang="en-GB" sz="1400" dirty="0"/>
        </a:p>
        <a:p>
          <a:r>
            <a:rPr lang="en-GB" sz="1400" dirty="0"/>
            <a:t>ocean-sea ice</a:t>
          </a:r>
        </a:p>
      </dgm:t>
    </dgm:pt>
    <dgm:pt modelId="{F3535C28-5165-1A4E-AFB8-93C6FC4E454E}" type="sibTrans" cxnId="{463812F7-F1B5-A742-A6D5-29F50E5365F1}">
      <dgm:prSet/>
      <dgm:spPr/>
      <dgm:t>
        <a:bodyPr/>
        <a:lstStyle/>
        <a:p>
          <a:endParaRPr lang="en-GB"/>
        </a:p>
      </dgm:t>
    </dgm:pt>
    <dgm:pt modelId="{B35AF8B6-8C2F-8347-81BD-97DF7BDA464E}" type="parTrans" cxnId="{463812F7-F1B5-A742-A6D5-29F50E5365F1}">
      <dgm:prSet/>
      <dgm:spPr/>
      <dgm:t>
        <a:bodyPr/>
        <a:lstStyle/>
        <a:p>
          <a:endParaRPr lang="en-GB"/>
        </a:p>
      </dgm:t>
    </dgm:pt>
    <dgm:pt modelId="{CDDD555A-6823-4E41-A608-A86D6A34733C}" type="pres">
      <dgm:prSet presAssocID="{2DBB23D9-C338-CD4F-82D0-65D9F1279F4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98B8882-07CB-C246-B9B9-17CF6E7C7FA0}" type="pres">
      <dgm:prSet presAssocID="{2DBB23D9-C338-CD4F-82D0-65D9F1279F4A}" presName="cycle" presStyleCnt="0"/>
      <dgm:spPr/>
    </dgm:pt>
    <dgm:pt modelId="{C749DCE6-141A-D046-90C7-BFD188B2DAAF}" type="pres">
      <dgm:prSet presAssocID="{2DBB23D9-C338-CD4F-82D0-65D9F1279F4A}" presName="centerShape" presStyleCnt="0"/>
      <dgm:spPr/>
    </dgm:pt>
    <dgm:pt modelId="{C608356F-7CE2-1C4E-BF33-B0AC0ABA5B2C}" type="pres">
      <dgm:prSet presAssocID="{2DBB23D9-C338-CD4F-82D0-65D9F1279F4A}" presName="connSite" presStyleLbl="node1" presStyleIdx="0" presStyleCnt="5"/>
      <dgm:spPr/>
    </dgm:pt>
    <dgm:pt modelId="{2363FE6C-F2C5-1C4A-995E-82641BD65A8F}" type="pres">
      <dgm:prSet presAssocID="{2DBB23D9-C338-CD4F-82D0-65D9F1279F4A}" presName="visible" presStyleLbl="node1" presStyleIdx="0" presStyleCnt="5" custScaleX="228453" custScaleY="223535" custLinFactNeighborX="-27811" custLinFactNeighborY="-21114"/>
      <dgm:spPr>
        <a:solidFill>
          <a:schemeClr val="accent3">
            <a:lumMod val="60000"/>
            <a:lumOff val="40000"/>
          </a:schemeClr>
        </a:solidFill>
      </dgm:spPr>
    </dgm:pt>
    <dgm:pt modelId="{07FE4F94-A069-1047-917B-48B24A9D6207}" type="pres">
      <dgm:prSet presAssocID="{B35AF8B6-8C2F-8347-81BD-97DF7BDA464E}" presName="Name25" presStyleLbl="parChTrans1D1" presStyleIdx="0" presStyleCnt="4"/>
      <dgm:spPr/>
    </dgm:pt>
    <dgm:pt modelId="{C82CFD0C-F7EE-2B4C-9925-015C6930D54C}" type="pres">
      <dgm:prSet presAssocID="{1839C221-3A64-EC45-8B19-4F308D6A950B}" presName="node" presStyleCnt="0"/>
      <dgm:spPr/>
    </dgm:pt>
    <dgm:pt modelId="{52593A7F-4B5B-8C49-B6A7-B32395C8F48D}" type="pres">
      <dgm:prSet presAssocID="{1839C221-3A64-EC45-8B19-4F308D6A950B}" presName="parentNode" presStyleLbl="node1" presStyleIdx="1" presStyleCnt="5" custScaleX="93203" custScaleY="91021" custLinFactX="-96161" custLinFactY="100000" custLinFactNeighborX="-100000" custLinFactNeighborY="138533">
        <dgm:presLayoutVars>
          <dgm:chMax val="1"/>
          <dgm:bulletEnabled val="1"/>
        </dgm:presLayoutVars>
      </dgm:prSet>
      <dgm:spPr/>
    </dgm:pt>
    <dgm:pt modelId="{F54B26EE-24BA-E042-93ED-5C8441106324}" type="pres">
      <dgm:prSet presAssocID="{1839C221-3A64-EC45-8B19-4F308D6A950B}" presName="childNode" presStyleLbl="revTx" presStyleIdx="0" presStyleCnt="0">
        <dgm:presLayoutVars>
          <dgm:bulletEnabled val="1"/>
        </dgm:presLayoutVars>
      </dgm:prSet>
      <dgm:spPr/>
    </dgm:pt>
    <dgm:pt modelId="{03D6ACD7-F3B7-984C-A904-5EA550DE8C72}" type="pres">
      <dgm:prSet presAssocID="{2DA0FD39-465E-FC4D-B9A2-5B0D9CE1D285}" presName="Name25" presStyleLbl="parChTrans1D1" presStyleIdx="1" presStyleCnt="4"/>
      <dgm:spPr/>
    </dgm:pt>
    <dgm:pt modelId="{35497C96-76A1-384A-92E3-BBF6C114B79F}" type="pres">
      <dgm:prSet presAssocID="{4037B1A0-9497-D345-9831-57F0C528B772}" presName="node" presStyleCnt="0"/>
      <dgm:spPr/>
    </dgm:pt>
    <dgm:pt modelId="{7474B3A3-4F37-EA45-9B97-817A8B87FBBF}" type="pres">
      <dgm:prSet presAssocID="{4037B1A0-9497-D345-9831-57F0C528B772}" presName="parentNode" presStyleLbl="node1" presStyleIdx="2" presStyleCnt="5" custScaleX="107141" custScaleY="104853" custLinFactX="-100000" custLinFactY="30235" custLinFactNeighborX="-159124" custLinFactNeighborY="100000">
        <dgm:presLayoutVars>
          <dgm:chMax val="1"/>
          <dgm:bulletEnabled val="1"/>
        </dgm:presLayoutVars>
      </dgm:prSet>
      <dgm:spPr/>
    </dgm:pt>
    <dgm:pt modelId="{E8907C6F-4857-914B-A227-1E92E87637AD}" type="pres">
      <dgm:prSet presAssocID="{4037B1A0-9497-D345-9831-57F0C528B772}" presName="childNode" presStyleLbl="revTx" presStyleIdx="0" presStyleCnt="0">
        <dgm:presLayoutVars>
          <dgm:bulletEnabled val="1"/>
        </dgm:presLayoutVars>
      </dgm:prSet>
      <dgm:spPr/>
    </dgm:pt>
    <dgm:pt modelId="{8AFEB3C5-E9AF-5043-BD7C-7ED3FB765A97}" type="pres">
      <dgm:prSet presAssocID="{523BBB24-0216-5540-A51D-DA9291F10938}" presName="Name25" presStyleLbl="parChTrans1D1" presStyleIdx="2" presStyleCnt="4"/>
      <dgm:spPr/>
    </dgm:pt>
    <dgm:pt modelId="{BA69F7AF-F0E1-DA48-8653-8E6C689376C8}" type="pres">
      <dgm:prSet presAssocID="{74A65B6C-E0B0-D541-BB75-A6D0927103F0}" presName="node" presStyleCnt="0"/>
      <dgm:spPr/>
    </dgm:pt>
    <dgm:pt modelId="{72CC9DA1-457B-1C41-91CA-6DD419418A2C}" type="pres">
      <dgm:prSet presAssocID="{74A65B6C-E0B0-D541-BB75-A6D0927103F0}" presName="parentNode" presStyleLbl="node1" presStyleIdx="3" presStyleCnt="5" custLinFactY="-36742" custLinFactNeighborX="-92068" custLinFactNeighborY="-100000">
        <dgm:presLayoutVars>
          <dgm:chMax val="1"/>
          <dgm:bulletEnabled val="1"/>
        </dgm:presLayoutVars>
      </dgm:prSet>
      <dgm:spPr/>
    </dgm:pt>
    <dgm:pt modelId="{5C3CE45B-44B5-BD4B-BCBE-123E61D64310}" type="pres">
      <dgm:prSet presAssocID="{74A65B6C-E0B0-D541-BB75-A6D0927103F0}" presName="childNode" presStyleLbl="revTx" presStyleIdx="0" presStyleCnt="0">
        <dgm:presLayoutVars>
          <dgm:bulletEnabled val="1"/>
        </dgm:presLayoutVars>
      </dgm:prSet>
      <dgm:spPr/>
    </dgm:pt>
    <dgm:pt modelId="{1A7FB32E-E0D0-994F-B3CE-C3385CF17D1E}" type="pres">
      <dgm:prSet presAssocID="{41E7785C-7F62-554F-AD3B-1522370EC4BE}" presName="Name25" presStyleLbl="parChTrans1D1" presStyleIdx="3" presStyleCnt="4"/>
      <dgm:spPr/>
    </dgm:pt>
    <dgm:pt modelId="{705699EC-2B26-4D4F-8667-DA6C4736A3DE}" type="pres">
      <dgm:prSet presAssocID="{9B7A0CA4-CA1E-7A4C-A38C-452CD2E5D328}" presName="node" presStyleCnt="0"/>
      <dgm:spPr/>
    </dgm:pt>
    <dgm:pt modelId="{A11F408A-7610-A145-83DB-2F768A6FD713}" type="pres">
      <dgm:prSet presAssocID="{9B7A0CA4-CA1E-7A4C-A38C-452CD2E5D328}" presName="parentNode" presStyleLbl="node1" presStyleIdx="4" presStyleCnt="5" custLinFactX="-3189" custLinFactY="-128404" custLinFactNeighborX="-100000" custLinFactNeighborY="-200000">
        <dgm:presLayoutVars>
          <dgm:chMax val="1"/>
          <dgm:bulletEnabled val="1"/>
        </dgm:presLayoutVars>
      </dgm:prSet>
      <dgm:spPr/>
    </dgm:pt>
    <dgm:pt modelId="{E5D8B0B4-F6EB-F140-872B-571A4C0BB887}" type="pres">
      <dgm:prSet presAssocID="{9B7A0CA4-CA1E-7A4C-A38C-452CD2E5D328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4756B09-F84B-7745-82F1-0CFC117DE0D9}" srcId="{2DBB23D9-C338-CD4F-82D0-65D9F1279F4A}" destId="{4037B1A0-9497-D345-9831-57F0C528B772}" srcOrd="1" destOrd="0" parTransId="{2DA0FD39-465E-FC4D-B9A2-5B0D9CE1D285}" sibTransId="{E6D20D53-7721-D34C-805D-E6673FC09C9F}"/>
    <dgm:cxn modelId="{26023518-0A8C-E04C-BF24-DD9E7D2ED87B}" type="presOf" srcId="{2DA0FD39-465E-FC4D-B9A2-5B0D9CE1D285}" destId="{03D6ACD7-F3B7-984C-A904-5EA550DE8C72}" srcOrd="0" destOrd="0" presId="urn:microsoft.com/office/officeart/2005/8/layout/radial2"/>
    <dgm:cxn modelId="{ABB51244-04E1-4045-91AA-9968676B5955}" srcId="{2DBB23D9-C338-CD4F-82D0-65D9F1279F4A}" destId="{9B7A0CA4-CA1E-7A4C-A38C-452CD2E5D328}" srcOrd="3" destOrd="0" parTransId="{41E7785C-7F62-554F-AD3B-1522370EC4BE}" sibTransId="{E9C62A19-1E3D-924F-BCBD-17CD88103A11}"/>
    <dgm:cxn modelId="{21A29C4C-4E07-2847-B2AF-FCF642AF9524}" type="presOf" srcId="{B35AF8B6-8C2F-8347-81BD-97DF7BDA464E}" destId="{07FE4F94-A069-1047-917B-48B24A9D6207}" srcOrd="0" destOrd="0" presId="urn:microsoft.com/office/officeart/2005/8/layout/radial2"/>
    <dgm:cxn modelId="{6BD9C763-FDFE-314E-9BF6-1DB746F776E5}" srcId="{2DBB23D9-C338-CD4F-82D0-65D9F1279F4A}" destId="{74A65B6C-E0B0-D541-BB75-A6D0927103F0}" srcOrd="2" destOrd="0" parTransId="{523BBB24-0216-5540-A51D-DA9291F10938}" sibTransId="{4804B297-CDDE-234F-BF2C-D4B730081206}"/>
    <dgm:cxn modelId="{CBDAB176-FC7F-F647-9DF2-10E9B454BBA0}" type="presOf" srcId="{9B7A0CA4-CA1E-7A4C-A38C-452CD2E5D328}" destId="{A11F408A-7610-A145-83DB-2F768A6FD713}" srcOrd="0" destOrd="0" presId="urn:microsoft.com/office/officeart/2005/8/layout/radial2"/>
    <dgm:cxn modelId="{6B1EEF8E-184E-6D4C-AD01-DBE0F8EFBFBE}" type="presOf" srcId="{41E7785C-7F62-554F-AD3B-1522370EC4BE}" destId="{1A7FB32E-E0D0-994F-B3CE-C3385CF17D1E}" srcOrd="0" destOrd="0" presId="urn:microsoft.com/office/officeart/2005/8/layout/radial2"/>
    <dgm:cxn modelId="{F4A707B8-AFD1-0E42-8173-88933B18FA3A}" type="presOf" srcId="{523BBB24-0216-5540-A51D-DA9291F10938}" destId="{8AFEB3C5-E9AF-5043-BD7C-7ED3FB765A97}" srcOrd="0" destOrd="0" presId="urn:microsoft.com/office/officeart/2005/8/layout/radial2"/>
    <dgm:cxn modelId="{DEB1B4D0-A014-5A49-9A02-1CE04514611D}" type="presOf" srcId="{4037B1A0-9497-D345-9831-57F0C528B772}" destId="{7474B3A3-4F37-EA45-9B97-817A8B87FBBF}" srcOrd="0" destOrd="0" presId="urn:microsoft.com/office/officeart/2005/8/layout/radial2"/>
    <dgm:cxn modelId="{3D9E06D4-1566-2047-B164-8B4A2E8E9986}" type="presOf" srcId="{1839C221-3A64-EC45-8B19-4F308D6A950B}" destId="{52593A7F-4B5B-8C49-B6A7-B32395C8F48D}" srcOrd="0" destOrd="0" presId="urn:microsoft.com/office/officeart/2005/8/layout/radial2"/>
    <dgm:cxn modelId="{39CCD7D7-E13C-8B4B-9714-76CA3054FC23}" type="presOf" srcId="{2DBB23D9-C338-CD4F-82D0-65D9F1279F4A}" destId="{CDDD555A-6823-4E41-A608-A86D6A34733C}" srcOrd="0" destOrd="0" presId="urn:microsoft.com/office/officeart/2005/8/layout/radial2"/>
    <dgm:cxn modelId="{CA3C30E9-BE20-CF4D-AF82-E8B74C446F6D}" type="presOf" srcId="{74A65B6C-E0B0-D541-BB75-A6D0927103F0}" destId="{72CC9DA1-457B-1C41-91CA-6DD419418A2C}" srcOrd="0" destOrd="0" presId="urn:microsoft.com/office/officeart/2005/8/layout/radial2"/>
    <dgm:cxn modelId="{463812F7-F1B5-A742-A6D5-29F50E5365F1}" srcId="{2DBB23D9-C338-CD4F-82D0-65D9F1279F4A}" destId="{1839C221-3A64-EC45-8B19-4F308D6A950B}" srcOrd="0" destOrd="0" parTransId="{B35AF8B6-8C2F-8347-81BD-97DF7BDA464E}" sibTransId="{F3535C28-5165-1A4E-AFB8-93C6FC4E454E}"/>
    <dgm:cxn modelId="{C8127908-CC71-3949-A11B-AE105971A713}" type="presParOf" srcId="{CDDD555A-6823-4E41-A608-A86D6A34733C}" destId="{698B8882-07CB-C246-B9B9-17CF6E7C7FA0}" srcOrd="0" destOrd="0" presId="urn:microsoft.com/office/officeart/2005/8/layout/radial2"/>
    <dgm:cxn modelId="{F0592C76-FDB1-3640-B58C-CBE0679E3C31}" type="presParOf" srcId="{698B8882-07CB-C246-B9B9-17CF6E7C7FA0}" destId="{C749DCE6-141A-D046-90C7-BFD188B2DAAF}" srcOrd="0" destOrd="0" presId="urn:microsoft.com/office/officeart/2005/8/layout/radial2"/>
    <dgm:cxn modelId="{74BEF578-C2C3-E941-8B6C-A71D7A149E2E}" type="presParOf" srcId="{C749DCE6-141A-D046-90C7-BFD188B2DAAF}" destId="{C608356F-7CE2-1C4E-BF33-B0AC0ABA5B2C}" srcOrd="0" destOrd="0" presId="urn:microsoft.com/office/officeart/2005/8/layout/radial2"/>
    <dgm:cxn modelId="{FDFFDECC-7BDA-D345-8851-7DE651243E39}" type="presParOf" srcId="{C749DCE6-141A-D046-90C7-BFD188B2DAAF}" destId="{2363FE6C-F2C5-1C4A-995E-82641BD65A8F}" srcOrd="1" destOrd="0" presId="urn:microsoft.com/office/officeart/2005/8/layout/radial2"/>
    <dgm:cxn modelId="{7BE55F85-456F-0948-8E2F-4D47C90E1756}" type="presParOf" srcId="{698B8882-07CB-C246-B9B9-17CF6E7C7FA0}" destId="{07FE4F94-A069-1047-917B-48B24A9D6207}" srcOrd="1" destOrd="0" presId="urn:microsoft.com/office/officeart/2005/8/layout/radial2"/>
    <dgm:cxn modelId="{D3277D6E-3A86-AC4A-9119-F89F23DA1BB5}" type="presParOf" srcId="{698B8882-07CB-C246-B9B9-17CF6E7C7FA0}" destId="{C82CFD0C-F7EE-2B4C-9925-015C6930D54C}" srcOrd="2" destOrd="0" presId="urn:microsoft.com/office/officeart/2005/8/layout/radial2"/>
    <dgm:cxn modelId="{E8072529-9A53-5543-9B67-1E003B320A7A}" type="presParOf" srcId="{C82CFD0C-F7EE-2B4C-9925-015C6930D54C}" destId="{52593A7F-4B5B-8C49-B6A7-B32395C8F48D}" srcOrd="0" destOrd="0" presId="urn:microsoft.com/office/officeart/2005/8/layout/radial2"/>
    <dgm:cxn modelId="{88A74264-4101-A447-AE21-FC55D65B4D04}" type="presParOf" srcId="{C82CFD0C-F7EE-2B4C-9925-015C6930D54C}" destId="{F54B26EE-24BA-E042-93ED-5C8441106324}" srcOrd="1" destOrd="0" presId="urn:microsoft.com/office/officeart/2005/8/layout/radial2"/>
    <dgm:cxn modelId="{6B27A901-A716-1549-AE0D-CF77A75163D7}" type="presParOf" srcId="{698B8882-07CB-C246-B9B9-17CF6E7C7FA0}" destId="{03D6ACD7-F3B7-984C-A904-5EA550DE8C72}" srcOrd="3" destOrd="0" presId="urn:microsoft.com/office/officeart/2005/8/layout/radial2"/>
    <dgm:cxn modelId="{D3DBDBDE-4A3E-CB44-A587-69A98A4568E5}" type="presParOf" srcId="{698B8882-07CB-C246-B9B9-17CF6E7C7FA0}" destId="{35497C96-76A1-384A-92E3-BBF6C114B79F}" srcOrd="4" destOrd="0" presId="urn:microsoft.com/office/officeart/2005/8/layout/radial2"/>
    <dgm:cxn modelId="{33335EBD-A08F-4A4F-B97E-08EAF38095F3}" type="presParOf" srcId="{35497C96-76A1-384A-92E3-BBF6C114B79F}" destId="{7474B3A3-4F37-EA45-9B97-817A8B87FBBF}" srcOrd="0" destOrd="0" presId="urn:microsoft.com/office/officeart/2005/8/layout/radial2"/>
    <dgm:cxn modelId="{7DA814C3-12A6-604D-9DF5-084226A964E0}" type="presParOf" srcId="{35497C96-76A1-384A-92E3-BBF6C114B79F}" destId="{E8907C6F-4857-914B-A227-1E92E87637AD}" srcOrd="1" destOrd="0" presId="urn:microsoft.com/office/officeart/2005/8/layout/radial2"/>
    <dgm:cxn modelId="{4DDCF1DB-0179-B348-B380-6047E96AD0E3}" type="presParOf" srcId="{698B8882-07CB-C246-B9B9-17CF6E7C7FA0}" destId="{8AFEB3C5-E9AF-5043-BD7C-7ED3FB765A97}" srcOrd="5" destOrd="0" presId="urn:microsoft.com/office/officeart/2005/8/layout/radial2"/>
    <dgm:cxn modelId="{827752F5-8C51-9D4D-85D7-8B71B9B35F2E}" type="presParOf" srcId="{698B8882-07CB-C246-B9B9-17CF6E7C7FA0}" destId="{BA69F7AF-F0E1-DA48-8653-8E6C689376C8}" srcOrd="6" destOrd="0" presId="urn:microsoft.com/office/officeart/2005/8/layout/radial2"/>
    <dgm:cxn modelId="{77941280-7F86-DF49-8AEF-D654A8C860C1}" type="presParOf" srcId="{BA69F7AF-F0E1-DA48-8653-8E6C689376C8}" destId="{72CC9DA1-457B-1C41-91CA-6DD419418A2C}" srcOrd="0" destOrd="0" presId="urn:microsoft.com/office/officeart/2005/8/layout/radial2"/>
    <dgm:cxn modelId="{BFEBA092-9F8F-274A-AB3B-0609D526D263}" type="presParOf" srcId="{BA69F7AF-F0E1-DA48-8653-8E6C689376C8}" destId="{5C3CE45B-44B5-BD4B-BCBE-123E61D64310}" srcOrd="1" destOrd="0" presId="urn:microsoft.com/office/officeart/2005/8/layout/radial2"/>
    <dgm:cxn modelId="{C5B571C7-3F4B-F847-A86A-79AE8BA991B4}" type="presParOf" srcId="{698B8882-07CB-C246-B9B9-17CF6E7C7FA0}" destId="{1A7FB32E-E0D0-994F-B3CE-C3385CF17D1E}" srcOrd="7" destOrd="0" presId="urn:microsoft.com/office/officeart/2005/8/layout/radial2"/>
    <dgm:cxn modelId="{30F76C3F-B0BA-D742-B7A1-3C8553DFD621}" type="presParOf" srcId="{698B8882-07CB-C246-B9B9-17CF6E7C7FA0}" destId="{705699EC-2B26-4D4F-8667-DA6C4736A3DE}" srcOrd="8" destOrd="0" presId="urn:microsoft.com/office/officeart/2005/8/layout/radial2"/>
    <dgm:cxn modelId="{9DC11063-024D-2F47-B19C-739CD143E17D}" type="presParOf" srcId="{705699EC-2B26-4D4F-8667-DA6C4736A3DE}" destId="{A11F408A-7610-A145-83DB-2F768A6FD713}" srcOrd="0" destOrd="0" presId="urn:microsoft.com/office/officeart/2005/8/layout/radial2"/>
    <dgm:cxn modelId="{5BDB527B-CF2B-F747-9883-EA8F8F8CEFBD}" type="presParOf" srcId="{705699EC-2B26-4D4F-8667-DA6C4736A3DE}" destId="{E5D8B0B4-F6EB-F140-872B-571A4C0BB88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FB32E-E0D0-994F-B3CE-C3385CF17D1E}">
      <dsp:nvSpPr>
        <dsp:cNvPr id="0" name=""/>
        <dsp:cNvSpPr/>
      </dsp:nvSpPr>
      <dsp:spPr>
        <a:xfrm rot="16044159">
          <a:off x="2911833" y="1982937"/>
          <a:ext cx="611566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611566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EB3C5-E9AF-5043-BD7C-7ED3FB765A97}">
      <dsp:nvSpPr>
        <dsp:cNvPr id="0" name=""/>
        <dsp:cNvSpPr/>
      </dsp:nvSpPr>
      <dsp:spPr>
        <a:xfrm rot="8015409">
          <a:off x="3679308" y="2444033"/>
          <a:ext cx="429738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429738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6ACD7-F3B7-984C-A904-5EA550DE8C72}">
      <dsp:nvSpPr>
        <dsp:cNvPr id="0" name=""/>
        <dsp:cNvSpPr/>
      </dsp:nvSpPr>
      <dsp:spPr>
        <a:xfrm rot="19588830">
          <a:off x="2450463" y="3623835"/>
          <a:ext cx="58437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58437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E4F94-A069-1047-917B-48B24A9D6207}">
      <dsp:nvSpPr>
        <dsp:cNvPr id="0" name=""/>
        <dsp:cNvSpPr/>
      </dsp:nvSpPr>
      <dsp:spPr>
        <a:xfrm rot="8870824">
          <a:off x="2432468" y="3619086"/>
          <a:ext cx="24752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24752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3FE6C-F2C5-1C4A-995E-82641BD65A8F}">
      <dsp:nvSpPr>
        <dsp:cNvPr id="0" name=""/>
        <dsp:cNvSpPr/>
      </dsp:nvSpPr>
      <dsp:spPr>
        <a:xfrm>
          <a:off x="0" y="37607"/>
          <a:ext cx="5306848" cy="5192605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93A7F-4B5B-8C49-B6A7-B32395C8F48D}">
      <dsp:nvSpPr>
        <dsp:cNvPr id="0" name=""/>
        <dsp:cNvSpPr/>
      </dsp:nvSpPr>
      <dsp:spPr>
        <a:xfrm>
          <a:off x="1238687" y="3357610"/>
          <a:ext cx="1299035" cy="1268623"/>
        </a:xfrm>
        <a:prstGeom prst="ellipse">
          <a:avLst/>
        </a:prstGeom>
        <a:pattFill prst="wdUpDiag">
          <a:fgClr>
            <a:schemeClr val="accent1">
              <a:lumMod val="75000"/>
            </a:schemeClr>
          </a:fgClr>
          <a:bgClr>
            <a:schemeClr val="tx2">
              <a:lumMod val="60000"/>
              <a:lumOff val="40000"/>
            </a:schemeClr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NEMO4</a:t>
          </a:r>
          <a:endParaRPr lang="en-GB" sz="14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ocean-sea ice</a:t>
          </a:r>
        </a:p>
      </dsp:txBody>
      <dsp:txXfrm>
        <a:off x="1428926" y="3543396"/>
        <a:ext cx="918557" cy="897051"/>
      </dsp:txXfrm>
    </dsp:sp>
    <dsp:sp modelId="{7474B3A3-4F37-EA45-9B97-817A8B87FBBF}">
      <dsp:nvSpPr>
        <dsp:cNvPr id="0" name=""/>
        <dsp:cNvSpPr/>
      </dsp:nvSpPr>
      <dsp:spPr>
        <a:xfrm>
          <a:off x="1139058" y="3309504"/>
          <a:ext cx="1493298" cy="1461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FESOM2.5 + FESIM</a:t>
          </a:r>
          <a:br>
            <a:rPr lang="en-GB" sz="2000" kern="1200" dirty="0"/>
          </a:br>
          <a:r>
            <a:rPr lang="en-GB" sz="1400" kern="1200" dirty="0"/>
            <a:t>ocean-sea ice</a:t>
          </a:r>
          <a:endParaRPr lang="en-GB" sz="2400" kern="1200" dirty="0"/>
        </a:p>
      </dsp:txBody>
      <dsp:txXfrm>
        <a:off x="1357746" y="3523522"/>
        <a:ext cx="1055922" cy="1033373"/>
      </dsp:txXfrm>
    </dsp:sp>
    <dsp:sp modelId="{72CC9DA1-457B-1C41-91CA-6DD419418A2C}">
      <dsp:nvSpPr>
        <dsp:cNvPr id="0" name=""/>
        <dsp:cNvSpPr/>
      </dsp:nvSpPr>
      <dsp:spPr>
        <a:xfrm>
          <a:off x="3529640" y="1420969"/>
          <a:ext cx="1393769" cy="1393769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ECWAM</a:t>
          </a:r>
          <a:br>
            <a:rPr lang="en-GB" sz="2400" kern="1200" dirty="0"/>
          </a:br>
          <a:r>
            <a:rPr lang="en-GB" sz="1400" kern="1200" dirty="0"/>
            <a:t>waves </a:t>
          </a:r>
          <a:br>
            <a:rPr lang="en-GB" sz="1400" kern="1200" dirty="0"/>
          </a:br>
          <a:r>
            <a:rPr lang="en-GB" sz="1400" kern="1200" dirty="0"/>
            <a:t>48r1</a:t>
          </a:r>
          <a:endParaRPr lang="en-GB" sz="2400" kern="1200" dirty="0"/>
        </a:p>
      </dsp:txBody>
      <dsp:txXfrm>
        <a:off x="3733753" y="1625082"/>
        <a:ext cx="985543" cy="985543"/>
      </dsp:txXfrm>
    </dsp:sp>
    <dsp:sp modelId="{A11F408A-7610-A145-83DB-2F768A6FD713}">
      <dsp:nvSpPr>
        <dsp:cNvPr id="0" name=""/>
        <dsp:cNvSpPr/>
      </dsp:nvSpPr>
      <dsp:spPr>
        <a:xfrm>
          <a:off x="2475294" y="307353"/>
          <a:ext cx="1393769" cy="1393769"/>
        </a:xfrm>
        <a:prstGeom prst="ellipse">
          <a:avLst/>
        </a:prstGeom>
        <a:solidFill>
          <a:schemeClr val="accent6">
            <a:lumMod val="60000"/>
            <a:lumOff val="40000"/>
            <a:alpha val="5472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ECLand</a:t>
          </a:r>
          <a:br>
            <a:rPr lang="en-GB" sz="2500" kern="1200" dirty="0"/>
          </a:br>
          <a:r>
            <a:rPr lang="en-GB" sz="1400" kern="1200" dirty="0"/>
            <a:t>land surface 48r1 + upgrades</a:t>
          </a:r>
          <a:endParaRPr lang="en-GB" sz="2500" kern="1200" dirty="0"/>
        </a:p>
      </dsp:txBody>
      <dsp:txXfrm>
        <a:off x="2679407" y="511466"/>
        <a:ext cx="985543" cy="985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FB32E-E0D0-994F-B3CE-C3385CF17D1E}">
      <dsp:nvSpPr>
        <dsp:cNvPr id="0" name=""/>
        <dsp:cNvSpPr/>
      </dsp:nvSpPr>
      <dsp:spPr>
        <a:xfrm rot="16044159">
          <a:off x="2911833" y="1982937"/>
          <a:ext cx="611566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611566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EB3C5-E9AF-5043-BD7C-7ED3FB765A97}">
      <dsp:nvSpPr>
        <dsp:cNvPr id="0" name=""/>
        <dsp:cNvSpPr/>
      </dsp:nvSpPr>
      <dsp:spPr>
        <a:xfrm rot="8015409">
          <a:off x="3679308" y="2444033"/>
          <a:ext cx="429738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429738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6ACD7-F3B7-984C-A904-5EA550DE8C72}">
      <dsp:nvSpPr>
        <dsp:cNvPr id="0" name=""/>
        <dsp:cNvSpPr/>
      </dsp:nvSpPr>
      <dsp:spPr>
        <a:xfrm rot="19588830">
          <a:off x="2450463" y="3623835"/>
          <a:ext cx="58437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58437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E4F94-A069-1047-917B-48B24A9D6207}">
      <dsp:nvSpPr>
        <dsp:cNvPr id="0" name=""/>
        <dsp:cNvSpPr/>
      </dsp:nvSpPr>
      <dsp:spPr>
        <a:xfrm rot="8870824">
          <a:off x="2432468" y="3619086"/>
          <a:ext cx="24752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24752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3FE6C-F2C5-1C4A-995E-82641BD65A8F}">
      <dsp:nvSpPr>
        <dsp:cNvPr id="0" name=""/>
        <dsp:cNvSpPr/>
      </dsp:nvSpPr>
      <dsp:spPr>
        <a:xfrm>
          <a:off x="0" y="37607"/>
          <a:ext cx="5306848" cy="5192605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93A7F-4B5B-8C49-B6A7-B32395C8F48D}">
      <dsp:nvSpPr>
        <dsp:cNvPr id="0" name=""/>
        <dsp:cNvSpPr/>
      </dsp:nvSpPr>
      <dsp:spPr>
        <a:xfrm>
          <a:off x="1238687" y="3357610"/>
          <a:ext cx="1299035" cy="1268623"/>
        </a:xfrm>
        <a:prstGeom prst="ellipse">
          <a:avLst/>
        </a:prstGeom>
        <a:pattFill prst="wdUpDiag">
          <a:fgClr>
            <a:schemeClr val="accent1">
              <a:lumMod val="75000"/>
            </a:schemeClr>
          </a:fgClr>
          <a:bgClr>
            <a:schemeClr val="tx2">
              <a:lumMod val="60000"/>
              <a:lumOff val="40000"/>
            </a:schemeClr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NEMO4</a:t>
          </a:r>
          <a:endParaRPr lang="en-GB" sz="14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ocean-sea ice</a:t>
          </a:r>
        </a:p>
      </dsp:txBody>
      <dsp:txXfrm>
        <a:off x="1428926" y="3543396"/>
        <a:ext cx="918557" cy="897051"/>
      </dsp:txXfrm>
    </dsp:sp>
    <dsp:sp modelId="{7474B3A3-4F37-EA45-9B97-817A8B87FBBF}">
      <dsp:nvSpPr>
        <dsp:cNvPr id="0" name=""/>
        <dsp:cNvSpPr/>
      </dsp:nvSpPr>
      <dsp:spPr>
        <a:xfrm>
          <a:off x="1139058" y="3309504"/>
          <a:ext cx="1493298" cy="1461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NEMO V3.4 + LIM2</a:t>
          </a:r>
          <a:br>
            <a:rPr lang="en-GB" sz="2000" kern="1200" dirty="0"/>
          </a:br>
          <a:r>
            <a:rPr lang="en-GB" sz="1400" kern="1200" dirty="0"/>
            <a:t>ocean-sea ice</a:t>
          </a:r>
          <a:endParaRPr lang="en-GB" sz="2400" kern="1200" dirty="0"/>
        </a:p>
      </dsp:txBody>
      <dsp:txXfrm>
        <a:off x="1357746" y="3523522"/>
        <a:ext cx="1055922" cy="1033373"/>
      </dsp:txXfrm>
    </dsp:sp>
    <dsp:sp modelId="{72CC9DA1-457B-1C41-91CA-6DD419418A2C}">
      <dsp:nvSpPr>
        <dsp:cNvPr id="0" name=""/>
        <dsp:cNvSpPr/>
      </dsp:nvSpPr>
      <dsp:spPr>
        <a:xfrm>
          <a:off x="3529640" y="1420969"/>
          <a:ext cx="1393769" cy="1393769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ECWAM</a:t>
          </a:r>
          <a:br>
            <a:rPr lang="en-GB" sz="2400" kern="1200" dirty="0"/>
          </a:br>
          <a:r>
            <a:rPr lang="en-GB" sz="1400" kern="1200" dirty="0"/>
            <a:t>waves </a:t>
          </a:r>
          <a:br>
            <a:rPr lang="en-GB" sz="1400" kern="1200" dirty="0"/>
          </a:br>
          <a:r>
            <a:rPr lang="en-GB" sz="1400" kern="1200" dirty="0"/>
            <a:t>48r1</a:t>
          </a:r>
          <a:endParaRPr lang="en-GB" sz="2400" kern="1200" dirty="0"/>
        </a:p>
      </dsp:txBody>
      <dsp:txXfrm>
        <a:off x="3733753" y="1625082"/>
        <a:ext cx="985543" cy="985543"/>
      </dsp:txXfrm>
    </dsp:sp>
    <dsp:sp modelId="{A11F408A-7610-A145-83DB-2F768A6FD713}">
      <dsp:nvSpPr>
        <dsp:cNvPr id="0" name=""/>
        <dsp:cNvSpPr/>
      </dsp:nvSpPr>
      <dsp:spPr>
        <a:xfrm>
          <a:off x="2475294" y="307353"/>
          <a:ext cx="1393769" cy="1393769"/>
        </a:xfrm>
        <a:prstGeom prst="ellipse">
          <a:avLst/>
        </a:prstGeom>
        <a:solidFill>
          <a:schemeClr val="accent6">
            <a:lumMod val="60000"/>
            <a:lumOff val="40000"/>
            <a:alpha val="5472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ECLand</a:t>
          </a:r>
          <a:br>
            <a:rPr lang="en-GB" sz="2500" kern="1200" dirty="0"/>
          </a:br>
          <a:r>
            <a:rPr lang="en-GB" sz="1400" kern="1200" dirty="0"/>
            <a:t>land surface 48r1 + upgrades</a:t>
          </a:r>
          <a:endParaRPr lang="en-GB" sz="2500" kern="1200" dirty="0"/>
        </a:p>
      </dsp:txBody>
      <dsp:txXfrm>
        <a:off x="2679407" y="511466"/>
        <a:ext cx="985543" cy="98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883861"/>
            <a:ext cx="703834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836605"/>
            <a:ext cx="62103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9A42-F309-2544-AD07-289B5A9DAD0E}" type="datetimeFigureOut">
              <a:rPr lang="en-DE" smtClean="0"/>
              <a:t>30.11.23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0A60-56E1-BE45-9327-B0C79E965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475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9A42-F309-2544-AD07-289B5A9DAD0E}" type="datetimeFigureOut">
              <a:rPr lang="en-DE" smtClean="0"/>
              <a:t>30.11.23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0A60-56E1-BE45-9327-B0C79E965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483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87536"/>
            <a:ext cx="178546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87536"/>
            <a:ext cx="5252879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9A42-F309-2544-AD07-289B5A9DAD0E}" type="datetimeFigureOut">
              <a:rPr lang="en-DE" smtClean="0"/>
              <a:t>30.11.23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0A60-56E1-BE45-9327-B0C79E965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355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9A42-F309-2544-AD07-289B5A9DAD0E}" type="datetimeFigureOut">
              <a:rPr lang="en-DE" smtClean="0"/>
              <a:t>30.11.23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0A60-56E1-BE45-9327-B0C79E965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712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346420"/>
            <a:ext cx="714184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614203"/>
            <a:ext cx="714184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9A42-F309-2544-AD07-289B5A9DAD0E}" type="datetimeFigureOut">
              <a:rPr lang="en-DE" smtClean="0"/>
              <a:t>30.11.23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0A60-56E1-BE45-9327-B0C79E965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979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437680"/>
            <a:ext cx="3519170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437680"/>
            <a:ext cx="3519170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9A42-F309-2544-AD07-289B5A9DAD0E}" type="datetimeFigureOut">
              <a:rPr lang="en-DE" smtClean="0"/>
              <a:t>30.11.23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0A60-56E1-BE45-9327-B0C79E965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09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87537"/>
            <a:ext cx="7141845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323916"/>
            <a:ext cx="350299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972747"/>
            <a:ext cx="3502997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323916"/>
            <a:ext cx="352024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972747"/>
            <a:ext cx="3520249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9A42-F309-2544-AD07-289B5A9DAD0E}" type="datetimeFigureOut">
              <a:rPr lang="en-DE" smtClean="0"/>
              <a:t>30.11.23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0A60-56E1-BE45-9327-B0C79E965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10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9A42-F309-2544-AD07-289B5A9DAD0E}" type="datetimeFigureOut">
              <a:rPr lang="en-DE" smtClean="0"/>
              <a:t>30.11.23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0A60-56E1-BE45-9327-B0C79E965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351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9A42-F309-2544-AD07-289B5A9DAD0E}" type="datetimeFigureOut">
              <a:rPr lang="en-DE" smtClean="0"/>
              <a:t>30.11.23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0A60-56E1-BE45-9327-B0C79E965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153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77598"/>
            <a:ext cx="419195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9A42-F309-2544-AD07-289B5A9DAD0E}" type="datetimeFigureOut">
              <a:rPr lang="en-DE" smtClean="0"/>
              <a:t>30.11.23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0A60-56E1-BE45-9327-B0C79E965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16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77598"/>
            <a:ext cx="419195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9A42-F309-2544-AD07-289B5A9DAD0E}" type="datetimeFigureOut">
              <a:rPr lang="en-DE" smtClean="0"/>
              <a:t>30.11.23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0A60-56E1-BE45-9327-B0C79E965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581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87537"/>
            <a:ext cx="714184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437680"/>
            <a:ext cx="714184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9A42-F309-2544-AD07-289B5A9DAD0E}" type="datetimeFigureOut">
              <a:rPr lang="en-DE" smtClean="0"/>
              <a:t>30.11.23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005627"/>
            <a:ext cx="27946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0A60-56E1-BE45-9327-B0C79E965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080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DCB56B-8499-FE0A-7B05-F21D3059C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411621"/>
              </p:ext>
            </p:extLst>
          </p:nvPr>
        </p:nvGraphicFramePr>
        <p:xfrm>
          <a:off x="1305291" y="122280"/>
          <a:ext cx="9113795" cy="6311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2CD937B-B511-2B48-DA98-94EC3428A9CA}"/>
              </a:ext>
            </a:extLst>
          </p:cNvPr>
          <p:cNvGrpSpPr/>
          <p:nvPr/>
        </p:nvGrpSpPr>
        <p:grpSpPr>
          <a:xfrm>
            <a:off x="2104821" y="781365"/>
            <a:ext cx="1781632" cy="1751863"/>
            <a:chOff x="3080318" y="86"/>
            <a:chExt cx="1562100" cy="1562100"/>
          </a:xfrm>
          <a:solidFill>
            <a:schemeClr val="accent3">
              <a:lumMod val="75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DEC1F3-59E9-F820-5B22-5AF5716A7043}"/>
                </a:ext>
              </a:extLst>
            </p:cNvPr>
            <p:cNvSpPr/>
            <p:nvPr/>
          </p:nvSpPr>
          <p:spPr>
            <a:xfrm>
              <a:off x="3080318" y="86"/>
              <a:ext cx="1562100" cy="1562100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AD0242-BDD9-7328-FE58-A5C0C2957794}"/>
                </a:ext>
              </a:extLst>
            </p:cNvPr>
            <p:cNvSpPr txBox="1"/>
            <p:nvPr/>
          </p:nvSpPr>
          <p:spPr>
            <a:xfrm>
              <a:off x="3309082" y="270414"/>
              <a:ext cx="1104572" cy="9984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/>
                <a:t>atmosphere</a:t>
              </a:r>
              <a:br>
                <a:rPr lang="en-GB" sz="1600" dirty="0"/>
              </a:br>
              <a:r>
                <a:rPr lang="en-GB" sz="1600" dirty="0"/>
                <a:t>48r1 +</a:t>
              </a:r>
              <a:br>
                <a:rPr lang="en-GB" sz="1600" dirty="0"/>
              </a:br>
              <a:r>
                <a:rPr lang="en-GB" sz="1600" dirty="0"/>
                <a:t>upgrades</a:t>
              </a:r>
              <a:endParaRPr lang="en-GB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F232FC-ABAF-F1CB-850A-160A90460C0C}"/>
              </a:ext>
            </a:extLst>
          </p:cNvPr>
          <p:cNvGrpSpPr/>
          <p:nvPr/>
        </p:nvGrpSpPr>
        <p:grpSpPr>
          <a:xfrm>
            <a:off x="170651" y="704415"/>
            <a:ext cx="5483717" cy="1988173"/>
            <a:chOff x="4641917" y="398340"/>
            <a:chExt cx="2090654" cy="13937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17AA06-EDB4-053B-59AF-2DE320100E0B}"/>
                </a:ext>
              </a:extLst>
            </p:cNvPr>
            <p:cNvSpPr/>
            <p:nvPr/>
          </p:nvSpPr>
          <p:spPr>
            <a:xfrm>
              <a:off x="4641917" y="398340"/>
              <a:ext cx="2090654" cy="13937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3B505E-759A-372D-FC67-CDA6C8F1C011}"/>
                </a:ext>
              </a:extLst>
            </p:cNvPr>
            <p:cNvSpPr txBox="1"/>
            <p:nvPr/>
          </p:nvSpPr>
          <p:spPr>
            <a:xfrm>
              <a:off x="4641917" y="1040050"/>
              <a:ext cx="2090654" cy="2001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dirty="0">
                  <a:solidFill>
                    <a:srgbClr val="7C7C7C"/>
                  </a:solidFill>
                </a:rPr>
                <a:t>Atmosphere provides air-sea fluxes: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solar heat flux over ocean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non-solar heat flux over ocean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total heat flux over ice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liquid precipitation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solid precipitation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total evaporation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sublimation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wind stress x </a:t>
              </a:r>
              <a:br>
                <a:rPr lang="en-GB" sz="1100" dirty="0">
                  <a:solidFill>
                    <a:srgbClr val="7C7C7C"/>
                  </a:solidFill>
                </a:rPr>
              </a:br>
              <a:r>
                <a:rPr lang="en-GB" sz="1100" dirty="0">
                  <a:solidFill>
                    <a:srgbClr val="7C7C7C"/>
                  </a:solidFill>
                </a:rPr>
                <a:t>(over ocean)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wind stress y </a:t>
              </a:r>
              <a:br>
                <a:rPr lang="en-GB" sz="1100" dirty="0">
                  <a:solidFill>
                    <a:srgbClr val="7C7C7C"/>
                  </a:solidFill>
                </a:rPr>
              </a:br>
              <a:r>
                <a:rPr lang="en-GB" sz="1100" dirty="0">
                  <a:solidFill>
                    <a:srgbClr val="7C7C7C"/>
                  </a:solidFill>
                </a:rPr>
                <a:t>(over ocean)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wind stress x </a:t>
              </a:r>
              <a:br>
                <a:rPr lang="en-GB" sz="1100" dirty="0">
                  <a:solidFill>
                    <a:srgbClr val="7C7C7C"/>
                  </a:solidFill>
                </a:rPr>
              </a:br>
              <a:r>
                <a:rPr lang="en-GB" sz="1100" dirty="0">
                  <a:solidFill>
                    <a:srgbClr val="7C7C7C"/>
                  </a:solidFill>
                </a:rPr>
                <a:t>(over ice)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wind stress y </a:t>
              </a:r>
              <a:br>
                <a:rPr lang="en-GB" sz="1100" dirty="0">
                  <a:solidFill>
                    <a:srgbClr val="7C7C7C"/>
                  </a:solidFill>
                </a:rPr>
              </a:br>
              <a:r>
                <a:rPr lang="en-GB" sz="1100" dirty="0">
                  <a:solidFill>
                    <a:srgbClr val="7C7C7C"/>
                  </a:solidFill>
                </a:rPr>
                <a:t>(over ice)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GB" sz="1100" dirty="0"/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GB" sz="11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D36D1-65D1-EA5E-BFED-0CC449BAD8E8}"/>
              </a:ext>
            </a:extLst>
          </p:cNvPr>
          <p:cNvSpPr/>
          <p:nvPr/>
        </p:nvSpPr>
        <p:spPr>
          <a:xfrm>
            <a:off x="2468291" y="3807228"/>
            <a:ext cx="3043049" cy="1352381"/>
          </a:xfrm>
          <a:prstGeom prst="rect">
            <a:avLst/>
          </a:prstGeom>
          <a:noFill/>
          <a:effectLst/>
        </p:spPr>
        <p:txBody>
          <a:bodyPr spcFirstLastPara="1" wrap="none" lIns="91440" tIns="45720" rIns="91440" bIns="45720" numCol="1">
            <a:prstTxWarp prst="textArchDown">
              <a:avLst>
                <a:gd name="adj" fmla="val 21588304"/>
              </a:avLst>
            </a:prstTxWarp>
            <a:spAutoFit/>
          </a:bodyPr>
          <a:lstStyle/>
          <a:p>
            <a:pPr algn="ctr"/>
            <a:r>
              <a:rPr lang="en-GB" dirty="0">
                <a:ln w="0"/>
                <a:solidFill>
                  <a:schemeClr val="bg1"/>
                </a:solidFill>
              </a:rPr>
              <a:t>single-executable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73DAB-B7DC-3319-BF1C-BEDCDBC77A74}"/>
              </a:ext>
            </a:extLst>
          </p:cNvPr>
          <p:cNvSpPr txBox="1"/>
          <p:nvPr/>
        </p:nvSpPr>
        <p:spPr>
          <a:xfrm>
            <a:off x="3460096" y="2212403"/>
            <a:ext cx="1076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6000" dirty="0">
                <a:solidFill>
                  <a:schemeClr val="bg1"/>
                </a:solidFill>
                <a:latin typeface="+mj-lt"/>
              </a:rPr>
              <a:t>IFS</a:t>
            </a:r>
            <a:endParaRPr lang="en-DE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48B5FF-729D-67FE-3CEB-40F09A0DCDBB}"/>
              </a:ext>
            </a:extLst>
          </p:cNvPr>
          <p:cNvCxnSpPr>
            <a:cxnSpLocks/>
          </p:cNvCxnSpPr>
          <p:nvPr/>
        </p:nvCxnSpPr>
        <p:spPr>
          <a:xfrm>
            <a:off x="3183775" y="2558165"/>
            <a:ext cx="0" cy="808488"/>
          </a:xfrm>
          <a:prstGeom prst="straightConnector1">
            <a:avLst/>
          </a:prstGeom>
          <a:ln w="50800">
            <a:gradFill>
              <a:gsLst>
                <a:gs pos="0">
                  <a:srgbClr val="7C7C7C"/>
                </a:gs>
                <a:gs pos="50000">
                  <a:schemeClr val="accent1">
                    <a:lumMod val="45000"/>
                    <a:lumOff val="5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4472C4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25CD5-93E0-E467-62E0-DEA2E13ECEF4}"/>
              </a:ext>
            </a:extLst>
          </p:cNvPr>
          <p:cNvCxnSpPr>
            <a:cxnSpLocks/>
          </p:cNvCxnSpPr>
          <p:nvPr/>
        </p:nvCxnSpPr>
        <p:spPr>
          <a:xfrm>
            <a:off x="3853201" y="2120361"/>
            <a:ext cx="924013" cy="0"/>
          </a:xfrm>
          <a:prstGeom prst="straightConnector1">
            <a:avLst/>
          </a:prstGeom>
          <a:ln w="50800">
            <a:gradFill>
              <a:gsLst>
                <a:gs pos="0">
                  <a:srgbClr val="7C7C7C"/>
                </a:gs>
                <a:gs pos="50000">
                  <a:schemeClr val="accent1">
                    <a:lumMod val="45000"/>
                    <a:lumOff val="5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4472C4"/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8B1415C-8138-97F8-42A6-D2FE220BDA43}"/>
              </a:ext>
            </a:extLst>
          </p:cNvPr>
          <p:cNvGrpSpPr/>
          <p:nvPr/>
        </p:nvGrpSpPr>
        <p:grpSpPr>
          <a:xfrm>
            <a:off x="4182964" y="3414861"/>
            <a:ext cx="2090654" cy="1393769"/>
            <a:chOff x="2874395" y="3271569"/>
            <a:chExt cx="2090654" cy="13937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00B65F-04E0-6FD4-7BDE-62CB70D43AD0}"/>
                </a:ext>
              </a:extLst>
            </p:cNvPr>
            <p:cNvSpPr/>
            <p:nvPr/>
          </p:nvSpPr>
          <p:spPr>
            <a:xfrm>
              <a:off x="2874395" y="3271569"/>
              <a:ext cx="2090654" cy="13937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1054E1-6451-D8DF-0C72-E19B0ABC18D4}"/>
                </a:ext>
              </a:extLst>
            </p:cNvPr>
            <p:cNvSpPr txBox="1"/>
            <p:nvPr/>
          </p:nvSpPr>
          <p:spPr>
            <a:xfrm>
              <a:off x="2874395" y="3271569"/>
              <a:ext cx="2090654" cy="1393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sz="1100" b="1" kern="1200" dirty="0">
                  <a:solidFill>
                    <a:srgbClr val="4472C4"/>
                  </a:solidFill>
                </a:rPr>
                <a:t>Ocean provides surface boundary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sz="1100" b="1" kern="1200" dirty="0">
                  <a:solidFill>
                    <a:srgbClr val="4472C4"/>
                  </a:solidFill>
                </a:rPr>
                <a:t>conditions to the atmosphere: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100" kern="1200" dirty="0">
                  <a:solidFill>
                    <a:srgbClr val="4472C4"/>
                  </a:solidFill>
                </a:rPr>
                <a:t>sea surface temperature [K]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100" kern="1200" dirty="0">
                  <a:solidFill>
                    <a:srgbClr val="4472C4"/>
                  </a:solidFill>
                </a:rPr>
                <a:t>sea ice fraction [0..1]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100" dirty="0">
                  <a:solidFill>
                    <a:srgbClr val="4472C4"/>
                  </a:solidFill>
                </a:rPr>
                <a:t>surface currents U &amp; V [m/s]</a:t>
              </a:r>
              <a:endParaRPr lang="en-GB" sz="1100" kern="1200" dirty="0">
                <a:solidFill>
                  <a:srgbClr val="4472C4"/>
                </a:solidFill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100" kern="1200" dirty="0">
                  <a:solidFill>
                    <a:srgbClr val="4472C4"/>
                  </a:solidFill>
                </a:rPr>
                <a:t>( ice surface temperature [K], </a:t>
              </a:r>
              <a:br>
                <a:rPr lang="en-GB" sz="1100" kern="1200" dirty="0">
                  <a:solidFill>
                    <a:srgbClr val="4472C4"/>
                  </a:solidFill>
                </a:rPr>
              </a:br>
              <a:r>
                <a:rPr lang="en-GB" sz="1100" kern="1200" dirty="0">
                  <a:solidFill>
                    <a:srgbClr val="4472C4"/>
                  </a:solidFill>
                </a:rPr>
                <a:t>ice albedo, ice thickness [m], </a:t>
              </a:r>
              <a:br>
                <a:rPr lang="en-GB" sz="1100" kern="1200" dirty="0">
                  <a:solidFill>
                    <a:srgbClr val="4472C4"/>
                  </a:solidFill>
                </a:rPr>
              </a:br>
              <a:r>
                <a:rPr lang="en-GB" sz="1100" kern="1200" dirty="0">
                  <a:solidFill>
                    <a:srgbClr val="4472C4"/>
                  </a:solidFill>
                </a:rPr>
                <a:t>snow thickness [m], snow concentration 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26D297-C8D3-088C-1CB0-E044C1869A9D}"/>
              </a:ext>
            </a:extLst>
          </p:cNvPr>
          <p:cNvGrpSpPr/>
          <p:nvPr/>
        </p:nvGrpSpPr>
        <p:grpSpPr>
          <a:xfrm>
            <a:off x="170651" y="4808630"/>
            <a:ext cx="2060633" cy="246221"/>
            <a:chOff x="6616931" y="4003389"/>
            <a:chExt cx="2060633" cy="24622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1C9C15-ECDE-7366-1933-B2B42BF3F1A8}"/>
                </a:ext>
              </a:extLst>
            </p:cNvPr>
            <p:cNvCxnSpPr>
              <a:cxnSpLocks/>
            </p:cNvCxnSpPr>
            <p:nvPr/>
          </p:nvCxnSpPr>
          <p:spPr>
            <a:xfrm>
              <a:off x="6616931" y="4126500"/>
              <a:ext cx="432262" cy="0"/>
            </a:xfrm>
            <a:prstGeom prst="straightConnector1">
              <a:avLst/>
            </a:prstGeom>
            <a:ln w="25400">
              <a:gradFill>
                <a:gsLst>
                  <a:gs pos="0">
                    <a:srgbClr val="7C7C7C"/>
                  </a:gs>
                  <a:gs pos="50000">
                    <a:schemeClr val="accent1">
                      <a:lumMod val="45000"/>
                      <a:lumOff val="55000"/>
                    </a:schemeClr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4472C4"/>
                  </a:gs>
                </a:gsLst>
                <a:lin ang="0" scaled="0"/>
              </a:gra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9CED05-4DB2-2E8E-48D9-A7C75FA65F05}"/>
                </a:ext>
              </a:extLst>
            </p:cNvPr>
            <p:cNvSpPr txBox="1"/>
            <p:nvPr/>
          </p:nvSpPr>
          <p:spPr>
            <a:xfrm>
              <a:off x="7049193" y="4003389"/>
              <a:ext cx="16283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c</a:t>
              </a:r>
              <a:r>
                <a:rPr lang="en-DE" sz="1000" dirty="0"/>
                <a:t>oupling/remapping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40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DCB56B-8499-FE0A-7B05-F21D3059C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354665"/>
              </p:ext>
            </p:extLst>
          </p:nvPr>
        </p:nvGraphicFramePr>
        <p:xfrm>
          <a:off x="1305291" y="122280"/>
          <a:ext cx="9113795" cy="6311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2CD937B-B511-2B48-DA98-94EC3428A9CA}"/>
              </a:ext>
            </a:extLst>
          </p:cNvPr>
          <p:cNvGrpSpPr/>
          <p:nvPr/>
        </p:nvGrpSpPr>
        <p:grpSpPr>
          <a:xfrm>
            <a:off x="2104821" y="781365"/>
            <a:ext cx="1781632" cy="1751863"/>
            <a:chOff x="3080318" y="86"/>
            <a:chExt cx="1562100" cy="1562100"/>
          </a:xfrm>
          <a:solidFill>
            <a:schemeClr val="accent3">
              <a:lumMod val="75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DEC1F3-59E9-F820-5B22-5AF5716A7043}"/>
                </a:ext>
              </a:extLst>
            </p:cNvPr>
            <p:cNvSpPr/>
            <p:nvPr/>
          </p:nvSpPr>
          <p:spPr>
            <a:xfrm>
              <a:off x="3080318" y="86"/>
              <a:ext cx="1562100" cy="1562100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AD0242-BDD9-7328-FE58-A5C0C2957794}"/>
                </a:ext>
              </a:extLst>
            </p:cNvPr>
            <p:cNvSpPr txBox="1"/>
            <p:nvPr/>
          </p:nvSpPr>
          <p:spPr>
            <a:xfrm>
              <a:off x="3309082" y="270414"/>
              <a:ext cx="1104572" cy="9984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/>
                <a:t>atmosphere</a:t>
              </a:r>
              <a:br>
                <a:rPr lang="en-GB" sz="1600" dirty="0"/>
              </a:br>
              <a:r>
                <a:rPr lang="en-GB" sz="1600" dirty="0"/>
                <a:t>48r1 +</a:t>
              </a:r>
              <a:br>
                <a:rPr lang="en-GB" sz="1600" dirty="0"/>
              </a:br>
              <a:r>
                <a:rPr lang="en-GB" sz="1600" dirty="0"/>
                <a:t>upgrades</a:t>
              </a:r>
              <a:endParaRPr lang="en-GB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F232FC-ABAF-F1CB-850A-160A90460C0C}"/>
              </a:ext>
            </a:extLst>
          </p:cNvPr>
          <p:cNvGrpSpPr/>
          <p:nvPr/>
        </p:nvGrpSpPr>
        <p:grpSpPr>
          <a:xfrm>
            <a:off x="170651" y="704415"/>
            <a:ext cx="5483717" cy="1988173"/>
            <a:chOff x="4641917" y="398340"/>
            <a:chExt cx="2090654" cy="13937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17AA06-EDB4-053B-59AF-2DE320100E0B}"/>
                </a:ext>
              </a:extLst>
            </p:cNvPr>
            <p:cNvSpPr/>
            <p:nvPr/>
          </p:nvSpPr>
          <p:spPr>
            <a:xfrm>
              <a:off x="4641917" y="398340"/>
              <a:ext cx="2090654" cy="13937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3B505E-759A-372D-FC67-CDA6C8F1C011}"/>
                </a:ext>
              </a:extLst>
            </p:cNvPr>
            <p:cNvSpPr txBox="1"/>
            <p:nvPr/>
          </p:nvSpPr>
          <p:spPr>
            <a:xfrm>
              <a:off x="4641917" y="1040050"/>
              <a:ext cx="2090654" cy="2001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dirty="0">
                  <a:solidFill>
                    <a:srgbClr val="7C7C7C"/>
                  </a:solidFill>
                </a:rPr>
                <a:t>Atmosphere provides air-sea fluxes: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solar heat flux over ocean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non-solar heat flux over ocean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total heat flux over ice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liquid precipitation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solid precipitation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total evaporation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sublimation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wind stress x </a:t>
              </a:r>
              <a:br>
                <a:rPr lang="en-GB" sz="1100" dirty="0">
                  <a:solidFill>
                    <a:srgbClr val="7C7C7C"/>
                  </a:solidFill>
                </a:rPr>
              </a:br>
              <a:r>
                <a:rPr lang="en-GB" sz="1100" dirty="0">
                  <a:solidFill>
                    <a:srgbClr val="7C7C7C"/>
                  </a:solidFill>
                </a:rPr>
                <a:t>(over ocean)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wind stress y </a:t>
              </a:r>
              <a:br>
                <a:rPr lang="en-GB" sz="1100" dirty="0">
                  <a:solidFill>
                    <a:srgbClr val="7C7C7C"/>
                  </a:solidFill>
                </a:rPr>
              </a:br>
              <a:r>
                <a:rPr lang="en-GB" sz="1100" dirty="0">
                  <a:solidFill>
                    <a:srgbClr val="7C7C7C"/>
                  </a:solidFill>
                </a:rPr>
                <a:t>(over ocean)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wind stress x </a:t>
              </a:r>
              <a:br>
                <a:rPr lang="en-GB" sz="1100" dirty="0">
                  <a:solidFill>
                    <a:srgbClr val="7C7C7C"/>
                  </a:solidFill>
                </a:rPr>
              </a:br>
              <a:r>
                <a:rPr lang="en-GB" sz="1100" dirty="0">
                  <a:solidFill>
                    <a:srgbClr val="7C7C7C"/>
                  </a:solidFill>
                </a:rPr>
                <a:t>(over ice)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7C7C7C"/>
                  </a:solidFill>
                </a:rPr>
                <a:t>wind stress y </a:t>
              </a:r>
              <a:br>
                <a:rPr lang="en-GB" sz="1100" dirty="0">
                  <a:solidFill>
                    <a:srgbClr val="7C7C7C"/>
                  </a:solidFill>
                </a:rPr>
              </a:br>
              <a:r>
                <a:rPr lang="en-GB" sz="1100" dirty="0">
                  <a:solidFill>
                    <a:srgbClr val="7C7C7C"/>
                  </a:solidFill>
                </a:rPr>
                <a:t>(over ice)</a:t>
              </a:r>
            </a:p>
            <a:p>
              <a:pPr marL="285750" indent="-28575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GB" sz="1100" dirty="0"/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GB" sz="11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D36D1-65D1-EA5E-BFED-0CC449BAD8E8}"/>
              </a:ext>
            </a:extLst>
          </p:cNvPr>
          <p:cNvSpPr/>
          <p:nvPr/>
        </p:nvSpPr>
        <p:spPr>
          <a:xfrm>
            <a:off x="2468291" y="3807228"/>
            <a:ext cx="3043049" cy="1352381"/>
          </a:xfrm>
          <a:prstGeom prst="rect">
            <a:avLst/>
          </a:prstGeom>
          <a:noFill/>
          <a:effectLst/>
        </p:spPr>
        <p:txBody>
          <a:bodyPr spcFirstLastPara="1" wrap="none" lIns="91440" tIns="45720" rIns="91440" bIns="45720" numCol="1">
            <a:prstTxWarp prst="textArchDown">
              <a:avLst>
                <a:gd name="adj" fmla="val 21588304"/>
              </a:avLst>
            </a:prstTxWarp>
            <a:spAutoFit/>
          </a:bodyPr>
          <a:lstStyle/>
          <a:p>
            <a:pPr algn="ctr"/>
            <a:r>
              <a:rPr lang="en-GB" dirty="0">
                <a:ln w="0"/>
                <a:solidFill>
                  <a:schemeClr val="bg1"/>
                </a:solidFill>
              </a:rPr>
              <a:t>single-executable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73DAB-B7DC-3319-BF1C-BEDCDBC77A74}"/>
              </a:ext>
            </a:extLst>
          </p:cNvPr>
          <p:cNvSpPr txBox="1"/>
          <p:nvPr/>
        </p:nvSpPr>
        <p:spPr>
          <a:xfrm>
            <a:off x="3460096" y="2212403"/>
            <a:ext cx="1076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6000" dirty="0">
                <a:solidFill>
                  <a:schemeClr val="bg1"/>
                </a:solidFill>
                <a:latin typeface="+mj-lt"/>
              </a:rPr>
              <a:t>IFS</a:t>
            </a:r>
            <a:endParaRPr lang="en-DE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48B5FF-729D-67FE-3CEB-40F09A0DCDBB}"/>
              </a:ext>
            </a:extLst>
          </p:cNvPr>
          <p:cNvCxnSpPr>
            <a:cxnSpLocks/>
          </p:cNvCxnSpPr>
          <p:nvPr/>
        </p:nvCxnSpPr>
        <p:spPr>
          <a:xfrm>
            <a:off x="3183775" y="2558165"/>
            <a:ext cx="0" cy="808488"/>
          </a:xfrm>
          <a:prstGeom prst="straightConnector1">
            <a:avLst/>
          </a:prstGeom>
          <a:ln w="50800">
            <a:gradFill>
              <a:gsLst>
                <a:gs pos="0">
                  <a:srgbClr val="7C7C7C"/>
                </a:gs>
                <a:gs pos="50000">
                  <a:schemeClr val="accent1">
                    <a:lumMod val="45000"/>
                    <a:lumOff val="5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4472C4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25CD5-93E0-E467-62E0-DEA2E13ECEF4}"/>
              </a:ext>
            </a:extLst>
          </p:cNvPr>
          <p:cNvCxnSpPr>
            <a:cxnSpLocks/>
          </p:cNvCxnSpPr>
          <p:nvPr/>
        </p:nvCxnSpPr>
        <p:spPr>
          <a:xfrm>
            <a:off x="3853201" y="2120361"/>
            <a:ext cx="924013" cy="0"/>
          </a:xfrm>
          <a:prstGeom prst="straightConnector1">
            <a:avLst/>
          </a:prstGeom>
          <a:ln w="50800">
            <a:gradFill>
              <a:gsLst>
                <a:gs pos="0">
                  <a:srgbClr val="7C7C7C"/>
                </a:gs>
                <a:gs pos="50000">
                  <a:schemeClr val="accent1">
                    <a:lumMod val="45000"/>
                    <a:lumOff val="5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4472C4"/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8B1415C-8138-97F8-42A6-D2FE220BDA43}"/>
              </a:ext>
            </a:extLst>
          </p:cNvPr>
          <p:cNvGrpSpPr/>
          <p:nvPr/>
        </p:nvGrpSpPr>
        <p:grpSpPr>
          <a:xfrm>
            <a:off x="4182964" y="3414861"/>
            <a:ext cx="2090654" cy="1393769"/>
            <a:chOff x="2874395" y="3271569"/>
            <a:chExt cx="2090654" cy="13937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00B65F-04E0-6FD4-7BDE-62CB70D43AD0}"/>
                </a:ext>
              </a:extLst>
            </p:cNvPr>
            <p:cNvSpPr/>
            <p:nvPr/>
          </p:nvSpPr>
          <p:spPr>
            <a:xfrm>
              <a:off x="2874395" y="3271569"/>
              <a:ext cx="2090654" cy="13937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1054E1-6451-D8DF-0C72-E19B0ABC18D4}"/>
                </a:ext>
              </a:extLst>
            </p:cNvPr>
            <p:cNvSpPr txBox="1"/>
            <p:nvPr/>
          </p:nvSpPr>
          <p:spPr>
            <a:xfrm>
              <a:off x="2874395" y="3271569"/>
              <a:ext cx="2090654" cy="1393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sz="1100" b="1" kern="1200" dirty="0">
                  <a:solidFill>
                    <a:srgbClr val="4472C4"/>
                  </a:solidFill>
                </a:rPr>
                <a:t>Ocean provides surface boundary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sz="1100" b="1" kern="1200" dirty="0">
                  <a:solidFill>
                    <a:srgbClr val="4472C4"/>
                  </a:solidFill>
                </a:rPr>
                <a:t>conditions to the atmosphere: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100" kern="1200" dirty="0">
                  <a:solidFill>
                    <a:srgbClr val="4472C4"/>
                  </a:solidFill>
                </a:rPr>
                <a:t>sea surface temperature [K]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100" kern="1200" dirty="0">
                  <a:solidFill>
                    <a:srgbClr val="4472C4"/>
                  </a:solidFill>
                </a:rPr>
                <a:t>sea ice fraction [0..1]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100" dirty="0">
                  <a:solidFill>
                    <a:srgbClr val="4472C4"/>
                  </a:solidFill>
                </a:rPr>
                <a:t>surface currents U &amp; V [m/s]</a:t>
              </a:r>
              <a:endParaRPr lang="en-GB" sz="1100" kern="1200" dirty="0">
                <a:solidFill>
                  <a:srgbClr val="4472C4"/>
                </a:solidFill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100" kern="1200" dirty="0">
                  <a:solidFill>
                    <a:srgbClr val="4472C4"/>
                  </a:solidFill>
                </a:rPr>
                <a:t>( ice surface temperature [K], </a:t>
              </a:r>
              <a:br>
                <a:rPr lang="en-GB" sz="1100" kern="1200" dirty="0">
                  <a:solidFill>
                    <a:srgbClr val="4472C4"/>
                  </a:solidFill>
                </a:rPr>
              </a:br>
              <a:r>
                <a:rPr lang="en-GB" sz="1100" kern="1200" dirty="0">
                  <a:solidFill>
                    <a:srgbClr val="4472C4"/>
                  </a:solidFill>
                </a:rPr>
                <a:t>ice albedo, ice thickness [m], </a:t>
              </a:r>
              <a:br>
                <a:rPr lang="en-GB" sz="1100" kern="1200" dirty="0">
                  <a:solidFill>
                    <a:srgbClr val="4472C4"/>
                  </a:solidFill>
                </a:rPr>
              </a:br>
              <a:r>
                <a:rPr lang="en-GB" sz="1100" kern="1200" dirty="0">
                  <a:solidFill>
                    <a:srgbClr val="4472C4"/>
                  </a:solidFill>
                </a:rPr>
                <a:t>snow thickness [m], snow concentration 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26D297-C8D3-088C-1CB0-E044C1869A9D}"/>
              </a:ext>
            </a:extLst>
          </p:cNvPr>
          <p:cNvGrpSpPr/>
          <p:nvPr/>
        </p:nvGrpSpPr>
        <p:grpSpPr>
          <a:xfrm>
            <a:off x="170651" y="4808630"/>
            <a:ext cx="2060633" cy="246221"/>
            <a:chOff x="6616931" y="4003389"/>
            <a:chExt cx="2060633" cy="24622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1C9C15-ECDE-7366-1933-B2B42BF3F1A8}"/>
                </a:ext>
              </a:extLst>
            </p:cNvPr>
            <p:cNvCxnSpPr>
              <a:cxnSpLocks/>
            </p:cNvCxnSpPr>
            <p:nvPr/>
          </p:nvCxnSpPr>
          <p:spPr>
            <a:xfrm>
              <a:off x="6616931" y="4126500"/>
              <a:ext cx="432262" cy="0"/>
            </a:xfrm>
            <a:prstGeom prst="straightConnector1">
              <a:avLst/>
            </a:prstGeom>
            <a:ln w="25400">
              <a:gradFill>
                <a:gsLst>
                  <a:gs pos="0">
                    <a:srgbClr val="7C7C7C"/>
                  </a:gs>
                  <a:gs pos="50000">
                    <a:schemeClr val="accent1">
                      <a:lumMod val="45000"/>
                      <a:lumOff val="55000"/>
                    </a:schemeClr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4472C4"/>
                  </a:gs>
                </a:gsLst>
                <a:lin ang="0" scaled="0"/>
              </a:gra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9CED05-4DB2-2E8E-48D9-A7C75FA65F05}"/>
                </a:ext>
              </a:extLst>
            </p:cNvPr>
            <p:cNvSpPr txBox="1"/>
            <p:nvPr/>
          </p:nvSpPr>
          <p:spPr>
            <a:xfrm>
              <a:off x="7049193" y="4003389"/>
              <a:ext cx="16283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c</a:t>
              </a:r>
              <a:r>
                <a:rPr lang="en-DE" sz="1000" dirty="0"/>
                <a:t>oupling/remapping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4E92CB-E4E4-DA94-8ADA-5B77E7530C46}"/>
              </a:ext>
            </a:extLst>
          </p:cNvPr>
          <p:cNvCxnSpPr>
            <a:cxnSpLocks/>
          </p:cNvCxnSpPr>
          <p:nvPr/>
        </p:nvCxnSpPr>
        <p:spPr>
          <a:xfrm flipH="1">
            <a:off x="3819333" y="2709331"/>
            <a:ext cx="1074399" cy="872177"/>
          </a:xfrm>
          <a:prstGeom prst="straightConnector1">
            <a:avLst/>
          </a:prstGeom>
          <a:ln w="50800">
            <a:gradFill>
              <a:gsLst>
                <a:gs pos="0">
                  <a:srgbClr val="7C7C7C"/>
                </a:gs>
                <a:gs pos="50000">
                  <a:schemeClr val="accent1">
                    <a:lumMod val="45000"/>
                    <a:lumOff val="5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4472C4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23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5724</TotalTime>
  <Words>301</Words>
  <Application>Microsoft Macintosh PowerPoint</Application>
  <PresentationFormat>Custom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Rackow</dc:creator>
  <cp:lastModifiedBy>thomas.rackow</cp:lastModifiedBy>
  <cp:revision>30</cp:revision>
  <dcterms:created xsi:type="dcterms:W3CDTF">2022-08-11T12:16:39Z</dcterms:created>
  <dcterms:modified xsi:type="dcterms:W3CDTF">2023-11-30T13:33:23Z</dcterms:modified>
</cp:coreProperties>
</file>