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9" r:id="rId1"/>
    <p:sldMasterId id="2147483720" r:id="rId2"/>
  </p:sldMasterIdLst>
  <p:notesMasterIdLst>
    <p:notesMasterId r:id="rId27"/>
  </p:notesMasterIdLst>
  <p:handoutMasterIdLst>
    <p:handoutMasterId r:id="rId28"/>
  </p:handoutMasterIdLst>
  <p:sldIdLst>
    <p:sldId id="256" r:id="rId3"/>
    <p:sldId id="693" r:id="rId4"/>
    <p:sldId id="718" r:id="rId5"/>
    <p:sldId id="744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7" r:id="rId22"/>
    <p:sldId id="738" r:id="rId23"/>
    <p:sldId id="742" r:id="rId24"/>
    <p:sldId id="743" r:id="rId25"/>
    <p:sldId id="268" r:id="rId26"/>
  </p:sldIdLst>
  <p:sldSz cx="9144000" cy="6858000" type="screen4x3"/>
  <p:notesSz cx="701675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snet20 Mumbai" initials="SM" lastIdx="1" clrIdx="0">
    <p:extLst>
      <p:ext uri="{19B8F6BF-5375-455C-9EA6-DF929625EA0E}">
        <p15:presenceInfo xmlns:p15="http://schemas.microsoft.com/office/powerpoint/2012/main" userId="S::sysnet20.mumbai@xoriantsolutions.onmicrosoft.com::9744697b-75ce-4016-a500-f43e042aa1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AC3E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37" autoAdjust="0"/>
    <p:restoredTop sz="55025" autoAdjust="0"/>
  </p:normalViewPr>
  <p:slideViewPr>
    <p:cSldViewPr>
      <p:cViewPr varScale="1">
        <p:scale>
          <a:sx n="82" d="100"/>
          <a:sy n="82" d="100"/>
        </p:scale>
        <p:origin x="93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708"/>
    </p:cViewPr>
  </p:sorterViewPr>
  <p:notesViewPr>
    <p:cSldViewPr>
      <p:cViewPr>
        <p:scale>
          <a:sx n="100" d="100"/>
          <a:sy n="100" d="100"/>
        </p:scale>
        <p:origin x="-732" y="3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423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A87217-B96F-415D-90D1-7D1C78B1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16750" cy="93106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16750" cy="93106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16750" cy="93106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16750" cy="93106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106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9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21188"/>
            <a:ext cx="5607050" cy="418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800" rIns="9324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8975" y="8609013"/>
            <a:ext cx="30353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975100" y="8793163"/>
            <a:ext cx="2346325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800" rIns="9324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B83FB7D3-8FBA-48A1-9FA1-F452F74AA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7953F379-799C-4216-813F-886C41BDDBBB}" type="slidenum">
              <a:rPr lang="en-GB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2083" name="Text Box 1"/>
          <p:cNvSpPr txBox="1">
            <a:spLocks noChangeArrowheads="1"/>
          </p:cNvSpPr>
          <p:nvPr/>
        </p:nvSpPr>
        <p:spPr bwMode="auto">
          <a:xfrm>
            <a:off x="3975100" y="8794750"/>
            <a:ext cx="2347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0" tIns="46800" rIns="9324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Font typeface="Symbol" pitchFamily="18" charset="2"/>
              <a:buNone/>
            </a:pPr>
            <a:fld id="{7DA82C23-9276-403A-ACE8-7A3253677E84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buFont typeface="Symbol" pitchFamily="18" charset="2"/>
                <a:buNone/>
              </a:pPr>
              <a:t>1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2084" name="Text Box 2"/>
          <p:cNvSpPr txBox="1">
            <a:spLocks noChangeArrowheads="1"/>
          </p:cNvSpPr>
          <p:nvPr/>
        </p:nvSpPr>
        <p:spPr bwMode="auto">
          <a:xfrm>
            <a:off x="3975100" y="8794750"/>
            <a:ext cx="2347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0" tIns="46800" rIns="9324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Font typeface="Symbol" pitchFamily="18" charset="2"/>
              <a:buNone/>
            </a:pPr>
            <a:fld id="{A857DA85-11EC-4FC2-81A8-386B71BA8773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buFont typeface="Symbol" pitchFamily="18" charset="2"/>
                <a:buNone/>
              </a:pPr>
              <a:t>1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2085" name="Text Box 3"/>
          <p:cNvSpPr txBox="1">
            <a:spLocks noChangeArrowheads="1"/>
          </p:cNvSpPr>
          <p:nvPr/>
        </p:nvSpPr>
        <p:spPr bwMode="auto">
          <a:xfrm>
            <a:off x="1181100" y="698500"/>
            <a:ext cx="4654550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2086" name="Rectangle 4"/>
          <p:cNvSpPr>
            <a:spLocks noGrp="1" noChangeArrowheads="1"/>
          </p:cNvSpPr>
          <p:nvPr>
            <p:ph type="body"/>
          </p:nvPr>
        </p:nvSpPr>
        <p:spPr>
          <a:xfrm>
            <a:off x="701675" y="4421188"/>
            <a:ext cx="5608638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Table of Content slide needs to be added.</a:t>
            </a:r>
          </a:p>
          <a:p>
            <a:pPr marL="228600" indent="-228600">
              <a:buAutoNum type="arabicPeriod"/>
            </a:pPr>
            <a:r>
              <a:rPr lang="en-US" dirty="0"/>
              <a:t>JDBC Architecture</a:t>
            </a:r>
          </a:p>
          <a:p>
            <a:pPr marL="228600" indent="-228600">
              <a:buAutoNum type="arabicPeriod"/>
            </a:pPr>
            <a:r>
              <a:rPr lang="en-US" dirty="0"/>
              <a:t>JDBC Driver Architecture</a:t>
            </a:r>
          </a:p>
          <a:p>
            <a:pPr marL="228600" indent="-228600">
              <a:buAutoNum type="arabicPeriod"/>
            </a:pPr>
            <a:r>
              <a:rPr lang="en-US" dirty="0"/>
              <a:t>JDBC API</a:t>
            </a:r>
          </a:p>
          <a:p>
            <a:pPr marL="228600" indent="-228600">
              <a:buAutoNum type="arabicPeriod"/>
            </a:pPr>
            <a:r>
              <a:rPr lang="en-US" dirty="0"/>
              <a:t>Connection</a:t>
            </a:r>
          </a:p>
          <a:p>
            <a:pPr marL="228600" indent="-228600">
              <a:buAutoNum type="arabicPeriod"/>
            </a:pPr>
            <a:r>
              <a:rPr lang="en-US" dirty="0"/>
              <a:t>Statement</a:t>
            </a:r>
          </a:p>
          <a:p>
            <a:pPr marL="228600" indent="-228600">
              <a:buAutoNum type="arabicPeriod"/>
            </a:pPr>
            <a:r>
              <a:rPr lang="en-US" dirty="0" err="1"/>
              <a:t>PreparedStatement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CallableStatement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ResultSet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SQLException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RowSet</a:t>
            </a:r>
            <a:endParaRPr lang="en-US" dirty="0"/>
          </a:p>
        </p:txBody>
      </p:sp>
      <p:sp>
        <p:nvSpPr>
          <p:cNvPr id="302087" name="Rectangle 5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79513" y="698500"/>
            <a:ext cx="4652962" cy="3490913"/>
          </a:xfrm>
          <a:ln/>
        </p:spPr>
      </p:sp>
      <p:sp>
        <p:nvSpPr>
          <p:cNvPr id="302088" name="Rectangle 9"/>
          <p:cNvSpPr>
            <a:spLocks noChangeArrowheads="1"/>
          </p:cNvSpPr>
          <p:nvPr/>
        </p:nvSpPr>
        <p:spPr bwMode="auto">
          <a:xfrm>
            <a:off x="5794375" y="869315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B83FB7D3-8FBA-48A1-9FA1-F452F74AAD2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0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xoriant.com/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7253290" y="0"/>
            <a:ext cx="1890711" cy="5378451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784503"/>
              <a:gd name="connsiteY0" fmla="*/ 4160233 h 4160233"/>
              <a:gd name="connsiteX1" fmla="*/ 1784503 w 1784503"/>
              <a:gd name="connsiteY1" fmla="*/ 0 h 4160233"/>
              <a:gd name="connsiteX2" fmla="*/ 1784503 w 1784503"/>
              <a:gd name="connsiteY2" fmla="*/ 1657350 h 4160233"/>
              <a:gd name="connsiteX3" fmla="*/ 0 w 1784503"/>
              <a:gd name="connsiteY3" fmla="*/ 4160233 h 4160233"/>
              <a:gd name="connsiteX0" fmla="*/ 0 w 1080880"/>
              <a:gd name="connsiteY0" fmla="*/ 2819435 h 2819435"/>
              <a:gd name="connsiteX1" fmla="*/ 1080880 w 1080880"/>
              <a:gd name="connsiteY1" fmla="*/ 0 h 2819435"/>
              <a:gd name="connsiteX2" fmla="*/ 1080880 w 1080880"/>
              <a:gd name="connsiteY2" fmla="*/ 1657350 h 2819435"/>
              <a:gd name="connsiteX3" fmla="*/ 0 w 1080880"/>
              <a:gd name="connsiteY3" fmla="*/ 2819435 h 2819435"/>
              <a:gd name="connsiteX0" fmla="*/ 0 w 1482457"/>
              <a:gd name="connsiteY0" fmla="*/ 2916657 h 2916657"/>
              <a:gd name="connsiteX1" fmla="*/ 1482457 w 1482457"/>
              <a:gd name="connsiteY1" fmla="*/ 0 h 2916657"/>
              <a:gd name="connsiteX2" fmla="*/ 1482457 w 1482457"/>
              <a:gd name="connsiteY2" fmla="*/ 1657350 h 2916657"/>
              <a:gd name="connsiteX3" fmla="*/ 0 w 1482457"/>
              <a:gd name="connsiteY3" fmla="*/ 2916657 h 2916657"/>
              <a:gd name="connsiteX0" fmla="*/ 0 w 1532644"/>
              <a:gd name="connsiteY0" fmla="*/ 3042375 h 3042375"/>
              <a:gd name="connsiteX1" fmla="*/ 1532644 w 1532644"/>
              <a:gd name="connsiteY1" fmla="*/ 0 h 3042375"/>
              <a:gd name="connsiteX2" fmla="*/ 1532644 w 1532644"/>
              <a:gd name="connsiteY2" fmla="*/ 1657350 h 3042375"/>
              <a:gd name="connsiteX3" fmla="*/ 0 w 1532644"/>
              <a:gd name="connsiteY3" fmla="*/ 3042375 h 30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644" h="3042375">
                <a:moveTo>
                  <a:pt x="0" y="3042375"/>
                </a:moveTo>
                <a:lnTo>
                  <a:pt x="1532644" y="0"/>
                </a:lnTo>
                <a:lnTo>
                  <a:pt x="1532644" y="1657350"/>
                </a:lnTo>
                <a:lnTo>
                  <a:pt x="0" y="3042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767638" y="1"/>
            <a:ext cx="1376362" cy="2028825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657350">
                <a:moveTo>
                  <a:pt x="0" y="0"/>
                </a:moveTo>
                <a:lnTo>
                  <a:pt x="1371600" y="0"/>
                </a:lnTo>
                <a:lnTo>
                  <a:pt x="1371600" y="1657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3"/>
          <p:cNvSpPr/>
          <p:nvPr/>
        </p:nvSpPr>
        <p:spPr>
          <a:xfrm>
            <a:off x="7547770" y="1295402"/>
            <a:ext cx="1596231" cy="193039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08" h="1657350">
                <a:moveTo>
                  <a:pt x="0" y="1457409"/>
                </a:moveTo>
                <a:lnTo>
                  <a:pt x="1590708" y="0"/>
                </a:lnTo>
                <a:lnTo>
                  <a:pt x="1590708" y="1657350"/>
                </a:lnTo>
                <a:lnTo>
                  <a:pt x="0" y="14574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3"/>
          <p:cNvSpPr/>
          <p:nvPr/>
        </p:nvSpPr>
        <p:spPr>
          <a:xfrm>
            <a:off x="8853488" y="1292227"/>
            <a:ext cx="290512" cy="73342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1564714"/>
              <a:gd name="connsiteY0" fmla="*/ 696891 h 1657350"/>
              <a:gd name="connsiteX1" fmla="*/ 1564714 w 1564714"/>
              <a:gd name="connsiteY1" fmla="*/ 0 h 1657350"/>
              <a:gd name="connsiteX2" fmla="*/ 1564714 w 1564714"/>
              <a:gd name="connsiteY2" fmla="*/ 1657350 h 1657350"/>
              <a:gd name="connsiteX3" fmla="*/ 0 w 1564714"/>
              <a:gd name="connsiteY3" fmla="*/ 696891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714" h="1657350">
                <a:moveTo>
                  <a:pt x="0" y="696891"/>
                </a:moveTo>
                <a:lnTo>
                  <a:pt x="1564714" y="0"/>
                </a:lnTo>
                <a:lnTo>
                  <a:pt x="1564714" y="1657350"/>
                </a:lnTo>
                <a:lnTo>
                  <a:pt x="0" y="696891"/>
                </a:lnTo>
                <a:close/>
              </a:path>
            </a:pathLst>
          </a:custGeom>
          <a:solidFill>
            <a:srgbClr val="14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3"/>
          <p:cNvSpPr/>
          <p:nvPr/>
        </p:nvSpPr>
        <p:spPr>
          <a:xfrm>
            <a:off x="6580982" y="1819277"/>
            <a:ext cx="2563019" cy="350020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2554151"/>
              <a:gd name="connsiteY0" fmla="*/ 3123257 h 3123257"/>
              <a:gd name="connsiteX1" fmla="*/ 2554151 w 2554151"/>
              <a:gd name="connsiteY1" fmla="*/ 0 h 3123257"/>
              <a:gd name="connsiteX2" fmla="*/ 2554151 w 2554151"/>
              <a:gd name="connsiteY2" fmla="*/ 1657350 h 3123257"/>
              <a:gd name="connsiteX3" fmla="*/ 0 w 2554151"/>
              <a:gd name="connsiteY3" fmla="*/ 3123257 h 31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151" h="3123257">
                <a:moveTo>
                  <a:pt x="0" y="3123257"/>
                </a:moveTo>
                <a:lnTo>
                  <a:pt x="2554151" y="0"/>
                </a:lnTo>
                <a:lnTo>
                  <a:pt x="2554151" y="1657350"/>
                </a:lnTo>
                <a:lnTo>
                  <a:pt x="0" y="3123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19547933">
            <a:off x="6832163" y="4838516"/>
            <a:ext cx="98938" cy="38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534" y="2336452"/>
            <a:ext cx="6743266" cy="1695451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97" y="4000496"/>
            <a:ext cx="6548003" cy="7112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7" y="88858"/>
            <a:ext cx="1454923" cy="96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/>
          <p:nvPr/>
        </p:nvSpPr>
        <p:spPr>
          <a:xfrm rot="10800000">
            <a:off x="2" y="6450427"/>
            <a:ext cx="857251" cy="407573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279828 w 1651428"/>
              <a:gd name="connsiteY0" fmla="*/ 0 h 616017"/>
              <a:gd name="connsiteX1" fmla="*/ 1651428 w 1651428"/>
              <a:gd name="connsiteY1" fmla="*/ 0 h 616017"/>
              <a:gd name="connsiteX2" fmla="*/ 0 w 1651428"/>
              <a:gd name="connsiteY2" fmla="*/ 616017 h 616017"/>
              <a:gd name="connsiteX3" fmla="*/ 279828 w 1651428"/>
              <a:gd name="connsiteY3" fmla="*/ 0 h 6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428" h="616017">
                <a:moveTo>
                  <a:pt x="279828" y="0"/>
                </a:moveTo>
                <a:lnTo>
                  <a:pt x="1651428" y="0"/>
                </a:lnTo>
                <a:lnTo>
                  <a:pt x="0" y="616017"/>
                </a:lnTo>
                <a:lnTo>
                  <a:pt x="2798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670EE454-0240-4057-939A-6740FCE143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5154722"/>
            <a:ext cx="858207" cy="12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9" y="530226"/>
            <a:ext cx="3846671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ctr">
              <a:buFont typeface="Arial" panose="020B0604020202020204" pitchFamily="34" charset="0"/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1" y="1168749"/>
            <a:ext cx="4114799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7"/>
          </p:nvPr>
        </p:nvSpPr>
        <p:spPr>
          <a:xfrm>
            <a:off x="4419600" y="1838961"/>
            <a:ext cx="4114801" cy="4491991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0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4244339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7"/>
          </p:nvPr>
        </p:nvSpPr>
        <p:spPr>
          <a:xfrm>
            <a:off x="4419600" y="1838960"/>
            <a:ext cx="4114801" cy="4692504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1" y="1168749"/>
            <a:ext cx="4114799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8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4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2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1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53000" y="2"/>
            <a:ext cx="4191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7848600" y="6350589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52" y="2413000"/>
            <a:ext cx="4456948" cy="1554184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5166230" y="584201"/>
            <a:ext cx="3444370" cy="1003297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18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068" y="143524"/>
            <a:ext cx="1480932" cy="9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8590778" y="1"/>
            <a:ext cx="553224" cy="180340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100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</a:t>
            </a:r>
            <a:r>
              <a:rPr lang="en-US" sz="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Xoriant</a:t>
            </a:r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6230" y="1587499"/>
            <a:ext cx="3444369" cy="609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2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1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715000" y="2"/>
            <a:ext cx="3429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7848600" y="6350589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5257800" cy="944584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381000" y="3632201"/>
            <a:ext cx="5257800" cy="901697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20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5038"/>
            <a:ext cx="1447800" cy="9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8590778" y="1"/>
            <a:ext cx="553224" cy="180340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100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</a:t>
            </a:r>
            <a:r>
              <a:rPr lang="en-US" sz="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Xoriant</a:t>
            </a:r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4533899"/>
            <a:ext cx="5257799" cy="609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257800"/>
            <a:ext cx="4648200" cy="609600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US" sz="1600" kern="12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0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81383"/>
          </a:xfrm>
        </p:spPr>
        <p:txBody>
          <a:bodyPr anchor="b">
            <a:normAutofit/>
          </a:bodyPr>
          <a:lstStyle>
            <a:lvl1pPr algn="l">
              <a:def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7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849C-CBF0-43DC-8469-039C8C98D76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2A4D-99B1-4CF2-9947-C4AA5AB134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40F0-58B4-40A4-9035-EB3F8359343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97B3-D2D4-4E82-9294-9A3C2E48C68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54D2-5B17-47EC-B70D-92805A6BE99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62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3"/>
          </p:nvPr>
        </p:nvSpPr>
        <p:spPr>
          <a:xfrm>
            <a:off x="289013" y="1270000"/>
            <a:ext cx="8385087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1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Xoriant Solution Pvt. Ltd.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7253290" y="0"/>
            <a:ext cx="1890711" cy="5378451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784503"/>
              <a:gd name="connsiteY0" fmla="*/ 4160233 h 4160233"/>
              <a:gd name="connsiteX1" fmla="*/ 1784503 w 1784503"/>
              <a:gd name="connsiteY1" fmla="*/ 0 h 4160233"/>
              <a:gd name="connsiteX2" fmla="*/ 1784503 w 1784503"/>
              <a:gd name="connsiteY2" fmla="*/ 1657350 h 4160233"/>
              <a:gd name="connsiteX3" fmla="*/ 0 w 1784503"/>
              <a:gd name="connsiteY3" fmla="*/ 4160233 h 4160233"/>
              <a:gd name="connsiteX0" fmla="*/ 0 w 1080880"/>
              <a:gd name="connsiteY0" fmla="*/ 2819435 h 2819435"/>
              <a:gd name="connsiteX1" fmla="*/ 1080880 w 1080880"/>
              <a:gd name="connsiteY1" fmla="*/ 0 h 2819435"/>
              <a:gd name="connsiteX2" fmla="*/ 1080880 w 1080880"/>
              <a:gd name="connsiteY2" fmla="*/ 1657350 h 2819435"/>
              <a:gd name="connsiteX3" fmla="*/ 0 w 1080880"/>
              <a:gd name="connsiteY3" fmla="*/ 2819435 h 2819435"/>
              <a:gd name="connsiteX0" fmla="*/ 0 w 1482457"/>
              <a:gd name="connsiteY0" fmla="*/ 2916657 h 2916657"/>
              <a:gd name="connsiteX1" fmla="*/ 1482457 w 1482457"/>
              <a:gd name="connsiteY1" fmla="*/ 0 h 2916657"/>
              <a:gd name="connsiteX2" fmla="*/ 1482457 w 1482457"/>
              <a:gd name="connsiteY2" fmla="*/ 1657350 h 2916657"/>
              <a:gd name="connsiteX3" fmla="*/ 0 w 1482457"/>
              <a:gd name="connsiteY3" fmla="*/ 2916657 h 2916657"/>
              <a:gd name="connsiteX0" fmla="*/ 0 w 1532644"/>
              <a:gd name="connsiteY0" fmla="*/ 3042375 h 3042375"/>
              <a:gd name="connsiteX1" fmla="*/ 1532644 w 1532644"/>
              <a:gd name="connsiteY1" fmla="*/ 0 h 3042375"/>
              <a:gd name="connsiteX2" fmla="*/ 1532644 w 1532644"/>
              <a:gd name="connsiteY2" fmla="*/ 1657350 h 3042375"/>
              <a:gd name="connsiteX3" fmla="*/ 0 w 1532644"/>
              <a:gd name="connsiteY3" fmla="*/ 3042375 h 30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644" h="3042375">
                <a:moveTo>
                  <a:pt x="0" y="3042375"/>
                </a:moveTo>
                <a:lnTo>
                  <a:pt x="1532644" y="0"/>
                </a:lnTo>
                <a:lnTo>
                  <a:pt x="1532644" y="1657350"/>
                </a:lnTo>
                <a:lnTo>
                  <a:pt x="0" y="3042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767638" y="1"/>
            <a:ext cx="1376362" cy="2028825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657350">
                <a:moveTo>
                  <a:pt x="0" y="0"/>
                </a:moveTo>
                <a:lnTo>
                  <a:pt x="1371600" y="0"/>
                </a:lnTo>
                <a:lnTo>
                  <a:pt x="1371600" y="1657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3"/>
          <p:cNvSpPr/>
          <p:nvPr/>
        </p:nvSpPr>
        <p:spPr>
          <a:xfrm>
            <a:off x="7547770" y="1295402"/>
            <a:ext cx="1596231" cy="193039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08" h="1657350">
                <a:moveTo>
                  <a:pt x="0" y="1457409"/>
                </a:moveTo>
                <a:lnTo>
                  <a:pt x="1590708" y="0"/>
                </a:lnTo>
                <a:lnTo>
                  <a:pt x="1590708" y="1657350"/>
                </a:lnTo>
                <a:lnTo>
                  <a:pt x="0" y="14574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3"/>
          <p:cNvSpPr/>
          <p:nvPr/>
        </p:nvSpPr>
        <p:spPr>
          <a:xfrm>
            <a:off x="8853488" y="1292227"/>
            <a:ext cx="290512" cy="73342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1564714"/>
              <a:gd name="connsiteY0" fmla="*/ 696891 h 1657350"/>
              <a:gd name="connsiteX1" fmla="*/ 1564714 w 1564714"/>
              <a:gd name="connsiteY1" fmla="*/ 0 h 1657350"/>
              <a:gd name="connsiteX2" fmla="*/ 1564714 w 1564714"/>
              <a:gd name="connsiteY2" fmla="*/ 1657350 h 1657350"/>
              <a:gd name="connsiteX3" fmla="*/ 0 w 1564714"/>
              <a:gd name="connsiteY3" fmla="*/ 696891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714" h="1657350">
                <a:moveTo>
                  <a:pt x="0" y="696891"/>
                </a:moveTo>
                <a:lnTo>
                  <a:pt x="1564714" y="0"/>
                </a:lnTo>
                <a:lnTo>
                  <a:pt x="1564714" y="1657350"/>
                </a:lnTo>
                <a:lnTo>
                  <a:pt x="0" y="696891"/>
                </a:lnTo>
                <a:close/>
              </a:path>
            </a:pathLst>
          </a:custGeom>
          <a:solidFill>
            <a:srgbClr val="14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3"/>
          <p:cNvSpPr/>
          <p:nvPr/>
        </p:nvSpPr>
        <p:spPr>
          <a:xfrm>
            <a:off x="6580982" y="1819277"/>
            <a:ext cx="2563019" cy="350020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2554151"/>
              <a:gd name="connsiteY0" fmla="*/ 3123257 h 3123257"/>
              <a:gd name="connsiteX1" fmla="*/ 2554151 w 2554151"/>
              <a:gd name="connsiteY1" fmla="*/ 0 h 3123257"/>
              <a:gd name="connsiteX2" fmla="*/ 2554151 w 2554151"/>
              <a:gd name="connsiteY2" fmla="*/ 1657350 h 3123257"/>
              <a:gd name="connsiteX3" fmla="*/ 0 w 2554151"/>
              <a:gd name="connsiteY3" fmla="*/ 3123257 h 31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151" h="3123257">
                <a:moveTo>
                  <a:pt x="0" y="3123257"/>
                </a:moveTo>
                <a:lnTo>
                  <a:pt x="2554151" y="0"/>
                </a:lnTo>
                <a:lnTo>
                  <a:pt x="2554151" y="1657350"/>
                </a:lnTo>
                <a:lnTo>
                  <a:pt x="0" y="3123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19547933">
            <a:off x="6832163" y="4838516"/>
            <a:ext cx="98938" cy="38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534" y="2336452"/>
            <a:ext cx="6743266" cy="1695451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97" y="4000496"/>
            <a:ext cx="6548003" cy="7112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609601"/>
            <a:ext cx="1682750" cy="11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3"/>
          </p:cNvPr>
          <p:cNvSpPr txBox="1"/>
          <p:nvPr/>
        </p:nvSpPr>
        <p:spPr>
          <a:xfrm>
            <a:off x="7422361" y="6307264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6"/>
                </a:solidFill>
              </a:rPr>
              <a:t>www.xoriant.com</a:t>
            </a:r>
          </a:p>
        </p:txBody>
      </p:sp>
      <p:sp>
        <p:nvSpPr>
          <p:cNvPr id="18" name="Rectangle 3"/>
          <p:cNvSpPr/>
          <p:nvPr/>
        </p:nvSpPr>
        <p:spPr>
          <a:xfrm rot="10800000">
            <a:off x="2" y="6450427"/>
            <a:ext cx="857251" cy="407573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279828 w 1651428"/>
              <a:gd name="connsiteY0" fmla="*/ 0 h 616017"/>
              <a:gd name="connsiteX1" fmla="*/ 1651428 w 1651428"/>
              <a:gd name="connsiteY1" fmla="*/ 0 h 616017"/>
              <a:gd name="connsiteX2" fmla="*/ 0 w 1651428"/>
              <a:gd name="connsiteY2" fmla="*/ 616017 h 616017"/>
              <a:gd name="connsiteX3" fmla="*/ 279828 w 1651428"/>
              <a:gd name="connsiteY3" fmla="*/ 0 h 6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428" h="616017">
                <a:moveTo>
                  <a:pt x="279828" y="0"/>
                </a:moveTo>
                <a:lnTo>
                  <a:pt x="1651428" y="0"/>
                </a:lnTo>
                <a:lnTo>
                  <a:pt x="0" y="616017"/>
                </a:lnTo>
                <a:lnTo>
                  <a:pt x="2798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90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62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3"/>
          </p:nvPr>
        </p:nvSpPr>
        <p:spPr>
          <a:xfrm>
            <a:off x="289013" y="1270000"/>
            <a:ext cx="8385087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1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4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2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17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62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9013" y="1270001"/>
            <a:ext cx="8385087" cy="617255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5"/>
          </p:nvPr>
        </p:nvSpPr>
        <p:spPr>
          <a:xfrm>
            <a:off x="289013" y="1862667"/>
            <a:ext cx="8385087" cy="4631267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33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7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52" y="1986921"/>
            <a:ext cx="6747710" cy="1616625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 style</a:t>
            </a: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419852" y="6307264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</a:rPr>
              <a:t>www.xoriant.com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24297" y="3575473"/>
            <a:ext cx="6548003" cy="7112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1" y="0"/>
            <a:ext cx="3200401" cy="4038600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821" h="2553821">
                <a:moveTo>
                  <a:pt x="0" y="0"/>
                </a:moveTo>
                <a:lnTo>
                  <a:pt x="2553821" y="0"/>
                </a:lnTo>
                <a:lnTo>
                  <a:pt x="2553821" y="25538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Rectangle 2"/>
          <p:cNvSpPr/>
          <p:nvPr/>
        </p:nvSpPr>
        <p:spPr>
          <a:xfrm>
            <a:off x="8224045" y="1828801"/>
            <a:ext cx="919957" cy="2209801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855530"/>
              <a:gd name="connsiteY0" fmla="*/ 862750 h 2553821"/>
              <a:gd name="connsiteX1" fmla="*/ 855530 w 855530"/>
              <a:gd name="connsiteY1" fmla="*/ 0 h 2553821"/>
              <a:gd name="connsiteX2" fmla="*/ 855530 w 855530"/>
              <a:gd name="connsiteY2" fmla="*/ 2553821 h 2553821"/>
              <a:gd name="connsiteX3" fmla="*/ 0 w 855530"/>
              <a:gd name="connsiteY3" fmla="*/ 862750 h 2553821"/>
              <a:gd name="connsiteX0" fmla="*/ 0 w 746993"/>
              <a:gd name="connsiteY0" fmla="*/ 1287686 h 2553821"/>
              <a:gd name="connsiteX1" fmla="*/ 746993 w 746993"/>
              <a:gd name="connsiteY1" fmla="*/ 0 h 2553821"/>
              <a:gd name="connsiteX2" fmla="*/ 746993 w 746993"/>
              <a:gd name="connsiteY2" fmla="*/ 2553821 h 2553821"/>
              <a:gd name="connsiteX3" fmla="*/ 0 w 746993"/>
              <a:gd name="connsiteY3" fmla="*/ 1287686 h 2553821"/>
              <a:gd name="connsiteX0" fmla="*/ 0 w 659205"/>
              <a:gd name="connsiteY0" fmla="*/ 1472169 h 2553821"/>
              <a:gd name="connsiteX1" fmla="*/ 659205 w 659205"/>
              <a:gd name="connsiteY1" fmla="*/ 0 h 2553821"/>
              <a:gd name="connsiteX2" fmla="*/ 659205 w 659205"/>
              <a:gd name="connsiteY2" fmla="*/ 2553821 h 2553821"/>
              <a:gd name="connsiteX3" fmla="*/ 0 w 659205"/>
              <a:gd name="connsiteY3" fmla="*/ 1472169 h 2553821"/>
              <a:gd name="connsiteX0" fmla="*/ 0 w 673171"/>
              <a:gd name="connsiteY0" fmla="*/ 1464482 h 2553821"/>
              <a:gd name="connsiteX1" fmla="*/ 673171 w 673171"/>
              <a:gd name="connsiteY1" fmla="*/ 0 h 2553821"/>
              <a:gd name="connsiteX2" fmla="*/ 673171 w 673171"/>
              <a:gd name="connsiteY2" fmla="*/ 2553821 h 2553821"/>
              <a:gd name="connsiteX3" fmla="*/ 0 w 673171"/>
              <a:gd name="connsiteY3" fmla="*/ 1464482 h 2553821"/>
              <a:gd name="connsiteX0" fmla="*/ 0 w 595497"/>
              <a:gd name="connsiteY0" fmla="*/ 1179305 h 2553821"/>
              <a:gd name="connsiteX1" fmla="*/ 595497 w 595497"/>
              <a:gd name="connsiteY1" fmla="*/ 0 h 2553821"/>
              <a:gd name="connsiteX2" fmla="*/ 595497 w 595497"/>
              <a:gd name="connsiteY2" fmla="*/ 2553821 h 2553821"/>
              <a:gd name="connsiteX3" fmla="*/ 0 w 595497"/>
              <a:gd name="connsiteY3" fmla="*/ 1179305 h 2553821"/>
              <a:gd name="connsiteX0" fmla="*/ 0 w 601097"/>
              <a:gd name="connsiteY0" fmla="*/ 1165695 h 2553821"/>
              <a:gd name="connsiteX1" fmla="*/ 601097 w 601097"/>
              <a:gd name="connsiteY1" fmla="*/ 0 h 2553821"/>
              <a:gd name="connsiteX2" fmla="*/ 601097 w 601097"/>
              <a:gd name="connsiteY2" fmla="*/ 2553821 h 2553821"/>
              <a:gd name="connsiteX3" fmla="*/ 0 w 601097"/>
              <a:gd name="connsiteY3" fmla="*/ 1165695 h 2553821"/>
              <a:gd name="connsiteX0" fmla="*/ 0 w 578696"/>
              <a:gd name="connsiteY0" fmla="*/ 1062781 h 2553821"/>
              <a:gd name="connsiteX1" fmla="*/ 578696 w 578696"/>
              <a:gd name="connsiteY1" fmla="*/ 0 h 2553821"/>
              <a:gd name="connsiteX2" fmla="*/ 578696 w 578696"/>
              <a:gd name="connsiteY2" fmla="*/ 2553821 h 2553821"/>
              <a:gd name="connsiteX3" fmla="*/ 0 w 578696"/>
              <a:gd name="connsiteY3" fmla="*/ 1062781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35294"/>
              <a:gd name="connsiteY0" fmla="*/ 1200700 h 2553821"/>
              <a:gd name="connsiteX1" fmla="*/ 535294 w 535294"/>
              <a:gd name="connsiteY1" fmla="*/ 0 h 2553821"/>
              <a:gd name="connsiteX2" fmla="*/ 535294 w 535294"/>
              <a:gd name="connsiteY2" fmla="*/ 2553821 h 2553821"/>
              <a:gd name="connsiteX3" fmla="*/ 0 w 535294"/>
              <a:gd name="connsiteY3" fmla="*/ 1200700 h 2553821"/>
              <a:gd name="connsiteX0" fmla="*/ 0 w 540894"/>
              <a:gd name="connsiteY0" fmla="*/ 1211706 h 2553821"/>
              <a:gd name="connsiteX1" fmla="*/ 540894 w 540894"/>
              <a:gd name="connsiteY1" fmla="*/ 0 h 2553821"/>
              <a:gd name="connsiteX2" fmla="*/ 540894 w 540894"/>
              <a:gd name="connsiteY2" fmla="*/ 2553821 h 2553821"/>
              <a:gd name="connsiteX3" fmla="*/ 0 w 540894"/>
              <a:gd name="connsiteY3" fmla="*/ 1211706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94" h="2553821">
                <a:moveTo>
                  <a:pt x="0" y="1211706"/>
                </a:moveTo>
                <a:lnTo>
                  <a:pt x="540894" y="0"/>
                </a:lnTo>
                <a:lnTo>
                  <a:pt x="540894" y="2553821"/>
                </a:lnTo>
                <a:lnTo>
                  <a:pt x="0" y="1211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2"/>
          <p:cNvSpPr/>
          <p:nvPr/>
        </p:nvSpPr>
        <p:spPr>
          <a:xfrm>
            <a:off x="7162800" y="1956783"/>
            <a:ext cx="1981200" cy="3830319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2164363"/>
              <a:gd name="connsiteY0" fmla="*/ 2872740 h 2872740"/>
              <a:gd name="connsiteX1" fmla="*/ 2164363 w 2164363"/>
              <a:gd name="connsiteY1" fmla="*/ 0 h 2872740"/>
              <a:gd name="connsiteX2" fmla="*/ 2164363 w 2164363"/>
              <a:gd name="connsiteY2" fmla="*/ 2553821 h 2872740"/>
              <a:gd name="connsiteX3" fmla="*/ 0 w 2164363"/>
              <a:gd name="connsiteY3" fmla="*/ 2872740 h 2872740"/>
              <a:gd name="connsiteX0" fmla="*/ 0 w 2126056"/>
              <a:gd name="connsiteY0" fmla="*/ 4683816 h 4683816"/>
              <a:gd name="connsiteX1" fmla="*/ 2126056 w 2126056"/>
              <a:gd name="connsiteY1" fmla="*/ 0 h 4683816"/>
              <a:gd name="connsiteX2" fmla="*/ 2126056 w 2126056"/>
              <a:gd name="connsiteY2" fmla="*/ 2553821 h 4683816"/>
              <a:gd name="connsiteX3" fmla="*/ 0 w 2126056"/>
              <a:gd name="connsiteY3" fmla="*/ 4683816 h 4683816"/>
              <a:gd name="connsiteX0" fmla="*/ 0 w 2132441"/>
              <a:gd name="connsiteY0" fmla="*/ 4527689 h 4527689"/>
              <a:gd name="connsiteX1" fmla="*/ 2132441 w 2132441"/>
              <a:gd name="connsiteY1" fmla="*/ 0 h 4527689"/>
              <a:gd name="connsiteX2" fmla="*/ 2132441 w 2132441"/>
              <a:gd name="connsiteY2" fmla="*/ 2553821 h 4527689"/>
              <a:gd name="connsiteX3" fmla="*/ 0 w 2132441"/>
              <a:gd name="connsiteY3" fmla="*/ 4527689 h 452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41" h="4527689">
                <a:moveTo>
                  <a:pt x="0" y="4527689"/>
                </a:moveTo>
                <a:lnTo>
                  <a:pt x="2132441" y="0"/>
                </a:lnTo>
                <a:lnTo>
                  <a:pt x="2132441" y="2553821"/>
                </a:lnTo>
                <a:lnTo>
                  <a:pt x="0" y="45276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54" y="589280"/>
            <a:ext cx="115169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874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797051"/>
            <a:ext cx="83296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427278" y="1"/>
            <a:ext cx="716724" cy="2088049"/>
            <a:chOff x="8667750" y="0"/>
            <a:chExt cx="476251" cy="1040605"/>
          </a:xfrm>
        </p:grpSpPr>
        <p:sp>
          <p:nvSpPr>
            <p:cNvPr id="19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289013" y="1981200"/>
            <a:ext cx="8245388" cy="45212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4"/>
          </p:nvPr>
        </p:nvSpPr>
        <p:spPr>
          <a:xfrm>
            <a:off x="289014" y="1981200"/>
            <a:ext cx="6854737" cy="45212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27278" y="1"/>
            <a:ext cx="716724" cy="2088049"/>
            <a:chOff x="8667750" y="0"/>
            <a:chExt cx="476251" cy="1040605"/>
          </a:xfrm>
        </p:grpSpPr>
        <p:sp>
          <p:nvSpPr>
            <p:cNvPr id="20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874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797051"/>
            <a:ext cx="6934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7"/>
          </p:nvPr>
        </p:nvSpPr>
        <p:spPr>
          <a:xfrm>
            <a:off x="4648200" y="1270000"/>
            <a:ext cx="4206788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89013" y="1270000"/>
            <a:ext cx="4206788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79479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1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81383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89013" y="1270001"/>
            <a:ext cx="8235950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7"/>
          </p:nvPr>
        </p:nvSpPr>
        <p:spPr>
          <a:xfrm>
            <a:off x="4648200" y="1905000"/>
            <a:ext cx="4206788" cy="4572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289013" y="1905000"/>
            <a:ext cx="4206788" cy="4572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4419600" y="1238251"/>
            <a:ext cx="4114801" cy="50927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9" y="530226"/>
            <a:ext cx="3846671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8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5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17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62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9013" y="1270001"/>
            <a:ext cx="8385087" cy="617255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5"/>
          </p:nvPr>
        </p:nvSpPr>
        <p:spPr>
          <a:xfrm>
            <a:off x="289013" y="1862667"/>
            <a:ext cx="8385087" cy="4631267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33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16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9" y="530226"/>
            <a:ext cx="3846671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ctr">
              <a:buFont typeface="Arial" panose="020B0604020202020204" pitchFamily="34" charset="0"/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1" y="1168749"/>
            <a:ext cx="4114799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7"/>
          </p:nvPr>
        </p:nvSpPr>
        <p:spPr>
          <a:xfrm>
            <a:off x="4419600" y="1838961"/>
            <a:ext cx="4114801" cy="4491991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7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4244339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7"/>
          </p:nvPr>
        </p:nvSpPr>
        <p:spPr>
          <a:xfrm>
            <a:off x="4419600" y="1838960"/>
            <a:ext cx="4114801" cy="4692504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1" y="1168749"/>
            <a:ext cx="4114799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0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8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4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8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1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53000" y="2"/>
            <a:ext cx="4191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7848600" y="6350589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52" y="2413000"/>
            <a:ext cx="4456948" cy="1554184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5166230" y="584201"/>
            <a:ext cx="3444370" cy="1003297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18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25" y="613496"/>
            <a:ext cx="1682750" cy="11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8590778" y="1"/>
            <a:ext cx="553224" cy="180340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100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</a:t>
            </a:r>
            <a:r>
              <a:rPr lang="en-US" sz="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Xoriant</a:t>
            </a:r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6230" y="1587499"/>
            <a:ext cx="3444369" cy="609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05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1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715000" y="2"/>
            <a:ext cx="3429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7848600" y="6350589"/>
            <a:ext cx="1066800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5257800" cy="944584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381000" y="3632201"/>
            <a:ext cx="5257800" cy="901697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20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25" y="613496"/>
            <a:ext cx="1682750" cy="11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8590778" y="1"/>
            <a:ext cx="553224" cy="180340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100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</a:t>
            </a:r>
            <a:r>
              <a:rPr lang="en-US" sz="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Xoriant</a:t>
            </a:r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4533899"/>
            <a:ext cx="5257799" cy="609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257800"/>
            <a:ext cx="4648200" cy="609600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US" sz="1600" kern="12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6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3410" y="6618960"/>
            <a:ext cx="2133600" cy="19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81383"/>
          </a:xfrm>
        </p:spPr>
        <p:txBody>
          <a:bodyPr anchor="b">
            <a:normAutofit/>
          </a:bodyPr>
          <a:lstStyle>
            <a:lvl1pPr algn="l">
              <a:def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7" name="Picture 2" descr="C:\Users\Varun.SANJEEV\Desktop\Xoriant shor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8" y="6334896"/>
            <a:ext cx="351445" cy="4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849C-CBF0-43DC-8469-039C8C98D76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2A4D-99B1-4CF2-9947-C4AA5AB134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40F0-58B4-40A4-9035-EB3F8359343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97B3-D2D4-4E82-9294-9A3C2E48C68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54D2-5B17-47EC-B70D-92805A6BE99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52" y="1986921"/>
            <a:ext cx="6747710" cy="1616625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24297" y="3575473"/>
            <a:ext cx="6548003" cy="7112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1" y="0"/>
            <a:ext cx="3200401" cy="4038600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821" h="2553821">
                <a:moveTo>
                  <a:pt x="0" y="0"/>
                </a:moveTo>
                <a:lnTo>
                  <a:pt x="2553821" y="0"/>
                </a:lnTo>
                <a:lnTo>
                  <a:pt x="2553821" y="25538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Rectangle 2"/>
          <p:cNvSpPr/>
          <p:nvPr/>
        </p:nvSpPr>
        <p:spPr>
          <a:xfrm>
            <a:off x="8224045" y="1828801"/>
            <a:ext cx="919957" cy="2209801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855530"/>
              <a:gd name="connsiteY0" fmla="*/ 862750 h 2553821"/>
              <a:gd name="connsiteX1" fmla="*/ 855530 w 855530"/>
              <a:gd name="connsiteY1" fmla="*/ 0 h 2553821"/>
              <a:gd name="connsiteX2" fmla="*/ 855530 w 855530"/>
              <a:gd name="connsiteY2" fmla="*/ 2553821 h 2553821"/>
              <a:gd name="connsiteX3" fmla="*/ 0 w 855530"/>
              <a:gd name="connsiteY3" fmla="*/ 862750 h 2553821"/>
              <a:gd name="connsiteX0" fmla="*/ 0 w 746993"/>
              <a:gd name="connsiteY0" fmla="*/ 1287686 h 2553821"/>
              <a:gd name="connsiteX1" fmla="*/ 746993 w 746993"/>
              <a:gd name="connsiteY1" fmla="*/ 0 h 2553821"/>
              <a:gd name="connsiteX2" fmla="*/ 746993 w 746993"/>
              <a:gd name="connsiteY2" fmla="*/ 2553821 h 2553821"/>
              <a:gd name="connsiteX3" fmla="*/ 0 w 746993"/>
              <a:gd name="connsiteY3" fmla="*/ 1287686 h 2553821"/>
              <a:gd name="connsiteX0" fmla="*/ 0 w 659205"/>
              <a:gd name="connsiteY0" fmla="*/ 1472169 h 2553821"/>
              <a:gd name="connsiteX1" fmla="*/ 659205 w 659205"/>
              <a:gd name="connsiteY1" fmla="*/ 0 h 2553821"/>
              <a:gd name="connsiteX2" fmla="*/ 659205 w 659205"/>
              <a:gd name="connsiteY2" fmla="*/ 2553821 h 2553821"/>
              <a:gd name="connsiteX3" fmla="*/ 0 w 659205"/>
              <a:gd name="connsiteY3" fmla="*/ 1472169 h 2553821"/>
              <a:gd name="connsiteX0" fmla="*/ 0 w 673171"/>
              <a:gd name="connsiteY0" fmla="*/ 1464482 h 2553821"/>
              <a:gd name="connsiteX1" fmla="*/ 673171 w 673171"/>
              <a:gd name="connsiteY1" fmla="*/ 0 h 2553821"/>
              <a:gd name="connsiteX2" fmla="*/ 673171 w 673171"/>
              <a:gd name="connsiteY2" fmla="*/ 2553821 h 2553821"/>
              <a:gd name="connsiteX3" fmla="*/ 0 w 673171"/>
              <a:gd name="connsiteY3" fmla="*/ 1464482 h 2553821"/>
              <a:gd name="connsiteX0" fmla="*/ 0 w 595497"/>
              <a:gd name="connsiteY0" fmla="*/ 1179305 h 2553821"/>
              <a:gd name="connsiteX1" fmla="*/ 595497 w 595497"/>
              <a:gd name="connsiteY1" fmla="*/ 0 h 2553821"/>
              <a:gd name="connsiteX2" fmla="*/ 595497 w 595497"/>
              <a:gd name="connsiteY2" fmla="*/ 2553821 h 2553821"/>
              <a:gd name="connsiteX3" fmla="*/ 0 w 595497"/>
              <a:gd name="connsiteY3" fmla="*/ 1179305 h 2553821"/>
              <a:gd name="connsiteX0" fmla="*/ 0 w 601097"/>
              <a:gd name="connsiteY0" fmla="*/ 1165695 h 2553821"/>
              <a:gd name="connsiteX1" fmla="*/ 601097 w 601097"/>
              <a:gd name="connsiteY1" fmla="*/ 0 h 2553821"/>
              <a:gd name="connsiteX2" fmla="*/ 601097 w 601097"/>
              <a:gd name="connsiteY2" fmla="*/ 2553821 h 2553821"/>
              <a:gd name="connsiteX3" fmla="*/ 0 w 601097"/>
              <a:gd name="connsiteY3" fmla="*/ 1165695 h 2553821"/>
              <a:gd name="connsiteX0" fmla="*/ 0 w 578696"/>
              <a:gd name="connsiteY0" fmla="*/ 1062781 h 2553821"/>
              <a:gd name="connsiteX1" fmla="*/ 578696 w 578696"/>
              <a:gd name="connsiteY1" fmla="*/ 0 h 2553821"/>
              <a:gd name="connsiteX2" fmla="*/ 578696 w 578696"/>
              <a:gd name="connsiteY2" fmla="*/ 2553821 h 2553821"/>
              <a:gd name="connsiteX3" fmla="*/ 0 w 578696"/>
              <a:gd name="connsiteY3" fmla="*/ 1062781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35294"/>
              <a:gd name="connsiteY0" fmla="*/ 1200700 h 2553821"/>
              <a:gd name="connsiteX1" fmla="*/ 535294 w 535294"/>
              <a:gd name="connsiteY1" fmla="*/ 0 h 2553821"/>
              <a:gd name="connsiteX2" fmla="*/ 535294 w 535294"/>
              <a:gd name="connsiteY2" fmla="*/ 2553821 h 2553821"/>
              <a:gd name="connsiteX3" fmla="*/ 0 w 535294"/>
              <a:gd name="connsiteY3" fmla="*/ 1200700 h 2553821"/>
              <a:gd name="connsiteX0" fmla="*/ 0 w 540894"/>
              <a:gd name="connsiteY0" fmla="*/ 1211706 h 2553821"/>
              <a:gd name="connsiteX1" fmla="*/ 540894 w 540894"/>
              <a:gd name="connsiteY1" fmla="*/ 0 h 2553821"/>
              <a:gd name="connsiteX2" fmla="*/ 540894 w 540894"/>
              <a:gd name="connsiteY2" fmla="*/ 2553821 h 2553821"/>
              <a:gd name="connsiteX3" fmla="*/ 0 w 540894"/>
              <a:gd name="connsiteY3" fmla="*/ 1211706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94" h="2553821">
                <a:moveTo>
                  <a:pt x="0" y="1211706"/>
                </a:moveTo>
                <a:lnTo>
                  <a:pt x="540894" y="0"/>
                </a:lnTo>
                <a:lnTo>
                  <a:pt x="540894" y="2553821"/>
                </a:lnTo>
                <a:lnTo>
                  <a:pt x="0" y="1211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2"/>
          <p:cNvSpPr/>
          <p:nvPr/>
        </p:nvSpPr>
        <p:spPr>
          <a:xfrm>
            <a:off x="7162800" y="1956783"/>
            <a:ext cx="1981200" cy="3830319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2164363"/>
              <a:gd name="connsiteY0" fmla="*/ 2872740 h 2872740"/>
              <a:gd name="connsiteX1" fmla="*/ 2164363 w 2164363"/>
              <a:gd name="connsiteY1" fmla="*/ 0 h 2872740"/>
              <a:gd name="connsiteX2" fmla="*/ 2164363 w 2164363"/>
              <a:gd name="connsiteY2" fmla="*/ 2553821 h 2872740"/>
              <a:gd name="connsiteX3" fmla="*/ 0 w 2164363"/>
              <a:gd name="connsiteY3" fmla="*/ 2872740 h 2872740"/>
              <a:gd name="connsiteX0" fmla="*/ 0 w 2126056"/>
              <a:gd name="connsiteY0" fmla="*/ 4683816 h 4683816"/>
              <a:gd name="connsiteX1" fmla="*/ 2126056 w 2126056"/>
              <a:gd name="connsiteY1" fmla="*/ 0 h 4683816"/>
              <a:gd name="connsiteX2" fmla="*/ 2126056 w 2126056"/>
              <a:gd name="connsiteY2" fmla="*/ 2553821 h 4683816"/>
              <a:gd name="connsiteX3" fmla="*/ 0 w 2126056"/>
              <a:gd name="connsiteY3" fmla="*/ 4683816 h 4683816"/>
              <a:gd name="connsiteX0" fmla="*/ 0 w 2132441"/>
              <a:gd name="connsiteY0" fmla="*/ 4527689 h 4527689"/>
              <a:gd name="connsiteX1" fmla="*/ 2132441 w 2132441"/>
              <a:gd name="connsiteY1" fmla="*/ 0 h 4527689"/>
              <a:gd name="connsiteX2" fmla="*/ 2132441 w 2132441"/>
              <a:gd name="connsiteY2" fmla="*/ 2553821 h 4527689"/>
              <a:gd name="connsiteX3" fmla="*/ 0 w 2132441"/>
              <a:gd name="connsiteY3" fmla="*/ 4527689 h 452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41" h="4527689">
                <a:moveTo>
                  <a:pt x="0" y="4527689"/>
                </a:moveTo>
                <a:lnTo>
                  <a:pt x="2132441" y="0"/>
                </a:lnTo>
                <a:lnTo>
                  <a:pt x="2132441" y="2553821"/>
                </a:lnTo>
                <a:lnTo>
                  <a:pt x="0" y="45276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54" y="589280"/>
            <a:ext cx="115169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6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Xoriant Solution Pvt. Ltd.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142FD5E-6A8F-48F2-95DA-F7E0211A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7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875580" y="3"/>
            <a:ext cx="4268420" cy="6857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5166645" y="6394448"/>
            <a:ext cx="1066800" cy="2385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53" y="2427821"/>
            <a:ext cx="3847348" cy="944584"/>
          </a:xfrm>
        </p:spPr>
        <p:txBody>
          <a:bodyPr anchor="b"/>
          <a:lstStyle>
            <a:lvl1pPr algn="l">
              <a:lnSpc>
                <a:spcPts val="42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!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24298" y="3937000"/>
            <a:ext cx="3842903" cy="23368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26" y="613497"/>
            <a:ext cx="1682750" cy="11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667751" y="2"/>
            <a:ext cx="476251" cy="1387473"/>
            <a:chOff x="8667750" y="0"/>
            <a:chExt cx="476251" cy="1040605"/>
          </a:xfrm>
        </p:grpSpPr>
        <p:sp>
          <p:nvSpPr>
            <p:cNvPr id="1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5021580" y="626533"/>
            <a:ext cx="3200400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100" b="1" dirty="0"/>
              <a:t>US – CORPORATE HEADQUARTERS</a:t>
            </a:r>
            <a:endParaRPr lang="en-US" sz="11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21580" y="1011528"/>
            <a:ext cx="167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1248 </a:t>
            </a:r>
            <a:r>
              <a:rPr lang="en-US" sz="900" dirty="0" err="1">
                <a:solidFill>
                  <a:schemeClr val="bg1"/>
                </a:solidFill>
              </a:rPr>
              <a:t>Reamwood</a:t>
            </a:r>
            <a:r>
              <a:rPr lang="en-US" sz="900" dirty="0">
                <a:solidFill>
                  <a:schemeClr val="bg1"/>
                </a:solidFill>
              </a:rPr>
              <a:t> Avenue, 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Sunnyvale, CA 94089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(408) 743 4400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781800" y="1011528"/>
            <a:ext cx="167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343 </a:t>
            </a:r>
            <a:r>
              <a:rPr lang="en-US" sz="900" dirty="0" err="1">
                <a:solidFill>
                  <a:schemeClr val="bg1"/>
                </a:solidFill>
              </a:rPr>
              <a:t>Thornall</a:t>
            </a:r>
            <a:r>
              <a:rPr lang="en-US" sz="900" dirty="0">
                <a:solidFill>
                  <a:schemeClr val="bg1"/>
                </a:solidFill>
              </a:rPr>
              <a:t> St 720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Edison, NJ 08837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(732) 395 6900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021580" y="2005515"/>
            <a:ext cx="3200400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100" b="1" dirty="0"/>
              <a:t>UK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021580" y="2390509"/>
            <a:ext cx="167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57 Rathbone Place,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4th Floor, Holden House,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London, W1T 1JU , UK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781800" y="2390509"/>
            <a:ext cx="1905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89 Worship Street </a:t>
            </a:r>
            <a:r>
              <a:rPr lang="en-US" sz="900" dirty="0" err="1">
                <a:solidFill>
                  <a:schemeClr val="bg1"/>
                </a:solidFill>
              </a:rPr>
              <a:t>Shoreditch</a:t>
            </a:r>
            <a:r>
              <a:rPr lang="en-US" sz="9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London EC2A 2BF, UK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(44) 2079 938 955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5021580" y="3377937"/>
            <a:ext cx="3200400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100" b="1" dirty="0"/>
              <a:t>INDIA</a:t>
            </a: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5021580" y="3762931"/>
            <a:ext cx="1676400" cy="11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b="1" dirty="0">
                <a:solidFill>
                  <a:schemeClr val="tx2"/>
                </a:solidFill>
              </a:rPr>
              <a:t>Mumbai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4th Floor, Nomura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Powai , Mumbai 400 076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+91 (22) 3051 1000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781800" y="3762931"/>
            <a:ext cx="2057400" cy="11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b="1" dirty="0">
                <a:solidFill>
                  <a:schemeClr val="tx2"/>
                </a:solidFill>
              </a:rPr>
              <a:t>Pune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5th floor, Amar Paradigm </a:t>
            </a:r>
            <a:r>
              <a:rPr lang="en-US" sz="900" dirty="0" err="1">
                <a:solidFill>
                  <a:schemeClr val="bg1"/>
                </a:solidFill>
              </a:rPr>
              <a:t>Baner</a:t>
            </a:r>
            <a:r>
              <a:rPr lang="en-US" sz="900" dirty="0">
                <a:solidFill>
                  <a:schemeClr val="bg1"/>
                </a:solidFill>
              </a:rPr>
              <a:t> Road</a:t>
            </a:r>
          </a:p>
          <a:p>
            <a:pPr>
              <a:lnSpc>
                <a:spcPts val="1100"/>
              </a:lnSpc>
            </a:pPr>
            <a:r>
              <a:rPr lang="en-US" sz="900" dirty="0" err="1">
                <a:solidFill>
                  <a:schemeClr val="bg1"/>
                </a:solidFill>
              </a:rPr>
              <a:t>Baner</a:t>
            </a:r>
            <a:r>
              <a:rPr lang="en-US" sz="900" dirty="0">
                <a:solidFill>
                  <a:schemeClr val="bg1"/>
                </a:solidFill>
              </a:rPr>
              <a:t>, Pune 411 045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+91 (20) 6604 6000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5021580" y="4851400"/>
            <a:ext cx="3048000" cy="134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900" b="1" dirty="0">
                <a:solidFill>
                  <a:schemeClr val="tx2"/>
                </a:solidFill>
              </a:rPr>
              <a:t>Bangalore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4th Floor, </a:t>
            </a:r>
            <a:r>
              <a:rPr lang="en-US" sz="900" dirty="0" err="1">
                <a:solidFill>
                  <a:schemeClr val="bg1"/>
                </a:solidFill>
              </a:rPr>
              <a:t>Kabra</a:t>
            </a:r>
            <a:r>
              <a:rPr lang="en-US" sz="900" dirty="0">
                <a:solidFill>
                  <a:schemeClr val="bg1"/>
                </a:solidFill>
              </a:rPr>
              <a:t> Excelsior, 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80 Feet Main Road, </a:t>
            </a:r>
            <a:r>
              <a:rPr lang="en-US" sz="900" dirty="0" err="1">
                <a:solidFill>
                  <a:schemeClr val="bg1"/>
                </a:solidFill>
              </a:rPr>
              <a:t>Koramangala</a:t>
            </a:r>
            <a:r>
              <a:rPr lang="en-US" sz="900" dirty="0">
                <a:solidFill>
                  <a:schemeClr val="bg1"/>
                </a:solidFill>
              </a:rPr>
              <a:t> 1st Block,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Bengaluru (Bangalore) 560034</a:t>
            </a:r>
          </a:p>
          <a:p>
            <a:pPr>
              <a:lnSpc>
                <a:spcPts val="1100"/>
              </a:lnSpc>
            </a:pPr>
            <a:r>
              <a:rPr lang="en-US" sz="900" dirty="0">
                <a:solidFill>
                  <a:schemeClr val="bg1"/>
                </a:solidFill>
              </a:rPr>
              <a:t>Phone: +91 (80) 4666 1666</a:t>
            </a:r>
          </a:p>
        </p:txBody>
      </p:sp>
    </p:spTree>
    <p:extLst>
      <p:ext uri="{BB962C8B-B14F-4D97-AF65-F5344CB8AC3E}">
        <p14:creationId xmlns:p14="http://schemas.microsoft.com/office/powerpoint/2010/main" val="13860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874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797051"/>
            <a:ext cx="83296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427278" y="1"/>
            <a:ext cx="716724" cy="2088049"/>
            <a:chOff x="8667750" y="0"/>
            <a:chExt cx="476251" cy="1040605"/>
          </a:xfrm>
        </p:grpSpPr>
        <p:sp>
          <p:nvSpPr>
            <p:cNvPr id="19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289013" y="1981200"/>
            <a:ext cx="8245388" cy="45212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4"/>
          </p:nvPr>
        </p:nvSpPr>
        <p:spPr>
          <a:xfrm>
            <a:off x="289014" y="1981200"/>
            <a:ext cx="6854737" cy="45212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27278" y="1"/>
            <a:ext cx="716724" cy="2088049"/>
            <a:chOff x="8667750" y="0"/>
            <a:chExt cx="476251" cy="1040605"/>
          </a:xfrm>
        </p:grpSpPr>
        <p:sp>
          <p:nvSpPr>
            <p:cNvPr id="20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787400"/>
            <a:ext cx="8229600" cy="87995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797051"/>
            <a:ext cx="6934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4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7"/>
          </p:nvPr>
        </p:nvSpPr>
        <p:spPr>
          <a:xfrm>
            <a:off x="4648200" y="1270000"/>
            <a:ext cx="4206788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89013" y="1270000"/>
            <a:ext cx="4206788" cy="5207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79479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8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2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76199"/>
            <a:ext cx="8229600" cy="881383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1085851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89013" y="1270001"/>
            <a:ext cx="8235950" cy="617255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7"/>
          </p:nvPr>
        </p:nvSpPr>
        <p:spPr>
          <a:xfrm>
            <a:off x="4648200" y="1905000"/>
            <a:ext cx="4206788" cy="4572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289013" y="1905000"/>
            <a:ext cx="4206788" cy="4572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0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" y="6308426"/>
            <a:ext cx="661732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4419600" y="1238251"/>
            <a:ext cx="4114801" cy="50927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9" y="530226"/>
            <a:ext cx="3846671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351367"/>
            <a:ext cx="4114800" cy="8128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410" y="6606649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2021 </a:t>
            </a:r>
            <a:r>
              <a:rPr lang="en-US" sz="800" dirty="0" err="1">
                <a:solidFill>
                  <a:schemeClr val="tx2"/>
                </a:solidFill>
              </a:rPr>
              <a:t>Xoriant</a:t>
            </a:r>
            <a:r>
              <a:rPr lang="en-US" sz="800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330995" cy="2185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763000" y="2"/>
            <a:ext cx="381000" cy="1109977"/>
            <a:chOff x="8763000" y="1"/>
            <a:chExt cx="381000" cy="832483"/>
          </a:xfrm>
        </p:grpSpPr>
        <p:sp>
          <p:nvSpPr>
            <p:cNvPr id="28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4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C959-6989-4FF8-925F-04E1424A3FD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C959-6989-4FF8-925F-04E1424A3FD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2A4D-99B1-4CF2-9947-C4AA5AB134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gatisoftwa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sz="2200" dirty="0">
              <a:solidFill>
                <a:srgbClr val="CCCCFF"/>
              </a:solidFill>
              <a:latin typeface="Times New Roman" pitchFamily="18" charset="0"/>
              <a:hlinkClick r:id="rId3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sz="2200" dirty="0">
              <a:solidFill>
                <a:srgbClr val="CCCCFF"/>
              </a:solidFill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JDBC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Vendor's Driver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DriverManager</a:t>
            </a:r>
            <a:r>
              <a:rPr lang="en-US" b="1" dirty="0"/>
              <a:t> class is used to get an instance of a Connection object, using the JDBC driver named in the JDBC URL: 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 URL syntax for a JDBC driver is: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 URL syntax for an Oracle Thin driver is: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568D4-B3C7-47CC-B122-A0DA7D673434}"/>
              </a:ext>
            </a:extLst>
          </p:cNvPr>
          <p:cNvSpPr/>
          <p:nvPr/>
        </p:nvSpPr>
        <p:spPr>
          <a:xfrm>
            <a:off x="616743" y="1948748"/>
            <a:ext cx="7162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b="1" dirty="0" err="1"/>
              <a:t>jdbc:derby</a:t>
            </a:r>
            <a:r>
              <a:rPr lang="en-US" b="1" dirty="0"/>
              <a:t>:</a:t>
            </a:r>
            <a:r>
              <a:rPr lang="en-US" dirty="0"/>
              <a:t>//localhost:1527/</a:t>
            </a:r>
            <a:r>
              <a:rPr lang="en-US" dirty="0" err="1"/>
              <a:t>EmployeeDB</a:t>
            </a:r>
            <a:r>
              <a:rPr lang="en-US" dirty="0"/>
              <a:t>"; </a:t>
            </a:r>
          </a:p>
          <a:p>
            <a:pPr marL="274320" lvl="1" indent="0">
              <a:buNone/>
            </a:pPr>
            <a:r>
              <a:rPr lang="en-US" dirty="0"/>
              <a:t>Connection con = </a:t>
            </a:r>
            <a:r>
              <a:rPr lang="en-US" dirty="0" err="1"/>
              <a:t>DriverManager.getConnection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645829-50FD-4111-B52C-21B6341644BB}"/>
              </a:ext>
            </a:extLst>
          </p:cNvPr>
          <p:cNvSpPr/>
          <p:nvPr/>
        </p:nvSpPr>
        <p:spPr>
          <a:xfrm>
            <a:off x="609600" y="3293065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dirty="0" err="1"/>
              <a:t>jdbc</a:t>
            </a:r>
            <a:r>
              <a:rPr lang="en-US" dirty="0"/>
              <a:t>:&lt;driver&gt;:[</a:t>
            </a:r>
            <a:r>
              <a:rPr lang="en-US" dirty="0" err="1"/>
              <a:t>subsubprotocol</a:t>
            </a:r>
            <a:r>
              <a:rPr lang="en-US" dirty="0"/>
              <a:t>:][</a:t>
            </a:r>
            <a:r>
              <a:rPr lang="en-US" dirty="0" err="1"/>
              <a:t>databaseName</a:t>
            </a:r>
            <a:r>
              <a:rPr lang="en-US" dirty="0"/>
              <a:t>][;attribute=value] </a:t>
            </a:r>
          </a:p>
          <a:p>
            <a:pPr marL="274320" lvl="1" indent="0">
              <a:buNone/>
            </a:pPr>
            <a:r>
              <a:rPr lang="en-US" dirty="0"/>
              <a:t>Each vendor can implement their own subprotocol.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6AB7BB-C9B1-44A1-8E71-2EA895BF5B18}"/>
              </a:ext>
            </a:extLst>
          </p:cNvPr>
          <p:cNvSpPr/>
          <p:nvPr/>
        </p:nvSpPr>
        <p:spPr>
          <a:xfrm>
            <a:off x="609600" y="4769809"/>
            <a:ext cx="7162800" cy="102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dirty="0" err="1"/>
              <a:t>jdbc:oracle:thin</a:t>
            </a:r>
            <a:r>
              <a:rPr lang="en-US" dirty="0"/>
              <a:t>:@//[HOST][:PORT]/SERVICE </a:t>
            </a:r>
          </a:p>
          <a:p>
            <a:pPr marL="274320" lvl="1" indent="0">
              <a:buNone/>
            </a:pPr>
            <a:r>
              <a:rPr lang="en-US" b="1" dirty="0"/>
              <a:t>Example: </a:t>
            </a:r>
          </a:p>
          <a:p>
            <a:pPr marL="274320" lvl="1" indent="0">
              <a:buNone/>
            </a:pPr>
            <a:r>
              <a:rPr lang="en-US" dirty="0" err="1"/>
              <a:t>jdbc:oracle:thin</a:t>
            </a:r>
            <a:r>
              <a:rPr lang="en-US" dirty="0"/>
              <a:t>:@//myhost:1521/</a:t>
            </a:r>
            <a:r>
              <a:rPr lang="en-US" dirty="0" err="1"/>
              <a:t>orcl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4475BB-4EE5-418B-BF13-EBCA6B615FD2}"/>
              </a:ext>
            </a:extLst>
          </p:cNvPr>
          <p:cNvGrpSpPr/>
          <p:nvPr/>
        </p:nvGrpSpPr>
        <p:grpSpPr>
          <a:xfrm>
            <a:off x="6305811" y="5793044"/>
            <a:ext cx="2152389" cy="683956"/>
            <a:chOff x="6287149" y="5785107"/>
            <a:chExt cx="2152389" cy="683956"/>
          </a:xfrm>
        </p:grpSpPr>
        <p:pic>
          <p:nvPicPr>
            <p:cNvPr id="10" name="Content Placeholder 11" descr="Right pointing backhand index outline">
              <a:extLst>
                <a:ext uri="{FF2B5EF4-FFF2-40B4-BE49-F238E27FC236}">
                  <a16:creationId xmlns:a16="http://schemas.microsoft.com/office/drawing/2014/main" id="{4E476B23-46D1-442E-B969-4E504EC22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D2BF8934-9F5C-4362-B569-5B3324EA0851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9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JDBC API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Each vendor's JDBC driver class also implements the key API classes that you will use to connect to the database, execute queries, and manipulate data: </a:t>
            </a:r>
            <a:endParaRPr lang="en-US" dirty="0"/>
          </a:p>
          <a:p>
            <a:pPr lvl="1"/>
            <a:r>
              <a:rPr lang="en-US" b="1" dirty="0" err="1"/>
              <a:t>java.sql.Connection</a:t>
            </a:r>
            <a:r>
              <a:rPr lang="en-US" b="1" dirty="0"/>
              <a:t> </a:t>
            </a:r>
            <a:r>
              <a:rPr lang="en-US" dirty="0"/>
              <a:t>– A connection that represents the session between your Java application and the database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java.sql.Statement</a:t>
            </a:r>
            <a:r>
              <a:rPr lang="en-US" b="1" dirty="0"/>
              <a:t> </a:t>
            </a:r>
            <a:r>
              <a:rPr lang="en-US" dirty="0"/>
              <a:t>– An object used to execute a static SQL statement and return the result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java.sql.ResultSet</a:t>
            </a:r>
            <a:r>
              <a:rPr lang="en-US" b="1" dirty="0"/>
              <a:t> </a:t>
            </a:r>
            <a:r>
              <a:rPr lang="en-US" dirty="0"/>
              <a:t>– An object representing a database result set </a:t>
            </a:r>
          </a:p>
          <a:p>
            <a:pPr marL="274320" lvl="1" indent="0">
              <a:buNone/>
            </a:pPr>
            <a:r>
              <a:rPr lang="en-US" dirty="0"/>
              <a:t>    </a:t>
            </a:r>
            <a:endParaRPr lang="en-US" sz="18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EFD41F-7086-4428-BCCF-CAAC3D0FAF65}"/>
              </a:ext>
            </a:extLst>
          </p:cNvPr>
          <p:cNvSpPr/>
          <p:nvPr/>
        </p:nvSpPr>
        <p:spPr>
          <a:xfrm>
            <a:off x="572710" y="2855026"/>
            <a:ext cx="7961690" cy="421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lvl="2" indent="0">
              <a:buNone/>
            </a:pPr>
            <a:r>
              <a:rPr lang="en-US" dirty="0">
                <a:solidFill>
                  <a:srgbClr val="FFFF00"/>
                </a:solidFill>
                <a:latin typeface="+mj-lt"/>
                <a:cs typeface="Consolas" pitchFamily="49" charset="0"/>
              </a:rPr>
              <a:t>Connection con = </a:t>
            </a:r>
            <a:r>
              <a:rPr lang="en-US" dirty="0" err="1">
                <a:solidFill>
                  <a:srgbClr val="FFFF00"/>
                </a:solidFill>
                <a:latin typeface="+mj-lt"/>
                <a:cs typeface="Consolas" pitchFamily="49" charset="0"/>
              </a:rPr>
              <a:t>DriverManager.getConnection</a:t>
            </a:r>
            <a:r>
              <a:rPr lang="en-US" dirty="0">
                <a:solidFill>
                  <a:srgbClr val="FFFF00"/>
                </a:solidFill>
                <a:latin typeface="+mj-lt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+mj-lt"/>
                <a:cs typeface="Consolas" pitchFamily="49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+mj-lt"/>
                <a:cs typeface="Consolas" pitchFamily="49" charset="0"/>
              </a:rPr>
              <a:t>, username, password);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A0511D-EC9E-40B7-8120-7B6CD6B19E2D}"/>
              </a:ext>
            </a:extLst>
          </p:cNvPr>
          <p:cNvSpPr/>
          <p:nvPr/>
        </p:nvSpPr>
        <p:spPr>
          <a:xfrm>
            <a:off x="591155" y="3999487"/>
            <a:ext cx="7961690" cy="421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Statement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stmt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con.createStatement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017460-3754-4670-8A1D-AF23FD67C4EB}"/>
              </a:ext>
            </a:extLst>
          </p:cNvPr>
          <p:cNvSpPr/>
          <p:nvPr/>
        </p:nvSpPr>
        <p:spPr>
          <a:xfrm>
            <a:off x="591155" y="4900814"/>
            <a:ext cx="7961690" cy="839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i="1" dirty="0">
                <a:solidFill>
                  <a:srgbClr val="FFFF00"/>
                </a:solidFill>
                <a:cs typeface="Consolas" pitchFamily="49" charset="0"/>
              </a:rPr>
              <a:t>String query = "SELECT * FROM Employee";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i="1" dirty="0" err="1">
                <a:solidFill>
                  <a:srgbClr val="FFFF00"/>
                </a:solidFill>
                <a:cs typeface="Consolas" pitchFamily="49" charset="0"/>
              </a:rPr>
              <a:t>ResultSet</a:t>
            </a:r>
            <a:r>
              <a:rPr lang="en-US" i="1" dirty="0">
                <a:solidFill>
                  <a:srgbClr val="FFFF00"/>
                </a:solidFill>
                <a:cs typeface="Consolas" pitchFamily="49" charset="0"/>
              </a:rPr>
              <a:t> </a:t>
            </a:r>
            <a:r>
              <a:rPr lang="en-US" i="1" dirty="0" err="1">
                <a:solidFill>
                  <a:srgbClr val="FFFF00"/>
                </a:solidFill>
                <a:cs typeface="Consolas" pitchFamily="49" charset="0"/>
              </a:rPr>
              <a:t>rs</a:t>
            </a:r>
            <a:r>
              <a:rPr lang="en-US" i="1" dirty="0">
                <a:solidFill>
                  <a:srgbClr val="FFFF00"/>
                </a:solidFill>
                <a:cs typeface="Consolas" pitchFamily="49" charset="0"/>
              </a:rPr>
              <a:t> = </a:t>
            </a:r>
            <a:r>
              <a:rPr lang="en-US" i="1" dirty="0" err="1">
                <a:solidFill>
                  <a:srgbClr val="FFFF00"/>
                </a:solidFill>
                <a:cs typeface="Consolas" pitchFamily="49" charset="0"/>
              </a:rPr>
              <a:t>stmt.executeQuery</a:t>
            </a:r>
            <a:r>
              <a:rPr lang="en-US" i="1" dirty="0">
                <a:solidFill>
                  <a:srgbClr val="FFFF00"/>
                </a:solidFill>
                <a:cs typeface="Consolas" pitchFamily="49" charset="0"/>
              </a:rPr>
              <a:t>(query);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6730A-E976-4CF8-952F-98DD17595AE3}"/>
              </a:ext>
            </a:extLst>
          </p:cNvPr>
          <p:cNvGrpSpPr/>
          <p:nvPr/>
        </p:nvGrpSpPr>
        <p:grpSpPr>
          <a:xfrm>
            <a:off x="6400456" y="5793044"/>
            <a:ext cx="2152389" cy="683956"/>
            <a:chOff x="6287149" y="5785107"/>
            <a:chExt cx="2152389" cy="683956"/>
          </a:xfrm>
        </p:grpSpPr>
        <p:pic>
          <p:nvPicPr>
            <p:cNvPr id="10" name="Content Placeholder 11" descr="Right pointing backhand index outline">
              <a:extLst>
                <a:ext uri="{FF2B5EF4-FFF2-40B4-BE49-F238E27FC236}">
                  <a16:creationId xmlns:a16="http://schemas.microsoft.com/office/drawing/2014/main" id="{458ADC8D-7FF9-4638-969B-35716596D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0B03C768-0033-4DD5-92F8-0691437DC232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7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of executing a query statement is a set of rows returned in a </a:t>
            </a:r>
            <a:r>
              <a:rPr lang="en-US" dirty="0" err="1"/>
              <a:t>java.sql.ResultSet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20344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automatically closed when the Statement object that generated it is closed.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44E565-6C36-4880-8625-9E6ABE3FC13A}"/>
              </a:ext>
            </a:extLst>
          </p:cNvPr>
          <p:cNvSpPr/>
          <p:nvPr/>
        </p:nvSpPr>
        <p:spPr>
          <a:xfrm>
            <a:off x="533400" y="2007094"/>
            <a:ext cx="6096000" cy="319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query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"SELECT * FROM EMPLOYEE";</a:t>
            </a:r>
          </a:p>
          <a:p>
            <a:r>
              <a:rPr lang="en-US" dirty="0" err="1">
                <a:solidFill>
                  <a:schemeClr val="bg1"/>
                </a:solidFill>
                <a:latin typeface="Consolas"/>
              </a:rPr>
              <a:t>ResultSet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/>
              </a:rPr>
              <a:t>rs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stmt.executeQuery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query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while (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rs.next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()) 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int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empID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rs.getInt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("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ID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String first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rs.getString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("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String last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rs.getString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("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LASTNAME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Date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birthDate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rs.getDate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("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BIRTHDATE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float salary 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rs.getFloat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("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SALARY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/>
              </a:rPr>
              <a:t>// other code....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5BAF17-9B98-4B03-B6B0-9686C70B4FE9}"/>
              </a:ext>
            </a:extLst>
          </p:cNvPr>
          <p:cNvGrpSpPr/>
          <p:nvPr/>
        </p:nvGrpSpPr>
        <p:grpSpPr>
          <a:xfrm>
            <a:off x="6366224" y="5793044"/>
            <a:ext cx="2152389" cy="683956"/>
            <a:chOff x="6287149" y="5785107"/>
            <a:chExt cx="2152389" cy="683956"/>
          </a:xfrm>
        </p:grpSpPr>
        <p:pic>
          <p:nvPicPr>
            <p:cNvPr id="11" name="Content Placeholder 11" descr="Right pointing backhand index outline">
              <a:extLst>
                <a:ext uri="{FF2B5EF4-FFF2-40B4-BE49-F238E27FC236}">
                  <a16:creationId xmlns:a16="http://schemas.microsoft.com/office/drawing/2014/main" id="{1600C0D8-C0F6-4B9B-B1EB-1686E207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Rectangle: Rounded Corners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8F8E8A7-0E5A-44BC-AF4B-D2C4EA6C15BE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000" dirty="0">
                <a:solidFill>
                  <a:srgbClr val="000000"/>
                </a:solidFill>
                <a:latin typeface="Calibri"/>
              </a:rPr>
            </a:br>
            <a:r>
              <a:rPr lang="en-US" dirty="0">
                <a:latin typeface="Calibri"/>
              </a:rPr>
              <a:t>Putting It All Together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F7DD3-8ACA-400A-BA5F-13BEA527E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A8E8D-C09F-41CA-B13C-1EFB11F0765B}"/>
              </a:ext>
            </a:extLst>
          </p:cNvPr>
          <p:cNvSpPr/>
          <p:nvPr/>
        </p:nvSpPr>
        <p:spPr>
          <a:xfrm>
            <a:off x="555713" y="1352292"/>
            <a:ext cx="7696200" cy="4232533"/>
          </a:xfrm>
          <a:prstGeom prst="roundRect">
            <a:avLst>
              <a:gd name="adj" fmla="val 12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java.sql.Connection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java.sql.DriverManager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java.sql.ResultSet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java.sql.SQLException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java.sql.Statement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java.util.Date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/>
                </a:solidFill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</a:rPr>
              <a:t>SimpleJDBCTest</a:t>
            </a:r>
            <a:r>
              <a:rPr lang="en-US" sz="1400" dirty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public static void main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(String[]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args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) {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String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url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= "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jdbc:derby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://localhost:1521/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EmployeeDB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";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String username = “Scott";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String password = "tiger";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String query = "SELECT * FROM Employee";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try (Connection con = </a:t>
            </a:r>
            <a:r>
              <a:rPr lang="en-US" sz="1400" dirty="0" err="1">
                <a:solidFill>
                  <a:schemeClr val="bg1"/>
                </a:solidFill>
              </a:rPr>
              <a:t>DriverManager.</a:t>
            </a:r>
            <a:r>
              <a:rPr lang="en-US" sz="1400" i="1" dirty="0" err="1">
                <a:solidFill>
                  <a:schemeClr val="bg1"/>
                </a:solidFill>
              </a:rPr>
              <a:t>getConnection</a:t>
            </a:r>
            <a:r>
              <a:rPr lang="en-US" sz="1400" i="1" dirty="0">
                <a:solidFill>
                  <a:schemeClr val="bg1"/>
                </a:solidFill>
              </a:rPr>
              <a:t>(</a:t>
            </a:r>
            <a:r>
              <a:rPr lang="en-US" sz="1400" i="1" dirty="0" err="1">
                <a:solidFill>
                  <a:schemeClr val="bg1"/>
                </a:solidFill>
              </a:rPr>
              <a:t>url</a:t>
            </a:r>
            <a:r>
              <a:rPr lang="en-US" sz="1400" i="1" dirty="0">
                <a:solidFill>
                  <a:schemeClr val="bg1"/>
                </a:solidFill>
              </a:rPr>
              <a:t>, username,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password)) {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	Statement </a:t>
            </a:r>
            <a:r>
              <a:rPr lang="en-US" sz="1400" dirty="0" err="1">
                <a:solidFill>
                  <a:schemeClr val="bg1"/>
                </a:solidFill>
              </a:rPr>
              <a:t>stmt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con.createStatement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ResultSet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stmt.executeQuery</a:t>
            </a:r>
            <a:r>
              <a:rPr lang="en-US" sz="1400" dirty="0">
                <a:solidFill>
                  <a:schemeClr val="bg1"/>
                </a:solidFill>
              </a:rPr>
              <a:t>(query);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2B7DE0-4FA9-43E7-862A-E973678AAD5C}"/>
              </a:ext>
            </a:extLst>
          </p:cNvPr>
          <p:cNvGrpSpPr/>
          <p:nvPr/>
        </p:nvGrpSpPr>
        <p:grpSpPr>
          <a:xfrm>
            <a:off x="6366224" y="5627816"/>
            <a:ext cx="2152389" cy="683956"/>
            <a:chOff x="6287149" y="5785107"/>
            <a:chExt cx="2152389" cy="683956"/>
          </a:xfrm>
        </p:grpSpPr>
        <p:pic>
          <p:nvPicPr>
            <p:cNvPr id="10" name="Content Placeholder 11" descr="Right pointing backhand index outline">
              <a:extLst>
                <a:ext uri="{FF2B5EF4-FFF2-40B4-BE49-F238E27FC236}">
                  <a16:creationId xmlns:a16="http://schemas.microsoft.com/office/drawing/2014/main" id="{B1A94B8F-1687-46B9-82B8-C25E7169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26AD05E5-F298-4BCE-A623-285E3430DC4A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6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014F-17FD-4DAD-8791-052DDA6657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7EFA6-E6B2-41AC-8647-A409B932940D}"/>
              </a:ext>
            </a:extLst>
          </p:cNvPr>
          <p:cNvSpPr/>
          <p:nvPr/>
        </p:nvSpPr>
        <p:spPr>
          <a:xfrm>
            <a:off x="609600" y="1640682"/>
            <a:ext cx="7924800" cy="369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while (</a:t>
            </a:r>
            <a:r>
              <a:rPr lang="en-US" sz="1400" b="1" dirty="0" err="1">
                <a:solidFill>
                  <a:schemeClr val="bg1"/>
                </a:solidFill>
              </a:rPr>
              <a:t>rs.next</a:t>
            </a:r>
            <a:r>
              <a:rPr lang="en-US" sz="1400" b="1" dirty="0">
                <a:solidFill>
                  <a:schemeClr val="bg1"/>
                </a:solidFill>
              </a:rPr>
              <a:t>()) {</a:t>
            </a:r>
          </a:p>
          <a:p>
            <a:pPr lvl="5"/>
            <a:r>
              <a:rPr lang="en-US" sz="1400" b="1" dirty="0">
                <a:solidFill>
                  <a:schemeClr val="bg1"/>
                </a:solidFill>
              </a:rPr>
              <a:t>int </a:t>
            </a:r>
            <a:r>
              <a:rPr lang="en-US" sz="1400" b="1" dirty="0" err="1">
                <a:solidFill>
                  <a:schemeClr val="bg1"/>
                </a:solidFill>
              </a:rPr>
              <a:t>empID</a:t>
            </a:r>
            <a:r>
              <a:rPr lang="en-US" sz="1400" b="1" dirty="0">
                <a:solidFill>
                  <a:schemeClr val="bg1"/>
                </a:solidFill>
              </a:rPr>
              <a:t> = </a:t>
            </a:r>
            <a:r>
              <a:rPr lang="en-US" sz="1400" b="1" dirty="0" err="1">
                <a:solidFill>
                  <a:schemeClr val="bg1"/>
                </a:solidFill>
              </a:rPr>
              <a:t>rs.getInt</a:t>
            </a:r>
            <a:r>
              <a:rPr lang="en-US" sz="1400" b="1" dirty="0">
                <a:solidFill>
                  <a:schemeClr val="bg1"/>
                </a:solidFill>
              </a:rPr>
              <a:t>("</a:t>
            </a:r>
            <a:r>
              <a:rPr lang="en-US" sz="1400" b="1" dirty="0">
                <a:solidFill>
                  <a:srgbClr val="FFFF00"/>
                </a:solidFill>
              </a:rPr>
              <a:t>ID</a:t>
            </a:r>
            <a:r>
              <a:rPr lang="en-US" sz="1400" b="1" dirty="0">
                <a:solidFill>
                  <a:schemeClr val="bg1"/>
                </a:solidFill>
              </a:rPr>
              <a:t>");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String first = </a:t>
            </a:r>
            <a:r>
              <a:rPr lang="en-US" sz="1400" dirty="0" err="1">
                <a:solidFill>
                  <a:schemeClr val="bg1"/>
                </a:solidFill>
              </a:rPr>
              <a:t>rs.getString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>
                <a:solidFill>
                  <a:srgbClr val="FFFF00"/>
                </a:solidFill>
              </a:rPr>
              <a:t>FirstName</a:t>
            </a:r>
            <a:r>
              <a:rPr lang="en-US" sz="1400" dirty="0">
                <a:solidFill>
                  <a:schemeClr val="bg1"/>
                </a:solidFill>
              </a:rPr>
              <a:t>");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String last = </a:t>
            </a:r>
            <a:r>
              <a:rPr lang="en-US" sz="1400" dirty="0" err="1">
                <a:solidFill>
                  <a:schemeClr val="bg1"/>
                </a:solidFill>
              </a:rPr>
              <a:t>rs.getString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rgbClr val="FFFF00"/>
                </a:solidFill>
              </a:rPr>
              <a:t>LastName</a:t>
            </a:r>
            <a:r>
              <a:rPr lang="en-US" sz="1400" dirty="0">
                <a:solidFill>
                  <a:schemeClr val="bg1"/>
                </a:solidFill>
              </a:rPr>
              <a:t>");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Date </a:t>
            </a:r>
            <a:r>
              <a:rPr lang="en-US" sz="1400" dirty="0" err="1">
                <a:solidFill>
                  <a:schemeClr val="bg1"/>
                </a:solidFill>
              </a:rPr>
              <a:t>birthDate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rs.getDate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rgbClr val="FFFF00"/>
                </a:solidFill>
              </a:rPr>
              <a:t>BirthDate</a:t>
            </a:r>
            <a:r>
              <a:rPr lang="en-US" sz="1400" dirty="0">
                <a:solidFill>
                  <a:schemeClr val="bg1"/>
                </a:solidFill>
              </a:rPr>
              <a:t>");</a:t>
            </a:r>
          </a:p>
          <a:p>
            <a:pPr lvl="5"/>
            <a:r>
              <a:rPr lang="en-US" sz="1400" b="1" dirty="0">
                <a:solidFill>
                  <a:schemeClr val="bg1"/>
                </a:solidFill>
              </a:rPr>
              <a:t>float salary = </a:t>
            </a:r>
            <a:r>
              <a:rPr lang="en-US" sz="1400" b="1" dirty="0" err="1">
                <a:solidFill>
                  <a:schemeClr val="bg1"/>
                </a:solidFill>
              </a:rPr>
              <a:t>rs.getFloat</a:t>
            </a:r>
            <a:r>
              <a:rPr lang="en-US" sz="1400" b="1" dirty="0">
                <a:solidFill>
                  <a:schemeClr val="bg1"/>
                </a:solidFill>
              </a:rPr>
              <a:t>("</a:t>
            </a:r>
            <a:r>
              <a:rPr lang="en-US" sz="1400" b="1" dirty="0">
                <a:solidFill>
                  <a:srgbClr val="FFFF00"/>
                </a:solidFill>
              </a:rPr>
              <a:t>Salary</a:t>
            </a:r>
            <a:r>
              <a:rPr lang="en-US" sz="1400" b="1" dirty="0">
                <a:solidFill>
                  <a:schemeClr val="bg1"/>
                </a:solidFill>
              </a:rPr>
              <a:t>");</a:t>
            </a:r>
          </a:p>
          <a:p>
            <a:pPr lvl="5"/>
            <a:r>
              <a:rPr lang="en-US" sz="1400" dirty="0" err="1">
                <a:solidFill>
                  <a:schemeClr val="bg1"/>
                </a:solidFill>
              </a:rPr>
              <a:t>System.</a:t>
            </a:r>
            <a:r>
              <a:rPr lang="en-US" sz="1400" b="1" i="1" dirty="0" err="1">
                <a:solidFill>
                  <a:schemeClr val="bg1"/>
                </a:solidFill>
              </a:rPr>
              <a:t>out.println</a:t>
            </a:r>
            <a:r>
              <a:rPr lang="en-US" sz="1400" b="1" i="1" dirty="0">
                <a:solidFill>
                  <a:schemeClr val="bg1"/>
                </a:solidFill>
              </a:rPr>
              <a:t>("</a:t>
            </a:r>
            <a:r>
              <a:rPr lang="en-US" sz="1400" b="1" i="1" dirty="0">
                <a:solidFill>
                  <a:srgbClr val="FFFF00"/>
                </a:solidFill>
              </a:rPr>
              <a:t>Employee ID</a:t>
            </a:r>
            <a:r>
              <a:rPr lang="en-US" sz="1400" b="1" i="1" dirty="0">
                <a:solidFill>
                  <a:schemeClr val="bg1"/>
                </a:solidFill>
              </a:rPr>
              <a:t>: " + </a:t>
            </a:r>
            <a:r>
              <a:rPr lang="en-US" sz="1400" b="1" i="1" dirty="0" err="1">
                <a:solidFill>
                  <a:schemeClr val="bg1"/>
                </a:solidFill>
              </a:rPr>
              <a:t>empID</a:t>
            </a:r>
            <a:r>
              <a:rPr lang="en-US" sz="1400" b="1" i="1" dirty="0">
                <a:solidFill>
                  <a:schemeClr val="bg1"/>
                </a:solidFill>
              </a:rPr>
              <a:t> + "</a:t>
            </a:r>
            <a:r>
              <a:rPr lang="en-US" sz="1400" b="1" i="1" dirty="0">
                <a:solidFill>
                  <a:srgbClr val="FFFF00"/>
                </a:solidFill>
              </a:rPr>
              <a:t>\n</a:t>
            </a:r>
            <a:r>
              <a:rPr lang="en-US" sz="1400" b="1" i="1" dirty="0">
                <a:solidFill>
                  <a:schemeClr val="bg1"/>
                </a:solidFill>
              </a:rPr>
              <a:t>"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+ "</a:t>
            </a:r>
            <a:r>
              <a:rPr lang="en-US" sz="1400" dirty="0">
                <a:solidFill>
                  <a:srgbClr val="FFFF00"/>
                </a:solidFill>
              </a:rPr>
              <a:t>Employee Name</a:t>
            </a:r>
            <a:r>
              <a:rPr lang="en-US" sz="1400" dirty="0">
                <a:solidFill>
                  <a:schemeClr val="bg1"/>
                </a:solidFill>
              </a:rPr>
              <a:t>: " + first + </a:t>
            </a:r>
            <a:r>
              <a:rPr lang="en-US" sz="1400" dirty="0">
                <a:solidFill>
                  <a:srgbClr val="FFFF00"/>
                </a:solidFill>
              </a:rPr>
              <a:t>" " </a:t>
            </a:r>
            <a:r>
              <a:rPr lang="en-US" sz="1400" dirty="0">
                <a:solidFill>
                  <a:schemeClr val="bg1"/>
                </a:solidFill>
              </a:rPr>
              <a:t>+ last + "</a:t>
            </a:r>
            <a:r>
              <a:rPr lang="en-US" sz="1400" dirty="0">
                <a:solidFill>
                  <a:srgbClr val="FFFF00"/>
                </a:solidFill>
              </a:rPr>
              <a:t>\n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+ "</a:t>
            </a:r>
            <a:r>
              <a:rPr lang="en-US" sz="1400" dirty="0">
                <a:solidFill>
                  <a:srgbClr val="FFFF00"/>
                </a:solidFill>
              </a:rPr>
              <a:t>Birth Date</a:t>
            </a:r>
            <a:r>
              <a:rPr lang="en-US" sz="1400" dirty="0">
                <a:solidFill>
                  <a:schemeClr val="bg1"/>
                </a:solidFill>
              </a:rPr>
              <a:t>: " + </a:t>
            </a:r>
            <a:r>
              <a:rPr lang="en-US" sz="1400" dirty="0" err="1">
                <a:solidFill>
                  <a:schemeClr val="bg1"/>
                </a:solidFill>
              </a:rPr>
              <a:t>birthDate</a:t>
            </a:r>
            <a:r>
              <a:rPr lang="en-US" sz="1400" dirty="0">
                <a:solidFill>
                  <a:schemeClr val="bg1"/>
                </a:solidFill>
              </a:rPr>
              <a:t> + "\n" + "Salary: "</a:t>
            </a:r>
          </a:p>
          <a:p>
            <a:pPr lvl="5"/>
            <a:r>
              <a:rPr lang="en-US" sz="1400" dirty="0">
                <a:solidFill>
                  <a:schemeClr val="bg1"/>
                </a:solidFill>
              </a:rPr>
              <a:t>+ salary);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} // end of while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chemeClr val="bg1"/>
                </a:solidFill>
              </a:rPr>
              <a:t>} </a:t>
            </a:r>
            <a:r>
              <a:rPr lang="en-US" sz="1400" b="1" dirty="0">
                <a:solidFill>
                  <a:schemeClr val="bg1"/>
                </a:solidFill>
              </a:rPr>
              <a:t>catch (</a:t>
            </a:r>
            <a:r>
              <a:rPr lang="en-US" sz="1400" b="1" dirty="0" err="1">
                <a:solidFill>
                  <a:schemeClr val="bg1"/>
                </a:solidFill>
              </a:rPr>
              <a:t>SQLException</a:t>
            </a:r>
            <a:r>
              <a:rPr lang="en-US" sz="1400" b="1" dirty="0">
                <a:solidFill>
                  <a:schemeClr val="bg1"/>
                </a:solidFill>
              </a:rPr>
              <a:t> 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</a:t>
            </a:r>
            <a:r>
              <a:rPr lang="en-US" sz="1400" dirty="0" err="1">
                <a:solidFill>
                  <a:schemeClr val="bg1"/>
                </a:solidFill>
              </a:rPr>
              <a:t>System.</a:t>
            </a:r>
            <a:r>
              <a:rPr lang="en-US" sz="1400" b="1" i="1" dirty="0" err="1">
                <a:solidFill>
                  <a:srgbClr val="FFFF00"/>
                </a:solidFill>
              </a:rPr>
              <a:t>out</a:t>
            </a:r>
            <a:r>
              <a:rPr lang="en-US" sz="1400" b="1" i="1" dirty="0" err="1">
                <a:solidFill>
                  <a:schemeClr val="bg1"/>
                </a:solidFill>
              </a:rPr>
              <a:t>.println</a:t>
            </a:r>
            <a:r>
              <a:rPr lang="en-US" sz="1400" b="1" i="1" dirty="0">
                <a:solidFill>
                  <a:schemeClr val="bg1"/>
                </a:solidFill>
              </a:rPr>
              <a:t>("</a:t>
            </a:r>
            <a:r>
              <a:rPr lang="en-US" sz="1400" b="1" i="1" dirty="0">
                <a:solidFill>
                  <a:srgbClr val="FFFF00"/>
                </a:solidFill>
              </a:rPr>
              <a:t>SQL Exception</a:t>
            </a:r>
            <a:r>
              <a:rPr lang="en-US" sz="1400" b="1" i="1" dirty="0">
                <a:solidFill>
                  <a:schemeClr val="bg1"/>
                </a:solidFill>
              </a:rPr>
              <a:t>: " + e);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} // end of try-with-resources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	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44CE0-0DF6-4840-B778-4F4C22148544}"/>
              </a:ext>
            </a:extLst>
          </p:cNvPr>
          <p:cNvGrpSpPr/>
          <p:nvPr/>
        </p:nvGrpSpPr>
        <p:grpSpPr>
          <a:xfrm>
            <a:off x="6366224" y="5568187"/>
            <a:ext cx="2152389" cy="683956"/>
            <a:chOff x="6287149" y="5785107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2E250469-3DB8-4B5D-AEDD-714C9014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D6CEECB-E7E4-44D4-90CC-D6640E56A370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7235F610-DA4E-4D27-9590-FBAB2B29611F}"/>
              </a:ext>
            </a:extLst>
          </p:cNvPr>
          <p:cNvSpPr/>
          <p:nvPr/>
        </p:nvSpPr>
        <p:spPr>
          <a:xfrm>
            <a:off x="719533" y="5618619"/>
            <a:ext cx="1278955" cy="4916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2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 err="1">
                <a:cs typeface="Consolas" pitchFamily="49" charset="0"/>
              </a:rPr>
              <a:t>SQLException</a:t>
            </a:r>
            <a:r>
              <a:rPr lang="en-US" sz="3100" dirty="0"/>
              <a:t>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SQLException</a:t>
            </a:r>
            <a:r>
              <a:rPr lang="en-US" dirty="0"/>
              <a:t> is thrown from errors that occur in one of the following types of actions: driver methods, methods that access the database, or attempts to get a connection to the database. </a:t>
            </a:r>
          </a:p>
          <a:p>
            <a:r>
              <a:rPr lang="en-US" dirty="0"/>
              <a:t>The </a:t>
            </a:r>
            <a:r>
              <a:rPr lang="en-US" dirty="0" err="1"/>
              <a:t>SQLException</a:t>
            </a:r>
            <a:r>
              <a:rPr lang="en-US" dirty="0"/>
              <a:t> class also implements </a:t>
            </a:r>
            <a:r>
              <a:rPr lang="en-US" dirty="0" err="1"/>
              <a:t>Iterable</a:t>
            </a:r>
            <a:r>
              <a:rPr lang="en-US" dirty="0"/>
              <a:t>— exceptions can be chained together and returned as a single object. </a:t>
            </a:r>
          </a:p>
          <a:p>
            <a:r>
              <a:rPr lang="en-US" dirty="0" err="1"/>
              <a:t>SQLException</a:t>
            </a:r>
            <a:r>
              <a:rPr lang="en-US" dirty="0"/>
              <a:t> is thrown if the database connection cannot be made due to incorrect username or password information, or simply the database is offline. </a:t>
            </a:r>
          </a:p>
          <a:p>
            <a:r>
              <a:rPr lang="en-US" dirty="0" err="1"/>
              <a:t>SQLException</a:t>
            </a:r>
            <a:r>
              <a:rPr lang="en-US" dirty="0"/>
              <a:t> can also result by attempting to access a column name that is not part of the SQL query. </a:t>
            </a:r>
          </a:p>
          <a:p>
            <a:r>
              <a:rPr lang="en-US" dirty="0" err="1"/>
              <a:t>SQLException</a:t>
            </a:r>
            <a:r>
              <a:rPr lang="en-US" dirty="0"/>
              <a:t> is also </a:t>
            </a:r>
            <a:r>
              <a:rPr lang="en-US" dirty="0" err="1"/>
              <a:t>subclassed</a:t>
            </a:r>
            <a:r>
              <a:rPr lang="en-US" dirty="0"/>
              <a:t>, providing granularity of the actual exception thrown.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D0E8E-6233-4931-8846-B3953C84F5DA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7" name="Content Placeholder 11" descr="Right pointing backhand index outline">
              <a:extLst>
                <a:ext uri="{FF2B5EF4-FFF2-40B4-BE49-F238E27FC236}">
                  <a16:creationId xmlns:a16="http://schemas.microsoft.com/office/drawing/2014/main" id="{283654F6-B057-4B90-AFE5-B4E277C1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: Rounded Corners 7">
              <a:hlinkClick r:id="rId4" action="ppaction://hlinksldjump"/>
              <a:extLst>
                <a:ext uri="{FF2B5EF4-FFF2-40B4-BE49-F238E27FC236}">
                  <a16:creationId xmlns:a16="http://schemas.microsoft.com/office/drawing/2014/main" id="{CE37375B-88D2-46F4-8E2A-EEE8D433F82A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21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JDBC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 a Connection object will automatically close any Statement objects created with this Connection. </a:t>
            </a:r>
          </a:p>
          <a:p>
            <a:r>
              <a:rPr lang="en-US" dirty="0"/>
              <a:t>Closing a Statement object will close and invalidate any instances of </a:t>
            </a:r>
            <a:r>
              <a:rPr lang="en-US" dirty="0" err="1"/>
              <a:t>ResultSet</a:t>
            </a:r>
            <a:r>
              <a:rPr lang="en-US" dirty="0"/>
              <a:t> created by the Statement object. </a:t>
            </a:r>
          </a:p>
          <a:p>
            <a:r>
              <a:rPr lang="en-US" dirty="0"/>
              <a:t>Resources held by the </a:t>
            </a:r>
            <a:r>
              <a:rPr lang="en-US" dirty="0" err="1"/>
              <a:t>ResultSet</a:t>
            </a:r>
            <a:r>
              <a:rPr lang="en-US" dirty="0"/>
              <a:t>, may not be released until garbage is collected, so it is a good practice to explicitly close </a:t>
            </a:r>
            <a:r>
              <a:rPr lang="en-US" dirty="0" err="1"/>
              <a:t>ResultSet</a:t>
            </a:r>
            <a:r>
              <a:rPr lang="en-US" dirty="0"/>
              <a:t> objects when they are no longer needed. </a:t>
            </a:r>
          </a:p>
          <a:p>
            <a:r>
              <a:rPr lang="en-US" dirty="0"/>
              <a:t>When the close() method on </a:t>
            </a:r>
            <a:r>
              <a:rPr lang="en-US" dirty="0" err="1"/>
              <a:t>ResultSet</a:t>
            </a:r>
            <a:r>
              <a:rPr lang="en-US" dirty="0"/>
              <a:t> is executed, external resources are released. </a:t>
            </a:r>
          </a:p>
          <a:p>
            <a:r>
              <a:rPr lang="en-US" dirty="0" err="1"/>
              <a:t>ResultSet</a:t>
            </a:r>
            <a:r>
              <a:rPr lang="en-US" dirty="0"/>
              <a:t> objects are also implicitly closed when an associated Statement object is re-</a:t>
            </a:r>
            <a:r>
              <a:rPr lang="en-US" dirty="0" err="1"/>
              <a:t>exectued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7CB3D0-6840-4232-8092-B6C51F083F20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7" name="Content Placeholder 11" descr="Right pointing backhand index outline">
              <a:extLst>
                <a:ext uri="{FF2B5EF4-FFF2-40B4-BE49-F238E27FC236}">
                  <a16:creationId xmlns:a16="http://schemas.microsoft.com/office/drawing/2014/main" id="{98168D35-2E85-4C67-994D-672C65D0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: Rounded Corners 7">
              <a:hlinkClick r:id="rId4" action="ppaction://hlinksldjump"/>
              <a:extLst>
                <a:ext uri="{FF2B5EF4-FFF2-40B4-BE49-F238E27FC236}">
                  <a16:creationId xmlns:a16="http://schemas.microsoft.com/office/drawing/2014/main" id="{DAA48B53-6D48-4B84-ADA5-6B43CD576F8D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3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The </a:t>
            </a:r>
            <a:r>
              <a:rPr lang="en-US" i="1" dirty="0">
                <a:cs typeface="Consolas" pitchFamily="49" charset="0"/>
              </a:rPr>
              <a:t>try</a:t>
            </a:r>
            <a:r>
              <a:rPr lang="en-US" dirty="0"/>
              <a:t>-with-Resources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following try-with-resources statement: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900" y="3596482"/>
            <a:ext cx="8229600" cy="2362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compiler checks to see that the object inside the parentheses implements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java.lang.AutoCloseable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interface includes one method: void close().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close method is automatically called at the end of the try block in the proper order (last declaration to first).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closeable resources can be included in the try block, separated by semicolons.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741509-860D-4723-9C37-E0B361615A2F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94DE6E75-D2AC-4123-9C56-D6CA7D40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AB3011F6-3EAE-47E4-B480-4FC478DE505E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AFDEA-6A04-4EFA-8983-3A44260BB753}"/>
              </a:ext>
            </a:extLst>
          </p:cNvPr>
          <p:cNvSpPr/>
          <p:nvPr/>
        </p:nvSpPr>
        <p:spPr>
          <a:xfrm>
            <a:off x="574964" y="1754445"/>
            <a:ext cx="7959436" cy="1445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try (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Connection </a:t>
            </a:r>
            <a:r>
              <a:rPr lang="en-US" sz="1600" dirty="0">
                <a:solidFill>
                  <a:srgbClr val="FFFF00"/>
                </a:solidFill>
              </a:rPr>
              <a:t>con</a:t>
            </a:r>
            <a:r>
              <a:rPr lang="en-US" sz="1600" dirty="0">
                <a:solidFill>
                  <a:schemeClr val="bg1"/>
                </a:solidFill>
              </a:rPr>
              <a:t> =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DriverManager.</a:t>
            </a:r>
            <a:r>
              <a:rPr lang="en-US" sz="1600" i="1" dirty="0" err="1">
                <a:solidFill>
                  <a:schemeClr val="bg1"/>
                </a:solidFill>
              </a:rPr>
              <a:t>getConnection</a:t>
            </a:r>
            <a:r>
              <a:rPr lang="en-US" sz="1600" i="1" dirty="0">
                <a:solidFill>
                  <a:schemeClr val="bg1"/>
                </a:solidFill>
              </a:rPr>
              <a:t>(</a:t>
            </a:r>
            <a:r>
              <a:rPr lang="en-US" sz="1600" i="1" dirty="0" err="1">
                <a:solidFill>
                  <a:schemeClr val="bg1"/>
                </a:solidFill>
              </a:rPr>
              <a:t>url</a:t>
            </a:r>
            <a:r>
              <a:rPr lang="en-US" sz="1600" i="1" dirty="0">
                <a:solidFill>
                  <a:schemeClr val="bg1"/>
                </a:solidFill>
              </a:rPr>
              <a:t>, username, password);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Statement </a:t>
            </a:r>
            <a:r>
              <a:rPr lang="en-US" sz="1600" dirty="0" err="1">
                <a:solidFill>
                  <a:srgbClr val="FFFF00"/>
                </a:solidFill>
              </a:rPr>
              <a:t>stmt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rgbClr val="FFFF00"/>
                </a:solidFill>
              </a:rPr>
              <a:t>con</a:t>
            </a:r>
            <a:r>
              <a:rPr lang="en-US" sz="1600" dirty="0" err="1">
                <a:solidFill>
                  <a:schemeClr val="bg1"/>
                </a:solidFill>
              </a:rPr>
              <a:t>.createStatement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ResultSet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rs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stmt.executeQuery</a:t>
            </a:r>
            <a:r>
              <a:rPr lang="en-US" sz="1600" dirty="0">
                <a:solidFill>
                  <a:schemeClr val="bg1"/>
                </a:solidFill>
              </a:rPr>
              <a:t> (query))}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3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nsolas" pitchFamily="49" charset="0"/>
              </a:rPr>
              <a:t>try</a:t>
            </a:r>
            <a:r>
              <a:rPr lang="en-US" dirty="0"/>
              <a:t>-with-resources: Bad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might be tempting to write try-with-resources more compactly: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4095" y="3231176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However, only the close method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called, which is not a good practice.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Always keep in mind which resources you need to close when using try-with-resources.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3A610B-6D64-41DB-9645-A855577F3057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E1489862-D6E4-44E4-9717-6C03F0965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0D4CAEEB-4720-484F-B713-09F403B253F5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C3BBB6-5E25-4DD6-8B7E-1CD4D181D59B}"/>
              </a:ext>
            </a:extLst>
          </p:cNvPr>
          <p:cNvSpPr/>
          <p:nvPr/>
        </p:nvSpPr>
        <p:spPr>
          <a:xfrm>
            <a:off x="559177" y="1820663"/>
            <a:ext cx="7959436" cy="1074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try (</a:t>
            </a:r>
          </a:p>
          <a:p>
            <a:r>
              <a:rPr lang="en-US" sz="1600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try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ResultSet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rs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DriverManager.getConnection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url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username, password).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createStatement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executeQuery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(query))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ResultSet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rs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stmt.executeQuery</a:t>
            </a:r>
            <a:r>
              <a:rPr lang="en-US" sz="1600" dirty="0">
                <a:solidFill>
                  <a:schemeClr val="bg1"/>
                </a:solidFill>
              </a:rPr>
              <a:t> (query))}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0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Queries and Getting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execute SQL queries with JDBC, you need to create a SQL query wrapper object, an instance of the Statement object.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Note that there are three Statement execute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8763"/>
              </p:ext>
            </p:extLst>
          </p:nvPr>
        </p:nvGraphicFramePr>
        <p:xfrm>
          <a:off x="639233" y="3354766"/>
          <a:ext cx="807720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Method 	</a:t>
                      </a:r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Returns 	</a:t>
                      </a:r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Used for 	</a:t>
                      </a:r>
                      <a:endParaRPr kumimoji="0" lang="en-US" sz="1800" b="0" i="0" u="none" strike="noStrike" kern="1200" baseline="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executeQuery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sqlString</a:t>
                      </a:r>
                      <a:r>
                        <a:rPr lang="en-US" dirty="0"/>
                        <a:t>) 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ResultSet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statement 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executeUpdate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sqlString</a:t>
                      </a:r>
                      <a:r>
                        <a:rPr lang="en-US" dirty="0"/>
                        <a:t>) 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(rows affected) 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INSERT, UPDATE, DELETE, or a DDL 	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execute(</a:t>
                      </a:r>
                      <a:r>
                        <a:rPr lang="en-US" dirty="0" err="1"/>
                        <a:t>sqlString</a:t>
                      </a:r>
                      <a:r>
                        <a:rPr lang="en-US" dirty="0"/>
                        <a:t>) 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 if there was a </a:t>
                      </a:r>
                      <a:r>
                        <a:rPr lang="en-US" dirty="0" err="1"/>
                        <a:t>ResultSet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SQL command or commands 	</a:t>
                      </a:r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630BB9-3649-4153-9A54-756C0E7D7993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22954188-624B-4A32-BBAA-E63654214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C0AA6FF4-114D-4FD7-8FF4-233665107E03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BA538F-5F36-438E-8167-F009A0E2A5BE}"/>
              </a:ext>
            </a:extLst>
          </p:cNvPr>
          <p:cNvSpPr/>
          <p:nvPr/>
        </p:nvSpPr>
        <p:spPr>
          <a:xfrm>
            <a:off x="639233" y="1981969"/>
            <a:ext cx="6172200" cy="90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Statement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con.createStatement</a:t>
            </a:r>
            <a:r>
              <a:rPr lang="en-US" sz="1800" dirty="0"/>
              <a:t>();</a:t>
            </a:r>
          </a:p>
          <a:p>
            <a:pPr marL="274320" lvl="1" indent="0">
              <a:buNone/>
            </a:pPr>
            <a:r>
              <a:rPr lang="en-US" sz="1800" dirty="0"/>
              <a:t>	Use the Statement instance to execute a SQL query:</a:t>
            </a:r>
          </a:p>
          <a:p>
            <a:pPr marL="274320" lvl="1" indent="0">
              <a:buNone/>
            </a:pP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stmt.executeQuery</a:t>
            </a:r>
            <a:r>
              <a:rPr lang="en-US" sz="1800" dirty="0"/>
              <a:t> (query);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1B830-418B-40B6-8093-A453CB28206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marL="633406" lvl="1" indent="-385763">
              <a:buFont typeface="+mj-lt"/>
              <a:buAutoNum type="arabicPeriod" startAt="4"/>
            </a:pPr>
            <a:endParaRPr lang="en-US" sz="1350" dirty="0">
              <a:latin typeface="Calibri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800" dirty="0" err="1"/>
              <a:t>PreparedStatement</a:t>
            </a:r>
            <a:endParaRPr lang="en-US" sz="18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1800" dirty="0" err="1"/>
              <a:t>CallableStatement</a:t>
            </a:r>
            <a:endParaRPr lang="en-US" sz="18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1800" dirty="0" err="1"/>
              <a:t>ResultSet</a:t>
            </a:r>
            <a:endParaRPr lang="en-US" sz="18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1800" dirty="0" err="1"/>
              <a:t>SQLException</a:t>
            </a:r>
            <a:endParaRPr lang="en-US" sz="18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sz="1600" dirty="0"/>
              <a:t>JDBC Architecture</a:t>
            </a:r>
          </a:p>
          <a:p>
            <a:pPr marL="228600" indent="-228600">
              <a:buAutoNum type="arabicPeriod"/>
            </a:pPr>
            <a:r>
              <a:rPr lang="en-US" sz="1600" dirty="0"/>
              <a:t>JDBC Driver Architecture</a:t>
            </a:r>
          </a:p>
          <a:p>
            <a:pPr marL="228600" indent="-228600">
              <a:buAutoNum type="arabicPeriod"/>
            </a:pPr>
            <a:r>
              <a:rPr lang="en-US" sz="1600" dirty="0"/>
              <a:t>JDBC API</a:t>
            </a:r>
          </a:p>
          <a:p>
            <a:pPr marL="228600" indent="-228600">
              <a:buAutoNum type="arabicPeriod"/>
            </a:pPr>
            <a:r>
              <a:rPr lang="en-US" sz="1600" dirty="0"/>
              <a:t>Connection</a:t>
            </a:r>
          </a:p>
          <a:p>
            <a:pPr marL="228600" indent="-228600">
              <a:buAutoNum type="arabicPeriod"/>
            </a:pPr>
            <a:r>
              <a:rPr lang="en-US" sz="1600" dirty="0"/>
              <a:t>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710DAC-3A49-45E8-8F50-7CE2413BBB2C}"/>
              </a:ext>
            </a:extLst>
          </p:cNvPr>
          <p:cNvGrpSpPr/>
          <p:nvPr/>
        </p:nvGrpSpPr>
        <p:grpSpPr>
          <a:xfrm>
            <a:off x="6905822" y="5588583"/>
            <a:ext cx="1614292" cy="512967"/>
            <a:chOff x="7890224" y="5793044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E8989E72-1523-4D6E-9CF5-C2B388F3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2736FB39-CC21-426C-8573-3C181A95BC2D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Next</a:t>
              </a:r>
              <a:endParaRPr lang="en-IN" sz="1350" b="1" dirty="0"/>
            </a:p>
          </p:txBody>
        </p:sp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D02390B-07F8-48B1-B6C8-CDEC0B7AD181}"/>
              </a:ext>
            </a:extLst>
          </p:cNvPr>
          <p:cNvSpPr txBox="1">
            <a:spLocks/>
          </p:cNvSpPr>
          <p:nvPr/>
        </p:nvSpPr>
        <p:spPr>
          <a:xfrm>
            <a:off x="0" y="6354763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is a subclass of Statement that allows you to pass arguments to a precompiled SQL statement.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3625" y="3276600"/>
            <a:ext cx="82296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this code fragment, a prepared statement returns all columns of all rows whose salary is greater than 100,000.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useful when you have SQL statements that you are going to execute multiple times</a:t>
            </a:r>
            <a:r>
              <a:rPr lang="en-US" dirty="0"/>
              <a:t>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A3D61-F505-4290-BEE1-3291F5E5D90F}"/>
              </a:ext>
            </a:extLst>
          </p:cNvPr>
          <p:cNvGrpSpPr/>
          <p:nvPr/>
        </p:nvGrpSpPr>
        <p:grpSpPr>
          <a:xfrm>
            <a:off x="6366224" y="5369053"/>
            <a:ext cx="2152389" cy="683956"/>
            <a:chOff x="6287149" y="5785107"/>
            <a:chExt cx="2152389" cy="683956"/>
          </a:xfrm>
        </p:grpSpPr>
        <p:pic>
          <p:nvPicPr>
            <p:cNvPr id="10" name="Content Placeholder 11" descr="Right pointing backhand index outline">
              <a:extLst>
                <a:ext uri="{FF2B5EF4-FFF2-40B4-BE49-F238E27FC236}">
                  <a16:creationId xmlns:a16="http://schemas.microsoft.com/office/drawing/2014/main" id="{BE7C3A76-E38C-42E0-92F6-71061F59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D7105CC6-394E-439D-AEBF-02EDD6648426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6AB63D-C1E3-4E7F-8EF8-3EF7D25FDA63}"/>
              </a:ext>
            </a:extLst>
          </p:cNvPr>
          <p:cNvSpPr/>
          <p:nvPr/>
        </p:nvSpPr>
        <p:spPr>
          <a:xfrm>
            <a:off x="583625" y="2002844"/>
            <a:ext cx="7879381" cy="106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endParaRPr lang="en-US" sz="1800" dirty="0"/>
          </a:p>
          <a:p>
            <a:r>
              <a:rPr lang="en-US" sz="1400" b="1" dirty="0">
                <a:solidFill>
                  <a:schemeClr val="bg1"/>
                </a:solidFill>
              </a:rPr>
              <a:t>double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value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= 100_000;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PreparedStatement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pStmt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= </a:t>
            </a:r>
            <a:r>
              <a:rPr lang="en-US" sz="1400" dirty="0" err="1">
                <a:solidFill>
                  <a:schemeClr val="bg1"/>
                </a:solidFill>
              </a:rPr>
              <a:t>con.prepareStatement</a:t>
            </a:r>
            <a:r>
              <a:rPr lang="en-US" sz="1400" dirty="0">
                <a:solidFill>
                  <a:srgbClr val="FFFF00"/>
                </a:solidFill>
              </a:rPr>
              <a:t>("SELECT * FROM Employee WHERE Salary &gt; ?"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pStmt.setDouble</a:t>
            </a:r>
            <a:r>
              <a:rPr lang="en-US" sz="1400" dirty="0">
                <a:solidFill>
                  <a:schemeClr val="bg1"/>
                </a:solidFill>
              </a:rPr>
              <a:t>(1, value);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ResultSet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pStmt.executeQuery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56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000" dirty="0">
                <a:solidFill>
                  <a:srgbClr val="000000"/>
                </a:solidFill>
                <a:latin typeface="Calibri"/>
              </a:rPr>
            </a:br>
            <a:r>
              <a:rPr lang="en-US" dirty="0"/>
              <a:t>Using </a:t>
            </a:r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CallableStatement</a:t>
            </a:r>
            <a:r>
              <a:rPr lang="en-US" sz="1800" dirty="0"/>
              <a:t> allows non-SQL statements (such as stored procedures) to be executed against the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100" y="4249073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Stored procedures are executed on the database.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B8847B-436D-4D96-85AB-82EF3E43B7B1}"/>
              </a:ext>
            </a:extLst>
          </p:cNvPr>
          <p:cNvGrpSpPr/>
          <p:nvPr/>
        </p:nvGrpSpPr>
        <p:grpSpPr>
          <a:xfrm>
            <a:off x="6366224" y="5168402"/>
            <a:ext cx="2152389" cy="683956"/>
            <a:chOff x="6287149" y="5785107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4F12806A-D181-4823-A5CB-1E2D8671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9D983EE-245F-4677-9246-70A62BA1E1F2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C5598A-A818-4952-987F-C51E345378DD}"/>
              </a:ext>
            </a:extLst>
          </p:cNvPr>
          <p:cNvSpPr/>
          <p:nvPr/>
        </p:nvSpPr>
        <p:spPr>
          <a:xfrm>
            <a:off x="622299" y="2023384"/>
            <a:ext cx="7879381" cy="202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>
              <a:buNone/>
            </a:pPr>
            <a:endParaRPr lang="en-US" sz="1800" dirty="0"/>
          </a:p>
          <a:p>
            <a:r>
              <a:rPr lang="en-US" sz="1400" dirty="0" err="1">
                <a:solidFill>
                  <a:schemeClr val="bg1"/>
                </a:solidFill>
                <a:latin typeface="Consolas"/>
              </a:rPr>
              <a:t>CallableStatement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con.prepareCall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("{</a:t>
            </a:r>
            <a:r>
              <a:rPr lang="en-US" sz="1400" dirty="0">
                <a:solidFill>
                  <a:srgbClr val="FFFF00"/>
                </a:solidFill>
                <a:latin typeface="Consolas"/>
              </a:rPr>
              <a:t>CALL </a:t>
            </a:r>
            <a:r>
              <a:rPr lang="en-US" sz="1400" dirty="0" err="1">
                <a:solidFill>
                  <a:srgbClr val="FFFF00"/>
                </a:solidFill>
                <a:latin typeface="Consolas"/>
              </a:rPr>
              <a:t>EmplAgeCount</a:t>
            </a:r>
            <a:r>
              <a:rPr lang="en-US" sz="1400" dirty="0">
                <a:solidFill>
                  <a:srgbClr val="FFFF00"/>
                </a:solidFill>
                <a:latin typeface="Consolas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(?, ?)}");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int age = 50;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cStmt.setInt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(1, age);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/>
              </a:rPr>
              <a:t>ResultSet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rs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cStmt.executeQuery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();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cStmt.registerOutParameter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(2,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Types.INTEGER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);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result =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cStmt.execute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int count =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cStmt.getInt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(2);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FFFF00"/>
                </a:solidFill>
                <a:latin typeface="Consolas"/>
              </a:rPr>
              <a:t>("There are "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+ count + </a:t>
            </a:r>
            <a:r>
              <a:rPr lang="en-US" sz="1400" dirty="0">
                <a:solidFill>
                  <a:srgbClr val="FFFF00"/>
                </a:solidFill>
                <a:latin typeface="Consolas"/>
              </a:rPr>
              <a:t>" Employees over the age of " 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+ age);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Further: Data Access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47650" lvl="1" indent="0">
              <a:buNone/>
            </a:pPr>
            <a:endParaRPr lang="en-US" dirty="0"/>
          </a:p>
          <a:p>
            <a:pPr lvl="1"/>
            <a:r>
              <a:rPr lang="en-US" dirty="0"/>
              <a:t>By combining the code that accesses the database with the "business" logic, the data access methods and the Employee table are tightly coupled. </a:t>
            </a:r>
          </a:p>
          <a:p>
            <a:pPr lvl="1"/>
            <a:r>
              <a:rPr lang="en-US" dirty="0"/>
              <a:t>Any changes to the table (such as adding a field) will require a complete change to the application. </a:t>
            </a:r>
          </a:p>
          <a:p>
            <a:pPr lvl="1"/>
            <a:r>
              <a:rPr lang="en-US" dirty="0"/>
              <a:t>Employee data is not encapsulated within the example application.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406" y="1143925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Consider an employee table like the one in the sample JDBC code.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8E11F-5F51-4F26-B1AA-25A8DBC01097}"/>
              </a:ext>
            </a:extLst>
          </p:cNvPr>
          <p:cNvGrpSpPr/>
          <p:nvPr/>
        </p:nvGrpSpPr>
        <p:grpSpPr>
          <a:xfrm>
            <a:off x="914400" y="3276600"/>
            <a:ext cx="6705600" cy="1905000"/>
            <a:chOff x="914400" y="3276600"/>
            <a:chExt cx="6705600" cy="1905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57600"/>
              <a:ext cx="180975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Can 8"/>
            <p:cNvSpPr/>
            <p:nvPr/>
          </p:nvSpPr>
          <p:spPr>
            <a:xfrm>
              <a:off x="5181600" y="3276600"/>
              <a:ext cx="2438400" cy="1905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537" y="3886200"/>
              <a:ext cx="1914525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>
              <a:endCxn id="3076" idx="1"/>
            </p:cNvCxnSpPr>
            <p:nvPr/>
          </p:nvCxnSpPr>
          <p:spPr>
            <a:xfrm>
              <a:off x="2514600" y="4462463"/>
              <a:ext cx="2928937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7E3EC-E5F1-4F52-A7A8-EEFBCA67707F}"/>
              </a:ext>
            </a:extLst>
          </p:cNvPr>
          <p:cNvGrpSpPr/>
          <p:nvPr/>
        </p:nvGrpSpPr>
        <p:grpSpPr>
          <a:xfrm>
            <a:off x="6310617" y="5584825"/>
            <a:ext cx="2152389" cy="683956"/>
            <a:chOff x="6287149" y="5785107"/>
            <a:chExt cx="2152389" cy="683956"/>
          </a:xfrm>
        </p:grpSpPr>
        <p:pic>
          <p:nvPicPr>
            <p:cNvPr id="13" name="Content Placeholder 11" descr="Right pointing backhand index outline">
              <a:extLst>
                <a:ext uri="{FF2B5EF4-FFF2-40B4-BE49-F238E27FC236}">
                  <a16:creationId xmlns:a16="http://schemas.microsoft.com/office/drawing/2014/main" id="{9131FDBE-D456-4BAF-8BCC-CA2435D9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: Rounded Corners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676A3B8-4088-4C77-B073-5B63E00EF752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1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Data Access Object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C709-3300-4C87-9F4A-36BAF8B8C7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ABC61-8B59-4915-BB25-55D4E1EE141C}"/>
              </a:ext>
            </a:extLst>
          </p:cNvPr>
          <p:cNvGrpSpPr/>
          <p:nvPr/>
        </p:nvGrpSpPr>
        <p:grpSpPr>
          <a:xfrm>
            <a:off x="685800" y="1418560"/>
            <a:ext cx="7696200" cy="4191000"/>
            <a:chOff x="685800" y="1447800"/>
            <a:chExt cx="7696200" cy="4191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828800"/>
              <a:ext cx="7696200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838200" y="3352800"/>
              <a:ext cx="5334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562600" y="1447800"/>
              <a:ext cx="5334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72200" y="3810000"/>
              <a:ext cx="5334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31CBEB-D97F-446A-AA5B-FA23BB2293C7}"/>
              </a:ext>
            </a:extLst>
          </p:cNvPr>
          <p:cNvGrpSpPr/>
          <p:nvPr/>
        </p:nvGrpSpPr>
        <p:grpSpPr>
          <a:xfrm>
            <a:off x="6332248" y="5573304"/>
            <a:ext cx="2152389" cy="683956"/>
            <a:chOff x="6287149" y="5785107"/>
            <a:chExt cx="2152389" cy="683956"/>
          </a:xfrm>
        </p:grpSpPr>
        <p:pic>
          <p:nvPicPr>
            <p:cNvPr id="11" name="Content Placeholder 11" descr="Right pointing backhand index outline">
              <a:extLst>
                <a:ext uri="{FF2B5EF4-FFF2-40B4-BE49-F238E27FC236}">
                  <a16:creationId xmlns:a16="http://schemas.microsoft.com/office/drawing/2014/main" id="{B767B478-5BFA-4158-A5FD-A400C7925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Rectangle: Rounded Corners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76106591-6C51-46CD-9614-62D2D4512689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4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36836-081A-46FD-9AEB-FB337026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5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Java code calls JDBC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 loads a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Driver talks to a particular database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 dirty="0" err="1"/>
              <a:t>Xoriant</a:t>
            </a:r>
            <a:r>
              <a:rPr lang="en-US" dirty="0"/>
              <a:t> Solution Pvt. Ltd.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B9F57B-FDD6-43BA-949C-364088F1FA53}"/>
              </a:ext>
            </a:extLst>
          </p:cNvPr>
          <p:cNvGrpSpPr/>
          <p:nvPr/>
        </p:nvGrpSpPr>
        <p:grpSpPr>
          <a:xfrm>
            <a:off x="488884" y="3429000"/>
            <a:ext cx="8199393" cy="1524000"/>
            <a:chOff x="563607" y="4038600"/>
            <a:chExt cx="8199393" cy="1524000"/>
          </a:xfrm>
        </p:grpSpPr>
        <p:sp>
          <p:nvSpPr>
            <p:cNvPr id="6" name="Oval 5"/>
            <p:cNvSpPr/>
            <p:nvPr/>
          </p:nvSpPr>
          <p:spPr>
            <a:xfrm>
              <a:off x="563607" y="44958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44958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JDBC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4495800"/>
              <a:ext cx="1905000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7467600" y="4038600"/>
              <a:ext cx="1295400" cy="1524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468607" y="4876800"/>
              <a:ext cx="350793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4876800"/>
              <a:ext cx="3810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</p:cNvCxnSpPr>
            <p:nvPr/>
          </p:nvCxnSpPr>
          <p:spPr>
            <a:xfrm>
              <a:off x="7010400" y="4876800"/>
              <a:ext cx="4572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5CE16D-11C2-426B-A79E-F92A22F6A5EE}"/>
              </a:ext>
            </a:extLst>
          </p:cNvPr>
          <p:cNvGrpSpPr/>
          <p:nvPr/>
        </p:nvGrpSpPr>
        <p:grpSpPr>
          <a:xfrm>
            <a:off x="6377346" y="5595949"/>
            <a:ext cx="2152389" cy="683956"/>
            <a:chOff x="6287149" y="5785107"/>
            <a:chExt cx="2152389" cy="683956"/>
          </a:xfrm>
        </p:grpSpPr>
        <p:pic>
          <p:nvPicPr>
            <p:cNvPr id="19" name="Content Placeholder 11" descr="Right pointing backhand index outline">
              <a:extLst>
                <a:ext uri="{FF2B5EF4-FFF2-40B4-BE49-F238E27FC236}">
                  <a16:creationId xmlns:a16="http://schemas.microsoft.com/office/drawing/2014/main" id="{CB0DDE15-B177-4C40-9E19-AE1CC5B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Rectangle: Rounded Corners 19">
              <a:hlinkClick r:id="rId4" action="ppaction://hlinksldjump"/>
              <a:extLst>
                <a:ext uri="{FF2B5EF4-FFF2-40B4-BE49-F238E27FC236}">
                  <a16:creationId xmlns:a16="http://schemas.microsoft.com/office/drawing/2014/main" id="{A440E37F-1AF5-4791-AE9A-7BBFFAAA7FB6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6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JDBC Drivers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3A064-76CF-4F6B-99A2-E5D0EDEDE9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Aspects of Threading</a:t>
            </a:r>
          </a:p>
          <a:p>
            <a:pPr marL="0" indent="0">
              <a:buNone/>
            </a:pPr>
            <a:r>
              <a:rPr lang="en-US" dirty="0"/>
              <a:t>Types : </a:t>
            </a:r>
          </a:p>
        </p:txBody>
      </p: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4AB98F71-74B0-4975-8E02-F128183471AD}"/>
              </a:ext>
            </a:extLst>
          </p:cNvPr>
          <p:cNvSpPr/>
          <p:nvPr/>
        </p:nvSpPr>
        <p:spPr>
          <a:xfrm>
            <a:off x="609600" y="2954668"/>
            <a:ext cx="4343398" cy="818657"/>
          </a:xfrm>
          <a:prstGeom prst="roundRect">
            <a:avLst>
              <a:gd name="adj" fmla="val 4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     Native-API partly Java technology-enabled driver</a:t>
            </a:r>
            <a:endParaRPr lang="en-US" sz="2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C003B-D5DB-44F9-9058-9668141C9773}"/>
              </a:ext>
            </a:extLst>
          </p:cNvPr>
          <p:cNvSpPr/>
          <p:nvPr/>
        </p:nvSpPr>
        <p:spPr>
          <a:xfrm>
            <a:off x="614265" y="2956502"/>
            <a:ext cx="881743" cy="818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737C37-DCC2-4A5A-A96B-C61B11614A9C}"/>
              </a:ext>
            </a:extLst>
          </p:cNvPr>
          <p:cNvSpPr/>
          <p:nvPr/>
        </p:nvSpPr>
        <p:spPr>
          <a:xfrm>
            <a:off x="614265" y="2952834"/>
            <a:ext cx="881743" cy="8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5E9EBB7C-9B5D-4E5C-B47E-A5BF1D0BB151}"/>
              </a:ext>
            </a:extLst>
          </p:cNvPr>
          <p:cNvSpPr/>
          <p:nvPr/>
        </p:nvSpPr>
        <p:spPr>
          <a:xfrm>
            <a:off x="609600" y="3943434"/>
            <a:ext cx="4343400" cy="818657"/>
          </a:xfrm>
          <a:prstGeom prst="roundRect">
            <a:avLst>
              <a:gd name="adj" fmla="val 4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Net-protocol fully Java</a:t>
            </a:r>
          </a:p>
          <a:p>
            <a:pPr algn="ctr"/>
            <a:r>
              <a:rPr lang="en-US" dirty="0"/>
              <a:t> technology-enabled driver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76F1A0-551F-4E36-BF82-C6B278745F8E}"/>
              </a:ext>
            </a:extLst>
          </p:cNvPr>
          <p:cNvSpPr/>
          <p:nvPr/>
        </p:nvSpPr>
        <p:spPr>
          <a:xfrm>
            <a:off x="614265" y="3947102"/>
            <a:ext cx="881743" cy="818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CFDAC3-CF12-41C0-9AFB-4BF36B613B33}"/>
              </a:ext>
            </a:extLst>
          </p:cNvPr>
          <p:cNvSpPr/>
          <p:nvPr/>
        </p:nvSpPr>
        <p:spPr>
          <a:xfrm>
            <a:off x="614265" y="3943434"/>
            <a:ext cx="881743" cy="8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CF937758-F29E-4452-BCAE-4F5F6EE86F1B}"/>
              </a:ext>
            </a:extLst>
          </p:cNvPr>
          <p:cNvSpPr/>
          <p:nvPr/>
        </p:nvSpPr>
        <p:spPr>
          <a:xfrm>
            <a:off x="609599" y="2059234"/>
            <a:ext cx="4343399" cy="818657"/>
          </a:xfrm>
          <a:prstGeom prst="roundRect">
            <a:avLst>
              <a:gd name="adj" fmla="val 4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JDBC ODBC Bridge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B670FA-622F-4B4B-AD1D-54E72B2C02D2}"/>
              </a:ext>
            </a:extLst>
          </p:cNvPr>
          <p:cNvSpPr/>
          <p:nvPr/>
        </p:nvSpPr>
        <p:spPr>
          <a:xfrm>
            <a:off x="614265" y="2061068"/>
            <a:ext cx="881743" cy="818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5700A4-92CC-4567-B738-948581A59B67}"/>
              </a:ext>
            </a:extLst>
          </p:cNvPr>
          <p:cNvSpPr/>
          <p:nvPr/>
        </p:nvSpPr>
        <p:spPr>
          <a:xfrm>
            <a:off x="614265" y="2057400"/>
            <a:ext cx="881743" cy="8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CD9340-F958-45CB-B0CD-AEB7E0CB913D}"/>
              </a:ext>
            </a:extLst>
          </p:cNvPr>
          <p:cNvGrpSpPr/>
          <p:nvPr/>
        </p:nvGrpSpPr>
        <p:grpSpPr>
          <a:xfrm>
            <a:off x="6377346" y="5595949"/>
            <a:ext cx="2152389" cy="683956"/>
            <a:chOff x="6287149" y="5785107"/>
            <a:chExt cx="2152389" cy="683956"/>
          </a:xfrm>
        </p:grpSpPr>
        <p:pic>
          <p:nvPicPr>
            <p:cNvPr id="15" name="Content Placeholder 11" descr="Right pointing backhand index outline">
              <a:extLst>
                <a:ext uri="{FF2B5EF4-FFF2-40B4-BE49-F238E27FC236}">
                  <a16:creationId xmlns:a16="http://schemas.microsoft.com/office/drawing/2014/main" id="{D64E8330-07DB-4E69-8AE2-3D9C0478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: Rounded Corners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9FBE51DD-87FE-44FC-BF51-BBB668CC41EA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pic>
        <p:nvPicPr>
          <p:cNvPr id="17" name="Content Placeholder 11" descr="Right pointing backhand index outline">
            <a:extLst>
              <a:ext uri="{FF2B5EF4-FFF2-40B4-BE49-F238E27FC236}">
                <a16:creationId xmlns:a16="http://schemas.microsoft.com/office/drawing/2014/main" id="{CA32007C-FBA1-469D-9B43-A01149CE9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55364" y="2124750"/>
            <a:ext cx="779288" cy="683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11" descr="Right pointing backhand index outline">
            <a:extLst>
              <a:ext uri="{FF2B5EF4-FFF2-40B4-BE49-F238E27FC236}">
                <a16:creationId xmlns:a16="http://schemas.microsoft.com/office/drawing/2014/main" id="{98B5DA98-A5F1-4338-8114-64357AF65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55364" y="3015880"/>
            <a:ext cx="779288" cy="683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Content Placeholder 11" descr="Right pointing backhand index outline">
            <a:extLst>
              <a:ext uri="{FF2B5EF4-FFF2-40B4-BE49-F238E27FC236}">
                <a16:creationId xmlns:a16="http://schemas.microsoft.com/office/drawing/2014/main" id="{FDB13701-A37E-4F5E-BA70-118190044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55364" y="3952760"/>
            <a:ext cx="779288" cy="683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35666BAB-840A-4F69-9B16-12CFAAF86996}"/>
              </a:ext>
            </a:extLst>
          </p:cNvPr>
          <p:cNvSpPr txBox="1">
            <a:spLocks/>
          </p:cNvSpPr>
          <p:nvPr/>
        </p:nvSpPr>
        <p:spPr>
          <a:xfrm>
            <a:off x="0" y="6354763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5A38A782-B333-4B16-9930-49026C204E14}"/>
              </a:ext>
            </a:extLst>
          </p:cNvPr>
          <p:cNvSpPr/>
          <p:nvPr/>
        </p:nvSpPr>
        <p:spPr>
          <a:xfrm>
            <a:off x="609600" y="4911992"/>
            <a:ext cx="4343398" cy="818657"/>
          </a:xfrm>
          <a:prstGeom prst="roundRect">
            <a:avLst>
              <a:gd name="adj" fmla="val 4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 Java driver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510B7C-8C71-4487-BD80-E9F9EF487CF8}"/>
              </a:ext>
            </a:extLst>
          </p:cNvPr>
          <p:cNvSpPr/>
          <p:nvPr/>
        </p:nvSpPr>
        <p:spPr>
          <a:xfrm>
            <a:off x="614265" y="4911992"/>
            <a:ext cx="881743" cy="8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pic>
        <p:nvPicPr>
          <p:cNvPr id="29" name="Content Placeholder 11" descr="Right pointing backhand index outline">
            <a:extLst>
              <a:ext uri="{FF2B5EF4-FFF2-40B4-BE49-F238E27FC236}">
                <a16:creationId xmlns:a16="http://schemas.microsoft.com/office/drawing/2014/main" id="{6DD9EC92-99AF-4373-953C-A14806803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105400" y="4911992"/>
            <a:ext cx="779288" cy="683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4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4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JDBC-ODBC</a:t>
            </a:r>
            <a:r>
              <a:rPr lang="en-US" b="1" i="1" dirty="0"/>
              <a:t> bridge 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Provides JDBC API access via one or more ODBC drivers. </a:t>
            </a:r>
          </a:p>
          <a:p>
            <a:pPr lvl="1"/>
            <a:r>
              <a:rPr lang="en-US" dirty="0"/>
              <a:t>ODBC native code and native database client code must be loaded on each client machine. </a:t>
            </a:r>
          </a:p>
          <a:p>
            <a:pPr lvl="1"/>
            <a:r>
              <a:rPr lang="en-US" dirty="0"/>
              <a:t>Appropriate when automatic installation and downloading of a Java technology application is not important.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61592" y="3429000"/>
            <a:ext cx="7957021" cy="1519238"/>
            <a:chOff x="152400" y="4191000"/>
            <a:chExt cx="8839200" cy="1524000"/>
          </a:xfrm>
        </p:grpSpPr>
        <p:sp>
          <p:nvSpPr>
            <p:cNvPr id="6" name="Rectangle 5"/>
            <p:cNvSpPr/>
            <p:nvPr/>
          </p:nvSpPr>
          <p:spPr>
            <a:xfrm>
              <a:off x="152400" y="4572000"/>
              <a:ext cx="9144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 1 Bridge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814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ODBC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4724400"/>
              <a:ext cx="1905000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ODBC </a:t>
              </a:r>
            </a:p>
            <a:p>
              <a:pPr algn="ctr"/>
              <a:r>
                <a:rPr lang="en-US" dirty="0"/>
                <a:t>Driver</a:t>
              </a:r>
            </a:p>
          </p:txBody>
        </p:sp>
        <p:cxnSp>
          <p:nvCxnSpPr>
            <p:cNvPr id="10" name="Straight Arrow Connector 9"/>
            <p:cNvCxnSpPr>
              <a:stCxn id="7" idx="6"/>
              <a:endCxn id="8" idx="2"/>
            </p:cNvCxnSpPr>
            <p:nvPr/>
          </p:nvCxnSpPr>
          <p:spPr>
            <a:xfrm>
              <a:off x="3200400" y="5105400"/>
              <a:ext cx="3810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5105400"/>
              <a:ext cx="3810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n 11"/>
            <p:cNvSpPr/>
            <p:nvPr/>
          </p:nvSpPr>
          <p:spPr>
            <a:xfrm>
              <a:off x="8212282" y="4191000"/>
              <a:ext cx="779318" cy="1524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772400" y="5112327"/>
              <a:ext cx="4398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7" idx="2"/>
            </p:cNvCxnSpPr>
            <p:nvPr/>
          </p:nvCxnSpPr>
          <p:spPr>
            <a:xfrm>
              <a:off x="1104900" y="5084618"/>
              <a:ext cx="190500" cy="20782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Content Placeholder 13" descr="Work from home Wi-Fi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76C5243-D4A1-40D0-A6F7-8A160109D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252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 II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Native-API partly Java technology-enabled driver</a:t>
            </a:r>
            <a:r>
              <a:rPr lang="en-US" dirty="0"/>
              <a:t>. </a:t>
            </a:r>
          </a:p>
          <a:p>
            <a:r>
              <a:rPr lang="en-US" dirty="0"/>
              <a:t>• Converts JDBC calls into calls on the client API for Oracle, Sybase, Informix, DB2, or other DBMS. </a:t>
            </a:r>
          </a:p>
          <a:p>
            <a:r>
              <a:rPr lang="en-US" dirty="0"/>
              <a:t>• Requires that some binary code be loaded on each client machine.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8085" y="3200400"/>
            <a:ext cx="8046941" cy="1727677"/>
            <a:chOff x="152400" y="4191000"/>
            <a:chExt cx="8839200" cy="1524000"/>
          </a:xfrm>
        </p:grpSpPr>
        <p:sp>
          <p:nvSpPr>
            <p:cNvPr id="7" name="Rectangle 6"/>
            <p:cNvSpPr/>
            <p:nvPr/>
          </p:nvSpPr>
          <p:spPr>
            <a:xfrm>
              <a:off x="152400" y="4572000"/>
              <a:ext cx="9144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2954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 II Native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 (.lib)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>
              <a:off x="3200400" y="5105400"/>
              <a:ext cx="3810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486400" y="5105400"/>
              <a:ext cx="27258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n 12"/>
            <p:cNvSpPr/>
            <p:nvPr/>
          </p:nvSpPr>
          <p:spPr>
            <a:xfrm>
              <a:off x="8212282" y="4191000"/>
              <a:ext cx="779318" cy="1524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8" idx="2"/>
            </p:cNvCxnSpPr>
            <p:nvPr/>
          </p:nvCxnSpPr>
          <p:spPr>
            <a:xfrm>
              <a:off x="1104900" y="5084618"/>
              <a:ext cx="190500" cy="20782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Content Placeholder 13" descr="Work from home Wi-Fi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93312B-4D64-4528-9E6A-AD52E5FC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252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Net-protocol fully Java technology-enabled driver .</a:t>
            </a:r>
          </a:p>
          <a:p>
            <a:r>
              <a:rPr lang="en-US" dirty="0"/>
              <a:t>Translates JDBC API calls into a DBMS-independent net protocol which is then translated to a DBMS protocol by a server.</a:t>
            </a:r>
          </a:p>
          <a:p>
            <a:r>
              <a:rPr lang="en-US" dirty="0"/>
              <a:t>The server middleware is able to connect all of its Java technology-based clients to many different databases.</a:t>
            </a:r>
          </a:p>
          <a:p>
            <a:r>
              <a:rPr lang="en-US" dirty="0"/>
              <a:t>The specific protocol used depends on the vendor.</a:t>
            </a:r>
          </a:p>
          <a:p>
            <a:r>
              <a:rPr lang="en-US" dirty="0"/>
              <a:t>The most flexible JDBC API alternative.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4038600"/>
            <a:ext cx="8856518" cy="1066800"/>
            <a:chOff x="152400" y="4572000"/>
            <a:chExt cx="8856518" cy="1066800"/>
          </a:xfrm>
        </p:grpSpPr>
        <p:sp>
          <p:nvSpPr>
            <p:cNvPr id="7" name="Rectangle 6"/>
            <p:cNvSpPr/>
            <p:nvPr/>
          </p:nvSpPr>
          <p:spPr>
            <a:xfrm>
              <a:off x="152400" y="4572000"/>
              <a:ext cx="9144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2954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 III Middleware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1026" idx="1"/>
            </p:cNvCxnSpPr>
            <p:nvPr/>
          </p:nvCxnSpPr>
          <p:spPr>
            <a:xfrm>
              <a:off x="3200400" y="5105400"/>
              <a:ext cx="6858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5105400"/>
              <a:ext cx="27258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n 11"/>
            <p:cNvSpPr/>
            <p:nvPr/>
          </p:nvSpPr>
          <p:spPr>
            <a:xfrm>
              <a:off x="8229600" y="4724400"/>
              <a:ext cx="779318" cy="762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8" idx="2"/>
            </p:cNvCxnSpPr>
            <p:nvPr/>
          </p:nvCxnSpPr>
          <p:spPr>
            <a:xfrm>
              <a:off x="1104900" y="5084618"/>
              <a:ext cx="190500" cy="20782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pngimg.com/upload/computer_pc_PNG7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957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n 15"/>
          <p:cNvSpPr/>
          <p:nvPr/>
        </p:nvSpPr>
        <p:spPr>
          <a:xfrm>
            <a:off x="8229600" y="3276600"/>
            <a:ext cx="779318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8229600" y="5029200"/>
            <a:ext cx="779318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38800" y="3695700"/>
            <a:ext cx="2209800" cy="64770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4953000"/>
            <a:ext cx="2362200" cy="49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56223" y="3650218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Middleware Server</a:t>
            </a:r>
          </a:p>
        </p:txBody>
      </p:sp>
      <p:pic>
        <p:nvPicPr>
          <p:cNvPr id="41" name="Content Placeholder 13" descr="Work from home Wi-Fi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1B2DC16D-5955-4B14-8445-DDD3B8070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9700" y="252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 IV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Native-protocol fully Java technology-enabled driver</a:t>
            </a:r>
            <a:r>
              <a:rPr lang="en-US" dirty="0"/>
              <a:t>. </a:t>
            </a:r>
          </a:p>
          <a:p>
            <a:r>
              <a:rPr lang="en-US" dirty="0"/>
              <a:t>Converts JDBC technology calls into the network protocol used by DBMSs directly. </a:t>
            </a:r>
          </a:p>
          <a:p>
            <a:r>
              <a:rPr lang="en-US" dirty="0"/>
              <a:t>Allows a direct call from the client machine to the DBMS. </a:t>
            </a:r>
          </a:p>
          <a:p>
            <a:r>
              <a:rPr lang="en-US" dirty="0"/>
              <a:t>Several database vendors have these in progress.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2600" y="3429000"/>
            <a:ext cx="8191500" cy="1371600"/>
            <a:chOff x="152400" y="4191000"/>
            <a:chExt cx="8839200" cy="1524000"/>
          </a:xfrm>
        </p:grpSpPr>
        <p:sp>
          <p:nvSpPr>
            <p:cNvPr id="7" name="Rectangle 6"/>
            <p:cNvSpPr/>
            <p:nvPr/>
          </p:nvSpPr>
          <p:spPr>
            <a:xfrm>
              <a:off x="152400" y="4572000"/>
              <a:ext cx="9144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05000" y="4724400"/>
              <a:ext cx="1905000" cy="76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 IV Pure</a:t>
              </a:r>
            </a:p>
          </p:txBody>
        </p:sp>
        <p:cxnSp>
          <p:nvCxnSpPr>
            <p:cNvPr id="11" name="Straight Arrow Connector 10"/>
            <p:cNvCxnSpPr>
              <a:stCxn id="8" idx="6"/>
            </p:cNvCxnSpPr>
            <p:nvPr/>
          </p:nvCxnSpPr>
          <p:spPr>
            <a:xfrm>
              <a:off x="3810000" y="5105400"/>
              <a:ext cx="44022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n 11"/>
            <p:cNvSpPr/>
            <p:nvPr/>
          </p:nvSpPr>
          <p:spPr>
            <a:xfrm>
              <a:off x="8212282" y="4191000"/>
              <a:ext cx="779318" cy="1524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3"/>
              <a:endCxn id="8" idx="2"/>
            </p:cNvCxnSpPr>
            <p:nvPr/>
          </p:nvCxnSpPr>
          <p:spPr>
            <a:xfrm>
              <a:off x="1066800" y="5105400"/>
              <a:ext cx="8382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3" descr="Work from home Wi-Fi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805347D-6693-4980-A5DB-714014A6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252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EAA1-178F-46C8-90E9-E9901E9354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1157"/>
            <a:ext cx="6224588" cy="44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B66D95-6A54-421E-BAFE-126A35AA91D5}"/>
              </a:ext>
            </a:extLst>
          </p:cNvPr>
          <p:cNvGrpSpPr/>
          <p:nvPr/>
        </p:nvGrpSpPr>
        <p:grpSpPr>
          <a:xfrm>
            <a:off x="6365473" y="5640644"/>
            <a:ext cx="2152389" cy="683956"/>
            <a:chOff x="6287149" y="5785107"/>
            <a:chExt cx="2152389" cy="683956"/>
          </a:xfrm>
        </p:grpSpPr>
        <p:pic>
          <p:nvPicPr>
            <p:cNvPr id="8" name="Content Placeholder 11" descr="Right pointing backhand index outline">
              <a:extLst>
                <a:ext uri="{FF2B5EF4-FFF2-40B4-BE49-F238E27FC236}">
                  <a16:creationId xmlns:a16="http://schemas.microsoft.com/office/drawing/2014/main" id="{84D1B610-6B40-4AA4-B7BF-39BB8923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7149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: Rounded Corners 8">
              <a:hlinkClick r:id="rId5" action="ppaction://hlinksldjump"/>
              <a:extLst>
                <a:ext uri="{FF2B5EF4-FFF2-40B4-BE49-F238E27FC236}">
                  <a16:creationId xmlns:a16="http://schemas.microsoft.com/office/drawing/2014/main" id="{27BF7574-537F-4DCE-8BA9-301339C215B5}"/>
                </a:ext>
              </a:extLst>
            </p:cNvPr>
            <p:cNvSpPr/>
            <p:nvPr/>
          </p:nvSpPr>
          <p:spPr>
            <a:xfrm>
              <a:off x="7082224" y="5821363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27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Xoriant PPT Template-102016">
  <a:themeElements>
    <a:clrScheme name="Xoriant">
      <a:dk1>
        <a:srgbClr val="000000"/>
      </a:dk1>
      <a:lt1>
        <a:srgbClr val="FFFFFF"/>
      </a:lt1>
      <a:dk2>
        <a:srgbClr val="959AA5"/>
      </a:dk2>
      <a:lt2>
        <a:srgbClr val="44464B"/>
      </a:lt2>
      <a:accent1>
        <a:srgbClr val="15A563"/>
      </a:accent1>
      <a:accent2>
        <a:srgbClr val="049159"/>
      </a:accent2>
      <a:accent3>
        <a:srgbClr val="81C14B"/>
      </a:accent3>
      <a:accent4>
        <a:srgbClr val="17A1CC"/>
      </a:accent4>
      <a:accent5>
        <a:srgbClr val="01BAEF"/>
      </a:accent5>
      <a:accent6>
        <a:srgbClr val="0E67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Xoriant PPT Template-102016">
  <a:themeElements>
    <a:clrScheme name="Xoriant">
      <a:dk1>
        <a:srgbClr val="000000"/>
      </a:dk1>
      <a:lt1>
        <a:srgbClr val="FFFFFF"/>
      </a:lt1>
      <a:dk2>
        <a:srgbClr val="959AA5"/>
      </a:dk2>
      <a:lt2>
        <a:srgbClr val="44464B"/>
      </a:lt2>
      <a:accent1>
        <a:srgbClr val="15A563"/>
      </a:accent1>
      <a:accent2>
        <a:srgbClr val="049159"/>
      </a:accent2>
      <a:accent3>
        <a:srgbClr val="81C14B"/>
      </a:accent3>
      <a:accent4>
        <a:srgbClr val="17A1CC"/>
      </a:accent4>
      <a:accent5>
        <a:srgbClr val="01BAEF"/>
      </a:accent5>
      <a:accent6>
        <a:srgbClr val="0E67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27244</TotalTime>
  <Words>1914</Words>
  <Application>Microsoft Office PowerPoint</Application>
  <PresentationFormat>On-screen Show (4:3)</PresentationFormat>
  <Paragraphs>284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Candara</vt:lpstr>
      <vt:lpstr>Consolas</vt:lpstr>
      <vt:lpstr>Symbol</vt:lpstr>
      <vt:lpstr>Tahoma</vt:lpstr>
      <vt:lpstr>Times New Roman</vt:lpstr>
      <vt:lpstr>Wingdings</vt:lpstr>
      <vt:lpstr>Wingdings 3</vt:lpstr>
      <vt:lpstr>Xoriant PPT Template-102016</vt:lpstr>
      <vt:lpstr>1_Xoriant PPT Template-102016</vt:lpstr>
      <vt:lpstr>JDBC</vt:lpstr>
      <vt:lpstr>Table of Content</vt:lpstr>
      <vt:lpstr>JDBC Architecture</vt:lpstr>
      <vt:lpstr> JDBC Drivers</vt:lpstr>
      <vt:lpstr>Type I Drivers</vt:lpstr>
      <vt:lpstr> Type II Drivers </vt:lpstr>
      <vt:lpstr>Type III Drivers</vt:lpstr>
      <vt:lpstr> Type IV Drivers </vt:lpstr>
      <vt:lpstr>Using JDBC API</vt:lpstr>
      <vt:lpstr>Using a Vendor's Driver Class</vt:lpstr>
      <vt:lpstr>Key JDBC API Components</vt:lpstr>
      <vt:lpstr>Using a ResultSet Object</vt:lpstr>
      <vt:lpstr> Putting It All Together </vt:lpstr>
      <vt:lpstr>Putting It All Together (Continued)</vt:lpstr>
      <vt:lpstr> The SQLException Class </vt:lpstr>
      <vt:lpstr>Closing JDBC Objects</vt:lpstr>
      <vt:lpstr> The try-with-Resources Construct </vt:lpstr>
      <vt:lpstr>try-with-resources: Bad Practice</vt:lpstr>
      <vt:lpstr>Writing Queries and Getting Results</vt:lpstr>
      <vt:lpstr>Using PreparedStatement</vt:lpstr>
      <vt:lpstr> Using CallableStatement</vt:lpstr>
      <vt:lpstr>Going Further: Data Access Objects</vt:lpstr>
      <vt:lpstr> The Data Access Object Pattern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Onkar Deshpande Mumbai</dc:creator>
  <cp:lastModifiedBy>Bangalore User2</cp:lastModifiedBy>
  <cp:revision>329</cp:revision>
  <dcterms:modified xsi:type="dcterms:W3CDTF">2021-08-19T06:11:37Z</dcterms:modified>
</cp:coreProperties>
</file>