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comments/comment5.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6.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7.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8.xml" ContentType="application/vnd.openxmlformats-officedocument.presentationml.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omments/comment9.xml" ContentType="application/vnd.openxmlformats-officedocument.presentationml.comment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4"/>
  </p:notesMasterIdLst>
  <p:sldIdLst>
    <p:sldId id="256" r:id="rId2"/>
    <p:sldId id="732" r:id="rId3"/>
    <p:sldId id="746" r:id="rId4"/>
    <p:sldId id="747" r:id="rId5"/>
    <p:sldId id="720" r:id="rId6"/>
    <p:sldId id="748" r:id="rId7"/>
    <p:sldId id="749" r:id="rId8"/>
    <p:sldId id="750" r:id="rId9"/>
    <p:sldId id="372" r:id="rId10"/>
    <p:sldId id="763" r:id="rId11"/>
    <p:sldId id="760" r:id="rId12"/>
    <p:sldId id="373" r:id="rId13"/>
    <p:sldId id="374" r:id="rId14"/>
    <p:sldId id="375" r:id="rId15"/>
    <p:sldId id="764" r:id="rId16"/>
    <p:sldId id="376" r:id="rId17"/>
    <p:sldId id="752" r:id="rId18"/>
    <p:sldId id="377" r:id="rId19"/>
    <p:sldId id="378" r:id="rId20"/>
    <p:sldId id="379" r:id="rId21"/>
    <p:sldId id="753" r:id="rId22"/>
    <p:sldId id="754" r:id="rId23"/>
    <p:sldId id="380" r:id="rId24"/>
    <p:sldId id="755" r:id="rId25"/>
    <p:sldId id="381" r:id="rId26"/>
    <p:sldId id="761" r:id="rId27"/>
    <p:sldId id="762" r:id="rId28"/>
    <p:sldId id="382" r:id="rId29"/>
    <p:sldId id="289" r:id="rId30"/>
    <p:sldId id="758" r:id="rId31"/>
    <p:sldId id="759" r:id="rId32"/>
    <p:sldId id="397" r:id="rId33"/>
    <p:sldId id="395" r:id="rId34"/>
    <p:sldId id="396" r:id="rId35"/>
    <p:sldId id="394" r:id="rId36"/>
    <p:sldId id="751" r:id="rId37"/>
    <p:sldId id="384" r:id="rId38"/>
    <p:sldId id="768" r:id="rId39"/>
    <p:sldId id="296" r:id="rId40"/>
    <p:sldId id="297" r:id="rId41"/>
    <p:sldId id="298" r:id="rId42"/>
    <p:sldId id="299" r:id="rId43"/>
    <p:sldId id="300" r:id="rId44"/>
    <p:sldId id="301" r:id="rId45"/>
    <p:sldId id="302" r:id="rId46"/>
    <p:sldId id="385" r:id="rId47"/>
    <p:sldId id="769" r:id="rId48"/>
    <p:sldId id="765" r:id="rId49"/>
    <p:sldId id="776" r:id="rId50"/>
    <p:sldId id="766" r:id="rId51"/>
    <p:sldId id="390" r:id="rId52"/>
    <p:sldId id="319" r:id="rId53"/>
    <p:sldId id="320" r:id="rId54"/>
    <p:sldId id="321" r:id="rId55"/>
    <p:sldId id="322" r:id="rId56"/>
    <p:sldId id="323" r:id="rId57"/>
    <p:sldId id="324" r:id="rId58"/>
    <p:sldId id="325" r:id="rId59"/>
    <p:sldId id="391" r:id="rId60"/>
    <p:sldId id="392" r:id="rId61"/>
    <p:sldId id="393" r:id="rId62"/>
    <p:sldId id="329" r:id="rId63"/>
    <p:sldId id="330" r:id="rId64"/>
    <p:sldId id="331" r:id="rId65"/>
    <p:sldId id="770" r:id="rId66"/>
    <p:sldId id="771" r:id="rId67"/>
    <p:sldId id="772" r:id="rId68"/>
    <p:sldId id="773" r:id="rId69"/>
    <p:sldId id="333" r:id="rId70"/>
    <p:sldId id="338" r:id="rId71"/>
    <p:sldId id="339" r:id="rId72"/>
    <p:sldId id="340" r:id="rId73"/>
    <p:sldId id="341" r:id="rId74"/>
    <p:sldId id="775" r:id="rId75"/>
    <p:sldId id="774" r:id="rId76"/>
    <p:sldId id="343" r:id="rId77"/>
    <p:sldId id="344" r:id="rId78"/>
    <p:sldId id="345" r:id="rId79"/>
    <p:sldId id="346" r:id="rId80"/>
    <p:sldId id="347" r:id="rId81"/>
    <p:sldId id="348" r:id="rId82"/>
    <p:sldId id="349" r:id="rId83"/>
    <p:sldId id="350" r:id="rId84"/>
    <p:sldId id="351" r:id="rId85"/>
    <p:sldId id="352" r:id="rId86"/>
    <p:sldId id="353" r:id="rId87"/>
    <p:sldId id="354" r:id="rId88"/>
    <p:sldId id="355" r:id="rId89"/>
    <p:sldId id="356" r:id="rId90"/>
    <p:sldId id="357" r:id="rId91"/>
    <p:sldId id="358" r:id="rId92"/>
    <p:sldId id="359" r:id="rId93"/>
    <p:sldId id="360" r:id="rId94"/>
    <p:sldId id="361" r:id="rId95"/>
    <p:sldId id="362" r:id="rId96"/>
    <p:sldId id="363" r:id="rId97"/>
    <p:sldId id="364" r:id="rId98"/>
    <p:sldId id="365" r:id="rId99"/>
    <p:sldId id="366" r:id="rId100"/>
    <p:sldId id="367" r:id="rId101"/>
    <p:sldId id="368" r:id="rId102"/>
    <p:sldId id="327" r:id="rId10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15:clr>
            <a:srgbClr val="A4A3A4"/>
          </p15:clr>
        </p15:guide>
        <p15:guide id="4" pos="255">
          <p15:clr>
            <a:srgbClr val="A4A3A4"/>
          </p15:clr>
        </p15:guide>
        <p15:guide id="5" orient="horz" pos="3204">
          <p15:clr>
            <a:srgbClr val="A4A3A4"/>
          </p15:clr>
        </p15:guide>
        <p15:guide id="6" pos="39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rita Joshi" initials="AJ" lastIdx="19" clrIdx="0"/>
  <p:cmAuthor id="2" name="Sudhindra V" initials="SV" lastIdx="9" clrIdx="1"/>
  <p:cmAuthor id="3" name="Bangalore User2" initials="BU" lastIdx="10" clrIdx="2">
    <p:extLst>
      <p:ext uri="{19B8F6BF-5375-455C-9EA6-DF929625EA0E}">
        <p15:presenceInfo xmlns:p15="http://schemas.microsoft.com/office/powerpoint/2012/main" userId="S::Bangalore.User2@xoriantsolutions.onmicrosoft.com::5fc6fd1f-ffaf-401f-9d68-1f39dd957d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81A3"/>
    <a:srgbClr val="000000"/>
    <a:srgbClr val="15A563"/>
    <a:srgbClr val="4446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65578" autoAdjust="0"/>
  </p:normalViewPr>
  <p:slideViewPr>
    <p:cSldViewPr showGuides="1">
      <p:cViewPr varScale="1">
        <p:scale>
          <a:sx n="109" d="100"/>
          <a:sy n="109" d="100"/>
        </p:scale>
        <p:origin x="662" y="72"/>
      </p:cViewPr>
      <p:guideLst>
        <p:guide orient="horz" pos="1620"/>
        <p:guide pos="2880"/>
        <p:guide orient="horz"/>
        <p:guide pos="255"/>
        <p:guide orient="horz" pos="3204"/>
        <p:guide pos="39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1-08-06T11:35:02.189" idx="2">
    <p:pos x="5295" y="2151"/>
    <p:text>Need to add the code</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08-06T11:35:02.189" idx="1">
    <p:pos x="5295" y="2151"/>
    <p:text>Need to add the code</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21-08-06T11:35:02.189" idx="3">
    <p:pos x="5295" y="2151"/>
    <p:text>Need to add the code</p:text>
    <p:extLst>
      <p:ext uri="{C676402C-5697-4E1C-873F-D02D1690AC5C}">
        <p15:threadingInfo xmlns:p15="http://schemas.microsoft.com/office/powerpoint/2012/main" timeZoneBias="-33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3" dt="2021-08-06T11:35:02.189" idx="4">
    <p:pos x="5295" y="2151"/>
    <p:text>Need to add the code</p:text>
    <p:extLst>
      <p:ext uri="{C676402C-5697-4E1C-873F-D02D1690AC5C}">
        <p15:threadingInfo xmlns:p15="http://schemas.microsoft.com/office/powerpoint/2012/main" timeZoneBias="-33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3" dt="2021-08-06T11:35:02.189" idx="5">
    <p:pos x="5295" y="2151"/>
    <p:text>Need to add the code</p:text>
    <p:extLst>
      <p:ext uri="{C676402C-5697-4E1C-873F-D02D1690AC5C}">
        <p15:threadingInfo xmlns:p15="http://schemas.microsoft.com/office/powerpoint/2012/main" timeZoneBias="-33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3" dt="2021-08-13T10:18:36.389" idx="6">
    <p:pos x="10" y="10"/>
    <p:text>remove?</p:text>
    <p:extLst>
      <p:ext uri="{C676402C-5697-4E1C-873F-D02D1690AC5C}">
        <p15:threadingInfo xmlns:p15="http://schemas.microsoft.com/office/powerpoint/2012/main" timeZoneBias="-330"/>
      </p:ext>
    </p:extLst>
  </p:cm>
  <p:cm authorId="3" dt="2021-08-13T10:18:58.358" idx="7">
    <p:pos x="3134" y="1680"/>
    <p:text>Link what interface.. create interface button, link slide11</p:text>
    <p:extLst>
      <p:ext uri="{C676402C-5697-4E1C-873F-D02D1690AC5C}">
        <p15:threadingInfo xmlns:p15="http://schemas.microsoft.com/office/powerpoint/2012/main" timeZoneBias="-33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3" dt="2021-08-13T10:30:14.882" idx="8">
    <p:pos x="10" y="10"/>
    <p:text>Anonymous class Syntax</p:text>
    <p:extLst>
      <p:ext uri="{C676402C-5697-4E1C-873F-D02D1690AC5C}">
        <p15:threadingInfo xmlns:p15="http://schemas.microsoft.com/office/powerpoint/2012/main" timeZoneBias="-33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3" dt="2021-08-13T14:45:35.065" idx="9">
    <p:pos x="4836" y="153"/>
    <p:text>instance page</p:text>
    <p:extLst>
      <p:ext uri="{C676402C-5697-4E1C-873F-D02D1690AC5C}">
        <p15:threadingInfo xmlns:p15="http://schemas.microsoft.com/office/powerpoint/2012/main" timeZoneBias="-33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3" dt="2021-08-17T11:37:31.301" idx="10">
    <p:pos x="10" y="10"/>
    <p:text>Create Buttons and link the slides</p:text>
    <p:extLst>
      <p:ext uri="{C676402C-5697-4E1C-873F-D02D1690AC5C}">
        <p15:threadingInfo xmlns:p15="http://schemas.microsoft.com/office/powerpoint/2012/main" timeZoneBias="-330"/>
      </p:ext>
    </p:extLst>
  </p:cm>
</p:cmLst>
</file>

<file path=ppt/diagrams/_rels/data1.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slide" Target="../slides/slide33.xml"/><Relationship Id="rId1"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3EA653-8E72-4FAC-B26C-3882231C42A7}"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IN"/>
        </a:p>
      </dgm:t>
    </dgm:pt>
    <dgm:pt modelId="{F8B63159-D9A3-49C1-A11E-91F6E1419E37}">
      <dgm:prSet phldrT="[Text]" custT="1"/>
      <dgm:spPr/>
      <dgm:t>
        <a:bodyPr/>
        <a:lstStyle/>
        <a:p>
          <a:r>
            <a:rPr lang="en-US" sz="1800" dirty="0"/>
            <a:t>Method Reference</a:t>
          </a:r>
          <a:endParaRPr lang="en-IN" sz="1800" dirty="0"/>
        </a:p>
      </dgm:t>
    </dgm:pt>
    <dgm:pt modelId="{4F42E32B-4962-4AD1-A1A7-BDD3A5E88583}" type="parTrans" cxnId="{FEDBC1F5-5D50-4E6E-AA93-1C304B1B9812}">
      <dgm:prSet/>
      <dgm:spPr/>
      <dgm:t>
        <a:bodyPr/>
        <a:lstStyle/>
        <a:p>
          <a:endParaRPr lang="en-IN"/>
        </a:p>
      </dgm:t>
    </dgm:pt>
    <dgm:pt modelId="{C451BE15-3D48-47CC-9772-4ADDD13CA3E0}" type="sibTrans" cxnId="{FEDBC1F5-5D50-4E6E-AA93-1C304B1B9812}">
      <dgm:prSet/>
      <dgm:spPr/>
      <dgm:t>
        <a:bodyPr/>
        <a:lstStyle/>
        <a:p>
          <a:endParaRPr lang="en-IN"/>
        </a:p>
      </dgm:t>
    </dgm:pt>
    <dgm:pt modelId="{D3564235-BF65-4388-BA58-CBC1302D209F}">
      <dgm:prSet phldrT="[Text]" custT="1"/>
      <dgm:spPr/>
      <dgm:t>
        <a:bodyPr/>
        <a:lstStyle/>
        <a:p>
          <a:r>
            <a:rPr lang="en-US" sz="1800" dirty="0"/>
            <a:t>Constructor  Method Ref</a:t>
          </a:r>
          <a:endParaRPr lang="en-IN" sz="4000"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45532586-8F95-4A8C-85D0-867576B2BA6F}" type="parTrans" cxnId="{A4BC1486-95CC-4918-8E2A-EC34C75371D6}">
      <dgm:prSet/>
      <dgm:spPr/>
      <dgm:t>
        <a:bodyPr/>
        <a:lstStyle/>
        <a:p>
          <a:endParaRPr lang="en-IN"/>
        </a:p>
      </dgm:t>
    </dgm:pt>
    <dgm:pt modelId="{C43E4B00-AD5B-43E5-B3BF-A002CA02E064}" type="sibTrans" cxnId="{A4BC1486-95CC-4918-8E2A-EC34C75371D6}">
      <dgm:prSet/>
      <dgm:spPr/>
      <dgm:t>
        <a:bodyPr/>
        <a:lstStyle/>
        <a:p>
          <a:endParaRPr lang="en-IN"/>
        </a:p>
      </dgm:t>
    </dgm:pt>
    <dgm:pt modelId="{402102E9-C222-4A4F-9542-61A0A4211806}">
      <dgm:prSet phldrT="[Text]" custT="1"/>
      <dgm:spPr/>
      <dgm:t>
        <a:bodyPr/>
        <a:lstStyle/>
        <a:p>
          <a:r>
            <a:rPr lang="en-US" sz="1800" dirty="0"/>
            <a:t>Instance Method Ref</a:t>
          </a:r>
          <a:endParaRPr lang="en-IN" sz="1800"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71483A66-E8DD-4CD4-9905-C16561B0797B}" type="parTrans" cxnId="{23E038E7-6CE1-4A63-B8EE-BB8191DBAB11}">
      <dgm:prSet/>
      <dgm:spPr/>
      <dgm:t>
        <a:bodyPr/>
        <a:lstStyle/>
        <a:p>
          <a:endParaRPr lang="en-IN"/>
        </a:p>
      </dgm:t>
    </dgm:pt>
    <dgm:pt modelId="{B3B418C9-0394-49D5-AC5E-8536B23A1F70}" type="sibTrans" cxnId="{23E038E7-6CE1-4A63-B8EE-BB8191DBAB11}">
      <dgm:prSet/>
      <dgm:spPr/>
      <dgm:t>
        <a:bodyPr/>
        <a:lstStyle/>
        <a:p>
          <a:endParaRPr lang="en-IN"/>
        </a:p>
      </dgm:t>
    </dgm:pt>
    <dgm:pt modelId="{F58516B3-164E-441D-949B-291C9C20B28B}">
      <dgm:prSet phldrT="[Text]" custT="1"/>
      <dgm:spPr/>
      <dgm:t>
        <a:bodyPr/>
        <a:lstStyle/>
        <a:p>
          <a:r>
            <a:rPr lang="en-US" sz="1800" dirty="0"/>
            <a:t>Static Method Ref</a:t>
          </a:r>
          <a:endParaRPr lang="en-IN" sz="1800"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2E3CC2FA-979A-4C9D-AA9B-766623E34B8B}" type="parTrans" cxnId="{BB3BF043-8E16-47CE-B672-C824AE219C43}">
      <dgm:prSet/>
      <dgm:spPr/>
      <dgm:t>
        <a:bodyPr/>
        <a:lstStyle/>
        <a:p>
          <a:endParaRPr lang="en-IN"/>
        </a:p>
      </dgm:t>
    </dgm:pt>
    <dgm:pt modelId="{40800236-1171-47B9-A4DA-1F16605E4A0E}" type="sibTrans" cxnId="{BB3BF043-8E16-47CE-B672-C824AE219C43}">
      <dgm:prSet/>
      <dgm:spPr/>
      <dgm:t>
        <a:bodyPr/>
        <a:lstStyle/>
        <a:p>
          <a:endParaRPr lang="en-IN"/>
        </a:p>
      </dgm:t>
    </dgm:pt>
    <dgm:pt modelId="{E8268290-898E-4271-B97D-C8710F3EBD1D}" type="pres">
      <dgm:prSet presAssocID="{173EA653-8E72-4FAC-B26C-3882231C42A7}" presName="Name0" presStyleCnt="0">
        <dgm:presLayoutVars>
          <dgm:chPref val="1"/>
          <dgm:dir/>
          <dgm:animOne val="branch"/>
          <dgm:animLvl val="lvl"/>
          <dgm:resizeHandles val="exact"/>
        </dgm:presLayoutVars>
      </dgm:prSet>
      <dgm:spPr/>
    </dgm:pt>
    <dgm:pt modelId="{C752E1DA-C144-465F-8F50-ED5CE05C85D5}" type="pres">
      <dgm:prSet presAssocID="{F8B63159-D9A3-49C1-A11E-91F6E1419E37}" presName="root1" presStyleCnt="0"/>
      <dgm:spPr/>
    </dgm:pt>
    <dgm:pt modelId="{556D59C5-5F6F-4067-BF59-E2FA1ABF98BB}" type="pres">
      <dgm:prSet presAssocID="{F8B63159-D9A3-49C1-A11E-91F6E1419E37}" presName="LevelOneTextNode" presStyleLbl="node0" presStyleIdx="0" presStyleCnt="1">
        <dgm:presLayoutVars>
          <dgm:chPref val="3"/>
        </dgm:presLayoutVars>
      </dgm:prSet>
      <dgm:spPr/>
    </dgm:pt>
    <dgm:pt modelId="{1820DBFC-4FC2-4E70-8F06-E6295DE9D492}" type="pres">
      <dgm:prSet presAssocID="{F8B63159-D9A3-49C1-A11E-91F6E1419E37}" presName="level2hierChild" presStyleCnt="0"/>
      <dgm:spPr/>
    </dgm:pt>
    <dgm:pt modelId="{C1A6BC27-7B03-4F63-A3AE-DF9708163B54}" type="pres">
      <dgm:prSet presAssocID="{45532586-8F95-4A8C-85D0-867576B2BA6F}" presName="conn2-1" presStyleLbl="parChTrans1D2" presStyleIdx="0" presStyleCnt="3"/>
      <dgm:spPr/>
    </dgm:pt>
    <dgm:pt modelId="{B84523BB-E204-4253-ABE4-E8AE161509EC}" type="pres">
      <dgm:prSet presAssocID="{45532586-8F95-4A8C-85D0-867576B2BA6F}" presName="connTx" presStyleLbl="parChTrans1D2" presStyleIdx="0" presStyleCnt="3"/>
      <dgm:spPr/>
    </dgm:pt>
    <dgm:pt modelId="{29EA078C-D04A-4F8C-9AB0-B95910B93A25}" type="pres">
      <dgm:prSet presAssocID="{D3564235-BF65-4388-BA58-CBC1302D209F}" presName="root2" presStyleCnt="0"/>
      <dgm:spPr/>
    </dgm:pt>
    <dgm:pt modelId="{02B465A2-703A-4782-9B3F-D4EA7AC9598A}" type="pres">
      <dgm:prSet presAssocID="{D3564235-BF65-4388-BA58-CBC1302D209F}" presName="LevelTwoTextNode" presStyleLbl="node2" presStyleIdx="0" presStyleCnt="3">
        <dgm:presLayoutVars>
          <dgm:chPref val="3"/>
        </dgm:presLayoutVars>
      </dgm:prSet>
      <dgm:spPr/>
    </dgm:pt>
    <dgm:pt modelId="{76695DD8-20EA-4EA1-A5D5-F56A8E80DF83}" type="pres">
      <dgm:prSet presAssocID="{D3564235-BF65-4388-BA58-CBC1302D209F}" presName="level3hierChild" presStyleCnt="0"/>
      <dgm:spPr/>
    </dgm:pt>
    <dgm:pt modelId="{F034A45B-D7B2-481F-B540-37D66A03CF92}" type="pres">
      <dgm:prSet presAssocID="{71483A66-E8DD-4CD4-9905-C16561B0797B}" presName="conn2-1" presStyleLbl="parChTrans1D2" presStyleIdx="1" presStyleCnt="3"/>
      <dgm:spPr/>
    </dgm:pt>
    <dgm:pt modelId="{7738AC34-BE05-43A7-98F5-118E493086A9}" type="pres">
      <dgm:prSet presAssocID="{71483A66-E8DD-4CD4-9905-C16561B0797B}" presName="connTx" presStyleLbl="parChTrans1D2" presStyleIdx="1" presStyleCnt="3"/>
      <dgm:spPr/>
    </dgm:pt>
    <dgm:pt modelId="{712C44F6-A7F4-43F3-AA8A-72E80295107A}" type="pres">
      <dgm:prSet presAssocID="{402102E9-C222-4A4F-9542-61A0A4211806}" presName="root2" presStyleCnt="0"/>
      <dgm:spPr/>
    </dgm:pt>
    <dgm:pt modelId="{27B5BE66-114A-45A8-8DAB-010A09CD6038}" type="pres">
      <dgm:prSet presAssocID="{402102E9-C222-4A4F-9542-61A0A4211806}" presName="LevelTwoTextNode" presStyleLbl="node2" presStyleIdx="1" presStyleCnt="3">
        <dgm:presLayoutVars>
          <dgm:chPref val="3"/>
        </dgm:presLayoutVars>
      </dgm:prSet>
      <dgm:spPr/>
    </dgm:pt>
    <dgm:pt modelId="{BA114B30-1EB5-470D-88D3-9B5A02F4E1DA}" type="pres">
      <dgm:prSet presAssocID="{402102E9-C222-4A4F-9542-61A0A4211806}" presName="level3hierChild" presStyleCnt="0"/>
      <dgm:spPr/>
    </dgm:pt>
    <dgm:pt modelId="{EDE338B8-67C7-4989-B686-4A685CF0EA0B}" type="pres">
      <dgm:prSet presAssocID="{2E3CC2FA-979A-4C9D-AA9B-766623E34B8B}" presName="conn2-1" presStyleLbl="parChTrans1D2" presStyleIdx="2" presStyleCnt="3"/>
      <dgm:spPr/>
    </dgm:pt>
    <dgm:pt modelId="{54844703-3A89-4A75-B621-C7B73522D7A5}" type="pres">
      <dgm:prSet presAssocID="{2E3CC2FA-979A-4C9D-AA9B-766623E34B8B}" presName="connTx" presStyleLbl="parChTrans1D2" presStyleIdx="2" presStyleCnt="3"/>
      <dgm:spPr/>
    </dgm:pt>
    <dgm:pt modelId="{C6958322-9D55-4FB3-BE18-BD80420018CF}" type="pres">
      <dgm:prSet presAssocID="{F58516B3-164E-441D-949B-291C9C20B28B}" presName="root2" presStyleCnt="0"/>
      <dgm:spPr/>
    </dgm:pt>
    <dgm:pt modelId="{970B5D35-5CC5-4FDE-9C94-5BAA3716916A}" type="pres">
      <dgm:prSet presAssocID="{F58516B3-164E-441D-949B-291C9C20B28B}" presName="LevelTwoTextNode" presStyleLbl="node2" presStyleIdx="2" presStyleCnt="3">
        <dgm:presLayoutVars>
          <dgm:chPref val="3"/>
        </dgm:presLayoutVars>
      </dgm:prSet>
      <dgm:spPr/>
    </dgm:pt>
    <dgm:pt modelId="{C3CD3CC5-AFB5-4D21-8A1E-5343731DC524}" type="pres">
      <dgm:prSet presAssocID="{F58516B3-164E-441D-949B-291C9C20B28B}" presName="level3hierChild" presStyleCnt="0"/>
      <dgm:spPr/>
    </dgm:pt>
  </dgm:ptLst>
  <dgm:cxnLst>
    <dgm:cxn modelId="{C028371C-F8C0-42B4-934F-52F55D7B236F}" type="presOf" srcId="{402102E9-C222-4A4F-9542-61A0A4211806}" destId="{27B5BE66-114A-45A8-8DAB-010A09CD6038}" srcOrd="0" destOrd="0" presId="urn:microsoft.com/office/officeart/2008/layout/HorizontalMultiLevelHierarchy"/>
    <dgm:cxn modelId="{49E87E1F-0225-41BE-B9DF-530A79B34BEB}" type="presOf" srcId="{2E3CC2FA-979A-4C9D-AA9B-766623E34B8B}" destId="{EDE338B8-67C7-4989-B686-4A685CF0EA0B}" srcOrd="0" destOrd="0" presId="urn:microsoft.com/office/officeart/2008/layout/HorizontalMultiLevelHierarchy"/>
    <dgm:cxn modelId="{8FD40D2E-6684-4906-9C1E-D964CAE27FC7}" type="presOf" srcId="{173EA653-8E72-4FAC-B26C-3882231C42A7}" destId="{E8268290-898E-4271-B97D-C8710F3EBD1D}" srcOrd="0" destOrd="0" presId="urn:microsoft.com/office/officeart/2008/layout/HorizontalMultiLevelHierarchy"/>
    <dgm:cxn modelId="{321FA940-9B61-49D1-B0E2-BAE1C9527258}" type="presOf" srcId="{71483A66-E8DD-4CD4-9905-C16561B0797B}" destId="{F034A45B-D7B2-481F-B540-37D66A03CF92}" srcOrd="0" destOrd="0" presId="urn:microsoft.com/office/officeart/2008/layout/HorizontalMultiLevelHierarchy"/>
    <dgm:cxn modelId="{BB3BF043-8E16-47CE-B672-C824AE219C43}" srcId="{F8B63159-D9A3-49C1-A11E-91F6E1419E37}" destId="{F58516B3-164E-441D-949B-291C9C20B28B}" srcOrd="2" destOrd="0" parTransId="{2E3CC2FA-979A-4C9D-AA9B-766623E34B8B}" sibTransId="{40800236-1171-47B9-A4DA-1F16605E4A0E}"/>
    <dgm:cxn modelId="{ADF43346-5A1A-4C33-896E-0F534BE42C32}" type="presOf" srcId="{45532586-8F95-4A8C-85D0-867576B2BA6F}" destId="{B84523BB-E204-4253-ABE4-E8AE161509EC}" srcOrd="1" destOrd="0" presId="urn:microsoft.com/office/officeart/2008/layout/HorizontalMultiLevelHierarchy"/>
    <dgm:cxn modelId="{D73BCB58-2054-43ED-9527-41AA45656F86}" type="presOf" srcId="{D3564235-BF65-4388-BA58-CBC1302D209F}" destId="{02B465A2-703A-4782-9B3F-D4EA7AC9598A}" srcOrd="0" destOrd="0" presId="urn:microsoft.com/office/officeart/2008/layout/HorizontalMultiLevelHierarchy"/>
    <dgm:cxn modelId="{A4BC1486-95CC-4918-8E2A-EC34C75371D6}" srcId="{F8B63159-D9A3-49C1-A11E-91F6E1419E37}" destId="{D3564235-BF65-4388-BA58-CBC1302D209F}" srcOrd="0" destOrd="0" parTransId="{45532586-8F95-4A8C-85D0-867576B2BA6F}" sibTransId="{C43E4B00-AD5B-43E5-B3BF-A002CA02E064}"/>
    <dgm:cxn modelId="{AF9E9493-FEC3-4EE0-95F1-BCDCA5C29390}" type="presOf" srcId="{F8B63159-D9A3-49C1-A11E-91F6E1419E37}" destId="{556D59C5-5F6F-4067-BF59-E2FA1ABF98BB}" srcOrd="0" destOrd="0" presId="urn:microsoft.com/office/officeart/2008/layout/HorizontalMultiLevelHierarchy"/>
    <dgm:cxn modelId="{B0978AC0-0D4F-4C63-9DEC-4F1C29B2DBE5}" type="presOf" srcId="{2E3CC2FA-979A-4C9D-AA9B-766623E34B8B}" destId="{54844703-3A89-4A75-B621-C7B73522D7A5}" srcOrd="1" destOrd="0" presId="urn:microsoft.com/office/officeart/2008/layout/HorizontalMultiLevelHierarchy"/>
    <dgm:cxn modelId="{2746A1CC-6FE4-40BF-AA2C-474CA855A687}" type="presOf" srcId="{45532586-8F95-4A8C-85D0-867576B2BA6F}" destId="{C1A6BC27-7B03-4F63-A3AE-DF9708163B54}" srcOrd="0" destOrd="0" presId="urn:microsoft.com/office/officeart/2008/layout/HorizontalMultiLevelHierarchy"/>
    <dgm:cxn modelId="{691BC3D0-DCE1-42D1-9A3D-4907DED51BA6}" type="presOf" srcId="{F58516B3-164E-441D-949B-291C9C20B28B}" destId="{970B5D35-5CC5-4FDE-9C94-5BAA3716916A}" srcOrd="0" destOrd="0" presId="urn:microsoft.com/office/officeart/2008/layout/HorizontalMultiLevelHierarchy"/>
    <dgm:cxn modelId="{C6480AE6-FC4A-4CCB-92EF-95BFB344D836}" type="presOf" srcId="{71483A66-E8DD-4CD4-9905-C16561B0797B}" destId="{7738AC34-BE05-43A7-98F5-118E493086A9}" srcOrd="1" destOrd="0" presId="urn:microsoft.com/office/officeart/2008/layout/HorizontalMultiLevelHierarchy"/>
    <dgm:cxn modelId="{23E038E7-6CE1-4A63-B8EE-BB8191DBAB11}" srcId="{F8B63159-D9A3-49C1-A11E-91F6E1419E37}" destId="{402102E9-C222-4A4F-9542-61A0A4211806}" srcOrd="1" destOrd="0" parTransId="{71483A66-E8DD-4CD4-9905-C16561B0797B}" sibTransId="{B3B418C9-0394-49D5-AC5E-8536B23A1F70}"/>
    <dgm:cxn modelId="{FEDBC1F5-5D50-4E6E-AA93-1C304B1B9812}" srcId="{173EA653-8E72-4FAC-B26C-3882231C42A7}" destId="{F8B63159-D9A3-49C1-A11E-91F6E1419E37}" srcOrd="0" destOrd="0" parTransId="{4F42E32B-4962-4AD1-A1A7-BDD3A5E88583}" sibTransId="{C451BE15-3D48-47CC-9772-4ADDD13CA3E0}"/>
    <dgm:cxn modelId="{50AD307B-3210-4B56-9494-791561C1D5EA}" type="presParOf" srcId="{E8268290-898E-4271-B97D-C8710F3EBD1D}" destId="{C752E1DA-C144-465F-8F50-ED5CE05C85D5}" srcOrd="0" destOrd="0" presId="urn:microsoft.com/office/officeart/2008/layout/HorizontalMultiLevelHierarchy"/>
    <dgm:cxn modelId="{B4271A5B-3EDF-4FDC-8AAA-D8C896586A86}" type="presParOf" srcId="{C752E1DA-C144-465F-8F50-ED5CE05C85D5}" destId="{556D59C5-5F6F-4067-BF59-E2FA1ABF98BB}" srcOrd="0" destOrd="0" presId="urn:microsoft.com/office/officeart/2008/layout/HorizontalMultiLevelHierarchy"/>
    <dgm:cxn modelId="{278867BB-93B5-45F4-950A-5889135143D3}" type="presParOf" srcId="{C752E1DA-C144-465F-8F50-ED5CE05C85D5}" destId="{1820DBFC-4FC2-4E70-8F06-E6295DE9D492}" srcOrd="1" destOrd="0" presId="urn:microsoft.com/office/officeart/2008/layout/HorizontalMultiLevelHierarchy"/>
    <dgm:cxn modelId="{48FE3578-0CDC-499C-BE08-954050485322}" type="presParOf" srcId="{1820DBFC-4FC2-4E70-8F06-E6295DE9D492}" destId="{C1A6BC27-7B03-4F63-A3AE-DF9708163B54}" srcOrd="0" destOrd="0" presId="urn:microsoft.com/office/officeart/2008/layout/HorizontalMultiLevelHierarchy"/>
    <dgm:cxn modelId="{8CC6D29D-4A32-4725-AE91-94DFD7828091}" type="presParOf" srcId="{C1A6BC27-7B03-4F63-A3AE-DF9708163B54}" destId="{B84523BB-E204-4253-ABE4-E8AE161509EC}" srcOrd="0" destOrd="0" presId="urn:microsoft.com/office/officeart/2008/layout/HorizontalMultiLevelHierarchy"/>
    <dgm:cxn modelId="{5872C186-A612-4FAC-ABBE-BB939C9FE51A}" type="presParOf" srcId="{1820DBFC-4FC2-4E70-8F06-E6295DE9D492}" destId="{29EA078C-D04A-4F8C-9AB0-B95910B93A25}" srcOrd="1" destOrd="0" presId="urn:microsoft.com/office/officeart/2008/layout/HorizontalMultiLevelHierarchy"/>
    <dgm:cxn modelId="{068EF6A5-8909-42FF-89E4-7D2D6B0606DD}" type="presParOf" srcId="{29EA078C-D04A-4F8C-9AB0-B95910B93A25}" destId="{02B465A2-703A-4782-9B3F-D4EA7AC9598A}" srcOrd="0" destOrd="0" presId="urn:microsoft.com/office/officeart/2008/layout/HorizontalMultiLevelHierarchy"/>
    <dgm:cxn modelId="{4CE52DD1-BAD2-4234-8729-904E8F7AFC39}" type="presParOf" srcId="{29EA078C-D04A-4F8C-9AB0-B95910B93A25}" destId="{76695DD8-20EA-4EA1-A5D5-F56A8E80DF83}" srcOrd="1" destOrd="0" presId="urn:microsoft.com/office/officeart/2008/layout/HorizontalMultiLevelHierarchy"/>
    <dgm:cxn modelId="{0E1FA1DD-9B13-4790-A6EC-32CE2BFA4F8E}" type="presParOf" srcId="{1820DBFC-4FC2-4E70-8F06-E6295DE9D492}" destId="{F034A45B-D7B2-481F-B540-37D66A03CF92}" srcOrd="2" destOrd="0" presId="urn:microsoft.com/office/officeart/2008/layout/HorizontalMultiLevelHierarchy"/>
    <dgm:cxn modelId="{04DA001F-090F-45E4-B6A0-0A8F48E50A76}" type="presParOf" srcId="{F034A45B-D7B2-481F-B540-37D66A03CF92}" destId="{7738AC34-BE05-43A7-98F5-118E493086A9}" srcOrd="0" destOrd="0" presId="urn:microsoft.com/office/officeart/2008/layout/HorizontalMultiLevelHierarchy"/>
    <dgm:cxn modelId="{28640747-9370-4AA7-A833-45DF4DD4229A}" type="presParOf" srcId="{1820DBFC-4FC2-4E70-8F06-E6295DE9D492}" destId="{712C44F6-A7F4-43F3-AA8A-72E80295107A}" srcOrd="3" destOrd="0" presId="urn:microsoft.com/office/officeart/2008/layout/HorizontalMultiLevelHierarchy"/>
    <dgm:cxn modelId="{56903E49-56C2-427B-8EEC-0F5327EF5220}" type="presParOf" srcId="{712C44F6-A7F4-43F3-AA8A-72E80295107A}" destId="{27B5BE66-114A-45A8-8DAB-010A09CD6038}" srcOrd="0" destOrd="0" presId="urn:microsoft.com/office/officeart/2008/layout/HorizontalMultiLevelHierarchy"/>
    <dgm:cxn modelId="{69C5BE0B-14E9-4CB5-B47A-5A8002DCBA0D}" type="presParOf" srcId="{712C44F6-A7F4-43F3-AA8A-72E80295107A}" destId="{BA114B30-1EB5-470D-88D3-9B5A02F4E1DA}" srcOrd="1" destOrd="0" presId="urn:microsoft.com/office/officeart/2008/layout/HorizontalMultiLevelHierarchy"/>
    <dgm:cxn modelId="{CB01D09B-CE67-4050-BB97-402350376BD3}" type="presParOf" srcId="{1820DBFC-4FC2-4E70-8F06-E6295DE9D492}" destId="{EDE338B8-67C7-4989-B686-4A685CF0EA0B}" srcOrd="4" destOrd="0" presId="urn:microsoft.com/office/officeart/2008/layout/HorizontalMultiLevelHierarchy"/>
    <dgm:cxn modelId="{D36CE55A-3C25-47B8-AA47-C5285D612605}" type="presParOf" srcId="{EDE338B8-67C7-4989-B686-4A685CF0EA0B}" destId="{54844703-3A89-4A75-B621-C7B73522D7A5}" srcOrd="0" destOrd="0" presId="urn:microsoft.com/office/officeart/2008/layout/HorizontalMultiLevelHierarchy"/>
    <dgm:cxn modelId="{D82CD542-4989-4FF9-B8C6-366D93D19469}" type="presParOf" srcId="{1820DBFC-4FC2-4E70-8F06-E6295DE9D492}" destId="{C6958322-9D55-4FB3-BE18-BD80420018CF}" srcOrd="5" destOrd="0" presId="urn:microsoft.com/office/officeart/2008/layout/HorizontalMultiLevelHierarchy"/>
    <dgm:cxn modelId="{8FCDBFA6-A637-4E1D-8380-3C8EC9474581}" type="presParOf" srcId="{C6958322-9D55-4FB3-BE18-BD80420018CF}" destId="{970B5D35-5CC5-4FDE-9C94-5BAA3716916A}" srcOrd="0" destOrd="0" presId="urn:microsoft.com/office/officeart/2008/layout/HorizontalMultiLevelHierarchy"/>
    <dgm:cxn modelId="{AAD139D8-8767-4105-9C7F-3106C94CD628}" type="presParOf" srcId="{C6958322-9D55-4FB3-BE18-BD80420018CF}" destId="{C3CD3CC5-AFB5-4D21-8A1E-5343731DC524}" srcOrd="1" destOrd="0" presId="urn:microsoft.com/office/officeart/2008/layout/HorizontalMultiLevelHierarchy"/>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338B8-67C7-4989-B686-4A685CF0EA0B}">
      <dsp:nvSpPr>
        <dsp:cNvPr id="0" name=""/>
        <dsp:cNvSpPr/>
      </dsp:nvSpPr>
      <dsp:spPr>
        <a:xfrm>
          <a:off x="1374344" y="1537903"/>
          <a:ext cx="383368" cy="730503"/>
        </a:xfrm>
        <a:custGeom>
          <a:avLst/>
          <a:gdLst/>
          <a:ahLst/>
          <a:cxnLst/>
          <a:rect l="0" t="0" r="0" b="0"/>
          <a:pathLst>
            <a:path>
              <a:moveTo>
                <a:pt x="0" y="0"/>
              </a:moveTo>
              <a:lnTo>
                <a:pt x="191684" y="0"/>
              </a:lnTo>
              <a:lnTo>
                <a:pt x="191684" y="730503"/>
              </a:lnTo>
              <a:lnTo>
                <a:pt x="383368" y="73050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545403" y="1882530"/>
        <a:ext cx="41249" cy="41249"/>
      </dsp:txXfrm>
    </dsp:sp>
    <dsp:sp modelId="{F034A45B-D7B2-481F-B540-37D66A03CF92}">
      <dsp:nvSpPr>
        <dsp:cNvPr id="0" name=""/>
        <dsp:cNvSpPr/>
      </dsp:nvSpPr>
      <dsp:spPr>
        <a:xfrm>
          <a:off x="1374344" y="1492182"/>
          <a:ext cx="383368" cy="91440"/>
        </a:xfrm>
        <a:custGeom>
          <a:avLst/>
          <a:gdLst/>
          <a:ahLst/>
          <a:cxnLst/>
          <a:rect l="0" t="0" r="0" b="0"/>
          <a:pathLst>
            <a:path>
              <a:moveTo>
                <a:pt x="0" y="45720"/>
              </a:moveTo>
              <a:lnTo>
                <a:pt x="383368" y="457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556444" y="1528318"/>
        <a:ext cx="19168" cy="19168"/>
      </dsp:txXfrm>
    </dsp:sp>
    <dsp:sp modelId="{C1A6BC27-7B03-4F63-A3AE-DF9708163B54}">
      <dsp:nvSpPr>
        <dsp:cNvPr id="0" name=""/>
        <dsp:cNvSpPr/>
      </dsp:nvSpPr>
      <dsp:spPr>
        <a:xfrm>
          <a:off x="1374344" y="807399"/>
          <a:ext cx="383368" cy="730503"/>
        </a:xfrm>
        <a:custGeom>
          <a:avLst/>
          <a:gdLst/>
          <a:ahLst/>
          <a:cxnLst/>
          <a:rect l="0" t="0" r="0" b="0"/>
          <a:pathLst>
            <a:path>
              <a:moveTo>
                <a:pt x="0" y="730503"/>
              </a:moveTo>
              <a:lnTo>
                <a:pt x="191684" y="730503"/>
              </a:lnTo>
              <a:lnTo>
                <a:pt x="191684" y="0"/>
              </a:lnTo>
              <a:lnTo>
                <a:pt x="383368"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545403" y="1152026"/>
        <a:ext cx="41249" cy="41249"/>
      </dsp:txXfrm>
    </dsp:sp>
    <dsp:sp modelId="{556D59C5-5F6F-4067-BF59-E2FA1ABF98BB}">
      <dsp:nvSpPr>
        <dsp:cNvPr id="0" name=""/>
        <dsp:cNvSpPr/>
      </dsp:nvSpPr>
      <dsp:spPr>
        <a:xfrm rot="16200000">
          <a:off x="-455760" y="1245701"/>
          <a:ext cx="3075806" cy="5844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Method Reference</a:t>
          </a:r>
          <a:endParaRPr lang="en-IN" sz="1800" kern="1200" dirty="0"/>
        </a:p>
      </dsp:txBody>
      <dsp:txXfrm>
        <a:off x="-455760" y="1245701"/>
        <a:ext cx="3075806" cy="584403"/>
      </dsp:txXfrm>
    </dsp:sp>
    <dsp:sp modelId="{02B465A2-703A-4782-9B3F-D4EA7AC9598A}">
      <dsp:nvSpPr>
        <dsp:cNvPr id="0" name=""/>
        <dsp:cNvSpPr/>
      </dsp:nvSpPr>
      <dsp:spPr>
        <a:xfrm>
          <a:off x="1757712" y="515197"/>
          <a:ext cx="1916842" cy="5844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Constructor  Method Ref</a:t>
          </a:r>
          <a:endParaRPr lang="en-IN" sz="4000" kern="1200" dirty="0"/>
        </a:p>
      </dsp:txBody>
      <dsp:txXfrm>
        <a:off x="1757712" y="515197"/>
        <a:ext cx="1916842" cy="584403"/>
      </dsp:txXfrm>
    </dsp:sp>
    <dsp:sp modelId="{27B5BE66-114A-45A8-8DAB-010A09CD6038}">
      <dsp:nvSpPr>
        <dsp:cNvPr id="0" name=""/>
        <dsp:cNvSpPr/>
      </dsp:nvSpPr>
      <dsp:spPr>
        <a:xfrm>
          <a:off x="1757712" y="1245701"/>
          <a:ext cx="1916842" cy="5844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Instance Method Ref</a:t>
          </a:r>
          <a:endParaRPr lang="en-IN" sz="1800" kern="1200" dirty="0"/>
        </a:p>
      </dsp:txBody>
      <dsp:txXfrm>
        <a:off x="1757712" y="1245701"/>
        <a:ext cx="1916842" cy="584403"/>
      </dsp:txXfrm>
    </dsp:sp>
    <dsp:sp modelId="{970B5D35-5CC5-4FDE-9C94-5BAA3716916A}">
      <dsp:nvSpPr>
        <dsp:cNvPr id="0" name=""/>
        <dsp:cNvSpPr/>
      </dsp:nvSpPr>
      <dsp:spPr>
        <a:xfrm>
          <a:off x="1757712" y="1976205"/>
          <a:ext cx="1916842" cy="5844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Static Method Ref</a:t>
          </a:r>
          <a:endParaRPr lang="en-IN" sz="1800" kern="1200" dirty="0"/>
        </a:p>
      </dsp:txBody>
      <dsp:txXfrm>
        <a:off x="1757712" y="1976205"/>
        <a:ext cx="1916842" cy="584403"/>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323B06-793C-4C78-85EB-32CD8DA5C26C}" type="datetimeFigureOut">
              <a:rPr lang="en-US" smtClean="0"/>
              <a:t>8/18/2021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4BBAAE-1246-49D2-BA24-16771C7F40EF}" type="slidenum">
              <a:rPr lang="en-US" smtClean="0"/>
              <a:t>‹#›</a:t>
            </a:fld>
            <a:endParaRPr lang="en-US"/>
          </a:p>
        </p:txBody>
      </p:sp>
    </p:spTree>
    <p:extLst>
      <p:ext uri="{BB962C8B-B14F-4D97-AF65-F5344CB8AC3E}">
        <p14:creationId xmlns:p14="http://schemas.microsoft.com/office/powerpoint/2010/main" val="437014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4813" y="698500"/>
            <a:ext cx="6200775" cy="34893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B83FB7D3-8FBA-48A1-9FA1-F452F74AAD2A}" type="slidenum">
              <a:rPr lang="en-GB" smtClean="0"/>
              <a:pPr>
                <a:defRPr/>
              </a:pPr>
              <a:t>3</a:t>
            </a:fld>
            <a:endParaRPr lang="en-GB"/>
          </a:p>
        </p:txBody>
      </p:sp>
    </p:spTree>
    <p:extLst>
      <p:ext uri="{BB962C8B-B14F-4D97-AF65-F5344CB8AC3E}">
        <p14:creationId xmlns:p14="http://schemas.microsoft.com/office/powerpoint/2010/main" val="4182763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800" dirty="0">
              <a:solidFill>
                <a:srgbClr val="3F5FBF"/>
              </a:solidFill>
              <a:latin typeface="Consolas" panose="020B0609020204030204" pitchFamily="49" charset="0"/>
            </a:endParaRPr>
          </a:p>
          <a:p>
            <a:pPr algn="l"/>
            <a:r>
              <a:rPr lang="en-US" sz="1800" dirty="0">
                <a:solidFill>
                  <a:srgbClr val="3F5FBF"/>
                </a:solidFill>
                <a:latin typeface="Consolas" panose="020B0609020204030204" pitchFamily="49" charset="0"/>
              </a:rPr>
              <a:t>Problem statement: </a:t>
            </a:r>
          </a:p>
          <a:p>
            <a:pPr algn="l"/>
            <a:r>
              <a:rPr lang="en-US" sz="1800" dirty="0">
                <a:solidFill>
                  <a:srgbClr val="3F5FBF"/>
                </a:solidFill>
                <a:latin typeface="Consolas" panose="020B0609020204030204" pitchFamily="49" charset="0"/>
              </a:rPr>
              <a:t>6. But if you can observe here only one type of notification, we can set here either email or SMS. What if we want both type of notification to subscribe?</a:t>
            </a:r>
          </a:p>
          <a:p>
            <a:pPr algn="l"/>
            <a:r>
              <a:rPr lang="en-US" sz="1800" dirty="0">
                <a:solidFill>
                  <a:srgbClr val="3F5FBF"/>
                </a:solidFill>
                <a:latin typeface="Consolas" panose="020B0609020204030204" pitchFamily="49" charset="0"/>
              </a:rPr>
              <a:t>Answer: Yes, it is possible to use List&lt;Notification&gt;</a:t>
            </a:r>
          </a:p>
          <a:p>
            <a:pPr algn="l"/>
            <a:r>
              <a:rPr lang="en-US" sz="1800" dirty="0">
                <a:solidFill>
                  <a:srgbClr val="3F5FBF"/>
                </a:solidFill>
                <a:latin typeface="Consolas" panose="020B0609020204030204" pitchFamily="49" charset="0"/>
              </a:rPr>
              <a:t>Code: </a:t>
            </a: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Account {</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0000C0"/>
                </a:solidFill>
                <a:latin typeface="Consolas" panose="020B0609020204030204" pitchFamily="49" charset="0"/>
              </a:rPr>
              <a:t>balance</a:t>
            </a:r>
            <a:r>
              <a:rPr lang="en-US" sz="1800" b="1"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private</a:t>
            </a:r>
            <a:r>
              <a:rPr lang="en-US" sz="1800" b="1" dirty="0">
                <a:solidFill>
                  <a:srgbClr val="000000"/>
                </a:solidFill>
                <a:latin typeface="Consolas" panose="020B0609020204030204" pitchFamily="49" charset="0"/>
              </a:rPr>
              <a:t> List&lt;Notification&gt; </a:t>
            </a:r>
            <a:r>
              <a:rPr lang="en-US" sz="1800" b="1" dirty="0">
                <a:solidFill>
                  <a:srgbClr val="0000C0"/>
                </a:solidFill>
                <a:latin typeface="Consolas" panose="020B0609020204030204" pitchFamily="49" charset="0"/>
              </a:rPr>
              <a:t>notifications</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ArrayList</a:t>
            </a:r>
            <a:r>
              <a:rPr lang="en-US" sz="1800" b="1" dirty="0">
                <a:solidFill>
                  <a:srgbClr val="000000"/>
                </a:solidFill>
                <a:latin typeface="Consolas" panose="020B0609020204030204" pitchFamily="49" charset="0"/>
              </a:rPr>
              <a:t>&lt;&gt;();</a:t>
            </a:r>
          </a:p>
          <a:p>
            <a:pPr algn="l"/>
            <a:endParaRPr lang="en-US" sz="1800" dirty="0">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List&lt;Notification&gt; </a:t>
            </a:r>
            <a:r>
              <a:rPr lang="en-US" sz="1800" b="1" dirty="0" err="1">
                <a:solidFill>
                  <a:srgbClr val="000000"/>
                </a:solidFill>
                <a:latin typeface="Consolas" panose="020B0609020204030204" pitchFamily="49" charset="0"/>
              </a:rPr>
              <a:t>getNotifications</a:t>
            </a:r>
            <a:r>
              <a:rPr lang="en-US" sz="1800" b="1" dirty="0">
                <a:solidFill>
                  <a:srgbClr val="000000"/>
                </a:solidFill>
                <a:latin typeface="Consolas" panose="020B0609020204030204" pitchFamily="49" charset="0"/>
              </a:rPr>
              <a:t>() {</a:t>
            </a:r>
          </a:p>
          <a:p>
            <a:pPr algn="l"/>
            <a:r>
              <a:rPr lang="en-US" sz="1800" b="1" dirty="0">
                <a:solidFill>
                  <a:srgbClr val="7F0055"/>
                </a:solidFill>
                <a:latin typeface="Consolas" panose="020B0609020204030204" pitchFamily="49" charset="0"/>
              </a:rPr>
              <a:t>return</a:t>
            </a:r>
            <a:r>
              <a:rPr lang="en-US" sz="1800" b="1" dirty="0">
                <a:solidFill>
                  <a:srgbClr val="000000"/>
                </a:solidFill>
                <a:latin typeface="Consolas" panose="020B0609020204030204" pitchFamily="49" charset="0"/>
              </a:rPr>
              <a:t> </a:t>
            </a:r>
            <a:r>
              <a:rPr lang="en-US" sz="1800" b="1" dirty="0">
                <a:solidFill>
                  <a:srgbClr val="0000C0"/>
                </a:solidFill>
                <a:latin typeface="Consolas" panose="020B0609020204030204" pitchFamily="49" charset="0"/>
              </a:rPr>
              <a:t>notifications</a:t>
            </a:r>
            <a:r>
              <a:rPr lang="en-US" sz="1800" b="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endParaRPr lang="en-US" sz="1800" dirty="0">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addNotification</a:t>
            </a:r>
            <a:r>
              <a:rPr lang="en-US" sz="1800" b="1" dirty="0">
                <a:solidFill>
                  <a:srgbClr val="000000"/>
                </a:solidFill>
                <a:latin typeface="Consolas" panose="020B0609020204030204" pitchFamily="49" charset="0"/>
              </a:rPr>
              <a:t>(Notification </a:t>
            </a:r>
            <a:r>
              <a:rPr lang="en-US" sz="1800" b="1" dirty="0">
                <a:solidFill>
                  <a:srgbClr val="6A3E3E"/>
                </a:solidFill>
                <a:latin typeface="Consolas" panose="020B0609020204030204" pitchFamily="49" charset="0"/>
              </a:rPr>
              <a:t>notification</a:t>
            </a:r>
            <a:r>
              <a:rPr lang="en-US" sz="1800" b="1" dirty="0">
                <a:solidFill>
                  <a:srgbClr val="000000"/>
                </a:solidFill>
                <a:latin typeface="Consolas" panose="020B0609020204030204" pitchFamily="49" charset="0"/>
              </a:rPr>
              <a:t>) {</a:t>
            </a:r>
          </a:p>
          <a:p>
            <a:pPr algn="l"/>
            <a:r>
              <a:rPr lang="en-US" sz="1800" b="1" dirty="0" err="1">
                <a:solidFill>
                  <a:srgbClr val="7F0055"/>
                </a:solidFill>
                <a:latin typeface="Consolas" panose="020B0609020204030204" pitchFamily="49" charset="0"/>
              </a:rPr>
              <a:t>this</a:t>
            </a:r>
            <a:r>
              <a:rPr lang="en-US" sz="1800" b="1" dirty="0" err="1">
                <a:solidFill>
                  <a:srgbClr val="000000"/>
                </a:solidFill>
                <a:latin typeface="Consolas" panose="020B0609020204030204" pitchFamily="49" charset="0"/>
              </a:rPr>
              <a:t>.</a:t>
            </a:r>
            <a:r>
              <a:rPr lang="en-US" sz="1800" b="1" dirty="0" err="1">
                <a:solidFill>
                  <a:srgbClr val="0000C0"/>
                </a:solidFill>
                <a:latin typeface="Consolas" panose="020B0609020204030204" pitchFamily="49" charset="0"/>
              </a:rPr>
              <a:t>notifications</a:t>
            </a:r>
            <a:r>
              <a:rPr lang="en-US" sz="1800" b="1" dirty="0" err="1">
                <a:solidFill>
                  <a:srgbClr val="000000"/>
                </a:solidFill>
                <a:latin typeface="Consolas" panose="020B0609020204030204" pitchFamily="49" charset="0"/>
              </a:rPr>
              <a:t>.add</a:t>
            </a:r>
            <a:r>
              <a:rPr lang="en-US" sz="1800" b="1" dirty="0">
                <a:solidFill>
                  <a:srgbClr val="000000"/>
                </a:solidFill>
                <a:latin typeface="Consolas" panose="020B0609020204030204" pitchFamily="49" charset="0"/>
              </a:rPr>
              <a:t>(</a:t>
            </a:r>
            <a:r>
              <a:rPr lang="en-US" sz="1800" b="1" dirty="0">
                <a:solidFill>
                  <a:srgbClr val="6A3E3E"/>
                </a:solidFill>
                <a:latin typeface="Consolas" panose="020B0609020204030204" pitchFamily="49" charset="0"/>
              </a:rPr>
              <a:t>notification</a:t>
            </a:r>
            <a:r>
              <a:rPr lang="en-US" sz="1800" b="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endParaRPr lang="en-US" sz="1800" dirty="0">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Account(</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balance</a:t>
            </a:r>
            <a:r>
              <a:rPr lang="en-US" sz="1800" b="1" dirty="0">
                <a:solidFill>
                  <a:srgbClr val="000000"/>
                </a:solidFill>
                <a:latin typeface="Consolas" panose="020B0609020204030204" pitchFamily="49" charset="0"/>
              </a:rPr>
              <a:t>) {</a:t>
            </a:r>
          </a:p>
          <a:p>
            <a:pPr algn="l"/>
            <a:r>
              <a:rPr lang="en-US" sz="1800" b="1" dirty="0" err="1">
                <a:solidFill>
                  <a:srgbClr val="7F0055"/>
                </a:solidFill>
                <a:latin typeface="Consolas" panose="020B0609020204030204" pitchFamily="49" charset="0"/>
              </a:rPr>
              <a:t>this</a:t>
            </a:r>
            <a:r>
              <a:rPr lang="en-US" sz="1800" b="1" dirty="0" err="1">
                <a:solidFill>
                  <a:srgbClr val="000000"/>
                </a:solidFill>
                <a:latin typeface="Consolas" panose="020B0609020204030204" pitchFamily="49" charset="0"/>
              </a:rPr>
              <a:t>.</a:t>
            </a:r>
            <a:r>
              <a:rPr lang="en-US" sz="1800" b="1" dirty="0" err="1">
                <a:solidFill>
                  <a:srgbClr val="0000C0"/>
                </a:solidFill>
                <a:latin typeface="Consolas" panose="020B0609020204030204" pitchFamily="49" charset="0"/>
              </a:rPr>
              <a:t>balance</a:t>
            </a:r>
            <a:r>
              <a:rPr lang="en-US" sz="1800" b="1" dirty="0">
                <a:solidFill>
                  <a:srgbClr val="000000"/>
                </a:solidFill>
                <a:latin typeface="Consolas" panose="020B0609020204030204" pitchFamily="49" charset="0"/>
              </a:rPr>
              <a:t> = </a:t>
            </a:r>
            <a:r>
              <a:rPr lang="en-US" sz="1800" b="1" dirty="0">
                <a:solidFill>
                  <a:srgbClr val="6A3E3E"/>
                </a:solidFill>
                <a:latin typeface="Consolas" panose="020B0609020204030204" pitchFamily="49" charset="0"/>
              </a:rPr>
              <a:t>balance</a:t>
            </a:r>
            <a:r>
              <a:rPr lang="en-US" sz="1800" b="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endParaRPr lang="en-US" sz="1800" dirty="0">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deposit(</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amount</a:t>
            </a:r>
            <a:r>
              <a:rPr lang="en-US" sz="1800" b="1" dirty="0">
                <a:solidFill>
                  <a:srgbClr val="000000"/>
                </a:solidFill>
                <a:latin typeface="Consolas" panose="020B0609020204030204" pitchFamily="49" charset="0"/>
              </a:rPr>
              <a:t>) {</a:t>
            </a:r>
          </a:p>
          <a:p>
            <a:pPr algn="l"/>
            <a:r>
              <a:rPr lang="en-US" sz="1800" dirty="0">
                <a:solidFill>
                  <a:srgbClr val="0000C0"/>
                </a:solidFill>
                <a:latin typeface="Consolas" panose="020B0609020204030204" pitchFamily="49" charset="0"/>
              </a:rPr>
              <a:t>balance</a:t>
            </a:r>
            <a:r>
              <a:rPr lang="en-US" sz="1800" dirty="0">
                <a:solidFill>
                  <a:srgbClr val="000000"/>
                </a:solidFill>
                <a:latin typeface="Consolas" panose="020B0609020204030204" pitchFamily="49" charset="0"/>
              </a:rPr>
              <a:t> += </a:t>
            </a:r>
            <a:r>
              <a:rPr lang="en-US" sz="1800" dirty="0">
                <a:solidFill>
                  <a:srgbClr val="6A3E3E"/>
                </a:solidFill>
                <a:latin typeface="Consolas" panose="020B0609020204030204" pitchFamily="49" charset="0"/>
              </a:rPr>
              <a:t>amount</a:t>
            </a:r>
            <a:r>
              <a:rPr lang="en-US" sz="1800"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if</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null</a:t>
            </a:r>
            <a:r>
              <a:rPr lang="en-US" sz="1800" b="1" dirty="0">
                <a:solidFill>
                  <a:srgbClr val="000000"/>
                </a:solidFill>
                <a:latin typeface="Consolas" panose="020B0609020204030204" pitchFamily="49" charset="0"/>
              </a:rPr>
              <a:t> != </a:t>
            </a:r>
            <a:r>
              <a:rPr lang="en-US" sz="1800" b="1" dirty="0">
                <a:solidFill>
                  <a:srgbClr val="0000C0"/>
                </a:solidFill>
                <a:latin typeface="Consolas" panose="020B0609020204030204" pitchFamily="49" charset="0"/>
              </a:rPr>
              <a:t>notifications</a:t>
            </a:r>
            <a:r>
              <a:rPr lang="en-US" sz="1800" b="1" dirty="0">
                <a:solidFill>
                  <a:srgbClr val="000000"/>
                </a:solidFill>
                <a:latin typeface="Consolas" panose="020B0609020204030204" pitchFamily="49" charset="0"/>
              </a:rPr>
              <a:t>) {</a:t>
            </a:r>
          </a:p>
          <a:p>
            <a:pPr algn="l"/>
            <a:r>
              <a:rPr lang="en-US" sz="1800" b="1" dirty="0">
                <a:solidFill>
                  <a:srgbClr val="7F0055"/>
                </a:solidFill>
                <a:latin typeface="Consolas" panose="020B0609020204030204" pitchFamily="49" charset="0"/>
              </a:rPr>
              <a:t>for</a:t>
            </a:r>
            <a:r>
              <a:rPr lang="en-US" sz="1800" b="1" dirty="0">
                <a:solidFill>
                  <a:srgbClr val="000000"/>
                </a:solidFill>
                <a:latin typeface="Consolas" panose="020B0609020204030204" pitchFamily="49" charset="0"/>
              </a:rPr>
              <a:t> (Notification </a:t>
            </a:r>
            <a:r>
              <a:rPr lang="en-US" sz="1800" b="1" dirty="0" err="1">
                <a:solidFill>
                  <a:srgbClr val="6A3E3E"/>
                </a:solidFill>
                <a:latin typeface="Consolas" panose="020B0609020204030204" pitchFamily="49" charset="0"/>
              </a:rPr>
              <a:t>notification</a:t>
            </a:r>
            <a:r>
              <a:rPr lang="en-US" sz="1800" b="1" dirty="0">
                <a:solidFill>
                  <a:srgbClr val="000000"/>
                </a:solidFill>
                <a:latin typeface="Consolas" panose="020B0609020204030204" pitchFamily="49" charset="0"/>
              </a:rPr>
              <a:t> : </a:t>
            </a:r>
            <a:r>
              <a:rPr lang="en-US" sz="1800" b="1" dirty="0">
                <a:solidFill>
                  <a:srgbClr val="0000C0"/>
                </a:solidFill>
                <a:latin typeface="Consolas" panose="020B0609020204030204" pitchFamily="49" charset="0"/>
              </a:rPr>
              <a:t>notifications</a:t>
            </a:r>
            <a:r>
              <a:rPr lang="en-US" sz="1800" b="1" dirty="0">
                <a:solidFill>
                  <a:srgbClr val="000000"/>
                </a:solidFill>
                <a:latin typeface="Consolas" panose="020B0609020204030204" pitchFamily="49" charset="0"/>
              </a:rPr>
              <a:t>) {</a:t>
            </a:r>
          </a:p>
          <a:p>
            <a:pPr algn="l"/>
            <a:r>
              <a:rPr lang="en-US" sz="1800" dirty="0" err="1">
                <a:solidFill>
                  <a:srgbClr val="6A3E3E"/>
                </a:solidFill>
                <a:latin typeface="Consolas" panose="020B0609020204030204" pitchFamily="49" charset="0"/>
              </a:rPr>
              <a:t>notification</a:t>
            </a:r>
            <a:r>
              <a:rPr lang="en-US" sz="1800" dirty="0" err="1">
                <a:solidFill>
                  <a:srgbClr val="000000"/>
                </a:solidFill>
                <a:latin typeface="Consolas" panose="020B0609020204030204" pitchFamily="49" charset="0"/>
              </a:rPr>
              <a:t>.notify</a:t>
            </a:r>
            <a:r>
              <a:rPr lang="en-US" sz="1800" dirty="0">
                <a:solidFill>
                  <a:srgbClr val="000000"/>
                </a:solidFill>
                <a:latin typeface="Consolas" panose="020B0609020204030204" pitchFamily="49" charset="0"/>
              </a:rPr>
              <a:t>(</a:t>
            </a:r>
            <a:r>
              <a:rPr lang="en-US" sz="1800" dirty="0">
                <a:solidFill>
                  <a:srgbClr val="0000C0"/>
                </a:solidFill>
                <a:latin typeface="Consolas" panose="020B0609020204030204" pitchFamily="49" charset="0"/>
              </a:rPr>
              <a:t>balance</a:t>
            </a:r>
            <a:r>
              <a:rPr lang="en-US"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endParaRPr lang="en-US" sz="1800" dirty="0">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withdraw(</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amount</a:t>
            </a:r>
            <a:r>
              <a:rPr lang="en-US" sz="1800" b="1" dirty="0">
                <a:solidFill>
                  <a:srgbClr val="000000"/>
                </a:solidFill>
                <a:latin typeface="Consolas" panose="020B0609020204030204" pitchFamily="49" charset="0"/>
              </a:rPr>
              <a:t>) {</a:t>
            </a:r>
          </a:p>
          <a:p>
            <a:pPr algn="l"/>
            <a:r>
              <a:rPr lang="en-US" sz="1800" dirty="0">
                <a:solidFill>
                  <a:srgbClr val="0000C0"/>
                </a:solidFill>
                <a:latin typeface="Consolas" panose="020B0609020204030204" pitchFamily="49" charset="0"/>
              </a:rPr>
              <a:t>balance</a:t>
            </a:r>
            <a:r>
              <a:rPr lang="en-US" sz="1800" dirty="0">
                <a:solidFill>
                  <a:srgbClr val="000000"/>
                </a:solidFill>
                <a:latin typeface="Consolas" panose="020B0609020204030204" pitchFamily="49" charset="0"/>
              </a:rPr>
              <a:t> -= </a:t>
            </a:r>
            <a:r>
              <a:rPr lang="en-US" sz="1800" dirty="0">
                <a:solidFill>
                  <a:srgbClr val="6A3E3E"/>
                </a:solidFill>
                <a:latin typeface="Consolas" panose="020B0609020204030204" pitchFamily="49" charset="0"/>
              </a:rPr>
              <a:t>amount</a:t>
            </a:r>
            <a:r>
              <a:rPr lang="en-US" sz="1800"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if</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null</a:t>
            </a:r>
            <a:r>
              <a:rPr lang="en-US" sz="1800" b="1" dirty="0">
                <a:solidFill>
                  <a:srgbClr val="000000"/>
                </a:solidFill>
                <a:latin typeface="Consolas" panose="020B0609020204030204" pitchFamily="49" charset="0"/>
              </a:rPr>
              <a:t> != </a:t>
            </a:r>
            <a:r>
              <a:rPr lang="en-US" sz="1800" b="1" dirty="0">
                <a:solidFill>
                  <a:srgbClr val="0000C0"/>
                </a:solidFill>
                <a:latin typeface="Consolas" panose="020B0609020204030204" pitchFamily="49" charset="0"/>
              </a:rPr>
              <a:t>notifications</a:t>
            </a:r>
            <a:r>
              <a:rPr lang="en-US" sz="1800" b="1" dirty="0">
                <a:solidFill>
                  <a:srgbClr val="000000"/>
                </a:solidFill>
                <a:latin typeface="Consolas" panose="020B0609020204030204" pitchFamily="49" charset="0"/>
              </a:rPr>
              <a:t>) {</a:t>
            </a:r>
          </a:p>
          <a:p>
            <a:pPr algn="l"/>
            <a:r>
              <a:rPr lang="en-US" sz="1800" b="1" dirty="0">
                <a:solidFill>
                  <a:srgbClr val="7F0055"/>
                </a:solidFill>
                <a:latin typeface="Consolas" panose="020B0609020204030204" pitchFamily="49" charset="0"/>
              </a:rPr>
              <a:t>for</a:t>
            </a:r>
            <a:r>
              <a:rPr lang="en-US" sz="1800" b="1" dirty="0">
                <a:solidFill>
                  <a:srgbClr val="000000"/>
                </a:solidFill>
                <a:latin typeface="Consolas" panose="020B0609020204030204" pitchFamily="49" charset="0"/>
              </a:rPr>
              <a:t> (Notification </a:t>
            </a:r>
            <a:r>
              <a:rPr lang="en-US" sz="1800" b="1" dirty="0" err="1">
                <a:solidFill>
                  <a:srgbClr val="6A3E3E"/>
                </a:solidFill>
                <a:latin typeface="Consolas" panose="020B0609020204030204" pitchFamily="49" charset="0"/>
              </a:rPr>
              <a:t>notification</a:t>
            </a:r>
            <a:r>
              <a:rPr lang="en-US" sz="1800" b="1" dirty="0">
                <a:solidFill>
                  <a:srgbClr val="000000"/>
                </a:solidFill>
                <a:latin typeface="Consolas" panose="020B0609020204030204" pitchFamily="49" charset="0"/>
              </a:rPr>
              <a:t> : </a:t>
            </a:r>
            <a:r>
              <a:rPr lang="en-US" sz="1800" b="1" dirty="0">
                <a:solidFill>
                  <a:srgbClr val="0000C0"/>
                </a:solidFill>
                <a:latin typeface="Consolas" panose="020B0609020204030204" pitchFamily="49" charset="0"/>
              </a:rPr>
              <a:t>notifications</a:t>
            </a:r>
            <a:r>
              <a:rPr lang="en-US" sz="1800" b="1" dirty="0">
                <a:solidFill>
                  <a:srgbClr val="000000"/>
                </a:solidFill>
                <a:latin typeface="Consolas" panose="020B0609020204030204" pitchFamily="49" charset="0"/>
              </a:rPr>
              <a:t>) {</a:t>
            </a:r>
          </a:p>
          <a:p>
            <a:pPr algn="l"/>
            <a:r>
              <a:rPr lang="en-US" sz="1800" dirty="0" err="1">
                <a:solidFill>
                  <a:srgbClr val="6A3E3E"/>
                </a:solidFill>
                <a:latin typeface="Consolas" panose="020B0609020204030204" pitchFamily="49" charset="0"/>
              </a:rPr>
              <a:t>notification</a:t>
            </a:r>
            <a:r>
              <a:rPr lang="en-US" sz="1800" dirty="0" err="1">
                <a:solidFill>
                  <a:srgbClr val="000000"/>
                </a:solidFill>
                <a:latin typeface="Consolas" panose="020B0609020204030204" pitchFamily="49" charset="0"/>
              </a:rPr>
              <a:t>.notify</a:t>
            </a:r>
            <a:r>
              <a:rPr lang="en-US" sz="1800" dirty="0">
                <a:solidFill>
                  <a:srgbClr val="000000"/>
                </a:solidFill>
                <a:latin typeface="Consolas" panose="020B0609020204030204" pitchFamily="49" charset="0"/>
              </a:rPr>
              <a:t>(</a:t>
            </a:r>
            <a:r>
              <a:rPr lang="en-US" sz="1800" dirty="0">
                <a:solidFill>
                  <a:srgbClr val="0000C0"/>
                </a:solidFill>
                <a:latin typeface="Consolas" panose="020B0609020204030204" pitchFamily="49" charset="0"/>
              </a:rPr>
              <a:t>balance</a:t>
            </a:r>
            <a:r>
              <a:rPr lang="en-US"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endParaRPr lang="en-US" sz="1800" dirty="0">
              <a:latin typeface="Consolas" panose="020B0609020204030204" pitchFamily="49" charset="0"/>
            </a:endParaRPr>
          </a:p>
          <a:p>
            <a:pPr algn="l"/>
            <a:r>
              <a:rPr lang="en-US"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endParaRPr lang="en-US" sz="1800" dirty="0">
              <a:latin typeface="Consolas" panose="020B0609020204030204" pitchFamily="49" charset="0"/>
            </a:endParaRPr>
          </a:p>
          <a:p>
            <a:pPr algn="l"/>
            <a:r>
              <a:rPr lang="en-US" sz="1800"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ExecuteEnhancement6 {</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Account </a:t>
            </a:r>
            <a:r>
              <a:rPr lang="en-US" sz="1800" dirty="0" err="1">
                <a:solidFill>
                  <a:srgbClr val="6A3E3E"/>
                </a:solidFill>
                <a:latin typeface="Consolas" panose="020B0609020204030204" pitchFamily="49" charset="0"/>
              </a:rPr>
              <a:t>account</a:t>
            </a:r>
            <a:r>
              <a:rPr lang="en-US" sz="1800" dirty="0">
                <a:solidFill>
                  <a:srgbClr val="000000"/>
                </a:solidFill>
                <a:latin typeface="Consolas" panose="020B0609020204030204" pitchFamily="49" charset="0"/>
              </a:rPr>
              <a:t> =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Account(3000);</a:t>
            </a:r>
          </a:p>
          <a:p>
            <a:pPr algn="l"/>
            <a:r>
              <a:rPr lang="en-US" sz="1800" dirty="0" err="1">
                <a:solidFill>
                  <a:srgbClr val="6A3E3E"/>
                </a:solidFill>
                <a:latin typeface="Consolas" panose="020B0609020204030204" pitchFamily="49" charset="0"/>
              </a:rPr>
              <a:t>account</a:t>
            </a:r>
            <a:r>
              <a:rPr lang="en-US" sz="1800" dirty="0" err="1">
                <a:solidFill>
                  <a:srgbClr val="000000"/>
                </a:solidFill>
                <a:latin typeface="Consolas" panose="020B0609020204030204" pitchFamily="49" charset="0"/>
              </a:rPr>
              <a:t>.addNotification</a:t>
            </a:r>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AlertEmail</a:t>
            </a:r>
            <a:r>
              <a:rPr lang="en-US" sz="1800" b="1" dirty="0">
                <a:solidFill>
                  <a:srgbClr val="000000"/>
                </a:solidFill>
                <a:latin typeface="Consolas" panose="020B0609020204030204" pitchFamily="49" charset="0"/>
              </a:rPr>
              <a:t>());</a:t>
            </a:r>
          </a:p>
          <a:p>
            <a:pPr algn="l"/>
            <a:r>
              <a:rPr lang="en-US" sz="1800" dirty="0" err="1">
                <a:solidFill>
                  <a:srgbClr val="6A3E3E"/>
                </a:solidFill>
                <a:latin typeface="Consolas" panose="020B0609020204030204" pitchFamily="49" charset="0"/>
              </a:rPr>
              <a:t>account</a:t>
            </a:r>
            <a:r>
              <a:rPr lang="en-US" sz="1800" dirty="0" err="1">
                <a:solidFill>
                  <a:srgbClr val="000000"/>
                </a:solidFill>
                <a:latin typeface="Consolas" panose="020B0609020204030204" pitchFamily="49" charset="0"/>
              </a:rPr>
              <a:t>.addNotification</a:t>
            </a:r>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AlertSMS</a:t>
            </a:r>
            <a:r>
              <a:rPr lang="en-US" sz="1800" b="1" dirty="0">
                <a:solidFill>
                  <a:srgbClr val="000000"/>
                </a:solidFill>
                <a:latin typeface="Consolas" panose="020B0609020204030204" pitchFamily="49" charset="0"/>
              </a:rPr>
              <a:t>());</a:t>
            </a:r>
          </a:p>
          <a:p>
            <a:pPr algn="l"/>
            <a:r>
              <a:rPr lang="en-US" sz="1800" dirty="0" err="1">
                <a:solidFill>
                  <a:srgbClr val="6A3E3E"/>
                </a:solidFill>
                <a:latin typeface="Consolas" panose="020B0609020204030204" pitchFamily="49" charset="0"/>
              </a:rPr>
              <a:t>account</a:t>
            </a:r>
            <a:r>
              <a:rPr lang="en-US" sz="1800" dirty="0" err="1">
                <a:solidFill>
                  <a:srgbClr val="000000"/>
                </a:solidFill>
                <a:latin typeface="Consolas" panose="020B0609020204030204" pitchFamily="49" charset="0"/>
              </a:rPr>
              <a:t>.deposit</a:t>
            </a:r>
            <a:r>
              <a:rPr lang="en-US" sz="1800" dirty="0">
                <a:solidFill>
                  <a:srgbClr val="000000"/>
                </a:solidFill>
                <a:latin typeface="Consolas" panose="020B0609020204030204" pitchFamily="49" charset="0"/>
              </a:rPr>
              <a:t>(1000);</a:t>
            </a:r>
          </a:p>
          <a:p>
            <a:pPr algn="l"/>
            <a:r>
              <a:rPr lang="en-US" sz="1800" dirty="0">
                <a:solidFill>
                  <a:srgbClr val="000000"/>
                </a:solidFill>
                <a:latin typeface="Consolas" panose="020B0609020204030204" pitchFamily="49" charset="0"/>
              </a:rPr>
              <a:t>        </a:t>
            </a:r>
            <a:r>
              <a:rPr lang="en-US" sz="1800" dirty="0" err="1">
                <a:solidFill>
                  <a:srgbClr val="6A3E3E"/>
                </a:solidFill>
                <a:latin typeface="Consolas" panose="020B0609020204030204" pitchFamily="49" charset="0"/>
              </a:rPr>
              <a:t>account</a:t>
            </a:r>
            <a:r>
              <a:rPr lang="en-US" sz="1800" dirty="0" err="1">
                <a:solidFill>
                  <a:srgbClr val="000000"/>
                </a:solidFill>
                <a:latin typeface="Consolas" panose="020B0609020204030204" pitchFamily="49" charset="0"/>
              </a:rPr>
              <a:t>.withdraw</a:t>
            </a:r>
            <a:r>
              <a:rPr lang="en-US" sz="1800" dirty="0">
                <a:solidFill>
                  <a:srgbClr val="000000"/>
                </a:solidFill>
                <a:latin typeface="Consolas" panose="020B0609020204030204" pitchFamily="49" charset="0"/>
              </a:rPr>
              <a:t>(500);</a:t>
            </a:r>
          </a:p>
          <a:p>
            <a:pPr algn="l"/>
            <a:r>
              <a:rPr lang="en-US"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p:txBody>
      </p:sp>
      <p:sp>
        <p:nvSpPr>
          <p:cNvPr id="4" name="Slide Number Placeholder 3"/>
          <p:cNvSpPr>
            <a:spLocks noGrp="1"/>
          </p:cNvSpPr>
          <p:nvPr>
            <p:ph type="sldNum" sz="quarter" idx="5"/>
          </p:nvPr>
        </p:nvSpPr>
        <p:spPr/>
        <p:txBody>
          <a:bodyPr/>
          <a:lstStyle/>
          <a:p>
            <a:fld id="{51F125F4-9DDA-44AC-A455-8795B6A7ECE4}" type="slidenum">
              <a:rPr lang="en-US" smtClean="0"/>
              <a:t>12</a:t>
            </a:fld>
            <a:endParaRPr lang="en-US"/>
          </a:p>
        </p:txBody>
      </p:sp>
    </p:spTree>
    <p:extLst>
      <p:ext uri="{BB962C8B-B14F-4D97-AF65-F5344CB8AC3E}">
        <p14:creationId xmlns:p14="http://schemas.microsoft.com/office/powerpoint/2010/main" val="2771916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dirty="0">
                <a:solidFill>
                  <a:srgbClr val="3F5FBF"/>
                </a:solidFill>
                <a:latin typeface="Consolas" panose="020B0609020204030204" pitchFamily="49" charset="0"/>
              </a:rPr>
              <a:t> Problem statement: </a:t>
            </a:r>
          </a:p>
          <a:p>
            <a:pPr algn="l"/>
            <a:r>
              <a:rPr lang="en-US" sz="1800" dirty="0">
                <a:solidFill>
                  <a:srgbClr val="3F5FBF"/>
                </a:solidFill>
                <a:latin typeface="Consolas" panose="020B0609020204030204" pitchFamily="49" charset="0"/>
              </a:rPr>
              <a:t>7. What if now bank needs to send one type of notification as </a:t>
            </a:r>
            <a:r>
              <a:rPr lang="en-US" sz="1800" dirty="0" err="1">
                <a:solidFill>
                  <a:srgbClr val="3F5FBF"/>
                </a:solidFill>
                <a:latin typeface="Consolas" panose="020B0609020204030204" pitchFamily="49" charset="0"/>
              </a:rPr>
              <a:t>what'sapp</a:t>
            </a:r>
            <a:r>
              <a:rPr lang="en-US" sz="1800" dirty="0">
                <a:solidFill>
                  <a:srgbClr val="3F5FBF"/>
                </a:solidFill>
                <a:latin typeface="Consolas" panose="020B0609020204030204" pitchFamily="49" charset="0"/>
              </a:rPr>
              <a:t> message</a:t>
            </a:r>
          </a:p>
          <a:p>
            <a:pPr algn="l"/>
            <a:r>
              <a:rPr lang="en-US" sz="1800" dirty="0">
                <a:solidFill>
                  <a:srgbClr val="3F5FBF"/>
                </a:solidFill>
                <a:latin typeface="Consolas" panose="020B0609020204030204" pitchFamily="49" charset="0"/>
              </a:rPr>
              <a:t>Answer: For this we need to create one more implementation class </a:t>
            </a:r>
            <a:r>
              <a:rPr lang="en-US" sz="1800" dirty="0" err="1">
                <a:solidFill>
                  <a:srgbClr val="3F5FBF"/>
                </a:solidFill>
                <a:latin typeface="Consolas" panose="020B0609020204030204" pitchFamily="49" charset="0"/>
              </a:rPr>
              <a:t>AlertWhatsApp</a:t>
            </a:r>
            <a:r>
              <a:rPr lang="en-US" sz="1800" dirty="0">
                <a:solidFill>
                  <a:srgbClr val="3F5FBF"/>
                </a:solidFill>
                <a:latin typeface="Consolas" panose="020B0609020204030204" pitchFamily="49" charset="0"/>
              </a:rPr>
              <a:t>. </a:t>
            </a:r>
          </a:p>
          <a:p>
            <a:pPr algn="l"/>
            <a:r>
              <a:rPr lang="en-US" sz="1800" dirty="0">
                <a:solidFill>
                  <a:srgbClr val="3F5FBF"/>
                </a:solidFill>
                <a:latin typeface="Consolas" panose="020B0609020204030204" pitchFamily="49" charset="0"/>
              </a:rPr>
              <a:t>But do you think this time it is required to change any code in the Account class?</a:t>
            </a:r>
          </a:p>
          <a:p>
            <a:pPr algn="l"/>
            <a:r>
              <a:rPr lang="en-US" sz="1800" dirty="0">
                <a:solidFill>
                  <a:srgbClr val="3F5FBF"/>
                </a:solidFill>
                <a:latin typeface="Consolas" panose="020B0609020204030204" pitchFamily="49" charset="0"/>
              </a:rPr>
              <a:t>Answer: No, not required. This is called decoupling/loose coupling using an interface.</a:t>
            </a:r>
          </a:p>
          <a:p>
            <a:pPr algn="l"/>
            <a:r>
              <a:rPr lang="en-US" sz="1800" dirty="0">
                <a:solidFill>
                  <a:srgbClr val="3F5FBF"/>
                </a:solidFill>
                <a:latin typeface="Consolas" panose="020B0609020204030204" pitchFamily="49" charset="0"/>
              </a:rPr>
              <a:t>Code: </a:t>
            </a: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AlertWhatsApp</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implements</a:t>
            </a:r>
            <a:r>
              <a:rPr lang="en-US" sz="1800" b="1" dirty="0">
                <a:solidFill>
                  <a:srgbClr val="000000"/>
                </a:solidFill>
                <a:latin typeface="Consolas" panose="020B0609020204030204" pitchFamily="49" charset="0"/>
              </a:rPr>
              <a:t> Notification {</a:t>
            </a:r>
          </a:p>
          <a:p>
            <a:pPr algn="l"/>
            <a:r>
              <a:rPr lang="en-US" sz="1800" dirty="0">
                <a:solidFill>
                  <a:srgbClr val="646464"/>
                </a:solidFill>
                <a:latin typeface="Consolas" panose="020B0609020204030204" pitchFamily="49" charset="0"/>
              </a:rPr>
              <a:t>@Override</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notify(</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balance</a:t>
            </a:r>
            <a:r>
              <a:rPr lang="en-US" sz="1800" b="1" dirty="0">
                <a:solidFill>
                  <a:srgbClr val="000000"/>
                </a:solidFill>
                <a:latin typeface="Consolas" panose="020B0609020204030204" pitchFamily="49" charset="0"/>
              </a:rPr>
              <a:t>) {</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"WhatsApp has sent..."</a:t>
            </a:r>
            <a:r>
              <a:rPr lang="en-US" sz="1800" b="1" i="1"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"The remaining balance is :"</a:t>
            </a:r>
            <a:r>
              <a:rPr lang="en-US" sz="1800" b="1" i="1" dirty="0">
                <a:solidFill>
                  <a:srgbClr val="000000"/>
                </a:solidFill>
                <a:latin typeface="Consolas" panose="020B0609020204030204" pitchFamily="49" charset="0"/>
              </a:rPr>
              <a:t> + </a:t>
            </a:r>
            <a:r>
              <a:rPr lang="en-US" sz="1800" b="1" i="1" dirty="0">
                <a:solidFill>
                  <a:srgbClr val="6A3E3E"/>
                </a:solidFill>
                <a:latin typeface="Consolas" panose="020B0609020204030204" pitchFamily="49" charset="0"/>
              </a:rPr>
              <a:t>balance</a:t>
            </a:r>
            <a:r>
              <a:rPr lang="en-US" sz="1800" b="1" i="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endParaRPr lang="en-US" sz="1800" dirty="0">
              <a:solidFill>
                <a:srgbClr val="3F5FBF"/>
              </a:solidFill>
              <a:latin typeface="Consolas" panose="020B0609020204030204" pitchFamily="49" charset="0"/>
            </a:endParaRPr>
          </a:p>
          <a:p>
            <a:pPr algn="l"/>
            <a:endParaRPr lang="en-US" sz="1800" dirty="0">
              <a:solidFill>
                <a:srgbClr val="3F5FBF"/>
              </a:solidFill>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ExecuteEnhancement7 {</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Account </a:t>
            </a:r>
            <a:r>
              <a:rPr lang="en-US" sz="1800" dirty="0" err="1">
                <a:solidFill>
                  <a:srgbClr val="6A3E3E"/>
                </a:solidFill>
                <a:latin typeface="Consolas" panose="020B0609020204030204" pitchFamily="49" charset="0"/>
              </a:rPr>
              <a:t>account</a:t>
            </a:r>
            <a:r>
              <a:rPr lang="en-US" sz="1800" dirty="0">
                <a:solidFill>
                  <a:srgbClr val="000000"/>
                </a:solidFill>
                <a:latin typeface="Consolas" panose="020B0609020204030204" pitchFamily="49" charset="0"/>
              </a:rPr>
              <a:t> =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Account(3000);</a:t>
            </a:r>
          </a:p>
          <a:p>
            <a:pPr algn="l"/>
            <a:r>
              <a:rPr lang="en-US" sz="1800" dirty="0" err="1">
                <a:solidFill>
                  <a:srgbClr val="6A3E3E"/>
                </a:solidFill>
                <a:latin typeface="Consolas" panose="020B0609020204030204" pitchFamily="49" charset="0"/>
              </a:rPr>
              <a:t>account</a:t>
            </a:r>
            <a:r>
              <a:rPr lang="en-US" sz="1800" dirty="0" err="1">
                <a:solidFill>
                  <a:srgbClr val="000000"/>
                </a:solidFill>
                <a:latin typeface="Consolas" panose="020B0609020204030204" pitchFamily="49" charset="0"/>
              </a:rPr>
              <a:t>.addNotification</a:t>
            </a:r>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AlertEmail</a:t>
            </a:r>
            <a:r>
              <a:rPr lang="en-US" sz="1800" b="1" dirty="0">
                <a:solidFill>
                  <a:srgbClr val="000000"/>
                </a:solidFill>
                <a:latin typeface="Consolas" panose="020B0609020204030204" pitchFamily="49" charset="0"/>
              </a:rPr>
              <a:t>());</a:t>
            </a:r>
          </a:p>
          <a:p>
            <a:pPr algn="l"/>
            <a:r>
              <a:rPr lang="en-US" sz="1800" dirty="0" err="1">
                <a:solidFill>
                  <a:srgbClr val="6A3E3E"/>
                </a:solidFill>
                <a:latin typeface="Consolas" panose="020B0609020204030204" pitchFamily="49" charset="0"/>
              </a:rPr>
              <a:t>account</a:t>
            </a:r>
            <a:r>
              <a:rPr lang="en-US" sz="1800" dirty="0" err="1">
                <a:solidFill>
                  <a:srgbClr val="000000"/>
                </a:solidFill>
                <a:latin typeface="Consolas" panose="020B0609020204030204" pitchFamily="49" charset="0"/>
              </a:rPr>
              <a:t>.addNotification</a:t>
            </a:r>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AlertSMS</a:t>
            </a:r>
            <a:r>
              <a:rPr lang="en-US" sz="1800" b="1" dirty="0">
                <a:solidFill>
                  <a:srgbClr val="000000"/>
                </a:solidFill>
                <a:latin typeface="Consolas" panose="020B0609020204030204" pitchFamily="49" charset="0"/>
              </a:rPr>
              <a:t>());</a:t>
            </a:r>
          </a:p>
          <a:p>
            <a:pPr algn="l"/>
            <a:r>
              <a:rPr lang="en-US" sz="1800" dirty="0" err="1">
                <a:solidFill>
                  <a:srgbClr val="6A3E3E"/>
                </a:solidFill>
                <a:latin typeface="Consolas" panose="020B0609020204030204" pitchFamily="49" charset="0"/>
              </a:rPr>
              <a:t>account</a:t>
            </a:r>
            <a:r>
              <a:rPr lang="en-US" sz="1800" dirty="0" err="1">
                <a:solidFill>
                  <a:srgbClr val="000000"/>
                </a:solidFill>
                <a:latin typeface="Consolas" panose="020B0609020204030204" pitchFamily="49" charset="0"/>
              </a:rPr>
              <a:t>.addNotification</a:t>
            </a:r>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AlertWhatsApp</a:t>
            </a:r>
            <a:r>
              <a:rPr lang="en-US" sz="1800" b="1" dirty="0">
                <a:solidFill>
                  <a:srgbClr val="000000"/>
                </a:solidFill>
                <a:latin typeface="Consolas" panose="020B0609020204030204" pitchFamily="49" charset="0"/>
              </a:rPr>
              <a:t>());</a:t>
            </a:r>
          </a:p>
          <a:p>
            <a:pPr algn="l"/>
            <a:r>
              <a:rPr lang="en-US" sz="1800" u="sng" dirty="0" err="1">
                <a:solidFill>
                  <a:srgbClr val="000000"/>
                </a:solidFill>
                <a:latin typeface="Consolas" panose="020B0609020204030204" pitchFamily="49" charset="0"/>
              </a:rPr>
              <a:t>account.deposit</a:t>
            </a:r>
            <a:r>
              <a:rPr lang="en-US" sz="1800" u="sng" dirty="0">
                <a:solidFill>
                  <a:srgbClr val="000000"/>
                </a:solidFill>
                <a:latin typeface="Consolas" panose="020B0609020204030204" pitchFamily="49" charset="0"/>
              </a:rPr>
              <a:t>(1000);</a:t>
            </a:r>
          </a:p>
          <a:p>
            <a:pPr algn="l"/>
            <a:r>
              <a:rPr lang="en-US" sz="1800" dirty="0" err="1">
                <a:solidFill>
                  <a:srgbClr val="6A3E3E"/>
                </a:solidFill>
                <a:latin typeface="Consolas" panose="020B0609020204030204" pitchFamily="49" charset="0"/>
              </a:rPr>
              <a:t>account</a:t>
            </a:r>
            <a:r>
              <a:rPr lang="en-US" sz="1800" dirty="0" err="1">
                <a:solidFill>
                  <a:srgbClr val="000000"/>
                </a:solidFill>
                <a:latin typeface="Consolas" panose="020B0609020204030204" pitchFamily="49" charset="0"/>
              </a:rPr>
              <a:t>.withdraw</a:t>
            </a:r>
            <a:r>
              <a:rPr lang="en-US" sz="1800" dirty="0">
                <a:solidFill>
                  <a:srgbClr val="000000"/>
                </a:solidFill>
                <a:latin typeface="Consolas" panose="020B0609020204030204" pitchFamily="49" charset="0"/>
              </a:rPr>
              <a:t>(500);</a:t>
            </a:r>
          </a:p>
          <a:p>
            <a:pPr algn="l"/>
            <a:r>
              <a:rPr lang="en-US"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endParaRPr lang="en-US" sz="1800" dirty="0">
              <a:solidFill>
                <a:srgbClr val="3F5FBF"/>
              </a:solidFill>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51F125F4-9DDA-44AC-A455-8795B6A7ECE4}" type="slidenum">
              <a:rPr lang="en-US" smtClean="0"/>
              <a:t>13</a:t>
            </a:fld>
            <a:endParaRPr lang="en-US"/>
          </a:p>
        </p:txBody>
      </p:sp>
    </p:spTree>
    <p:extLst>
      <p:ext uri="{BB962C8B-B14F-4D97-AF65-F5344CB8AC3E}">
        <p14:creationId xmlns:p14="http://schemas.microsoft.com/office/powerpoint/2010/main" val="401310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dirty="0">
                <a:solidFill>
                  <a:srgbClr val="3F5FBF"/>
                </a:solidFill>
                <a:latin typeface="Consolas" panose="020B0609020204030204" pitchFamily="49" charset="0"/>
              </a:rPr>
              <a:t> Problem statement: </a:t>
            </a:r>
          </a:p>
          <a:p>
            <a:pPr algn="l"/>
            <a:r>
              <a:rPr lang="en-US" sz="1800" dirty="0">
                <a:solidFill>
                  <a:srgbClr val="3F5FBF"/>
                </a:solidFill>
                <a:latin typeface="Consolas" panose="020B0609020204030204" pitchFamily="49" charset="0"/>
              </a:rPr>
              <a:t>8. But don't you think adding new implementations for the Notification is going to add to maintenance cost?? </a:t>
            </a:r>
          </a:p>
          <a:p>
            <a:pPr algn="l"/>
            <a:r>
              <a:rPr lang="en-US" sz="1800" dirty="0">
                <a:solidFill>
                  <a:srgbClr val="3F5FBF"/>
                </a:solidFill>
                <a:latin typeface="Consolas" panose="020B0609020204030204" pitchFamily="49" charset="0"/>
              </a:rPr>
              <a:t>Answer: There is a solution to the same. Let's use anonymous inner class. Delete all the Notification implemented classes, they are no more required now.</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ExecuteEnhancement8 {</a:t>
            </a:r>
            <a:endParaRPr lang="en-US" sz="1800" dirty="0">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Account </a:t>
            </a:r>
            <a:r>
              <a:rPr lang="en-US" sz="1800" dirty="0" err="1">
                <a:solidFill>
                  <a:srgbClr val="6A3E3E"/>
                </a:solidFill>
                <a:latin typeface="Consolas" panose="020B0609020204030204" pitchFamily="49" charset="0"/>
              </a:rPr>
              <a:t>account</a:t>
            </a:r>
            <a:r>
              <a:rPr lang="en-US" sz="1800" dirty="0">
                <a:solidFill>
                  <a:srgbClr val="000000"/>
                </a:solidFill>
                <a:latin typeface="Consolas" panose="020B0609020204030204" pitchFamily="49" charset="0"/>
              </a:rPr>
              <a:t> =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Account(3000);</a:t>
            </a:r>
          </a:p>
          <a:p>
            <a:pPr algn="l"/>
            <a:r>
              <a:rPr lang="en-US" sz="1800" dirty="0" err="1">
                <a:solidFill>
                  <a:srgbClr val="6A3E3E"/>
                </a:solidFill>
                <a:latin typeface="Consolas" panose="020B0609020204030204" pitchFamily="49" charset="0"/>
              </a:rPr>
              <a:t>account</a:t>
            </a:r>
            <a:r>
              <a:rPr lang="en-US" sz="1800" dirty="0" err="1">
                <a:solidFill>
                  <a:srgbClr val="000000"/>
                </a:solidFill>
                <a:latin typeface="Consolas" panose="020B0609020204030204" pitchFamily="49" charset="0"/>
              </a:rPr>
              <a:t>.addNotification</a:t>
            </a:r>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Notification() {</a:t>
            </a:r>
          </a:p>
          <a:p>
            <a:pPr algn="l"/>
            <a:r>
              <a:rPr lang="en-US" sz="1800" dirty="0">
                <a:solidFill>
                  <a:srgbClr val="646464"/>
                </a:solidFill>
                <a:latin typeface="Consolas" panose="020B0609020204030204" pitchFamily="49" charset="0"/>
              </a:rPr>
              <a:t>@Override</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notify(</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balance</a:t>
            </a:r>
            <a:r>
              <a:rPr lang="en-US" sz="1800" b="1" dirty="0">
                <a:solidFill>
                  <a:srgbClr val="000000"/>
                </a:solidFill>
                <a:latin typeface="Consolas" panose="020B0609020204030204" pitchFamily="49" charset="0"/>
              </a:rPr>
              <a:t>) {</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"Email has sent..."</a:t>
            </a:r>
            <a:r>
              <a:rPr lang="en-US" sz="1800" b="1" i="1"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"The remaining balance is :"</a:t>
            </a:r>
            <a:r>
              <a:rPr lang="en-US" sz="1800" b="1" i="1" dirty="0">
                <a:solidFill>
                  <a:srgbClr val="000000"/>
                </a:solidFill>
                <a:latin typeface="Consolas" panose="020B0609020204030204" pitchFamily="49" charset="0"/>
              </a:rPr>
              <a:t> + </a:t>
            </a:r>
            <a:r>
              <a:rPr lang="en-US" sz="1800" b="1" i="1" dirty="0">
                <a:solidFill>
                  <a:srgbClr val="6A3E3E"/>
                </a:solidFill>
                <a:latin typeface="Consolas" panose="020B0609020204030204" pitchFamily="49" charset="0"/>
              </a:rPr>
              <a:t>balance</a:t>
            </a:r>
            <a:r>
              <a:rPr lang="en-US" sz="1800" b="1" i="1" dirty="0">
                <a:solidFill>
                  <a:srgbClr val="000000"/>
                </a:solidFill>
                <a:latin typeface="Consolas" panose="020B0609020204030204" pitchFamily="49" charset="0"/>
              </a:rPr>
              <a:t>);</a:t>
            </a:r>
          </a:p>
          <a:p>
            <a:pPr algn="l"/>
            <a:endParaRPr lang="en-US" sz="1800" dirty="0">
              <a:latin typeface="Consolas" panose="020B0609020204030204" pitchFamily="49" charset="0"/>
            </a:endParaRPr>
          </a:p>
          <a:p>
            <a:pPr algn="l"/>
            <a:r>
              <a:rPr lang="en-US"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r>
              <a:rPr lang="en-US" sz="1800" dirty="0" err="1">
                <a:solidFill>
                  <a:srgbClr val="6A3E3E"/>
                </a:solidFill>
                <a:latin typeface="Consolas" panose="020B0609020204030204" pitchFamily="49" charset="0"/>
              </a:rPr>
              <a:t>account</a:t>
            </a:r>
            <a:r>
              <a:rPr lang="en-US" sz="1800" dirty="0" err="1">
                <a:solidFill>
                  <a:srgbClr val="000000"/>
                </a:solidFill>
                <a:latin typeface="Consolas" panose="020B0609020204030204" pitchFamily="49" charset="0"/>
              </a:rPr>
              <a:t>.addNotification</a:t>
            </a:r>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Notification() {</a:t>
            </a:r>
          </a:p>
          <a:p>
            <a:pPr algn="l"/>
            <a:endParaRPr lang="en-US" sz="1800" dirty="0">
              <a:latin typeface="Consolas" panose="020B0609020204030204" pitchFamily="49" charset="0"/>
            </a:endParaRPr>
          </a:p>
          <a:p>
            <a:pPr algn="l"/>
            <a:r>
              <a:rPr lang="en-US" sz="1800" dirty="0">
                <a:solidFill>
                  <a:srgbClr val="646464"/>
                </a:solidFill>
                <a:latin typeface="Consolas" panose="020B0609020204030204" pitchFamily="49" charset="0"/>
              </a:rPr>
              <a:t>@Override</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notify(</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balance</a:t>
            </a:r>
            <a:r>
              <a:rPr lang="en-US" sz="1800" b="1" dirty="0">
                <a:solidFill>
                  <a:srgbClr val="000000"/>
                </a:solidFill>
                <a:latin typeface="Consolas" panose="020B0609020204030204" pitchFamily="49" charset="0"/>
              </a:rPr>
              <a:t>) {</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"SMS has sent..."</a:t>
            </a:r>
            <a:r>
              <a:rPr lang="en-US" sz="1800" b="1" i="1"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"The remaining balance is :"</a:t>
            </a:r>
            <a:r>
              <a:rPr lang="en-US" sz="1800" b="1" i="1" dirty="0">
                <a:solidFill>
                  <a:srgbClr val="000000"/>
                </a:solidFill>
                <a:latin typeface="Consolas" panose="020B0609020204030204" pitchFamily="49" charset="0"/>
              </a:rPr>
              <a:t> + </a:t>
            </a:r>
            <a:r>
              <a:rPr lang="en-US" sz="1800" b="1" i="1" dirty="0">
                <a:solidFill>
                  <a:srgbClr val="6A3E3E"/>
                </a:solidFill>
                <a:latin typeface="Consolas" panose="020B0609020204030204" pitchFamily="49" charset="0"/>
              </a:rPr>
              <a:t>balance</a:t>
            </a:r>
            <a:r>
              <a:rPr lang="en-US" sz="1800" b="1" i="1" dirty="0">
                <a:solidFill>
                  <a:srgbClr val="000000"/>
                </a:solidFill>
                <a:latin typeface="Consolas" panose="020B0609020204030204" pitchFamily="49" charset="0"/>
              </a:rPr>
              <a:t>);</a:t>
            </a:r>
          </a:p>
          <a:p>
            <a:pPr algn="l"/>
            <a:endParaRPr lang="en-US" sz="1800" dirty="0">
              <a:latin typeface="Consolas" panose="020B0609020204030204" pitchFamily="49" charset="0"/>
            </a:endParaRPr>
          </a:p>
          <a:p>
            <a:pPr algn="l"/>
            <a:r>
              <a:rPr lang="en-US"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r>
              <a:rPr lang="en-US" sz="1800" dirty="0" err="1">
                <a:solidFill>
                  <a:srgbClr val="6A3E3E"/>
                </a:solidFill>
                <a:latin typeface="Consolas" panose="020B0609020204030204" pitchFamily="49" charset="0"/>
              </a:rPr>
              <a:t>account</a:t>
            </a:r>
            <a:r>
              <a:rPr lang="en-US" sz="1800" dirty="0" err="1">
                <a:solidFill>
                  <a:srgbClr val="000000"/>
                </a:solidFill>
                <a:latin typeface="Consolas" panose="020B0609020204030204" pitchFamily="49" charset="0"/>
              </a:rPr>
              <a:t>.addNotification</a:t>
            </a:r>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Notification() {</a:t>
            </a:r>
          </a:p>
          <a:p>
            <a:pPr algn="l"/>
            <a:endParaRPr lang="en-US" sz="1800" dirty="0">
              <a:latin typeface="Consolas" panose="020B0609020204030204" pitchFamily="49" charset="0"/>
            </a:endParaRPr>
          </a:p>
          <a:p>
            <a:pPr algn="l"/>
            <a:r>
              <a:rPr lang="en-US" sz="1800" dirty="0">
                <a:solidFill>
                  <a:srgbClr val="646464"/>
                </a:solidFill>
                <a:latin typeface="Consolas" panose="020B0609020204030204" pitchFamily="49" charset="0"/>
              </a:rPr>
              <a:t>@Override</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notify(</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balance</a:t>
            </a:r>
            <a:r>
              <a:rPr lang="en-US" sz="1800" b="1" dirty="0">
                <a:solidFill>
                  <a:srgbClr val="000000"/>
                </a:solidFill>
                <a:latin typeface="Consolas" panose="020B0609020204030204" pitchFamily="49" charset="0"/>
              </a:rPr>
              <a:t>) {</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"WhatsApp has sent..."</a:t>
            </a:r>
            <a:r>
              <a:rPr lang="en-US" sz="1800" b="1" i="1"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"The remaining balance is :"</a:t>
            </a:r>
            <a:r>
              <a:rPr lang="en-US" sz="1800" b="1" i="1" dirty="0">
                <a:solidFill>
                  <a:srgbClr val="000000"/>
                </a:solidFill>
                <a:latin typeface="Consolas" panose="020B0609020204030204" pitchFamily="49" charset="0"/>
              </a:rPr>
              <a:t> + </a:t>
            </a:r>
            <a:r>
              <a:rPr lang="en-US" sz="1800" b="1" i="1" dirty="0">
                <a:solidFill>
                  <a:srgbClr val="6A3E3E"/>
                </a:solidFill>
                <a:latin typeface="Consolas" panose="020B0609020204030204" pitchFamily="49" charset="0"/>
              </a:rPr>
              <a:t>balance</a:t>
            </a:r>
            <a:r>
              <a:rPr lang="en-US" sz="1800" b="1" i="1" dirty="0">
                <a:solidFill>
                  <a:srgbClr val="000000"/>
                </a:solidFill>
                <a:latin typeface="Consolas" panose="020B0609020204030204" pitchFamily="49" charset="0"/>
              </a:rPr>
              <a:t>);</a:t>
            </a:r>
          </a:p>
          <a:p>
            <a:pPr algn="l"/>
            <a:endParaRPr lang="en-US" sz="1800" dirty="0">
              <a:latin typeface="Consolas" panose="020B0609020204030204" pitchFamily="49" charset="0"/>
            </a:endParaRPr>
          </a:p>
          <a:p>
            <a:pPr algn="l"/>
            <a:r>
              <a:rPr lang="en-US"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r>
              <a:rPr lang="en-US" sz="1800" dirty="0" err="1">
                <a:solidFill>
                  <a:srgbClr val="6A3E3E"/>
                </a:solidFill>
                <a:latin typeface="Consolas" panose="020B0609020204030204" pitchFamily="49" charset="0"/>
              </a:rPr>
              <a:t>account</a:t>
            </a:r>
            <a:r>
              <a:rPr lang="en-US" sz="1800" dirty="0" err="1">
                <a:solidFill>
                  <a:srgbClr val="000000"/>
                </a:solidFill>
                <a:latin typeface="Consolas" panose="020B0609020204030204" pitchFamily="49" charset="0"/>
              </a:rPr>
              <a:t>.deposit</a:t>
            </a:r>
            <a:r>
              <a:rPr lang="en-US" sz="1800" dirty="0">
                <a:solidFill>
                  <a:srgbClr val="000000"/>
                </a:solidFill>
                <a:latin typeface="Consolas" panose="020B0609020204030204" pitchFamily="49" charset="0"/>
              </a:rPr>
              <a:t>(1000);</a:t>
            </a:r>
          </a:p>
          <a:p>
            <a:pPr algn="l"/>
            <a:r>
              <a:rPr lang="en-US" sz="1800" dirty="0" err="1">
                <a:solidFill>
                  <a:srgbClr val="6A3E3E"/>
                </a:solidFill>
                <a:latin typeface="Consolas" panose="020B0609020204030204" pitchFamily="49" charset="0"/>
              </a:rPr>
              <a:t>account</a:t>
            </a:r>
            <a:r>
              <a:rPr lang="en-US" sz="1800" dirty="0" err="1">
                <a:solidFill>
                  <a:srgbClr val="000000"/>
                </a:solidFill>
                <a:latin typeface="Consolas" panose="020B0609020204030204" pitchFamily="49" charset="0"/>
              </a:rPr>
              <a:t>.withdraw</a:t>
            </a:r>
            <a:r>
              <a:rPr lang="en-US" sz="1800" dirty="0">
                <a:solidFill>
                  <a:srgbClr val="000000"/>
                </a:solidFill>
                <a:latin typeface="Consolas" panose="020B0609020204030204" pitchFamily="49" charset="0"/>
              </a:rPr>
              <a:t>(500);</a:t>
            </a:r>
          </a:p>
          <a:p>
            <a:pPr algn="l"/>
            <a:r>
              <a:rPr lang="en-US"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endParaRPr lang="en-US" sz="1800" dirty="0">
              <a:solidFill>
                <a:srgbClr val="3F5FBF"/>
              </a:solidFill>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51F125F4-9DDA-44AC-A455-8795B6A7ECE4}" type="slidenum">
              <a:rPr lang="en-US" smtClean="0"/>
              <a:t>14</a:t>
            </a:fld>
            <a:endParaRPr lang="en-US"/>
          </a:p>
        </p:txBody>
      </p:sp>
    </p:spTree>
    <p:extLst>
      <p:ext uri="{BB962C8B-B14F-4D97-AF65-F5344CB8AC3E}">
        <p14:creationId xmlns:p14="http://schemas.microsoft.com/office/powerpoint/2010/main" val="974932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dirty="0">
                <a:solidFill>
                  <a:srgbClr val="3F5FBF"/>
                </a:solidFill>
                <a:latin typeface="Consolas" panose="020B0609020204030204" pitchFamily="49" charset="0"/>
              </a:rPr>
              <a:t> Problem statement: </a:t>
            </a:r>
          </a:p>
          <a:p>
            <a:pPr algn="l"/>
            <a:r>
              <a:rPr lang="en-US" sz="1800" dirty="0">
                <a:solidFill>
                  <a:srgbClr val="3F5FBF"/>
                </a:solidFill>
                <a:latin typeface="Consolas" panose="020B0609020204030204" pitchFamily="49" charset="0"/>
              </a:rPr>
              <a:t>9. But using Anonymous class looks not as an elegant code. Is there any other alternate way for the same?</a:t>
            </a:r>
          </a:p>
          <a:p>
            <a:pPr algn="l"/>
            <a:r>
              <a:rPr lang="en-US" sz="1800" dirty="0">
                <a:solidFill>
                  <a:srgbClr val="3F5FBF"/>
                </a:solidFill>
                <a:latin typeface="Consolas" panose="020B0609020204030204" pitchFamily="49" charset="0"/>
              </a:rPr>
              <a:t>Answer: Yes, the answer is Lambda expression, which represents a block of code that can be passed as an argument to a method which is called Behavior parameterization. Unlike an Object which refers to both state and behavior, Lambda represents only the functionality. So, what did we achieve in Java8 is functional programming.</a:t>
            </a:r>
          </a:p>
          <a:p>
            <a:pPr algn="l"/>
            <a:r>
              <a:rPr lang="en-US" sz="1800" dirty="0">
                <a:solidFill>
                  <a:srgbClr val="3F5FBF"/>
                </a:solidFill>
                <a:latin typeface="Consolas" panose="020B0609020204030204" pitchFamily="49" charset="0"/>
              </a:rPr>
              <a:t>Code: </a:t>
            </a: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ExecuteLambdaEnhancement1 {</a:t>
            </a:r>
          </a:p>
          <a:p>
            <a:pPr algn="l"/>
            <a:endParaRPr lang="en-US" sz="1800" dirty="0">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Account </a:t>
            </a:r>
            <a:r>
              <a:rPr lang="en-US" sz="1800" dirty="0" err="1">
                <a:solidFill>
                  <a:srgbClr val="6A3E3E"/>
                </a:solidFill>
                <a:latin typeface="Consolas" panose="020B0609020204030204" pitchFamily="49" charset="0"/>
              </a:rPr>
              <a:t>account</a:t>
            </a:r>
            <a:r>
              <a:rPr lang="en-US" sz="1800" dirty="0">
                <a:solidFill>
                  <a:srgbClr val="000000"/>
                </a:solidFill>
                <a:latin typeface="Consolas" panose="020B0609020204030204" pitchFamily="49" charset="0"/>
              </a:rPr>
              <a:t> =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Account(3000);</a:t>
            </a:r>
          </a:p>
          <a:p>
            <a:pPr algn="l"/>
            <a:r>
              <a:rPr lang="en-US" sz="1800" dirty="0" err="1">
                <a:solidFill>
                  <a:srgbClr val="6A3E3E"/>
                </a:solidFill>
                <a:latin typeface="Consolas" panose="020B0609020204030204" pitchFamily="49" charset="0"/>
              </a:rPr>
              <a:t>account</a:t>
            </a:r>
            <a:r>
              <a:rPr lang="en-US" sz="1800" dirty="0" err="1">
                <a:solidFill>
                  <a:srgbClr val="000000"/>
                </a:solidFill>
                <a:latin typeface="Consolas" panose="020B0609020204030204" pitchFamily="49" charset="0"/>
              </a:rPr>
              <a:t>.addNotification</a:t>
            </a:r>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balance</a:t>
            </a:r>
            <a:r>
              <a:rPr lang="en-US" sz="1800" b="1" dirty="0">
                <a:solidFill>
                  <a:srgbClr val="000000"/>
                </a:solidFill>
                <a:latin typeface="Consolas" panose="020B0609020204030204" pitchFamily="49" charset="0"/>
              </a:rPr>
              <a:t>) -&gt; {</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"Email has sent..."</a:t>
            </a:r>
            <a:r>
              <a:rPr lang="en-US" sz="1800" b="1" i="1"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"The remaining balance is :"</a:t>
            </a:r>
            <a:r>
              <a:rPr lang="en-US" sz="1800" b="1" i="1" dirty="0">
                <a:solidFill>
                  <a:srgbClr val="000000"/>
                </a:solidFill>
                <a:latin typeface="Consolas" panose="020B0609020204030204" pitchFamily="49" charset="0"/>
              </a:rPr>
              <a:t> + </a:t>
            </a:r>
            <a:r>
              <a:rPr lang="en-US" sz="1800" b="1" i="1" dirty="0">
                <a:solidFill>
                  <a:srgbClr val="6A3E3E"/>
                </a:solidFill>
                <a:latin typeface="Consolas" panose="020B0609020204030204" pitchFamily="49" charset="0"/>
              </a:rPr>
              <a:t>balance</a:t>
            </a:r>
            <a:r>
              <a:rPr lang="en-US" sz="1800" b="1" i="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r>
              <a:rPr lang="en-US" sz="1800" dirty="0" err="1">
                <a:solidFill>
                  <a:srgbClr val="6A3E3E"/>
                </a:solidFill>
                <a:latin typeface="Consolas" panose="020B0609020204030204" pitchFamily="49" charset="0"/>
              </a:rPr>
              <a:t>account</a:t>
            </a:r>
            <a:r>
              <a:rPr lang="en-US" sz="1800" dirty="0" err="1">
                <a:solidFill>
                  <a:srgbClr val="000000"/>
                </a:solidFill>
                <a:latin typeface="Consolas" panose="020B0609020204030204" pitchFamily="49" charset="0"/>
              </a:rPr>
              <a:t>.addNotification</a:t>
            </a:r>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balance</a:t>
            </a:r>
            <a:r>
              <a:rPr lang="en-US" sz="1800" b="1" dirty="0">
                <a:solidFill>
                  <a:srgbClr val="000000"/>
                </a:solidFill>
                <a:latin typeface="Consolas" panose="020B0609020204030204" pitchFamily="49" charset="0"/>
              </a:rPr>
              <a:t>) -&gt; {</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"SMS has sent..."</a:t>
            </a:r>
            <a:r>
              <a:rPr lang="en-US" sz="1800" b="1" i="1"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"The remaining balance is :"</a:t>
            </a:r>
            <a:r>
              <a:rPr lang="en-US" sz="1800" b="1" i="1" dirty="0">
                <a:solidFill>
                  <a:srgbClr val="000000"/>
                </a:solidFill>
                <a:latin typeface="Consolas" panose="020B0609020204030204" pitchFamily="49" charset="0"/>
              </a:rPr>
              <a:t> + </a:t>
            </a:r>
            <a:r>
              <a:rPr lang="en-US" sz="1800" b="1" i="1" dirty="0">
                <a:solidFill>
                  <a:srgbClr val="6A3E3E"/>
                </a:solidFill>
                <a:latin typeface="Consolas" panose="020B0609020204030204" pitchFamily="49" charset="0"/>
              </a:rPr>
              <a:t>balance</a:t>
            </a:r>
            <a:r>
              <a:rPr lang="en-US" sz="1800" b="1" i="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r>
              <a:rPr lang="en-US" sz="1800" dirty="0" err="1">
                <a:solidFill>
                  <a:srgbClr val="6A3E3E"/>
                </a:solidFill>
                <a:latin typeface="Consolas" panose="020B0609020204030204" pitchFamily="49" charset="0"/>
              </a:rPr>
              <a:t>account</a:t>
            </a:r>
            <a:r>
              <a:rPr lang="en-US" sz="1800" dirty="0" err="1">
                <a:solidFill>
                  <a:srgbClr val="000000"/>
                </a:solidFill>
                <a:latin typeface="Consolas" panose="020B0609020204030204" pitchFamily="49" charset="0"/>
              </a:rPr>
              <a:t>.addNotification</a:t>
            </a:r>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balance</a:t>
            </a:r>
            <a:r>
              <a:rPr lang="en-US" sz="1800" b="1" dirty="0">
                <a:solidFill>
                  <a:srgbClr val="000000"/>
                </a:solidFill>
                <a:latin typeface="Consolas" panose="020B0609020204030204" pitchFamily="49" charset="0"/>
              </a:rPr>
              <a:t>) -&gt; {</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"WhatsApp has sent..."</a:t>
            </a:r>
            <a:r>
              <a:rPr lang="en-US" sz="1800" b="1" i="1"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"The remaining balance is :"</a:t>
            </a:r>
            <a:r>
              <a:rPr lang="en-US" sz="1800" b="1" i="1" dirty="0">
                <a:solidFill>
                  <a:srgbClr val="000000"/>
                </a:solidFill>
                <a:latin typeface="Consolas" panose="020B0609020204030204" pitchFamily="49" charset="0"/>
              </a:rPr>
              <a:t> + </a:t>
            </a:r>
            <a:r>
              <a:rPr lang="en-US" sz="1800" b="1" i="1" dirty="0">
                <a:solidFill>
                  <a:srgbClr val="6A3E3E"/>
                </a:solidFill>
                <a:latin typeface="Consolas" panose="020B0609020204030204" pitchFamily="49" charset="0"/>
              </a:rPr>
              <a:t>balance</a:t>
            </a:r>
            <a:r>
              <a:rPr lang="en-US" sz="1800" b="1" i="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r>
              <a:rPr lang="en-US" sz="1800" dirty="0" err="1">
                <a:solidFill>
                  <a:srgbClr val="6A3E3E"/>
                </a:solidFill>
                <a:latin typeface="Consolas" panose="020B0609020204030204" pitchFamily="49" charset="0"/>
              </a:rPr>
              <a:t>account</a:t>
            </a:r>
            <a:r>
              <a:rPr lang="en-US" sz="1800" dirty="0" err="1">
                <a:solidFill>
                  <a:srgbClr val="000000"/>
                </a:solidFill>
                <a:latin typeface="Consolas" panose="020B0609020204030204" pitchFamily="49" charset="0"/>
              </a:rPr>
              <a:t>.deposit</a:t>
            </a:r>
            <a:r>
              <a:rPr lang="en-US" sz="1800" dirty="0">
                <a:solidFill>
                  <a:srgbClr val="000000"/>
                </a:solidFill>
                <a:latin typeface="Consolas" panose="020B0609020204030204" pitchFamily="49" charset="0"/>
              </a:rPr>
              <a:t>(1000);</a:t>
            </a:r>
          </a:p>
          <a:p>
            <a:pPr algn="l"/>
            <a:r>
              <a:rPr lang="en-US" sz="1800" dirty="0" err="1">
                <a:solidFill>
                  <a:srgbClr val="6A3E3E"/>
                </a:solidFill>
                <a:latin typeface="Consolas" panose="020B0609020204030204" pitchFamily="49" charset="0"/>
              </a:rPr>
              <a:t>account</a:t>
            </a:r>
            <a:r>
              <a:rPr lang="en-US" sz="1800" dirty="0" err="1">
                <a:solidFill>
                  <a:srgbClr val="000000"/>
                </a:solidFill>
                <a:latin typeface="Consolas" panose="020B0609020204030204" pitchFamily="49" charset="0"/>
              </a:rPr>
              <a:t>.withdraw</a:t>
            </a:r>
            <a:r>
              <a:rPr lang="en-US" sz="1800" dirty="0">
                <a:solidFill>
                  <a:srgbClr val="000000"/>
                </a:solidFill>
                <a:latin typeface="Consolas" panose="020B0609020204030204" pitchFamily="49" charset="0"/>
              </a:rPr>
              <a:t>(500);</a:t>
            </a:r>
          </a:p>
          <a:p>
            <a:pPr algn="l"/>
            <a:r>
              <a:rPr lang="en-US"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endParaRPr lang="en-US" sz="1800" dirty="0">
              <a:solidFill>
                <a:srgbClr val="3F5FBF"/>
              </a:solidFill>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51F125F4-9DDA-44AC-A455-8795B6A7ECE4}" type="slidenum">
              <a:rPr lang="en-US" smtClean="0"/>
              <a:t>16</a:t>
            </a:fld>
            <a:endParaRPr lang="en-US"/>
          </a:p>
        </p:txBody>
      </p:sp>
    </p:spTree>
    <p:extLst>
      <p:ext uri="{BB962C8B-B14F-4D97-AF65-F5344CB8AC3E}">
        <p14:creationId xmlns:p14="http://schemas.microsoft.com/office/powerpoint/2010/main" val="2145520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dirty="0">
                <a:solidFill>
                  <a:srgbClr val="3F5FBF"/>
                </a:solidFill>
                <a:latin typeface="Consolas" panose="020B0609020204030204" pitchFamily="49" charset="0"/>
              </a:rPr>
              <a:t> Problem statement: </a:t>
            </a:r>
          </a:p>
          <a:p>
            <a:pPr algn="l"/>
            <a:r>
              <a:rPr lang="en-US" sz="1800" dirty="0">
                <a:solidFill>
                  <a:srgbClr val="3F5FBF"/>
                </a:solidFill>
                <a:latin typeface="Consolas" panose="020B0609020204030204" pitchFamily="49" charset="0"/>
              </a:rPr>
              <a:t>10. What is the return type of the lambda expression we have used?</a:t>
            </a:r>
          </a:p>
          <a:p>
            <a:pPr algn="l"/>
            <a:r>
              <a:rPr lang="en-US" sz="1800" dirty="0">
                <a:solidFill>
                  <a:srgbClr val="3F5FBF"/>
                </a:solidFill>
                <a:latin typeface="Consolas" panose="020B0609020204030204" pitchFamily="49" charset="0"/>
              </a:rPr>
              <a:t>Answer:  The return type of a lambda expression is an interface with a method having double as an argument. In this case it is Notification</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ExecuteLambdaEnhancement1_1 {</a:t>
            </a:r>
          </a:p>
          <a:p>
            <a:pPr algn="l"/>
            <a:endParaRPr lang="en-US" sz="1800" dirty="0">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 {</a:t>
            </a:r>
          </a:p>
          <a:p>
            <a:pPr algn="l"/>
            <a:endParaRPr lang="en-US" sz="1800" dirty="0">
              <a:latin typeface="Consolas" panose="020B0609020204030204" pitchFamily="49" charset="0"/>
            </a:endParaRPr>
          </a:p>
          <a:p>
            <a:pPr algn="l"/>
            <a:r>
              <a:rPr lang="en-US" sz="1800" dirty="0">
                <a:solidFill>
                  <a:srgbClr val="000000"/>
                </a:solidFill>
                <a:latin typeface="Consolas" panose="020B0609020204030204" pitchFamily="49" charset="0"/>
              </a:rPr>
              <a:t>Notification </a:t>
            </a:r>
            <a:r>
              <a:rPr lang="en-US" sz="1800" dirty="0" err="1">
                <a:solidFill>
                  <a:srgbClr val="6A3E3E"/>
                </a:solidFill>
                <a:latin typeface="Consolas" panose="020B0609020204030204" pitchFamily="49" charset="0"/>
              </a:rPr>
              <a:t>notificationEmail</a:t>
            </a:r>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balance</a:t>
            </a:r>
            <a:r>
              <a:rPr lang="en-US" sz="1800" b="1" dirty="0">
                <a:solidFill>
                  <a:srgbClr val="000000"/>
                </a:solidFill>
                <a:latin typeface="Consolas" panose="020B0609020204030204" pitchFamily="49" charset="0"/>
              </a:rPr>
              <a:t>) -&gt; {</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"Email has sent..."</a:t>
            </a:r>
            <a:r>
              <a:rPr lang="en-US" sz="1800" b="1" i="1"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"The remaining balance is :"</a:t>
            </a:r>
            <a:r>
              <a:rPr lang="en-US" sz="1800" b="1" i="1" dirty="0">
                <a:solidFill>
                  <a:srgbClr val="000000"/>
                </a:solidFill>
                <a:latin typeface="Consolas" panose="020B0609020204030204" pitchFamily="49" charset="0"/>
              </a:rPr>
              <a:t> + </a:t>
            </a:r>
            <a:r>
              <a:rPr lang="en-US" sz="1800" b="1" i="1" dirty="0">
                <a:solidFill>
                  <a:srgbClr val="6A3E3E"/>
                </a:solidFill>
                <a:latin typeface="Consolas" panose="020B0609020204030204" pitchFamily="49" charset="0"/>
              </a:rPr>
              <a:t>balance</a:t>
            </a:r>
            <a:r>
              <a:rPr lang="en-US" sz="1800" b="1" i="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Notification </a:t>
            </a:r>
            <a:r>
              <a:rPr lang="en-US" sz="1800" dirty="0" err="1">
                <a:solidFill>
                  <a:srgbClr val="6A3E3E"/>
                </a:solidFill>
                <a:latin typeface="Consolas" panose="020B0609020204030204" pitchFamily="49" charset="0"/>
              </a:rPr>
              <a:t>notificationSMS</a:t>
            </a:r>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balance</a:t>
            </a:r>
            <a:r>
              <a:rPr lang="en-US" sz="1800" b="1" dirty="0">
                <a:solidFill>
                  <a:srgbClr val="000000"/>
                </a:solidFill>
                <a:latin typeface="Consolas" panose="020B0609020204030204" pitchFamily="49" charset="0"/>
              </a:rPr>
              <a:t>) -&gt; {</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"SMS has sent..."</a:t>
            </a:r>
            <a:r>
              <a:rPr lang="en-US" sz="1800" b="1" i="1"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"The remaining balance is :"</a:t>
            </a:r>
            <a:r>
              <a:rPr lang="en-US" sz="1800" b="1" i="1" dirty="0">
                <a:solidFill>
                  <a:srgbClr val="000000"/>
                </a:solidFill>
                <a:latin typeface="Consolas" panose="020B0609020204030204" pitchFamily="49" charset="0"/>
              </a:rPr>
              <a:t> + </a:t>
            </a:r>
            <a:r>
              <a:rPr lang="en-US" sz="1800" b="1" i="1" dirty="0">
                <a:solidFill>
                  <a:srgbClr val="6A3E3E"/>
                </a:solidFill>
                <a:latin typeface="Consolas" panose="020B0609020204030204" pitchFamily="49" charset="0"/>
              </a:rPr>
              <a:t>balance</a:t>
            </a:r>
            <a:r>
              <a:rPr lang="en-US" sz="1800" b="1" i="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endParaRPr lang="en-US" sz="1800" dirty="0">
              <a:latin typeface="Consolas" panose="020B0609020204030204" pitchFamily="49" charset="0"/>
            </a:endParaRPr>
          </a:p>
          <a:p>
            <a:pPr algn="l"/>
            <a:r>
              <a:rPr lang="en-US" sz="1800" dirty="0">
                <a:solidFill>
                  <a:srgbClr val="000000"/>
                </a:solidFill>
                <a:latin typeface="Consolas" panose="020B0609020204030204" pitchFamily="49" charset="0"/>
              </a:rPr>
              <a:t>Notification </a:t>
            </a:r>
            <a:r>
              <a:rPr lang="en-US" sz="1800" dirty="0" err="1">
                <a:solidFill>
                  <a:srgbClr val="6A3E3E"/>
                </a:solidFill>
                <a:latin typeface="Consolas" panose="020B0609020204030204" pitchFamily="49" charset="0"/>
              </a:rPr>
              <a:t>notificationWhatsApp</a:t>
            </a:r>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balance</a:t>
            </a:r>
            <a:r>
              <a:rPr lang="en-US" sz="1800" b="1" dirty="0">
                <a:solidFill>
                  <a:srgbClr val="000000"/>
                </a:solidFill>
                <a:latin typeface="Consolas" panose="020B0609020204030204" pitchFamily="49" charset="0"/>
              </a:rPr>
              <a:t>) -&gt; {</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"WhatsApp has sent..."</a:t>
            </a:r>
            <a:r>
              <a:rPr lang="en-US" sz="1800" b="1" i="1"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"The remaining balance is :"</a:t>
            </a:r>
            <a:r>
              <a:rPr lang="en-US" sz="1800" b="1" i="1" dirty="0">
                <a:solidFill>
                  <a:srgbClr val="000000"/>
                </a:solidFill>
                <a:latin typeface="Consolas" panose="020B0609020204030204" pitchFamily="49" charset="0"/>
              </a:rPr>
              <a:t> + </a:t>
            </a:r>
            <a:r>
              <a:rPr lang="en-US" sz="1800" b="1" i="1" dirty="0">
                <a:solidFill>
                  <a:srgbClr val="6A3E3E"/>
                </a:solidFill>
                <a:latin typeface="Consolas" panose="020B0609020204030204" pitchFamily="49" charset="0"/>
              </a:rPr>
              <a:t>balance</a:t>
            </a:r>
            <a:r>
              <a:rPr lang="en-US" sz="1800" b="1" i="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Account </a:t>
            </a:r>
            <a:r>
              <a:rPr lang="en-US" sz="1800" dirty="0" err="1">
                <a:solidFill>
                  <a:srgbClr val="6A3E3E"/>
                </a:solidFill>
                <a:latin typeface="Consolas" panose="020B0609020204030204" pitchFamily="49" charset="0"/>
              </a:rPr>
              <a:t>account</a:t>
            </a:r>
            <a:r>
              <a:rPr lang="en-US" sz="1800" dirty="0">
                <a:solidFill>
                  <a:srgbClr val="000000"/>
                </a:solidFill>
                <a:latin typeface="Consolas" panose="020B0609020204030204" pitchFamily="49" charset="0"/>
              </a:rPr>
              <a:t> =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Account(3000);</a:t>
            </a:r>
          </a:p>
          <a:p>
            <a:pPr algn="l"/>
            <a:r>
              <a:rPr lang="en-US" sz="1800" dirty="0" err="1">
                <a:solidFill>
                  <a:srgbClr val="6A3E3E"/>
                </a:solidFill>
                <a:latin typeface="Consolas" panose="020B0609020204030204" pitchFamily="49" charset="0"/>
              </a:rPr>
              <a:t>account</a:t>
            </a:r>
            <a:r>
              <a:rPr lang="en-US" sz="1800" dirty="0" err="1">
                <a:solidFill>
                  <a:srgbClr val="000000"/>
                </a:solidFill>
                <a:latin typeface="Consolas" panose="020B0609020204030204" pitchFamily="49" charset="0"/>
              </a:rPr>
              <a:t>.addNotification</a:t>
            </a:r>
            <a:r>
              <a:rPr lang="en-US" sz="1800" dirty="0">
                <a:solidFill>
                  <a:srgbClr val="000000"/>
                </a:solidFill>
                <a:latin typeface="Consolas" panose="020B0609020204030204" pitchFamily="49" charset="0"/>
              </a:rPr>
              <a:t>(</a:t>
            </a:r>
            <a:r>
              <a:rPr lang="en-US" sz="1800" dirty="0" err="1">
                <a:solidFill>
                  <a:srgbClr val="6A3E3E"/>
                </a:solidFill>
                <a:latin typeface="Consolas" panose="020B0609020204030204" pitchFamily="49" charset="0"/>
              </a:rPr>
              <a:t>notificationEmail</a:t>
            </a:r>
            <a:r>
              <a:rPr lang="en-US" sz="1800" dirty="0">
                <a:solidFill>
                  <a:srgbClr val="000000"/>
                </a:solidFill>
                <a:latin typeface="Consolas" panose="020B0609020204030204" pitchFamily="49" charset="0"/>
              </a:rPr>
              <a:t>);</a:t>
            </a:r>
          </a:p>
          <a:p>
            <a:pPr algn="l"/>
            <a:r>
              <a:rPr lang="en-US" sz="1800" dirty="0" err="1">
                <a:solidFill>
                  <a:srgbClr val="6A3E3E"/>
                </a:solidFill>
                <a:latin typeface="Consolas" panose="020B0609020204030204" pitchFamily="49" charset="0"/>
              </a:rPr>
              <a:t>account</a:t>
            </a:r>
            <a:r>
              <a:rPr lang="en-US" sz="1800" dirty="0" err="1">
                <a:solidFill>
                  <a:srgbClr val="000000"/>
                </a:solidFill>
                <a:latin typeface="Consolas" panose="020B0609020204030204" pitchFamily="49" charset="0"/>
              </a:rPr>
              <a:t>.addNotification</a:t>
            </a:r>
            <a:r>
              <a:rPr lang="en-US" sz="1800" dirty="0">
                <a:solidFill>
                  <a:srgbClr val="000000"/>
                </a:solidFill>
                <a:latin typeface="Consolas" panose="020B0609020204030204" pitchFamily="49" charset="0"/>
              </a:rPr>
              <a:t>(</a:t>
            </a:r>
            <a:r>
              <a:rPr lang="en-US" sz="1800" dirty="0" err="1">
                <a:solidFill>
                  <a:srgbClr val="6A3E3E"/>
                </a:solidFill>
                <a:latin typeface="Consolas" panose="020B0609020204030204" pitchFamily="49" charset="0"/>
              </a:rPr>
              <a:t>notificationSMS</a:t>
            </a:r>
            <a:r>
              <a:rPr lang="en-US" sz="1800" dirty="0">
                <a:solidFill>
                  <a:srgbClr val="000000"/>
                </a:solidFill>
                <a:latin typeface="Consolas" panose="020B0609020204030204" pitchFamily="49" charset="0"/>
              </a:rPr>
              <a:t>);</a:t>
            </a:r>
          </a:p>
          <a:p>
            <a:pPr algn="l"/>
            <a:r>
              <a:rPr lang="en-US" sz="1800" dirty="0" err="1">
                <a:solidFill>
                  <a:srgbClr val="6A3E3E"/>
                </a:solidFill>
                <a:latin typeface="Consolas" panose="020B0609020204030204" pitchFamily="49" charset="0"/>
              </a:rPr>
              <a:t>account</a:t>
            </a:r>
            <a:r>
              <a:rPr lang="en-US" sz="1800" dirty="0" err="1">
                <a:solidFill>
                  <a:srgbClr val="000000"/>
                </a:solidFill>
                <a:latin typeface="Consolas" panose="020B0609020204030204" pitchFamily="49" charset="0"/>
              </a:rPr>
              <a:t>.addNotification</a:t>
            </a:r>
            <a:r>
              <a:rPr lang="en-US" sz="1800" dirty="0">
                <a:solidFill>
                  <a:srgbClr val="000000"/>
                </a:solidFill>
                <a:latin typeface="Consolas" panose="020B0609020204030204" pitchFamily="49" charset="0"/>
              </a:rPr>
              <a:t>(</a:t>
            </a:r>
            <a:r>
              <a:rPr lang="en-US" sz="1800" dirty="0" err="1">
                <a:solidFill>
                  <a:srgbClr val="6A3E3E"/>
                </a:solidFill>
                <a:latin typeface="Consolas" panose="020B0609020204030204" pitchFamily="49" charset="0"/>
              </a:rPr>
              <a:t>notificationWhatsApp</a:t>
            </a:r>
            <a:r>
              <a:rPr lang="en-US" sz="1800" dirty="0">
                <a:solidFill>
                  <a:srgbClr val="000000"/>
                </a:solidFill>
                <a:latin typeface="Consolas" panose="020B0609020204030204" pitchFamily="49" charset="0"/>
              </a:rPr>
              <a:t>);</a:t>
            </a:r>
          </a:p>
          <a:p>
            <a:pPr algn="l"/>
            <a:r>
              <a:rPr lang="en-US" sz="1800" dirty="0" err="1">
                <a:solidFill>
                  <a:srgbClr val="6A3E3E"/>
                </a:solidFill>
                <a:latin typeface="Consolas" panose="020B0609020204030204" pitchFamily="49" charset="0"/>
              </a:rPr>
              <a:t>account</a:t>
            </a:r>
            <a:r>
              <a:rPr lang="en-US" sz="1800" dirty="0" err="1">
                <a:solidFill>
                  <a:srgbClr val="000000"/>
                </a:solidFill>
                <a:latin typeface="Consolas" panose="020B0609020204030204" pitchFamily="49" charset="0"/>
              </a:rPr>
              <a:t>.deposit</a:t>
            </a:r>
            <a:r>
              <a:rPr lang="en-US" sz="1800" dirty="0">
                <a:solidFill>
                  <a:srgbClr val="000000"/>
                </a:solidFill>
                <a:latin typeface="Consolas" panose="020B0609020204030204" pitchFamily="49" charset="0"/>
              </a:rPr>
              <a:t>(1000);</a:t>
            </a:r>
          </a:p>
          <a:p>
            <a:pPr algn="l"/>
            <a:r>
              <a:rPr lang="en-US" sz="1800" dirty="0" err="1">
                <a:solidFill>
                  <a:srgbClr val="6A3E3E"/>
                </a:solidFill>
                <a:latin typeface="Consolas" panose="020B0609020204030204" pitchFamily="49" charset="0"/>
              </a:rPr>
              <a:t>account</a:t>
            </a:r>
            <a:r>
              <a:rPr lang="en-US" sz="1800" dirty="0" err="1">
                <a:solidFill>
                  <a:srgbClr val="000000"/>
                </a:solidFill>
                <a:latin typeface="Consolas" panose="020B0609020204030204" pitchFamily="49" charset="0"/>
              </a:rPr>
              <a:t>.withdraw</a:t>
            </a:r>
            <a:r>
              <a:rPr lang="en-US" sz="1800" dirty="0">
                <a:solidFill>
                  <a:srgbClr val="000000"/>
                </a:solidFill>
                <a:latin typeface="Consolas" panose="020B0609020204030204" pitchFamily="49" charset="0"/>
              </a:rPr>
              <a:t>(500);</a:t>
            </a:r>
          </a:p>
          <a:p>
            <a:pPr algn="l"/>
            <a:r>
              <a:rPr lang="en-US"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endParaRPr lang="en-US" sz="1800" dirty="0">
              <a:solidFill>
                <a:srgbClr val="3F5FBF"/>
              </a:solidFill>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51F125F4-9DDA-44AC-A455-8795B6A7ECE4}" type="slidenum">
              <a:rPr lang="en-US" smtClean="0"/>
              <a:t>18</a:t>
            </a:fld>
            <a:endParaRPr lang="en-US"/>
          </a:p>
        </p:txBody>
      </p:sp>
    </p:spTree>
    <p:extLst>
      <p:ext uri="{BB962C8B-B14F-4D97-AF65-F5344CB8AC3E}">
        <p14:creationId xmlns:p14="http://schemas.microsoft.com/office/powerpoint/2010/main" val="3181655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dirty="0">
                <a:solidFill>
                  <a:srgbClr val="3F5FBF"/>
                </a:solidFill>
                <a:latin typeface="Consolas" panose="020B0609020204030204" pitchFamily="49" charset="0"/>
              </a:rPr>
              <a:t> Problem statement: </a:t>
            </a:r>
          </a:p>
          <a:p>
            <a:pPr algn="l"/>
            <a:r>
              <a:rPr lang="en-US" sz="1800" dirty="0">
                <a:solidFill>
                  <a:srgbClr val="3F5FBF"/>
                </a:solidFill>
                <a:latin typeface="Consolas" panose="020B0609020204030204" pitchFamily="49" charset="0"/>
              </a:rPr>
              <a:t>11. What if we can have two more interface OtherNotification1, OtherNotification1 with a method having double as an argument?</a:t>
            </a:r>
          </a:p>
          <a:p>
            <a:pPr algn="l"/>
            <a:r>
              <a:rPr lang="en-US" sz="1800" dirty="0">
                <a:solidFill>
                  <a:srgbClr val="3F5FBF"/>
                </a:solidFill>
                <a:latin typeface="Consolas" panose="020B0609020204030204" pitchFamily="49" charset="0"/>
              </a:rPr>
              <a:t>Answer: Yes, in that case lambda expression can be assigned to any one of them.</a:t>
            </a:r>
          </a:p>
          <a:p>
            <a:pPr algn="l"/>
            <a:r>
              <a:rPr lang="en-US" sz="1800" dirty="0">
                <a:solidFill>
                  <a:srgbClr val="3F5FBF"/>
                </a:solidFill>
                <a:latin typeface="Consolas" panose="020B0609020204030204" pitchFamily="49" charset="0"/>
              </a:rPr>
              <a:t>Code: </a:t>
            </a: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interface</a:t>
            </a:r>
            <a:r>
              <a:rPr lang="en-US" sz="1800" b="1" dirty="0">
                <a:solidFill>
                  <a:srgbClr val="000000"/>
                </a:solidFill>
                <a:latin typeface="Consolas" panose="020B0609020204030204" pitchFamily="49" charset="0"/>
              </a:rPr>
              <a:t> OtherNotification1 {</a:t>
            </a:r>
          </a:p>
          <a:p>
            <a:pPr algn="l"/>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notify(</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balance</a:t>
            </a:r>
            <a:r>
              <a:rPr lang="en-US" sz="1800" b="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endParaRPr lang="en-US" sz="1800" dirty="0">
              <a:solidFill>
                <a:srgbClr val="3F5FBF"/>
              </a:solidFill>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interface</a:t>
            </a:r>
            <a:r>
              <a:rPr lang="en-US" sz="1800" b="1" dirty="0">
                <a:solidFill>
                  <a:srgbClr val="000000"/>
                </a:solidFill>
                <a:latin typeface="Consolas" panose="020B0609020204030204" pitchFamily="49" charset="0"/>
              </a:rPr>
              <a:t> OtherNotification2 {</a:t>
            </a:r>
          </a:p>
          <a:p>
            <a:pPr algn="l"/>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notify(</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balance</a:t>
            </a:r>
            <a:r>
              <a:rPr lang="en-US" sz="1800" b="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ExecuteLambdaEnhancement2 {</a:t>
            </a:r>
          </a:p>
          <a:p>
            <a:pPr algn="l"/>
            <a:endParaRPr lang="en-US" sz="1800" dirty="0">
              <a:latin typeface="Consolas" panose="020B0609020204030204" pitchFamily="49" charset="0"/>
            </a:endParaRPr>
          </a:p>
          <a:p>
            <a:pPr algn="l"/>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otherNotification1(OtherNotification1 </a:t>
            </a:r>
            <a:r>
              <a:rPr lang="en-US" sz="1800" b="1" dirty="0">
                <a:solidFill>
                  <a:srgbClr val="6A3E3E"/>
                </a:solidFill>
                <a:latin typeface="Consolas" panose="020B0609020204030204" pitchFamily="49" charset="0"/>
              </a:rPr>
              <a:t>otherNotification1</a:t>
            </a:r>
            <a:r>
              <a:rPr lang="en-US" sz="1800" b="1" dirty="0">
                <a:solidFill>
                  <a:srgbClr val="000000"/>
                </a:solidFill>
                <a:latin typeface="Consolas" panose="020B0609020204030204" pitchFamily="49" charset="0"/>
              </a:rPr>
              <a:t>) {</a:t>
            </a:r>
          </a:p>
          <a:p>
            <a:pPr algn="l"/>
            <a:r>
              <a:rPr lang="en-US" sz="1800" dirty="0">
                <a:solidFill>
                  <a:srgbClr val="6A3E3E"/>
                </a:solidFill>
                <a:latin typeface="Consolas" panose="020B0609020204030204" pitchFamily="49" charset="0"/>
              </a:rPr>
              <a:t>otherNotification1</a:t>
            </a:r>
            <a:r>
              <a:rPr lang="en-US" sz="1800" dirty="0">
                <a:solidFill>
                  <a:srgbClr val="000000"/>
                </a:solidFill>
                <a:latin typeface="Consolas" panose="020B0609020204030204" pitchFamily="49" charset="0"/>
              </a:rPr>
              <a:t>.notify(1500);</a:t>
            </a:r>
          </a:p>
          <a:p>
            <a:pPr algn="l"/>
            <a:r>
              <a:rPr lang="en-US" sz="1800" dirty="0">
                <a:solidFill>
                  <a:srgbClr val="000000"/>
                </a:solidFill>
                <a:latin typeface="Consolas" panose="020B0609020204030204" pitchFamily="49" charset="0"/>
              </a:rPr>
              <a:t>}</a:t>
            </a:r>
          </a:p>
          <a:p>
            <a:pPr algn="l"/>
            <a:endParaRPr lang="en-US" sz="1800" dirty="0">
              <a:latin typeface="Consolas" panose="020B0609020204030204" pitchFamily="49" charset="0"/>
            </a:endParaRPr>
          </a:p>
          <a:p>
            <a:pPr algn="l"/>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otherNotification2(OtherNotification2 </a:t>
            </a:r>
            <a:r>
              <a:rPr lang="en-US" sz="1800" b="1" dirty="0">
                <a:solidFill>
                  <a:srgbClr val="6A3E3E"/>
                </a:solidFill>
                <a:latin typeface="Consolas" panose="020B0609020204030204" pitchFamily="49" charset="0"/>
              </a:rPr>
              <a:t>otherNotification2</a:t>
            </a:r>
            <a:r>
              <a:rPr lang="en-US" sz="1800" b="1" dirty="0">
                <a:solidFill>
                  <a:srgbClr val="000000"/>
                </a:solidFill>
                <a:latin typeface="Consolas" panose="020B0609020204030204" pitchFamily="49" charset="0"/>
              </a:rPr>
              <a:t>) {</a:t>
            </a:r>
          </a:p>
          <a:p>
            <a:pPr algn="l"/>
            <a:r>
              <a:rPr lang="en-US" sz="1800" dirty="0">
                <a:solidFill>
                  <a:srgbClr val="6A3E3E"/>
                </a:solidFill>
                <a:latin typeface="Consolas" panose="020B0609020204030204" pitchFamily="49" charset="0"/>
              </a:rPr>
              <a:t>otherNotification2</a:t>
            </a:r>
            <a:r>
              <a:rPr lang="en-US" sz="1800" dirty="0">
                <a:solidFill>
                  <a:srgbClr val="000000"/>
                </a:solidFill>
                <a:latin typeface="Consolas" panose="020B0609020204030204" pitchFamily="49" charset="0"/>
              </a:rPr>
              <a:t>.notify(2500);</a:t>
            </a:r>
          </a:p>
          <a:p>
            <a:pPr algn="l"/>
            <a:r>
              <a:rPr lang="en-US" sz="1800" dirty="0">
                <a:solidFill>
                  <a:srgbClr val="000000"/>
                </a:solidFill>
                <a:latin typeface="Consolas" panose="020B0609020204030204" pitchFamily="49" charset="0"/>
              </a:rPr>
              <a:t>}</a:t>
            </a:r>
          </a:p>
          <a:p>
            <a:pPr algn="l"/>
            <a:endParaRPr lang="en-US" sz="1800" dirty="0">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 {</a:t>
            </a:r>
          </a:p>
          <a:p>
            <a:pPr algn="l"/>
            <a:endParaRPr lang="en-US" sz="1800" dirty="0">
              <a:latin typeface="Consolas" panose="020B0609020204030204" pitchFamily="49" charset="0"/>
            </a:endParaRPr>
          </a:p>
          <a:p>
            <a:pPr algn="l"/>
            <a:r>
              <a:rPr lang="en-US" sz="1800" dirty="0">
                <a:solidFill>
                  <a:srgbClr val="000000"/>
                </a:solidFill>
                <a:latin typeface="Consolas" panose="020B0609020204030204" pitchFamily="49" charset="0"/>
              </a:rPr>
              <a:t>Notification </a:t>
            </a:r>
            <a:r>
              <a:rPr lang="en-US" sz="1800" dirty="0" err="1">
                <a:solidFill>
                  <a:srgbClr val="6A3E3E"/>
                </a:solidFill>
                <a:latin typeface="Consolas" panose="020B0609020204030204" pitchFamily="49" charset="0"/>
              </a:rPr>
              <a:t>notificationEmail</a:t>
            </a:r>
            <a:r>
              <a:rPr lang="en-US" sz="1800" dirty="0">
                <a:solidFill>
                  <a:srgbClr val="000000"/>
                </a:solidFill>
                <a:latin typeface="Consolas" panose="020B0609020204030204" pitchFamily="49" charset="0"/>
              </a:rPr>
              <a:t> = (</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balance</a:t>
            </a:r>
            <a:r>
              <a:rPr lang="en-US" sz="1800" b="1" dirty="0">
                <a:solidFill>
                  <a:srgbClr val="000000"/>
                </a:solidFill>
                <a:latin typeface="Consolas" panose="020B0609020204030204" pitchFamily="49" charset="0"/>
              </a:rPr>
              <a:t>) -&gt; {</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"Email has sent..."</a:t>
            </a:r>
            <a:r>
              <a:rPr lang="en-US" sz="1800" b="1" i="1"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"The remaining balance is :"</a:t>
            </a:r>
            <a:r>
              <a:rPr lang="en-US" sz="1800" b="1" i="1" dirty="0">
                <a:solidFill>
                  <a:srgbClr val="000000"/>
                </a:solidFill>
                <a:latin typeface="Consolas" panose="020B0609020204030204" pitchFamily="49" charset="0"/>
              </a:rPr>
              <a:t> + </a:t>
            </a:r>
            <a:r>
              <a:rPr lang="en-US" sz="1800" b="1" i="1" dirty="0">
                <a:solidFill>
                  <a:srgbClr val="6A3E3E"/>
                </a:solidFill>
                <a:latin typeface="Consolas" panose="020B0609020204030204" pitchFamily="49" charset="0"/>
              </a:rPr>
              <a:t>balance</a:t>
            </a:r>
            <a:r>
              <a:rPr lang="en-US" sz="1800" b="1" i="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endParaRPr lang="en-US" sz="1800" dirty="0">
              <a:latin typeface="Consolas" panose="020B0609020204030204" pitchFamily="49" charset="0"/>
            </a:endParaRPr>
          </a:p>
          <a:p>
            <a:pPr algn="l"/>
            <a:r>
              <a:rPr lang="en-US" sz="1800" dirty="0">
                <a:solidFill>
                  <a:srgbClr val="000000"/>
                </a:solidFill>
                <a:latin typeface="Consolas" panose="020B0609020204030204" pitchFamily="49" charset="0"/>
              </a:rPr>
              <a:t>OtherNotification1 </a:t>
            </a:r>
            <a:r>
              <a:rPr lang="en-US" sz="1800" dirty="0" err="1">
                <a:solidFill>
                  <a:srgbClr val="6A3E3E"/>
                </a:solidFill>
                <a:latin typeface="Consolas" panose="020B0609020204030204" pitchFamily="49" charset="0"/>
              </a:rPr>
              <a:t>otherNotification1</a:t>
            </a:r>
            <a:r>
              <a:rPr lang="en-US" sz="1800" dirty="0">
                <a:solidFill>
                  <a:srgbClr val="000000"/>
                </a:solidFill>
                <a:latin typeface="Consolas" panose="020B0609020204030204" pitchFamily="49" charset="0"/>
              </a:rPr>
              <a:t> = (</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balance</a:t>
            </a:r>
            <a:r>
              <a:rPr lang="en-US" sz="1800" b="1" dirty="0">
                <a:solidFill>
                  <a:srgbClr val="000000"/>
                </a:solidFill>
                <a:latin typeface="Consolas" panose="020B0609020204030204" pitchFamily="49" charset="0"/>
              </a:rPr>
              <a:t>) -&gt; {</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"Other Notification1 has sent..."</a:t>
            </a:r>
            <a:r>
              <a:rPr lang="en-US" sz="1800" b="1" i="1"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"The remaining balance is :"</a:t>
            </a:r>
            <a:r>
              <a:rPr lang="en-US" sz="1800" b="1" i="1" dirty="0">
                <a:solidFill>
                  <a:srgbClr val="000000"/>
                </a:solidFill>
                <a:latin typeface="Consolas" panose="020B0609020204030204" pitchFamily="49" charset="0"/>
              </a:rPr>
              <a:t> + </a:t>
            </a:r>
            <a:r>
              <a:rPr lang="en-US" sz="1800" b="1" i="1" dirty="0">
                <a:solidFill>
                  <a:srgbClr val="6A3E3E"/>
                </a:solidFill>
                <a:latin typeface="Consolas" panose="020B0609020204030204" pitchFamily="49" charset="0"/>
              </a:rPr>
              <a:t>balance</a:t>
            </a:r>
            <a:r>
              <a:rPr lang="en-US" sz="1800" b="1" i="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endParaRPr lang="en-US" sz="1800" dirty="0">
              <a:latin typeface="Consolas" panose="020B0609020204030204" pitchFamily="49" charset="0"/>
            </a:endParaRPr>
          </a:p>
          <a:p>
            <a:pPr algn="l"/>
            <a:r>
              <a:rPr lang="en-US" sz="1800" dirty="0">
                <a:solidFill>
                  <a:srgbClr val="000000"/>
                </a:solidFill>
                <a:latin typeface="Consolas" panose="020B0609020204030204" pitchFamily="49" charset="0"/>
              </a:rPr>
              <a:t>OtherNotification2 </a:t>
            </a:r>
            <a:r>
              <a:rPr lang="en-US" sz="1800" dirty="0" err="1">
                <a:solidFill>
                  <a:srgbClr val="6A3E3E"/>
                </a:solidFill>
                <a:latin typeface="Consolas" panose="020B0609020204030204" pitchFamily="49" charset="0"/>
              </a:rPr>
              <a:t>otherNotification2</a:t>
            </a:r>
            <a:r>
              <a:rPr lang="en-US" sz="1800" dirty="0">
                <a:solidFill>
                  <a:srgbClr val="000000"/>
                </a:solidFill>
                <a:latin typeface="Consolas" panose="020B0609020204030204" pitchFamily="49" charset="0"/>
              </a:rPr>
              <a:t> = (</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balance</a:t>
            </a:r>
            <a:r>
              <a:rPr lang="en-US" sz="1800" b="1" dirty="0">
                <a:solidFill>
                  <a:srgbClr val="000000"/>
                </a:solidFill>
                <a:latin typeface="Consolas" panose="020B0609020204030204" pitchFamily="49" charset="0"/>
              </a:rPr>
              <a:t>) -&gt; {</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"Other Notification2 has sent..."</a:t>
            </a:r>
            <a:r>
              <a:rPr lang="en-US" sz="1800" b="1" i="1"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"The remaining balance is :"</a:t>
            </a:r>
            <a:r>
              <a:rPr lang="en-US" sz="1800" b="1" i="1" dirty="0">
                <a:solidFill>
                  <a:srgbClr val="000000"/>
                </a:solidFill>
                <a:latin typeface="Consolas" panose="020B0609020204030204" pitchFamily="49" charset="0"/>
              </a:rPr>
              <a:t> + </a:t>
            </a:r>
            <a:r>
              <a:rPr lang="en-US" sz="1800" b="1" i="1" dirty="0">
                <a:solidFill>
                  <a:srgbClr val="6A3E3E"/>
                </a:solidFill>
                <a:latin typeface="Consolas" panose="020B0609020204030204" pitchFamily="49" charset="0"/>
              </a:rPr>
              <a:t>balance</a:t>
            </a:r>
            <a:r>
              <a:rPr lang="en-US" sz="1800" b="1" i="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endParaRPr lang="en-US" sz="1800" dirty="0">
              <a:latin typeface="Consolas" panose="020B0609020204030204" pitchFamily="49" charset="0"/>
            </a:endParaRPr>
          </a:p>
          <a:p>
            <a:pPr algn="l"/>
            <a:r>
              <a:rPr lang="en-US" sz="1800" dirty="0">
                <a:solidFill>
                  <a:srgbClr val="000000"/>
                </a:solidFill>
                <a:latin typeface="Consolas" panose="020B0609020204030204" pitchFamily="49" charset="0"/>
              </a:rPr>
              <a:t>Account </a:t>
            </a:r>
            <a:r>
              <a:rPr lang="en-US" sz="1800" dirty="0" err="1">
                <a:solidFill>
                  <a:srgbClr val="6A3E3E"/>
                </a:solidFill>
                <a:latin typeface="Consolas" panose="020B0609020204030204" pitchFamily="49" charset="0"/>
              </a:rPr>
              <a:t>account</a:t>
            </a:r>
            <a:r>
              <a:rPr lang="en-US" sz="1800" dirty="0">
                <a:solidFill>
                  <a:srgbClr val="000000"/>
                </a:solidFill>
                <a:latin typeface="Consolas" panose="020B0609020204030204" pitchFamily="49" charset="0"/>
              </a:rPr>
              <a:t> =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Account(3000);</a:t>
            </a:r>
          </a:p>
          <a:p>
            <a:pPr algn="l"/>
            <a:r>
              <a:rPr lang="en-US" sz="1800" dirty="0" err="1">
                <a:solidFill>
                  <a:srgbClr val="6A3E3E"/>
                </a:solidFill>
                <a:latin typeface="Consolas" panose="020B0609020204030204" pitchFamily="49" charset="0"/>
              </a:rPr>
              <a:t>account</a:t>
            </a:r>
            <a:r>
              <a:rPr lang="en-US" sz="1800" dirty="0" err="1">
                <a:solidFill>
                  <a:srgbClr val="000000"/>
                </a:solidFill>
                <a:latin typeface="Consolas" panose="020B0609020204030204" pitchFamily="49" charset="0"/>
              </a:rPr>
              <a:t>.addNotification</a:t>
            </a:r>
            <a:r>
              <a:rPr lang="en-US" sz="1800" dirty="0">
                <a:solidFill>
                  <a:srgbClr val="000000"/>
                </a:solidFill>
                <a:latin typeface="Consolas" panose="020B0609020204030204" pitchFamily="49" charset="0"/>
              </a:rPr>
              <a:t>(</a:t>
            </a:r>
            <a:r>
              <a:rPr lang="en-US" sz="1800" dirty="0" err="1">
                <a:solidFill>
                  <a:srgbClr val="6A3E3E"/>
                </a:solidFill>
                <a:latin typeface="Consolas" panose="020B0609020204030204" pitchFamily="49" charset="0"/>
              </a:rPr>
              <a:t>notificationEmail</a:t>
            </a:r>
            <a:r>
              <a:rPr lang="en-US" sz="1800" dirty="0">
                <a:solidFill>
                  <a:srgbClr val="000000"/>
                </a:solidFill>
                <a:latin typeface="Consolas" panose="020B0609020204030204" pitchFamily="49" charset="0"/>
              </a:rPr>
              <a:t>);</a:t>
            </a:r>
          </a:p>
          <a:p>
            <a:pPr algn="l"/>
            <a:r>
              <a:rPr lang="en-US" sz="1800" dirty="0" err="1">
                <a:solidFill>
                  <a:srgbClr val="6A3E3E"/>
                </a:solidFill>
                <a:latin typeface="Consolas" panose="020B0609020204030204" pitchFamily="49" charset="0"/>
              </a:rPr>
              <a:t>account</a:t>
            </a:r>
            <a:r>
              <a:rPr lang="en-US" sz="1800" dirty="0" err="1">
                <a:solidFill>
                  <a:srgbClr val="000000"/>
                </a:solidFill>
                <a:latin typeface="Consolas" panose="020B0609020204030204" pitchFamily="49" charset="0"/>
              </a:rPr>
              <a:t>.addNotification</a:t>
            </a:r>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balance</a:t>
            </a:r>
            <a:r>
              <a:rPr lang="en-US" sz="1800" b="1" dirty="0">
                <a:solidFill>
                  <a:srgbClr val="000000"/>
                </a:solidFill>
                <a:latin typeface="Consolas" panose="020B0609020204030204" pitchFamily="49" charset="0"/>
              </a:rPr>
              <a:t>) -&gt; {</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"SMS has sent..."</a:t>
            </a:r>
            <a:r>
              <a:rPr lang="en-US" sz="1800" b="1" i="1"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"The remaining balance is :"</a:t>
            </a:r>
            <a:r>
              <a:rPr lang="en-US" sz="1800" b="1" i="1" dirty="0">
                <a:solidFill>
                  <a:srgbClr val="000000"/>
                </a:solidFill>
                <a:latin typeface="Consolas" panose="020B0609020204030204" pitchFamily="49" charset="0"/>
              </a:rPr>
              <a:t> + </a:t>
            </a:r>
            <a:r>
              <a:rPr lang="en-US" sz="1800" b="1" i="1" dirty="0">
                <a:solidFill>
                  <a:srgbClr val="6A3E3E"/>
                </a:solidFill>
                <a:latin typeface="Consolas" panose="020B0609020204030204" pitchFamily="49" charset="0"/>
              </a:rPr>
              <a:t>balance</a:t>
            </a:r>
            <a:r>
              <a:rPr lang="en-US" sz="1800" b="1" i="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r>
              <a:rPr lang="en-US" sz="1800" dirty="0" err="1">
                <a:solidFill>
                  <a:srgbClr val="6A3E3E"/>
                </a:solidFill>
                <a:latin typeface="Consolas" panose="020B0609020204030204" pitchFamily="49" charset="0"/>
              </a:rPr>
              <a:t>account</a:t>
            </a:r>
            <a:r>
              <a:rPr lang="en-US" sz="1800" dirty="0" err="1">
                <a:solidFill>
                  <a:srgbClr val="000000"/>
                </a:solidFill>
                <a:latin typeface="Consolas" panose="020B0609020204030204" pitchFamily="49" charset="0"/>
              </a:rPr>
              <a:t>.addNotification</a:t>
            </a:r>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balance</a:t>
            </a:r>
            <a:r>
              <a:rPr lang="en-US" sz="1800" b="1" dirty="0">
                <a:solidFill>
                  <a:srgbClr val="000000"/>
                </a:solidFill>
                <a:latin typeface="Consolas" panose="020B0609020204030204" pitchFamily="49" charset="0"/>
              </a:rPr>
              <a:t>) -&gt; {</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"WhatsApp has sent..."</a:t>
            </a:r>
            <a:r>
              <a:rPr lang="en-US" sz="1800" b="1" i="1"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"The remaining balance is :"</a:t>
            </a:r>
            <a:r>
              <a:rPr lang="en-US" sz="1800" b="1" i="1" dirty="0">
                <a:solidFill>
                  <a:srgbClr val="000000"/>
                </a:solidFill>
                <a:latin typeface="Consolas" panose="020B0609020204030204" pitchFamily="49" charset="0"/>
              </a:rPr>
              <a:t> + </a:t>
            </a:r>
            <a:r>
              <a:rPr lang="en-US" sz="1800" b="1" i="1" dirty="0">
                <a:solidFill>
                  <a:srgbClr val="6A3E3E"/>
                </a:solidFill>
                <a:latin typeface="Consolas" panose="020B0609020204030204" pitchFamily="49" charset="0"/>
              </a:rPr>
              <a:t>balance</a:t>
            </a:r>
            <a:r>
              <a:rPr lang="en-US" sz="1800" b="1" i="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r>
              <a:rPr lang="en-US" sz="1800" dirty="0" err="1">
                <a:solidFill>
                  <a:srgbClr val="6A3E3E"/>
                </a:solidFill>
                <a:latin typeface="Consolas" panose="020B0609020204030204" pitchFamily="49" charset="0"/>
              </a:rPr>
              <a:t>account</a:t>
            </a:r>
            <a:r>
              <a:rPr lang="en-US" sz="1800" dirty="0" err="1">
                <a:solidFill>
                  <a:srgbClr val="000000"/>
                </a:solidFill>
                <a:latin typeface="Consolas" panose="020B0609020204030204" pitchFamily="49" charset="0"/>
              </a:rPr>
              <a:t>.deposit</a:t>
            </a:r>
            <a:r>
              <a:rPr lang="en-US" sz="1800" dirty="0">
                <a:solidFill>
                  <a:srgbClr val="000000"/>
                </a:solidFill>
                <a:latin typeface="Consolas" panose="020B0609020204030204" pitchFamily="49" charset="0"/>
              </a:rPr>
              <a:t>(1000);</a:t>
            </a:r>
          </a:p>
          <a:p>
            <a:pPr algn="l"/>
            <a:r>
              <a:rPr lang="en-US" sz="1800" dirty="0" err="1">
                <a:solidFill>
                  <a:srgbClr val="6A3E3E"/>
                </a:solidFill>
                <a:latin typeface="Consolas" panose="020B0609020204030204" pitchFamily="49" charset="0"/>
              </a:rPr>
              <a:t>account</a:t>
            </a:r>
            <a:r>
              <a:rPr lang="en-US" sz="1800" dirty="0" err="1">
                <a:solidFill>
                  <a:srgbClr val="000000"/>
                </a:solidFill>
                <a:latin typeface="Consolas" panose="020B0609020204030204" pitchFamily="49" charset="0"/>
              </a:rPr>
              <a:t>.withdraw</a:t>
            </a:r>
            <a:r>
              <a:rPr lang="en-US" sz="1800" dirty="0">
                <a:solidFill>
                  <a:srgbClr val="000000"/>
                </a:solidFill>
                <a:latin typeface="Consolas" panose="020B0609020204030204" pitchFamily="49" charset="0"/>
              </a:rPr>
              <a:t>(500);</a:t>
            </a:r>
          </a:p>
          <a:p>
            <a:pPr algn="l"/>
            <a:endParaRPr lang="en-US" sz="1800" dirty="0">
              <a:latin typeface="Consolas" panose="020B0609020204030204" pitchFamily="49" charset="0"/>
            </a:endParaRPr>
          </a:p>
          <a:p>
            <a:pPr algn="l"/>
            <a:r>
              <a:rPr lang="en-US" sz="1800" i="1" dirty="0">
                <a:solidFill>
                  <a:srgbClr val="000000"/>
                </a:solidFill>
                <a:latin typeface="Consolas" panose="020B0609020204030204" pitchFamily="49" charset="0"/>
              </a:rPr>
              <a:t>otherNotification1(</a:t>
            </a:r>
            <a:r>
              <a:rPr lang="en-US" sz="1800" i="1" dirty="0">
                <a:solidFill>
                  <a:srgbClr val="6A3E3E"/>
                </a:solidFill>
                <a:latin typeface="Consolas" panose="020B0609020204030204" pitchFamily="49" charset="0"/>
              </a:rPr>
              <a:t>otherNotification1</a:t>
            </a:r>
            <a:r>
              <a:rPr lang="en-US" sz="1800" i="1" dirty="0">
                <a:solidFill>
                  <a:srgbClr val="000000"/>
                </a:solidFill>
                <a:latin typeface="Consolas" panose="020B0609020204030204" pitchFamily="49" charset="0"/>
              </a:rPr>
              <a:t>);</a:t>
            </a:r>
          </a:p>
          <a:p>
            <a:pPr algn="l"/>
            <a:r>
              <a:rPr lang="en-US" sz="1800" i="1" dirty="0">
                <a:solidFill>
                  <a:srgbClr val="000000"/>
                </a:solidFill>
                <a:latin typeface="Consolas" panose="020B0609020204030204" pitchFamily="49" charset="0"/>
              </a:rPr>
              <a:t>otherNotification2(</a:t>
            </a:r>
            <a:r>
              <a:rPr lang="en-US" sz="1800" i="1" dirty="0">
                <a:solidFill>
                  <a:srgbClr val="6A3E3E"/>
                </a:solidFill>
                <a:latin typeface="Consolas" panose="020B0609020204030204" pitchFamily="49" charset="0"/>
              </a:rPr>
              <a:t>otherNotification2</a:t>
            </a:r>
            <a:r>
              <a:rPr lang="en-US" sz="1800" i="1" dirty="0">
                <a:solidFill>
                  <a:srgbClr val="000000"/>
                </a:solidFill>
                <a:latin typeface="Consolas" panose="020B0609020204030204" pitchFamily="49" charset="0"/>
              </a:rPr>
              <a:t>);</a:t>
            </a:r>
          </a:p>
          <a:p>
            <a:pPr algn="l"/>
            <a:endParaRPr lang="en-US" sz="1800" dirty="0">
              <a:latin typeface="Consolas" panose="020B0609020204030204" pitchFamily="49" charset="0"/>
            </a:endParaRPr>
          </a:p>
          <a:p>
            <a:pPr algn="l"/>
            <a:r>
              <a:rPr lang="en-US"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endParaRPr lang="en-US" sz="1800" dirty="0">
              <a:solidFill>
                <a:srgbClr val="3F5FBF"/>
              </a:solidFill>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51F125F4-9DDA-44AC-A455-8795B6A7ECE4}" type="slidenum">
              <a:rPr lang="en-US" smtClean="0"/>
              <a:t>19</a:t>
            </a:fld>
            <a:endParaRPr lang="en-US"/>
          </a:p>
        </p:txBody>
      </p:sp>
    </p:spTree>
    <p:extLst>
      <p:ext uri="{BB962C8B-B14F-4D97-AF65-F5344CB8AC3E}">
        <p14:creationId xmlns:p14="http://schemas.microsoft.com/office/powerpoint/2010/main" val="2783443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dirty="0">
                <a:solidFill>
                  <a:srgbClr val="3F5FBF"/>
                </a:solidFill>
                <a:latin typeface="Consolas" panose="020B0609020204030204" pitchFamily="49" charset="0"/>
              </a:rPr>
              <a:t> Problem statement: </a:t>
            </a:r>
          </a:p>
          <a:p>
            <a:pPr algn="l"/>
            <a:r>
              <a:rPr lang="en-US" sz="1800" dirty="0">
                <a:solidFill>
                  <a:srgbClr val="3F5FBF"/>
                </a:solidFill>
                <a:latin typeface="Consolas" panose="020B0609020204030204" pitchFamily="49" charset="0"/>
              </a:rPr>
              <a:t>12. What if there is more than one method </a:t>
            </a:r>
            <a:r>
              <a:rPr lang="en-US" sz="1800" dirty="0" err="1">
                <a:solidFill>
                  <a:srgbClr val="3F5FBF"/>
                </a:solidFill>
                <a:latin typeface="Consolas" panose="020B0609020204030204" pitchFamily="49" charset="0"/>
              </a:rPr>
              <a:t>writeLog</a:t>
            </a:r>
            <a:r>
              <a:rPr lang="en-US" sz="1800" dirty="0">
                <a:solidFill>
                  <a:srgbClr val="3F5FBF"/>
                </a:solidFill>
                <a:latin typeface="Consolas" panose="020B0609020204030204" pitchFamily="49" charset="0"/>
              </a:rPr>
              <a:t>() in the Notification Interface?? </a:t>
            </a:r>
          </a:p>
          <a:p>
            <a:pPr algn="l"/>
            <a:r>
              <a:rPr lang="en-US" sz="1800" dirty="0">
                <a:solidFill>
                  <a:srgbClr val="3F5FBF"/>
                </a:solidFill>
                <a:latin typeface="Consolas" panose="020B0609020204030204" pitchFamily="49" charset="0"/>
              </a:rPr>
              <a:t>      Answer: Then lambda expression will give compilation error as it will not be able to resolve which method to infer.</a:t>
            </a:r>
          </a:p>
          <a:p>
            <a:pPr algn="l"/>
            <a:r>
              <a:rPr lang="en-US" sz="1800" dirty="0">
                <a:solidFill>
                  <a:srgbClr val="3F5FBF"/>
                </a:solidFill>
                <a:latin typeface="Consolas" panose="020B0609020204030204" pitchFamily="49" charset="0"/>
              </a:rPr>
              <a:t>    Is there a way to restrict the developer not to make this mistake? </a:t>
            </a:r>
          </a:p>
          <a:p>
            <a:pPr algn="l"/>
            <a:r>
              <a:rPr lang="en-US" sz="1800" dirty="0">
                <a:solidFill>
                  <a:srgbClr val="3F5FBF"/>
                </a:solidFill>
                <a:latin typeface="Consolas" panose="020B0609020204030204" pitchFamily="49" charset="0"/>
              </a:rPr>
              <a:t>    Answer: This can be done by adding @FunctionalInterface annotation in Notification interface</a:t>
            </a:r>
          </a:p>
          <a:p>
            <a:pPr algn="l"/>
            <a:r>
              <a:rPr lang="en-US" sz="1800" dirty="0">
                <a:solidFill>
                  <a:srgbClr val="3F5FBF"/>
                </a:solidFill>
                <a:latin typeface="Consolas" panose="020B0609020204030204" pitchFamily="49" charset="0"/>
              </a:rPr>
              <a:t>Code: </a:t>
            </a:r>
          </a:p>
          <a:p>
            <a:pPr algn="l"/>
            <a:r>
              <a:rPr lang="en-US" sz="1800" dirty="0">
                <a:solidFill>
                  <a:srgbClr val="646464"/>
                </a:solidFill>
                <a:latin typeface="Consolas" panose="020B0609020204030204" pitchFamily="49" charset="0"/>
              </a:rPr>
              <a:t>@FunctionalInterface</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interface</a:t>
            </a:r>
            <a:r>
              <a:rPr lang="en-US" sz="1800" b="1" dirty="0">
                <a:solidFill>
                  <a:srgbClr val="000000"/>
                </a:solidFill>
                <a:latin typeface="Consolas" panose="020B0609020204030204" pitchFamily="49" charset="0"/>
              </a:rPr>
              <a:t> Notification {</a:t>
            </a:r>
          </a:p>
          <a:p>
            <a:pPr algn="l"/>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notify(</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balance</a:t>
            </a:r>
            <a:r>
              <a:rPr lang="en-US" sz="1800" b="1" dirty="0">
                <a:solidFill>
                  <a:srgbClr val="000000"/>
                </a:solidFill>
                <a:latin typeface="Consolas" panose="020B0609020204030204" pitchFamily="49" charset="0"/>
              </a:rPr>
              <a:t>);</a:t>
            </a:r>
          </a:p>
          <a:p>
            <a:pPr algn="l"/>
            <a:r>
              <a:rPr lang="en-US" sz="1800" dirty="0">
                <a:solidFill>
                  <a:srgbClr val="3F7F5F"/>
                </a:solidFill>
                <a:latin typeface="Consolas" panose="020B0609020204030204" pitchFamily="49" charset="0"/>
              </a:rPr>
              <a:t>// uncomment and check, as @FunctionalInterface is being used, it will allow only one abstract method into it</a:t>
            </a:r>
          </a:p>
          <a:p>
            <a:pPr algn="l"/>
            <a:r>
              <a:rPr lang="en-US" sz="1800" dirty="0">
                <a:solidFill>
                  <a:srgbClr val="3F7F5F"/>
                </a:solidFill>
                <a:latin typeface="Consolas" panose="020B0609020204030204" pitchFamily="49" charset="0"/>
              </a:rPr>
              <a:t>// void log(double balance);</a:t>
            </a:r>
          </a:p>
          <a:p>
            <a:pPr algn="l"/>
            <a:r>
              <a:rPr lang="en-US" sz="1800" dirty="0">
                <a:solidFill>
                  <a:srgbClr val="000000"/>
                </a:solidFill>
                <a:latin typeface="Consolas" panose="020B0609020204030204" pitchFamily="49" charset="0"/>
              </a:rPr>
              <a:t>}</a:t>
            </a:r>
            <a:endParaRPr lang="en-US" sz="1800" dirty="0">
              <a:solidFill>
                <a:srgbClr val="3F5FBF"/>
              </a:solidFill>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51F125F4-9DDA-44AC-A455-8795B6A7ECE4}" type="slidenum">
              <a:rPr lang="en-US" smtClean="0"/>
              <a:t>20</a:t>
            </a:fld>
            <a:endParaRPr lang="en-US"/>
          </a:p>
        </p:txBody>
      </p:sp>
    </p:spTree>
    <p:extLst>
      <p:ext uri="{BB962C8B-B14F-4D97-AF65-F5344CB8AC3E}">
        <p14:creationId xmlns:p14="http://schemas.microsoft.com/office/powerpoint/2010/main" val="4046121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64BBAAE-1246-49D2-BA24-16771C7F40EF}" type="slidenum">
              <a:rPr lang="en-US" smtClean="0"/>
              <a:t>21</a:t>
            </a:fld>
            <a:endParaRPr lang="en-US"/>
          </a:p>
        </p:txBody>
      </p:sp>
    </p:spTree>
    <p:extLst>
      <p:ext uri="{BB962C8B-B14F-4D97-AF65-F5344CB8AC3E}">
        <p14:creationId xmlns:p14="http://schemas.microsoft.com/office/powerpoint/2010/main" val="868160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dirty="0">
                <a:solidFill>
                  <a:srgbClr val="3F5FBF"/>
                </a:solidFill>
                <a:latin typeface="Consolas" panose="020B0609020204030204" pitchFamily="49" charset="0"/>
              </a:rPr>
              <a:t> Problem statement: </a:t>
            </a:r>
          </a:p>
          <a:p>
            <a:pPr algn="l"/>
            <a:r>
              <a:rPr lang="en-US" sz="1800" dirty="0">
                <a:solidFill>
                  <a:srgbClr val="3F5FBF"/>
                </a:solidFill>
                <a:latin typeface="Consolas" panose="020B0609020204030204" pitchFamily="49" charset="0"/>
              </a:rPr>
              <a:t>13. Lambda Expression Syntax has </a:t>
            </a:r>
          </a:p>
          <a:p>
            <a:pPr algn="l"/>
            <a:r>
              <a:rPr lang="en-US" sz="1800" dirty="0">
                <a:solidFill>
                  <a:srgbClr val="3F5FBF"/>
                </a:solidFill>
                <a:latin typeface="Consolas" panose="020B0609020204030204" pitchFamily="49" charset="0"/>
              </a:rPr>
              <a:t>	1. Argument-list: It can be empty or non-empty as well. </a:t>
            </a:r>
          </a:p>
          <a:p>
            <a:pPr algn="l"/>
            <a:r>
              <a:rPr lang="en-US" sz="1800" dirty="0">
                <a:solidFill>
                  <a:srgbClr val="3F5FBF"/>
                </a:solidFill>
                <a:latin typeface="Consolas" panose="020B0609020204030204" pitchFamily="49" charset="0"/>
              </a:rPr>
              <a:t>	2. Arrow-token: It is used to link arguments-list and body of expression. </a:t>
            </a:r>
          </a:p>
          <a:p>
            <a:pPr algn="l"/>
            <a:r>
              <a:rPr lang="en-US" sz="1800" dirty="0">
                <a:solidFill>
                  <a:srgbClr val="3F5FBF"/>
                </a:solidFill>
                <a:latin typeface="Consolas" panose="020B0609020204030204" pitchFamily="49" charset="0"/>
              </a:rPr>
              <a:t>	3. Body: It contains expressions and statements for lambda expression. </a:t>
            </a:r>
          </a:p>
          <a:p>
            <a:pPr algn="l"/>
            <a:r>
              <a:rPr lang="en-US" sz="1800" dirty="0">
                <a:solidFill>
                  <a:srgbClr val="3F5FBF"/>
                </a:solidFill>
                <a:latin typeface="Consolas" panose="020B0609020204030204" pitchFamily="49" charset="0"/>
              </a:rPr>
              <a:t>	4. Return type</a:t>
            </a:r>
          </a:p>
          <a:p>
            <a:pPr algn="l"/>
            <a:r>
              <a:rPr lang="en-US" sz="1800" dirty="0">
                <a:solidFill>
                  <a:srgbClr val="3F5FBF"/>
                </a:solidFill>
                <a:latin typeface="Consolas" panose="020B0609020204030204" pitchFamily="49" charset="0"/>
              </a:rPr>
              <a:t>Code: </a:t>
            </a:r>
          </a:p>
          <a:p>
            <a:pPr algn="l"/>
            <a:r>
              <a:rPr lang="en-US" sz="1800" dirty="0">
                <a:solidFill>
                  <a:srgbClr val="646464"/>
                </a:solidFill>
                <a:latin typeface="Consolas" panose="020B0609020204030204" pitchFamily="49" charset="0"/>
              </a:rPr>
              <a:t>@FunctionalInterface</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interface</a:t>
            </a:r>
            <a:r>
              <a:rPr lang="en-US" sz="1800" b="1" dirty="0">
                <a:solidFill>
                  <a:srgbClr val="000000"/>
                </a:solidFill>
                <a:latin typeface="Consolas" panose="020B0609020204030204" pitchFamily="49" charset="0"/>
              </a:rPr>
              <a:t> Notification {</a:t>
            </a:r>
          </a:p>
          <a:p>
            <a:pPr algn="l"/>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notify(</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balance</a:t>
            </a:r>
            <a:r>
              <a:rPr lang="en-US" sz="1800" b="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interface</a:t>
            </a:r>
            <a:r>
              <a:rPr lang="en-US" sz="1800" b="1" dirty="0">
                <a:solidFill>
                  <a:srgbClr val="000000"/>
                </a:solidFill>
                <a:latin typeface="Consolas" panose="020B0609020204030204" pitchFamily="49" charset="0"/>
              </a:rPr>
              <a:t> OtherNotification1 {</a:t>
            </a:r>
          </a:p>
          <a:p>
            <a:pPr algn="l"/>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notification();</a:t>
            </a:r>
          </a:p>
          <a:p>
            <a:pPr algn="l"/>
            <a:r>
              <a:rPr lang="en-US" sz="1800"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interface</a:t>
            </a:r>
            <a:r>
              <a:rPr lang="en-US" sz="1800" b="1" dirty="0">
                <a:solidFill>
                  <a:srgbClr val="000000"/>
                </a:solidFill>
                <a:latin typeface="Consolas" panose="020B0609020204030204" pitchFamily="49" charset="0"/>
              </a:rPr>
              <a:t> OtherNotification2 {</a:t>
            </a:r>
          </a:p>
          <a:p>
            <a:pPr algn="l"/>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notify(</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balance</a:t>
            </a:r>
            <a:r>
              <a:rPr lang="en-US" sz="1800" b="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interface</a:t>
            </a:r>
            <a:r>
              <a:rPr lang="en-US" sz="1800" b="1" dirty="0">
                <a:solidFill>
                  <a:srgbClr val="000000"/>
                </a:solidFill>
                <a:latin typeface="Consolas" panose="020B0609020204030204" pitchFamily="49" charset="0"/>
              </a:rPr>
              <a:t> OtherNotification3 {</a:t>
            </a:r>
          </a:p>
          <a:p>
            <a:pPr algn="l"/>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notify(</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balance</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amount</a:t>
            </a:r>
            <a:r>
              <a:rPr lang="en-US" sz="1800" b="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endParaRPr lang="en-US" sz="1800" dirty="0">
              <a:solidFill>
                <a:srgbClr val="000000"/>
              </a:solidFill>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ExecuteLambdaEnhancement4 {</a:t>
            </a:r>
          </a:p>
          <a:p>
            <a:pPr algn="l"/>
            <a:endParaRPr lang="en-US" sz="1800" dirty="0">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 {</a:t>
            </a:r>
          </a:p>
          <a:p>
            <a:pPr algn="l"/>
            <a:endParaRPr lang="en-US" sz="1800" dirty="0">
              <a:latin typeface="Consolas" panose="020B0609020204030204" pitchFamily="49" charset="0"/>
            </a:endParaRPr>
          </a:p>
          <a:p>
            <a:pPr algn="l"/>
            <a:r>
              <a:rPr lang="en-US" sz="1800" dirty="0">
                <a:solidFill>
                  <a:srgbClr val="3F7F5F"/>
                </a:solidFill>
                <a:latin typeface="Consolas" panose="020B0609020204030204" pitchFamily="49" charset="0"/>
              </a:rPr>
              <a:t>//No argument and No return type</a:t>
            </a:r>
          </a:p>
          <a:p>
            <a:pPr algn="l"/>
            <a:r>
              <a:rPr lang="en-US" sz="1800" dirty="0">
                <a:solidFill>
                  <a:srgbClr val="000000"/>
                </a:solidFill>
                <a:latin typeface="Consolas" panose="020B0609020204030204" pitchFamily="49" charset="0"/>
              </a:rPr>
              <a:t>OtherNotification1 </a:t>
            </a:r>
            <a:r>
              <a:rPr lang="en-US" sz="1800" dirty="0">
                <a:solidFill>
                  <a:srgbClr val="6A3E3E"/>
                </a:solidFill>
                <a:latin typeface="Consolas" panose="020B0609020204030204" pitchFamily="49" charset="0"/>
              </a:rPr>
              <a:t>notificationEmail1</a:t>
            </a:r>
            <a:r>
              <a:rPr lang="en-US" sz="1800" dirty="0">
                <a:solidFill>
                  <a:srgbClr val="000000"/>
                </a:solidFill>
                <a:latin typeface="Consolas" panose="020B0609020204030204" pitchFamily="49" charset="0"/>
              </a:rPr>
              <a:t> = () -&gt; {</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"Email1 has sent..."</a:t>
            </a:r>
            <a:r>
              <a:rPr lang="en-US" sz="1800" b="1" i="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endParaRPr lang="en-US" sz="1800" dirty="0">
              <a:latin typeface="Consolas" panose="020B0609020204030204" pitchFamily="49" charset="0"/>
            </a:endParaRPr>
          </a:p>
          <a:p>
            <a:pPr algn="l"/>
            <a:r>
              <a:rPr lang="en-US" sz="1800" dirty="0">
                <a:solidFill>
                  <a:srgbClr val="6A3E3E"/>
                </a:solidFill>
                <a:latin typeface="Consolas" panose="020B0609020204030204" pitchFamily="49" charset="0"/>
              </a:rPr>
              <a:t>notificationEmail1</a:t>
            </a:r>
            <a:r>
              <a:rPr lang="en-US" sz="1800" dirty="0">
                <a:solidFill>
                  <a:srgbClr val="000000"/>
                </a:solidFill>
                <a:latin typeface="Consolas" panose="020B0609020204030204" pitchFamily="49" charset="0"/>
              </a:rPr>
              <a:t>.notification();</a:t>
            </a:r>
          </a:p>
          <a:p>
            <a:pPr algn="l"/>
            <a:endParaRPr lang="en-US" sz="1800" dirty="0">
              <a:latin typeface="Consolas" panose="020B0609020204030204" pitchFamily="49" charset="0"/>
            </a:endParaRPr>
          </a:p>
          <a:p>
            <a:pPr algn="l"/>
            <a:r>
              <a:rPr lang="en-US" sz="1800" dirty="0">
                <a:solidFill>
                  <a:srgbClr val="3F7F5F"/>
                </a:solidFill>
                <a:latin typeface="Consolas" panose="020B0609020204030204" pitchFamily="49" charset="0"/>
              </a:rPr>
              <a:t>//One argument and No return type</a:t>
            </a:r>
          </a:p>
          <a:p>
            <a:pPr algn="l"/>
            <a:r>
              <a:rPr lang="en-US" sz="1800" dirty="0">
                <a:solidFill>
                  <a:srgbClr val="000000"/>
                </a:solidFill>
                <a:latin typeface="Consolas" panose="020B0609020204030204" pitchFamily="49" charset="0"/>
              </a:rPr>
              <a:t>Notification </a:t>
            </a:r>
            <a:r>
              <a:rPr lang="en-US" sz="1800" dirty="0">
                <a:solidFill>
                  <a:srgbClr val="6A3E3E"/>
                </a:solidFill>
                <a:latin typeface="Consolas" panose="020B0609020204030204" pitchFamily="49" charset="0"/>
              </a:rPr>
              <a:t>notificationEmail2</a:t>
            </a:r>
            <a:r>
              <a:rPr lang="en-US" sz="1800" dirty="0">
                <a:solidFill>
                  <a:srgbClr val="000000"/>
                </a:solidFill>
                <a:latin typeface="Consolas" panose="020B0609020204030204" pitchFamily="49" charset="0"/>
              </a:rPr>
              <a:t> = (</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balance</a:t>
            </a:r>
            <a:r>
              <a:rPr lang="en-US" sz="1800" b="1" dirty="0">
                <a:solidFill>
                  <a:srgbClr val="000000"/>
                </a:solidFill>
                <a:latin typeface="Consolas" panose="020B0609020204030204" pitchFamily="49" charset="0"/>
              </a:rPr>
              <a:t>) -&gt; {</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a:t>
            </a:r>
            <a:r>
              <a:rPr lang="en-US" sz="1800" b="1" i="1" dirty="0" err="1">
                <a:solidFill>
                  <a:srgbClr val="2A00FF"/>
                </a:solidFill>
                <a:latin typeface="Consolas" panose="020B0609020204030204" pitchFamily="49" charset="0"/>
              </a:rPr>
              <a:t>nEmail</a:t>
            </a:r>
            <a:r>
              <a:rPr lang="en-US" sz="1800" b="1" i="1" dirty="0">
                <a:solidFill>
                  <a:srgbClr val="2A00FF"/>
                </a:solidFill>
                <a:latin typeface="Consolas" panose="020B0609020204030204" pitchFamily="49" charset="0"/>
              </a:rPr>
              <a:t> has sent..."</a:t>
            </a:r>
            <a:r>
              <a:rPr lang="en-US" sz="1800" b="1" i="1"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"The remaining balance is :"</a:t>
            </a:r>
            <a:r>
              <a:rPr lang="en-US" sz="1800" b="1" i="1" dirty="0">
                <a:solidFill>
                  <a:srgbClr val="000000"/>
                </a:solidFill>
                <a:latin typeface="Consolas" panose="020B0609020204030204" pitchFamily="49" charset="0"/>
              </a:rPr>
              <a:t> + </a:t>
            </a:r>
            <a:r>
              <a:rPr lang="en-US" sz="1800" b="1" i="1" dirty="0">
                <a:solidFill>
                  <a:srgbClr val="6A3E3E"/>
                </a:solidFill>
                <a:latin typeface="Consolas" panose="020B0609020204030204" pitchFamily="49" charset="0"/>
              </a:rPr>
              <a:t>balance</a:t>
            </a:r>
            <a:r>
              <a:rPr lang="en-US" sz="1800" b="1" i="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endParaRPr lang="en-US" sz="1800" dirty="0">
              <a:latin typeface="Consolas" panose="020B0609020204030204" pitchFamily="49" charset="0"/>
            </a:endParaRPr>
          </a:p>
          <a:p>
            <a:pPr algn="l"/>
            <a:r>
              <a:rPr lang="en-US" sz="1800" dirty="0">
                <a:solidFill>
                  <a:srgbClr val="6A3E3E"/>
                </a:solidFill>
                <a:latin typeface="Consolas" panose="020B0609020204030204" pitchFamily="49" charset="0"/>
              </a:rPr>
              <a:t>notificationEmail2</a:t>
            </a:r>
            <a:r>
              <a:rPr lang="en-US" sz="1800" dirty="0">
                <a:solidFill>
                  <a:srgbClr val="000000"/>
                </a:solidFill>
                <a:latin typeface="Consolas" panose="020B0609020204030204" pitchFamily="49" charset="0"/>
              </a:rPr>
              <a:t>.notify(2000);</a:t>
            </a:r>
          </a:p>
          <a:p>
            <a:pPr algn="l"/>
            <a:endParaRPr lang="en-US" sz="1800" dirty="0">
              <a:latin typeface="Consolas" panose="020B0609020204030204" pitchFamily="49" charset="0"/>
            </a:endParaRPr>
          </a:p>
          <a:p>
            <a:pPr algn="l"/>
            <a:r>
              <a:rPr lang="en-US" sz="1800" dirty="0">
                <a:solidFill>
                  <a:srgbClr val="3F7F5F"/>
                </a:solidFill>
                <a:latin typeface="Consolas" panose="020B0609020204030204" pitchFamily="49" charset="0"/>
              </a:rPr>
              <a:t>//One argument and return type</a:t>
            </a:r>
          </a:p>
          <a:p>
            <a:pPr algn="l"/>
            <a:r>
              <a:rPr lang="en-US" sz="1800" dirty="0">
                <a:solidFill>
                  <a:srgbClr val="000000"/>
                </a:solidFill>
                <a:latin typeface="Consolas" panose="020B0609020204030204" pitchFamily="49" charset="0"/>
              </a:rPr>
              <a:t>OtherNotification2 </a:t>
            </a:r>
            <a:r>
              <a:rPr lang="en-US" sz="1800" dirty="0" err="1">
                <a:solidFill>
                  <a:srgbClr val="6A3E3E"/>
                </a:solidFill>
                <a:latin typeface="Consolas" panose="020B0609020204030204" pitchFamily="49" charset="0"/>
              </a:rPr>
              <a:t>notificationSMS</a:t>
            </a:r>
            <a:r>
              <a:rPr lang="en-US" sz="1800" dirty="0">
                <a:solidFill>
                  <a:srgbClr val="000000"/>
                </a:solidFill>
                <a:latin typeface="Consolas" panose="020B0609020204030204" pitchFamily="49" charset="0"/>
              </a:rPr>
              <a:t> = (</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balance</a:t>
            </a:r>
            <a:r>
              <a:rPr lang="en-US" sz="1800" b="1" dirty="0">
                <a:solidFill>
                  <a:srgbClr val="000000"/>
                </a:solidFill>
                <a:latin typeface="Consolas" panose="020B0609020204030204" pitchFamily="49" charset="0"/>
              </a:rPr>
              <a:t>) -&gt; {</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"SMS has sent..."</a:t>
            </a:r>
            <a:r>
              <a:rPr lang="en-US" sz="1800" b="1" i="1"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return</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balance</a:t>
            </a:r>
            <a:r>
              <a:rPr lang="en-US" sz="1800" b="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endParaRPr lang="en-US" sz="1800" dirty="0">
              <a:latin typeface="Consolas" panose="020B0609020204030204" pitchFamily="49" charset="0"/>
            </a:endParaRPr>
          </a:p>
          <a:p>
            <a:pPr algn="l"/>
            <a:r>
              <a:rPr lang="en-US" sz="1800" dirty="0">
                <a:solidFill>
                  <a:srgbClr val="3F7F5F"/>
                </a:solidFill>
                <a:latin typeface="Consolas" panose="020B0609020204030204" pitchFamily="49" charset="0"/>
              </a:rPr>
              <a:t>//Returned value</a:t>
            </a:r>
          </a:p>
          <a:p>
            <a:pPr algn="l"/>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netAmount1</a:t>
            </a:r>
            <a:r>
              <a:rPr lang="en-US" sz="1800" b="1" dirty="0">
                <a:solidFill>
                  <a:srgbClr val="000000"/>
                </a:solidFill>
                <a:latin typeface="Consolas" panose="020B0609020204030204" pitchFamily="49" charset="0"/>
              </a:rPr>
              <a:t>=</a:t>
            </a:r>
            <a:r>
              <a:rPr lang="en-US" sz="1800" b="1" dirty="0" err="1">
                <a:solidFill>
                  <a:srgbClr val="6A3E3E"/>
                </a:solidFill>
                <a:latin typeface="Consolas" panose="020B0609020204030204" pitchFamily="49" charset="0"/>
              </a:rPr>
              <a:t>notificationSMS</a:t>
            </a:r>
            <a:r>
              <a:rPr lang="en-US" sz="1800" b="1" dirty="0" err="1">
                <a:solidFill>
                  <a:srgbClr val="000000"/>
                </a:solidFill>
                <a:latin typeface="Consolas" panose="020B0609020204030204" pitchFamily="49" charset="0"/>
              </a:rPr>
              <a:t>.notify</a:t>
            </a:r>
            <a:r>
              <a:rPr lang="en-US" sz="1800" b="1" dirty="0">
                <a:solidFill>
                  <a:srgbClr val="000000"/>
                </a:solidFill>
                <a:latin typeface="Consolas" panose="020B0609020204030204" pitchFamily="49" charset="0"/>
              </a:rPr>
              <a:t>(2000);</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6A3E3E"/>
                </a:solidFill>
                <a:latin typeface="Consolas" panose="020B0609020204030204" pitchFamily="49" charset="0"/>
              </a:rPr>
              <a:t>netAmount1</a:t>
            </a:r>
            <a:r>
              <a:rPr lang="en-US" sz="1800" b="1" i="1" dirty="0">
                <a:solidFill>
                  <a:srgbClr val="000000"/>
                </a:solidFill>
                <a:latin typeface="Consolas" panose="020B0609020204030204" pitchFamily="49" charset="0"/>
              </a:rPr>
              <a:t>);</a:t>
            </a:r>
          </a:p>
          <a:p>
            <a:pPr algn="l"/>
            <a:endParaRPr lang="en-US" sz="1800" dirty="0">
              <a:latin typeface="Consolas" panose="020B0609020204030204" pitchFamily="49" charset="0"/>
            </a:endParaRPr>
          </a:p>
          <a:p>
            <a:pPr algn="l"/>
            <a:r>
              <a:rPr lang="en-US" sz="1800" dirty="0">
                <a:solidFill>
                  <a:srgbClr val="3F7F5F"/>
                </a:solidFill>
                <a:latin typeface="Consolas" panose="020B0609020204030204" pitchFamily="49" charset="0"/>
              </a:rPr>
              <a:t>//Two arguments and return type</a:t>
            </a:r>
          </a:p>
          <a:p>
            <a:pPr algn="l"/>
            <a:r>
              <a:rPr lang="en-US" sz="1800" dirty="0">
                <a:solidFill>
                  <a:srgbClr val="000000"/>
                </a:solidFill>
                <a:latin typeface="Consolas" panose="020B0609020204030204" pitchFamily="49" charset="0"/>
              </a:rPr>
              <a:t>OtherNotification3 </a:t>
            </a:r>
            <a:r>
              <a:rPr lang="en-US" sz="1800" dirty="0" err="1">
                <a:solidFill>
                  <a:srgbClr val="6A3E3E"/>
                </a:solidFill>
                <a:latin typeface="Consolas" panose="020B0609020204030204" pitchFamily="49" charset="0"/>
              </a:rPr>
              <a:t>notificationWhatsApp</a:t>
            </a:r>
            <a:r>
              <a:rPr lang="en-US" sz="1800" dirty="0">
                <a:solidFill>
                  <a:srgbClr val="000000"/>
                </a:solidFill>
                <a:latin typeface="Consolas" panose="020B0609020204030204" pitchFamily="49" charset="0"/>
              </a:rPr>
              <a:t> = (</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balance</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amount</a:t>
            </a:r>
            <a:r>
              <a:rPr lang="en-US" sz="1800" b="1" dirty="0">
                <a:solidFill>
                  <a:srgbClr val="000000"/>
                </a:solidFill>
                <a:latin typeface="Consolas" panose="020B0609020204030204" pitchFamily="49" charset="0"/>
              </a:rPr>
              <a:t>) -&gt; {</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"WhatsApp has sent..."</a:t>
            </a:r>
            <a:r>
              <a:rPr lang="en-US" sz="1800" b="1" i="1"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return</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balance</a:t>
            </a:r>
            <a:r>
              <a:rPr lang="en-US" sz="1800" b="1" dirty="0">
                <a:solidFill>
                  <a:srgbClr val="000000"/>
                </a:solidFill>
                <a:latin typeface="Consolas" panose="020B0609020204030204" pitchFamily="49" charset="0"/>
              </a:rPr>
              <a:t>-</a:t>
            </a:r>
            <a:r>
              <a:rPr lang="en-US" sz="1800" b="1" dirty="0">
                <a:solidFill>
                  <a:srgbClr val="6A3E3E"/>
                </a:solidFill>
                <a:latin typeface="Consolas" panose="020B0609020204030204" pitchFamily="49" charset="0"/>
              </a:rPr>
              <a:t>amount</a:t>
            </a:r>
            <a:r>
              <a:rPr lang="en-US" sz="1800" b="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endParaRPr lang="en-US" sz="1800" dirty="0">
              <a:latin typeface="Consolas" panose="020B0609020204030204" pitchFamily="49" charset="0"/>
            </a:endParaRPr>
          </a:p>
          <a:p>
            <a:pPr algn="l"/>
            <a:r>
              <a:rPr lang="en-US" sz="1800" dirty="0">
                <a:solidFill>
                  <a:srgbClr val="3F7F5F"/>
                </a:solidFill>
                <a:latin typeface="Consolas" panose="020B0609020204030204" pitchFamily="49" charset="0"/>
              </a:rPr>
              <a:t>//Returned value</a:t>
            </a:r>
          </a:p>
          <a:p>
            <a:pPr algn="l"/>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netAmount2</a:t>
            </a:r>
            <a:r>
              <a:rPr lang="en-US" sz="1800" b="1" dirty="0">
                <a:solidFill>
                  <a:srgbClr val="000000"/>
                </a:solidFill>
                <a:latin typeface="Consolas" panose="020B0609020204030204" pitchFamily="49" charset="0"/>
              </a:rPr>
              <a:t>=</a:t>
            </a:r>
            <a:r>
              <a:rPr lang="en-US" sz="1800" b="1" dirty="0" err="1">
                <a:solidFill>
                  <a:srgbClr val="6A3E3E"/>
                </a:solidFill>
                <a:latin typeface="Consolas" panose="020B0609020204030204" pitchFamily="49" charset="0"/>
              </a:rPr>
              <a:t>notificationWhatsApp</a:t>
            </a:r>
            <a:r>
              <a:rPr lang="en-US" sz="1800" b="1" dirty="0" err="1">
                <a:solidFill>
                  <a:srgbClr val="000000"/>
                </a:solidFill>
                <a:latin typeface="Consolas" panose="020B0609020204030204" pitchFamily="49" charset="0"/>
              </a:rPr>
              <a:t>.notify</a:t>
            </a:r>
            <a:r>
              <a:rPr lang="en-US" sz="1800" b="1" dirty="0">
                <a:solidFill>
                  <a:srgbClr val="000000"/>
                </a:solidFill>
                <a:latin typeface="Consolas" panose="020B0609020204030204" pitchFamily="49" charset="0"/>
              </a:rPr>
              <a:t>(2000,500);</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6A3E3E"/>
                </a:solidFill>
                <a:latin typeface="Consolas" panose="020B0609020204030204" pitchFamily="49" charset="0"/>
              </a:rPr>
              <a:t>netAmount2</a:t>
            </a:r>
            <a:r>
              <a:rPr lang="en-US" sz="1800" b="1" i="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endParaRPr lang="en-US" sz="1800" dirty="0">
              <a:solidFill>
                <a:srgbClr val="3F5FBF"/>
              </a:solidFill>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51F125F4-9DDA-44AC-A455-8795B6A7ECE4}" type="slidenum">
              <a:rPr lang="en-US" smtClean="0"/>
              <a:t>23</a:t>
            </a:fld>
            <a:endParaRPr lang="en-US"/>
          </a:p>
        </p:txBody>
      </p:sp>
    </p:spTree>
    <p:extLst>
      <p:ext uri="{BB962C8B-B14F-4D97-AF65-F5344CB8AC3E}">
        <p14:creationId xmlns:p14="http://schemas.microsoft.com/office/powerpoint/2010/main" val="1718136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dirty="0">
                <a:solidFill>
                  <a:srgbClr val="3F5FBF"/>
                </a:solidFill>
                <a:latin typeface="Consolas" panose="020B0609020204030204" pitchFamily="49" charset="0"/>
              </a:rPr>
              <a:t> Problem statement: </a:t>
            </a:r>
          </a:p>
          <a:p>
            <a:pPr algn="l"/>
            <a:r>
              <a:rPr lang="en-US" sz="1800" dirty="0">
                <a:solidFill>
                  <a:srgbClr val="3F5FBF"/>
                </a:solidFill>
                <a:latin typeface="Consolas" panose="020B0609020204030204" pitchFamily="49" charset="0"/>
              </a:rPr>
              <a:t>14. In a Lambda expression the below parameters are automatic inference no need of explicit declaration. </a:t>
            </a:r>
          </a:p>
          <a:p>
            <a:pPr algn="l"/>
            <a:r>
              <a:rPr lang="en-US" sz="1800" dirty="0">
                <a:solidFill>
                  <a:srgbClr val="3F5FBF"/>
                </a:solidFill>
                <a:latin typeface="Consolas" panose="020B0609020204030204" pitchFamily="49" charset="0"/>
              </a:rPr>
              <a:t>	1. The data type of arguments </a:t>
            </a:r>
          </a:p>
          <a:p>
            <a:pPr algn="l"/>
            <a:r>
              <a:rPr lang="en-US" sz="1800" dirty="0">
                <a:solidFill>
                  <a:srgbClr val="3F5FBF"/>
                </a:solidFill>
                <a:latin typeface="Consolas" panose="020B0609020204030204" pitchFamily="49" charset="0"/>
              </a:rPr>
              <a:t>	2. Use of return keyword, in case there is only return statement present in the Lambda body </a:t>
            </a:r>
          </a:p>
          <a:p>
            <a:pPr algn="l"/>
            <a:r>
              <a:rPr lang="en-US" sz="1800" dirty="0">
                <a:solidFill>
                  <a:srgbClr val="3F5FBF"/>
                </a:solidFill>
                <a:latin typeface="Consolas" panose="020B0609020204030204" pitchFamily="49" charset="0"/>
              </a:rPr>
              <a:t>	3. No need of parentheses if only one statement is present in Lambda body</a:t>
            </a:r>
          </a:p>
          <a:p>
            <a:pPr algn="l"/>
            <a:endParaRPr lang="en-US" sz="1800" dirty="0">
              <a:solidFill>
                <a:srgbClr val="3F5FBF"/>
              </a:solidFill>
              <a:latin typeface="Consolas" panose="020B0609020204030204" pitchFamily="49" charset="0"/>
            </a:endParaRPr>
          </a:p>
          <a:p>
            <a:pPr algn="l"/>
            <a:r>
              <a:rPr lang="en-US" sz="1800" dirty="0">
                <a:solidFill>
                  <a:srgbClr val="3F5FBF"/>
                </a:solidFill>
                <a:latin typeface="Consolas" panose="020B0609020204030204" pitchFamily="49" charset="0"/>
              </a:rPr>
              <a:t>Code: </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ExecuteLambdaEnhancement4_1 {</a:t>
            </a:r>
          </a:p>
          <a:p>
            <a:pPr algn="l"/>
            <a:endParaRPr lang="en-US" sz="1800" dirty="0">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 {</a:t>
            </a:r>
          </a:p>
          <a:p>
            <a:pPr algn="l"/>
            <a:endParaRPr lang="en-US" sz="1800" dirty="0">
              <a:latin typeface="Consolas" panose="020B0609020204030204" pitchFamily="49" charset="0"/>
            </a:endParaRPr>
          </a:p>
          <a:p>
            <a:pPr algn="l"/>
            <a:r>
              <a:rPr lang="en-US" sz="1800" dirty="0">
                <a:solidFill>
                  <a:srgbClr val="3F7F5F"/>
                </a:solidFill>
                <a:latin typeface="Consolas" panose="020B0609020204030204" pitchFamily="49" charset="0"/>
              </a:rPr>
              <a:t>//No argument and No return type</a:t>
            </a:r>
          </a:p>
          <a:p>
            <a:pPr algn="l"/>
            <a:r>
              <a:rPr lang="en-US" sz="1800" dirty="0">
                <a:solidFill>
                  <a:srgbClr val="000000"/>
                </a:solidFill>
                <a:latin typeface="Consolas" panose="020B0609020204030204" pitchFamily="49" charset="0"/>
              </a:rPr>
              <a:t>OtherNotification1 </a:t>
            </a:r>
            <a:r>
              <a:rPr lang="en-US" sz="1800" dirty="0">
                <a:solidFill>
                  <a:srgbClr val="6A3E3E"/>
                </a:solidFill>
                <a:latin typeface="Consolas" panose="020B0609020204030204" pitchFamily="49" charset="0"/>
              </a:rPr>
              <a:t>notificationEmail1</a:t>
            </a:r>
            <a:r>
              <a:rPr lang="en-US" sz="1800" dirty="0">
                <a:solidFill>
                  <a:srgbClr val="000000"/>
                </a:solidFill>
                <a:latin typeface="Consolas" panose="020B0609020204030204" pitchFamily="49" charset="0"/>
              </a:rPr>
              <a:t> = () -&gt;</a:t>
            </a:r>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"Email1 has sent..."</a:t>
            </a:r>
            <a:r>
              <a:rPr lang="en-US" sz="1800" b="1" i="1" dirty="0">
                <a:solidFill>
                  <a:srgbClr val="000000"/>
                </a:solidFill>
                <a:latin typeface="Consolas" panose="020B0609020204030204" pitchFamily="49" charset="0"/>
              </a:rPr>
              <a:t>);</a:t>
            </a:r>
          </a:p>
          <a:p>
            <a:pPr algn="l"/>
            <a:r>
              <a:rPr lang="en-US" sz="1800" dirty="0">
                <a:solidFill>
                  <a:srgbClr val="6A3E3E"/>
                </a:solidFill>
                <a:latin typeface="Consolas" panose="020B0609020204030204" pitchFamily="49" charset="0"/>
              </a:rPr>
              <a:t>notificationEmail1</a:t>
            </a:r>
            <a:r>
              <a:rPr lang="en-US" sz="1800" dirty="0">
                <a:solidFill>
                  <a:srgbClr val="000000"/>
                </a:solidFill>
                <a:latin typeface="Consolas" panose="020B0609020204030204" pitchFamily="49" charset="0"/>
              </a:rPr>
              <a:t>.notification();</a:t>
            </a:r>
          </a:p>
          <a:p>
            <a:pPr algn="l"/>
            <a:endParaRPr lang="en-US" sz="1800" dirty="0">
              <a:latin typeface="Consolas" panose="020B0609020204030204" pitchFamily="49" charset="0"/>
            </a:endParaRPr>
          </a:p>
          <a:p>
            <a:pPr algn="l"/>
            <a:r>
              <a:rPr lang="en-US" sz="1800" dirty="0">
                <a:solidFill>
                  <a:srgbClr val="3F7F5F"/>
                </a:solidFill>
                <a:latin typeface="Consolas" panose="020B0609020204030204" pitchFamily="49" charset="0"/>
              </a:rPr>
              <a:t>//One argument and No return type</a:t>
            </a:r>
          </a:p>
          <a:p>
            <a:pPr algn="l"/>
            <a:r>
              <a:rPr lang="en-US" sz="1800" dirty="0">
                <a:solidFill>
                  <a:srgbClr val="000000"/>
                </a:solidFill>
                <a:latin typeface="Consolas" panose="020B0609020204030204" pitchFamily="49" charset="0"/>
              </a:rPr>
              <a:t>Notification </a:t>
            </a:r>
            <a:r>
              <a:rPr lang="en-US" sz="1800" dirty="0">
                <a:solidFill>
                  <a:srgbClr val="6A3E3E"/>
                </a:solidFill>
                <a:latin typeface="Consolas" panose="020B0609020204030204" pitchFamily="49" charset="0"/>
              </a:rPr>
              <a:t>notificationEmail2</a:t>
            </a:r>
            <a:r>
              <a:rPr lang="en-US" sz="1800" dirty="0">
                <a:solidFill>
                  <a:srgbClr val="000000"/>
                </a:solidFill>
                <a:latin typeface="Consolas" panose="020B0609020204030204" pitchFamily="49" charset="0"/>
              </a:rPr>
              <a:t> = </a:t>
            </a:r>
            <a:r>
              <a:rPr lang="en-US" sz="1800" dirty="0">
                <a:solidFill>
                  <a:srgbClr val="6A3E3E"/>
                </a:solidFill>
                <a:latin typeface="Consolas" panose="020B0609020204030204" pitchFamily="49" charset="0"/>
              </a:rPr>
              <a:t>balance</a:t>
            </a:r>
            <a:r>
              <a:rPr lang="en-US" sz="1800" dirty="0">
                <a:solidFill>
                  <a:srgbClr val="000000"/>
                </a:solidFill>
                <a:latin typeface="Consolas" panose="020B0609020204030204" pitchFamily="49" charset="0"/>
              </a:rPr>
              <a:t> -&gt; {</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"\nEmail2 has sent..."</a:t>
            </a:r>
            <a:r>
              <a:rPr lang="en-US" sz="1800" b="1" i="1"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"The remaining balance is :"</a:t>
            </a:r>
            <a:r>
              <a:rPr lang="en-US" sz="1800" b="1" i="1" dirty="0">
                <a:solidFill>
                  <a:srgbClr val="000000"/>
                </a:solidFill>
                <a:latin typeface="Consolas" panose="020B0609020204030204" pitchFamily="49" charset="0"/>
              </a:rPr>
              <a:t> + </a:t>
            </a:r>
            <a:r>
              <a:rPr lang="en-US" sz="1800" b="1" i="1" dirty="0">
                <a:solidFill>
                  <a:srgbClr val="6A3E3E"/>
                </a:solidFill>
                <a:latin typeface="Consolas" panose="020B0609020204030204" pitchFamily="49" charset="0"/>
              </a:rPr>
              <a:t>balance</a:t>
            </a:r>
            <a:r>
              <a:rPr lang="en-US" sz="1800" b="1" i="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endParaRPr lang="en-US" sz="1800" dirty="0">
              <a:latin typeface="Consolas" panose="020B0609020204030204" pitchFamily="49" charset="0"/>
            </a:endParaRPr>
          </a:p>
          <a:p>
            <a:pPr algn="l"/>
            <a:r>
              <a:rPr lang="en-US" sz="1800" dirty="0">
                <a:solidFill>
                  <a:srgbClr val="6A3E3E"/>
                </a:solidFill>
                <a:latin typeface="Consolas" panose="020B0609020204030204" pitchFamily="49" charset="0"/>
              </a:rPr>
              <a:t>notificationEmail2</a:t>
            </a:r>
            <a:r>
              <a:rPr lang="en-US" sz="1800" dirty="0">
                <a:solidFill>
                  <a:srgbClr val="000000"/>
                </a:solidFill>
                <a:latin typeface="Consolas" panose="020B0609020204030204" pitchFamily="49" charset="0"/>
              </a:rPr>
              <a:t>.notify(2000);</a:t>
            </a:r>
          </a:p>
          <a:p>
            <a:pPr algn="l"/>
            <a:endParaRPr lang="en-US" sz="1800" dirty="0">
              <a:latin typeface="Consolas" panose="020B0609020204030204" pitchFamily="49" charset="0"/>
            </a:endParaRPr>
          </a:p>
          <a:p>
            <a:pPr algn="l"/>
            <a:r>
              <a:rPr lang="en-US" sz="1800" dirty="0">
                <a:solidFill>
                  <a:srgbClr val="3F7F5F"/>
                </a:solidFill>
                <a:latin typeface="Consolas" panose="020B0609020204030204" pitchFamily="49" charset="0"/>
              </a:rPr>
              <a:t>//One argument and return type</a:t>
            </a:r>
          </a:p>
          <a:p>
            <a:pPr algn="l"/>
            <a:r>
              <a:rPr lang="en-US" sz="1800" dirty="0">
                <a:solidFill>
                  <a:srgbClr val="000000"/>
                </a:solidFill>
                <a:latin typeface="Consolas" panose="020B0609020204030204" pitchFamily="49" charset="0"/>
              </a:rPr>
              <a:t>OtherNotification2 </a:t>
            </a:r>
            <a:r>
              <a:rPr lang="en-US" sz="1800" dirty="0" err="1">
                <a:solidFill>
                  <a:srgbClr val="6A3E3E"/>
                </a:solidFill>
                <a:latin typeface="Consolas" panose="020B0609020204030204" pitchFamily="49" charset="0"/>
              </a:rPr>
              <a:t>notificationSMS</a:t>
            </a:r>
            <a:r>
              <a:rPr lang="en-US" sz="1800" dirty="0">
                <a:solidFill>
                  <a:srgbClr val="000000"/>
                </a:solidFill>
                <a:latin typeface="Consolas" panose="020B0609020204030204" pitchFamily="49" charset="0"/>
              </a:rPr>
              <a:t> = </a:t>
            </a:r>
            <a:r>
              <a:rPr lang="en-US" sz="1800" dirty="0">
                <a:solidFill>
                  <a:srgbClr val="6A3E3E"/>
                </a:solidFill>
                <a:latin typeface="Consolas" panose="020B0609020204030204" pitchFamily="49" charset="0"/>
              </a:rPr>
              <a:t>balance</a:t>
            </a:r>
            <a:r>
              <a:rPr lang="en-US" sz="1800" dirty="0">
                <a:solidFill>
                  <a:srgbClr val="000000"/>
                </a:solidFill>
                <a:latin typeface="Consolas" panose="020B0609020204030204" pitchFamily="49" charset="0"/>
              </a:rPr>
              <a:t> -&gt; </a:t>
            </a:r>
            <a:r>
              <a:rPr lang="en-US" sz="1800" dirty="0">
                <a:solidFill>
                  <a:srgbClr val="6A3E3E"/>
                </a:solidFill>
                <a:latin typeface="Consolas" panose="020B0609020204030204" pitchFamily="49" charset="0"/>
              </a:rPr>
              <a:t>balance</a:t>
            </a:r>
            <a:r>
              <a:rPr lang="en-US" sz="1800" dirty="0">
                <a:solidFill>
                  <a:srgbClr val="000000"/>
                </a:solidFill>
                <a:latin typeface="Consolas" panose="020B0609020204030204" pitchFamily="49" charset="0"/>
              </a:rPr>
              <a:t>;</a:t>
            </a:r>
          </a:p>
          <a:p>
            <a:pPr algn="l"/>
            <a:endParaRPr lang="en-US" sz="1800" dirty="0">
              <a:latin typeface="Consolas" panose="020B0609020204030204" pitchFamily="49" charset="0"/>
            </a:endParaRPr>
          </a:p>
          <a:p>
            <a:pPr algn="l"/>
            <a:r>
              <a:rPr lang="en-US" sz="1800" dirty="0">
                <a:solidFill>
                  <a:srgbClr val="3F7F5F"/>
                </a:solidFill>
                <a:latin typeface="Consolas" panose="020B0609020204030204" pitchFamily="49" charset="0"/>
              </a:rPr>
              <a:t>//Returned value</a:t>
            </a:r>
          </a:p>
          <a:p>
            <a:pPr algn="l"/>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netAmount1</a:t>
            </a:r>
            <a:r>
              <a:rPr lang="en-US" sz="1800" b="1" dirty="0">
                <a:solidFill>
                  <a:srgbClr val="000000"/>
                </a:solidFill>
                <a:latin typeface="Consolas" panose="020B0609020204030204" pitchFamily="49" charset="0"/>
              </a:rPr>
              <a:t>=</a:t>
            </a:r>
            <a:r>
              <a:rPr lang="en-US" sz="1800" b="1" dirty="0" err="1">
                <a:solidFill>
                  <a:srgbClr val="6A3E3E"/>
                </a:solidFill>
                <a:latin typeface="Consolas" panose="020B0609020204030204" pitchFamily="49" charset="0"/>
              </a:rPr>
              <a:t>notificationSMS</a:t>
            </a:r>
            <a:r>
              <a:rPr lang="en-US" sz="1800" b="1" dirty="0" err="1">
                <a:solidFill>
                  <a:srgbClr val="000000"/>
                </a:solidFill>
                <a:latin typeface="Consolas" panose="020B0609020204030204" pitchFamily="49" charset="0"/>
              </a:rPr>
              <a:t>.notify</a:t>
            </a:r>
            <a:r>
              <a:rPr lang="en-US" sz="1800" b="1" dirty="0">
                <a:solidFill>
                  <a:srgbClr val="000000"/>
                </a:solidFill>
                <a:latin typeface="Consolas" panose="020B0609020204030204" pitchFamily="49" charset="0"/>
              </a:rPr>
              <a:t>(2000);</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6A3E3E"/>
                </a:solidFill>
                <a:latin typeface="Consolas" panose="020B0609020204030204" pitchFamily="49" charset="0"/>
              </a:rPr>
              <a:t>netAmount1</a:t>
            </a:r>
            <a:r>
              <a:rPr lang="en-US" sz="1800" b="1" i="1" dirty="0">
                <a:solidFill>
                  <a:srgbClr val="000000"/>
                </a:solidFill>
                <a:latin typeface="Consolas" panose="020B0609020204030204" pitchFamily="49" charset="0"/>
              </a:rPr>
              <a:t>);</a:t>
            </a:r>
          </a:p>
          <a:p>
            <a:pPr algn="l"/>
            <a:endParaRPr lang="en-US" sz="1800" dirty="0">
              <a:latin typeface="Consolas" panose="020B0609020204030204" pitchFamily="49" charset="0"/>
            </a:endParaRPr>
          </a:p>
          <a:p>
            <a:pPr algn="l"/>
            <a:r>
              <a:rPr lang="en-US" sz="1800" dirty="0">
                <a:solidFill>
                  <a:srgbClr val="3F7F5F"/>
                </a:solidFill>
                <a:latin typeface="Consolas" panose="020B0609020204030204" pitchFamily="49" charset="0"/>
              </a:rPr>
              <a:t>//Two arguments and return type</a:t>
            </a:r>
          </a:p>
          <a:p>
            <a:pPr algn="l"/>
            <a:r>
              <a:rPr lang="en-US" sz="1800" dirty="0">
                <a:solidFill>
                  <a:srgbClr val="000000"/>
                </a:solidFill>
                <a:latin typeface="Consolas" panose="020B0609020204030204" pitchFamily="49" charset="0"/>
              </a:rPr>
              <a:t>OtherNotification3 </a:t>
            </a:r>
            <a:r>
              <a:rPr lang="en-US" sz="1800" dirty="0" err="1">
                <a:solidFill>
                  <a:srgbClr val="6A3E3E"/>
                </a:solidFill>
                <a:latin typeface="Consolas" panose="020B0609020204030204" pitchFamily="49" charset="0"/>
              </a:rPr>
              <a:t>notificationWhatsApp</a:t>
            </a:r>
            <a:r>
              <a:rPr lang="en-US" sz="1800" dirty="0">
                <a:solidFill>
                  <a:srgbClr val="000000"/>
                </a:solidFill>
                <a:latin typeface="Consolas" panose="020B0609020204030204" pitchFamily="49" charset="0"/>
              </a:rPr>
              <a:t> = (</a:t>
            </a:r>
            <a:r>
              <a:rPr lang="en-US" sz="1800" dirty="0">
                <a:solidFill>
                  <a:srgbClr val="6A3E3E"/>
                </a:solidFill>
                <a:latin typeface="Consolas" panose="020B0609020204030204" pitchFamily="49" charset="0"/>
              </a:rPr>
              <a:t>balance</a:t>
            </a:r>
            <a:r>
              <a:rPr lang="en-US" sz="1800" dirty="0">
                <a:solidFill>
                  <a:srgbClr val="000000"/>
                </a:solidFill>
                <a:latin typeface="Consolas" panose="020B0609020204030204" pitchFamily="49" charset="0"/>
              </a:rPr>
              <a:t>, </a:t>
            </a:r>
            <a:r>
              <a:rPr lang="en-US" sz="1800" dirty="0">
                <a:solidFill>
                  <a:srgbClr val="6A3E3E"/>
                </a:solidFill>
                <a:latin typeface="Consolas" panose="020B0609020204030204" pitchFamily="49" charset="0"/>
              </a:rPr>
              <a:t>amount</a:t>
            </a:r>
            <a:r>
              <a:rPr lang="en-US" sz="1800" dirty="0">
                <a:solidFill>
                  <a:srgbClr val="000000"/>
                </a:solidFill>
                <a:latin typeface="Consolas" panose="020B0609020204030204" pitchFamily="49" charset="0"/>
              </a:rPr>
              <a:t>) -&gt; {</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"WhatsApp has sent..."</a:t>
            </a:r>
            <a:r>
              <a:rPr lang="en-US" sz="1800" b="1" i="1"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return</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balance</a:t>
            </a:r>
            <a:r>
              <a:rPr lang="en-US" sz="1800" b="1" dirty="0">
                <a:solidFill>
                  <a:srgbClr val="000000"/>
                </a:solidFill>
                <a:latin typeface="Consolas" panose="020B0609020204030204" pitchFamily="49" charset="0"/>
              </a:rPr>
              <a:t>-</a:t>
            </a:r>
            <a:r>
              <a:rPr lang="en-US" sz="1800" b="1" dirty="0">
                <a:solidFill>
                  <a:srgbClr val="6A3E3E"/>
                </a:solidFill>
                <a:latin typeface="Consolas" panose="020B0609020204030204" pitchFamily="49" charset="0"/>
              </a:rPr>
              <a:t>amount</a:t>
            </a:r>
            <a:r>
              <a:rPr lang="en-US" sz="1800" b="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endParaRPr lang="en-US" sz="1800" dirty="0">
              <a:latin typeface="Consolas" panose="020B0609020204030204" pitchFamily="49" charset="0"/>
            </a:endParaRPr>
          </a:p>
          <a:p>
            <a:pPr algn="l"/>
            <a:r>
              <a:rPr lang="en-US" sz="1800" dirty="0">
                <a:solidFill>
                  <a:srgbClr val="3F7F5F"/>
                </a:solidFill>
                <a:latin typeface="Consolas" panose="020B0609020204030204" pitchFamily="49" charset="0"/>
              </a:rPr>
              <a:t>//Returned value</a:t>
            </a:r>
          </a:p>
          <a:p>
            <a:pPr algn="l"/>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netAmount2</a:t>
            </a:r>
            <a:r>
              <a:rPr lang="en-US" sz="1800" b="1" dirty="0">
                <a:solidFill>
                  <a:srgbClr val="000000"/>
                </a:solidFill>
                <a:latin typeface="Consolas" panose="020B0609020204030204" pitchFamily="49" charset="0"/>
              </a:rPr>
              <a:t>=</a:t>
            </a:r>
            <a:r>
              <a:rPr lang="en-US" sz="1800" b="1" dirty="0" err="1">
                <a:solidFill>
                  <a:srgbClr val="6A3E3E"/>
                </a:solidFill>
                <a:latin typeface="Consolas" panose="020B0609020204030204" pitchFamily="49" charset="0"/>
              </a:rPr>
              <a:t>notificationWhatsApp</a:t>
            </a:r>
            <a:r>
              <a:rPr lang="en-US" sz="1800" b="1" dirty="0" err="1">
                <a:solidFill>
                  <a:srgbClr val="000000"/>
                </a:solidFill>
                <a:latin typeface="Consolas" panose="020B0609020204030204" pitchFamily="49" charset="0"/>
              </a:rPr>
              <a:t>.notify</a:t>
            </a:r>
            <a:r>
              <a:rPr lang="en-US" sz="1800" b="1" dirty="0">
                <a:solidFill>
                  <a:srgbClr val="000000"/>
                </a:solidFill>
                <a:latin typeface="Consolas" panose="020B0609020204030204" pitchFamily="49" charset="0"/>
              </a:rPr>
              <a:t>(2000,500);</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6A3E3E"/>
                </a:solidFill>
                <a:latin typeface="Consolas" panose="020B0609020204030204" pitchFamily="49" charset="0"/>
              </a:rPr>
              <a:t>netAmount2</a:t>
            </a:r>
            <a:r>
              <a:rPr lang="en-US" sz="1800" b="1" i="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endParaRPr lang="en-US" sz="1800" dirty="0">
              <a:solidFill>
                <a:srgbClr val="3F5FBF"/>
              </a:solidFill>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51F125F4-9DDA-44AC-A455-8795B6A7ECE4}" type="slidenum">
              <a:rPr lang="en-US" smtClean="0"/>
              <a:t>25</a:t>
            </a:fld>
            <a:endParaRPr lang="en-US"/>
          </a:p>
        </p:txBody>
      </p:sp>
    </p:spTree>
    <p:extLst>
      <p:ext uri="{BB962C8B-B14F-4D97-AF65-F5344CB8AC3E}">
        <p14:creationId xmlns:p14="http://schemas.microsoft.com/office/powerpoint/2010/main" val="2189955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64BBAAE-1246-49D2-BA24-16771C7F40EF}" type="slidenum">
              <a:rPr lang="en-US" smtClean="0"/>
              <a:t>4</a:t>
            </a:fld>
            <a:endParaRPr lang="en-US"/>
          </a:p>
        </p:txBody>
      </p:sp>
    </p:spTree>
    <p:extLst>
      <p:ext uri="{BB962C8B-B14F-4D97-AF65-F5344CB8AC3E}">
        <p14:creationId xmlns:p14="http://schemas.microsoft.com/office/powerpoint/2010/main" val="5810805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dirty="0">
                <a:solidFill>
                  <a:srgbClr val="3F5FBF"/>
                </a:solidFill>
                <a:latin typeface="Consolas" panose="020B0609020204030204" pitchFamily="49" charset="0"/>
              </a:rPr>
              <a:t> Problem statement: </a:t>
            </a:r>
          </a:p>
          <a:p>
            <a:pPr algn="l"/>
            <a:r>
              <a:rPr lang="en-US" sz="1800" dirty="0">
                <a:solidFill>
                  <a:srgbClr val="3F5FBF"/>
                </a:solidFill>
                <a:latin typeface="Consolas" panose="020B0609020204030204" pitchFamily="49" charset="0"/>
              </a:rPr>
              <a:t>7. What if now bank needs to send one type of notification as </a:t>
            </a:r>
            <a:r>
              <a:rPr lang="en-US" sz="1800" dirty="0" err="1">
                <a:solidFill>
                  <a:srgbClr val="3F5FBF"/>
                </a:solidFill>
                <a:latin typeface="Consolas" panose="020B0609020204030204" pitchFamily="49" charset="0"/>
              </a:rPr>
              <a:t>what'sapp</a:t>
            </a:r>
            <a:r>
              <a:rPr lang="en-US" sz="1800" dirty="0">
                <a:solidFill>
                  <a:srgbClr val="3F5FBF"/>
                </a:solidFill>
                <a:latin typeface="Consolas" panose="020B0609020204030204" pitchFamily="49" charset="0"/>
              </a:rPr>
              <a:t> message</a:t>
            </a:r>
          </a:p>
          <a:p>
            <a:pPr algn="l"/>
            <a:r>
              <a:rPr lang="en-US" sz="1800" dirty="0">
                <a:solidFill>
                  <a:srgbClr val="3F5FBF"/>
                </a:solidFill>
                <a:latin typeface="Consolas" panose="020B0609020204030204" pitchFamily="49" charset="0"/>
              </a:rPr>
              <a:t>Answer: For this we need to create one more implementation class </a:t>
            </a:r>
            <a:r>
              <a:rPr lang="en-US" sz="1800" dirty="0" err="1">
                <a:solidFill>
                  <a:srgbClr val="3F5FBF"/>
                </a:solidFill>
                <a:latin typeface="Consolas" panose="020B0609020204030204" pitchFamily="49" charset="0"/>
              </a:rPr>
              <a:t>AlertWhatsApp</a:t>
            </a:r>
            <a:r>
              <a:rPr lang="en-US" sz="1800" dirty="0">
                <a:solidFill>
                  <a:srgbClr val="3F5FBF"/>
                </a:solidFill>
                <a:latin typeface="Consolas" panose="020B0609020204030204" pitchFamily="49" charset="0"/>
              </a:rPr>
              <a:t>. </a:t>
            </a:r>
          </a:p>
          <a:p>
            <a:pPr algn="l"/>
            <a:r>
              <a:rPr lang="en-US" sz="1800" dirty="0">
                <a:solidFill>
                  <a:srgbClr val="3F5FBF"/>
                </a:solidFill>
                <a:latin typeface="Consolas" panose="020B0609020204030204" pitchFamily="49" charset="0"/>
              </a:rPr>
              <a:t>But do you think this time it is required to change any code in the Account class?</a:t>
            </a:r>
          </a:p>
          <a:p>
            <a:pPr algn="l"/>
            <a:r>
              <a:rPr lang="en-US" sz="1800" dirty="0">
                <a:solidFill>
                  <a:srgbClr val="3F5FBF"/>
                </a:solidFill>
                <a:latin typeface="Consolas" panose="020B0609020204030204" pitchFamily="49" charset="0"/>
              </a:rPr>
              <a:t>Answer: No, not required. This is called decoupling/loose coupling using an interface.</a:t>
            </a:r>
          </a:p>
          <a:p>
            <a:pPr algn="l"/>
            <a:r>
              <a:rPr lang="en-US" sz="1800" dirty="0">
                <a:solidFill>
                  <a:srgbClr val="3F5FBF"/>
                </a:solidFill>
                <a:latin typeface="Consolas" panose="020B0609020204030204" pitchFamily="49" charset="0"/>
              </a:rPr>
              <a:t>Code: </a:t>
            </a: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AlertWhatsApp</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implements</a:t>
            </a:r>
            <a:r>
              <a:rPr lang="en-US" sz="1800" b="1" dirty="0">
                <a:solidFill>
                  <a:srgbClr val="000000"/>
                </a:solidFill>
                <a:latin typeface="Consolas" panose="020B0609020204030204" pitchFamily="49" charset="0"/>
              </a:rPr>
              <a:t> Notification {</a:t>
            </a:r>
          </a:p>
          <a:p>
            <a:pPr algn="l"/>
            <a:r>
              <a:rPr lang="en-US" sz="1800" dirty="0">
                <a:solidFill>
                  <a:srgbClr val="646464"/>
                </a:solidFill>
                <a:latin typeface="Consolas" panose="020B0609020204030204" pitchFamily="49" charset="0"/>
              </a:rPr>
              <a:t>@Override</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notify(</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balance</a:t>
            </a:r>
            <a:r>
              <a:rPr lang="en-US" sz="1800" b="1" dirty="0">
                <a:solidFill>
                  <a:srgbClr val="000000"/>
                </a:solidFill>
                <a:latin typeface="Consolas" panose="020B0609020204030204" pitchFamily="49" charset="0"/>
              </a:rPr>
              <a:t>) {</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"WhatsApp has sent..."</a:t>
            </a:r>
            <a:r>
              <a:rPr lang="en-US" sz="1800" b="1" i="1"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"The remaining balance is :"</a:t>
            </a:r>
            <a:r>
              <a:rPr lang="en-US" sz="1800" b="1" i="1" dirty="0">
                <a:solidFill>
                  <a:srgbClr val="000000"/>
                </a:solidFill>
                <a:latin typeface="Consolas" panose="020B0609020204030204" pitchFamily="49" charset="0"/>
              </a:rPr>
              <a:t> + </a:t>
            </a:r>
            <a:r>
              <a:rPr lang="en-US" sz="1800" b="1" i="1" dirty="0">
                <a:solidFill>
                  <a:srgbClr val="6A3E3E"/>
                </a:solidFill>
                <a:latin typeface="Consolas" panose="020B0609020204030204" pitchFamily="49" charset="0"/>
              </a:rPr>
              <a:t>balance</a:t>
            </a:r>
            <a:r>
              <a:rPr lang="en-US" sz="1800" b="1" i="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endParaRPr lang="en-US" sz="1800" dirty="0">
              <a:solidFill>
                <a:srgbClr val="3F5FBF"/>
              </a:solidFill>
              <a:latin typeface="Consolas" panose="020B0609020204030204" pitchFamily="49" charset="0"/>
            </a:endParaRPr>
          </a:p>
          <a:p>
            <a:pPr algn="l"/>
            <a:endParaRPr lang="en-US" sz="1800" dirty="0">
              <a:solidFill>
                <a:srgbClr val="3F5FBF"/>
              </a:solidFill>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ExecuteEnhancement7 {</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Account </a:t>
            </a:r>
            <a:r>
              <a:rPr lang="en-US" sz="1800" dirty="0" err="1">
                <a:solidFill>
                  <a:srgbClr val="6A3E3E"/>
                </a:solidFill>
                <a:latin typeface="Consolas" panose="020B0609020204030204" pitchFamily="49" charset="0"/>
              </a:rPr>
              <a:t>account</a:t>
            </a:r>
            <a:r>
              <a:rPr lang="en-US" sz="1800" dirty="0">
                <a:solidFill>
                  <a:srgbClr val="000000"/>
                </a:solidFill>
                <a:latin typeface="Consolas" panose="020B0609020204030204" pitchFamily="49" charset="0"/>
              </a:rPr>
              <a:t> =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Account(3000);</a:t>
            </a:r>
          </a:p>
          <a:p>
            <a:pPr algn="l"/>
            <a:r>
              <a:rPr lang="en-US" sz="1800" dirty="0" err="1">
                <a:solidFill>
                  <a:srgbClr val="6A3E3E"/>
                </a:solidFill>
                <a:latin typeface="Consolas" panose="020B0609020204030204" pitchFamily="49" charset="0"/>
              </a:rPr>
              <a:t>account</a:t>
            </a:r>
            <a:r>
              <a:rPr lang="en-US" sz="1800" dirty="0" err="1">
                <a:solidFill>
                  <a:srgbClr val="000000"/>
                </a:solidFill>
                <a:latin typeface="Consolas" panose="020B0609020204030204" pitchFamily="49" charset="0"/>
              </a:rPr>
              <a:t>.addNotification</a:t>
            </a:r>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AlertEmail</a:t>
            </a:r>
            <a:r>
              <a:rPr lang="en-US" sz="1800" b="1" dirty="0">
                <a:solidFill>
                  <a:srgbClr val="000000"/>
                </a:solidFill>
                <a:latin typeface="Consolas" panose="020B0609020204030204" pitchFamily="49" charset="0"/>
              </a:rPr>
              <a:t>());</a:t>
            </a:r>
          </a:p>
          <a:p>
            <a:pPr algn="l"/>
            <a:r>
              <a:rPr lang="en-US" sz="1800" dirty="0" err="1">
                <a:solidFill>
                  <a:srgbClr val="6A3E3E"/>
                </a:solidFill>
                <a:latin typeface="Consolas" panose="020B0609020204030204" pitchFamily="49" charset="0"/>
              </a:rPr>
              <a:t>account</a:t>
            </a:r>
            <a:r>
              <a:rPr lang="en-US" sz="1800" dirty="0" err="1">
                <a:solidFill>
                  <a:srgbClr val="000000"/>
                </a:solidFill>
                <a:latin typeface="Consolas" panose="020B0609020204030204" pitchFamily="49" charset="0"/>
              </a:rPr>
              <a:t>.addNotification</a:t>
            </a:r>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AlertSMS</a:t>
            </a:r>
            <a:r>
              <a:rPr lang="en-US" sz="1800" b="1" dirty="0">
                <a:solidFill>
                  <a:srgbClr val="000000"/>
                </a:solidFill>
                <a:latin typeface="Consolas" panose="020B0609020204030204" pitchFamily="49" charset="0"/>
              </a:rPr>
              <a:t>());</a:t>
            </a:r>
          </a:p>
          <a:p>
            <a:pPr algn="l"/>
            <a:r>
              <a:rPr lang="en-US" sz="1800" dirty="0" err="1">
                <a:solidFill>
                  <a:srgbClr val="6A3E3E"/>
                </a:solidFill>
                <a:latin typeface="Consolas" panose="020B0609020204030204" pitchFamily="49" charset="0"/>
              </a:rPr>
              <a:t>account</a:t>
            </a:r>
            <a:r>
              <a:rPr lang="en-US" sz="1800" dirty="0" err="1">
                <a:solidFill>
                  <a:srgbClr val="000000"/>
                </a:solidFill>
                <a:latin typeface="Consolas" panose="020B0609020204030204" pitchFamily="49" charset="0"/>
              </a:rPr>
              <a:t>.addNotification</a:t>
            </a:r>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AlertWhatsApp</a:t>
            </a:r>
            <a:r>
              <a:rPr lang="en-US" sz="1800" b="1" dirty="0">
                <a:solidFill>
                  <a:srgbClr val="000000"/>
                </a:solidFill>
                <a:latin typeface="Consolas" panose="020B0609020204030204" pitchFamily="49" charset="0"/>
              </a:rPr>
              <a:t>());</a:t>
            </a:r>
          </a:p>
          <a:p>
            <a:pPr algn="l"/>
            <a:r>
              <a:rPr lang="en-US" sz="1800" u="sng" dirty="0" err="1">
                <a:solidFill>
                  <a:srgbClr val="000000"/>
                </a:solidFill>
                <a:latin typeface="Consolas" panose="020B0609020204030204" pitchFamily="49" charset="0"/>
              </a:rPr>
              <a:t>account.deposit</a:t>
            </a:r>
            <a:r>
              <a:rPr lang="en-US" sz="1800" u="sng" dirty="0">
                <a:solidFill>
                  <a:srgbClr val="000000"/>
                </a:solidFill>
                <a:latin typeface="Consolas" panose="020B0609020204030204" pitchFamily="49" charset="0"/>
              </a:rPr>
              <a:t>(1000);</a:t>
            </a:r>
          </a:p>
          <a:p>
            <a:pPr algn="l"/>
            <a:r>
              <a:rPr lang="en-US" sz="1800" dirty="0" err="1">
                <a:solidFill>
                  <a:srgbClr val="6A3E3E"/>
                </a:solidFill>
                <a:latin typeface="Consolas" panose="020B0609020204030204" pitchFamily="49" charset="0"/>
              </a:rPr>
              <a:t>account</a:t>
            </a:r>
            <a:r>
              <a:rPr lang="en-US" sz="1800" dirty="0" err="1">
                <a:solidFill>
                  <a:srgbClr val="000000"/>
                </a:solidFill>
                <a:latin typeface="Consolas" panose="020B0609020204030204" pitchFamily="49" charset="0"/>
              </a:rPr>
              <a:t>.withdraw</a:t>
            </a:r>
            <a:r>
              <a:rPr lang="en-US" sz="1800" dirty="0">
                <a:solidFill>
                  <a:srgbClr val="000000"/>
                </a:solidFill>
                <a:latin typeface="Consolas" panose="020B0609020204030204" pitchFamily="49" charset="0"/>
              </a:rPr>
              <a:t>(500);</a:t>
            </a:r>
          </a:p>
          <a:p>
            <a:pPr algn="l"/>
            <a:r>
              <a:rPr lang="en-US"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endParaRPr lang="en-US" sz="1800" dirty="0">
              <a:solidFill>
                <a:srgbClr val="3F5FBF"/>
              </a:solidFill>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51F125F4-9DDA-44AC-A455-8795B6A7ECE4}" type="slidenum">
              <a:rPr lang="en-US" smtClean="0"/>
              <a:t>26</a:t>
            </a:fld>
            <a:endParaRPr lang="en-US"/>
          </a:p>
        </p:txBody>
      </p:sp>
    </p:spTree>
    <p:extLst>
      <p:ext uri="{BB962C8B-B14F-4D97-AF65-F5344CB8AC3E}">
        <p14:creationId xmlns:p14="http://schemas.microsoft.com/office/powerpoint/2010/main" val="23118894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dirty="0">
                <a:solidFill>
                  <a:srgbClr val="3F5FBF"/>
                </a:solidFill>
                <a:latin typeface="Consolas" panose="020B0609020204030204" pitchFamily="49" charset="0"/>
              </a:rPr>
              <a:t> Problem statement: </a:t>
            </a:r>
          </a:p>
          <a:p>
            <a:pPr algn="l"/>
            <a:r>
              <a:rPr lang="en-US" sz="1800" dirty="0">
                <a:solidFill>
                  <a:srgbClr val="3F5FBF"/>
                </a:solidFill>
                <a:latin typeface="Consolas" panose="020B0609020204030204" pitchFamily="49" charset="0"/>
              </a:rPr>
              <a:t>7. What if now bank needs to send one type of notification as </a:t>
            </a:r>
            <a:r>
              <a:rPr lang="en-US" sz="1800" dirty="0" err="1">
                <a:solidFill>
                  <a:srgbClr val="3F5FBF"/>
                </a:solidFill>
                <a:latin typeface="Consolas" panose="020B0609020204030204" pitchFamily="49" charset="0"/>
              </a:rPr>
              <a:t>what'sapp</a:t>
            </a:r>
            <a:r>
              <a:rPr lang="en-US" sz="1800" dirty="0">
                <a:solidFill>
                  <a:srgbClr val="3F5FBF"/>
                </a:solidFill>
                <a:latin typeface="Consolas" panose="020B0609020204030204" pitchFamily="49" charset="0"/>
              </a:rPr>
              <a:t> message</a:t>
            </a:r>
          </a:p>
          <a:p>
            <a:pPr algn="l"/>
            <a:r>
              <a:rPr lang="en-US" sz="1800" dirty="0">
                <a:solidFill>
                  <a:srgbClr val="3F5FBF"/>
                </a:solidFill>
                <a:latin typeface="Consolas" panose="020B0609020204030204" pitchFamily="49" charset="0"/>
              </a:rPr>
              <a:t>Answer: For this we need to create one more implementation class </a:t>
            </a:r>
            <a:r>
              <a:rPr lang="en-US" sz="1800" dirty="0" err="1">
                <a:solidFill>
                  <a:srgbClr val="3F5FBF"/>
                </a:solidFill>
                <a:latin typeface="Consolas" panose="020B0609020204030204" pitchFamily="49" charset="0"/>
              </a:rPr>
              <a:t>AlertWhatsApp</a:t>
            </a:r>
            <a:r>
              <a:rPr lang="en-US" sz="1800" dirty="0">
                <a:solidFill>
                  <a:srgbClr val="3F5FBF"/>
                </a:solidFill>
                <a:latin typeface="Consolas" panose="020B0609020204030204" pitchFamily="49" charset="0"/>
              </a:rPr>
              <a:t>. </a:t>
            </a:r>
          </a:p>
          <a:p>
            <a:pPr algn="l"/>
            <a:r>
              <a:rPr lang="en-US" sz="1800" dirty="0">
                <a:solidFill>
                  <a:srgbClr val="3F5FBF"/>
                </a:solidFill>
                <a:latin typeface="Consolas" panose="020B0609020204030204" pitchFamily="49" charset="0"/>
              </a:rPr>
              <a:t>But do you think this time it is required to change any code in the Account class?</a:t>
            </a:r>
          </a:p>
          <a:p>
            <a:pPr algn="l"/>
            <a:r>
              <a:rPr lang="en-US" sz="1800" dirty="0">
                <a:solidFill>
                  <a:srgbClr val="3F5FBF"/>
                </a:solidFill>
                <a:latin typeface="Consolas" panose="020B0609020204030204" pitchFamily="49" charset="0"/>
              </a:rPr>
              <a:t>Answer: No, not required. This is called decoupling/loose coupling using an interface.</a:t>
            </a:r>
          </a:p>
          <a:p>
            <a:pPr algn="l"/>
            <a:r>
              <a:rPr lang="en-US" sz="1800" dirty="0">
                <a:solidFill>
                  <a:srgbClr val="3F5FBF"/>
                </a:solidFill>
                <a:latin typeface="Consolas" panose="020B0609020204030204" pitchFamily="49" charset="0"/>
              </a:rPr>
              <a:t>Code: </a:t>
            </a: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AlertWhatsApp</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implements</a:t>
            </a:r>
            <a:r>
              <a:rPr lang="en-US" sz="1800" b="1" dirty="0">
                <a:solidFill>
                  <a:srgbClr val="000000"/>
                </a:solidFill>
                <a:latin typeface="Consolas" panose="020B0609020204030204" pitchFamily="49" charset="0"/>
              </a:rPr>
              <a:t> Notification {</a:t>
            </a:r>
          </a:p>
          <a:p>
            <a:pPr algn="l"/>
            <a:r>
              <a:rPr lang="en-US" sz="1800" dirty="0">
                <a:solidFill>
                  <a:srgbClr val="646464"/>
                </a:solidFill>
                <a:latin typeface="Consolas" panose="020B0609020204030204" pitchFamily="49" charset="0"/>
              </a:rPr>
              <a:t>@Override</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notify(</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balance</a:t>
            </a:r>
            <a:r>
              <a:rPr lang="en-US" sz="1800" b="1" dirty="0">
                <a:solidFill>
                  <a:srgbClr val="000000"/>
                </a:solidFill>
                <a:latin typeface="Consolas" panose="020B0609020204030204" pitchFamily="49" charset="0"/>
              </a:rPr>
              <a:t>) {</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"WhatsApp has sent..."</a:t>
            </a:r>
            <a:r>
              <a:rPr lang="en-US" sz="1800" b="1" i="1"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"The remaining balance is :"</a:t>
            </a:r>
            <a:r>
              <a:rPr lang="en-US" sz="1800" b="1" i="1" dirty="0">
                <a:solidFill>
                  <a:srgbClr val="000000"/>
                </a:solidFill>
                <a:latin typeface="Consolas" panose="020B0609020204030204" pitchFamily="49" charset="0"/>
              </a:rPr>
              <a:t> + </a:t>
            </a:r>
            <a:r>
              <a:rPr lang="en-US" sz="1800" b="1" i="1" dirty="0">
                <a:solidFill>
                  <a:srgbClr val="6A3E3E"/>
                </a:solidFill>
                <a:latin typeface="Consolas" panose="020B0609020204030204" pitchFamily="49" charset="0"/>
              </a:rPr>
              <a:t>balance</a:t>
            </a:r>
            <a:r>
              <a:rPr lang="en-US" sz="1800" b="1" i="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endParaRPr lang="en-US" sz="1800" dirty="0">
              <a:solidFill>
                <a:srgbClr val="3F5FBF"/>
              </a:solidFill>
              <a:latin typeface="Consolas" panose="020B0609020204030204" pitchFamily="49" charset="0"/>
            </a:endParaRPr>
          </a:p>
          <a:p>
            <a:pPr algn="l"/>
            <a:endParaRPr lang="en-US" sz="1800" dirty="0">
              <a:solidFill>
                <a:srgbClr val="3F5FBF"/>
              </a:solidFill>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ExecuteEnhancement7 {</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Account </a:t>
            </a:r>
            <a:r>
              <a:rPr lang="en-US" sz="1800" dirty="0" err="1">
                <a:solidFill>
                  <a:srgbClr val="6A3E3E"/>
                </a:solidFill>
                <a:latin typeface="Consolas" panose="020B0609020204030204" pitchFamily="49" charset="0"/>
              </a:rPr>
              <a:t>account</a:t>
            </a:r>
            <a:r>
              <a:rPr lang="en-US" sz="1800" dirty="0">
                <a:solidFill>
                  <a:srgbClr val="000000"/>
                </a:solidFill>
                <a:latin typeface="Consolas" panose="020B0609020204030204" pitchFamily="49" charset="0"/>
              </a:rPr>
              <a:t> =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Account(3000);</a:t>
            </a:r>
          </a:p>
          <a:p>
            <a:pPr algn="l"/>
            <a:r>
              <a:rPr lang="en-US" sz="1800" dirty="0" err="1">
                <a:solidFill>
                  <a:srgbClr val="6A3E3E"/>
                </a:solidFill>
                <a:latin typeface="Consolas" panose="020B0609020204030204" pitchFamily="49" charset="0"/>
              </a:rPr>
              <a:t>account</a:t>
            </a:r>
            <a:r>
              <a:rPr lang="en-US" sz="1800" dirty="0" err="1">
                <a:solidFill>
                  <a:srgbClr val="000000"/>
                </a:solidFill>
                <a:latin typeface="Consolas" panose="020B0609020204030204" pitchFamily="49" charset="0"/>
              </a:rPr>
              <a:t>.addNotification</a:t>
            </a:r>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AlertEmail</a:t>
            </a:r>
            <a:r>
              <a:rPr lang="en-US" sz="1800" b="1" dirty="0">
                <a:solidFill>
                  <a:srgbClr val="000000"/>
                </a:solidFill>
                <a:latin typeface="Consolas" panose="020B0609020204030204" pitchFamily="49" charset="0"/>
              </a:rPr>
              <a:t>());</a:t>
            </a:r>
          </a:p>
          <a:p>
            <a:pPr algn="l"/>
            <a:r>
              <a:rPr lang="en-US" sz="1800" dirty="0" err="1">
                <a:solidFill>
                  <a:srgbClr val="6A3E3E"/>
                </a:solidFill>
                <a:latin typeface="Consolas" panose="020B0609020204030204" pitchFamily="49" charset="0"/>
              </a:rPr>
              <a:t>account</a:t>
            </a:r>
            <a:r>
              <a:rPr lang="en-US" sz="1800" dirty="0" err="1">
                <a:solidFill>
                  <a:srgbClr val="000000"/>
                </a:solidFill>
                <a:latin typeface="Consolas" panose="020B0609020204030204" pitchFamily="49" charset="0"/>
              </a:rPr>
              <a:t>.addNotification</a:t>
            </a:r>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AlertSMS</a:t>
            </a:r>
            <a:r>
              <a:rPr lang="en-US" sz="1800" b="1" dirty="0">
                <a:solidFill>
                  <a:srgbClr val="000000"/>
                </a:solidFill>
                <a:latin typeface="Consolas" panose="020B0609020204030204" pitchFamily="49" charset="0"/>
              </a:rPr>
              <a:t>());</a:t>
            </a:r>
          </a:p>
          <a:p>
            <a:pPr algn="l"/>
            <a:r>
              <a:rPr lang="en-US" sz="1800" dirty="0" err="1">
                <a:solidFill>
                  <a:srgbClr val="6A3E3E"/>
                </a:solidFill>
                <a:latin typeface="Consolas" panose="020B0609020204030204" pitchFamily="49" charset="0"/>
              </a:rPr>
              <a:t>account</a:t>
            </a:r>
            <a:r>
              <a:rPr lang="en-US" sz="1800" dirty="0" err="1">
                <a:solidFill>
                  <a:srgbClr val="000000"/>
                </a:solidFill>
                <a:latin typeface="Consolas" panose="020B0609020204030204" pitchFamily="49" charset="0"/>
              </a:rPr>
              <a:t>.addNotification</a:t>
            </a:r>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AlertWhatsApp</a:t>
            </a:r>
            <a:r>
              <a:rPr lang="en-US" sz="1800" b="1" dirty="0">
                <a:solidFill>
                  <a:srgbClr val="000000"/>
                </a:solidFill>
                <a:latin typeface="Consolas" panose="020B0609020204030204" pitchFamily="49" charset="0"/>
              </a:rPr>
              <a:t>());</a:t>
            </a:r>
          </a:p>
          <a:p>
            <a:pPr algn="l"/>
            <a:r>
              <a:rPr lang="en-US" sz="1800" u="sng" dirty="0" err="1">
                <a:solidFill>
                  <a:srgbClr val="000000"/>
                </a:solidFill>
                <a:latin typeface="Consolas" panose="020B0609020204030204" pitchFamily="49" charset="0"/>
              </a:rPr>
              <a:t>account.deposit</a:t>
            </a:r>
            <a:r>
              <a:rPr lang="en-US" sz="1800" u="sng" dirty="0">
                <a:solidFill>
                  <a:srgbClr val="000000"/>
                </a:solidFill>
                <a:latin typeface="Consolas" panose="020B0609020204030204" pitchFamily="49" charset="0"/>
              </a:rPr>
              <a:t>(1000);</a:t>
            </a:r>
          </a:p>
          <a:p>
            <a:pPr algn="l"/>
            <a:r>
              <a:rPr lang="en-US" sz="1800" dirty="0" err="1">
                <a:solidFill>
                  <a:srgbClr val="6A3E3E"/>
                </a:solidFill>
                <a:latin typeface="Consolas" panose="020B0609020204030204" pitchFamily="49" charset="0"/>
              </a:rPr>
              <a:t>account</a:t>
            </a:r>
            <a:r>
              <a:rPr lang="en-US" sz="1800" dirty="0" err="1">
                <a:solidFill>
                  <a:srgbClr val="000000"/>
                </a:solidFill>
                <a:latin typeface="Consolas" panose="020B0609020204030204" pitchFamily="49" charset="0"/>
              </a:rPr>
              <a:t>.withdraw</a:t>
            </a:r>
            <a:r>
              <a:rPr lang="en-US" sz="1800" dirty="0">
                <a:solidFill>
                  <a:srgbClr val="000000"/>
                </a:solidFill>
                <a:latin typeface="Consolas" panose="020B0609020204030204" pitchFamily="49" charset="0"/>
              </a:rPr>
              <a:t>(500);</a:t>
            </a:r>
          </a:p>
          <a:p>
            <a:pPr algn="l"/>
            <a:r>
              <a:rPr lang="en-US"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endParaRPr lang="en-US" sz="1800" dirty="0">
              <a:solidFill>
                <a:srgbClr val="3F5FBF"/>
              </a:solidFill>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51F125F4-9DDA-44AC-A455-8795B6A7ECE4}" type="slidenum">
              <a:rPr lang="en-US" smtClean="0"/>
              <a:t>27</a:t>
            </a:fld>
            <a:endParaRPr lang="en-US"/>
          </a:p>
        </p:txBody>
      </p:sp>
    </p:spTree>
    <p:extLst>
      <p:ext uri="{BB962C8B-B14F-4D97-AF65-F5344CB8AC3E}">
        <p14:creationId xmlns:p14="http://schemas.microsoft.com/office/powerpoint/2010/main" val="18621791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dirty="0">
                <a:solidFill>
                  <a:srgbClr val="3F5FBF"/>
                </a:solidFill>
                <a:latin typeface="Consolas" panose="020B0609020204030204" pitchFamily="49" charset="0"/>
              </a:rPr>
              <a:t> Problem statement: </a:t>
            </a:r>
          </a:p>
          <a:p>
            <a:pPr algn="l"/>
            <a:r>
              <a:rPr lang="en-US" sz="1800" dirty="0">
                <a:solidFill>
                  <a:srgbClr val="3F5FBF"/>
                </a:solidFill>
                <a:latin typeface="Consolas" panose="020B0609020204030204" pitchFamily="49" charset="0"/>
              </a:rPr>
              <a:t>15. What if the same double balance as argument for lambda at the same time it is the only data to be printed then method reference can be used. like (p)-&gt; </a:t>
            </a:r>
            <a:r>
              <a:rPr lang="en-US" sz="1800" dirty="0" err="1">
                <a:solidFill>
                  <a:srgbClr val="3F5FBF"/>
                </a:solidFill>
                <a:latin typeface="Consolas" panose="020B0609020204030204" pitchFamily="49" charset="0"/>
              </a:rPr>
              <a:t>System.out.println</a:t>
            </a:r>
            <a:r>
              <a:rPr lang="en-US" sz="1800" dirty="0">
                <a:solidFill>
                  <a:srgbClr val="3F5FBF"/>
                </a:solidFill>
                <a:latin typeface="Consolas" panose="020B0609020204030204" pitchFamily="49" charset="0"/>
              </a:rPr>
              <a:t>(p) </a:t>
            </a:r>
          </a:p>
          <a:p>
            <a:pPr algn="l"/>
            <a:r>
              <a:rPr lang="en-US" sz="1800" dirty="0">
                <a:solidFill>
                  <a:srgbClr val="3F5FBF"/>
                </a:solidFill>
                <a:latin typeface="Consolas" panose="020B0609020204030204" pitchFamily="49" charset="0"/>
              </a:rPr>
              <a:t>then we can also write </a:t>
            </a:r>
            <a:r>
              <a:rPr lang="en-US" sz="1800" dirty="0" err="1">
                <a:solidFill>
                  <a:srgbClr val="3F5FBF"/>
                </a:solidFill>
                <a:latin typeface="Consolas" panose="020B0609020204030204" pitchFamily="49" charset="0"/>
              </a:rPr>
              <a:t>System.out</a:t>
            </a:r>
            <a:r>
              <a:rPr lang="en-US" sz="1800" dirty="0">
                <a:solidFill>
                  <a:srgbClr val="3F5FBF"/>
                </a:solidFill>
                <a:latin typeface="Consolas" panose="020B0609020204030204" pitchFamily="49" charset="0"/>
              </a:rPr>
              <a:t>::</a:t>
            </a:r>
            <a:r>
              <a:rPr lang="en-US" sz="1800" dirty="0" err="1">
                <a:solidFill>
                  <a:srgbClr val="3F5FBF"/>
                </a:solidFill>
                <a:latin typeface="Consolas" panose="020B0609020204030204" pitchFamily="49" charset="0"/>
              </a:rPr>
              <a:t>println</a:t>
            </a:r>
            <a:r>
              <a:rPr lang="en-US" sz="1800" dirty="0">
                <a:solidFill>
                  <a:srgbClr val="3F5FBF"/>
                </a:solidFill>
                <a:latin typeface="Consolas" panose="020B0609020204030204" pitchFamily="49" charset="0"/>
              </a:rPr>
              <a:t> which is also called as Method Reference</a:t>
            </a:r>
          </a:p>
          <a:p>
            <a:pPr algn="l"/>
            <a:r>
              <a:rPr lang="en-US" sz="1800" dirty="0">
                <a:solidFill>
                  <a:srgbClr val="3F5FBF"/>
                </a:solidFill>
                <a:latin typeface="Consolas" panose="020B0609020204030204" pitchFamily="49" charset="0"/>
              </a:rPr>
              <a:t>Types of Method References</a:t>
            </a:r>
          </a:p>
          <a:p>
            <a:pPr algn="l"/>
            <a:r>
              <a:rPr lang="en-US" sz="1800" dirty="0">
                <a:solidFill>
                  <a:srgbClr val="3F5FBF"/>
                </a:solidFill>
                <a:latin typeface="Consolas" panose="020B0609020204030204" pitchFamily="49" charset="0"/>
              </a:rPr>
              <a:t>	1. Reference to a static method.</a:t>
            </a:r>
          </a:p>
          <a:p>
            <a:pPr algn="l"/>
            <a:r>
              <a:rPr lang="en-US" sz="1800" dirty="0">
                <a:solidFill>
                  <a:srgbClr val="3F5FBF"/>
                </a:solidFill>
                <a:latin typeface="Consolas" panose="020B0609020204030204" pitchFamily="49" charset="0"/>
              </a:rPr>
              <a:t>	2. Reference to an instance method.</a:t>
            </a:r>
          </a:p>
          <a:p>
            <a:pPr algn="l"/>
            <a:r>
              <a:rPr lang="en-US" sz="1800" dirty="0">
                <a:solidFill>
                  <a:srgbClr val="3F5FBF"/>
                </a:solidFill>
                <a:latin typeface="Consolas" panose="020B0609020204030204" pitchFamily="49" charset="0"/>
              </a:rPr>
              <a:t>	3. Reference to a constructor.</a:t>
            </a:r>
          </a:p>
        </p:txBody>
      </p:sp>
      <p:sp>
        <p:nvSpPr>
          <p:cNvPr id="4" name="Slide Number Placeholder 3"/>
          <p:cNvSpPr>
            <a:spLocks noGrp="1"/>
          </p:cNvSpPr>
          <p:nvPr>
            <p:ph type="sldNum" sz="quarter" idx="5"/>
          </p:nvPr>
        </p:nvSpPr>
        <p:spPr/>
        <p:txBody>
          <a:bodyPr/>
          <a:lstStyle/>
          <a:p>
            <a:fld id="{51F125F4-9DDA-44AC-A455-8795B6A7ECE4}" type="slidenum">
              <a:rPr lang="en-US" smtClean="0"/>
              <a:t>28</a:t>
            </a:fld>
            <a:endParaRPr lang="en-US"/>
          </a:p>
        </p:txBody>
      </p:sp>
    </p:spTree>
    <p:extLst>
      <p:ext uri="{BB962C8B-B14F-4D97-AF65-F5344CB8AC3E}">
        <p14:creationId xmlns:p14="http://schemas.microsoft.com/office/powerpoint/2010/main" val="20814334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64BBAAE-1246-49D2-BA24-16771C7F40EF}" type="slidenum">
              <a:rPr lang="en-US" smtClean="0"/>
              <a:t>36</a:t>
            </a:fld>
            <a:endParaRPr lang="en-US"/>
          </a:p>
        </p:txBody>
      </p:sp>
    </p:spTree>
    <p:extLst>
      <p:ext uri="{BB962C8B-B14F-4D97-AF65-F5344CB8AC3E}">
        <p14:creationId xmlns:p14="http://schemas.microsoft.com/office/powerpoint/2010/main" val="4681724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64BBAAE-1246-49D2-BA24-16771C7F40EF}" type="slidenum">
              <a:rPr lang="en-US" smtClean="0"/>
              <a:t>37</a:t>
            </a:fld>
            <a:endParaRPr lang="en-US"/>
          </a:p>
        </p:txBody>
      </p:sp>
    </p:spTree>
    <p:extLst>
      <p:ext uri="{BB962C8B-B14F-4D97-AF65-F5344CB8AC3E}">
        <p14:creationId xmlns:p14="http://schemas.microsoft.com/office/powerpoint/2010/main" val="27131540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64BBAAE-1246-49D2-BA24-16771C7F40EF}" type="slidenum">
              <a:rPr lang="en-US" smtClean="0"/>
              <a:t>38</a:t>
            </a:fld>
            <a:endParaRPr lang="en-US"/>
          </a:p>
        </p:txBody>
      </p:sp>
    </p:spTree>
    <p:extLst>
      <p:ext uri="{BB962C8B-B14F-4D97-AF65-F5344CB8AC3E}">
        <p14:creationId xmlns:p14="http://schemas.microsoft.com/office/powerpoint/2010/main" val="3607927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64BBAAE-1246-49D2-BA24-16771C7F40EF}" type="slidenum">
              <a:rPr lang="en-US" smtClean="0"/>
              <a:t>47</a:t>
            </a:fld>
            <a:endParaRPr lang="en-US"/>
          </a:p>
        </p:txBody>
      </p:sp>
    </p:spTree>
    <p:extLst>
      <p:ext uri="{BB962C8B-B14F-4D97-AF65-F5344CB8AC3E}">
        <p14:creationId xmlns:p14="http://schemas.microsoft.com/office/powerpoint/2010/main" val="14101737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4813" y="698500"/>
            <a:ext cx="6200775" cy="34893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B83FB7D3-8FBA-48A1-9FA1-F452F74AAD2A}" type="slidenum">
              <a:rPr lang="en-GB" smtClean="0"/>
              <a:pPr>
                <a:defRPr/>
              </a:pPr>
              <a:t>65</a:t>
            </a:fld>
            <a:endParaRPr lang="en-GB"/>
          </a:p>
        </p:txBody>
      </p:sp>
    </p:spTree>
    <p:extLst>
      <p:ext uri="{BB962C8B-B14F-4D97-AF65-F5344CB8AC3E}">
        <p14:creationId xmlns:p14="http://schemas.microsoft.com/office/powerpoint/2010/main" val="10038736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dirty="0">
                <a:solidFill>
                  <a:srgbClr val="3F5FBF"/>
                </a:solidFill>
                <a:latin typeface="Consolas" panose="020B0609020204030204" pitchFamily="49" charset="0"/>
              </a:rPr>
              <a:t> Problem statement: </a:t>
            </a:r>
          </a:p>
          <a:p>
            <a:pPr algn="l"/>
            <a:r>
              <a:rPr lang="en-US" sz="1800" dirty="0">
                <a:solidFill>
                  <a:srgbClr val="3F5FBF"/>
                </a:solidFill>
                <a:latin typeface="Consolas" panose="020B0609020204030204" pitchFamily="49" charset="0"/>
              </a:rPr>
              <a:t>12. What if there is more than one method </a:t>
            </a:r>
            <a:r>
              <a:rPr lang="en-US" sz="1800" dirty="0" err="1">
                <a:solidFill>
                  <a:srgbClr val="3F5FBF"/>
                </a:solidFill>
                <a:latin typeface="Consolas" panose="020B0609020204030204" pitchFamily="49" charset="0"/>
              </a:rPr>
              <a:t>writeLog</a:t>
            </a:r>
            <a:r>
              <a:rPr lang="en-US" sz="1800" dirty="0">
                <a:solidFill>
                  <a:srgbClr val="3F5FBF"/>
                </a:solidFill>
                <a:latin typeface="Consolas" panose="020B0609020204030204" pitchFamily="49" charset="0"/>
              </a:rPr>
              <a:t>() in the Notification Interface?? </a:t>
            </a:r>
          </a:p>
          <a:p>
            <a:pPr algn="l"/>
            <a:r>
              <a:rPr lang="en-US" sz="1800" dirty="0">
                <a:solidFill>
                  <a:srgbClr val="3F5FBF"/>
                </a:solidFill>
                <a:latin typeface="Consolas" panose="020B0609020204030204" pitchFamily="49" charset="0"/>
              </a:rPr>
              <a:t>      Answer: Then lambda expression will give compilation error as it will not be able to resolve which method to infer.</a:t>
            </a:r>
          </a:p>
          <a:p>
            <a:pPr algn="l"/>
            <a:r>
              <a:rPr lang="en-US" sz="1800" dirty="0">
                <a:solidFill>
                  <a:srgbClr val="3F5FBF"/>
                </a:solidFill>
                <a:latin typeface="Consolas" panose="020B0609020204030204" pitchFamily="49" charset="0"/>
              </a:rPr>
              <a:t>    Is there a way to restrict the developer not to make this mistake? </a:t>
            </a:r>
          </a:p>
          <a:p>
            <a:pPr algn="l"/>
            <a:r>
              <a:rPr lang="en-US" sz="1800" dirty="0">
                <a:solidFill>
                  <a:srgbClr val="3F5FBF"/>
                </a:solidFill>
                <a:latin typeface="Consolas" panose="020B0609020204030204" pitchFamily="49" charset="0"/>
              </a:rPr>
              <a:t>    Answer: This can be done by adding @FunctionalInterface annotation in Notification interface</a:t>
            </a:r>
          </a:p>
          <a:p>
            <a:pPr algn="l"/>
            <a:r>
              <a:rPr lang="en-US" sz="1800" dirty="0">
                <a:solidFill>
                  <a:srgbClr val="3F5FBF"/>
                </a:solidFill>
                <a:latin typeface="Consolas" panose="020B0609020204030204" pitchFamily="49" charset="0"/>
              </a:rPr>
              <a:t>Code: </a:t>
            </a:r>
          </a:p>
          <a:p>
            <a:pPr algn="l"/>
            <a:r>
              <a:rPr lang="en-US" sz="1800" dirty="0">
                <a:solidFill>
                  <a:srgbClr val="646464"/>
                </a:solidFill>
                <a:latin typeface="Consolas" panose="020B0609020204030204" pitchFamily="49" charset="0"/>
              </a:rPr>
              <a:t>@FunctionalInterface</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interface</a:t>
            </a:r>
            <a:r>
              <a:rPr lang="en-US" sz="1800" b="1" dirty="0">
                <a:solidFill>
                  <a:srgbClr val="000000"/>
                </a:solidFill>
                <a:latin typeface="Consolas" panose="020B0609020204030204" pitchFamily="49" charset="0"/>
              </a:rPr>
              <a:t> Notification {</a:t>
            </a:r>
          </a:p>
          <a:p>
            <a:pPr algn="l"/>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notify(</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balance</a:t>
            </a:r>
            <a:r>
              <a:rPr lang="en-US" sz="1800" b="1" dirty="0">
                <a:solidFill>
                  <a:srgbClr val="000000"/>
                </a:solidFill>
                <a:latin typeface="Consolas" panose="020B0609020204030204" pitchFamily="49" charset="0"/>
              </a:rPr>
              <a:t>);</a:t>
            </a:r>
          </a:p>
          <a:p>
            <a:pPr algn="l"/>
            <a:r>
              <a:rPr lang="en-US" sz="1800" dirty="0">
                <a:solidFill>
                  <a:srgbClr val="3F7F5F"/>
                </a:solidFill>
                <a:latin typeface="Consolas" panose="020B0609020204030204" pitchFamily="49" charset="0"/>
              </a:rPr>
              <a:t>// uncomment and check, as @FunctionalInterface is being used, it will allow only one abstract method into it</a:t>
            </a:r>
          </a:p>
          <a:p>
            <a:pPr algn="l"/>
            <a:r>
              <a:rPr lang="en-US" sz="1800" dirty="0">
                <a:solidFill>
                  <a:srgbClr val="3F7F5F"/>
                </a:solidFill>
                <a:latin typeface="Consolas" panose="020B0609020204030204" pitchFamily="49" charset="0"/>
              </a:rPr>
              <a:t>// void log(double balance);</a:t>
            </a:r>
          </a:p>
          <a:p>
            <a:pPr algn="l"/>
            <a:r>
              <a:rPr lang="en-US" sz="1800" dirty="0">
                <a:solidFill>
                  <a:srgbClr val="000000"/>
                </a:solidFill>
                <a:latin typeface="Consolas" panose="020B0609020204030204" pitchFamily="49" charset="0"/>
              </a:rPr>
              <a:t>}</a:t>
            </a:r>
            <a:endParaRPr lang="en-US" sz="1800" dirty="0">
              <a:solidFill>
                <a:srgbClr val="3F5FBF"/>
              </a:solidFill>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51F125F4-9DDA-44AC-A455-8795B6A7ECE4}" type="slidenum">
              <a:rPr lang="en-US" smtClean="0"/>
              <a:t>66</a:t>
            </a:fld>
            <a:endParaRPr lang="en-US"/>
          </a:p>
        </p:txBody>
      </p:sp>
    </p:spTree>
    <p:extLst>
      <p:ext uri="{BB962C8B-B14F-4D97-AF65-F5344CB8AC3E}">
        <p14:creationId xmlns:p14="http://schemas.microsoft.com/office/powerpoint/2010/main" val="34225460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dirty="0">
                <a:solidFill>
                  <a:srgbClr val="3F5FBF"/>
                </a:solidFill>
                <a:latin typeface="Consolas" panose="020B0609020204030204" pitchFamily="49" charset="0"/>
              </a:rPr>
              <a:t> Problem statement: </a:t>
            </a:r>
          </a:p>
          <a:p>
            <a:pPr algn="l"/>
            <a:r>
              <a:rPr lang="en-US" sz="1800" dirty="0">
                <a:solidFill>
                  <a:srgbClr val="3F5FBF"/>
                </a:solidFill>
                <a:latin typeface="Consolas" panose="020B0609020204030204" pitchFamily="49" charset="0"/>
              </a:rPr>
              <a:t>12. What if there is more than one method </a:t>
            </a:r>
            <a:r>
              <a:rPr lang="en-US" sz="1800" dirty="0" err="1">
                <a:solidFill>
                  <a:srgbClr val="3F5FBF"/>
                </a:solidFill>
                <a:latin typeface="Consolas" panose="020B0609020204030204" pitchFamily="49" charset="0"/>
              </a:rPr>
              <a:t>writeLog</a:t>
            </a:r>
            <a:r>
              <a:rPr lang="en-US" sz="1800" dirty="0">
                <a:solidFill>
                  <a:srgbClr val="3F5FBF"/>
                </a:solidFill>
                <a:latin typeface="Consolas" panose="020B0609020204030204" pitchFamily="49" charset="0"/>
              </a:rPr>
              <a:t>() in the Notification Interface?? </a:t>
            </a:r>
          </a:p>
          <a:p>
            <a:pPr algn="l"/>
            <a:r>
              <a:rPr lang="en-US" sz="1800" dirty="0">
                <a:solidFill>
                  <a:srgbClr val="3F5FBF"/>
                </a:solidFill>
                <a:latin typeface="Consolas" panose="020B0609020204030204" pitchFamily="49" charset="0"/>
              </a:rPr>
              <a:t>      Answer: Then lambda expression will give compilation error as it will not be able to resolve which method to infer.</a:t>
            </a:r>
          </a:p>
          <a:p>
            <a:pPr algn="l"/>
            <a:r>
              <a:rPr lang="en-US" sz="1800" dirty="0">
                <a:solidFill>
                  <a:srgbClr val="3F5FBF"/>
                </a:solidFill>
                <a:latin typeface="Consolas" panose="020B0609020204030204" pitchFamily="49" charset="0"/>
              </a:rPr>
              <a:t>    Is there a way to restrict the developer not to make this mistake? </a:t>
            </a:r>
          </a:p>
          <a:p>
            <a:pPr algn="l"/>
            <a:r>
              <a:rPr lang="en-US" sz="1800" dirty="0">
                <a:solidFill>
                  <a:srgbClr val="3F5FBF"/>
                </a:solidFill>
                <a:latin typeface="Consolas" panose="020B0609020204030204" pitchFamily="49" charset="0"/>
              </a:rPr>
              <a:t>    Answer: This can be done by adding @FunctionalInterface annotation in Notification interface</a:t>
            </a:r>
          </a:p>
          <a:p>
            <a:pPr algn="l"/>
            <a:r>
              <a:rPr lang="en-US" sz="1800" dirty="0">
                <a:solidFill>
                  <a:srgbClr val="3F5FBF"/>
                </a:solidFill>
                <a:latin typeface="Consolas" panose="020B0609020204030204" pitchFamily="49" charset="0"/>
              </a:rPr>
              <a:t>Code: </a:t>
            </a:r>
          </a:p>
          <a:p>
            <a:pPr algn="l"/>
            <a:r>
              <a:rPr lang="en-US" sz="1800" dirty="0">
                <a:solidFill>
                  <a:srgbClr val="646464"/>
                </a:solidFill>
                <a:latin typeface="Consolas" panose="020B0609020204030204" pitchFamily="49" charset="0"/>
              </a:rPr>
              <a:t>@FunctionalInterface</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interface</a:t>
            </a:r>
            <a:r>
              <a:rPr lang="en-US" sz="1800" b="1" dirty="0">
                <a:solidFill>
                  <a:srgbClr val="000000"/>
                </a:solidFill>
                <a:latin typeface="Consolas" panose="020B0609020204030204" pitchFamily="49" charset="0"/>
              </a:rPr>
              <a:t> Notification {</a:t>
            </a:r>
          </a:p>
          <a:p>
            <a:pPr algn="l"/>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notify(</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balance</a:t>
            </a:r>
            <a:r>
              <a:rPr lang="en-US" sz="1800" b="1" dirty="0">
                <a:solidFill>
                  <a:srgbClr val="000000"/>
                </a:solidFill>
                <a:latin typeface="Consolas" panose="020B0609020204030204" pitchFamily="49" charset="0"/>
              </a:rPr>
              <a:t>);</a:t>
            </a:r>
          </a:p>
          <a:p>
            <a:pPr algn="l"/>
            <a:r>
              <a:rPr lang="en-US" sz="1800" dirty="0">
                <a:solidFill>
                  <a:srgbClr val="3F7F5F"/>
                </a:solidFill>
                <a:latin typeface="Consolas" panose="020B0609020204030204" pitchFamily="49" charset="0"/>
              </a:rPr>
              <a:t>// uncomment and check, as @FunctionalInterface is being used, it will allow only one abstract method into it</a:t>
            </a:r>
          </a:p>
          <a:p>
            <a:pPr algn="l"/>
            <a:r>
              <a:rPr lang="en-US" sz="1800" dirty="0">
                <a:solidFill>
                  <a:srgbClr val="3F7F5F"/>
                </a:solidFill>
                <a:latin typeface="Consolas" panose="020B0609020204030204" pitchFamily="49" charset="0"/>
              </a:rPr>
              <a:t>// void log(double balance);</a:t>
            </a:r>
          </a:p>
          <a:p>
            <a:pPr algn="l"/>
            <a:r>
              <a:rPr lang="en-US" sz="1800" dirty="0">
                <a:solidFill>
                  <a:srgbClr val="000000"/>
                </a:solidFill>
                <a:latin typeface="Consolas" panose="020B0609020204030204" pitchFamily="49" charset="0"/>
              </a:rPr>
              <a:t>}</a:t>
            </a:r>
            <a:endParaRPr lang="en-US" sz="1800" dirty="0">
              <a:solidFill>
                <a:srgbClr val="3F5FBF"/>
              </a:solidFill>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51F125F4-9DDA-44AC-A455-8795B6A7ECE4}" type="slidenum">
              <a:rPr lang="en-US" smtClean="0"/>
              <a:t>67</a:t>
            </a:fld>
            <a:endParaRPr lang="en-US"/>
          </a:p>
        </p:txBody>
      </p:sp>
    </p:spTree>
    <p:extLst>
      <p:ext uri="{BB962C8B-B14F-4D97-AF65-F5344CB8AC3E}">
        <p14:creationId xmlns:p14="http://schemas.microsoft.com/office/powerpoint/2010/main" val="408558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64BBAAE-1246-49D2-BA24-16771C7F40EF}" type="slidenum">
              <a:rPr lang="en-US" smtClean="0"/>
              <a:t>5</a:t>
            </a:fld>
            <a:endParaRPr lang="en-US"/>
          </a:p>
        </p:txBody>
      </p:sp>
    </p:spTree>
    <p:extLst>
      <p:ext uri="{BB962C8B-B14F-4D97-AF65-F5344CB8AC3E}">
        <p14:creationId xmlns:p14="http://schemas.microsoft.com/office/powerpoint/2010/main" val="12845280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dirty="0">
                <a:solidFill>
                  <a:srgbClr val="3F5FBF"/>
                </a:solidFill>
                <a:latin typeface="Consolas" panose="020B0609020204030204" pitchFamily="49" charset="0"/>
              </a:rPr>
              <a:t> Problem statement: </a:t>
            </a:r>
          </a:p>
          <a:p>
            <a:pPr algn="l"/>
            <a:r>
              <a:rPr lang="en-US" sz="1800" dirty="0">
                <a:solidFill>
                  <a:srgbClr val="3F5FBF"/>
                </a:solidFill>
                <a:latin typeface="Consolas" panose="020B0609020204030204" pitchFamily="49" charset="0"/>
              </a:rPr>
              <a:t>12. What if there is more than one method </a:t>
            </a:r>
            <a:r>
              <a:rPr lang="en-US" sz="1800" dirty="0" err="1">
                <a:solidFill>
                  <a:srgbClr val="3F5FBF"/>
                </a:solidFill>
                <a:latin typeface="Consolas" panose="020B0609020204030204" pitchFamily="49" charset="0"/>
              </a:rPr>
              <a:t>writeLog</a:t>
            </a:r>
            <a:r>
              <a:rPr lang="en-US" sz="1800" dirty="0">
                <a:solidFill>
                  <a:srgbClr val="3F5FBF"/>
                </a:solidFill>
                <a:latin typeface="Consolas" panose="020B0609020204030204" pitchFamily="49" charset="0"/>
              </a:rPr>
              <a:t>() in the Notification Interface?? </a:t>
            </a:r>
          </a:p>
          <a:p>
            <a:pPr algn="l"/>
            <a:r>
              <a:rPr lang="en-US" sz="1800" dirty="0">
                <a:solidFill>
                  <a:srgbClr val="3F5FBF"/>
                </a:solidFill>
                <a:latin typeface="Consolas" panose="020B0609020204030204" pitchFamily="49" charset="0"/>
              </a:rPr>
              <a:t>      Answer: Then lambda expression will give compilation error as it will not be able to resolve which method to infer.</a:t>
            </a:r>
          </a:p>
          <a:p>
            <a:pPr algn="l"/>
            <a:r>
              <a:rPr lang="en-US" sz="1800" dirty="0">
                <a:solidFill>
                  <a:srgbClr val="3F5FBF"/>
                </a:solidFill>
                <a:latin typeface="Consolas" panose="020B0609020204030204" pitchFamily="49" charset="0"/>
              </a:rPr>
              <a:t>    Is there a way to restrict the developer not to make this mistake? </a:t>
            </a:r>
          </a:p>
          <a:p>
            <a:pPr algn="l"/>
            <a:r>
              <a:rPr lang="en-US" sz="1800" dirty="0">
                <a:solidFill>
                  <a:srgbClr val="3F5FBF"/>
                </a:solidFill>
                <a:latin typeface="Consolas" panose="020B0609020204030204" pitchFamily="49" charset="0"/>
              </a:rPr>
              <a:t>    Answer: This can be done by adding @FunctionalInterface annotation in Notification interface</a:t>
            </a:r>
          </a:p>
          <a:p>
            <a:pPr algn="l"/>
            <a:r>
              <a:rPr lang="en-US" sz="1800" dirty="0">
                <a:solidFill>
                  <a:srgbClr val="3F5FBF"/>
                </a:solidFill>
                <a:latin typeface="Consolas" panose="020B0609020204030204" pitchFamily="49" charset="0"/>
              </a:rPr>
              <a:t>Code: </a:t>
            </a:r>
          </a:p>
          <a:p>
            <a:pPr algn="l"/>
            <a:r>
              <a:rPr lang="en-US" sz="1800" dirty="0">
                <a:solidFill>
                  <a:srgbClr val="646464"/>
                </a:solidFill>
                <a:latin typeface="Consolas" panose="020B0609020204030204" pitchFamily="49" charset="0"/>
              </a:rPr>
              <a:t>@FunctionalInterface</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interface</a:t>
            </a:r>
            <a:r>
              <a:rPr lang="en-US" sz="1800" b="1" dirty="0">
                <a:solidFill>
                  <a:srgbClr val="000000"/>
                </a:solidFill>
                <a:latin typeface="Consolas" panose="020B0609020204030204" pitchFamily="49" charset="0"/>
              </a:rPr>
              <a:t> Notification {</a:t>
            </a:r>
          </a:p>
          <a:p>
            <a:pPr algn="l"/>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notify(</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balance</a:t>
            </a:r>
            <a:r>
              <a:rPr lang="en-US" sz="1800" b="1" dirty="0">
                <a:solidFill>
                  <a:srgbClr val="000000"/>
                </a:solidFill>
                <a:latin typeface="Consolas" panose="020B0609020204030204" pitchFamily="49" charset="0"/>
              </a:rPr>
              <a:t>);</a:t>
            </a:r>
          </a:p>
          <a:p>
            <a:pPr algn="l"/>
            <a:r>
              <a:rPr lang="en-US" sz="1800" dirty="0">
                <a:solidFill>
                  <a:srgbClr val="3F7F5F"/>
                </a:solidFill>
                <a:latin typeface="Consolas" panose="020B0609020204030204" pitchFamily="49" charset="0"/>
              </a:rPr>
              <a:t>// uncomment and check, as @FunctionalInterface is being used, it will allow only one abstract method into it</a:t>
            </a:r>
          </a:p>
          <a:p>
            <a:pPr algn="l"/>
            <a:r>
              <a:rPr lang="en-US" sz="1800" dirty="0">
                <a:solidFill>
                  <a:srgbClr val="3F7F5F"/>
                </a:solidFill>
                <a:latin typeface="Consolas" panose="020B0609020204030204" pitchFamily="49" charset="0"/>
              </a:rPr>
              <a:t>// void log(double balance);</a:t>
            </a:r>
          </a:p>
          <a:p>
            <a:pPr algn="l"/>
            <a:r>
              <a:rPr lang="en-US" sz="1800" dirty="0">
                <a:solidFill>
                  <a:srgbClr val="000000"/>
                </a:solidFill>
                <a:latin typeface="Consolas" panose="020B0609020204030204" pitchFamily="49" charset="0"/>
              </a:rPr>
              <a:t>}</a:t>
            </a:r>
            <a:endParaRPr lang="en-US" sz="1800" dirty="0">
              <a:solidFill>
                <a:srgbClr val="3F5FBF"/>
              </a:solidFill>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51F125F4-9DDA-44AC-A455-8795B6A7ECE4}" type="slidenum">
              <a:rPr lang="en-US" smtClean="0"/>
              <a:t>68</a:t>
            </a:fld>
            <a:endParaRPr lang="en-US"/>
          </a:p>
        </p:txBody>
      </p:sp>
    </p:spTree>
    <p:extLst>
      <p:ext uri="{BB962C8B-B14F-4D97-AF65-F5344CB8AC3E}">
        <p14:creationId xmlns:p14="http://schemas.microsoft.com/office/powerpoint/2010/main" val="36999093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have descending sorting, use </a:t>
            </a:r>
            <a:r>
              <a:rPr lang="en-US" dirty="0" err="1">
                <a:solidFill>
                  <a:srgbClr val="FF0000"/>
                </a:solidFill>
              </a:rPr>
              <a:t>Comparator.</a:t>
            </a:r>
            <a:r>
              <a:rPr lang="en-US" i="1" dirty="0" err="1">
                <a:solidFill>
                  <a:srgbClr val="FF0000"/>
                </a:solidFill>
              </a:rPr>
              <a:t>comparing</a:t>
            </a:r>
            <a:r>
              <a:rPr lang="en-US" i="1" dirty="0">
                <a:solidFill>
                  <a:srgbClr val="FF0000"/>
                </a:solidFill>
              </a:rPr>
              <a:t>(Order::</a:t>
            </a:r>
            <a:r>
              <a:rPr lang="en-US" i="1" dirty="0" err="1">
                <a:solidFill>
                  <a:srgbClr val="FF0000"/>
                </a:solidFill>
              </a:rPr>
              <a:t>getPrice</a:t>
            </a:r>
            <a:r>
              <a:rPr lang="en-US" i="1" dirty="0">
                <a:solidFill>
                  <a:srgbClr val="FF0000"/>
                </a:solidFill>
              </a:rPr>
              <a:t>).reversed() method.</a:t>
            </a:r>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87</a:t>
            </a:fld>
            <a:endParaRPr lang="en-US"/>
          </a:p>
        </p:txBody>
      </p:sp>
    </p:spTree>
    <p:extLst>
      <p:ext uri="{BB962C8B-B14F-4D97-AF65-F5344CB8AC3E}">
        <p14:creationId xmlns:p14="http://schemas.microsoft.com/office/powerpoint/2010/main" val="114464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64BBAAE-1246-49D2-BA24-16771C7F40EF}" type="slidenum">
              <a:rPr lang="en-US" smtClean="0"/>
              <a:t>6</a:t>
            </a:fld>
            <a:endParaRPr lang="en-US"/>
          </a:p>
        </p:txBody>
      </p:sp>
    </p:spTree>
    <p:extLst>
      <p:ext uri="{BB962C8B-B14F-4D97-AF65-F5344CB8AC3E}">
        <p14:creationId xmlns:p14="http://schemas.microsoft.com/office/powerpoint/2010/main" val="2148499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64BBAAE-1246-49D2-BA24-16771C7F40EF}" type="slidenum">
              <a:rPr lang="en-US" smtClean="0"/>
              <a:t>7</a:t>
            </a:fld>
            <a:endParaRPr lang="en-US"/>
          </a:p>
        </p:txBody>
      </p:sp>
    </p:spTree>
    <p:extLst>
      <p:ext uri="{BB962C8B-B14F-4D97-AF65-F5344CB8AC3E}">
        <p14:creationId xmlns:p14="http://schemas.microsoft.com/office/powerpoint/2010/main" val="1659188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64BBAAE-1246-49D2-BA24-16771C7F40EF}" type="slidenum">
              <a:rPr lang="en-US" smtClean="0"/>
              <a:t>8</a:t>
            </a:fld>
            <a:endParaRPr lang="en-US"/>
          </a:p>
        </p:txBody>
      </p:sp>
    </p:spTree>
    <p:extLst>
      <p:ext uri="{BB962C8B-B14F-4D97-AF65-F5344CB8AC3E}">
        <p14:creationId xmlns:p14="http://schemas.microsoft.com/office/powerpoint/2010/main" val="3662065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dirty="0">
                <a:solidFill>
                  <a:srgbClr val="3F5FBF"/>
                </a:solidFill>
                <a:latin typeface="Consolas" panose="020B0609020204030204" pitchFamily="49" charset="0"/>
              </a:rPr>
              <a:t> Problem statement: </a:t>
            </a:r>
          </a:p>
          <a:p>
            <a:pPr algn="l"/>
            <a:r>
              <a:rPr lang="en-US" sz="1800" dirty="0">
                <a:solidFill>
                  <a:srgbClr val="3F5FBF"/>
                </a:solidFill>
                <a:latin typeface="Consolas" panose="020B0609020204030204" pitchFamily="49" charset="0"/>
              </a:rPr>
              <a:t>4. What if bank wants to send mail as well as SMS?? Let’s add one more method </a:t>
            </a:r>
            <a:r>
              <a:rPr lang="en-US" sz="1800" dirty="0" err="1">
                <a:solidFill>
                  <a:srgbClr val="3F5FBF"/>
                </a:solidFill>
                <a:latin typeface="Consolas" panose="020B0609020204030204" pitchFamily="49" charset="0"/>
              </a:rPr>
              <a:t>sendSMS</a:t>
            </a:r>
            <a:r>
              <a:rPr lang="en-US" sz="1800" dirty="0">
                <a:solidFill>
                  <a:srgbClr val="3F5FBF"/>
                </a:solidFill>
                <a:latin typeface="Consolas" panose="020B0609020204030204" pitchFamily="49" charset="0"/>
              </a:rPr>
              <a:t> in Alert class.</a:t>
            </a:r>
          </a:p>
          <a:p>
            <a:pPr algn="l"/>
            <a:r>
              <a:rPr lang="en-US" sz="1800" dirty="0">
                <a:solidFill>
                  <a:srgbClr val="3F5FBF"/>
                </a:solidFill>
                <a:latin typeface="Consolas" panose="020B0609020204030204" pitchFamily="49" charset="0"/>
              </a:rPr>
              <a:t>Code: </a:t>
            </a: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Account {</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0000C0"/>
                </a:solidFill>
                <a:latin typeface="Consolas" panose="020B0609020204030204" pitchFamily="49" charset="0"/>
              </a:rPr>
              <a:t>balance</a:t>
            </a:r>
            <a:r>
              <a:rPr lang="en-US" sz="1800" b="1" dirty="0">
                <a:solidFill>
                  <a:srgbClr val="000000"/>
                </a:solidFill>
                <a:latin typeface="Consolas" panose="020B0609020204030204" pitchFamily="49" charset="0"/>
              </a:rPr>
              <a:t>;</a:t>
            </a:r>
          </a:p>
          <a:p>
            <a:pPr algn="l"/>
            <a:endParaRPr lang="en-US" sz="1800" dirty="0">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Account(</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balance</a:t>
            </a:r>
            <a:r>
              <a:rPr lang="en-US" sz="1800" b="1" dirty="0">
                <a:solidFill>
                  <a:srgbClr val="000000"/>
                </a:solidFill>
                <a:latin typeface="Consolas" panose="020B0609020204030204" pitchFamily="49" charset="0"/>
              </a:rPr>
              <a:t>) {</a:t>
            </a:r>
          </a:p>
          <a:p>
            <a:pPr algn="l"/>
            <a:r>
              <a:rPr lang="en-US" sz="1800" b="1" dirty="0" err="1">
                <a:solidFill>
                  <a:srgbClr val="7F0055"/>
                </a:solidFill>
                <a:latin typeface="Consolas" panose="020B0609020204030204" pitchFamily="49" charset="0"/>
              </a:rPr>
              <a:t>this</a:t>
            </a:r>
            <a:r>
              <a:rPr lang="en-US" sz="1800" b="1" dirty="0" err="1">
                <a:solidFill>
                  <a:srgbClr val="000000"/>
                </a:solidFill>
                <a:latin typeface="Consolas" panose="020B0609020204030204" pitchFamily="49" charset="0"/>
              </a:rPr>
              <a:t>.</a:t>
            </a:r>
            <a:r>
              <a:rPr lang="en-US" sz="1800" b="1" dirty="0" err="1">
                <a:solidFill>
                  <a:srgbClr val="0000C0"/>
                </a:solidFill>
                <a:latin typeface="Consolas" panose="020B0609020204030204" pitchFamily="49" charset="0"/>
              </a:rPr>
              <a:t>balance</a:t>
            </a:r>
            <a:r>
              <a:rPr lang="en-US" sz="1800" b="1" dirty="0">
                <a:solidFill>
                  <a:srgbClr val="000000"/>
                </a:solidFill>
                <a:latin typeface="Consolas" panose="020B0609020204030204" pitchFamily="49" charset="0"/>
              </a:rPr>
              <a:t> = </a:t>
            </a:r>
            <a:r>
              <a:rPr lang="en-US" sz="1800" b="1" dirty="0">
                <a:solidFill>
                  <a:srgbClr val="6A3E3E"/>
                </a:solidFill>
                <a:latin typeface="Consolas" panose="020B0609020204030204" pitchFamily="49" charset="0"/>
              </a:rPr>
              <a:t>balance</a:t>
            </a:r>
            <a:r>
              <a:rPr lang="en-US" sz="1800" b="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endParaRPr lang="en-US" sz="1800" dirty="0">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deposit(</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amount</a:t>
            </a:r>
            <a:r>
              <a:rPr lang="en-US" sz="1800" b="1" dirty="0">
                <a:solidFill>
                  <a:srgbClr val="000000"/>
                </a:solidFill>
                <a:latin typeface="Consolas" panose="020B0609020204030204" pitchFamily="49" charset="0"/>
              </a:rPr>
              <a:t>) {</a:t>
            </a:r>
          </a:p>
          <a:p>
            <a:pPr algn="l"/>
            <a:r>
              <a:rPr lang="en-US" sz="1800" dirty="0">
                <a:solidFill>
                  <a:srgbClr val="0000C0"/>
                </a:solidFill>
                <a:latin typeface="Consolas" panose="020B0609020204030204" pitchFamily="49" charset="0"/>
              </a:rPr>
              <a:t>balance</a:t>
            </a:r>
            <a:r>
              <a:rPr lang="en-US" sz="1800" dirty="0">
                <a:solidFill>
                  <a:srgbClr val="000000"/>
                </a:solidFill>
                <a:latin typeface="Consolas" panose="020B0609020204030204" pitchFamily="49" charset="0"/>
              </a:rPr>
              <a:t> += </a:t>
            </a:r>
            <a:r>
              <a:rPr lang="en-US" sz="1800" dirty="0">
                <a:solidFill>
                  <a:srgbClr val="6A3E3E"/>
                </a:solidFill>
                <a:latin typeface="Consolas" panose="020B0609020204030204" pitchFamily="49" charset="0"/>
              </a:rPr>
              <a:t>amount</a:t>
            </a:r>
            <a:r>
              <a:rPr lang="en-US" sz="1800"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Alert.</a:t>
            </a:r>
            <a:r>
              <a:rPr lang="en-US" sz="1800" i="1" dirty="0" err="1">
                <a:solidFill>
                  <a:srgbClr val="000000"/>
                </a:solidFill>
                <a:latin typeface="Consolas" panose="020B0609020204030204" pitchFamily="49" charset="0"/>
              </a:rPr>
              <a:t>sendMail</a:t>
            </a:r>
            <a:r>
              <a:rPr lang="en-US" sz="1800" i="1" dirty="0">
                <a:solidFill>
                  <a:srgbClr val="000000"/>
                </a:solidFill>
                <a:latin typeface="Consolas" panose="020B0609020204030204" pitchFamily="49" charset="0"/>
              </a:rPr>
              <a:t>(</a:t>
            </a:r>
            <a:r>
              <a:rPr lang="en-US" sz="1800" i="1" dirty="0">
                <a:solidFill>
                  <a:srgbClr val="0000C0"/>
                </a:solidFill>
                <a:latin typeface="Consolas" panose="020B0609020204030204" pitchFamily="49" charset="0"/>
              </a:rPr>
              <a:t>balance</a:t>
            </a:r>
            <a:r>
              <a:rPr lang="en-US" sz="1800" i="1"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Alert.</a:t>
            </a:r>
            <a:r>
              <a:rPr lang="en-US" sz="1800" i="1" dirty="0" err="1">
                <a:solidFill>
                  <a:srgbClr val="000000"/>
                </a:solidFill>
                <a:latin typeface="Consolas" panose="020B0609020204030204" pitchFamily="49" charset="0"/>
              </a:rPr>
              <a:t>sendSMS</a:t>
            </a:r>
            <a:r>
              <a:rPr lang="en-US" sz="1800" i="1" dirty="0">
                <a:solidFill>
                  <a:srgbClr val="000000"/>
                </a:solidFill>
                <a:latin typeface="Consolas" panose="020B0609020204030204" pitchFamily="49" charset="0"/>
              </a:rPr>
              <a:t>(</a:t>
            </a:r>
            <a:r>
              <a:rPr lang="en-US" sz="1800" i="1" dirty="0">
                <a:solidFill>
                  <a:srgbClr val="0000C0"/>
                </a:solidFill>
                <a:latin typeface="Consolas" panose="020B0609020204030204" pitchFamily="49" charset="0"/>
              </a:rPr>
              <a:t>balance</a:t>
            </a:r>
            <a:r>
              <a:rPr lang="en-US" sz="1800" i="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endParaRPr lang="en-US" sz="1800" dirty="0">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withdraw(</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amount</a:t>
            </a:r>
            <a:r>
              <a:rPr lang="en-US" sz="1800" b="1" dirty="0">
                <a:solidFill>
                  <a:srgbClr val="000000"/>
                </a:solidFill>
                <a:latin typeface="Consolas" panose="020B0609020204030204" pitchFamily="49" charset="0"/>
              </a:rPr>
              <a:t>) {</a:t>
            </a:r>
          </a:p>
          <a:p>
            <a:pPr algn="l"/>
            <a:r>
              <a:rPr lang="en-US" sz="1800" dirty="0">
                <a:solidFill>
                  <a:srgbClr val="0000C0"/>
                </a:solidFill>
                <a:latin typeface="Consolas" panose="020B0609020204030204" pitchFamily="49" charset="0"/>
              </a:rPr>
              <a:t>balance</a:t>
            </a:r>
            <a:r>
              <a:rPr lang="en-US" sz="1800" dirty="0">
                <a:solidFill>
                  <a:srgbClr val="000000"/>
                </a:solidFill>
                <a:latin typeface="Consolas" panose="020B0609020204030204" pitchFamily="49" charset="0"/>
              </a:rPr>
              <a:t> -= </a:t>
            </a:r>
            <a:r>
              <a:rPr lang="en-US" sz="1800" dirty="0">
                <a:solidFill>
                  <a:srgbClr val="6A3E3E"/>
                </a:solidFill>
                <a:latin typeface="Consolas" panose="020B0609020204030204" pitchFamily="49" charset="0"/>
              </a:rPr>
              <a:t>amount</a:t>
            </a:r>
            <a:r>
              <a:rPr lang="en-US" sz="1800"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Alert.</a:t>
            </a:r>
            <a:r>
              <a:rPr lang="en-US" sz="1800" i="1" dirty="0" err="1">
                <a:solidFill>
                  <a:srgbClr val="000000"/>
                </a:solidFill>
                <a:latin typeface="Consolas" panose="020B0609020204030204" pitchFamily="49" charset="0"/>
              </a:rPr>
              <a:t>sendMail</a:t>
            </a:r>
            <a:r>
              <a:rPr lang="en-US" sz="1800" i="1" dirty="0">
                <a:solidFill>
                  <a:srgbClr val="000000"/>
                </a:solidFill>
                <a:latin typeface="Consolas" panose="020B0609020204030204" pitchFamily="49" charset="0"/>
              </a:rPr>
              <a:t>(</a:t>
            </a:r>
            <a:r>
              <a:rPr lang="en-US" sz="1800" i="1" dirty="0">
                <a:solidFill>
                  <a:srgbClr val="0000C0"/>
                </a:solidFill>
                <a:latin typeface="Consolas" panose="020B0609020204030204" pitchFamily="49" charset="0"/>
              </a:rPr>
              <a:t>balance</a:t>
            </a:r>
            <a:r>
              <a:rPr lang="en-US" sz="1800" i="1"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Alert.</a:t>
            </a:r>
            <a:r>
              <a:rPr lang="en-US" sz="1800" i="1" dirty="0" err="1">
                <a:solidFill>
                  <a:srgbClr val="000000"/>
                </a:solidFill>
                <a:latin typeface="Consolas" panose="020B0609020204030204" pitchFamily="49" charset="0"/>
              </a:rPr>
              <a:t>sendSMS</a:t>
            </a:r>
            <a:r>
              <a:rPr lang="en-US" sz="1800" i="1" dirty="0">
                <a:solidFill>
                  <a:srgbClr val="000000"/>
                </a:solidFill>
                <a:latin typeface="Consolas" panose="020B0609020204030204" pitchFamily="49" charset="0"/>
              </a:rPr>
              <a:t>(</a:t>
            </a:r>
            <a:r>
              <a:rPr lang="en-US" sz="1800" i="1" dirty="0">
                <a:solidFill>
                  <a:srgbClr val="0000C0"/>
                </a:solidFill>
                <a:latin typeface="Consolas" panose="020B0609020204030204" pitchFamily="49" charset="0"/>
              </a:rPr>
              <a:t>balance</a:t>
            </a:r>
            <a:r>
              <a:rPr lang="en-US" sz="1800" i="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endParaRPr lang="en-US" sz="1800" dirty="0">
              <a:solidFill>
                <a:srgbClr val="3F5FBF"/>
              </a:solidFill>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Alert {</a:t>
            </a:r>
          </a:p>
          <a:p>
            <a:pPr algn="l"/>
            <a:endParaRPr lang="en-US" sz="1800" dirty="0">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sendMail</a:t>
            </a:r>
            <a:r>
              <a:rPr lang="en-US" sz="1800" b="1"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balance</a:t>
            </a:r>
            <a:r>
              <a:rPr lang="en-US" sz="1800" b="1" dirty="0">
                <a:solidFill>
                  <a:srgbClr val="000000"/>
                </a:solidFill>
                <a:latin typeface="Consolas" panose="020B0609020204030204" pitchFamily="49" charset="0"/>
              </a:rPr>
              <a:t>) {</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"Email has sent..."</a:t>
            </a:r>
            <a:r>
              <a:rPr lang="en-US" sz="1800" b="1" i="1"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"The remaining balance is :"</a:t>
            </a:r>
            <a:r>
              <a:rPr lang="en-US" sz="1800" b="1" i="1" dirty="0">
                <a:solidFill>
                  <a:srgbClr val="000000"/>
                </a:solidFill>
                <a:latin typeface="Consolas" panose="020B0609020204030204" pitchFamily="49" charset="0"/>
              </a:rPr>
              <a:t> + </a:t>
            </a:r>
            <a:r>
              <a:rPr lang="en-US" sz="1800" b="1" i="1" dirty="0">
                <a:solidFill>
                  <a:srgbClr val="6A3E3E"/>
                </a:solidFill>
                <a:latin typeface="Consolas" panose="020B0609020204030204" pitchFamily="49" charset="0"/>
              </a:rPr>
              <a:t>balance</a:t>
            </a:r>
            <a:r>
              <a:rPr lang="en-US" sz="1800" b="1" i="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endParaRPr lang="en-US" sz="1800" dirty="0">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sendSMS</a:t>
            </a:r>
            <a:r>
              <a:rPr lang="en-US" sz="1800" b="1"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balance</a:t>
            </a:r>
            <a:r>
              <a:rPr lang="en-US" sz="1800" b="1" dirty="0">
                <a:solidFill>
                  <a:srgbClr val="000000"/>
                </a:solidFill>
                <a:latin typeface="Consolas" panose="020B0609020204030204" pitchFamily="49" charset="0"/>
              </a:rPr>
              <a:t>) {</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"SMS has sent..."</a:t>
            </a:r>
            <a:r>
              <a:rPr lang="en-US" sz="1800" b="1" i="1"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"The remaining balance is :"</a:t>
            </a:r>
            <a:r>
              <a:rPr lang="en-US" sz="1800" b="1" i="1" dirty="0">
                <a:solidFill>
                  <a:srgbClr val="000000"/>
                </a:solidFill>
                <a:latin typeface="Consolas" panose="020B0609020204030204" pitchFamily="49" charset="0"/>
              </a:rPr>
              <a:t> + </a:t>
            </a:r>
            <a:r>
              <a:rPr lang="en-US" sz="1800" b="1" i="1" dirty="0">
                <a:solidFill>
                  <a:srgbClr val="6A3E3E"/>
                </a:solidFill>
                <a:latin typeface="Consolas" panose="020B0609020204030204" pitchFamily="49" charset="0"/>
              </a:rPr>
              <a:t>balance</a:t>
            </a:r>
            <a:r>
              <a:rPr lang="en-US" sz="1800" b="1" i="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endParaRPr lang="en-US" sz="1800" dirty="0">
              <a:latin typeface="Consolas" panose="020B0609020204030204" pitchFamily="49" charset="0"/>
            </a:endParaRPr>
          </a:p>
          <a:p>
            <a:pPr algn="l"/>
            <a:r>
              <a:rPr lang="en-US" sz="1800" dirty="0">
                <a:solidFill>
                  <a:srgbClr val="000000"/>
                </a:solidFill>
                <a:latin typeface="Consolas" panose="020B0609020204030204" pitchFamily="49" charset="0"/>
              </a:rPr>
              <a:t>}</a:t>
            </a:r>
            <a:endParaRPr lang="en-US" sz="1800" dirty="0">
              <a:solidFill>
                <a:srgbClr val="3F5FBF"/>
              </a:solidFill>
              <a:latin typeface="Consolas" panose="020B0609020204030204" pitchFamily="49" charset="0"/>
            </a:endParaRPr>
          </a:p>
          <a:p>
            <a:pPr algn="l"/>
            <a:endParaRPr lang="en-US" sz="1800" dirty="0">
              <a:solidFill>
                <a:srgbClr val="3F5FBF"/>
              </a:solidFill>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ExecuteEnhancement4 {</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Account </a:t>
            </a:r>
            <a:r>
              <a:rPr lang="en-US" sz="1800" dirty="0" err="1">
                <a:solidFill>
                  <a:srgbClr val="6A3E3E"/>
                </a:solidFill>
                <a:latin typeface="Consolas" panose="020B0609020204030204" pitchFamily="49" charset="0"/>
              </a:rPr>
              <a:t>account</a:t>
            </a:r>
            <a:r>
              <a:rPr lang="en-US" sz="1800" dirty="0">
                <a:solidFill>
                  <a:srgbClr val="000000"/>
                </a:solidFill>
                <a:latin typeface="Consolas" panose="020B0609020204030204" pitchFamily="49" charset="0"/>
              </a:rPr>
              <a:t> =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Account(3000);</a:t>
            </a:r>
          </a:p>
          <a:p>
            <a:pPr algn="l"/>
            <a:r>
              <a:rPr lang="en-US" sz="1800" dirty="0" err="1">
                <a:solidFill>
                  <a:srgbClr val="6A3E3E"/>
                </a:solidFill>
                <a:latin typeface="Consolas" panose="020B0609020204030204" pitchFamily="49" charset="0"/>
              </a:rPr>
              <a:t>account</a:t>
            </a:r>
            <a:r>
              <a:rPr lang="en-US" sz="1800" dirty="0" err="1">
                <a:solidFill>
                  <a:srgbClr val="000000"/>
                </a:solidFill>
                <a:latin typeface="Consolas" panose="020B0609020204030204" pitchFamily="49" charset="0"/>
              </a:rPr>
              <a:t>.deposit</a:t>
            </a:r>
            <a:r>
              <a:rPr lang="en-US" sz="1800" dirty="0">
                <a:solidFill>
                  <a:srgbClr val="000000"/>
                </a:solidFill>
                <a:latin typeface="Consolas" panose="020B0609020204030204" pitchFamily="49" charset="0"/>
              </a:rPr>
              <a:t>(1000);</a:t>
            </a:r>
          </a:p>
          <a:p>
            <a:pPr algn="l"/>
            <a:r>
              <a:rPr lang="en-US" sz="1800" dirty="0">
                <a:solidFill>
                  <a:srgbClr val="000000"/>
                </a:solidFill>
                <a:latin typeface="Consolas" panose="020B0609020204030204" pitchFamily="49" charset="0"/>
              </a:rPr>
              <a:t>        </a:t>
            </a:r>
            <a:r>
              <a:rPr lang="en-US" sz="1800" dirty="0" err="1">
                <a:solidFill>
                  <a:srgbClr val="6A3E3E"/>
                </a:solidFill>
                <a:latin typeface="Consolas" panose="020B0609020204030204" pitchFamily="49" charset="0"/>
              </a:rPr>
              <a:t>account</a:t>
            </a:r>
            <a:r>
              <a:rPr lang="en-US" sz="1800" dirty="0" err="1">
                <a:solidFill>
                  <a:srgbClr val="000000"/>
                </a:solidFill>
                <a:latin typeface="Consolas" panose="020B0609020204030204" pitchFamily="49" charset="0"/>
              </a:rPr>
              <a:t>.withdraw</a:t>
            </a:r>
            <a:r>
              <a:rPr lang="en-US" sz="1800" dirty="0">
                <a:solidFill>
                  <a:srgbClr val="000000"/>
                </a:solidFill>
                <a:latin typeface="Consolas" panose="020B0609020204030204" pitchFamily="49" charset="0"/>
              </a:rPr>
              <a:t>(500);</a:t>
            </a:r>
          </a:p>
          <a:p>
            <a:pPr algn="l"/>
            <a:r>
              <a:rPr lang="en-US"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endParaRPr lang="en-US" sz="1800" dirty="0">
              <a:solidFill>
                <a:srgbClr val="3F5FBF"/>
              </a:solidFill>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51F125F4-9DDA-44AC-A455-8795B6A7ECE4}" type="slidenum">
              <a:rPr lang="en-US" smtClean="0"/>
              <a:t>9</a:t>
            </a:fld>
            <a:endParaRPr lang="en-US"/>
          </a:p>
        </p:txBody>
      </p:sp>
    </p:spTree>
    <p:extLst>
      <p:ext uri="{BB962C8B-B14F-4D97-AF65-F5344CB8AC3E}">
        <p14:creationId xmlns:p14="http://schemas.microsoft.com/office/powerpoint/2010/main" val="2776568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dirty="0">
                <a:solidFill>
                  <a:srgbClr val="3F5FBF"/>
                </a:solidFill>
                <a:latin typeface="Consolas" panose="020B0609020204030204" pitchFamily="49" charset="0"/>
              </a:rPr>
              <a:t> Problem statement: </a:t>
            </a:r>
          </a:p>
          <a:p>
            <a:pPr algn="l"/>
            <a:r>
              <a:rPr lang="en-US" sz="1800" dirty="0">
                <a:solidFill>
                  <a:srgbClr val="3F5FBF"/>
                </a:solidFill>
                <a:latin typeface="Consolas" panose="020B0609020204030204" pitchFamily="49" charset="0"/>
              </a:rPr>
              <a:t>4. What if bank wants to send mail as well as SMS?? Let’s add one more method </a:t>
            </a:r>
            <a:r>
              <a:rPr lang="en-US" sz="1800" dirty="0" err="1">
                <a:solidFill>
                  <a:srgbClr val="3F5FBF"/>
                </a:solidFill>
                <a:latin typeface="Consolas" panose="020B0609020204030204" pitchFamily="49" charset="0"/>
              </a:rPr>
              <a:t>sendSMS</a:t>
            </a:r>
            <a:r>
              <a:rPr lang="en-US" sz="1800" dirty="0">
                <a:solidFill>
                  <a:srgbClr val="3F5FBF"/>
                </a:solidFill>
                <a:latin typeface="Consolas" panose="020B0609020204030204" pitchFamily="49" charset="0"/>
              </a:rPr>
              <a:t> in Alert class.</a:t>
            </a:r>
          </a:p>
          <a:p>
            <a:pPr algn="l"/>
            <a:r>
              <a:rPr lang="en-US" sz="1800" dirty="0">
                <a:solidFill>
                  <a:srgbClr val="3F5FBF"/>
                </a:solidFill>
                <a:latin typeface="Consolas" panose="020B0609020204030204" pitchFamily="49" charset="0"/>
              </a:rPr>
              <a:t>Code: </a:t>
            </a: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Account {</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0000C0"/>
                </a:solidFill>
                <a:latin typeface="Consolas" panose="020B0609020204030204" pitchFamily="49" charset="0"/>
              </a:rPr>
              <a:t>balance</a:t>
            </a:r>
            <a:r>
              <a:rPr lang="en-US" sz="1800" b="1" dirty="0">
                <a:solidFill>
                  <a:srgbClr val="000000"/>
                </a:solidFill>
                <a:latin typeface="Consolas" panose="020B0609020204030204" pitchFamily="49" charset="0"/>
              </a:rPr>
              <a:t>;</a:t>
            </a:r>
          </a:p>
          <a:p>
            <a:pPr algn="l"/>
            <a:endParaRPr lang="en-US" sz="1800" dirty="0">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Account(</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balance</a:t>
            </a:r>
            <a:r>
              <a:rPr lang="en-US" sz="1800" b="1" dirty="0">
                <a:solidFill>
                  <a:srgbClr val="000000"/>
                </a:solidFill>
                <a:latin typeface="Consolas" panose="020B0609020204030204" pitchFamily="49" charset="0"/>
              </a:rPr>
              <a:t>) {</a:t>
            </a:r>
          </a:p>
          <a:p>
            <a:pPr algn="l"/>
            <a:r>
              <a:rPr lang="en-US" sz="1800" b="1" dirty="0" err="1">
                <a:solidFill>
                  <a:srgbClr val="7F0055"/>
                </a:solidFill>
                <a:latin typeface="Consolas" panose="020B0609020204030204" pitchFamily="49" charset="0"/>
              </a:rPr>
              <a:t>this</a:t>
            </a:r>
            <a:r>
              <a:rPr lang="en-US" sz="1800" b="1" dirty="0" err="1">
                <a:solidFill>
                  <a:srgbClr val="000000"/>
                </a:solidFill>
                <a:latin typeface="Consolas" panose="020B0609020204030204" pitchFamily="49" charset="0"/>
              </a:rPr>
              <a:t>.</a:t>
            </a:r>
            <a:r>
              <a:rPr lang="en-US" sz="1800" b="1" dirty="0" err="1">
                <a:solidFill>
                  <a:srgbClr val="0000C0"/>
                </a:solidFill>
                <a:latin typeface="Consolas" panose="020B0609020204030204" pitchFamily="49" charset="0"/>
              </a:rPr>
              <a:t>balance</a:t>
            </a:r>
            <a:r>
              <a:rPr lang="en-US" sz="1800" b="1" dirty="0">
                <a:solidFill>
                  <a:srgbClr val="000000"/>
                </a:solidFill>
                <a:latin typeface="Consolas" panose="020B0609020204030204" pitchFamily="49" charset="0"/>
              </a:rPr>
              <a:t> = </a:t>
            </a:r>
            <a:r>
              <a:rPr lang="en-US" sz="1800" b="1" dirty="0">
                <a:solidFill>
                  <a:srgbClr val="6A3E3E"/>
                </a:solidFill>
                <a:latin typeface="Consolas" panose="020B0609020204030204" pitchFamily="49" charset="0"/>
              </a:rPr>
              <a:t>balance</a:t>
            </a:r>
            <a:r>
              <a:rPr lang="en-US" sz="1800" b="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endParaRPr lang="en-US" sz="1800" dirty="0">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deposit(</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amount</a:t>
            </a:r>
            <a:r>
              <a:rPr lang="en-US" sz="1800" b="1" dirty="0">
                <a:solidFill>
                  <a:srgbClr val="000000"/>
                </a:solidFill>
                <a:latin typeface="Consolas" panose="020B0609020204030204" pitchFamily="49" charset="0"/>
              </a:rPr>
              <a:t>) {</a:t>
            </a:r>
          </a:p>
          <a:p>
            <a:pPr algn="l"/>
            <a:r>
              <a:rPr lang="en-US" sz="1800" dirty="0">
                <a:solidFill>
                  <a:srgbClr val="0000C0"/>
                </a:solidFill>
                <a:latin typeface="Consolas" panose="020B0609020204030204" pitchFamily="49" charset="0"/>
              </a:rPr>
              <a:t>balance</a:t>
            </a:r>
            <a:r>
              <a:rPr lang="en-US" sz="1800" dirty="0">
                <a:solidFill>
                  <a:srgbClr val="000000"/>
                </a:solidFill>
                <a:latin typeface="Consolas" panose="020B0609020204030204" pitchFamily="49" charset="0"/>
              </a:rPr>
              <a:t> += </a:t>
            </a:r>
            <a:r>
              <a:rPr lang="en-US" sz="1800" dirty="0">
                <a:solidFill>
                  <a:srgbClr val="6A3E3E"/>
                </a:solidFill>
                <a:latin typeface="Consolas" panose="020B0609020204030204" pitchFamily="49" charset="0"/>
              </a:rPr>
              <a:t>amount</a:t>
            </a:r>
            <a:r>
              <a:rPr lang="en-US" sz="1800"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Alert.</a:t>
            </a:r>
            <a:r>
              <a:rPr lang="en-US" sz="1800" i="1" dirty="0" err="1">
                <a:solidFill>
                  <a:srgbClr val="000000"/>
                </a:solidFill>
                <a:latin typeface="Consolas" panose="020B0609020204030204" pitchFamily="49" charset="0"/>
              </a:rPr>
              <a:t>sendMail</a:t>
            </a:r>
            <a:r>
              <a:rPr lang="en-US" sz="1800" i="1" dirty="0">
                <a:solidFill>
                  <a:srgbClr val="000000"/>
                </a:solidFill>
                <a:latin typeface="Consolas" panose="020B0609020204030204" pitchFamily="49" charset="0"/>
              </a:rPr>
              <a:t>(</a:t>
            </a:r>
            <a:r>
              <a:rPr lang="en-US" sz="1800" i="1" dirty="0">
                <a:solidFill>
                  <a:srgbClr val="0000C0"/>
                </a:solidFill>
                <a:latin typeface="Consolas" panose="020B0609020204030204" pitchFamily="49" charset="0"/>
              </a:rPr>
              <a:t>balance</a:t>
            </a:r>
            <a:r>
              <a:rPr lang="en-US" sz="1800" i="1"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Alert.</a:t>
            </a:r>
            <a:r>
              <a:rPr lang="en-US" sz="1800" i="1" dirty="0" err="1">
                <a:solidFill>
                  <a:srgbClr val="000000"/>
                </a:solidFill>
                <a:latin typeface="Consolas" panose="020B0609020204030204" pitchFamily="49" charset="0"/>
              </a:rPr>
              <a:t>sendSMS</a:t>
            </a:r>
            <a:r>
              <a:rPr lang="en-US" sz="1800" i="1" dirty="0">
                <a:solidFill>
                  <a:srgbClr val="000000"/>
                </a:solidFill>
                <a:latin typeface="Consolas" panose="020B0609020204030204" pitchFamily="49" charset="0"/>
              </a:rPr>
              <a:t>(</a:t>
            </a:r>
            <a:r>
              <a:rPr lang="en-US" sz="1800" i="1" dirty="0">
                <a:solidFill>
                  <a:srgbClr val="0000C0"/>
                </a:solidFill>
                <a:latin typeface="Consolas" panose="020B0609020204030204" pitchFamily="49" charset="0"/>
              </a:rPr>
              <a:t>balance</a:t>
            </a:r>
            <a:r>
              <a:rPr lang="en-US" sz="1800" i="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endParaRPr lang="en-US" sz="1800" dirty="0">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withdraw(</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amount</a:t>
            </a:r>
            <a:r>
              <a:rPr lang="en-US" sz="1800" b="1" dirty="0">
                <a:solidFill>
                  <a:srgbClr val="000000"/>
                </a:solidFill>
                <a:latin typeface="Consolas" panose="020B0609020204030204" pitchFamily="49" charset="0"/>
              </a:rPr>
              <a:t>) {</a:t>
            </a:r>
          </a:p>
          <a:p>
            <a:pPr algn="l"/>
            <a:r>
              <a:rPr lang="en-US" sz="1800" dirty="0">
                <a:solidFill>
                  <a:srgbClr val="0000C0"/>
                </a:solidFill>
                <a:latin typeface="Consolas" panose="020B0609020204030204" pitchFamily="49" charset="0"/>
              </a:rPr>
              <a:t>balance</a:t>
            </a:r>
            <a:r>
              <a:rPr lang="en-US" sz="1800" dirty="0">
                <a:solidFill>
                  <a:srgbClr val="000000"/>
                </a:solidFill>
                <a:latin typeface="Consolas" panose="020B0609020204030204" pitchFamily="49" charset="0"/>
              </a:rPr>
              <a:t> -= </a:t>
            </a:r>
            <a:r>
              <a:rPr lang="en-US" sz="1800" dirty="0">
                <a:solidFill>
                  <a:srgbClr val="6A3E3E"/>
                </a:solidFill>
                <a:latin typeface="Consolas" panose="020B0609020204030204" pitchFamily="49" charset="0"/>
              </a:rPr>
              <a:t>amount</a:t>
            </a:r>
            <a:r>
              <a:rPr lang="en-US" sz="1800"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Alert.</a:t>
            </a:r>
            <a:r>
              <a:rPr lang="en-US" sz="1800" i="1" dirty="0" err="1">
                <a:solidFill>
                  <a:srgbClr val="000000"/>
                </a:solidFill>
                <a:latin typeface="Consolas" panose="020B0609020204030204" pitchFamily="49" charset="0"/>
              </a:rPr>
              <a:t>sendMail</a:t>
            </a:r>
            <a:r>
              <a:rPr lang="en-US" sz="1800" i="1" dirty="0">
                <a:solidFill>
                  <a:srgbClr val="000000"/>
                </a:solidFill>
                <a:latin typeface="Consolas" panose="020B0609020204030204" pitchFamily="49" charset="0"/>
              </a:rPr>
              <a:t>(</a:t>
            </a:r>
            <a:r>
              <a:rPr lang="en-US" sz="1800" i="1" dirty="0">
                <a:solidFill>
                  <a:srgbClr val="0000C0"/>
                </a:solidFill>
                <a:latin typeface="Consolas" panose="020B0609020204030204" pitchFamily="49" charset="0"/>
              </a:rPr>
              <a:t>balance</a:t>
            </a:r>
            <a:r>
              <a:rPr lang="en-US" sz="1800" i="1"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Alert.</a:t>
            </a:r>
            <a:r>
              <a:rPr lang="en-US" sz="1800" i="1" dirty="0" err="1">
                <a:solidFill>
                  <a:srgbClr val="000000"/>
                </a:solidFill>
                <a:latin typeface="Consolas" panose="020B0609020204030204" pitchFamily="49" charset="0"/>
              </a:rPr>
              <a:t>sendSMS</a:t>
            </a:r>
            <a:r>
              <a:rPr lang="en-US" sz="1800" i="1" dirty="0">
                <a:solidFill>
                  <a:srgbClr val="000000"/>
                </a:solidFill>
                <a:latin typeface="Consolas" panose="020B0609020204030204" pitchFamily="49" charset="0"/>
              </a:rPr>
              <a:t>(</a:t>
            </a:r>
            <a:r>
              <a:rPr lang="en-US" sz="1800" i="1" dirty="0">
                <a:solidFill>
                  <a:srgbClr val="0000C0"/>
                </a:solidFill>
                <a:latin typeface="Consolas" panose="020B0609020204030204" pitchFamily="49" charset="0"/>
              </a:rPr>
              <a:t>balance</a:t>
            </a:r>
            <a:r>
              <a:rPr lang="en-US" sz="1800" i="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endParaRPr lang="en-US" sz="1800" dirty="0">
              <a:solidFill>
                <a:srgbClr val="3F5FBF"/>
              </a:solidFill>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Alert {</a:t>
            </a:r>
          </a:p>
          <a:p>
            <a:pPr algn="l"/>
            <a:endParaRPr lang="en-US" sz="1800" dirty="0">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sendMail</a:t>
            </a:r>
            <a:r>
              <a:rPr lang="en-US" sz="1800" b="1"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balance</a:t>
            </a:r>
            <a:r>
              <a:rPr lang="en-US" sz="1800" b="1" dirty="0">
                <a:solidFill>
                  <a:srgbClr val="000000"/>
                </a:solidFill>
                <a:latin typeface="Consolas" panose="020B0609020204030204" pitchFamily="49" charset="0"/>
              </a:rPr>
              <a:t>) {</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"Email has sent..."</a:t>
            </a:r>
            <a:r>
              <a:rPr lang="en-US" sz="1800" b="1" i="1"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"The remaining balance is :"</a:t>
            </a:r>
            <a:r>
              <a:rPr lang="en-US" sz="1800" b="1" i="1" dirty="0">
                <a:solidFill>
                  <a:srgbClr val="000000"/>
                </a:solidFill>
                <a:latin typeface="Consolas" panose="020B0609020204030204" pitchFamily="49" charset="0"/>
              </a:rPr>
              <a:t> + </a:t>
            </a:r>
            <a:r>
              <a:rPr lang="en-US" sz="1800" b="1" i="1" dirty="0">
                <a:solidFill>
                  <a:srgbClr val="6A3E3E"/>
                </a:solidFill>
                <a:latin typeface="Consolas" panose="020B0609020204030204" pitchFamily="49" charset="0"/>
              </a:rPr>
              <a:t>balance</a:t>
            </a:r>
            <a:r>
              <a:rPr lang="en-US" sz="1800" b="1" i="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endParaRPr lang="en-US" sz="1800" dirty="0">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sendSMS</a:t>
            </a:r>
            <a:r>
              <a:rPr lang="en-US" sz="1800" b="1"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double</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balance</a:t>
            </a:r>
            <a:r>
              <a:rPr lang="en-US" sz="1800" b="1" dirty="0">
                <a:solidFill>
                  <a:srgbClr val="000000"/>
                </a:solidFill>
                <a:latin typeface="Consolas" panose="020B0609020204030204" pitchFamily="49" charset="0"/>
              </a:rPr>
              <a:t>) {</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"SMS has sent..."</a:t>
            </a:r>
            <a:r>
              <a:rPr lang="en-US" sz="1800" b="1" i="1"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"The remaining balance is :"</a:t>
            </a:r>
            <a:r>
              <a:rPr lang="en-US" sz="1800" b="1" i="1" dirty="0">
                <a:solidFill>
                  <a:srgbClr val="000000"/>
                </a:solidFill>
                <a:latin typeface="Consolas" panose="020B0609020204030204" pitchFamily="49" charset="0"/>
              </a:rPr>
              <a:t> + </a:t>
            </a:r>
            <a:r>
              <a:rPr lang="en-US" sz="1800" b="1" i="1" dirty="0">
                <a:solidFill>
                  <a:srgbClr val="6A3E3E"/>
                </a:solidFill>
                <a:latin typeface="Consolas" panose="020B0609020204030204" pitchFamily="49" charset="0"/>
              </a:rPr>
              <a:t>balance</a:t>
            </a:r>
            <a:r>
              <a:rPr lang="en-US" sz="1800" b="1" i="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endParaRPr lang="en-US" sz="1800" dirty="0">
              <a:latin typeface="Consolas" panose="020B0609020204030204" pitchFamily="49" charset="0"/>
            </a:endParaRPr>
          </a:p>
          <a:p>
            <a:pPr algn="l"/>
            <a:r>
              <a:rPr lang="en-US" sz="1800" dirty="0">
                <a:solidFill>
                  <a:srgbClr val="000000"/>
                </a:solidFill>
                <a:latin typeface="Consolas" panose="020B0609020204030204" pitchFamily="49" charset="0"/>
              </a:rPr>
              <a:t>}</a:t>
            </a:r>
            <a:endParaRPr lang="en-US" sz="1800" dirty="0">
              <a:solidFill>
                <a:srgbClr val="3F5FBF"/>
              </a:solidFill>
              <a:latin typeface="Consolas" panose="020B0609020204030204" pitchFamily="49" charset="0"/>
            </a:endParaRPr>
          </a:p>
          <a:p>
            <a:pPr algn="l"/>
            <a:endParaRPr lang="en-US" sz="1800" dirty="0">
              <a:solidFill>
                <a:srgbClr val="3F5FBF"/>
              </a:solidFill>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ExecuteEnhancement4 {</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Account </a:t>
            </a:r>
            <a:r>
              <a:rPr lang="en-US" sz="1800" dirty="0" err="1">
                <a:solidFill>
                  <a:srgbClr val="6A3E3E"/>
                </a:solidFill>
                <a:latin typeface="Consolas" panose="020B0609020204030204" pitchFamily="49" charset="0"/>
              </a:rPr>
              <a:t>account</a:t>
            </a:r>
            <a:r>
              <a:rPr lang="en-US" sz="1800" dirty="0">
                <a:solidFill>
                  <a:srgbClr val="000000"/>
                </a:solidFill>
                <a:latin typeface="Consolas" panose="020B0609020204030204" pitchFamily="49" charset="0"/>
              </a:rPr>
              <a:t> =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Account(3000);</a:t>
            </a:r>
          </a:p>
          <a:p>
            <a:pPr algn="l"/>
            <a:r>
              <a:rPr lang="en-US" sz="1800" dirty="0" err="1">
                <a:solidFill>
                  <a:srgbClr val="6A3E3E"/>
                </a:solidFill>
                <a:latin typeface="Consolas" panose="020B0609020204030204" pitchFamily="49" charset="0"/>
              </a:rPr>
              <a:t>account</a:t>
            </a:r>
            <a:r>
              <a:rPr lang="en-US" sz="1800" dirty="0" err="1">
                <a:solidFill>
                  <a:srgbClr val="000000"/>
                </a:solidFill>
                <a:latin typeface="Consolas" panose="020B0609020204030204" pitchFamily="49" charset="0"/>
              </a:rPr>
              <a:t>.deposit</a:t>
            </a:r>
            <a:r>
              <a:rPr lang="en-US" sz="1800" dirty="0">
                <a:solidFill>
                  <a:srgbClr val="000000"/>
                </a:solidFill>
                <a:latin typeface="Consolas" panose="020B0609020204030204" pitchFamily="49" charset="0"/>
              </a:rPr>
              <a:t>(1000);</a:t>
            </a:r>
          </a:p>
          <a:p>
            <a:pPr algn="l"/>
            <a:r>
              <a:rPr lang="en-US" sz="1800" dirty="0">
                <a:solidFill>
                  <a:srgbClr val="000000"/>
                </a:solidFill>
                <a:latin typeface="Consolas" panose="020B0609020204030204" pitchFamily="49" charset="0"/>
              </a:rPr>
              <a:t>        </a:t>
            </a:r>
            <a:r>
              <a:rPr lang="en-US" sz="1800" dirty="0" err="1">
                <a:solidFill>
                  <a:srgbClr val="6A3E3E"/>
                </a:solidFill>
                <a:latin typeface="Consolas" panose="020B0609020204030204" pitchFamily="49" charset="0"/>
              </a:rPr>
              <a:t>account</a:t>
            </a:r>
            <a:r>
              <a:rPr lang="en-US" sz="1800" dirty="0" err="1">
                <a:solidFill>
                  <a:srgbClr val="000000"/>
                </a:solidFill>
                <a:latin typeface="Consolas" panose="020B0609020204030204" pitchFamily="49" charset="0"/>
              </a:rPr>
              <a:t>.withdraw</a:t>
            </a:r>
            <a:r>
              <a:rPr lang="en-US" sz="1800" dirty="0">
                <a:solidFill>
                  <a:srgbClr val="000000"/>
                </a:solidFill>
                <a:latin typeface="Consolas" panose="020B0609020204030204" pitchFamily="49" charset="0"/>
              </a:rPr>
              <a:t>(500);</a:t>
            </a:r>
          </a:p>
          <a:p>
            <a:pPr algn="l"/>
            <a:r>
              <a:rPr lang="en-US"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endParaRPr lang="en-US" sz="1800" dirty="0">
              <a:solidFill>
                <a:srgbClr val="3F5FBF"/>
              </a:solidFill>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51F125F4-9DDA-44AC-A455-8795B6A7ECE4}" type="slidenum">
              <a:rPr lang="en-US" smtClean="0"/>
              <a:t>10</a:t>
            </a:fld>
            <a:endParaRPr lang="en-US"/>
          </a:p>
        </p:txBody>
      </p:sp>
    </p:spTree>
    <p:extLst>
      <p:ext uri="{BB962C8B-B14F-4D97-AF65-F5344CB8AC3E}">
        <p14:creationId xmlns:p14="http://schemas.microsoft.com/office/powerpoint/2010/main" val="3836995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64BBAAE-1246-49D2-BA24-16771C7F40EF}" type="slidenum">
              <a:rPr lang="en-US" smtClean="0"/>
              <a:t>11</a:t>
            </a:fld>
            <a:endParaRPr lang="en-US"/>
          </a:p>
        </p:txBody>
      </p:sp>
    </p:spTree>
    <p:extLst>
      <p:ext uri="{BB962C8B-B14F-4D97-AF65-F5344CB8AC3E}">
        <p14:creationId xmlns:p14="http://schemas.microsoft.com/office/powerpoint/2010/main" val="23086516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Rectangle 3"/>
          <p:cNvSpPr/>
          <p:nvPr userDrawn="1"/>
        </p:nvSpPr>
        <p:spPr>
          <a:xfrm>
            <a:off x="7253289" y="0"/>
            <a:ext cx="1890711" cy="4033838"/>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784503"/>
              <a:gd name="connsiteY0" fmla="*/ 4160233 h 4160233"/>
              <a:gd name="connsiteX1" fmla="*/ 1784503 w 1784503"/>
              <a:gd name="connsiteY1" fmla="*/ 0 h 4160233"/>
              <a:gd name="connsiteX2" fmla="*/ 1784503 w 1784503"/>
              <a:gd name="connsiteY2" fmla="*/ 1657350 h 4160233"/>
              <a:gd name="connsiteX3" fmla="*/ 0 w 1784503"/>
              <a:gd name="connsiteY3" fmla="*/ 4160233 h 4160233"/>
              <a:gd name="connsiteX0" fmla="*/ 0 w 1080880"/>
              <a:gd name="connsiteY0" fmla="*/ 2819435 h 2819435"/>
              <a:gd name="connsiteX1" fmla="*/ 1080880 w 1080880"/>
              <a:gd name="connsiteY1" fmla="*/ 0 h 2819435"/>
              <a:gd name="connsiteX2" fmla="*/ 1080880 w 1080880"/>
              <a:gd name="connsiteY2" fmla="*/ 1657350 h 2819435"/>
              <a:gd name="connsiteX3" fmla="*/ 0 w 1080880"/>
              <a:gd name="connsiteY3" fmla="*/ 2819435 h 2819435"/>
              <a:gd name="connsiteX0" fmla="*/ 0 w 1482457"/>
              <a:gd name="connsiteY0" fmla="*/ 2916657 h 2916657"/>
              <a:gd name="connsiteX1" fmla="*/ 1482457 w 1482457"/>
              <a:gd name="connsiteY1" fmla="*/ 0 h 2916657"/>
              <a:gd name="connsiteX2" fmla="*/ 1482457 w 1482457"/>
              <a:gd name="connsiteY2" fmla="*/ 1657350 h 2916657"/>
              <a:gd name="connsiteX3" fmla="*/ 0 w 1482457"/>
              <a:gd name="connsiteY3" fmla="*/ 2916657 h 2916657"/>
              <a:gd name="connsiteX0" fmla="*/ 0 w 1532644"/>
              <a:gd name="connsiteY0" fmla="*/ 3042375 h 3042375"/>
              <a:gd name="connsiteX1" fmla="*/ 1532644 w 1532644"/>
              <a:gd name="connsiteY1" fmla="*/ 0 h 3042375"/>
              <a:gd name="connsiteX2" fmla="*/ 1532644 w 1532644"/>
              <a:gd name="connsiteY2" fmla="*/ 1657350 h 3042375"/>
              <a:gd name="connsiteX3" fmla="*/ 0 w 1532644"/>
              <a:gd name="connsiteY3" fmla="*/ 3042375 h 3042375"/>
            </a:gdLst>
            <a:ahLst/>
            <a:cxnLst>
              <a:cxn ang="0">
                <a:pos x="connsiteX0" y="connsiteY0"/>
              </a:cxn>
              <a:cxn ang="0">
                <a:pos x="connsiteX1" y="connsiteY1"/>
              </a:cxn>
              <a:cxn ang="0">
                <a:pos x="connsiteX2" y="connsiteY2"/>
              </a:cxn>
              <a:cxn ang="0">
                <a:pos x="connsiteX3" y="connsiteY3"/>
              </a:cxn>
            </a:cxnLst>
            <a:rect l="l" t="t" r="r" b="b"/>
            <a:pathLst>
              <a:path w="1532644" h="3042375">
                <a:moveTo>
                  <a:pt x="0" y="3042375"/>
                </a:moveTo>
                <a:lnTo>
                  <a:pt x="1532644" y="0"/>
                </a:lnTo>
                <a:lnTo>
                  <a:pt x="1532644" y="1657350"/>
                </a:lnTo>
                <a:lnTo>
                  <a:pt x="0" y="3042375"/>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7767638" y="0"/>
            <a:ext cx="1376362" cy="1521619"/>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3"/>
          <p:cNvSpPr/>
          <p:nvPr userDrawn="1"/>
        </p:nvSpPr>
        <p:spPr>
          <a:xfrm>
            <a:off x="7547769" y="971551"/>
            <a:ext cx="1596231" cy="1447799"/>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Lst>
            <a:ahLst/>
            <a:cxnLst>
              <a:cxn ang="0">
                <a:pos x="connsiteX0" y="connsiteY0"/>
              </a:cxn>
              <a:cxn ang="0">
                <a:pos x="connsiteX1" y="connsiteY1"/>
              </a:cxn>
              <a:cxn ang="0">
                <a:pos x="connsiteX2" y="connsiteY2"/>
              </a:cxn>
              <a:cxn ang="0">
                <a:pos x="connsiteX3" y="connsiteY3"/>
              </a:cxn>
            </a:cxnLst>
            <a:rect l="l" t="t" r="r" b="b"/>
            <a:pathLst>
              <a:path w="1590708" h="1657350">
                <a:moveTo>
                  <a:pt x="0" y="1457409"/>
                </a:moveTo>
                <a:lnTo>
                  <a:pt x="1590708" y="0"/>
                </a:lnTo>
                <a:lnTo>
                  <a:pt x="1590708" y="1657350"/>
                </a:lnTo>
                <a:lnTo>
                  <a:pt x="0" y="145740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3"/>
          <p:cNvSpPr/>
          <p:nvPr userDrawn="1"/>
        </p:nvSpPr>
        <p:spPr>
          <a:xfrm>
            <a:off x="8853488" y="969170"/>
            <a:ext cx="290512" cy="550068"/>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1564714"/>
              <a:gd name="connsiteY0" fmla="*/ 696891 h 1657350"/>
              <a:gd name="connsiteX1" fmla="*/ 1564714 w 1564714"/>
              <a:gd name="connsiteY1" fmla="*/ 0 h 1657350"/>
              <a:gd name="connsiteX2" fmla="*/ 1564714 w 1564714"/>
              <a:gd name="connsiteY2" fmla="*/ 1657350 h 1657350"/>
              <a:gd name="connsiteX3" fmla="*/ 0 w 1564714"/>
              <a:gd name="connsiteY3" fmla="*/ 696891 h 1657350"/>
            </a:gdLst>
            <a:ahLst/>
            <a:cxnLst>
              <a:cxn ang="0">
                <a:pos x="connsiteX0" y="connsiteY0"/>
              </a:cxn>
              <a:cxn ang="0">
                <a:pos x="connsiteX1" y="connsiteY1"/>
              </a:cxn>
              <a:cxn ang="0">
                <a:pos x="connsiteX2" y="connsiteY2"/>
              </a:cxn>
              <a:cxn ang="0">
                <a:pos x="connsiteX3" y="connsiteY3"/>
              </a:cxn>
            </a:cxnLst>
            <a:rect l="l" t="t" r="r" b="b"/>
            <a:pathLst>
              <a:path w="1564714" h="1657350">
                <a:moveTo>
                  <a:pt x="0" y="696891"/>
                </a:moveTo>
                <a:lnTo>
                  <a:pt x="1564714" y="0"/>
                </a:lnTo>
                <a:lnTo>
                  <a:pt x="1564714" y="1657350"/>
                </a:lnTo>
                <a:lnTo>
                  <a:pt x="0" y="696891"/>
                </a:lnTo>
                <a:close/>
              </a:path>
            </a:pathLst>
          </a:custGeom>
          <a:solidFill>
            <a:srgbClr val="1498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3"/>
          <p:cNvSpPr/>
          <p:nvPr userDrawn="1"/>
        </p:nvSpPr>
        <p:spPr>
          <a:xfrm>
            <a:off x="6580981" y="1364457"/>
            <a:ext cx="2563019" cy="262515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Lst>
            <a:ahLst/>
            <a:cxnLst>
              <a:cxn ang="0">
                <a:pos x="connsiteX0" y="connsiteY0"/>
              </a:cxn>
              <a:cxn ang="0">
                <a:pos x="connsiteX1" y="connsiteY1"/>
              </a:cxn>
              <a:cxn ang="0">
                <a:pos x="connsiteX2" y="connsiteY2"/>
              </a:cxn>
              <a:cxn ang="0">
                <a:pos x="connsiteX3" y="connsiteY3"/>
              </a:cxn>
            </a:cxnLst>
            <a:rect l="l" t="t" r="r" b="b"/>
            <a:pathLst>
              <a:path w="2554151" h="3123257">
                <a:moveTo>
                  <a:pt x="0" y="3123257"/>
                </a:moveTo>
                <a:lnTo>
                  <a:pt x="2554151" y="0"/>
                </a:lnTo>
                <a:lnTo>
                  <a:pt x="2554151" y="1657350"/>
                </a:lnTo>
                <a:lnTo>
                  <a:pt x="0" y="31232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rot="19547933">
            <a:off x="6832163" y="3628887"/>
            <a:ext cx="98938" cy="2858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419534" y="1752339"/>
            <a:ext cx="6743266" cy="1271588"/>
          </a:xfrm>
        </p:spPr>
        <p:txBody>
          <a:bodyPr anchor="b">
            <a:noAutofit/>
          </a:bodyPr>
          <a:lstStyle>
            <a:lvl1pPr algn="l">
              <a:lnSpc>
                <a:spcPts val="4200"/>
              </a:lnSpc>
              <a:defRPr sz="4000" b="1">
                <a:solidFill>
                  <a:schemeClr val="tx1"/>
                </a:solidFill>
              </a:defRPr>
            </a:lvl1pPr>
          </a:lstStyle>
          <a:p>
            <a:r>
              <a:rPr lang="en-US" dirty="0"/>
              <a:t>MASTER TITLE STYLE</a:t>
            </a:r>
          </a:p>
        </p:txBody>
      </p:sp>
      <p:sp>
        <p:nvSpPr>
          <p:cNvPr id="3" name="Subtitle 2"/>
          <p:cNvSpPr>
            <a:spLocks noGrp="1"/>
          </p:cNvSpPr>
          <p:nvPr>
            <p:ph type="subTitle" idx="1"/>
          </p:nvPr>
        </p:nvSpPr>
        <p:spPr>
          <a:xfrm>
            <a:off x="424296" y="3000372"/>
            <a:ext cx="6548003" cy="533400"/>
          </a:xfrm>
        </p:spPr>
        <p:txBody>
          <a:bodyPr>
            <a:normAutofit/>
          </a:bodyPr>
          <a:lstStyle>
            <a:lvl1pPr marL="0" indent="0" algn="l">
              <a:lnSpc>
                <a:spcPts val="2000"/>
              </a:lnSpc>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026" name="Picture 2" descr="C:\Users\Varun.SANJEEV\Desktop\Xoriant 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65003" y="91389"/>
            <a:ext cx="1089447" cy="54061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3"/>
          <p:cNvSpPr/>
          <p:nvPr userDrawn="1"/>
        </p:nvSpPr>
        <p:spPr>
          <a:xfrm rot="10800000">
            <a:off x="1" y="4837820"/>
            <a:ext cx="857251" cy="305680"/>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279828 w 1651428"/>
              <a:gd name="connsiteY0" fmla="*/ 0 h 616017"/>
              <a:gd name="connsiteX1" fmla="*/ 1651428 w 1651428"/>
              <a:gd name="connsiteY1" fmla="*/ 0 h 616017"/>
              <a:gd name="connsiteX2" fmla="*/ 0 w 1651428"/>
              <a:gd name="connsiteY2" fmla="*/ 616017 h 616017"/>
              <a:gd name="connsiteX3" fmla="*/ 279828 w 1651428"/>
              <a:gd name="connsiteY3" fmla="*/ 0 h 616017"/>
            </a:gdLst>
            <a:ahLst/>
            <a:cxnLst>
              <a:cxn ang="0">
                <a:pos x="connsiteX0" y="connsiteY0"/>
              </a:cxn>
              <a:cxn ang="0">
                <a:pos x="connsiteX1" y="connsiteY1"/>
              </a:cxn>
              <a:cxn ang="0">
                <a:pos x="connsiteX2" y="connsiteY2"/>
              </a:cxn>
              <a:cxn ang="0">
                <a:pos x="connsiteX3" y="connsiteY3"/>
              </a:cxn>
            </a:cxnLst>
            <a:rect l="l" t="t" r="r" b="b"/>
            <a:pathLst>
              <a:path w="1651428" h="616017">
                <a:moveTo>
                  <a:pt x="279828" y="0"/>
                </a:moveTo>
                <a:lnTo>
                  <a:pt x="1651428" y="0"/>
                </a:lnTo>
                <a:lnTo>
                  <a:pt x="0" y="616017"/>
                </a:lnTo>
                <a:lnTo>
                  <a:pt x="279828"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Logo, icon&#10;&#10;Description automatically generated">
            <a:extLst>
              <a:ext uri="{FF2B5EF4-FFF2-40B4-BE49-F238E27FC236}">
                <a16:creationId xmlns:a16="http://schemas.microsoft.com/office/drawing/2014/main" id="{0586FF23-39A7-4143-A0F1-60AB93F7863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61686" y="3782686"/>
            <a:ext cx="696082" cy="999119"/>
          </a:xfrm>
          <a:prstGeom prst="rect">
            <a:avLst/>
          </a:prstGeom>
        </p:spPr>
      </p:pic>
    </p:spTree>
    <p:extLst>
      <p:ext uri="{BB962C8B-B14F-4D97-AF65-F5344CB8AC3E}">
        <p14:creationId xmlns:p14="http://schemas.microsoft.com/office/powerpoint/2010/main" val="4131893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Half Image &amp; Title">
    <p:bg>
      <p:bgPr>
        <a:solidFill>
          <a:schemeClr val="bg1"/>
        </a:solidFill>
        <a:effectLst/>
      </p:bgPr>
    </p:bg>
    <p:spTree>
      <p:nvGrpSpPr>
        <p:cNvPr id="1" name=""/>
        <p:cNvGrpSpPr/>
        <p:nvPr/>
      </p:nvGrpSpPr>
      <p:grpSpPr>
        <a:xfrm>
          <a:off x="0" y="0"/>
          <a:ext cx="0" cy="0"/>
          <a:chOff x="0" y="0"/>
          <a:chExt cx="0" cy="0"/>
        </a:xfrm>
      </p:grpSpPr>
      <p:grpSp>
        <p:nvGrpSpPr>
          <p:cNvPr id="32" name="Group 31"/>
          <p:cNvGrpSpPr/>
          <p:nvPr userDrawn="1"/>
        </p:nvGrpSpPr>
        <p:grpSpPr>
          <a:xfrm>
            <a:off x="1" y="4731319"/>
            <a:ext cx="661732" cy="417556"/>
            <a:chOff x="0" y="4660277"/>
            <a:chExt cx="783429" cy="494347"/>
          </a:xfrm>
        </p:grpSpPr>
        <p:sp>
          <p:nvSpPr>
            <p:cNvPr id="33" name="Rectangle 3"/>
            <p:cNvSpPr/>
            <p:nvPr userDrawn="1"/>
          </p:nvSpPr>
          <p:spPr>
            <a:xfrm>
              <a:off x="310753" y="4973475"/>
              <a:ext cx="472676" cy="174788"/>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 name="connsiteX0" fmla="*/ 742884 w 742884"/>
                <a:gd name="connsiteY0" fmla="*/ 0 h 310804"/>
                <a:gd name="connsiteX1" fmla="*/ 625460 w 742884"/>
                <a:gd name="connsiteY1" fmla="*/ 310804 h 310804"/>
                <a:gd name="connsiteX2" fmla="*/ 0 w 742884"/>
                <a:gd name="connsiteY2" fmla="*/ 310804 h 310804"/>
                <a:gd name="connsiteX3" fmla="*/ 742884 w 742884"/>
                <a:gd name="connsiteY3" fmla="*/ 0 h 310804"/>
                <a:gd name="connsiteX0" fmla="*/ 649322 w 649322"/>
                <a:gd name="connsiteY0" fmla="*/ 0 h 210079"/>
                <a:gd name="connsiteX1" fmla="*/ 625460 w 649322"/>
                <a:gd name="connsiteY1" fmla="*/ 210079 h 210079"/>
                <a:gd name="connsiteX2" fmla="*/ 0 w 649322"/>
                <a:gd name="connsiteY2" fmla="*/ 210079 h 210079"/>
                <a:gd name="connsiteX3" fmla="*/ 649322 w 649322"/>
                <a:gd name="connsiteY3" fmla="*/ 0 h 210079"/>
                <a:gd name="connsiteX0" fmla="*/ 754112 w 754112"/>
                <a:gd name="connsiteY0" fmla="*/ 0 h 310804"/>
                <a:gd name="connsiteX1" fmla="*/ 625460 w 754112"/>
                <a:gd name="connsiteY1" fmla="*/ 310804 h 310804"/>
                <a:gd name="connsiteX2" fmla="*/ 0 w 754112"/>
                <a:gd name="connsiteY2" fmla="*/ 310804 h 310804"/>
                <a:gd name="connsiteX3" fmla="*/ 754112 w 754112"/>
                <a:gd name="connsiteY3" fmla="*/ 0 h 310804"/>
              </a:gdLst>
              <a:ahLst/>
              <a:cxnLst>
                <a:cxn ang="0">
                  <a:pos x="connsiteX0" y="connsiteY0"/>
                </a:cxn>
                <a:cxn ang="0">
                  <a:pos x="connsiteX1" y="connsiteY1"/>
                </a:cxn>
                <a:cxn ang="0">
                  <a:pos x="connsiteX2" y="connsiteY2"/>
                </a:cxn>
                <a:cxn ang="0">
                  <a:pos x="connsiteX3" y="connsiteY3"/>
                </a:cxn>
              </a:cxnLst>
              <a:rect l="l" t="t" r="r" b="b"/>
              <a:pathLst>
                <a:path w="754112" h="310804">
                  <a:moveTo>
                    <a:pt x="754112" y="0"/>
                  </a:moveTo>
                  <a:lnTo>
                    <a:pt x="625460" y="310804"/>
                  </a:lnTo>
                  <a:lnTo>
                    <a:pt x="0" y="310804"/>
                  </a:lnTo>
                  <a:lnTo>
                    <a:pt x="75411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
            <p:cNvSpPr/>
            <p:nvPr userDrawn="1"/>
          </p:nvSpPr>
          <p:spPr>
            <a:xfrm>
              <a:off x="0" y="4660277"/>
              <a:ext cx="621506" cy="494347"/>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Lst>
              <a:ahLst/>
              <a:cxnLst>
                <a:cxn ang="0">
                  <a:pos x="connsiteX0" y="connsiteY0"/>
                </a:cxn>
                <a:cxn ang="0">
                  <a:pos x="connsiteX1" y="connsiteY1"/>
                </a:cxn>
                <a:cxn ang="0">
                  <a:pos x="connsiteX2" y="connsiteY2"/>
                </a:cxn>
                <a:cxn ang="0">
                  <a:pos x="connsiteX3" y="connsiteY3"/>
                </a:cxn>
              </a:cxnLst>
              <a:rect l="l" t="t" r="r" b="b"/>
              <a:pathLst>
                <a:path w="625460" h="497862">
                  <a:moveTo>
                    <a:pt x="0" y="0"/>
                  </a:moveTo>
                  <a:lnTo>
                    <a:pt x="625460" y="497862"/>
                  </a:lnTo>
                  <a:lnTo>
                    <a:pt x="0" y="4978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Picture Placeholder 3"/>
          <p:cNvSpPr>
            <a:spLocks noGrp="1"/>
          </p:cNvSpPr>
          <p:nvPr>
            <p:ph type="pic" sz="quarter" idx="14"/>
          </p:nvPr>
        </p:nvSpPr>
        <p:spPr>
          <a:xfrm>
            <a:off x="397668" y="397669"/>
            <a:ext cx="3846671" cy="4345781"/>
          </a:xfrm>
          <a:solidFill>
            <a:schemeClr val="bg1">
              <a:lumMod val="95000"/>
            </a:schemeClr>
          </a:solidFill>
        </p:spPr>
        <p:txBody>
          <a:bodyPr vert="horz" lIns="91440" tIns="45720" rIns="91440" bIns="45720" rtlCol="0" anchor="ctr">
            <a:normAutofit/>
          </a:bodyPr>
          <a:lstStyle>
            <a:lvl1pPr marL="285750" indent="-285750" algn="ctr">
              <a:buFont typeface="Arial" panose="020B0604020202020204" pitchFamily="34" charset="0"/>
              <a:buNone/>
              <a:defRPr lang="en-US" sz="1800" b="0" dirty="0">
                <a:solidFill>
                  <a:schemeClr val="tx2"/>
                </a:solidFill>
                <a:latin typeface="+mj-lt"/>
              </a:defRPr>
            </a:lvl1pPr>
          </a:lstStyle>
          <a:p>
            <a:pPr marL="0" lvl="0" indent="0" algn="ctr">
              <a:lnSpc>
                <a:spcPct val="200000"/>
              </a:lnSpc>
              <a:spcBef>
                <a:spcPts val="0"/>
              </a:spcBef>
            </a:pPr>
            <a:r>
              <a:rPr lang="en-US"/>
              <a:t>Click icon to add picture</a:t>
            </a:r>
            <a:endParaRPr lang="en-US" dirty="0"/>
          </a:p>
        </p:txBody>
      </p:sp>
      <p:sp>
        <p:nvSpPr>
          <p:cNvPr id="2" name="Title 1"/>
          <p:cNvSpPr>
            <a:spLocks noGrp="1"/>
          </p:cNvSpPr>
          <p:nvPr>
            <p:ph type="title" hasCustomPrompt="1"/>
          </p:nvPr>
        </p:nvSpPr>
        <p:spPr>
          <a:xfrm>
            <a:off x="4419600" y="263525"/>
            <a:ext cx="4114800" cy="609600"/>
          </a:xfrm>
        </p:spPr>
        <p:txBody>
          <a:bodyPr anchor="t">
            <a:normAutofit/>
          </a:bodyPr>
          <a:lstStyle>
            <a:lvl1pPr algn="l">
              <a:defRPr sz="2800" b="1"/>
            </a:lvl1pPr>
          </a:lstStyle>
          <a:p>
            <a:r>
              <a:rPr lang="en-US" dirty="0"/>
              <a:t>Click to Edit Master Title </a:t>
            </a:r>
          </a:p>
        </p:txBody>
      </p:sp>
      <p:sp>
        <p:nvSpPr>
          <p:cNvPr id="11" name="Text Placeholder 10"/>
          <p:cNvSpPr>
            <a:spLocks noGrp="1"/>
          </p:cNvSpPr>
          <p:nvPr>
            <p:ph type="body" sz="quarter" idx="16"/>
          </p:nvPr>
        </p:nvSpPr>
        <p:spPr>
          <a:xfrm>
            <a:off x="4419600" y="876561"/>
            <a:ext cx="4114799" cy="462941"/>
          </a:xfrm>
        </p:spPr>
        <p:txBody>
          <a:bodyPr>
            <a:normAutofit/>
          </a:bodyPr>
          <a:lstStyle>
            <a:lvl1pPr marL="0" indent="0">
              <a:lnSpc>
                <a:spcPts val="2500"/>
              </a:lnSpc>
              <a:buNone/>
              <a:defRPr sz="2200">
                <a:solidFill>
                  <a:schemeClr val="accent4"/>
                </a:solidFill>
              </a:defRPr>
            </a:lvl1pPr>
          </a:lstStyle>
          <a:p>
            <a:pPr lvl="0"/>
            <a:r>
              <a:rPr lang="en-US"/>
              <a:t>Click to edit Master text styles</a:t>
            </a:r>
          </a:p>
        </p:txBody>
      </p:sp>
      <p:sp>
        <p:nvSpPr>
          <p:cNvPr id="27" name="TextBox 26"/>
          <p:cNvSpPr txBox="1"/>
          <p:nvPr userDrawn="1"/>
        </p:nvSpPr>
        <p:spPr>
          <a:xfrm>
            <a:off x="633410" y="4928056"/>
            <a:ext cx="2133600" cy="215444"/>
          </a:xfrm>
          <a:prstGeom prst="rect">
            <a:avLst/>
          </a:prstGeom>
          <a:noFill/>
        </p:spPr>
        <p:txBody>
          <a:bodyPr wrap="square" rtlCol="0" anchor="ctr">
            <a:spAutoFit/>
          </a:bodyPr>
          <a:lstStyle/>
          <a:p>
            <a:r>
              <a:rPr lang="en-US" sz="800" dirty="0">
                <a:solidFill>
                  <a:schemeClr val="tx2"/>
                </a:solidFill>
              </a:rPr>
              <a:t>© 2021 Xoriant Corporation</a:t>
            </a:r>
          </a:p>
        </p:txBody>
      </p:sp>
      <p:sp>
        <p:nvSpPr>
          <p:cNvPr id="28" name="TextBox 27"/>
          <p:cNvSpPr txBox="1"/>
          <p:nvPr userDrawn="1"/>
        </p:nvSpPr>
        <p:spPr>
          <a:xfrm>
            <a:off x="-1" y="4901089"/>
            <a:ext cx="330995" cy="246221"/>
          </a:xfrm>
          <a:prstGeom prst="rect">
            <a:avLst/>
          </a:prstGeom>
          <a:noFill/>
        </p:spPr>
        <p:txBody>
          <a:bodyPr wrap="square" lIns="0" rIns="0" rtlCol="0">
            <a:spAutoFit/>
          </a:bodyPr>
          <a:lstStyle/>
          <a:p>
            <a:pPr algn="ctr"/>
            <a:fld id="{C212118D-E768-4C60-A5D2-EB296F8888BD}" type="slidenum">
              <a:rPr lang="en-US" sz="1000" kern="1200" smtClean="0">
                <a:solidFill>
                  <a:schemeClr val="bg1"/>
                </a:solidFill>
                <a:latin typeface="+mn-lt"/>
                <a:ea typeface="+mn-ea"/>
                <a:cs typeface="+mn-cs"/>
              </a:rPr>
              <a:pPr algn="ctr"/>
              <a:t>‹#›</a:t>
            </a:fld>
            <a:endParaRPr lang="en-US" sz="1000" kern="1200" dirty="0">
              <a:solidFill>
                <a:schemeClr val="bg1"/>
              </a:solidFill>
              <a:latin typeface="+mn-lt"/>
              <a:ea typeface="+mn-ea"/>
              <a:cs typeface="+mn-cs"/>
            </a:endParaRPr>
          </a:p>
        </p:txBody>
      </p:sp>
      <p:sp>
        <p:nvSpPr>
          <p:cNvPr id="30" name="Content Placeholder 2"/>
          <p:cNvSpPr>
            <a:spLocks noGrp="1"/>
          </p:cNvSpPr>
          <p:nvPr>
            <p:ph idx="17"/>
          </p:nvPr>
        </p:nvSpPr>
        <p:spPr>
          <a:xfrm>
            <a:off x="4419599" y="1379220"/>
            <a:ext cx="4114801" cy="3368993"/>
          </a:xfrm>
        </p:spPr>
        <p:txBody>
          <a:bodyPr lIns="91440">
            <a:normAutofit/>
          </a:bodyPr>
          <a:lstStyle>
            <a:lvl1pPr marL="233363" indent="-233363">
              <a:spcBef>
                <a:spcPts val="0"/>
              </a:spcBef>
              <a:spcAft>
                <a:spcPts val="300"/>
              </a:spcAft>
              <a:buClr>
                <a:schemeClr val="accent2"/>
              </a:buClr>
              <a:buSzPct val="80000"/>
              <a:buFont typeface="Wingdings 3" panose="05040102010807070707" pitchFamily="18" charset="2"/>
              <a:buChar char=""/>
              <a:defRPr sz="2000">
                <a:solidFill>
                  <a:schemeClr val="bg2"/>
                </a:solidFill>
              </a:defRPr>
            </a:lvl1pPr>
            <a:lvl2pPr marL="438150" indent="-190500">
              <a:spcBef>
                <a:spcPts val="0"/>
              </a:spcBef>
              <a:spcAft>
                <a:spcPts val="100"/>
              </a:spcAft>
              <a:buClr>
                <a:schemeClr val="accent2"/>
              </a:buClr>
              <a:buSzPct val="100000"/>
              <a:buFont typeface="Calibri" panose="020F0502020204030204" pitchFamily="34" charset="0"/>
              <a:buChar char="─"/>
              <a:defRPr sz="1800">
                <a:solidFill>
                  <a:schemeClr val="bg2"/>
                </a:solidFill>
              </a:defRPr>
            </a:lvl2pPr>
            <a:lvl3pPr marL="595313" indent="-152400">
              <a:spcBef>
                <a:spcPts val="0"/>
              </a:spcBef>
              <a:spcAft>
                <a:spcPts val="100"/>
              </a:spcAft>
              <a:buClr>
                <a:schemeClr val="accent2"/>
              </a:buClr>
              <a:buSzPct val="70000"/>
              <a:buFont typeface="Wingdings 3" panose="05040102010807070707" pitchFamily="18" charset="2"/>
              <a:buChar char=""/>
              <a:defRPr sz="1600">
                <a:solidFill>
                  <a:schemeClr val="bg2"/>
                </a:solidFill>
              </a:defRPr>
            </a:lvl3pPr>
            <a:lvl4pPr marL="742950" indent="-142875">
              <a:spcBef>
                <a:spcPts val="0"/>
              </a:spcBef>
              <a:spcAft>
                <a:spcPts val="100"/>
              </a:spcAft>
              <a:buClr>
                <a:schemeClr val="accent2"/>
              </a:buClr>
              <a:buFont typeface="Calibri" panose="020F0502020204030204" pitchFamily="34" charset="0"/>
              <a:buChar char="−"/>
              <a:defRPr sz="1400">
                <a:solidFill>
                  <a:schemeClr val="bg2"/>
                </a:solidFill>
              </a:defRPr>
            </a:lvl4pPr>
            <a:lvl5pPr marL="871538" indent="-119063">
              <a:spcBef>
                <a:spcPts val="0"/>
              </a:spcBef>
              <a:spcAft>
                <a:spcPts val="100"/>
              </a:spcAft>
              <a:buClr>
                <a:schemeClr val="accent2"/>
              </a:buClr>
              <a:buFont typeface="Calibri" panose="020F0502020204030204" pitchFamily="34" charset="0"/>
              <a:buChar cha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8763000" y="1"/>
            <a:ext cx="381000" cy="832483"/>
            <a:chOff x="8763000" y="1"/>
            <a:chExt cx="381000" cy="832483"/>
          </a:xfrm>
        </p:grpSpPr>
        <p:sp>
          <p:nvSpPr>
            <p:cNvPr id="19" name="Rectangle 3"/>
            <p:cNvSpPr/>
            <p:nvPr userDrawn="1"/>
          </p:nvSpPr>
          <p:spPr>
            <a:xfrm>
              <a:off x="8839200" y="1"/>
              <a:ext cx="304800" cy="3020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3"/>
            <p:cNvSpPr/>
            <p:nvPr userDrawn="1"/>
          </p:nvSpPr>
          <p:spPr>
            <a:xfrm>
              <a:off x="8999127" y="1"/>
              <a:ext cx="144873" cy="302082"/>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
            <p:cNvSpPr/>
            <p:nvPr userDrawn="1"/>
          </p:nvSpPr>
          <p:spPr>
            <a:xfrm>
              <a:off x="8763000" y="1"/>
              <a:ext cx="381000" cy="8324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Footer Placeholder 3">
            <a:extLst>
              <a:ext uri="{FF2B5EF4-FFF2-40B4-BE49-F238E27FC236}">
                <a16:creationId xmlns:a16="http://schemas.microsoft.com/office/drawing/2014/main" id="{75C1F6FF-E9D4-4D20-AB97-1B0BA0CC5FD1}"/>
              </a:ext>
            </a:extLst>
          </p:cNvPr>
          <p:cNvSpPr>
            <a:spLocks noGrp="1"/>
          </p:cNvSpPr>
          <p:nvPr>
            <p:ph type="ftr" sz="quarter" idx="4294967295"/>
          </p:nvPr>
        </p:nvSpPr>
        <p:spPr>
          <a:xfrm>
            <a:off x="179512" y="4731990"/>
            <a:ext cx="2606279" cy="275034"/>
          </a:xfrm>
        </p:spPr>
        <p:txBody>
          <a:bodyPr/>
          <a:lstStyle/>
          <a:p>
            <a:r>
              <a:rPr lang="en-US" dirty="0" err="1"/>
              <a:t>Xoriant</a:t>
            </a:r>
            <a:r>
              <a:rPr lang="en-US" dirty="0"/>
              <a:t> Solution Pvt. Ltd.</a:t>
            </a:r>
          </a:p>
        </p:txBody>
      </p:sp>
    </p:spTree>
    <p:extLst>
      <p:ext uri="{BB962C8B-B14F-4D97-AF65-F5344CB8AC3E}">
        <p14:creationId xmlns:p14="http://schemas.microsoft.com/office/powerpoint/2010/main" val="1394208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Half Image &amp; Titl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4"/>
          </p:nvPr>
        </p:nvSpPr>
        <p:spPr>
          <a:xfrm>
            <a:off x="0" y="1"/>
            <a:ext cx="4244339" cy="5143500"/>
          </a:xfrm>
          <a:solidFill>
            <a:schemeClr val="bg1">
              <a:lumMod val="95000"/>
            </a:schemeClr>
          </a:solidFill>
        </p:spPr>
        <p:txBody>
          <a:bodyPr anchor="ctr">
            <a:normAutofit/>
          </a:bodyPr>
          <a:lstStyle>
            <a:lvl1pPr marL="0" indent="0" algn="ctr">
              <a:lnSpc>
                <a:spcPct val="200000"/>
              </a:lnSpc>
              <a:spcBef>
                <a:spcPts val="0"/>
              </a:spcBef>
              <a:buNone/>
              <a:defRPr sz="1800" b="0">
                <a:solidFill>
                  <a:schemeClr val="tx2"/>
                </a:solidFill>
                <a:latin typeface="+mj-lt"/>
              </a:defRPr>
            </a:lvl1pPr>
          </a:lstStyle>
          <a:p>
            <a:r>
              <a:rPr lang="en-US"/>
              <a:t>Click icon to add picture</a:t>
            </a:r>
            <a:endParaRPr lang="en-US" dirty="0"/>
          </a:p>
        </p:txBody>
      </p:sp>
      <p:grpSp>
        <p:nvGrpSpPr>
          <p:cNvPr id="31" name="Group 30"/>
          <p:cNvGrpSpPr/>
          <p:nvPr userDrawn="1"/>
        </p:nvGrpSpPr>
        <p:grpSpPr>
          <a:xfrm>
            <a:off x="1" y="4731319"/>
            <a:ext cx="661732" cy="417556"/>
            <a:chOff x="0" y="4660277"/>
            <a:chExt cx="783429" cy="494347"/>
          </a:xfrm>
        </p:grpSpPr>
        <p:sp>
          <p:nvSpPr>
            <p:cNvPr id="32" name="Rectangle 3"/>
            <p:cNvSpPr/>
            <p:nvPr userDrawn="1"/>
          </p:nvSpPr>
          <p:spPr>
            <a:xfrm>
              <a:off x="310753" y="4973475"/>
              <a:ext cx="472676" cy="174788"/>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 name="connsiteX0" fmla="*/ 742884 w 742884"/>
                <a:gd name="connsiteY0" fmla="*/ 0 h 310804"/>
                <a:gd name="connsiteX1" fmla="*/ 625460 w 742884"/>
                <a:gd name="connsiteY1" fmla="*/ 310804 h 310804"/>
                <a:gd name="connsiteX2" fmla="*/ 0 w 742884"/>
                <a:gd name="connsiteY2" fmla="*/ 310804 h 310804"/>
                <a:gd name="connsiteX3" fmla="*/ 742884 w 742884"/>
                <a:gd name="connsiteY3" fmla="*/ 0 h 310804"/>
                <a:gd name="connsiteX0" fmla="*/ 649322 w 649322"/>
                <a:gd name="connsiteY0" fmla="*/ 0 h 210079"/>
                <a:gd name="connsiteX1" fmla="*/ 625460 w 649322"/>
                <a:gd name="connsiteY1" fmla="*/ 210079 h 210079"/>
                <a:gd name="connsiteX2" fmla="*/ 0 w 649322"/>
                <a:gd name="connsiteY2" fmla="*/ 210079 h 210079"/>
                <a:gd name="connsiteX3" fmla="*/ 649322 w 649322"/>
                <a:gd name="connsiteY3" fmla="*/ 0 h 210079"/>
                <a:gd name="connsiteX0" fmla="*/ 754112 w 754112"/>
                <a:gd name="connsiteY0" fmla="*/ 0 h 310804"/>
                <a:gd name="connsiteX1" fmla="*/ 625460 w 754112"/>
                <a:gd name="connsiteY1" fmla="*/ 310804 h 310804"/>
                <a:gd name="connsiteX2" fmla="*/ 0 w 754112"/>
                <a:gd name="connsiteY2" fmla="*/ 310804 h 310804"/>
                <a:gd name="connsiteX3" fmla="*/ 754112 w 754112"/>
                <a:gd name="connsiteY3" fmla="*/ 0 h 310804"/>
              </a:gdLst>
              <a:ahLst/>
              <a:cxnLst>
                <a:cxn ang="0">
                  <a:pos x="connsiteX0" y="connsiteY0"/>
                </a:cxn>
                <a:cxn ang="0">
                  <a:pos x="connsiteX1" y="connsiteY1"/>
                </a:cxn>
                <a:cxn ang="0">
                  <a:pos x="connsiteX2" y="connsiteY2"/>
                </a:cxn>
                <a:cxn ang="0">
                  <a:pos x="connsiteX3" y="connsiteY3"/>
                </a:cxn>
              </a:cxnLst>
              <a:rect l="l" t="t" r="r" b="b"/>
              <a:pathLst>
                <a:path w="754112" h="310804">
                  <a:moveTo>
                    <a:pt x="754112" y="0"/>
                  </a:moveTo>
                  <a:lnTo>
                    <a:pt x="625460" y="310804"/>
                  </a:lnTo>
                  <a:lnTo>
                    <a:pt x="0" y="310804"/>
                  </a:lnTo>
                  <a:lnTo>
                    <a:pt x="75411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
            <p:cNvSpPr/>
            <p:nvPr userDrawn="1"/>
          </p:nvSpPr>
          <p:spPr>
            <a:xfrm>
              <a:off x="0" y="4660277"/>
              <a:ext cx="621506" cy="494347"/>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Lst>
              <a:ahLst/>
              <a:cxnLst>
                <a:cxn ang="0">
                  <a:pos x="connsiteX0" y="connsiteY0"/>
                </a:cxn>
                <a:cxn ang="0">
                  <a:pos x="connsiteX1" y="connsiteY1"/>
                </a:cxn>
                <a:cxn ang="0">
                  <a:pos x="connsiteX2" y="connsiteY2"/>
                </a:cxn>
                <a:cxn ang="0">
                  <a:pos x="connsiteX3" y="connsiteY3"/>
                </a:cxn>
              </a:cxnLst>
              <a:rect l="l" t="t" r="r" b="b"/>
              <a:pathLst>
                <a:path w="625460" h="497862">
                  <a:moveTo>
                    <a:pt x="0" y="0"/>
                  </a:moveTo>
                  <a:lnTo>
                    <a:pt x="625460" y="497862"/>
                  </a:lnTo>
                  <a:lnTo>
                    <a:pt x="0" y="4978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Content Placeholder 2"/>
          <p:cNvSpPr>
            <a:spLocks noGrp="1"/>
          </p:cNvSpPr>
          <p:nvPr>
            <p:ph idx="17"/>
          </p:nvPr>
        </p:nvSpPr>
        <p:spPr>
          <a:xfrm>
            <a:off x="4419599" y="1379220"/>
            <a:ext cx="4114801" cy="3519378"/>
          </a:xfrm>
        </p:spPr>
        <p:txBody>
          <a:bodyPr lIns="91440">
            <a:normAutofit/>
          </a:bodyPr>
          <a:lstStyle>
            <a:lvl1pPr marL="233363" indent="-233363">
              <a:spcBef>
                <a:spcPts val="0"/>
              </a:spcBef>
              <a:spcAft>
                <a:spcPts val="300"/>
              </a:spcAft>
              <a:buClr>
                <a:schemeClr val="accent2"/>
              </a:buClr>
              <a:buSzPct val="80000"/>
              <a:buFont typeface="Wingdings 3" panose="05040102010807070707" pitchFamily="18" charset="2"/>
              <a:buChar char=""/>
              <a:defRPr sz="2000">
                <a:solidFill>
                  <a:schemeClr val="bg2"/>
                </a:solidFill>
              </a:defRPr>
            </a:lvl1pPr>
            <a:lvl2pPr marL="438150" indent="-190500">
              <a:spcBef>
                <a:spcPts val="0"/>
              </a:spcBef>
              <a:spcAft>
                <a:spcPts val="100"/>
              </a:spcAft>
              <a:buClr>
                <a:schemeClr val="accent2"/>
              </a:buClr>
              <a:buSzPct val="100000"/>
              <a:buFont typeface="Calibri" panose="020F0502020204030204" pitchFamily="34" charset="0"/>
              <a:buChar char="─"/>
              <a:defRPr sz="1800">
                <a:solidFill>
                  <a:schemeClr val="bg2"/>
                </a:solidFill>
              </a:defRPr>
            </a:lvl2pPr>
            <a:lvl3pPr marL="595313" indent="-152400">
              <a:spcBef>
                <a:spcPts val="0"/>
              </a:spcBef>
              <a:spcAft>
                <a:spcPts val="100"/>
              </a:spcAft>
              <a:buClr>
                <a:schemeClr val="accent2"/>
              </a:buClr>
              <a:buSzPct val="70000"/>
              <a:buFont typeface="Wingdings 3" panose="05040102010807070707" pitchFamily="18" charset="2"/>
              <a:buChar char=""/>
              <a:defRPr sz="1600">
                <a:solidFill>
                  <a:schemeClr val="bg2"/>
                </a:solidFill>
              </a:defRPr>
            </a:lvl3pPr>
            <a:lvl4pPr marL="742950" indent="-142875">
              <a:spcBef>
                <a:spcPts val="0"/>
              </a:spcBef>
              <a:spcAft>
                <a:spcPts val="100"/>
              </a:spcAft>
              <a:buClr>
                <a:schemeClr val="accent2"/>
              </a:buClr>
              <a:buFont typeface="Calibri" panose="020F0502020204030204" pitchFamily="34" charset="0"/>
              <a:buChar char="−"/>
              <a:defRPr sz="1400">
                <a:solidFill>
                  <a:schemeClr val="bg2"/>
                </a:solidFill>
              </a:defRPr>
            </a:lvl4pPr>
            <a:lvl5pPr marL="871538" indent="-119063">
              <a:spcBef>
                <a:spcPts val="0"/>
              </a:spcBef>
              <a:spcAft>
                <a:spcPts val="100"/>
              </a:spcAft>
              <a:buClr>
                <a:schemeClr val="accent2"/>
              </a:buClr>
              <a:buFont typeface="Calibri" panose="020F0502020204030204" pitchFamily="34" charset="0"/>
              <a:buChar cha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419600" y="263525"/>
            <a:ext cx="4114800" cy="609600"/>
          </a:xfrm>
        </p:spPr>
        <p:txBody>
          <a:bodyPr anchor="t">
            <a:normAutofit/>
          </a:bodyPr>
          <a:lstStyle>
            <a:lvl1pPr algn="l">
              <a:defRPr sz="2800" b="1"/>
            </a:lvl1pPr>
          </a:lstStyle>
          <a:p>
            <a:r>
              <a:rPr lang="en-US" dirty="0"/>
              <a:t>Click to Edit Master Title </a:t>
            </a:r>
          </a:p>
        </p:txBody>
      </p:sp>
      <p:sp>
        <p:nvSpPr>
          <p:cNvPr id="11" name="Text Placeholder 10"/>
          <p:cNvSpPr>
            <a:spLocks noGrp="1"/>
          </p:cNvSpPr>
          <p:nvPr>
            <p:ph type="body" sz="quarter" idx="16"/>
          </p:nvPr>
        </p:nvSpPr>
        <p:spPr>
          <a:xfrm>
            <a:off x="4419600" y="876561"/>
            <a:ext cx="4114799" cy="462941"/>
          </a:xfrm>
        </p:spPr>
        <p:txBody>
          <a:bodyPr>
            <a:normAutofit/>
          </a:bodyPr>
          <a:lstStyle>
            <a:lvl1pPr marL="0" indent="0">
              <a:lnSpc>
                <a:spcPts val="2500"/>
              </a:lnSpc>
              <a:buNone/>
              <a:defRPr sz="2200">
                <a:solidFill>
                  <a:schemeClr val="accent4"/>
                </a:solidFill>
              </a:defRPr>
            </a:lvl1pPr>
          </a:lstStyle>
          <a:p>
            <a:pPr lvl="0"/>
            <a:r>
              <a:rPr lang="en-US"/>
              <a:t>Click to edit Master text styles</a:t>
            </a:r>
          </a:p>
        </p:txBody>
      </p:sp>
      <p:sp>
        <p:nvSpPr>
          <p:cNvPr id="25" name="TextBox 24"/>
          <p:cNvSpPr txBox="1"/>
          <p:nvPr userDrawn="1"/>
        </p:nvSpPr>
        <p:spPr>
          <a:xfrm>
            <a:off x="633410" y="4928056"/>
            <a:ext cx="2133600" cy="215444"/>
          </a:xfrm>
          <a:prstGeom prst="rect">
            <a:avLst/>
          </a:prstGeom>
          <a:noFill/>
        </p:spPr>
        <p:txBody>
          <a:bodyPr wrap="square" rtlCol="0" anchor="ctr">
            <a:spAutoFit/>
          </a:bodyPr>
          <a:lstStyle/>
          <a:p>
            <a:r>
              <a:rPr lang="en-US" sz="800" dirty="0">
                <a:solidFill>
                  <a:schemeClr val="tx2"/>
                </a:solidFill>
              </a:rPr>
              <a:t>© 2021 Xoriant Corporation</a:t>
            </a:r>
          </a:p>
        </p:txBody>
      </p:sp>
      <p:sp>
        <p:nvSpPr>
          <p:cNvPr id="26" name="TextBox 25"/>
          <p:cNvSpPr txBox="1"/>
          <p:nvPr userDrawn="1"/>
        </p:nvSpPr>
        <p:spPr>
          <a:xfrm>
            <a:off x="-1" y="4901089"/>
            <a:ext cx="330995" cy="246221"/>
          </a:xfrm>
          <a:prstGeom prst="rect">
            <a:avLst/>
          </a:prstGeom>
          <a:noFill/>
        </p:spPr>
        <p:txBody>
          <a:bodyPr wrap="square" lIns="0" rIns="0" rtlCol="0">
            <a:spAutoFit/>
          </a:bodyPr>
          <a:lstStyle/>
          <a:p>
            <a:pPr algn="ctr"/>
            <a:fld id="{C212118D-E768-4C60-A5D2-EB296F8888BD}" type="slidenum">
              <a:rPr lang="en-US" sz="1000" kern="1200" smtClean="0">
                <a:solidFill>
                  <a:schemeClr val="bg1"/>
                </a:solidFill>
                <a:latin typeface="+mn-lt"/>
                <a:ea typeface="+mn-ea"/>
                <a:cs typeface="+mn-cs"/>
              </a:rPr>
              <a:pPr algn="ctr"/>
              <a:t>‹#›</a:t>
            </a:fld>
            <a:endParaRPr lang="en-US" sz="1000" kern="1200" dirty="0">
              <a:solidFill>
                <a:schemeClr val="bg1"/>
              </a:solidFill>
              <a:latin typeface="+mn-lt"/>
              <a:ea typeface="+mn-ea"/>
              <a:cs typeface="+mn-cs"/>
            </a:endParaRPr>
          </a:p>
        </p:txBody>
      </p:sp>
      <p:grpSp>
        <p:nvGrpSpPr>
          <p:cNvPr id="17" name="Group 16"/>
          <p:cNvGrpSpPr/>
          <p:nvPr userDrawn="1"/>
        </p:nvGrpSpPr>
        <p:grpSpPr>
          <a:xfrm>
            <a:off x="8763000" y="1"/>
            <a:ext cx="381000" cy="832483"/>
            <a:chOff x="8763000" y="1"/>
            <a:chExt cx="381000" cy="832483"/>
          </a:xfrm>
        </p:grpSpPr>
        <p:sp>
          <p:nvSpPr>
            <p:cNvPr id="27" name="Rectangle 3"/>
            <p:cNvSpPr/>
            <p:nvPr userDrawn="1"/>
          </p:nvSpPr>
          <p:spPr>
            <a:xfrm>
              <a:off x="8839200" y="1"/>
              <a:ext cx="304800" cy="3020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3"/>
            <p:cNvSpPr/>
            <p:nvPr userDrawn="1"/>
          </p:nvSpPr>
          <p:spPr>
            <a:xfrm>
              <a:off x="8999127" y="1"/>
              <a:ext cx="144873" cy="302082"/>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3"/>
            <p:cNvSpPr/>
            <p:nvPr userDrawn="1"/>
          </p:nvSpPr>
          <p:spPr>
            <a:xfrm>
              <a:off x="8763000" y="1"/>
              <a:ext cx="381000" cy="8324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Footer Placeholder 3">
            <a:extLst>
              <a:ext uri="{FF2B5EF4-FFF2-40B4-BE49-F238E27FC236}">
                <a16:creationId xmlns:a16="http://schemas.microsoft.com/office/drawing/2014/main" id="{6E8B4BB0-F0DF-4910-BFAE-ED77A94B1EF9}"/>
              </a:ext>
            </a:extLst>
          </p:cNvPr>
          <p:cNvSpPr>
            <a:spLocks noGrp="1"/>
          </p:cNvSpPr>
          <p:nvPr>
            <p:ph type="ftr" sz="quarter" idx="4294967295"/>
          </p:nvPr>
        </p:nvSpPr>
        <p:spPr>
          <a:xfrm>
            <a:off x="179512" y="4731990"/>
            <a:ext cx="2606279" cy="275034"/>
          </a:xfrm>
        </p:spPr>
        <p:txBody>
          <a:bodyPr/>
          <a:lstStyle/>
          <a:p>
            <a:r>
              <a:rPr lang="en-US" dirty="0" err="1"/>
              <a:t>Xoriant</a:t>
            </a:r>
            <a:r>
              <a:rPr lang="en-US" dirty="0"/>
              <a:t> Solution Pvt. Ltd.</a:t>
            </a:r>
          </a:p>
        </p:txBody>
      </p:sp>
    </p:spTree>
    <p:extLst>
      <p:ext uri="{BB962C8B-B14F-4D97-AF65-F5344CB8AC3E}">
        <p14:creationId xmlns:p14="http://schemas.microsoft.com/office/powerpoint/2010/main" val="2533789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7" name="Group 26"/>
          <p:cNvGrpSpPr/>
          <p:nvPr userDrawn="1"/>
        </p:nvGrpSpPr>
        <p:grpSpPr>
          <a:xfrm>
            <a:off x="1" y="4731319"/>
            <a:ext cx="661732" cy="417556"/>
            <a:chOff x="0" y="4660277"/>
            <a:chExt cx="783429" cy="494347"/>
          </a:xfrm>
        </p:grpSpPr>
        <p:sp>
          <p:nvSpPr>
            <p:cNvPr id="28" name="Rectangle 3"/>
            <p:cNvSpPr/>
            <p:nvPr userDrawn="1"/>
          </p:nvSpPr>
          <p:spPr>
            <a:xfrm>
              <a:off x="310753" y="4973475"/>
              <a:ext cx="472676" cy="174788"/>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 name="connsiteX0" fmla="*/ 742884 w 742884"/>
                <a:gd name="connsiteY0" fmla="*/ 0 h 310804"/>
                <a:gd name="connsiteX1" fmla="*/ 625460 w 742884"/>
                <a:gd name="connsiteY1" fmla="*/ 310804 h 310804"/>
                <a:gd name="connsiteX2" fmla="*/ 0 w 742884"/>
                <a:gd name="connsiteY2" fmla="*/ 310804 h 310804"/>
                <a:gd name="connsiteX3" fmla="*/ 742884 w 742884"/>
                <a:gd name="connsiteY3" fmla="*/ 0 h 310804"/>
                <a:gd name="connsiteX0" fmla="*/ 649322 w 649322"/>
                <a:gd name="connsiteY0" fmla="*/ 0 h 210079"/>
                <a:gd name="connsiteX1" fmla="*/ 625460 w 649322"/>
                <a:gd name="connsiteY1" fmla="*/ 210079 h 210079"/>
                <a:gd name="connsiteX2" fmla="*/ 0 w 649322"/>
                <a:gd name="connsiteY2" fmla="*/ 210079 h 210079"/>
                <a:gd name="connsiteX3" fmla="*/ 649322 w 649322"/>
                <a:gd name="connsiteY3" fmla="*/ 0 h 210079"/>
                <a:gd name="connsiteX0" fmla="*/ 754112 w 754112"/>
                <a:gd name="connsiteY0" fmla="*/ 0 h 310804"/>
                <a:gd name="connsiteX1" fmla="*/ 625460 w 754112"/>
                <a:gd name="connsiteY1" fmla="*/ 310804 h 310804"/>
                <a:gd name="connsiteX2" fmla="*/ 0 w 754112"/>
                <a:gd name="connsiteY2" fmla="*/ 310804 h 310804"/>
                <a:gd name="connsiteX3" fmla="*/ 754112 w 754112"/>
                <a:gd name="connsiteY3" fmla="*/ 0 h 310804"/>
              </a:gdLst>
              <a:ahLst/>
              <a:cxnLst>
                <a:cxn ang="0">
                  <a:pos x="connsiteX0" y="connsiteY0"/>
                </a:cxn>
                <a:cxn ang="0">
                  <a:pos x="connsiteX1" y="connsiteY1"/>
                </a:cxn>
                <a:cxn ang="0">
                  <a:pos x="connsiteX2" y="connsiteY2"/>
                </a:cxn>
                <a:cxn ang="0">
                  <a:pos x="connsiteX3" y="connsiteY3"/>
                </a:cxn>
              </a:cxnLst>
              <a:rect l="l" t="t" r="r" b="b"/>
              <a:pathLst>
                <a:path w="754112" h="310804">
                  <a:moveTo>
                    <a:pt x="754112" y="0"/>
                  </a:moveTo>
                  <a:lnTo>
                    <a:pt x="625460" y="310804"/>
                  </a:lnTo>
                  <a:lnTo>
                    <a:pt x="0" y="310804"/>
                  </a:lnTo>
                  <a:lnTo>
                    <a:pt x="75411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3"/>
            <p:cNvSpPr/>
            <p:nvPr userDrawn="1"/>
          </p:nvSpPr>
          <p:spPr>
            <a:xfrm>
              <a:off x="0" y="4660277"/>
              <a:ext cx="621506" cy="494347"/>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Lst>
              <a:ahLst/>
              <a:cxnLst>
                <a:cxn ang="0">
                  <a:pos x="connsiteX0" y="connsiteY0"/>
                </a:cxn>
                <a:cxn ang="0">
                  <a:pos x="connsiteX1" y="connsiteY1"/>
                </a:cxn>
                <a:cxn ang="0">
                  <a:pos x="connsiteX2" y="connsiteY2"/>
                </a:cxn>
                <a:cxn ang="0">
                  <a:pos x="connsiteX3" y="connsiteY3"/>
                </a:cxn>
              </a:cxnLst>
              <a:rect l="l" t="t" r="r" b="b"/>
              <a:pathLst>
                <a:path w="625460" h="497862">
                  <a:moveTo>
                    <a:pt x="0" y="0"/>
                  </a:moveTo>
                  <a:lnTo>
                    <a:pt x="625460" y="497862"/>
                  </a:lnTo>
                  <a:lnTo>
                    <a:pt x="0" y="4978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p:cNvSpPr txBox="1"/>
          <p:nvPr userDrawn="1"/>
        </p:nvSpPr>
        <p:spPr>
          <a:xfrm>
            <a:off x="633410" y="4928056"/>
            <a:ext cx="2133600" cy="215444"/>
          </a:xfrm>
          <a:prstGeom prst="rect">
            <a:avLst/>
          </a:prstGeom>
          <a:noFill/>
        </p:spPr>
        <p:txBody>
          <a:bodyPr wrap="square" rtlCol="0" anchor="ctr">
            <a:spAutoFit/>
          </a:bodyPr>
          <a:lstStyle/>
          <a:p>
            <a:r>
              <a:rPr lang="en-US" sz="800" dirty="0">
                <a:solidFill>
                  <a:schemeClr val="tx2"/>
                </a:solidFill>
              </a:rPr>
              <a:t>© 2021 Xoriant Corporation</a:t>
            </a:r>
          </a:p>
        </p:txBody>
      </p:sp>
      <p:sp>
        <p:nvSpPr>
          <p:cNvPr id="23" name="TextBox 22"/>
          <p:cNvSpPr txBox="1"/>
          <p:nvPr userDrawn="1"/>
        </p:nvSpPr>
        <p:spPr>
          <a:xfrm>
            <a:off x="-1" y="4901089"/>
            <a:ext cx="330995" cy="246221"/>
          </a:xfrm>
          <a:prstGeom prst="rect">
            <a:avLst/>
          </a:prstGeom>
          <a:noFill/>
        </p:spPr>
        <p:txBody>
          <a:bodyPr wrap="square" lIns="0" rIns="0" rtlCol="0">
            <a:spAutoFit/>
          </a:bodyPr>
          <a:lstStyle/>
          <a:p>
            <a:pPr algn="ctr"/>
            <a:fld id="{C212118D-E768-4C60-A5D2-EB296F8888BD}" type="slidenum">
              <a:rPr lang="en-US" sz="1000" kern="1200" smtClean="0">
                <a:solidFill>
                  <a:schemeClr val="bg1"/>
                </a:solidFill>
                <a:latin typeface="+mn-lt"/>
                <a:ea typeface="+mn-ea"/>
                <a:cs typeface="+mn-cs"/>
              </a:rPr>
              <a:pPr algn="ctr"/>
              <a:t>‹#›</a:t>
            </a:fld>
            <a:endParaRPr lang="en-US" sz="1000" kern="1200" dirty="0">
              <a:solidFill>
                <a:schemeClr val="bg1"/>
              </a:solidFill>
              <a:latin typeface="+mn-lt"/>
              <a:ea typeface="+mn-ea"/>
              <a:cs typeface="+mn-cs"/>
            </a:endParaRPr>
          </a:p>
        </p:txBody>
      </p:sp>
      <p:grpSp>
        <p:nvGrpSpPr>
          <p:cNvPr id="14" name="Group 13"/>
          <p:cNvGrpSpPr/>
          <p:nvPr userDrawn="1"/>
        </p:nvGrpSpPr>
        <p:grpSpPr>
          <a:xfrm>
            <a:off x="8763000" y="1"/>
            <a:ext cx="381000" cy="832483"/>
            <a:chOff x="8763000" y="1"/>
            <a:chExt cx="381000" cy="832483"/>
          </a:xfrm>
        </p:grpSpPr>
        <p:sp>
          <p:nvSpPr>
            <p:cNvPr id="24" name="Rectangle 3"/>
            <p:cNvSpPr/>
            <p:nvPr userDrawn="1"/>
          </p:nvSpPr>
          <p:spPr>
            <a:xfrm>
              <a:off x="8839200" y="1"/>
              <a:ext cx="304800" cy="3020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3"/>
            <p:cNvSpPr/>
            <p:nvPr userDrawn="1"/>
          </p:nvSpPr>
          <p:spPr>
            <a:xfrm>
              <a:off x="8999127" y="1"/>
              <a:ext cx="144873" cy="302082"/>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3"/>
            <p:cNvSpPr/>
            <p:nvPr userDrawn="1"/>
          </p:nvSpPr>
          <p:spPr>
            <a:xfrm>
              <a:off x="8763000" y="1"/>
              <a:ext cx="381000" cy="8324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Footer Placeholder 3">
            <a:extLst>
              <a:ext uri="{FF2B5EF4-FFF2-40B4-BE49-F238E27FC236}">
                <a16:creationId xmlns:a16="http://schemas.microsoft.com/office/drawing/2014/main" id="{AD98C83E-1B6B-4C9C-B6B0-F10DCC27852B}"/>
              </a:ext>
            </a:extLst>
          </p:cNvPr>
          <p:cNvSpPr>
            <a:spLocks noGrp="1"/>
          </p:cNvSpPr>
          <p:nvPr>
            <p:ph type="ftr" sz="quarter" idx="4294967295"/>
          </p:nvPr>
        </p:nvSpPr>
        <p:spPr>
          <a:xfrm>
            <a:off x="179512" y="4731990"/>
            <a:ext cx="2606279" cy="275034"/>
          </a:xfrm>
        </p:spPr>
        <p:txBody>
          <a:bodyPr/>
          <a:lstStyle/>
          <a:p>
            <a:r>
              <a:rPr lang="en-US" dirty="0" err="1"/>
              <a:t>Xoriant</a:t>
            </a:r>
            <a:r>
              <a:rPr lang="en-US" dirty="0"/>
              <a:t> Solution Pvt. Ltd.</a:t>
            </a:r>
          </a:p>
        </p:txBody>
      </p:sp>
    </p:spTree>
    <p:extLst>
      <p:ext uri="{BB962C8B-B14F-4D97-AF65-F5344CB8AC3E}">
        <p14:creationId xmlns:p14="http://schemas.microsoft.com/office/powerpoint/2010/main" val="678973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Rectangle 21"/>
          <p:cNvSpPr/>
          <p:nvPr userDrawn="1"/>
        </p:nvSpPr>
        <p:spPr>
          <a:xfrm>
            <a:off x="4875580" y="1"/>
            <a:ext cx="4268420" cy="5143499"/>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19852" y="1820866"/>
            <a:ext cx="3847348" cy="708438"/>
          </a:xfrm>
        </p:spPr>
        <p:txBody>
          <a:bodyPr anchor="b"/>
          <a:lstStyle>
            <a:lvl1pPr algn="l">
              <a:lnSpc>
                <a:spcPts val="4200"/>
              </a:lnSpc>
              <a:defRPr sz="4000" b="1" cap="all">
                <a:solidFill>
                  <a:schemeClr val="bg1"/>
                </a:solidFill>
              </a:defRPr>
            </a:lvl1pPr>
          </a:lstStyle>
          <a:p>
            <a:r>
              <a:rPr lang="en-US" dirty="0"/>
              <a:t>Thank you !</a:t>
            </a:r>
          </a:p>
        </p:txBody>
      </p:sp>
      <p:sp>
        <p:nvSpPr>
          <p:cNvPr id="12" name="Subtitle 2"/>
          <p:cNvSpPr>
            <a:spLocks noGrp="1"/>
          </p:cNvSpPr>
          <p:nvPr>
            <p:ph type="subTitle" idx="10"/>
          </p:nvPr>
        </p:nvSpPr>
        <p:spPr>
          <a:xfrm>
            <a:off x="424297" y="2952750"/>
            <a:ext cx="3842903" cy="1752600"/>
          </a:xfrm>
        </p:spPr>
        <p:txBody>
          <a:bodyPr>
            <a:normAutofit/>
          </a:bodyPr>
          <a:lstStyle>
            <a:lvl1pPr marL="0" indent="0" algn="l">
              <a:lnSpc>
                <a:spcPts val="2000"/>
              </a:lnSpc>
              <a:buNone/>
              <a:defRPr sz="18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20"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465536" y="105712"/>
            <a:ext cx="1226144" cy="604186"/>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userDrawn="1"/>
        </p:nvGrpSpPr>
        <p:grpSpPr>
          <a:xfrm>
            <a:off x="8667750" y="0"/>
            <a:ext cx="476251" cy="1040605"/>
            <a:chOff x="8667750" y="0"/>
            <a:chExt cx="476251" cy="1040605"/>
          </a:xfrm>
        </p:grpSpPr>
        <p:sp>
          <p:nvSpPr>
            <p:cNvPr id="16" name="Rectangle 3"/>
            <p:cNvSpPr/>
            <p:nvPr userDrawn="1"/>
          </p:nvSpPr>
          <p:spPr>
            <a:xfrm>
              <a:off x="8776393" y="1"/>
              <a:ext cx="367607" cy="364330"/>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3"/>
            <p:cNvSpPr/>
            <p:nvPr userDrawn="1"/>
          </p:nvSpPr>
          <p:spPr>
            <a:xfrm>
              <a:off x="8969275" y="1"/>
              <a:ext cx="174726" cy="364330"/>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3"/>
            <p:cNvSpPr/>
            <p:nvPr userDrawn="1"/>
          </p:nvSpPr>
          <p:spPr>
            <a:xfrm>
              <a:off x="8667750" y="0"/>
              <a:ext cx="476250" cy="1040605"/>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ubtitle 2"/>
          <p:cNvSpPr txBox="1">
            <a:spLocks/>
          </p:cNvSpPr>
          <p:nvPr userDrawn="1"/>
        </p:nvSpPr>
        <p:spPr>
          <a:xfrm>
            <a:off x="5021580" y="469900"/>
            <a:ext cx="3200400" cy="3810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1800" kern="1200">
                <a:solidFill>
                  <a:schemeClr val="accent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nSpc>
                <a:spcPts val="1800"/>
              </a:lnSpc>
            </a:pPr>
            <a:r>
              <a:rPr lang="en-US" sz="1100" b="1" dirty="0"/>
              <a:t>US – CORPORATE HEADQUARTERS</a:t>
            </a:r>
            <a:endParaRPr lang="en-US" sz="1100" dirty="0"/>
          </a:p>
        </p:txBody>
      </p:sp>
      <p:sp>
        <p:nvSpPr>
          <p:cNvPr id="13" name="Subtitle 2"/>
          <p:cNvSpPr txBox="1">
            <a:spLocks/>
          </p:cNvSpPr>
          <p:nvPr userDrawn="1"/>
        </p:nvSpPr>
        <p:spPr>
          <a:xfrm>
            <a:off x="5021580" y="758646"/>
            <a:ext cx="1676400" cy="6858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1800" kern="1200">
                <a:solidFill>
                  <a:schemeClr val="accent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nSpc>
                <a:spcPts val="1100"/>
              </a:lnSpc>
            </a:pPr>
            <a:r>
              <a:rPr lang="en-US" sz="900" dirty="0">
                <a:solidFill>
                  <a:schemeClr val="bg1"/>
                </a:solidFill>
              </a:rPr>
              <a:t>1248 </a:t>
            </a:r>
            <a:r>
              <a:rPr lang="en-US" sz="900" dirty="0" err="1">
                <a:solidFill>
                  <a:schemeClr val="bg1"/>
                </a:solidFill>
              </a:rPr>
              <a:t>Reamwood</a:t>
            </a:r>
            <a:r>
              <a:rPr lang="en-US" sz="900" dirty="0">
                <a:solidFill>
                  <a:schemeClr val="bg1"/>
                </a:solidFill>
              </a:rPr>
              <a:t> Avenue, </a:t>
            </a:r>
          </a:p>
          <a:p>
            <a:pPr>
              <a:lnSpc>
                <a:spcPts val="1100"/>
              </a:lnSpc>
            </a:pPr>
            <a:r>
              <a:rPr lang="en-US" sz="900" dirty="0">
                <a:solidFill>
                  <a:schemeClr val="bg1"/>
                </a:solidFill>
              </a:rPr>
              <a:t>Sunnyvale, CA 94089</a:t>
            </a:r>
          </a:p>
          <a:p>
            <a:pPr>
              <a:lnSpc>
                <a:spcPts val="1100"/>
              </a:lnSpc>
            </a:pPr>
            <a:r>
              <a:rPr lang="en-US" sz="900" dirty="0">
                <a:solidFill>
                  <a:schemeClr val="bg1"/>
                </a:solidFill>
              </a:rPr>
              <a:t>Phone: (408) 743 4400</a:t>
            </a:r>
          </a:p>
        </p:txBody>
      </p:sp>
      <p:sp>
        <p:nvSpPr>
          <p:cNvPr id="14" name="Subtitle 2"/>
          <p:cNvSpPr txBox="1">
            <a:spLocks/>
          </p:cNvSpPr>
          <p:nvPr userDrawn="1"/>
        </p:nvSpPr>
        <p:spPr>
          <a:xfrm>
            <a:off x="6781800" y="758646"/>
            <a:ext cx="1676400" cy="6858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1800" kern="1200">
                <a:solidFill>
                  <a:schemeClr val="accent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nSpc>
                <a:spcPts val="1100"/>
              </a:lnSpc>
            </a:pPr>
            <a:r>
              <a:rPr lang="en-US" sz="900" dirty="0">
                <a:solidFill>
                  <a:schemeClr val="bg1"/>
                </a:solidFill>
              </a:rPr>
              <a:t>343 </a:t>
            </a:r>
            <a:r>
              <a:rPr lang="en-US" sz="900" dirty="0" err="1">
                <a:solidFill>
                  <a:schemeClr val="bg1"/>
                </a:solidFill>
              </a:rPr>
              <a:t>Thornall</a:t>
            </a:r>
            <a:r>
              <a:rPr lang="en-US" sz="900" dirty="0">
                <a:solidFill>
                  <a:schemeClr val="bg1"/>
                </a:solidFill>
              </a:rPr>
              <a:t> St 720</a:t>
            </a:r>
          </a:p>
          <a:p>
            <a:pPr>
              <a:lnSpc>
                <a:spcPts val="1100"/>
              </a:lnSpc>
            </a:pPr>
            <a:r>
              <a:rPr lang="en-US" sz="900" dirty="0">
                <a:solidFill>
                  <a:schemeClr val="bg1"/>
                </a:solidFill>
              </a:rPr>
              <a:t>Edison, NJ 08837</a:t>
            </a:r>
          </a:p>
          <a:p>
            <a:pPr>
              <a:lnSpc>
                <a:spcPts val="1100"/>
              </a:lnSpc>
            </a:pPr>
            <a:r>
              <a:rPr lang="en-US" sz="900" dirty="0">
                <a:solidFill>
                  <a:schemeClr val="bg1"/>
                </a:solidFill>
              </a:rPr>
              <a:t>Phone: (732) 395 6900</a:t>
            </a:r>
          </a:p>
        </p:txBody>
      </p:sp>
      <p:sp>
        <p:nvSpPr>
          <p:cNvPr id="19" name="Subtitle 2"/>
          <p:cNvSpPr txBox="1">
            <a:spLocks/>
          </p:cNvSpPr>
          <p:nvPr userDrawn="1"/>
        </p:nvSpPr>
        <p:spPr>
          <a:xfrm>
            <a:off x="5021580" y="1504136"/>
            <a:ext cx="3200400" cy="3810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1800" kern="1200">
                <a:solidFill>
                  <a:schemeClr val="accent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nSpc>
                <a:spcPts val="1800"/>
              </a:lnSpc>
            </a:pPr>
            <a:r>
              <a:rPr lang="en-US" sz="1100" b="1" dirty="0"/>
              <a:t>UK</a:t>
            </a:r>
          </a:p>
        </p:txBody>
      </p:sp>
      <p:sp>
        <p:nvSpPr>
          <p:cNvPr id="21" name="Subtitle 2"/>
          <p:cNvSpPr txBox="1">
            <a:spLocks/>
          </p:cNvSpPr>
          <p:nvPr userDrawn="1"/>
        </p:nvSpPr>
        <p:spPr>
          <a:xfrm>
            <a:off x="5021580" y="1792882"/>
            <a:ext cx="1676400" cy="6858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1800" kern="1200">
                <a:solidFill>
                  <a:schemeClr val="accent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nSpc>
                <a:spcPts val="1100"/>
              </a:lnSpc>
            </a:pPr>
            <a:r>
              <a:rPr lang="en-US" sz="900" dirty="0">
                <a:solidFill>
                  <a:schemeClr val="bg1"/>
                </a:solidFill>
              </a:rPr>
              <a:t>57 Rathbone Place,</a:t>
            </a:r>
          </a:p>
          <a:p>
            <a:pPr>
              <a:lnSpc>
                <a:spcPts val="1100"/>
              </a:lnSpc>
            </a:pPr>
            <a:r>
              <a:rPr lang="en-US" sz="900" dirty="0">
                <a:solidFill>
                  <a:schemeClr val="bg1"/>
                </a:solidFill>
              </a:rPr>
              <a:t>4th Floor, Holden House,</a:t>
            </a:r>
          </a:p>
          <a:p>
            <a:pPr>
              <a:lnSpc>
                <a:spcPts val="1100"/>
              </a:lnSpc>
            </a:pPr>
            <a:r>
              <a:rPr lang="en-US" sz="900" dirty="0">
                <a:solidFill>
                  <a:schemeClr val="bg1"/>
                </a:solidFill>
              </a:rPr>
              <a:t>London, W1T 1JU , UK</a:t>
            </a:r>
          </a:p>
        </p:txBody>
      </p:sp>
      <p:sp>
        <p:nvSpPr>
          <p:cNvPr id="24" name="Subtitle 2"/>
          <p:cNvSpPr txBox="1">
            <a:spLocks/>
          </p:cNvSpPr>
          <p:nvPr userDrawn="1"/>
        </p:nvSpPr>
        <p:spPr>
          <a:xfrm>
            <a:off x="6781800" y="1792882"/>
            <a:ext cx="1905000" cy="6858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1800" kern="1200">
                <a:solidFill>
                  <a:schemeClr val="accent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nSpc>
                <a:spcPts val="1100"/>
              </a:lnSpc>
            </a:pPr>
            <a:r>
              <a:rPr lang="en-US" sz="900" dirty="0">
                <a:solidFill>
                  <a:schemeClr val="bg1"/>
                </a:solidFill>
              </a:rPr>
              <a:t>89 Worship Street </a:t>
            </a:r>
            <a:r>
              <a:rPr lang="en-US" sz="900" dirty="0" err="1">
                <a:solidFill>
                  <a:schemeClr val="bg1"/>
                </a:solidFill>
              </a:rPr>
              <a:t>Shoreditch</a:t>
            </a:r>
            <a:r>
              <a:rPr lang="en-US" sz="900" dirty="0">
                <a:solidFill>
                  <a:schemeClr val="bg1"/>
                </a:solidFill>
              </a:rPr>
              <a:t>,</a:t>
            </a:r>
          </a:p>
          <a:p>
            <a:pPr>
              <a:lnSpc>
                <a:spcPts val="1100"/>
              </a:lnSpc>
            </a:pPr>
            <a:r>
              <a:rPr lang="en-US" sz="900" dirty="0">
                <a:solidFill>
                  <a:schemeClr val="bg1"/>
                </a:solidFill>
              </a:rPr>
              <a:t>London EC2A 2BF, UK</a:t>
            </a:r>
          </a:p>
          <a:p>
            <a:pPr>
              <a:lnSpc>
                <a:spcPts val="1100"/>
              </a:lnSpc>
            </a:pPr>
            <a:r>
              <a:rPr lang="en-US" sz="900" dirty="0">
                <a:solidFill>
                  <a:schemeClr val="bg1"/>
                </a:solidFill>
              </a:rPr>
              <a:t>Phone: (44) 2079 938 955</a:t>
            </a:r>
          </a:p>
        </p:txBody>
      </p:sp>
      <p:sp>
        <p:nvSpPr>
          <p:cNvPr id="25" name="Subtitle 2"/>
          <p:cNvSpPr txBox="1">
            <a:spLocks/>
          </p:cNvSpPr>
          <p:nvPr userDrawn="1"/>
        </p:nvSpPr>
        <p:spPr>
          <a:xfrm>
            <a:off x="5021580" y="2533453"/>
            <a:ext cx="3200400" cy="3810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1800" kern="1200">
                <a:solidFill>
                  <a:schemeClr val="accent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nSpc>
                <a:spcPts val="1800"/>
              </a:lnSpc>
            </a:pPr>
            <a:r>
              <a:rPr lang="en-US" sz="1100" b="1" dirty="0"/>
              <a:t>INDIA</a:t>
            </a:r>
          </a:p>
        </p:txBody>
      </p:sp>
      <p:sp>
        <p:nvSpPr>
          <p:cNvPr id="26" name="Subtitle 2"/>
          <p:cNvSpPr txBox="1">
            <a:spLocks/>
          </p:cNvSpPr>
          <p:nvPr userDrawn="1"/>
        </p:nvSpPr>
        <p:spPr>
          <a:xfrm>
            <a:off x="5021580" y="2822198"/>
            <a:ext cx="1676400" cy="892551"/>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1800" kern="1200">
                <a:solidFill>
                  <a:schemeClr val="accent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nSpc>
                <a:spcPts val="1100"/>
              </a:lnSpc>
            </a:pPr>
            <a:r>
              <a:rPr lang="en-US" sz="900" b="1" dirty="0">
                <a:solidFill>
                  <a:schemeClr val="tx2"/>
                </a:solidFill>
              </a:rPr>
              <a:t>Mumbai</a:t>
            </a:r>
          </a:p>
          <a:p>
            <a:pPr>
              <a:lnSpc>
                <a:spcPts val="1100"/>
              </a:lnSpc>
            </a:pPr>
            <a:r>
              <a:rPr lang="en-US" sz="900" dirty="0">
                <a:solidFill>
                  <a:schemeClr val="bg1"/>
                </a:solidFill>
              </a:rPr>
              <a:t>4th Floor, Nomura</a:t>
            </a:r>
          </a:p>
          <a:p>
            <a:pPr>
              <a:lnSpc>
                <a:spcPts val="1100"/>
              </a:lnSpc>
            </a:pPr>
            <a:r>
              <a:rPr lang="en-US" sz="900" dirty="0">
                <a:solidFill>
                  <a:schemeClr val="bg1"/>
                </a:solidFill>
              </a:rPr>
              <a:t>Powai , Mumbai 400 076</a:t>
            </a:r>
          </a:p>
          <a:p>
            <a:pPr>
              <a:lnSpc>
                <a:spcPts val="1100"/>
              </a:lnSpc>
            </a:pPr>
            <a:r>
              <a:rPr lang="en-US" sz="900" dirty="0">
                <a:solidFill>
                  <a:schemeClr val="bg1"/>
                </a:solidFill>
              </a:rPr>
              <a:t>Phone: +91 (22) 3051 1000</a:t>
            </a:r>
          </a:p>
        </p:txBody>
      </p:sp>
      <p:sp>
        <p:nvSpPr>
          <p:cNvPr id="27" name="Subtitle 2"/>
          <p:cNvSpPr txBox="1">
            <a:spLocks/>
          </p:cNvSpPr>
          <p:nvPr userDrawn="1"/>
        </p:nvSpPr>
        <p:spPr>
          <a:xfrm>
            <a:off x="6781800" y="2822198"/>
            <a:ext cx="2057400" cy="892551"/>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1800" kern="1200">
                <a:solidFill>
                  <a:schemeClr val="accent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nSpc>
                <a:spcPts val="1100"/>
              </a:lnSpc>
            </a:pPr>
            <a:r>
              <a:rPr lang="en-US" sz="900" b="1" dirty="0">
                <a:solidFill>
                  <a:schemeClr val="tx2"/>
                </a:solidFill>
              </a:rPr>
              <a:t>Pune</a:t>
            </a:r>
          </a:p>
          <a:p>
            <a:pPr>
              <a:lnSpc>
                <a:spcPts val="1100"/>
              </a:lnSpc>
            </a:pPr>
            <a:r>
              <a:rPr lang="en-US" sz="900" dirty="0">
                <a:solidFill>
                  <a:schemeClr val="bg1"/>
                </a:solidFill>
              </a:rPr>
              <a:t>5th floor, Amar Paradigm </a:t>
            </a:r>
            <a:r>
              <a:rPr lang="en-US" sz="900" dirty="0" err="1">
                <a:solidFill>
                  <a:schemeClr val="bg1"/>
                </a:solidFill>
              </a:rPr>
              <a:t>Baner</a:t>
            </a:r>
            <a:r>
              <a:rPr lang="en-US" sz="900" dirty="0">
                <a:solidFill>
                  <a:schemeClr val="bg1"/>
                </a:solidFill>
              </a:rPr>
              <a:t> Road</a:t>
            </a:r>
          </a:p>
          <a:p>
            <a:pPr>
              <a:lnSpc>
                <a:spcPts val="1100"/>
              </a:lnSpc>
            </a:pPr>
            <a:r>
              <a:rPr lang="en-US" sz="900" dirty="0" err="1">
                <a:solidFill>
                  <a:schemeClr val="bg1"/>
                </a:solidFill>
              </a:rPr>
              <a:t>Baner</a:t>
            </a:r>
            <a:r>
              <a:rPr lang="en-US" sz="900" dirty="0">
                <a:solidFill>
                  <a:schemeClr val="bg1"/>
                </a:solidFill>
              </a:rPr>
              <a:t>, Pune 411 045</a:t>
            </a:r>
          </a:p>
          <a:p>
            <a:pPr>
              <a:lnSpc>
                <a:spcPts val="1100"/>
              </a:lnSpc>
            </a:pPr>
            <a:r>
              <a:rPr lang="en-US" sz="900" dirty="0">
                <a:solidFill>
                  <a:schemeClr val="bg1"/>
                </a:solidFill>
              </a:rPr>
              <a:t>Phone: +91 (20) 6604 6000</a:t>
            </a:r>
          </a:p>
        </p:txBody>
      </p:sp>
      <p:sp>
        <p:nvSpPr>
          <p:cNvPr id="28" name="Subtitle 2"/>
          <p:cNvSpPr txBox="1">
            <a:spLocks/>
          </p:cNvSpPr>
          <p:nvPr userDrawn="1"/>
        </p:nvSpPr>
        <p:spPr>
          <a:xfrm>
            <a:off x="5021580" y="3638550"/>
            <a:ext cx="3048000" cy="1005384"/>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1800" kern="1200">
                <a:solidFill>
                  <a:schemeClr val="accent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nSpc>
                <a:spcPts val="1100"/>
              </a:lnSpc>
            </a:pPr>
            <a:r>
              <a:rPr lang="en-US" sz="900" b="1" dirty="0">
                <a:solidFill>
                  <a:schemeClr val="tx2"/>
                </a:solidFill>
              </a:rPr>
              <a:t>Bangalore</a:t>
            </a:r>
          </a:p>
          <a:p>
            <a:pPr>
              <a:lnSpc>
                <a:spcPts val="1100"/>
              </a:lnSpc>
            </a:pPr>
            <a:r>
              <a:rPr lang="en-US" sz="900" dirty="0">
                <a:solidFill>
                  <a:schemeClr val="bg1"/>
                </a:solidFill>
              </a:rPr>
              <a:t>4th Floor, </a:t>
            </a:r>
            <a:r>
              <a:rPr lang="en-US" sz="900" dirty="0" err="1">
                <a:solidFill>
                  <a:schemeClr val="bg1"/>
                </a:solidFill>
              </a:rPr>
              <a:t>Kabra</a:t>
            </a:r>
            <a:r>
              <a:rPr lang="en-US" sz="900" dirty="0">
                <a:solidFill>
                  <a:schemeClr val="bg1"/>
                </a:solidFill>
              </a:rPr>
              <a:t> Excelsior, </a:t>
            </a:r>
          </a:p>
          <a:p>
            <a:pPr>
              <a:lnSpc>
                <a:spcPts val="1100"/>
              </a:lnSpc>
            </a:pPr>
            <a:r>
              <a:rPr lang="en-US" sz="900" dirty="0">
                <a:solidFill>
                  <a:schemeClr val="bg1"/>
                </a:solidFill>
              </a:rPr>
              <a:t>80 Feet Main Road, </a:t>
            </a:r>
            <a:r>
              <a:rPr lang="en-US" sz="900" dirty="0" err="1">
                <a:solidFill>
                  <a:schemeClr val="bg1"/>
                </a:solidFill>
              </a:rPr>
              <a:t>Koramangala</a:t>
            </a:r>
            <a:r>
              <a:rPr lang="en-US" sz="900" dirty="0">
                <a:solidFill>
                  <a:schemeClr val="bg1"/>
                </a:solidFill>
              </a:rPr>
              <a:t> 1st Block,</a:t>
            </a:r>
          </a:p>
          <a:p>
            <a:pPr>
              <a:lnSpc>
                <a:spcPts val="1100"/>
              </a:lnSpc>
            </a:pPr>
            <a:r>
              <a:rPr lang="en-US" sz="900" dirty="0">
                <a:solidFill>
                  <a:schemeClr val="bg1"/>
                </a:solidFill>
              </a:rPr>
              <a:t>Bengaluru (Bangalore) 560034</a:t>
            </a:r>
          </a:p>
          <a:p>
            <a:pPr>
              <a:lnSpc>
                <a:spcPts val="1100"/>
              </a:lnSpc>
            </a:pPr>
            <a:r>
              <a:rPr lang="en-US" sz="900" dirty="0">
                <a:solidFill>
                  <a:schemeClr val="bg1"/>
                </a:solidFill>
              </a:rPr>
              <a:t>Phone: +91 (80) 4666 1666</a:t>
            </a:r>
          </a:p>
        </p:txBody>
      </p:sp>
    </p:spTree>
    <p:extLst>
      <p:ext uri="{BB962C8B-B14F-4D97-AF65-F5344CB8AC3E}">
        <p14:creationId xmlns:p14="http://schemas.microsoft.com/office/powerpoint/2010/main" val="1296891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2" name="Group 21"/>
          <p:cNvGrpSpPr/>
          <p:nvPr userDrawn="1"/>
        </p:nvGrpSpPr>
        <p:grpSpPr>
          <a:xfrm>
            <a:off x="1" y="4731319"/>
            <a:ext cx="661732" cy="417556"/>
            <a:chOff x="0" y="4660277"/>
            <a:chExt cx="783429" cy="494347"/>
          </a:xfrm>
        </p:grpSpPr>
        <p:sp>
          <p:nvSpPr>
            <p:cNvPr id="23" name="Rectangle 3"/>
            <p:cNvSpPr/>
            <p:nvPr userDrawn="1"/>
          </p:nvSpPr>
          <p:spPr>
            <a:xfrm>
              <a:off x="310753" y="4973475"/>
              <a:ext cx="472676" cy="174788"/>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 name="connsiteX0" fmla="*/ 742884 w 742884"/>
                <a:gd name="connsiteY0" fmla="*/ 0 h 310804"/>
                <a:gd name="connsiteX1" fmla="*/ 625460 w 742884"/>
                <a:gd name="connsiteY1" fmla="*/ 310804 h 310804"/>
                <a:gd name="connsiteX2" fmla="*/ 0 w 742884"/>
                <a:gd name="connsiteY2" fmla="*/ 310804 h 310804"/>
                <a:gd name="connsiteX3" fmla="*/ 742884 w 742884"/>
                <a:gd name="connsiteY3" fmla="*/ 0 h 310804"/>
                <a:gd name="connsiteX0" fmla="*/ 649322 w 649322"/>
                <a:gd name="connsiteY0" fmla="*/ 0 h 210079"/>
                <a:gd name="connsiteX1" fmla="*/ 625460 w 649322"/>
                <a:gd name="connsiteY1" fmla="*/ 210079 h 210079"/>
                <a:gd name="connsiteX2" fmla="*/ 0 w 649322"/>
                <a:gd name="connsiteY2" fmla="*/ 210079 h 210079"/>
                <a:gd name="connsiteX3" fmla="*/ 649322 w 649322"/>
                <a:gd name="connsiteY3" fmla="*/ 0 h 210079"/>
                <a:gd name="connsiteX0" fmla="*/ 754112 w 754112"/>
                <a:gd name="connsiteY0" fmla="*/ 0 h 310804"/>
                <a:gd name="connsiteX1" fmla="*/ 625460 w 754112"/>
                <a:gd name="connsiteY1" fmla="*/ 310804 h 310804"/>
                <a:gd name="connsiteX2" fmla="*/ 0 w 754112"/>
                <a:gd name="connsiteY2" fmla="*/ 310804 h 310804"/>
                <a:gd name="connsiteX3" fmla="*/ 754112 w 754112"/>
                <a:gd name="connsiteY3" fmla="*/ 0 h 310804"/>
              </a:gdLst>
              <a:ahLst/>
              <a:cxnLst>
                <a:cxn ang="0">
                  <a:pos x="connsiteX0" y="connsiteY0"/>
                </a:cxn>
                <a:cxn ang="0">
                  <a:pos x="connsiteX1" y="connsiteY1"/>
                </a:cxn>
                <a:cxn ang="0">
                  <a:pos x="connsiteX2" y="connsiteY2"/>
                </a:cxn>
                <a:cxn ang="0">
                  <a:pos x="connsiteX3" y="connsiteY3"/>
                </a:cxn>
              </a:cxnLst>
              <a:rect l="l" t="t" r="r" b="b"/>
              <a:pathLst>
                <a:path w="754112" h="310804">
                  <a:moveTo>
                    <a:pt x="754112" y="0"/>
                  </a:moveTo>
                  <a:lnTo>
                    <a:pt x="625460" y="310804"/>
                  </a:lnTo>
                  <a:lnTo>
                    <a:pt x="0" y="310804"/>
                  </a:lnTo>
                  <a:lnTo>
                    <a:pt x="75411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3"/>
            <p:cNvSpPr/>
            <p:nvPr userDrawn="1"/>
          </p:nvSpPr>
          <p:spPr>
            <a:xfrm>
              <a:off x="0" y="4660277"/>
              <a:ext cx="621506" cy="494347"/>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Lst>
              <a:ahLst/>
              <a:cxnLst>
                <a:cxn ang="0">
                  <a:pos x="connsiteX0" y="connsiteY0"/>
                </a:cxn>
                <a:cxn ang="0">
                  <a:pos x="connsiteX1" y="connsiteY1"/>
                </a:cxn>
                <a:cxn ang="0">
                  <a:pos x="connsiteX2" y="connsiteY2"/>
                </a:cxn>
                <a:cxn ang="0">
                  <a:pos x="connsiteX3" y="connsiteY3"/>
                </a:cxn>
              </a:cxnLst>
              <a:rect l="l" t="t" r="r" b="b"/>
              <a:pathLst>
                <a:path w="625460" h="497862">
                  <a:moveTo>
                    <a:pt x="0" y="0"/>
                  </a:moveTo>
                  <a:lnTo>
                    <a:pt x="625460" y="497862"/>
                  </a:lnTo>
                  <a:lnTo>
                    <a:pt x="0" y="4978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userDrawn="1"/>
        </p:nvSpPr>
        <p:spPr>
          <a:xfrm>
            <a:off x="633410" y="4928056"/>
            <a:ext cx="2133600" cy="215444"/>
          </a:xfrm>
          <a:prstGeom prst="rect">
            <a:avLst/>
          </a:prstGeom>
          <a:noFill/>
        </p:spPr>
        <p:txBody>
          <a:bodyPr wrap="square" rtlCol="0" anchor="ctr">
            <a:spAutoFit/>
          </a:bodyPr>
          <a:lstStyle/>
          <a:p>
            <a:r>
              <a:rPr lang="en-US" sz="800" dirty="0">
                <a:solidFill>
                  <a:schemeClr val="tx2"/>
                </a:solidFill>
              </a:rPr>
              <a:t>© 2021 </a:t>
            </a:r>
            <a:r>
              <a:rPr lang="en-US" sz="800" dirty="0" err="1">
                <a:solidFill>
                  <a:schemeClr val="tx2"/>
                </a:solidFill>
              </a:rPr>
              <a:t>Xoriant</a:t>
            </a:r>
            <a:r>
              <a:rPr lang="en-US" sz="800" dirty="0">
                <a:solidFill>
                  <a:schemeClr val="tx2"/>
                </a:solidFill>
              </a:rPr>
              <a:t> Corporation.</a:t>
            </a:r>
          </a:p>
        </p:txBody>
      </p:sp>
      <p:sp>
        <p:nvSpPr>
          <p:cNvPr id="15" name="TextBox 14"/>
          <p:cNvSpPr txBox="1"/>
          <p:nvPr userDrawn="1"/>
        </p:nvSpPr>
        <p:spPr>
          <a:xfrm>
            <a:off x="-1" y="4901089"/>
            <a:ext cx="330995" cy="246221"/>
          </a:xfrm>
          <a:prstGeom prst="rect">
            <a:avLst/>
          </a:prstGeom>
          <a:noFill/>
        </p:spPr>
        <p:txBody>
          <a:bodyPr wrap="square" lIns="0" rIns="0" rtlCol="0">
            <a:spAutoFit/>
          </a:bodyPr>
          <a:lstStyle/>
          <a:p>
            <a:pPr algn="ctr"/>
            <a:fld id="{C212118D-E768-4C60-A5D2-EB296F8888BD}" type="slidenum">
              <a:rPr lang="en-US" sz="1000" kern="1200" smtClean="0">
                <a:solidFill>
                  <a:schemeClr val="bg1"/>
                </a:solidFill>
                <a:latin typeface="+mn-lt"/>
                <a:ea typeface="+mn-ea"/>
                <a:cs typeface="+mn-cs"/>
              </a:rPr>
              <a:pPr algn="ctr"/>
              <a:t>‹#›</a:t>
            </a:fld>
            <a:endParaRPr lang="en-US" sz="1000" kern="1200" dirty="0">
              <a:solidFill>
                <a:schemeClr val="bg1"/>
              </a:solidFill>
              <a:latin typeface="+mn-lt"/>
              <a:ea typeface="+mn-ea"/>
              <a:cs typeface="+mn-cs"/>
            </a:endParaRPr>
          </a:p>
        </p:txBody>
      </p:sp>
      <p:sp>
        <p:nvSpPr>
          <p:cNvPr id="16" name="Title 1"/>
          <p:cNvSpPr>
            <a:spLocks noGrp="1"/>
          </p:cNvSpPr>
          <p:nvPr>
            <p:ph type="title" hasCustomPrompt="1"/>
          </p:nvPr>
        </p:nvSpPr>
        <p:spPr>
          <a:xfrm>
            <a:off x="290514" y="57149"/>
            <a:ext cx="8229600" cy="661037"/>
          </a:xfrm>
        </p:spPr>
        <p:txBody>
          <a:bodyPr anchor="b">
            <a:normAutofit/>
          </a:bodyPr>
          <a:lstStyle>
            <a:lvl1pPr algn="l">
              <a:defRPr lang="en-US" sz="2800" b="1" kern="1200" dirty="0">
                <a:solidFill>
                  <a:schemeClr val="tx1"/>
                </a:solidFill>
                <a:latin typeface="+mj-lt"/>
                <a:ea typeface="+mj-ea"/>
                <a:cs typeface="+mj-cs"/>
              </a:defRPr>
            </a:lvl1pPr>
          </a:lstStyle>
          <a:p>
            <a:r>
              <a:rPr lang="en-US" dirty="0"/>
              <a:t>Click to Edit Master Title</a:t>
            </a:r>
          </a:p>
        </p:txBody>
      </p:sp>
      <p:grpSp>
        <p:nvGrpSpPr>
          <p:cNvPr id="18" name="Group 17"/>
          <p:cNvGrpSpPr/>
          <p:nvPr userDrawn="1"/>
        </p:nvGrpSpPr>
        <p:grpSpPr>
          <a:xfrm>
            <a:off x="8763000" y="1"/>
            <a:ext cx="381000" cy="832483"/>
            <a:chOff x="8763000" y="1"/>
            <a:chExt cx="381000" cy="832483"/>
          </a:xfrm>
        </p:grpSpPr>
        <p:sp>
          <p:nvSpPr>
            <p:cNvPr id="19" name="Rectangle 3"/>
            <p:cNvSpPr/>
            <p:nvPr userDrawn="1"/>
          </p:nvSpPr>
          <p:spPr>
            <a:xfrm>
              <a:off x="8839200" y="1"/>
              <a:ext cx="304800" cy="3020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3"/>
            <p:cNvSpPr/>
            <p:nvPr userDrawn="1"/>
          </p:nvSpPr>
          <p:spPr>
            <a:xfrm>
              <a:off x="8999127" y="1"/>
              <a:ext cx="144873" cy="302082"/>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3"/>
            <p:cNvSpPr/>
            <p:nvPr userDrawn="1"/>
          </p:nvSpPr>
          <p:spPr>
            <a:xfrm>
              <a:off x="8763000" y="1"/>
              <a:ext cx="381000" cy="8324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Connector 12"/>
          <p:cNvCxnSpPr/>
          <p:nvPr userDrawn="1"/>
        </p:nvCxnSpPr>
        <p:spPr>
          <a:xfrm>
            <a:off x="0" y="814388"/>
            <a:ext cx="8551069"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5" name="Footer Placeholder 3">
            <a:extLst>
              <a:ext uri="{FF2B5EF4-FFF2-40B4-BE49-F238E27FC236}">
                <a16:creationId xmlns:a16="http://schemas.microsoft.com/office/drawing/2014/main" id="{CABCA712-B5CE-4EA3-9D14-C3E4E377FFD4}"/>
              </a:ext>
            </a:extLst>
          </p:cNvPr>
          <p:cNvSpPr>
            <a:spLocks noGrp="1"/>
          </p:cNvSpPr>
          <p:nvPr>
            <p:ph type="ftr" sz="quarter" idx="4294967295"/>
          </p:nvPr>
        </p:nvSpPr>
        <p:spPr>
          <a:xfrm>
            <a:off x="179512" y="4731990"/>
            <a:ext cx="2606279" cy="275034"/>
          </a:xfrm>
        </p:spPr>
        <p:txBody>
          <a:bodyPr/>
          <a:lstStyle/>
          <a:p>
            <a:r>
              <a:rPr lang="en-US" dirty="0" err="1"/>
              <a:t>Xoriant</a:t>
            </a:r>
            <a:r>
              <a:rPr lang="en-US" dirty="0"/>
              <a:t> Solution Pvt. Ltd.</a:t>
            </a:r>
          </a:p>
        </p:txBody>
      </p:sp>
    </p:spTree>
    <p:extLst>
      <p:ext uri="{BB962C8B-B14F-4D97-AF65-F5344CB8AC3E}">
        <p14:creationId xmlns:p14="http://schemas.microsoft.com/office/powerpoint/2010/main" val="1987955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2">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9F849C-CBF0-43DC-8469-039C8C98D76B}" type="datetime1">
              <a:rPr lang="en-US" smtClean="0"/>
              <a:t>8/18/2021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8835184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6E40F0-58B4-40A4-9035-EB3F8359343D}" type="datetime1">
              <a:rPr lang="en-US" smtClean="0"/>
              <a:t>8/18/2021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644640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D497B3-D2D4-4E82-9294-9A3C2E48C68D}" type="datetime1">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512070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7654D2-5B17-47EC-B70D-92805A6BE995}" type="datetime1">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3739168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dirty="0"/>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7" name="Footer Placeholder 16"/>
          <p:cNvSpPr>
            <a:spLocks noGrp="1"/>
          </p:cNvSpPr>
          <p:nvPr>
            <p:ph type="ftr" sz="quarter" idx="11"/>
          </p:nvPr>
        </p:nvSpPr>
        <p:spPr>
          <a:xfrm>
            <a:off x="640080" y="4766310"/>
            <a:ext cx="3474720" cy="274320"/>
          </a:xfrm>
        </p:spPr>
        <p:txBody>
          <a:bodyPr/>
          <a:lstStyle>
            <a:lvl1pPr algn="l">
              <a:defRPr>
                <a:latin typeface="Candara" panose="020E0502030303020204" pitchFamily="34" charset="0"/>
              </a:defRPr>
            </a:lvl1pPr>
          </a:lstStyle>
          <a:p>
            <a:r>
              <a:rPr lang="en-US"/>
              <a:t>Xoriant Soultions Pvt. Ltd.</a:t>
            </a:r>
          </a:p>
        </p:txBody>
      </p:sp>
    </p:spTree>
    <p:extLst>
      <p:ext uri="{BB962C8B-B14F-4D97-AF65-F5344CB8AC3E}">
        <p14:creationId xmlns:p14="http://schemas.microsoft.com/office/powerpoint/2010/main" val="1263484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9013" y="57150"/>
            <a:ext cx="8229600" cy="659964"/>
          </a:xfrm>
        </p:spPr>
        <p:txBody>
          <a:bodyPr anchor="b">
            <a:normAutofit/>
          </a:bodyPr>
          <a:lstStyle>
            <a:lvl1pPr algn="l">
              <a:defRPr sz="2800" b="1"/>
            </a:lvl1pPr>
          </a:lstStyle>
          <a:p>
            <a:r>
              <a:rPr lang="en-US" dirty="0"/>
              <a:t>Click to Edit Master Title </a:t>
            </a:r>
          </a:p>
        </p:txBody>
      </p:sp>
      <p:cxnSp>
        <p:nvCxnSpPr>
          <p:cNvPr id="22" name="Straight Connector 21"/>
          <p:cNvCxnSpPr/>
          <p:nvPr userDrawn="1"/>
        </p:nvCxnSpPr>
        <p:spPr>
          <a:xfrm>
            <a:off x="0" y="814388"/>
            <a:ext cx="8551069"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7" name="Content Placeholder 2"/>
          <p:cNvSpPr>
            <a:spLocks noGrp="1"/>
          </p:cNvSpPr>
          <p:nvPr>
            <p:ph idx="13"/>
          </p:nvPr>
        </p:nvSpPr>
        <p:spPr>
          <a:xfrm>
            <a:off x="289012" y="952500"/>
            <a:ext cx="8385087" cy="3905250"/>
          </a:xfrm>
        </p:spPr>
        <p:txBody>
          <a:bodyPr lIns="91440">
            <a:normAutofit/>
          </a:bodyPr>
          <a:lstStyle>
            <a:lvl1pPr marL="233363" indent="-233363">
              <a:spcBef>
                <a:spcPts val="0"/>
              </a:spcBef>
              <a:spcAft>
                <a:spcPts val="300"/>
              </a:spcAft>
              <a:buClr>
                <a:schemeClr val="accent2"/>
              </a:buClr>
              <a:buSzPct val="80000"/>
              <a:buFont typeface="Wingdings 3" panose="05040102010807070707" pitchFamily="18" charset="2"/>
              <a:buChar char=""/>
              <a:defRPr sz="2000">
                <a:solidFill>
                  <a:schemeClr val="bg2"/>
                </a:solidFill>
              </a:defRPr>
            </a:lvl1pPr>
            <a:lvl2pPr marL="438150" indent="-190500">
              <a:spcBef>
                <a:spcPts val="0"/>
              </a:spcBef>
              <a:spcAft>
                <a:spcPts val="100"/>
              </a:spcAft>
              <a:buClr>
                <a:schemeClr val="accent2"/>
              </a:buClr>
              <a:buSzPct val="100000"/>
              <a:buFont typeface="Calibri" panose="020F0502020204030204" pitchFamily="34" charset="0"/>
              <a:buChar char="─"/>
              <a:defRPr sz="1800">
                <a:solidFill>
                  <a:schemeClr val="bg2"/>
                </a:solidFill>
              </a:defRPr>
            </a:lvl2pPr>
            <a:lvl3pPr marL="595313" indent="-152400">
              <a:spcBef>
                <a:spcPts val="0"/>
              </a:spcBef>
              <a:spcAft>
                <a:spcPts val="100"/>
              </a:spcAft>
              <a:buClr>
                <a:schemeClr val="accent2"/>
              </a:buClr>
              <a:buSzPct val="70000"/>
              <a:buFont typeface="Wingdings 3" panose="05040102010807070707" pitchFamily="18" charset="2"/>
              <a:buChar char=""/>
              <a:defRPr sz="1600">
                <a:solidFill>
                  <a:schemeClr val="bg2"/>
                </a:solidFill>
              </a:defRPr>
            </a:lvl3pPr>
            <a:lvl4pPr marL="742950" indent="-142875">
              <a:spcBef>
                <a:spcPts val="0"/>
              </a:spcBef>
              <a:spcAft>
                <a:spcPts val="100"/>
              </a:spcAft>
              <a:buClr>
                <a:schemeClr val="accent2"/>
              </a:buClr>
              <a:buFont typeface="Calibri" panose="020F0502020204030204" pitchFamily="34" charset="0"/>
              <a:buChar char="−"/>
              <a:defRPr sz="1400">
                <a:solidFill>
                  <a:schemeClr val="bg2"/>
                </a:solidFill>
              </a:defRPr>
            </a:lvl4pPr>
            <a:lvl5pPr marL="871538" indent="-119063">
              <a:spcBef>
                <a:spcPts val="0"/>
              </a:spcBef>
              <a:spcAft>
                <a:spcPts val="100"/>
              </a:spcAft>
              <a:buClr>
                <a:schemeClr val="accent2"/>
              </a:buClr>
              <a:buFont typeface="Calibri" panose="020F0502020204030204" pitchFamily="34" charset="0"/>
              <a:buChar cha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9" name="Group 8"/>
          <p:cNvGrpSpPr/>
          <p:nvPr userDrawn="1"/>
        </p:nvGrpSpPr>
        <p:grpSpPr>
          <a:xfrm>
            <a:off x="1" y="4731319"/>
            <a:ext cx="661732" cy="417556"/>
            <a:chOff x="0" y="4660277"/>
            <a:chExt cx="783429" cy="494347"/>
          </a:xfrm>
        </p:grpSpPr>
        <p:sp>
          <p:nvSpPr>
            <p:cNvPr id="12" name="Rectangle 3"/>
            <p:cNvSpPr/>
            <p:nvPr userDrawn="1"/>
          </p:nvSpPr>
          <p:spPr>
            <a:xfrm>
              <a:off x="310753" y="4973475"/>
              <a:ext cx="472676" cy="174788"/>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 name="connsiteX0" fmla="*/ 742884 w 742884"/>
                <a:gd name="connsiteY0" fmla="*/ 0 h 310804"/>
                <a:gd name="connsiteX1" fmla="*/ 625460 w 742884"/>
                <a:gd name="connsiteY1" fmla="*/ 310804 h 310804"/>
                <a:gd name="connsiteX2" fmla="*/ 0 w 742884"/>
                <a:gd name="connsiteY2" fmla="*/ 310804 h 310804"/>
                <a:gd name="connsiteX3" fmla="*/ 742884 w 742884"/>
                <a:gd name="connsiteY3" fmla="*/ 0 h 310804"/>
                <a:gd name="connsiteX0" fmla="*/ 649322 w 649322"/>
                <a:gd name="connsiteY0" fmla="*/ 0 h 210079"/>
                <a:gd name="connsiteX1" fmla="*/ 625460 w 649322"/>
                <a:gd name="connsiteY1" fmla="*/ 210079 h 210079"/>
                <a:gd name="connsiteX2" fmla="*/ 0 w 649322"/>
                <a:gd name="connsiteY2" fmla="*/ 210079 h 210079"/>
                <a:gd name="connsiteX3" fmla="*/ 649322 w 649322"/>
                <a:gd name="connsiteY3" fmla="*/ 0 h 210079"/>
                <a:gd name="connsiteX0" fmla="*/ 754112 w 754112"/>
                <a:gd name="connsiteY0" fmla="*/ 0 h 310804"/>
                <a:gd name="connsiteX1" fmla="*/ 625460 w 754112"/>
                <a:gd name="connsiteY1" fmla="*/ 310804 h 310804"/>
                <a:gd name="connsiteX2" fmla="*/ 0 w 754112"/>
                <a:gd name="connsiteY2" fmla="*/ 310804 h 310804"/>
                <a:gd name="connsiteX3" fmla="*/ 754112 w 754112"/>
                <a:gd name="connsiteY3" fmla="*/ 0 h 310804"/>
              </a:gdLst>
              <a:ahLst/>
              <a:cxnLst>
                <a:cxn ang="0">
                  <a:pos x="connsiteX0" y="connsiteY0"/>
                </a:cxn>
                <a:cxn ang="0">
                  <a:pos x="connsiteX1" y="connsiteY1"/>
                </a:cxn>
                <a:cxn ang="0">
                  <a:pos x="connsiteX2" y="connsiteY2"/>
                </a:cxn>
                <a:cxn ang="0">
                  <a:pos x="connsiteX3" y="connsiteY3"/>
                </a:cxn>
              </a:cxnLst>
              <a:rect l="l" t="t" r="r" b="b"/>
              <a:pathLst>
                <a:path w="754112" h="310804">
                  <a:moveTo>
                    <a:pt x="754112" y="0"/>
                  </a:moveTo>
                  <a:lnTo>
                    <a:pt x="625460" y="310804"/>
                  </a:lnTo>
                  <a:lnTo>
                    <a:pt x="0" y="310804"/>
                  </a:lnTo>
                  <a:lnTo>
                    <a:pt x="75411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3"/>
            <p:cNvSpPr/>
            <p:nvPr userDrawn="1"/>
          </p:nvSpPr>
          <p:spPr>
            <a:xfrm>
              <a:off x="0" y="4660277"/>
              <a:ext cx="621506" cy="494347"/>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Lst>
              <a:ahLst/>
              <a:cxnLst>
                <a:cxn ang="0">
                  <a:pos x="connsiteX0" y="connsiteY0"/>
                </a:cxn>
                <a:cxn ang="0">
                  <a:pos x="connsiteX1" y="connsiteY1"/>
                </a:cxn>
                <a:cxn ang="0">
                  <a:pos x="connsiteX2" y="connsiteY2"/>
                </a:cxn>
                <a:cxn ang="0">
                  <a:pos x="connsiteX3" y="connsiteY3"/>
                </a:cxn>
              </a:cxnLst>
              <a:rect l="l" t="t" r="r" b="b"/>
              <a:pathLst>
                <a:path w="625460" h="497862">
                  <a:moveTo>
                    <a:pt x="0" y="0"/>
                  </a:moveTo>
                  <a:lnTo>
                    <a:pt x="625460" y="497862"/>
                  </a:lnTo>
                  <a:lnTo>
                    <a:pt x="0" y="4978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userDrawn="1"/>
        </p:nvSpPr>
        <p:spPr>
          <a:xfrm>
            <a:off x="633410" y="4928056"/>
            <a:ext cx="2133600" cy="215444"/>
          </a:xfrm>
          <a:prstGeom prst="rect">
            <a:avLst/>
          </a:prstGeom>
          <a:noFill/>
        </p:spPr>
        <p:txBody>
          <a:bodyPr wrap="square" rtlCol="0" anchor="ctr">
            <a:spAutoFit/>
          </a:bodyPr>
          <a:lstStyle/>
          <a:p>
            <a:r>
              <a:rPr lang="en-US" sz="800" dirty="0">
                <a:solidFill>
                  <a:schemeClr val="tx2"/>
                </a:solidFill>
              </a:rPr>
              <a:t>© 2021 Xoriant Corporation</a:t>
            </a:r>
          </a:p>
        </p:txBody>
      </p:sp>
      <p:sp>
        <p:nvSpPr>
          <p:cNvPr id="16" name="TextBox 15"/>
          <p:cNvSpPr txBox="1"/>
          <p:nvPr userDrawn="1"/>
        </p:nvSpPr>
        <p:spPr>
          <a:xfrm>
            <a:off x="-1" y="4901089"/>
            <a:ext cx="330995" cy="246221"/>
          </a:xfrm>
          <a:prstGeom prst="rect">
            <a:avLst/>
          </a:prstGeom>
          <a:noFill/>
        </p:spPr>
        <p:txBody>
          <a:bodyPr wrap="square" lIns="0" rIns="0" rtlCol="0">
            <a:spAutoFit/>
          </a:bodyPr>
          <a:lstStyle/>
          <a:p>
            <a:pPr algn="ctr"/>
            <a:fld id="{C212118D-E768-4C60-A5D2-EB296F8888BD}" type="slidenum">
              <a:rPr lang="en-US" sz="1000" kern="1200" smtClean="0">
                <a:solidFill>
                  <a:schemeClr val="bg1"/>
                </a:solidFill>
                <a:latin typeface="+mn-lt"/>
                <a:ea typeface="+mn-ea"/>
                <a:cs typeface="+mn-cs"/>
              </a:rPr>
              <a:pPr algn="ctr"/>
              <a:t>‹#›</a:t>
            </a:fld>
            <a:endParaRPr lang="en-US" sz="1000" kern="1200" dirty="0">
              <a:solidFill>
                <a:schemeClr val="bg1"/>
              </a:solidFill>
              <a:latin typeface="+mn-lt"/>
              <a:ea typeface="+mn-ea"/>
              <a:cs typeface="+mn-cs"/>
            </a:endParaRPr>
          </a:p>
        </p:txBody>
      </p:sp>
      <p:grpSp>
        <p:nvGrpSpPr>
          <p:cNvPr id="3" name="Group 2"/>
          <p:cNvGrpSpPr/>
          <p:nvPr userDrawn="1"/>
        </p:nvGrpSpPr>
        <p:grpSpPr>
          <a:xfrm>
            <a:off x="8763000" y="1"/>
            <a:ext cx="381000" cy="832483"/>
            <a:chOff x="8763000" y="1"/>
            <a:chExt cx="381000" cy="832483"/>
          </a:xfrm>
        </p:grpSpPr>
        <p:sp>
          <p:nvSpPr>
            <p:cNvPr id="17" name="Rectangle 3"/>
            <p:cNvSpPr/>
            <p:nvPr userDrawn="1"/>
          </p:nvSpPr>
          <p:spPr>
            <a:xfrm>
              <a:off x="8839200" y="1"/>
              <a:ext cx="304800" cy="3020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3"/>
            <p:cNvSpPr/>
            <p:nvPr userDrawn="1"/>
          </p:nvSpPr>
          <p:spPr>
            <a:xfrm>
              <a:off x="8999127" y="1"/>
              <a:ext cx="144873" cy="302082"/>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3"/>
            <p:cNvSpPr/>
            <p:nvPr userDrawn="1"/>
          </p:nvSpPr>
          <p:spPr>
            <a:xfrm>
              <a:off x="8763000" y="1"/>
              <a:ext cx="381000" cy="8324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65948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grpSp>
        <p:nvGrpSpPr>
          <p:cNvPr id="16" name="Group 15"/>
          <p:cNvGrpSpPr/>
          <p:nvPr userDrawn="1"/>
        </p:nvGrpSpPr>
        <p:grpSpPr>
          <a:xfrm>
            <a:off x="1" y="4731319"/>
            <a:ext cx="661732" cy="417556"/>
            <a:chOff x="0" y="4660277"/>
            <a:chExt cx="783429" cy="494347"/>
          </a:xfrm>
        </p:grpSpPr>
        <p:sp>
          <p:nvSpPr>
            <p:cNvPr id="17" name="Rectangle 3"/>
            <p:cNvSpPr/>
            <p:nvPr userDrawn="1"/>
          </p:nvSpPr>
          <p:spPr>
            <a:xfrm>
              <a:off x="310753" y="4973475"/>
              <a:ext cx="472676" cy="174788"/>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 name="connsiteX0" fmla="*/ 742884 w 742884"/>
                <a:gd name="connsiteY0" fmla="*/ 0 h 310804"/>
                <a:gd name="connsiteX1" fmla="*/ 625460 w 742884"/>
                <a:gd name="connsiteY1" fmla="*/ 310804 h 310804"/>
                <a:gd name="connsiteX2" fmla="*/ 0 w 742884"/>
                <a:gd name="connsiteY2" fmla="*/ 310804 h 310804"/>
                <a:gd name="connsiteX3" fmla="*/ 742884 w 742884"/>
                <a:gd name="connsiteY3" fmla="*/ 0 h 310804"/>
                <a:gd name="connsiteX0" fmla="*/ 649322 w 649322"/>
                <a:gd name="connsiteY0" fmla="*/ 0 h 210079"/>
                <a:gd name="connsiteX1" fmla="*/ 625460 w 649322"/>
                <a:gd name="connsiteY1" fmla="*/ 210079 h 210079"/>
                <a:gd name="connsiteX2" fmla="*/ 0 w 649322"/>
                <a:gd name="connsiteY2" fmla="*/ 210079 h 210079"/>
                <a:gd name="connsiteX3" fmla="*/ 649322 w 649322"/>
                <a:gd name="connsiteY3" fmla="*/ 0 h 210079"/>
                <a:gd name="connsiteX0" fmla="*/ 754112 w 754112"/>
                <a:gd name="connsiteY0" fmla="*/ 0 h 310804"/>
                <a:gd name="connsiteX1" fmla="*/ 625460 w 754112"/>
                <a:gd name="connsiteY1" fmla="*/ 310804 h 310804"/>
                <a:gd name="connsiteX2" fmla="*/ 0 w 754112"/>
                <a:gd name="connsiteY2" fmla="*/ 310804 h 310804"/>
                <a:gd name="connsiteX3" fmla="*/ 754112 w 754112"/>
                <a:gd name="connsiteY3" fmla="*/ 0 h 310804"/>
              </a:gdLst>
              <a:ahLst/>
              <a:cxnLst>
                <a:cxn ang="0">
                  <a:pos x="connsiteX0" y="connsiteY0"/>
                </a:cxn>
                <a:cxn ang="0">
                  <a:pos x="connsiteX1" y="connsiteY1"/>
                </a:cxn>
                <a:cxn ang="0">
                  <a:pos x="connsiteX2" y="connsiteY2"/>
                </a:cxn>
                <a:cxn ang="0">
                  <a:pos x="connsiteX3" y="connsiteY3"/>
                </a:cxn>
              </a:cxnLst>
              <a:rect l="l" t="t" r="r" b="b"/>
              <a:pathLst>
                <a:path w="754112" h="310804">
                  <a:moveTo>
                    <a:pt x="754112" y="0"/>
                  </a:moveTo>
                  <a:lnTo>
                    <a:pt x="625460" y="310804"/>
                  </a:lnTo>
                  <a:lnTo>
                    <a:pt x="0" y="310804"/>
                  </a:lnTo>
                  <a:lnTo>
                    <a:pt x="75411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3"/>
            <p:cNvSpPr/>
            <p:nvPr userDrawn="1"/>
          </p:nvSpPr>
          <p:spPr>
            <a:xfrm>
              <a:off x="0" y="4660277"/>
              <a:ext cx="621506" cy="494347"/>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Lst>
              <a:ahLst/>
              <a:cxnLst>
                <a:cxn ang="0">
                  <a:pos x="connsiteX0" y="connsiteY0"/>
                </a:cxn>
                <a:cxn ang="0">
                  <a:pos x="connsiteX1" y="connsiteY1"/>
                </a:cxn>
                <a:cxn ang="0">
                  <a:pos x="connsiteX2" y="connsiteY2"/>
                </a:cxn>
                <a:cxn ang="0">
                  <a:pos x="connsiteX3" y="connsiteY3"/>
                </a:cxn>
              </a:cxnLst>
              <a:rect l="l" t="t" r="r" b="b"/>
              <a:pathLst>
                <a:path w="625460" h="497862">
                  <a:moveTo>
                    <a:pt x="0" y="0"/>
                  </a:moveTo>
                  <a:lnTo>
                    <a:pt x="625460" y="497862"/>
                  </a:lnTo>
                  <a:lnTo>
                    <a:pt x="0" y="4978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hasCustomPrompt="1"/>
          </p:nvPr>
        </p:nvSpPr>
        <p:spPr>
          <a:xfrm>
            <a:off x="289013" y="57150"/>
            <a:ext cx="8229600" cy="659964"/>
          </a:xfrm>
        </p:spPr>
        <p:txBody>
          <a:bodyPr anchor="b">
            <a:normAutofit/>
          </a:bodyPr>
          <a:lstStyle>
            <a:lvl1pPr algn="l">
              <a:defRPr sz="2800" b="1"/>
            </a:lvl1pPr>
          </a:lstStyle>
          <a:p>
            <a:r>
              <a:rPr lang="en-US" dirty="0"/>
              <a:t>Click to Edit Master Title </a:t>
            </a:r>
          </a:p>
        </p:txBody>
      </p:sp>
      <p:cxnSp>
        <p:nvCxnSpPr>
          <p:cNvPr id="22" name="Straight Connector 21"/>
          <p:cNvCxnSpPr/>
          <p:nvPr userDrawn="1"/>
        </p:nvCxnSpPr>
        <p:spPr>
          <a:xfrm>
            <a:off x="0" y="814388"/>
            <a:ext cx="8551069"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4"/>
          </p:nvPr>
        </p:nvSpPr>
        <p:spPr>
          <a:xfrm>
            <a:off x="289012" y="952500"/>
            <a:ext cx="8385087" cy="462941"/>
          </a:xfrm>
        </p:spPr>
        <p:txBody>
          <a:bodyPr>
            <a:noAutofit/>
          </a:bodyPr>
          <a:lstStyle>
            <a:lvl1pPr marL="0" indent="0">
              <a:lnSpc>
                <a:spcPts val="2500"/>
              </a:lnSpc>
              <a:buNone/>
              <a:defRPr sz="2200">
                <a:solidFill>
                  <a:schemeClr val="accent4"/>
                </a:solidFill>
              </a:defRPr>
            </a:lvl1pPr>
          </a:lstStyle>
          <a:p>
            <a:pPr lvl="0"/>
            <a:r>
              <a:rPr lang="en-US"/>
              <a:t>Click to edit Master text styles</a:t>
            </a:r>
          </a:p>
        </p:txBody>
      </p:sp>
      <p:sp>
        <p:nvSpPr>
          <p:cNvPr id="29" name="TextBox 28"/>
          <p:cNvSpPr txBox="1"/>
          <p:nvPr userDrawn="1"/>
        </p:nvSpPr>
        <p:spPr>
          <a:xfrm>
            <a:off x="633410" y="4928056"/>
            <a:ext cx="2133600" cy="215444"/>
          </a:xfrm>
          <a:prstGeom prst="rect">
            <a:avLst/>
          </a:prstGeom>
          <a:noFill/>
        </p:spPr>
        <p:txBody>
          <a:bodyPr wrap="square" rtlCol="0" anchor="ctr">
            <a:spAutoFit/>
          </a:bodyPr>
          <a:lstStyle/>
          <a:p>
            <a:r>
              <a:rPr lang="en-US" sz="800" dirty="0">
                <a:solidFill>
                  <a:schemeClr val="tx2"/>
                </a:solidFill>
              </a:rPr>
              <a:t>© 2021 Xoriant Corporation</a:t>
            </a:r>
          </a:p>
        </p:txBody>
      </p:sp>
      <p:sp>
        <p:nvSpPr>
          <p:cNvPr id="30" name="TextBox 29"/>
          <p:cNvSpPr txBox="1"/>
          <p:nvPr userDrawn="1"/>
        </p:nvSpPr>
        <p:spPr>
          <a:xfrm>
            <a:off x="-1" y="4901089"/>
            <a:ext cx="330995" cy="246221"/>
          </a:xfrm>
          <a:prstGeom prst="rect">
            <a:avLst/>
          </a:prstGeom>
          <a:noFill/>
        </p:spPr>
        <p:txBody>
          <a:bodyPr wrap="square" lIns="0" rIns="0" rtlCol="0">
            <a:spAutoFit/>
          </a:bodyPr>
          <a:lstStyle/>
          <a:p>
            <a:pPr algn="ctr"/>
            <a:fld id="{C212118D-E768-4C60-A5D2-EB296F8888BD}" type="slidenum">
              <a:rPr lang="en-US" sz="1000" kern="1200" smtClean="0">
                <a:solidFill>
                  <a:schemeClr val="bg1"/>
                </a:solidFill>
                <a:latin typeface="+mn-lt"/>
                <a:ea typeface="+mn-ea"/>
                <a:cs typeface="+mn-cs"/>
              </a:rPr>
              <a:pPr algn="ctr"/>
              <a:t>‹#›</a:t>
            </a:fld>
            <a:endParaRPr lang="en-US" sz="1000" kern="1200" dirty="0">
              <a:solidFill>
                <a:schemeClr val="bg1"/>
              </a:solidFill>
              <a:latin typeface="+mn-lt"/>
              <a:ea typeface="+mn-ea"/>
              <a:cs typeface="+mn-cs"/>
            </a:endParaRPr>
          </a:p>
        </p:txBody>
      </p:sp>
      <p:sp>
        <p:nvSpPr>
          <p:cNvPr id="31" name="Content Placeholder 2"/>
          <p:cNvSpPr>
            <a:spLocks noGrp="1"/>
          </p:cNvSpPr>
          <p:nvPr>
            <p:ph idx="15"/>
          </p:nvPr>
        </p:nvSpPr>
        <p:spPr>
          <a:xfrm>
            <a:off x="289012" y="1397000"/>
            <a:ext cx="8385087" cy="3473450"/>
          </a:xfrm>
        </p:spPr>
        <p:txBody>
          <a:bodyPr lIns="91440">
            <a:normAutofit/>
          </a:bodyPr>
          <a:lstStyle>
            <a:lvl1pPr marL="233363" indent="-233363">
              <a:spcBef>
                <a:spcPts val="0"/>
              </a:spcBef>
              <a:spcAft>
                <a:spcPts val="300"/>
              </a:spcAft>
              <a:buClr>
                <a:schemeClr val="accent2"/>
              </a:buClr>
              <a:buSzPct val="80000"/>
              <a:buFont typeface="Wingdings 3" panose="05040102010807070707" pitchFamily="18" charset="2"/>
              <a:buChar char=""/>
              <a:defRPr sz="2000">
                <a:solidFill>
                  <a:schemeClr val="bg2"/>
                </a:solidFill>
              </a:defRPr>
            </a:lvl1pPr>
            <a:lvl2pPr marL="438150" indent="-190500">
              <a:spcBef>
                <a:spcPts val="0"/>
              </a:spcBef>
              <a:spcAft>
                <a:spcPts val="100"/>
              </a:spcAft>
              <a:buClr>
                <a:schemeClr val="accent2"/>
              </a:buClr>
              <a:buSzPct val="100000"/>
              <a:buFont typeface="Calibri" panose="020F0502020204030204" pitchFamily="34" charset="0"/>
              <a:buChar char="─"/>
              <a:defRPr sz="1800">
                <a:solidFill>
                  <a:schemeClr val="bg2"/>
                </a:solidFill>
              </a:defRPr>
            </a:lvl2pPr>
            <a:lvl3pPr marL="595313" indent="-152400">
              <a:spcBef>
                <a:spcPts val="0"/>
              </a:spcBef>
              <a:spcAft>
                <a:spcPts val="100"/>
              </a:spcAft>
              <a:buClr>
                <a:schemeClr val="accent2"/>
              </a:buClr>
              <a:buSzPct val="70000"/>
              <a:buFont typeface="Wingdings 3" panose="05040102010807070707" pitchFamily="18" charset="2"/>
              <a:buChar char=""/>
              <a:defRPr sz="1600">
                <a:solidFill>
                  <a:schemeClr val="bg2"/>
                </a:solidFill>
              </a:defRPr>
            </a:lvl3pPr>
            <a:lvl4pPr marL="742950" indent="-142875">
              <a:spcBef>
                <a:spcPts val="0"/>
              </a:spcBef>
              <a:spcAft>
                <a:spcPts val="100"/>
              </a:spcAft>
              <a:buClr>
                <a:schemeClr val="accent2"/>
              </a:buClr>
              <a:buFont typeface="Calibri" panose="020F0502020204030204" pitchFamily="34" charset="0"/>
              <a:buChar char="−"/>
              <a:defRPr sz="1400">
                <a:solidFill>
                  <a:schemeClr val="bg2"/>
                </a:solidFill>
              </a:defRPr>
            </a:lvl4pPr>
            <a:lvl5pPr marL="871538" indent="-119063">
              <a:spcBef>
                <a:spcPts val="0"/>
              </a:spcBef>
              <a:spcAft>
                <a:spcPts val="100"/>
              </a:spcAft>
              <a:buClr>
                <a:schemeClr val="accent2"/>
              </a:buClr>
              <a:buFont typeface="Calibri" panose="020F0502020204030204" pitchFamily="34" charset="0"/>
              <a:buChar cha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2" name="Group 31"/>
          <p:cNvGrpSpPr/>
          <p:nvPr userDrawn="1"/>
        </p:nvGrpSpPr>
        <p:grpSpPr>
          <a:xfrm>
            <a:off x="8763000" y="1"/>
            <a:ext cx="381000" cy="832483"/>
            <a:chOff x="8763000" y="1"/>
            <a:chExt cx="381000" cy="832483"/>
          </a:xfrm>
        </p:grpSpPr>
        <p:sp>
          <p:nvSpPr>
            <p:cNvPr id="33" name="Rectangle 3"/>
            <p:cNvSpPr/>
            <p:nvPr userDrawn="1"/>
          </p:nvSpPr>
          <p:spPr>
            <a:xfrm>
              <a:off x="8839200" y="1"/>
              <a:ext cx="304800" cy="3020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
            <p:cNvSpPr/>
            <p:nvPr userDrawn="1"/>
          </p:nvSpPr>
          <p:spPr>
            <a:xfrm>
              <a:off x="8999127" y="1"/>
              <a:ext cx="144873" cy="302082"/>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
            <p:cNvSpPr/>
            <p:nvPr userDrawn="1"/>
          </p:nvSpPr>
          <p:spPr>
            <a:xfrm>
              <a:off x="8763000" y="1"/>
              <a:ext cx="381000" cy="8324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74627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6" name="Rectangle 15"/>
          <p:cNvSpPr/>
          <p:nvPr userDrawn="1"/>
        </p:nvSpPr>
        <p:spPr>
          <a:xfrm>
            <a:off x="0" y="0"/>
            <a:ext cx="9144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19852" y="1490190"/>
            <a:ext cx="6747710" cy="1212469"/>
          </a:xfrm>
        </p:spPr>
        <p:txBody>
          <a:bodyPr anchor="b">
            <a:noAutofit/>
          </a:bodyPr>
          <a:lstStyle>
            <a:lvl1pPr algn="l">
              <a:lnSpc>
                <a:spcPts val="4200"/>
              </a:lnSpc>
              <a:defRPr sz="4000" b="1" cap="all">
                <a:solidFill>
                  <a:schemeClr val="bg1"/>
                </a:solidFill>
              </a:defRPr>
            </a:lvl1pPr>
          </a:lstStyle>
          <a:p>
            <a:r>
              <a:rPr lang="en-US" dirty="0"/>
              <a:t>Section Header title style</a:t>
            </a:r>
          </a:p>
        </p:txBody>
      </p:sp>
      <p:sp>
        <p:nvSpPr>
          <p:cNvPr id="12" name="Subtitle 2"/>
          <p:cNvSpPr>
            <a:spLocks noGrp="1"/>
          </p:cNvSpPr>
          <p:nvPr>
            <p:ph type="subTitle" idx="10" hasCustomPrompt="1"/>
          </p:nvPr>
        </p:nvSpPr>
        <p:spPr>
          <a:xfrm>
            <a:off x="424296" y="2681605"/>
            <a:ext cx="6548003" cy="533400"/>
          </a:xfrm>
        </p:spPr>
        <p:txBody>
          <a:bodyPr>
            <a:normAutofit/>
          </a:bodyPr>
          <a:lstStyle>
            <a:lvl1pPr marL="0" indent="0" algn="l">
              <a:lnSpc>
                <a:spcPts val="2000"/>
              </a:lnSpc>
              <a:buNone/>
              <a:defRPr sz="1800">
                <a:solidFill>
                  <a:schemeClr val="accent5">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Section subtitle style</a:t>
            </a:r>
          </a:p>
        </p:txBody>
      </p:sp>
      <p:sp>
        <p:nvSpPr>
          <p:cNvPr id="3" name="Rectangle 2"/>
          <p:cNvSpPr/>
          <p:nvPr userDrawn="1"/>
        </p:nvSpPr>
        <p:spPr>
          <a:xfrm>
            <a:off x="5943600" y="0"/>
            <a:ext cx="3200401" cy="3028950"/>
          </a:xfrm>
          <a:custGeom>
            <a:avLst/>
            <a:gdLst>
              <a:gd name="connsiteX0" fmla="*/ 0 w 2553821"/>
              <a:gd name="connsiteY0" fmla="*/ 0 h 2553821"/>
              <a:gd name="connsiteX1" fmla="*/ 2553821 w 2553821"/>
              <a:gd name="connsiteY1" fmla="*/ 0 h 2553821"/>
              <a:gd name="connsiteX2" fmla="*/ 2553821 w 2553821"/>
              <a:gd name="connsiteY2" fmla="*/ 2553821 h 2553821"/>
              <a:gd name="connsiteX3" fmla="*/ 0 w 2553821"/>
              <a:gd name="connsiteY3" fmla="*/ 2553821 h 2553821"/>
              <a:gd name="connsiteX4" fmla="*/ 0 w 2553821"/>
              <a:gd name="connsiteY4" fmla="*/ 0 h 2553821"/>
              <a:gd name="connsiteX0" fmla="*/ 0 w 2553821"/>
              <a:gd name="connsiteY0" fmla="*/ 0 h 2553821"/>
              <a:gd name="connsiteX1" fmla="*/ 2553821 w 2553821"/>
              <a:gd name="connsiteY1" fmla="*/ 0 h 2553821"/>
              <a:gd name="connsiteX2" fmla="*/ 2553821 w 2553821"/>
              <a:gd name="connsiteY2" fmla="*/ 2553821 h 2553821"/>
              <a:gd name="connsiteX3" fmla="*/ 0 w 2553821"/>
              <a:gd name="connsiteY3" fmla="*/ 0 h 2553821"/>
            </a:gdLst>
            <a:ahLst/>
            <a:cxnLst>
              <a:cxn ang="0">
                <a:pos x="connsiteX0" y="connsiteY0"/>
              </a:cxn>
              <a:cxn ang="0">
                <a:pos x="connsiteX1" y="connsiteY1"/>
              </a:cxn>
              <a:cxn ang="0">
                <a:pos x="connsiteX2" y="connsiteY2"/>
              </a:cxn>
              <a:cxn ang="0">
                <a:pos x="connsiteX3" y="connsiteY3"/>
              </a:cxn>
            </a:cxnLst>
            <a:rect l="l" t="t" r="r" b="b"/>
            <a:pathLst>
              <a:path w="2553821" h="2553821">
                <a:moveTo>
                  <a:pt x="0" y="0"/>
                </a:moveTo>
                <a:lnTo>
                  <a:pt x="2553821" y="0"/>
                </a:lnTo>
                <a:lnTo>
                  <a:pt x="2553821" y="2553821"/>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
          <p:cNvSpPr/>
          <p:nvPr userDrawn="1"/>
        </p:nvSpPr>
        <p:spPr>
          <a:xfrm>
            <a:off x="8224044" y="1371600"/>
            <a:ext cx="919957" cy="1657351"/>
          </a:xfrm>
          <a:custGeom>
            <a:avLst/>
            <a:gdLst>
              <a:gd name="connsiteX0" fmla="*/ 0 w 2553821"/>
              <a:gd name="connsiteY0" fmla="*/ 0 h 2553821"/>
              <a:gd name="connsiteX1" fmla="*/ 2553821 w 2553821"/>
              <a:gd name="connsiteY1" fmla="*/ 0 h 2553821"/>
              <a:gd name="connsiteX2" fmla="*/ 2553821 w 2553821"/>
              <a:gd name="connsiteY2" fmla="*/ 2553821 h 2553821"/>
              <a:gd name="connsiteX3" fmla="*/ 0 w 2553821"/>
              <a:gd name="connsiteY3" fmla="*/ 2553821 h 2553821"/>
              <a:gd name="connsiteX4" fmla="*/ 0 w 2553821"/>
              <a:gd name="connsiteY4" fmla="*/ 0 h 2553821"/>
              <a:gd name="connsiteX0" fmla="*/ 0 w 2553821"/>
              <a:gd name="connsiteY0" fmla="*/ 0 h 2553821"/>
              <a:gd name="connsiteX1" fmla="*/ 2553821 w 2553821"/>
              <a:gd name="connsiteY1" fmla="*/ 0 h 2553821"/>
              <a:gd name="connsiteX2" fmla="*/ 2553821 w 2553821"/>
              <a:gd name="connsiteY2" fmla="*/ 2553821 h 2553821"/>
              <a:gd name="connsiteX3" fmla="*/ 0 w 2553821"/>
              <a:gd name="connsiteY3" fmla="*/ 0 h 2553821"/>
              <a:gd name="connsiteX0" fmla="*/ 0 w 855530"/>
              <a:gd name="connsiteY0" fmla="*/ 862750 h 2553821"/>
              <a:gd name="connsiteX1" fmla="*/ 855530 w 855530"/>
              <a:gd name="connsiteY1" fmla="*/ 0 h 2553821"/>
              <a:gd name="connsiteX2" fmla="*/ 855530 w 855530"/>
              <a:gd name="connsiteY2" fmla="*/ 2553821 h 2553821"/>
              <a:gd name="connsiteX3" fmla="*/ 0 w 855530"/>
              <a:gd name="connsiteY3" fmla="*/ 862750 h 2553821"/>
              <a:gd name="connsiteX0" fmla="*/ 0 w 746993"/>
              <a:gd name="connsiteY0" fmla="*/ 1287686 h 2553821"/>
              <a:gd name="connsiteX1" fmla="*/ 746993 w 746993"/>
              <a:gd name="connsiteY1" fmla="*/ 0 h 2553821"/>
              <a:gd name="connsiteX2" fmla="*/ 746993 w 746993"/>
              <a:gd name="connsiteY2" fmla="*/ 2553821 h 2553821"/>
              <a:gd name="connsiteX3" fmla="*/ 0 w 746993"/>
              <a:gd name="connsiteY3" fmla="*/ 1287686 h 2553821"/>
              <a:gd name="connsiteX0" fmla="*/ 0 w 659205"/>
              <a:gd name="connsiteY0" fmla="*/ 1472169 h 2553821"/>
              <a:gd name="connsiteX1" fmla="*/ 659205 w 659205"/>
              <a:gd name="connsiteY1" fmla="*/ 0 h 2553821"/>
              <a:gd name="connsiteX2" fmla="*/ 659205 w 659205"/>
              <a:gd name="connsiteY2" fmla="*/ 2553821 h 2553821"/>
              <a:gd name="connsiteX3" fmla="*/ 0 w 659205"/>
              <a:gd name="connsiteY3" fmla="*/ 1472169 h 2553821"/>
              <a:gd name="connsiteX0" fmla="*/ 0 w 673171"/>
              <a:gd name="connsiteY0" fmla="*/ 1464482 h 2553821"/>
              <a:gd name="connsiteX1" fmla="*/ 673171 w 673171"/>
              <a:gd name="connsiteY1" fmla="*/ 0 h 2553821"/>
              <a:gd name="connsiteX2" fmla="*/ 673171 w 673171"/>
              <a:gd name="connsiteY2" fmla="*/ 2553821 h 2553821"/>
              <a:gd name="connsiteX3" fmla="*/ 0 w 673171"/>
              <a:gd name="connsiteY3" fmla="*/ 1464482 h 2553821"/>
              <a:gd name="connsiteX0" fmla="*/ 0 w 595497"/>
              <a:gd name="connsiteY0" fmla="*/ 1179305 h 2553821"/>
              <a:gd name="connsiteX1" fmla="*/ 595497 w 595497"/>
              <a:gd name="connsiteY1" fmla="*/ 0 h 2553821"/>
              <a:gd name="connsiteX2" fmla="*/ 595497 w 595497"/>
              <a:gd name="connsiteY2" fmla="*/ 2553821 h 2553821"/>
              <a:gd name="connsiteX3" fmla="*/ 0 w 595497"/>
              <a:gd name="connsiteY3" fmla="*/ 1179305 h 2553821"/>
              <a:gd name="connsiteX0" fmla="*/ 0 w 601097"/>
              <a:gd name="connsiteY0" fmla="*/ 1165695 h 2553821"/>
              <a:gd name="connsiteX1" fmla="*/ 601097 w 601097"/>
              <a:gd name="connsiteY1" fmla="*/ 0 h 2553821"/>
              <a:gd name="connsiteX2" fmla="*/ 601097 w 601097"/>
              <a:gd name="connsiteY2" fmla="*/ 2553821 h 2553821"/>
              <a:gd name="connsiteX3" fmla="*/ 0 w 601097"/>
              <a:gd name="connsiteY3" fmla="*/ 1165695 h 2553821"/>
              <a:gd name="connsiteX0" fmla="*/ 0 w 578696"/>
              <a:gd name="connsiteY0" fmla="*/ 1062781 h 2553821"/>
              <a:gd name="connsiteX1" fmla="*/ 578696 w 578696"/>
              <a:gd name="connsiteY1" fmla="*/ 0 h 2553821"/>
              <a:gd name="connsiteX2" fmla="*/ 578696 w 578696"/>
              <a:gd name="connsiteY2" fmla="*/ 2553821 h 2553821"/>
              <a:gd name="connsiteX3" fmla="*/ 0 w 578696"/>
              <a:gd name="connsiteY3" fmla="*/ 1062781 h 2553821"/>
              <a:gd name="connsiteX0" fmla="*/ 0 w 554895"/>
              <a:gd name="connsiteY0" fmla="*/ 1241062 h 2553821"/>
              <a:gd name="connsiteX1" fmla="*/ 554895 w 554895"/>
              <a:gd name="connsiteY1" fmla="*/ 0 h 2553821"/>
              <a:gd name="connsiteX2" fmla="*/ 554895 w 554895"/>
              <a:gd name="connsiteY2" fmla="*/ 2553821 h 2553821"/>
              <a:gd name="connsiteX3" fmla="*/ 0 w 554895"/>
              <a:gd name="connsiteY3" fmla="*/ 1241062 h 2553821"/>
              <a:gd name="connsiteX0" fmla="*/ 0 w 554895"/>
              <a:gd name="connsiteY0" fmla="*/ 1241062 h 2553821"/>
              <a:gd name="connsiteX1" fmla="*/ 554895 w 554895"/>
              <a:gd name="connsiteY1" fmla="*/ 0 h 2553821"/>
              <a:gd name="connsiteX2" fmla="*/ 554895 w 554895"/>
              <a:gd name="connsiteY2" fmla="*/ 2553821 h 2553821"/>
              <a:gd name="connsiteX3" fmla="*/ 0 w 554895"/>
              <a:gd name="connsiteY3" fmla="*/ 1241062 h 2553821"/>
              <a:gd name="connsiteX0" fmla="*/ 0 w 535294"/>
              <a:gd name="connsiteY0" fmla="*/ 1200700 h 2553821"/>
              <a:gd name="connsiteX1" fmla="*/ 535294 w 535294"/>
              <a:gd name="connsiteY1" fmla="*/ 0 h 2553821"/>
              <a:gd name="connsiteX2" fmla="*/ 535294 w 535294"/>
              <a:gd name="connsiteY2" fmla="*/ 2553821 h 2553821"/>
              <a:gd name="connsiteX3" fmla="*/ 0 w 535294"/>
              <a:gd name="connsiteY3" fmla="*/ 1200700 h 2553821"/>
              <a:gd name="connsiteX0" fmla="*/ 0 w 540894"/>
              <a:gd name="connsiteY0" fmla="*/ 1211706 h 2553821"/>
              <a:gd name="connsiteX1" fmla="*/ 540894 w 540894"/>
              <a:gd name="connsiteY1" fmla="*/ 0 h 2553821"/>
              <a:gd name="connsiteX2" fmla="*/ 540894 w 540894"/>
              <a:gd name="connsiteY2" fmla="*/ 2553821 h 2553821"/>
              <a:gd name="connsiteX3" fmla="*/ 0 w 540894"/>
              <a:gd name="connsiteY3" fmla="*/ 1211706 h 2553821"/>
            </a:gdLst>
            <a:ahLst/>
            <a:cxnLst>
              <a:cxn ang="0">
                <a:pos x="connsiteX0" y="connsiteY0"/>
              </a:cxn>
              <a:cxn ang="0">
                <a:pos x="connsiteX1" y="connsiteY1"/>
              </a:cxn>
              <a:cxn ang="0">
                <a:pos x="connsiteX2" y="connsiteY2"/>
              </a:cxn>
              <a:cxn ang="0">
                <a:pos x="connsiteX3" y="connsiteY3"/>
              </a:cxn>
            </a:cxnLst>
            <a:rect l="l" t="t" r="r" b="b"/>
            <a:pathLst>
              <a:path w="540894" h="2553821">
                <a:moveTo>
                  <a:pt x="0" y="1211706"/>
                </a:moveTo>
                <a:lnTo>
                  <a:pt x="540894" y="0"/>
                </a:lnTo>
                <a:lnTo>
                  <a:pt x="540894" y="2553821"/>
                </a:lnTo>
                <a:lnTo>
                  <a:pt x="0" y="121170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2"/>
          <p:cNvSpPr/>
          <p:nvPr userDrawn="1"/>
        </p:nvSpPr>
        <p:spPr>
          <a:xfrm>
            <a:off x="7162800" y="1467587"/>
            <a:ext cx="1981200" cy="2872739"/>
          </a:xfrm>
          <a:custGeom>
            <a:avLst/>
            <a:gdLst>
              <a:gd name="connsiteX0" fmla="*/ 0 w 2553821"/>
              <a:gd name="connsiteY0" fmla="*/ 0 h 2553821"/>
              <a:gd name="connsiteX1" fmla="*/ 2553821 w 2553821"/>
              <a:gd name="connsiteY1" fmla="*/ 0 h 2553821"/>
              <a:gd name="connsiteX2" fmla="*/ 2553821 w 2553821"/>
              <a:gd name="connsiteY2" fmla="*/ 2553821 h 2553821"/>
              <a:gd name="connsiteX3" fmla="*/ 0 w 2553821"/>
              <a:gd name="connsiteY3" fmla="*/ 2553821 h 2553821"/>
              <a:gd name="connsiteX4" fmla="*/ 0 w 2553821"/>
              <a:gd name="connsiteY4" fmla="*/ 0 h 2553821"/>
              <a:gd name="connsiteX0" fmla="*/ 0 w 2553821"/>
              <a:gd name="connsiteY0" fmla="*/ 0 h 2553821"/>
              <a:gd name="connsiteX1" fmla="*/ 2553821 w 2553821"/>
              <a:gd name="connsiteY1" fmla="*/ 0 h 2553821"/>
              <a:gd name="connsiteX2" fmla="*/ 2553821 w 2553821"/>
              <a:gd name="connsiteY2" fmla="*/ 2553821 h 2553821"/>
              <a:gd name="connsiteX3" fmla="*/ 0 w 2553821"/>
              <a:gd name="connsiteY3" fmla="*/ 0 h 2553821"/>
              <a:gd name="connsiteX0" fmla="*/ 0 w 2164363"/>
              <a:gd name="connsiteY0" fmla="*/ 2872740 h 2872740"/>
              <a:gd name="connsiteX1" fmla="*/ 2164363 w 2164363"/>
              <a:gd name="connsiteY1" fmla="*/ 0 h 2872740"/>
              <a:gd name="connsiteX2" fmla="*/ 2164363 w 2164363"/>
              <a:gd name="connsiteY2" fmla="*/ 2553821 h 2872740"/>
              <a:gd name="connsiteX3" fmla="*/ 0 w 2164363"/>
              <a:gd name="connsiteY3" fmla="*/ 2872740 h 2872740"/>
              <a:gd name="connsiteX0" fmla="*/ 0 w 2126056"/>
              <a:gd name="connsiteY0" fmla="*/ 4683816 h 4683816"/>
              <a:gd name="connsiteX1" fmla="*/ 2126056 w 2126056"/>
              <a:gd name="connsiteY1" fmla="*/ 0 h 4683816"/>
              <a:gd name="connsiteX2" fmla="*/ 2126056 w 2126056"/>
              <a:gd name="connsiteY2" fmla="*/ 2553821 h 4683816"/>
              <a:gd name="connsiteX3" fmla="*/ 0 w 2126056"/>
              <a:gd name="connsiteY3" fmla="*/ 4683816 h 4683816"/>
              <a:gd name="connsiteX0" fmla="*/ 0 w 2132441"/>
              <a:gd name="connsiteY0" fmla="*/ 4527689 h 4527689"/>
              <a:gd name="connsiteX1" fmla="*/ 2132441 w 2132441"/>
              <a:gd name="connsiteY1" fmla="*/ 0 h 4527689"/>
              <a:gd name="connsiteX2" fmla="*/ 2132441 w 2132441"/>
              <a:gd name="connsiteY2" fmla="*/ 2553821 h 4527689"/>
              <a:gd name="connsiteX3" fmla="*/ 0 w 2132441"/>
              <a:gd name="connsiteY3" fmla="*/ 4527689 h 4527689"/>
            </a:gdLst>
            <a:ahLst/>
            <a:cxnLst>
              <a:cxn ang="0">
                <a:pos x="connsiteX0" y="connsiteY0"/>
              </a:cxn>
              <a:cxn ang="0">
                <a:pos x="connsiteX1" y="connsiteY1"/>
              </a:cxn>
              <a:cxn ang="0">
                <a:pos x="connsiteX2" y="connsiteY2"/>
              </a:cxn>
              <a:cxn ang="0">
                <a:pos x="connsiteX3" y="connsiteY3"/>
              </a:cxn>
            </a:cxnLst>
            <a:rect l="l" t="t" r="r" b="b"/>
            <a:pathLst>
              <a:path w="2132441" h="4527689">
                <a:moveTo>
                  <a:pt x="0" y="4527689"/>
                </a:moveTo>
                <a:lnTo>
                  <a:pt x="2132441" y="0"/>
                </a:lnTo>
                <a:lnTo>
                  <a:pt x="2132441" y="2553821"/>
                </a:lnTo>
                <a:lnTo>
                  <a:pt x="0" y="452768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Varun.SANJEEV\Desktop\Xoriant 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43800" y="92913"/>
            <a:ext cx="1140222" cy="565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931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2">
    <p:bg>
      <p:bgPr>
        <a:solidFill>
          <a:schemeClr val="bg1"/>
        </a:solidFill>
        <a:effectLst/>
      </p:bgPr>
    </p:bg>
    <p:spTree>
      <p:nvGrpSpPr>
        <p:cNvPr id="1" name=""/>
        <p:cNvGrpSpPr/>
        <p:nvPr/>
      </p:nvGrpSpPr>
      <p:grpSpPr>
        <a:xfrm>
          <a:off x="0" y="0"/>
          <a:ext cx="0" cy="0"/>
          <a:chOff x="0" y="0"/>
          <a:chExt cx="0" cy="0"/>
        </a:xfrm>
      </p:grpSpPr>
      <p:grpSp>
        <p:nvGrpSpPr>
          <p:cNvPr id="32" name="Group 31"/>
          <p:cNvGrpSpPr/>
          <p:nvPr userDrawn="1"/>
        </p:nvGrpSpPr>
        <p:grpSpPr>
          <a:xfrm>
            <a:off x="1" y="4731319"/>
            <a:ext cx="661732" cy="417556"/>
            <a:chOff x="0" y="4660277"/>
            <a:chExt cx="783429" cy="494347"/>
          </a:xfrm>
        </p:grpSpPr>
        <p:sp>
          <p:nvSpPr>
            <p:cNvPr id="33" name="Rectangle 3"/>
            <p:cNvSpPr/>
            <p:nvPr userDrawn="1"/>
          </p:nvSpPr>
          <p:spPr>
            <a:xfrm>
              <a:off x="310753" y="4973475"/>
              <a:ext cx="472676" cy="174788"/>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 name="connsiteX0" fmla="*/ 742884 w 742884"/>
                <a:gd name="connsiteY0" fmla="*/ 0 h 310804"/>
                <a:gd name="connsiteX1" fmla="*/ 625460 w 742884"/>
                <a:gd name="connsiteY1" fmla="*/ 310804 h 310804"/>
                <a:gd name="connsiteX2" fmla="*/ 0 w 742884"/>
                <a:gd name="connsiteY2" fmla="*/ 310804 h 310804"/>
                <a:gd name="connsiteX3" fmla="*/ 742884 w 742884"/>
                <a:gd name="connsiteY3" fmla="*/ 0 h 310804"/>
                <a:gd name="connsiteX0" fmla="*/ 649322 w 649322"/>
                <a:gd name="connsiteY0" fmla="*/ 0 h 210079"/>
                <a:gd name="connsiteX1" fmla="*/ 625460 w 649322"/>
                <a:gd name="connsiteY1" fmla="*/ 210079 h 210079"/>
                <a:gd name="connsiteX2" fmla="*/ 0 w 649322"/>
                <a:gd name="connsiteY2" fmla="*/ 210079 h 210079"/>
                <a:gd name="connsiteX3" fmla="*/ 649322 w 649322"/>
                <a:gd name="connsiteY3" fmla="*/ 0 h 210079"/>
                <a:gd name="connsiteX0" fmla="*/ 754112 w 754112"/>
                <a:gd name="connsiteY0" fmla="*/ 0 h 310804"/>
                <a:gd name="connsiteX1" fmla="*/ 625460 w 754112"/>
                <a:gd name="connsiteY1" fmla="*/ 310804 h 310804"/>
                <a:gd name="connsiteX2" fmla="*/ 0 w 754112"/>
                <a:gd name="connsiteY2" fmla="*/ 310804 h 310804"/>
                <a:gd name="connsiteX3" fmla="*/ 754112 w 754112"/>
                <a:gd name="connsiteY3" fmla="*/ 0 h 310804"/>
              </a:gdLst>
              <a:ahLst/>
              <a:cxnLst>
                <a:cxn ang="0">
                  <a:pos x="connsiteX0" y="connsiteY0"/>
                </a:cxn>
                <a:cxn ang="0">
                  <a:pos x="connsiteX1" y="connsiteY1"/>
                </a:cxn>
                <a:cxn ang="0">
                  <a:pos x="connsiteX2" y="connsiteY2"/>
                </a:cxn>
                <a:cxn ang="0">
                  <a:pos x="connsiteX3" y="connsiteY3"/>
                </a:cxn>
              </a:cxnLst>
              <a:rect l="l" t="t" r="r" b="b"/>
              <a:pathLst>
                <a:path w="754112" h="310804">
                  <a:moveTo>
                    <a:pt x="754112" y="0"/>
                  </a:moveTo>
                  <a:lnTo>
                    <a:pt x="625460" y="310804"/>
                  </a:lnTo>
                  <a:lnTo>
                    <a:pt x="0" y="310804"/>
                  </a:lnTo>
                  <a:lnTo>
                    <a:pt x="75411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
            <p:cNvSpPr/>
            <p:nvPr userDrawn="1"/>
          </p:nvSpPr>
          <p:spPr>
            <a:xfrm>
              <a:off x="0" y="4660277"/>
              <a:ext cx="621506" cy="494347"/>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Lst>
              <a:ahLst/>
              <a:cxnLst>
                <a:cxn ang="0">
                  <a:pos x="connsiteX0" y="connsiteY0"/>
                </a:cxn>
                <a:cxn ang="0">
                  <a:pos x="connsiteX1" y="connsiteY1"/>
                </a:cxn>
                <a:cxn ang="0">
                  <a:pos x="connsiteX2" y="connsiteY2"/>
                </a:cxn>
                <a:cxn ang="0">
                  <a:pos x="connsiteX3" y="connsiteY3"/>
                </a:cxn>
              </a:cxnLst>
              <a:rect l="l" t="t" r="r" b="b"/>
              <a:pathLst>
                <a:path w="625460" h="497862">
                  <a:moveTo>
                    <a:pt x="0" y="0"/>
                  </a:moveTo>
                  <a:lnTo>
                    <a:pt x="625460" y="497862"/>
                  </a:lnTo>
                  <a:lnTo>
                    <a:pt x="0" y="4978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hasCustomPrompt="1"/>
          </p:nvPr>
        </p:nvSpPr>
        <p:spPr>
          <a:xfrm>
            <a:off x="289013" y="590550"/>
            <a:ext cx="8229600" cy="659964"/>
          </a:xfrm>
        </p:spPr>
        <p:txBody>
          <a:bodyPr anchor="b">
            <a:normAutofit/>
          </a:bodyPr>
          <a:lstStyle>
            <a:lvl1pPr algn="l">
              <a:defRPr sz="2800" b="1"/>
            </a:lvl1pPr>
          </a:lstStyle>
          <a:p>
            <a:r>
              <a:rPr lang="en-US" dirty="0"/>
              <a:t>Click to Edit Master Title </a:t>
            </a:r>
          </a:p>
        </p:txBody>
      </p:sp>
      <p:cxnSp>
        <p:nvCxnSpPr>
          <p:cNvPr id="22" name="Straight Connector 21"/>
          <p:cNvCxnSpPr/>
          <p:nvPr userDrawn="1"/>
        </p:nvCxnSpPr>
        <p:spPr>
          <a:xfrm>
            <a:off x="0" y="1347788"/>
            <a:ext cx="8329613"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8" name="Group 17"/>
          <p:cNvGrpSpPr/>
          <p:nvPr userDrawn="1"/>
        </p:nvGrpSpPr>
        <p:grpSpPr>
          <a:xfrm>
            <a:off x="8427278" y="0"/>
            <a:ext cx="716724" cy="1566037"/>
            <a:chOff x="8667750" y="0"/>
            <a:chExt cx="476251" cy="1040605"/>
          </a:xfrm>
        </p:grpSpPr>
        <p:sp>
          <p:nvSpPr>
            <p:cNvPr id="19" name="Rectangle 3"/>
            <p:cNvSpPr/>
            <p:nvPr userDrawn="1"/>
          </p:nvSpPr>
          <p:spPr>
            <a:xfrm>
              <a:off x="8776393" y="1"/>
              <a:ext cx="367607" cy="364330"/>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3"/>
            <p:cNvSpPr/>
            <p:nvPr userDrawn="1"/>
          </p:nvSpPr>
          <p:spPr>
            <a:xfrm>
              <a:off x="8969275" y="1"/>
              <a:ext cx="174726" cy="364330"/>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3"/>
            <p:cNvSpPr/>
            <p:nvPr userDrawn="1"/>
          </p:nvSpPr>
          <p:spPr>
            <a:xfrm>
              <a:off x="8667750" y="0"/>
              <a:ext cx="476250" cy="1040605"/>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Box 25"/>
          <p:cNvSpPr txBox="1"/>
          <p:nvPr userDrawn="1"/>
        </p:nvSpPr>
        <p:spPr>
          <a:xfrm>
            <a:off x="633410" y="4928056"/>
            <a:ext cx="2133600" cy="215444"/>
          </a:xfrm>
          <a:prstGeom prst="rect">
            <a:avLst/>
          </a:prstGeom>
          <a:noFill/>
        </p:spPr>
        <p:txBody>
          <a:bodyPr wrap="square" rtlCol="0" anchor="ctr">
            <a:spAutoFit/>
          </a:bodyPr>
          <a:lstStyle/>
          <a:p>
            <a:r>
              <a:rPr lang="en-US" sz="800" dirty="0">
                <a:solidFill>
                  <a:schemeClr val="tx2"/>
                </a:solidFill>
              </a:rPr>
              <a:t>© 2021 Xoriant Corporation</a:t>
            </a:r>
          </a:p>
        </p:txBody>
      </p:sp>
      <p:sp>
        <p:nvSpPr>
          <p:cNvPr id="27" name="TextBox 26"/>
          <p:cNvSpPr txBox="1"/>
          <p:nvPr userDrawn="1"/>
        </p:nvSpPr>
        <p:spPr>
          <a:xfrm>
            <a:off x="-1" y="4901089"/>
            <a:ext cx="330995" cy="246221"/>
          </a:xfrm>
          <a:prstGeom prst="rect">
            <a:avLst/>
          </a:prstGeom>
          <a:noFill/>
        </p:spPr>
        <p:txBody>
          <a:bodyPr wrap="square" lIns="0" rIns="0" rtlCol="0">
            <a:spAutoFit/>
          </a:bodyPr>
          <a:lstStyle/>
          <a:p>
            <a:pPr algn="ctr"/>
            <a:fld id="{C212118D-E768-4C60-A5D2-EB296F8888BD}" type="slidenum">
              <a:rPr lang="en-US" sz="1000" kern="1200" smtClean="0">
                <a:solidFill>
                  <a:schemeClr val="bg1"/>
                </a:solidFill>
                <a:latin typeface="+mn-lt"/>
                <a:ea typeface="+mn-ea"/>
                <a:cs typeface="+mn-cs"/>
              </a:rPr>
              <a:pPr algn="ctr"/>
              <a:t>‹#›</a:t>
            </a:fld>
            <a:endParaRPr lang="en-US" sz="1000" kern="1200" dirty="0">
              <a:solidFill>
                <a:schemeClr val="bg1"/>
              </a:solidFill>
              <a:latin typeface="+mn-lt"/>
              <a:ea typeface="+mn-ea"/>
              <a:cs typeface="+mn-cs"/>
            </a:endParaRPr>
          </a:p>
        </p:txBody>
      </p:sp>
      <p:sp>
        <p:nvSpPr>
          <p:cNvPr id="28" name="Content Placeholder 2"/>
          <p:cNvSpPr>
            <a:spLocks noGrp="1"/>
          </p:cNvSpPr>
          <p:nvPr>
            <p:ph idx="14"/>
          </p:nvPr>
        </p:nvSpPr>
        <p:spPr>
          <a:xfrm>
            <a:off x="289013" y="1485900"/>
            <a:ext cx="8245388" cy="3390900"/>
          </a:xfrm>
        </p:spPr>
        <p:txBody>
          <a:bodyPr lIns="91440">
            <a:normAutofit/>
          </a:bodyPr>
          <a:lstStyle>
            <a:lvl1pPr marL="233363" indent="-233363">
              <a:spcBef>
                <a:spcPts val="0"/>
              </a:spcBef>
              <a:spcAft>
                <a:spcPts val="300"/>
              </a:spcAft>
              <a:buClr>
                <a:schemeClr val="accent2"/>
              </a:buClr>
              <a:buSzPct val="80000"/>
              <a:buFont typeface="Wingdings 3" panose="05040102010807070707" pitchFamily="18" charset="2"/>
              <a:buChar char=""/>
              <a:defRPr sz="2000">
                <a:solidFill>
                  <a:schemeClr val="bg2"/>
                </a:solidFill>
              </a:defRPr>
            </a:lvl1pPr>
            <a:lvl2pPr marL="438150" indent="-190500">
              <a:spcBef>
                <a:spcPts val="0"/>
              </a:spcBef>
              <a:spcAft>
                <a:spcPts val="100"/>
              </a:spcAft>
              <a:buClr>
                <a:schemeClr val="accent2"/>
              </a:buClr>
              <a:buSzPct val="100000"/>
              <a:buFont typeface="Calibri" panose="020F0502020204030204" pitchFamily="34" charset="0"/>
              <a:buChar char="─"/>
              <a:defRPr sz="1800">
                <a:solidFill>
                  <a:schemeClr val="bg2"/>
                </a:solidFill>
              </a:defRPr>
            </a:lvl2pPr>
            <a:lvl3pPr marL="595313" indent="-152400">
              <a:spcBef>
                <a:spcPts val="0"/>
              </a:spcBef>
              <a:spcAft>
                <a:spcPts val="100"/>
              </a:spcAft>
              <a:buClr>
                <a:schemeClr val="accent2"/>
              </a:buClr>
              <a:buSzPct val="70000"/>
              <a:buFont typeface="Wingdings 3" panose="05040102010807070707" pitchFamily="18" charset="2"/>
              <a:buChar char=""/>
              <a:defRPr sz="1600">
                <a:solidFill>
                  <a:schemeClr val="bg2"/>
                </a:solidFill>
              </a:defRPr>
            </a:lvl3pPr>
            <a:lvl4pPr marL="742950" indent="-142875">
              <a:spcBef>
                <a:spcPts val="0"/>
              </a:spcBef>
              <a:spcAft>
                <a:spcPts val="100"/>
              </a:spcAft>
              <a:buClr>
                <a:schemeClr val="accent2"/>
              </a:buClr>
              <a:buFont typeface="Calibri" panose="020F0502020204030204" pitchFamily="34" charset="0"/>
              <a:buChar char="−"/>
              <a:defRPr sz="1400">
                <a:solidFill>
                  <a:schemeClr val="bg2"/>
                </a:solidFill>
              </a:defRPr>
            </a:lvl4pPr>
            <a:lvl5pPr marL="871538" indent="-119063">
              <a:spcBef>
                <a:spcPts val="0"/>
              </a:spcBef>
              <a:spcAft>
                <a:spcPts val="100"/>
              </a:spcAft>
              <a:buClr>
                <a:schemeClr val="accent2"/>
              </a:buClr>
              <a:buFont typeface="Calibri" panose="020F0502020204030204" pitchFamily="34" charset="0"/>
              <a:buChar cha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Footer Placeholder 3">
            <a:extLst>
              <a:ext uri="{FF2B5EF4-FFF2-40B4-BE49-F238E27FC236}">
                <a16:creationId xmlns:a16="http://schemas.microsoft.com/office/drawing/2014/main" id="{66682E27-0D67-4A54-899E-6C5F8C341C04}"/>
              </a:ext>
            </a:extLst>
          </p:cNvPr>
          <p:cNvSpPr>
            <a:spLocks noGrp="1"/>
          </p:cNvSpPr>
          <p:nvPr>
            <p:ph type="ftr" sz="quarter" idx="4294967295"/>
          </p:nvPr>
        </p:nvSpPr>
        <p:spPr>
          <a:xfrm>
            <a:off x="179512" y="4731990"/>
            <a:ext cx="2606279" cy="275034"/>
          </a:xfrm>
        </p:spPr>
        <p:txBody>
          <a:bodyPr/>
          <a:lstStyle/>
          <a:p>
            <a:r>
              <a:rPr lang="en-US" dirty="0" err="1"/>
              <a:t>Xoriant</a:t>
            </a:r>
            <a:r>
              <a:rPr lang="en-US" dirty="0"/>
              <a:t> Solution Pvt. Ltd.</a:t>
            </a:r>
          </a:p>
        </p:txBody>
      </p:sp>
    </p:spTree>
    <p:extLst>
      <p:ext uri="{BB962C8B-B14F-4D97-AF65-F5344CB8AC3E}">
        <p14:creationId xmlns:p14="http://schemas.microsoft.com/office/powerpoint/2010/main" val="4139925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1" name="Group 30"/>
          <p:cNvGrpSpPr/>
          <p:nvPr userDrawn="1"/>
        </p:nvGrpSpPr>
        <p:grpSpPr>
          <a:xfrm>
            <a:off x="1" y="4731319"/>
            <a:ext cx="661732" cy="417556"/>
            <a:chOff x="0" y="4660277"/>
            <a:chExt cx="783429" cy="494347"/>
          </a:xfrm>
        </p:grpSpPr>
        <p:sp>
          <p:nvSpPr>
            <p:cNvPr id="32" name="Rectangle 3"/>
            <p:cNvSpPr/>
            <p:nvPr userDrawn="1"/>
          </p:nvSpPr>
          <p:spPr>
            <a:xfrm>
              <a:off x="310753" y="4973475"/>
              <a:ext cx="472676" cy="174788"/>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 name="connsiteX0" fmla="*/ 742884 w 742884"/>
                <a:gd name="connsiteY0" fmla="*/ 0 h 310804"/>
                <a:gd name="connsiteX1" fmla="*/ 625460 w 742884"/>
                <a:gd name="connsiteY1" fmla="*/ 310804 h 310804"/>
                <a:gd name="connsiteX2" fmla="*/ 0 w 742884"/>
                <a:gd name="connsiteY2" fmla="*/ 310804 h 310804"/>
                <a:gd name="connsiteX3" fmla="*/ 742884 w 742884"/>
                <a:gd name="connsiteY3" fmla="*/ 0 h 310804"/>
                <a:gd name="connsiteX0" fmla="*/ 649322 w 649322"/>
                <a:gd name="connsiteY0" fmla="*/ 0 h 210079"/>
                <a:gd name="connsiteX1" fmla="*/ 625460 w 649322"/>
                <a:gd name="connsiteY1" fmla="*/ 210079 h 210079"/>
                <a:gd name="connsiteX2" fmla="*/ 0 w 649322"/>
                <a:gd name="connsiteY2" fmla="*/ 210079 h 210079"/>
                <a:gd name="connsiteX3" fmla="*/ 649322 w 649322"/>
                <a:gd name="connsiteY3" fmla="*/ 0 h 210079"/>
                <a:gd name="connsiteX0" fmla="*/ 754112 w 754112"/>
                <a:gd name="connsiteY0" fmla="*/ 0 h 310804"/>
                <a:gd name="connsiteX1" fmla="*/ 625460 w 754112"/>
                <a:gd name="connsiteY1" fmla="*/ 310804 h 310804"/>
                <a:gd name="connsiteX2" fmla="*/ 0 w 754112"/>
                <a:gd name="connsiteY2" fmla="*/ 310804 h 310804"/>
                <a:gd name="connsiteX3" fmla="*/ 754112 w 754112"/>
                <a:gd name="connsiteY3" fmla="*/ 0 h 310804"/>
              </a:gdLst>
              <a:ahLst/>
              <a:cxnLst>
                <a:cxn ang="0">
                  <a:pos x="connsiteX0" y="connsiteY0"/>
                </a:cxn>
                <a:cxn ang="0">
                  <a:pos x="connsiteX1" y="connsiteY1"/>
                </a:cxn>
                <a:cxn ang="0">
                  <a:pos x="connsiteX2" y="connsiteY2"/>
                </a:cxn>
                <a:cxn ang="0">
                  <a:pos x="connsiteX3" y="connsiteY3"/>
                </a:cxn>
              </a:cxnLst>
              <a:rect l="l" t="t" r="r" b="b"/>
              <a:pathLst>
                <a:path w="754112" h="310804">
                  <a:moveTo>
                    <a:pt x="754112" y="0"/>
                  </a:moveTo>
                  <a:lnTo>
                    <a:pt x="625460" y="310804"/>
                  </a:lnTo>
                  <a:lnTo>
                    <a:pt x="0" y="310804"/>
                  </a:lnTo>
                  <a:lnTo>
                    <a:pt x="75411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
            <p:cNvSpPr/>
            <p:nvPr userDrawn="1"/>
          </p:nvSpPr>
          <p:spPr>
            <a:xfrm>
              <a:off x="0" y="4660277"/>
              <a:ext cx="621506" cy="494347"/>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Lst>
              <a:ahLst/>
              <a:cxnLst>
                <a:cxn ang="0">
                  <a:pos x="connsiteX0" y="connsiteY0"/>
                </a:cxn>
                <a:cxn ang="0">
                  <a:pos x="connsiteX1" y="connsiteY1"/>
                </a:cxn>
                <a:cxn ang="0">
                  <a:pos x="connsiteX2" y="connsiteY2"/>
                </a:cxn>
                <a:cxn ang="0">
                  <a:pos x="connsiteX3" y="connsiteY3"/>
                </a:cxn>
              </a:cxnLst>
              <a:rect l="l" t="t" r="r" b="b"/>
              <a:pathLst>
                <a:path w="625460" h="497862">
                  <a:moveTo>
                    <a:pt x="0" y="0"/>
                  </a:moveTo>
                  <a:lnTo>
                    <a:pt x="625460" y="497862"/>
                  </a:lnTo>
                  <a:lnTo>
                    <a:pt x="0" y="4978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Content Placeholder 2"/>
          <p:cNvSpPr>
            <a:spLocks noGrp="1"/>
          </p:cNvSpPr>
          <p:nvPr>
            <p:ph idx="14"/>
          </p:nvPr>
        </p:nvSpPr>
        <p:spPr>
          <a:xfrm>
            <a:off x="289013" y="1485900"/>
            <a:ext cx="6854737" cy="3390900"/>
          </a:xfrm>
        </p:spPr>
        <p:txBody>
          <a:bodyPr lIns="91440">
            <a:normAutofit/>
          </a:bodyPr>
          <a:lstStyle>
            <a:lvl1pPr marL="233363" indent="-233363">
              <a:spcBef>
                <a:spcPts val="0"/>
              </a:spcBef>
              <a:spcAft>
                <a:spcPts val="300"/>
              </a:spcAft>
              <a:buClr>
                <a:schemeClr val="accent2"/>
              </a:buClr>
              <a:buSzPct val="80000"/>
              <a:buFont typeface="Wingdings 3" panose="05040102010807070707" pitchFamily="18" charset="2"/>
              <a:buChar char=""/>
              <a:defRPr sz="2000">
                <a:solidFill>
                  <a:schemeClr val="bg2"/>
                </a:solidFill>
              </a:defRPr>
            </a:lvl1pPr>
            <a:lvl2pPr marL="438150" indent="-190500">
              <a:spcBef>
                <a:spcPts val="0"/>
              </a:spcBef>
              <a:spcAft>
                <a:spcPts val="100"/>
              </a:spcAft>
              <a:buClr>
                <a:schemeClr val="accent2"/>
              </a:buClr>
              <a:buSzPct val="100000"/>
              <a:buFont typeface="Calibri" panose="020F0502020204030204" pitchFamily="34" charset="0"/>
              <a:buChar char="─"/>
              <a:defRPr sz="1800">
                <a:solidFill>
                  <a:schemeClr val="bg2"/>
                </a:solidFill>
              </a:defRPr>
            </a:lvl2pPr>
            <a:lvl3pPr marL="595313" indent="-152400">
              <a:spcBef>
                <a:spcPts val="0"/>
              </a:spcBef>
              <a:spcAft>
                <a:spcPts val="100"/>
              </a:spcAft>
              <a:buClr>
                <a:schemeClr val="accent2"/>
              </a:buClr>
              <a:buSzPct val="70000"/>
              <a:buFont typeface="Wingdings 3" panose="05040102010807070707" pitchFamily="18" charset="2"/>
              <a:buChar char=""/>
              <a:defRPr sz="1600">
                <a:solidFill>
                  <a:schemeClr val="bg2"/>
                </a:solidFill>
              </a:defRPr>
            </a:lvl3pPr>
            <a:lvl4pPr marL="742950" indent="-142875">
              <a:spcBef>
                <a:spcPts val="0"/>
              </a:spcBef>
              <a:spcAft>
                <a:spcPts val="100"/>
              </a:spcAft>
              <a:buClr>
                <a:schemeClr val="accent2"/>
              </a:buClr>
              <a:buFont typeface="Calibri" panose="020F0502020204030204" pitchFamily="34" charset="0"/>
              <a:buChar char="−"/>
              <a:defRPr sz="1400">
                <a:solidFill>
                  <a:schemeClr val="bg2"/>
                </a:solidFill>
              </a:defRPr>
            </a:lvl4pPr>
            <a:lvl5pPr marL="871538" indent="-119063">
              <a:spcBef>
                <a:spcPts val="0"/>
              </a:spcBef>
              <a:spcAft>
                <a:spcPts val="100"/>
              </a:spcAft>
              <a:buClr>
                <a:schemeClr val="accent2"/>
              </a:buClr>
              <a:buFont typeface="Calibri" panose="020F0502020204030204" pitchFamily="34" charset="0"/>
              <a:buChar char="−"/>
              <a:defRPr sz="12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9" name="Group 18"/>
          <p:cNvGrpSpPr/>
          <p:nvPr userDrawn="1"/>
        </p:nvGrpSpPr>
        <p:grpSpPr>
          <a:xfrm>
            <a:off x="8427278" y="0"/>
            <a:ext cx="716724" cy="1566037"/>
            <a:chOff x="8667750" y="0"/>
            <a:chExt cx="476251" cy="1040605"/>
          </a:xfrm>
        </p:grpSpPr>
        <p:sp>
          <p:nvSpPr>
            <p:cNvPr id="20" name="Rectangle 3"/>
            <p:cNvSpPr/>
            <p:nvPr userDrawn="1"/>
          </p:nvSpPr>
          <p:spPr>
            <a:xfrm>
              <a:off x="8776393" y="1"/>
              <a:ext cx="367607" cy="364330"/>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3"/>
            <p:cNvSpPr/>
            <p:nvPr userDrawn="1"/>
          </p:nvSpPr>
          <p:spPr>
            <a:xfrm>
              <a:off x="8969275" y="1"/>
              <a:ext cx="174726" cy="364330"/>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3"/>
            <p:cNvSpPr/>
            <p:nvPr userDrawn="1"/>
          </p:nvSpPr>
          <p:spPr>
            <a:xfrm>
              <a:off x="8667750" y="0"/>
              <a:ext cx="476250" cy="1040605"/>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hasCustomPrompt="1"/>
          </p:nvPr>
        </p:nvSpPr>
        <p:spPr>
          <a:xfrm>
            <a:off x="289013" y="590550"/>
            <a:ext cx="8229600" cy="659964"/>
          </a:xfrm>
        </p:spPr>
        <p:txBody>
          <a:bodyPr anchor="b">
            <a:normAutofit/>
          </a:bodyPr>
          <a:lstStyle>
            <a:lvl1pPr algn="l">
              <a:defRPr sz="2800" b="1"/>
            </a:lvl1pPr>
          </a:lstStyle>
          <a:p>
            <a:r>
              <a:rPr lang="en-US" dirty="0"/>
              <a:t>Click to Edit Master Title </a:t>
            </a:r>
          </a:p>
        </p:txBody>
      </p:sp>
      <p:cxnSp>
        <p:nvCxnSpPr>
          <p:cNvPr id="22" name="Straight Connector 21"/>
          <p:cNvCxnSpPr/>
          <p:nvPr userDrawn="1"/>
        </p:nvCxnSpPr>
        <p:spPr>
          <a:xfrm>
            <a:off x="0" y="1347788"/>
            <a:ext cx="6934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userDrawn="1"/>
        </p:nvSpPr>
        <p:spPr>
          <a:xfrm>
            <a:off x="633410" y="4928056"/>
            <a:ext cx="2133600" cy="215444"/>
          </a:xfrm>
          <a:prstGeom prst="rect">
            <a:avLst/>
          </a:prstGeom>
          <a:noFill/>
        </p:spPr>
        <p:txBody>
          <a:bodyPr wrap="square" rtlCol="0" anchor="ctr">
            <a:spAutoFit/>
          </a:bodyPr>
          <a:lstStyle/>
          <a:p>
            <a:r>
              <a:rPr lang="en-US" sz="800" dirty="0">
                <a:solidFill>
                  <a:schemeClr val="tx2"/>
                </a:solidFill>
              </a:rPr>
              <a:t>© 2021 Xoriant Corporation</a:t>
            </a:r>
          </a:p>
        </p:txBody>
      </p:sp>
      <p:sp>
        <p:nvSpPr>
          <p:cNvPr id="28" name="TextBox 27"/>
          <p:cNvSpPr txBox="1"/>
          <p:nvPr userDrawn="1"/>
        </p:nvSpPr>
        <p:spPr>
          <a:xfrm>
            <a:off x="-1" y="4901089"/>
            <a:ext cx="330995" cy="246221"/>
          </a:xfrm>
          <a:prstGeom prst="rect">
            <a:avLst/>
          </a:prstGeom>
          <a:noFill/>
        </p:spPr>
        <p:txBody>
          <a:bodyPr wrap="square" lIns="0" rIns="0" rtlCol="0">
            <a:spAutoFit/>
          </a:bodyPr>
          <a:lstStyle/>
          <a:p>
            <a:pPr algn="ctr"/>
            <a:fld id="{C212118D-E768-4C60-A5D2-EB296F8888BD}" type="slidenum">
              <a:rPr lang="en-US" sz="1000" kern="1200" smtClean="0">
                <a:solidFill>
                  <a:schemeClr val="bg1"/>
                </a:solidFill>
                <a:latin typeface="+mn-lt"/>
                <a:ea typeface="+mn-ea"/>
                <a:cs typeface="+mn-cs"/>
              </a:rPr>
              <a:pPr algn="ctr"/>
              <a:t>‹#›</a:t>
            </a:fld>
            <a:endParaRPr lang="en-US" sz="1000" kern="1200" dirty="0">
              <a:solidFill>
                <a:schemeClr val="bg1"/>
              </a:solidFill>
              <a:latin typeface="+mn-lt"/>
              <a:ea typeface="+mn-ea"/>
              <a:cs typeface="+mn-cs"/>
            </a:endParaRPr>
          </a:p>
        </p:txBody>
      </p:sp>
      <p:sp>
        <p:nvSpPr>
          <p:cNvPr id="16" name="Footer Placeholder 3">
            <a:extLst>
              <a:ext uri="{FF2B5EF4-FFF2-40B4-BE49-F238E27FC236}">
                <a16:creationId xmlns:a16="http://schemas.microsoft.com/office/drawing/2014/main" id="{4D68DBDA-70E9-45AF-81FA-B3466BAD0469}"/>
              </a:ext>
            </a:extLst>
          </p:cNvPr>
          <p:cNvSpPr>
            <a:spLocks noGrp="1"/>
          </p:cNvSpPr>
          <p:nvPr>
            <p:ph type="ftr" sz="quarter" idx="4294967295"/>
          </p:nvPr>
        </p:nvSpPr>
        <p:spPr>
          <a:xfrm>
            <a:off x="179512" y="4731990"/>
            <a:ext cx="2606279" cy="275034"/>
          </a:xfrm>
        </p:spPr>
        <p:txBody>
          <a:bodyPr/>
          <a:lstStyle/>
          <a:p>
            <a:r>
              <a:rPr lang="en-US" dirty="0" err="1"/>
              <a:t>Xoriant</a:t>
            </a:r>
            <a:r>
              <a:rPr lang="en-US" dirty="0"/>
              <a:t> Solution Pvt. Ltd.</a:t>
            </a:r>
          </a:p>
        </p:txBody>
      </p:sp>
    </p:spTree>
    <p:extLst>
      <p:ext uri="{BB962C8B-B14F-4D97-AF65-F5344CB8AC3E}">
        <p14:creationId xmlns:p14="http://schemas.microsoft.com/office/powerpoint/2010/main" val="1642121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29" name="Group 28"/>
          <p:cNvGrpSpPr/>
          <p:nvPr userDrawn="1"/>
        </p:nvGrpSpPr>
        <p:grpSpPr>
          <a:xfrm>
            <a:off x="1" y="4731319"/>
            <a:ext cx="661732" cy="417556"/>
            <a:chOff x="0" y="4660277"/>
            <a:chExt cx="783429" cy="494347"/>
          </a:xfrm>
        </p:grpSpPr>
        <p:sp>
          <p:nvSpPr>
            <p:cNvPr id="34" name="Rectangle 3"/>
            <p:cNvSpPr/>
            <p:nvPr userDrawn="1"/>
          </p:nvSpPr>
          <p:spPr>
            <a:xfrm>
              <a:off x="310753" y="4973475"/>
              <a:ext cx="472676" cy="174788"/>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 name="connsiteX0" fmla="*/ 742884 w 742884"/>
                <a:gd name="connsiteY0" fmla="*/ 0 h 310804"/>
                <a:gd name="connsiteX1" fmla="*/ 625460 w 742884"/>
                <a:gd name="connsiteY1" fmla="*/ 310804 h 310804"/>
                <a:gd name="connsiteX2" fmla="*/ 0 w 742884"/>
                <a:gd name="connsiteY2" fmla="*/ 310804 h 310804"/>
                <a:gd name="connsiteX3" fmla="*/ 742884 w 742884"/>
                <a:gd name="connsiteY3" fmla="*/ 0 h 310804"/>
                <a:gd name="connsiteX0" fmla="*/ 649322 w 649322"/>
                <a:gd name="connsiteY0" fmla="*/ 0 h 210079"/>
                <a:gd name="connsiteX1" fmla="*/ 625460 w 649322"/>
                <a:gd name="connsiteY1" fmla="*/ 210079 h 210079"/>
                <a:gd name="connsiteX2" fmla="*/ 0 w 649322"/>
                <a:gd name="connsiteY2" fmla="*/ 210079 h 210079"/>
                <a:gd name="connsiteX3" fmla="*/ 649322 w 649322"/>
                <a:gd name="connsiteY3" fmla="*/ 0 h 210079"/>
                <a:gd name="connsiteX0" fmla="*/ 754112 w 754112"/>
                <a:gd name="connsiteY0" fmla="*/ 0 h 310804"/>
                <a:gd name="connsiteX1" fmla="*/ 625460 w 754112"/>
                <a:gd name="connsiteY1" fmla="*/ 310804 h 310804"/>
                <a:gd name="connsiteX2" fmla="*/ 0 w 754112"/>
                <a:gd name="connsiteY2" fmla="*/ 310804 h 310804"/>
                <a:gd name="connsiteX3" fmla="*/ 754112 w 754112"/>
                <a:gd name="connsiteY3" fmla="*/ 0 h 310804"/>
              </a:gdLst>
              <a:ahLst/>
              <a:cxnLst>
                <a:cxn ang="0">
                  <a:pos x="connsiteX0" y="connsiteY0"/>
                </a:cxn>
                <a:cxn ang="0">
                  <a:pos x="connsiteX1" y="connsiteY1"/>
                </a:cxn>
                <a:cxn ang="0">
                  <a:pos x="connsiteX2" y="connsiteY2"/>
                </a:cxn>
                <a:cxn ang="0">
                  <a:pos x="connsiteX3" y="connsiteY3"/>
                </a:cxn>
              </a:cxnLst>
              <a:rect l="l" t="t" r="r" b="b"/>
              <a:pathLst>
                <a:path w="754112" h="310804">
                  <a:moveTo>
                    <a:pt x="754112" y="0"/>
                  </a:moveTo>
                  <a:lnTo>
                    <a:pt x="625460" y="310804"/>
                  </a:lnTo>
                  <a:lnTo>
                    <a:pt x="0" y="310804"/>
                  </a:lnTo>
                  <a:lnTo>
                    <a:pt x="75411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
            <p:cNvSpPr/>
            <p:nvPr userDrawn="1"/>
          </p:nvSpPr>
          <p:spPr>
            <a:xfrm>
              <a:off x="0" y="4660277"/>
              <a:ext cx="621506" cy="494347"/>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Lst>
              <a:ahLst/>
              <a:cxnLst>
                <a:cxn ang="0">
                  <a:pos x="connsiteX0" y="connsiteY0"/>
                </a:cxn>
                <a:cxn ang="0">
                  <a:pos x="connsiteX1" y="connsiteY1"/>
                </a:cxn>
                <a:cxn ang="0">
                  <a:pos x="connsiteX2" y="connsiteY2"/>
                </a:cxn>
                <a:cxn ang="0">
                  <a:pos x="connsiteX3" y="connsiteY3"/>
                </a:cxn>
              </a:cxnLst>
              <a:rect l="l" t="t" r="r" b="b"/>
              <a:pathLst>
                <a:path w="625460" h="497862">
                  <a:moveTo>
                    <a:pt x="0" y="0"/>
                  </a:moveTo>
                  <a:lnTo>
                    <a:pt x="625460" y="497862"/>
                  </a:lnTo>
                  <a:lnTo>
                    <a:pt x="0" y="4978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Content Placeholder 2"/>
          <p:cNvSpPr>
            <a:spLocks noGrp="1"/>
          </p:cNvSpPr>
          <p:nvPr>
            <p:ph idx="17"/>
          </p:nvPr>
        </p:nvSpPr>
        <p:spPr>
          <a:xfrm>
            <a:off x="4648200" y="952500"/>
            <a:ext cx="4206788" cy="3905250"/>
          </a:xfrm>
        </p:spPr>
        <p:txBody>
          <a:bodyPr lIns="91440">
            <a:normAutofit/>
          </a:bodyPr>
          <a:lstStyle>
            <a:lvl1pPr marL="233363" indent="-233363">
              <a:spcBef>
                <a:spcPts val="0"/>
              </a:spcBef>
              <a:spcAft>
                <a:spcPts val="300"/>
              </a:spcAft>
              <a:buClr>
                <a:schemeClr val="accent2"/>
              </a:buClr>
              <a:buSzPct val="80000"/>
              <a:buFont typeface="Wingdings 3" panose="05040102010807070707" pitchFamily="18" charset="2"/>
              <a:buChar char=""/>
              <a:defRPr sz="2000">
                <a:solidFill>
                  <a:schemeClr val="bg2"/>
                </a:solidFill>
              </a:defRPr>
            </a:lvl1pPr>
            <a:lvl2pPr marL="438150" indent="-190500">
              <a:spcBef>
                <a:spcPts val="0"/>
              </a:spcBef>
              <a:spcAft>
                <a:spcPts val="100"/>
              </a:spcAft>
              <a:buClr>
                <a:schemeClr val="accent2"/>
              </a:buClr>
              <a:buSzPct val="100000"/>
              <a:buFont typeface="Calibri" panose="020F0502020204030204" pitchFamily="34" charset="0"/>
              <a:buChar char="─"/>
              <a:defRPr sz="1800">
                <a:solidFill>
                  <a:schemeClr val="bg2"/>
                </a:solidFill>
              </a:defRPr>
            </a:lvl2pPr>
            <a:lvl3pPr marL="595313" indent="-152400">
              <a:spcBef>
                <a:spcPts val="0"/>
              </a:spcBef>
              <a:spcAft>
                <a:spcPts val="100"/>
              </a:spcAft>
              <a:buClr>
                <a:schemeClr val="accent2"/>
              </a:buClr>
              <a:buSzPct val="70000"/>
              <a:buFont typeface="Wingdings 3" panose="05040102010807070707" pitchFamily="18" charset="2"/>
              <a:buChar char=""/>
              <a:defRPr sz="1600">
                <a:solidFill>
                  <a:schemeClr val="bg2"/>
                </a:solidFill>
              </a:defRPr>
            </a:lvl3pPr>
            <a:lvl4pPr marL="742950" indent="-142875">
              <a:spcBef>
                <a:spcPts val="0"/>
              </a:spcBef>
              <a:spcAft>
                <a:spcPts val="100"/>
              </a:spcAft>
              <a:buClr>
                <a:schemeClr val="accent2"/>
              </a:buClr>
              <a:buFont typeface="Calibri" panose="020F0502020204030204" pitchFamily="34" charset="0"/>
              <a:buChar char="−"/>
              <a:defRPr sz="1400">
                <a:solidFill>
                  <a:schemeClr val="bg2"/>
                </a:solidFill>
              </a:defRPr>
            </a:lvl4pPr>
            <a:lvl5pPr marL="871538" indent="-119063">
              <a:spcBef>
                <a:spcPts val="0"/>
              </a:spcBef>
              <a:spcAft>
                <a:spcPts val="100"/>
              </a:spcAft>
              <a:buClr>
                <a:schemeClr val="accent2"/>
              </a:buClr>
              <a:buFont typeface="Calibri" panose="020F0502020204030204" pitchFamily="34" charset="0"/>
              <a:buChar cha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Content Placeholder 2"/>
          <p:cNvSpPr>
            <a:spLocks noGrp="1"/>
          </p:cNvSpPr>
          <p:nvPr>
            <p:ph idx="13"/>
          </p:nvPr>
        </p:nvSpPr>
        <p:spPr>
          <a:xfrm>
            <a:off x="289013" y="952500"/>
            <a:ext cx="4206788" cy="3905250"/>
          </a:xfrm>
        </p:spPr>
        <p:txBody>
          <a:bodyPr lIns="91440">
            <a:normAutofit/>
          </a:bodyPr>
          <a:lstStyle>
            <a:lvl1pPr marL="233363" indent="-233363">
              <a:spcBef>
                <a:spcPts val="0"/>
              </a:spcBef>
              <a:spcAft>
                <a:spcPts val="300"/>
              </a:spcAft>
              <a:buClr>
                <a:schemeClr val="accent2"/>
              </a:buClr>
              <a:buSzPct val="80000"/>
              <a:buFont typeface="Wingdings 3" panose="05040102010807070707" pitchFamily="18" charset="2"/>
              <a:buChar char=""/>
              <a:defRPr sz="2000">
                <a:solidFill>
                  <a:schemeClr val="bg2"/>
                </a:solidFill>
              </a:defRPr>
            </a:lvl1pPr>
            <a:lvl2pPr marL="438150" indent="-190500">
              <a:spcBef>
                <a:spcPts val="0"/>
              </a:spcBef>
              <a:spcAft>
                <a:spcPts val="100"/>
              </a:spcAft>
              <a:buClr>
                <a:schemeClr val="accent2"/>
              </a:buClr>
              <a:buSzPct val="100000"/>
              <a:buFont typeface="Calibri" panose="020F0502020204030204" pitchFamily="34" charset="0"/>
              <a:buChar char="─"/>
              <a:defRPr sz="1800">
                <a:solidFill>
                  <a:schemeClr val="bg2"/>
                </a:solidFill>
              </a:defRPr>
            </a:lvl2pPr>
            <a:lvl3pPr marL="595313" indent="-152400">
              <a:spcBef>
                <a:spcPts val="0"/>
              </a:spcBef>
              <a:spcAft>
                <a:spcPts val="100"/>
              </a:spcAft>
              <a:buClr>
                <a:schemeClr val="accent2"/>
              </a:buClr>
              <a:buSzPct val="70000"/>
              <a:buFont typeface="Wingdings 3" panose="05040102010807070707" pitchFamily="18" charset="2"/>
              <a:buChar char=""/>
              <a:defRPr sz="1600">
                <a:solidFill>
                  <a:schemeClr val="bg2"/>
                </a:solidFill>
              </a:defRPr>
            </a:lvl3pPr>
            <a:lvl4pPr marL="742950" indent="-142875">
              <a:spcBef>
                <a:spcPts val="0"/>
              </a:spcBef>
              <a:spcAft>
                <a:spcPts val="100"/>
              </a:spcAft>
              <a:buClr>
                <a:schemeClr val="accent2"/>
              </a:buClr>
              <a:buFont typeface="Calibri" panose="020F0502020204030204" pitchFamily="34" charset="0"/>
              <a:buChar char="−"/>
              <a:defRPr sz="1400">
                <a:solidFill>
                  <a:schemeClr val="bg2"/>
                </a:solidFill>
              </a:defRPr>
            </a:lvl4pPr>
            <a:lvl5pPr marL="871538" indent="-119063">
              <a:spcBef>
                <a:spcPts val="0"/>
              </a:spcBef>
              <a:spcAft>
                <a:spcPts val="100"/>
              </a:spcAft>
              <a:buClr>
                <a:schemeClr val="accent2"/>
              </a:buClr>
              <a:buFont typeface="Calibri" panose="020F0502020204030204" pitchFamily="34" charset="0"/>
              <a:buChar cha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90514" y="57149"/>
            <a:ext cx="8229600" cy="659609"/>
          </a:xfrm>
        </p:spPr>
        <p:txBody>
          <a:bodyPr anchor="b">
            <a:normAutofit/>
          </a:bodyPr>
          <a:lstStyle>
            <a:lvl1pPr algn="l">
              <a:defRPr sz="2800" b="1">
                <a:solidFill>
                  <a:schemeClr val="tx1"/>
                </a:solidFill>
              </a:defRPr>
            </a:lvl1pPr>
          </a:lstStyle>
          <a:p>
            <a:r>
              <a:rPr lang="en-US" dirty="0"/>
              <a:t>Click to Edit Master Title</a:t>
            </a:r>
          </a:p>
        </p:txBody>
      </p:sp>
      <p:cxnSp>
        <p:nvCxnSpPr>
          <p:cNvPr id="17" name="Straight Connector 16"/>
          <p:cNvCxnSpPr/>
          <p:nvPr userDrawn="1"/>
        </p:nvCxnSpPr>
        <p:spPr>
          <a:xfrm>
            <a:off x="0" y="814388"/>
            <a:ext cx="8551069"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userDrawn="1"/>
        </p:nvSpPr>
        <p:spPr>
          <a:xfrm>
            <a:off x="633410" y="4928056"/>
            <a:ext cx="2133600" cy="215444"/>
          </a:xfrm>
          <a:prstGeom prst="rect">
            <a:avLst/>
          </a:prstGeom>
          <a:noFill/>
        </p:spPr>
        <p:txBody>
          <a:bodyPr wrap="square" rtlCol="0" anchor="ctr">
            <a:spAutoFit/>
          </a:bodyPr>
          <a:lstStyle/>
          <a:p>
            <a:r>
              <a:rPr lang="en-US" sz="800" dirty="0">
                <a:solidFill>
                  <a:schemeClr val="tx2"/>
                </a:solidFill>
              </a:rPr>
              <a:t>© 2021 Xoriant Corporation</a:t>
            </a:r>
          </a:p>
        </p:txBody>
      </p:sp>
      <p:sp>
        <p:nvSpPr>
          <p:cNvPr id="31" name="TextBox 30"/>
          <p:cNvSpPr txBox="1"/>
          <p:nvPr userDrawn="1"/>
        </p:nvSpPr>
        <p:spPr>
          <a:xfrm>
            <a:off x="-1" y="4901089"/>
            <a:ext cx="330995" cy="246221"/>
          </a:xfrm>
          <a:prstGeom prst="rect">
            <a:avLst/>
          </a:prstGeom>
          <a:noFill/>
        </p:spPr>
        <p:txBody>
          <a:bodyPr wrap="square" lIns="0" rIns="0" rtlCol="0">
            <a:spAutoFit/>
          </a:bodyPr>
          <a:lstStyle/>
          <a:p>
            <a:pPr algn="ctr"/>
            <a:fld id="{C212118D-E768-4C60-A5D2-EB296F8888BD}" type="slidenum">
              <a:rPr lang="en-US" sz="1000" kern="1200" smtClean="0">
                <a:solidFill>
                  <a:schemeClr val="bg1"/>
                </a:solidFill>
                <a:latin typeface="+mn-lt"/>
                <a:ea typeface="+mn-ea"/>
                <a:cs typeface="+mn-cs"/>
              </a:rPr>
              <a:pPr algn="ctr"/>
              <a:t>‹#›</a:t>
            </a:fld>
            <a:endParaRPr lang="en-US" sz="1000" kern="1200" dirty="0">
              <a:solidFill>
                <a:schemeClr val="bg1"/>
              </a:solidFill>
              <a:latin typeface="+mn-lt"/>
              <a:ea typeface="+mn-ea"/>
              <a:cs typeface="+mn-cs"/>
            </a:endParaRPr>
          </a:p>
        </p:txBody>
      </p:sp>
      <p:grpSp>
        <p:nvGrpSpPr>
          <p:cNvPr id="18" name="Group 17"/>
          <p:cNvGrpSpPr/>
          <p:nvPr userDrawn="1"/>
        </p:nvGrpSpPr>
        <p:grpSpPr>
          <a:xfrm>
            <a:off x="8763000" y="1"/>
            <a:ext cx="381000" cy="832483"/>
            <a:chOff x="8763000" y="1"/>
            <a:chExt cx="381000" cy="832483"/>
          </a:xfrm>
        </p:grpSpPr>
        <p:sp>
          <p:nvSpPr>
            <p:cNvPr id="20" name="Rectangle 3"/>
            <p:cNvSpPr/>
            <p:nvPr userDrawn="1"/>
          </p:nvSpPr>
          <p:spPr>
            <a:xfrm>
              <a:off x="8839200" y="1"/>
              <a:ext cx="304800" cy="3020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3"/>
            <p:cNvSpPr/>
            <p:nvPr userDrawn="1"/>
          </p:nvSpPr>
          <p:spPr>
            <a:xfrm>
              <a:off x="8999127" y="1"/>
              <a:ext cx="144873" cy="302082"/>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3"/>
            <p:cNvSpPr/>
            <p:nvPr userDrawn="1"/>
          </p:nvSpPr>
          <p:spPr>
            <a:xfrm>
              <a:off x="8763000" y="1"/>
              <a:ext cx="381000" cy="8324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Footer Placeholder 3">
            <a:extLst>
              <a:ext uri="{FF2B5EF4-FFF2-40B4-BE49-F238E27FC236}">
                <a16:creationId xmlns:a16="http://schemas.microsoft.com/office/drawing/2014/main" id="{CBE8D34B-3CDD-4AB6-8F9A-C40F407206C8}"/>
              </a:ext>
            </a:extLst>
          </p:cNvPr>
          <p:cNvSpPr>
            <a:spLocks noGrp="1"/>
          </p:cNvSpPr>
          <p:nvPr>
            <p:ph type="ftr" sz="quarter" idx="4294967295"/>
          </p:nvPr>
        </p:nvSpPr>
        <p:spPr>
          <a:xfrm>
            <a:off x="179512" y="4731990"/>
            <a:ext cx="2606279" cy="275034"/>
          </a:xfrm>
        </p:spPr>
        <p:txBody>
          <a:bodyPr/>
          <a:lstStyle/>
          <a:p>
            <a:r>
              <a:rPr lang="en-US" dirty="0" err="1"/>
              <a:t>Xoriant</a:t>
            </a:r>
            <a:r>
              <a:rPr lang="en-US" dirty="0"/>
              <a:t> Solution Pvt. Ltd.</a:t>
            </a:r>
          </a:p>
        </p:txBody>
      </p:sp>
    </p:spTree>
    <p:extLst>
      <p:ext uri="{BB962C8B-B14F-4D97-AF65-F5344CB8AC3E}">
        <p14:creationId xmlns:p14="http://schemas.microsoft.com/office/powerpoint/2010/main" val="1463014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3" name="Group 22"/>
          <p:cNvGrpSpPr/>
          <p:nvPr userDrawn="1"/>
        </p:nvGrpSpPr>
        <p:grpSpPr>
          <a:xfrm>
            <a:off x="1" y="4731319"/>
            <a:ext cx="661732" cy="417556"/>
            <a:chOff x="0" y="4660277"/>
            <a:chExt cx="783429" cy="494347"/>
          </a:xfrm>
        </p:grpSpPr>
        <p:sp>
          <p:nvSpPr>
            <p:cNvPr id="24" name="Rectangle 3"/>
            <p:cNvSpPr/>
            <p:nvPr userDrawn="1"/>
          </p:nvSpPr>
          <p:spPr>
            <a:xfrm>
              <a:off x="310753" y="4973475"/>
              <a:ext cx="472676" cy="174788"/>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 name="connsiteX0" fmla="*/ 742884 w 742884"/>
                <a:gd name="connsiteY0" fmla="*/ 0 h 310804"/>
                <a:gd name="connsiteX1" fmla="*/ 625460 w 742884"/>
                <a:gd name="connsiteY1" fmla="*/ 310804 h 310804"/>
                <a:gd name="connsiteX2" fmla="*/ 0 w 742884"/>
                <a:gd name="connsiteY2" fmla="*/ 310804 h 310804"/>
                <a:gd name="connsiteX3" fmla="*/ 742884 w 742884"/>
                <a:gd name="connsiteY3" fmla="*/ 0 h 310804"/>
                <a:gd name="connsiteX0" fmla="*/ 649322 w 649322"/>
                <a:gd name="connsiteY0" fmla="*/ 0 h 210079"/>
                <a:gd name="connsiteX1" fmla="*/ 625460 w 649322"/>
                <a:gd name="connsiteY1" fmla="*/ 210079 h 210079"/>
                <a:gd name="connsiteX2" fmla="*/ 0 w 649322"/>
                <a:gd name="connsiteY2" fmla="*/ 210079 h 210079"/>
                <a:gd name="connsiteX3" fmla="*/ 649322 w 649322"/>
                <a:gd name="connsiteY3" fmla="*/ 0 h 210079"/>
                <a:gd name="connsiteX0" fmla="*/ 754112 w 754112"/>
                <a:gd name="connsiteY0" fmla="*/ 0 h 310804"/>
                <a:gd name="connsiteX1" fmla="*/ 625460 w 754112"/>
                <a:gd name="connsiteY1" fmla="*/ 310804 h 310804"/>
                <a:gd name="connsiteX2" fmla="*/ 0 w 754112"/>
                <a:gd name="connsiteY2" fmla="*/ 310804 h 310804"/>
                <a:gd name="connsiteX3" fmla="*/ 754112 w 754112"/>
                <a:gd name="connsiteY3" fmla="*/ 0 h 310804"/>
              </a:gdLst>
              <a:ahLst/>
              <a:cxnLst>
                <a:cxn ang="0">
                  <a:pos x="connsiteX0" y="connsiteY0"/>
                </a:cxn>
                <a:cxn ang="0">
                  <a:pos x="connsiteX1" y="connsiteY1"/>
                </a:cxn>
                <a:cxn ang="0">
                  <a:pos x="connsiteX2" y="connsiteY2"/>
                </a:cxn>
                <a:cxn ang="0">
                  <a:pos x="connsiteX3" y="connsiteY3"/>
                </a:cxn>
              </a:cxnLst>
              <a:rect l="l" t="t" r="r" b="b"/>
              <a:pathLst>
                <a:path w="754112" h="310804">
                  <a:moveTo>
                    <a:pt x="754112" y="0"/>
                  </a:moveTo>
                  <a:lnTo>
                    <a:pt x="625460" y="310804"/>
                  </a:lnTo>
                  <a:lnTo>
                    <a:pt x="0" y="310804"/>
                  </a:lnTo>
                  <a:lnTo>
                    <a:pt x="75411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
            <p:cNvSpPr/>
            <p:nvPr userDrawn="1"/>
          </p:nvSpPr>
          <p:spPr>
            <a:xfrm>
              <a:off x="0" y="4660277"/>
              <a:ext cx="621506" cy="494347"/>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Lst>
              <a:ahLst/>
              <a:cxnLst>
                <a:cxn ang="0">
                  <a:pos x="connsiteX0" y="connsiteY0"/>
                </a:cxn>
                <a:cxn ang="0">
                  <a:pos x="connsiteX1" y="connsiteY1"/>
                </a:cxn>
                <a:cxn ang="0">
                  <a:pos x="connsiteX2" y="connsiteY2"/>
                </a:cxn>
                <a:cxn ang="0">
                  <a:pos x="connsiteX3" y="connsiteY3"/>
                </a:cxn>
              </a:cxnLst>
              <a:rect l="l" t="t" r="r" b="b"/>
              <a:pathLst>
                <a:path w="625460" h="497862">
                  <a:moveTo>
                    <a:pt x="0" y="0"/>
                  </a:moveTo>
                  <a:lnTo>
                    <a:pt x="625460" y="497862"/>
                  </a:lnTo>
                  <a:lnTo>
                    <a:pt x="0" y="4978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hasCustomPrompt="1"/>
          </p:nvPr>
        </p:nvSpPr>
        <p:spPr>
          <a:xfrm>
            <a:off x="290514" y="57149"/>
            <a:ext cx="8229600" cy="661037"/>
          </a:xfrm>
        </p:spPr>
        <p:txBody>
          <a:bodyPr anchor="b">
            <a:normAutofit/>
          </a:bodyPr>
          <a:lstStyle>
            <a:lvl1pPr algn="l">
              <a:defRPr sz="2800" b="1"/>
            </a:lvl1pPr>
          </a:lstStyle>
          <a:p>
            <a:r>
              <a:rPr lang="en-US" dirty="0"/>
              <a:t>Click to Edit Master Title</a:t>
            </a:r>
          </a:p>
        </p:txBody>
      </p:sp>
      <p:cxnSp>
        <p:nvCxnSpPr>
          <p:cNvPr id="15" name="Straight Connector 14"/>
          <p:cNvCxnSpPr/>
          <p:nvPr userDrawn="1"/>
        </p:nvCxnSpPr>
        <p:spPr>
          <a:xfrm>
            <a:off x="0" y="814388"/>
            <a:ext cx="8551069"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0"/>
          <p:cNvSpPr>
            <a:spLocks noGrp="1"/>
          </p:cNvSpPr>
          <p:nvPr>
            <p:ph type="body" sz="quarter" idx="19"/>
          </p:nvPr>
        </p:nvSpPr>
        <p:spPr>
          <a:xfrm>
            <a:off x="289013" y="952500"/>
            <a:ext cx="8235950" cy="462941"/>
          </a:xfrm>
        </p:spPr>
        <p:txBody>
          <a:bodyPr>
            <a:normAutofit/>
          </a:bodyPr>
          <a:lstStyle>
            <a:lvl1pPr marL="0" indent="0">
              <a:lnSpc>
                <a:spcPts val="2500"/>
              </a:lnSpc>
              <a:buNone/>
              <a:defRPr sz="2200">
                <a:solidFill>
                  <a:schemeClr val="accent4"/>
                </a:solidFill>
              </a:defRPr>
            </a:lvl1pPr>
          </a:lstStyle>
          <a:p>
            <a:pPr lvl="0"/>
            <a:r>
              <a:rPr lang="en-US"/>
              <a:t>Click to edit Master text styles</a:t>
            </a:r>
          </a:p>
        </p:txBody>
      </p:sp>
      <p:sp>
        <p:nvSpPr>
          <p:cNvPr id="32" name="TextBox 31"/>
          <p:cNvSpPr txBox="1"/>
          <p:nvPr userDrawn="1"/>
        </p:nvSpPr>
        <p:spPr>
          <a:xfrm>
            <a:off x="633410" y="4928056"/>
            <a:ext cx="2133600" cy="215444"/>
          </a:xfrm>
          <a:prstGeom prst="rect">
            <a:avLst/>
          </a:prstGeom>
          <a:noFill/>
        </p:spPr>
        <p:txBody>
          <a:bodyPr wrap="square" rtlCol="0" anchor="ctr">
            <a:spAutoFit/>
          </a:bodyPr>
          <a:lstStyle/>
          <a:p>
            <a:r>
              <a:rPr lang="en-US" sz="800" dirty="0">
                <a:solidFill>
                  <a:schemeClr val="tx2"/>
                </a:solidFill>
              </a:rPr>
              <a:t>© 2021 Xoriant Corporation</a:t>
            </a:r>
          </a:p>
        </p:txBody>
      </p:sp>
      <p:sp>
        <p:nvSpPr>
          <p:cNvPr id="33" name="TextBox 32"/>
          <p:cNvSpPr txBox="1"/>
          <p:nvPr userDrawn="1"/>
        </p:nvSpPr>
        <p:spPr>
          <a:xfrm>
            <a:off x="-1" y="4901089"/>
            <a:ext cx="330995" cy="246221"/>
          </a:xfrm>
          <a:prstGeom prst="rect">
            <a:avLst/>
          </a:prstGeom>
          <a:noFill/>
        </p:spPr>
        <p:txBody>
          <a:bodyPr wrap="square" lIns="0" rIns="0" rtlCol="0">
            <a:spAutoFit/>
          </a:bodyPr>
          <a:lstStyle/>
          <a:p>
            <a:pPr algn="ctr"/>
            <a:fld id="{C212118D-E768-4C60-A5D2-EB296F8888BD}" type="slidenum">
              <a:rPr lang="en-US" sz="1000" kern="1200" smtClean="0">
                <a:solidFill>
                  <a:schemeClr val="bg1"/>
                </a:solidFill>
                <a:latin typeface="+mn-lt"/>
                <a:ea typeface="+mn-ea"/>
                <a:cs typeface="+mn-cs"/>
              </a:rPr>
              <a:pPr algn="ctr"/>
              <a:t>‹#›</a:t>
            </a:fld>
            <a:endParaRPr lang="en-US" sz="1000" kern="1200" dirty="0">
              <a:solidFill>
                <a:schemeClr val="bg1"/>
              </a:solidFill>
              <a:latin typeface="+mn-lt"/>
              <a:ea typeface="+mn-ea"/>
              <a:cs typeface="+mn-cs"/>
            </a:endParaRPr>
          </a:p>
        </p:txBody>
      </p:sp>
      <p:sp>
        <p:nvSpPr>
          <p:cNvPr id="34" name="Content Placeholder 2"/>
          <p:cNvSpPr>
            <a:spLocks noGrp="1"/>
          </p:cNvSpPr>
          <p:nvPr>
            <p:ph idx="17"/>
          </p:nvPr>
        </p:nvSpPr>
        <p:spPr>
          <a:xfrm>
            <a:off x="4648200" y="1428750"/>
            <a:ext cx="4206788" cy="3429000"/>
          </a:xfrm>
        </p:spPr>
        <p:txBody>
          <a:bodyPr lIns="91440">
            <a:normAutofit/>
          </a:bodyPr>
          <a:lstStyle>
            <a:lvl1pPr marL="233363" indent="-233363">
              <a:spcBef>
                <a:spcPts val="0"/>
              </a:spcBef>
              <a:spcAft>
                <a:spcPts val="300"/>
              </a:spcAft>
              <a:buClr>
                <a:schemeClr val="accent2"/>
              </a:buClr>
              <a:buSzPct val="80000"/>
              <a:buFont typeface="Wingdings 3" panose="05040102010807070707" pitchFamily="18" charset="2"/>
              <a:buChar char=""/>
              <a:defRPr sz="2000">
                <a:solidFill>
                  <a:schemeClr val="bg2"/>
                </a:solidFill>
              </a:defRPr>
            </a:lvl1pPr>
            <a:lvl2pPr marL="438150" indent="-190500">
              <a:spcBef>
                <a:spcPts val="0"/>
              </a:spcBef>
              <a:spcAft>
                <a:spcPts val="100"/>
              </a:spcAft>
              <a:buClr>
                <a:schemeClr val="accent2"/>
              </a:buClr>
              <a:buSzPct val="100000"/>
              <a:buFont typeface="Calibri" panose="020F0502020204030204" pitchFamily="34" charset="0"/>
              <a:buChar char="─"/>
              <a:defRPr sz="1800">
                <a:solidFill>
                  <a:schemeClr val="bg2"/>
                </a:solidFill>
              </a:defRPr>
            </a:lvl2pPr>
            <a:lvl3pPr marL="595313" indent="-152400">
              <a:spcBef>
                <a:spcPts val="0"/>
              </a:spcBef>
              <a:spcAft>
                <a:spcPts val="100"/>
              </a:spcAft>
              <a:buClr>
                <a:schemeClr val="accent2"/>
              </a:buClr>
              <a:buSzPct val="70000"/>
              <a:buFont typeface="Wingdings 3" panose="05040102010807070707" pitchFamily="18" charset="2"/>
              <a:buChar char=""/>
              <a:defRPr sz="1600">
                <a:solidFill>
                  <a:schemeClr val="bg2"/>
                </a:solidFill>
              </a:defRPr>
            </a:lvl3pPr>
            <a:lvl4pPr marL="742950" indent="-142875">
              <a:spcBef>
                <a:spcPts val="0"/>
              </a:spcBef>
              <a:spcAft>
                <a:spcPts val="100"/>
              </a:spcAft>
              <a:buClr>
                <a:schemeClr val="accent2"/>
              </a:buClr>
              <a:buFont typeface="Calibri" panose="020F0502020204030204" pitchFamily="34" charset="0"/>
              <a:buChar char="−"/>
              <a:defRPr sz="1400">
                <a:solidFill>
                  <a:schemeClr val="bg2"/>
                </a:solidFill>
              </a:defRPr>
            </a:lvl4pPr>
            <a:lvl5pPr marL="871538" indent="-119063">
              <a:spcBef>
                <a:spcPts val="0"/>
              </a:spcBef>
              <a:spcAft>
                <a:spcPts val="100"/>
              </a:spcAft>
              <a:buClr>
                <a:schemeClr val="accent2"/>
              </a:buClr>
              <a:buFont typeface="Calibri" panose="020F0502020204030204" pitchFamily="34" charset="0"/>
              <a:buChar cha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Content Placeholder 2"/>
          <p:cNvSpPr>
            <a:spLocks noGrp="1"/>
          </p:cNvSpPr>
          <p:nvPr>
            <p:ph idx="13"/>
          </p:nvPr>
        </p:nvSpPr>
        <p:spPr>
          <a:xfrm>
            <a:off x="289013" y="1428750"/>
            <a:ext cx="4206788" cy="3429000"/>
          </a:xfrm>
        </p:spPr>
        <p:txBody>
          <a:bodyPr lIns="91440">
            <a:normAutofit/>
          </a:bodyPr>
          <a:lstStyle>
            <a:lvl1pPr marL="233363" indent="-233363">
              <a:spcBef>
                <a:spcPts val="0"/>
              </a:spcBef>
              <a:spcAft>
                <a:spcPts val="300"/>
              </a:spcAft>
              <a:buClr>
                <a:schemeClr val="accent2"/>
              </a:buClr>
              <a:buSzPct val="80000"/>
              <a:buFont typeface="Wingdings 3" panose="05040102010807070707" pitchFamily="18" charset="2"/>
              <a:buChar char=""/>
              <a:defRPr sz="2000">
                <a:solidFill>
                  <a:schemeClr val="bg2"/>
                </a:solidFill>
              </a:defRPr>
            </a:lvl1pPr>
            <a:lvl2pPr marL="438150" indent="-190500">
              <a:spcBef>
                <a:spcPts val="0"/>
              </a:spcBef>
              <a:spcAft>
                <a:spcPts val="100"/>
              </a:spcAft>
              <a:buClr>
                <a:schemeClr val="accent2"/>
              </a:buClr>
              <a:buSzPct val="100000"/>
              <a:buFont typeface="Calibri" panose="020F0502020204030204" pitchFamily="34" charset="0"/>
              <a:buChar char="─"/>
              <a:defRPr sz="1800">
                <a:solidFill>
                  <a:schemeClr val="bg2"/>
                </a:solidFill>
              </a:defRPr>
            </a:lvl2pPr>
            <a:lvl3pPr marL="595313" indent="-152400">
              <a:spcBef>
                <a:spcPts val="0"/>
              </a:spcBef>
              <a:spcAft>
                <a:spcPts val="100"/>
              </a:spcAft>
              <a:buClr>
                <a:schemeClr val="accent2"/>
              </a:buClr>
              <a:buSzPct val="70000"/>
              <a:buFont typeface="Wingdings 3" panose="05040102010807070707" pitchFamily="18" charset="2"/>
              <a:buChar char=""/>
              <a:defRPr sz="1600">
                <a:solidFill>
                  <a:schemeClr val="bg2"/>
                </a:solidFill>
              </a:defRPr>
            </a:lvl3pPr>
            <a:lvl4pPr marL="742950" indent="-142875">
              <a:spcBef>
                <a:spcPts val="0"/>
              </a:spcBef>
              <a:spcAft>
                <a:spcPts val="100"/>
              </a:spcAft>
              <a:buClr>
                <a:schemeClr val="accent2"/>
              </a:buClr>
              <a:buFont typeface="Calibri" panose="020F0502020204030204" pitchFamily="34" charset="0"/>
              <a:buChar char="−"/>
              <a:defRPr sz="1400">
                <a:solidFill>
                  <a:schemeClr val="bg2"/>
                </a:solidFill>
              </a:defRPr>
            </a:lvl4pPr>
            <a:lvl5pPr marL="871538" indent="-119063">
              <a:spcBef>
                <a:spcPts val="0"/>
              </a:spcBef>
              <a:spcAft>
                <a:spcPts val="100"/>
              </a:spcAft>
              <a:buClr>
                <a:schemeClr val="accent2"/>
              </a:buClr>
              <a:buFont typeface="Calibri" panose="020F0502020204030204" pitchFamily="34" charset="0"/>
              <a:buChar cha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9" name="Group 18"/>
          <p:cNvGrpSpPr/>
          <p:nvPr userDrawn="1"/>
        </p:nvGrpSpPr>
        <p:grpSpPr>
          <a:xfrm>
            <a:off x="8763000" y="1"/>
            <a:ext cx="381000" cy="832483"/>
            <a:chOff x="8763000" y="1"/>
            <a:chExt cx="381000" cy="832483"/>
          </a:xfrm>
        </p:grpSpPr>
        <p:sp>
          <p:nvSpPr>
            <p:cNvPr id="20" name="Rectangle 3"/>
            <p:cNvSpPr/>
            <p:nvPr userDrawn="1"/>
          </p:nvSpPr>
          <p:spPr>
            <a:xfrm>
              <a:off x="8839200" y="1"/>
              <a:ext cx="304800" cy="3020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3"/>
            <p:cNvSpPr/>
            <p:nvPr userDrawn="1"/>
          </p:nvSpPr>
          <p:spPr>
            <a:xfrm>
              <a:off x="8999127" y="1"/>
              <a:ext cx="144873" cy="302082"/>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3"/>
            <p:cNvSpPr/>
            <p:nvPr userDrawn="1"/>
          </p:nvSpPr>
          <p:spPr>
            <a:xfrm>
              <a:off x="8763000" y="1"/>
              <a:ext cx="381000" cy="8324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Footer Placeholder 3">
            <a:extLst>
              <a:ext uri="{FF2B5EF4-FFF2-40B4-BE49-F238E27FC236}">
                <a16:creationId xmlns:a16="http://schemas.microsoft.com/office/drawing/2014/main" id="{AC7A90CC-85A9-4B8D-90DB-921E151EFEDE}"/>
              </a:ext>
            </a:extLst>
          </p:cNvPr>
          <p:cNvSpPr>
            <a:spLocks noGrp="1"/>
          </p:cNvSpPr>
          <p:nvPr>
            <p:ph type="ftr" sz="quarter" idx="4294967295"/>
          </p:nvPr>
        </p:nvSpPr>
        <p:spPr>
          <a:xfrm>
            <a:off x="179512" y="4731990"/>
            <a:ext cx="2606279" cy="275034"/>
          </a:xfrm>
        </p:spPr>
        <p:txBody>
          <a:bodyPr/>
          <a:lstStyle/>
          <a:p>
            <a:r>
              <a:rPr lang="en-US" dirty="0" err="1"/>
              <a:t>Xoriant</a:t>
            </a:r>
            <a:r>
              <a:rPr lang="en-US" dirty="0"/>
              <a:t> Solution Pvt. Ltd.</a:t>
            </a:r>
          </a:p>
        </p:txBody>
      </p:sp>
    </p:spTree>
    <p:extLst>
      <p:ext uri="{BB962C8B-B14F-4D97-AF65-F5344CB8AC3E}">
        <p14:creationId xmlns:p14="http://schemas.microsoft.com/office/powerpoint/2010/main" val="1875277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Half Image &amp; Title">
    <p:bg>
      <p:bgPr>
        <a:solidFill>
          <a:schemeClr val="bg1"/>
        </a:solidFill>
        <a:effectLst/>
      </p:bgPr>
    </p:bg>
    <p:spTree>
      <p:nvGrpSpPr>
        <p:cNvPr id="1" name=""/>
        <p:cNvGrpSpPr/>
        <p:nvPr/>
      </p:nvGrpSpPr>
      <p:grpSpPr>
        <a:xfrm>
          <a:off x="0" y="0"/>
          <a:ext cx="0" cy="0"/>
          <a:chOff x="0" y="0"/>
          <a:chExt cx="0" cy="0"/>
        </a:xfrm>
      </p:grpSpPr>
      <p:grpSp>
        <p:nvGrpSpPr>
          <p:cNvPr id="31" name="Group 30"/>
          <p:cNvGrpSpPr/>
          <p:nvPr userDrawn="1"/>
        </p:nvGrpSpPr>
        <p:grpSpPr>
          <a:xfrm>
            <a:off x="1" y="4731319"/>
            <a:ext cx="661732" cy="417556"/>
            <a:chOff x="0" y="4660277"/>
            <a:chExt cx="783429" cy="494347"/>
          </a:xfrm>
        </p:grpSpPr>
        <p:sp>
          <p:nvSpPr>
            <p:cNvPr id="32" name="Rectangle 3"/>
            <p:cNvSpPr/>
            <p:nvPr userDrawn="1"/>
          </p:nvSpPr>
          <p:spPr>
            <a:xfrm>
              <a:off x="310753" y="4973475"/>
              <a:ext cx="472676" cy="174788"/>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 name="connsiteX0" fmla="*/ 742884 w 742884"/>
                <a:gd name="connsiteY0" fmla="*/ 0 h 310804"/>
                <a:gd name="connsiteX1" fmla="*/ 625460 w 742884"/>
                <a:gd name="connsiteY1" fmla="*/ 310804 h 310804"/>
                <a:gd name="connsiteX2" fmla="*/ 0 w 742884"/>
                <a:gd name="connsiteY2" fmla="*/ 310804 h 310804"/>
                <a:gd name="connsiteX3" fmla="*/ 742884 w 742884"/>
                <a:gd name="connsiteY3" fmla="*/ 0 h 310804"/>
                <a:gd name="connsiteX0" fmla="*/ 649322 w 649322"/>
                <a:gd name="connsiteY0" fmla="*/ 0 h 210079"/>
                <a:gd name="connsiteX1" fmla="*/ 625460 w 649322"/>
                <a:gd name="connsiteY1" fmla="*/ 210079 h 210079"/>
                <a:gd name="connsiteX2" fmla="*/ 0 w 649322"/>
                <a:gd name="connsiteY2" fmla="*/ 210079 h 210079"/>
                <a:gd name="connsiteX3" fmla="*/ 649322 w 649322"/>
                <a:gd name="connsiteY3" fmla="*/ 0 h 210079"/>
                <a:gd name="connsiteX0" fmla="*/ 754112 w 754112"/>
                <a:gd name="connsiteY0" fmla="*/ 0 h 310804"/>
                <a:gd name="connsiteX1" fmla="*/ 625460 w 754112"/>
                <a:gd name="connsiteY1" fmla="*/ 310804 h 310804"/>
                <a:gd name="connsiteX2" fmla="*/ 0 w 754112"/>
                <a:gd name="connsiteY2" fmla="*/ 310804 h 310804"/>
                <a:gd name="connsiteX3" fmla="*/ 754112 w 754112"/>
                <a:gd name="connsiteY3" fmla="*/ 0 h 310804"/>
              </a:gdLst>
              <a:ahLst/>
              <a:cxnLst>
                <a:cxn ang="0">
                  <a:pos x="connsiteX0" y="connsiteY0"/>
                </a:cxn>
                <a:cxn ang="0">
                  <a:pos x="connsiteX1" y="connsiteY1"/>
                </a:cxn>
                <a:cxn ang="0">
                  <a:pos x="connsiteX2" y="connsiteY2"/>
                </a:cxn>
                <a:cxn ang="0">
                  <a:pos x="connsiteX3" y="connsiteY3"/>
                </a:cxn>
              </a:cxnLst>
              <a:rect l="l" t="t" r="r" b="b"/>
              <a:pathLst>
                <a:path w="754112" h="310804">
                  <a:moveTo>
                    <a:pt x="754112" y="0"/>
                  </a:moveTo>
                  <a:lnTo>
                    <a:pt x="625460" y="310804"/>
                  </a:lnTo>
                  <a:lnTo>
                    <a:pt x="0" y="310804"/>
                  </a:lnTo>
                  <a:lnTo>
                    <a:pt x="75411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
            <p:cNvSpPr/>
            <p:nvPr userDrawn="1"/>
          </p:nvSpPr>
          <p:spPr>
            <a:xfrm>
              <a:off x="0" y="4660277"/>
              <a:ext cx="621506" cy="494347"/>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Lst>
              <a:ahLst/>
              <a:cxnLst>
                <a:cxn ang="0">
                  <a:pos x="connsiteX0" y="connsiteY0"/>
                </a:cxn>
                <a:cxn ang="0">
                  <a:pos x="connsiteX1" y="connsiteY1"/>
                </a:cxn>
                <a:cxn ang="0">
                  <a:pos x="connsiteX2" y="connsiteY2"/>
                </a:cxn>
                <a:cxn ang="0">
                  <a:pos x="connsiteX3" y="connsiteY3"/>
                </a:cxn>
              </a:cxnLst>
              <a:rect l="l" t="t" r="r" b="b"/>
              <a:pathLst>
                <a:path w="625460" h="497862">
                  <a:moveTo>
                    <a:pt x="0" y="0"/>
                  </a:moveTo>
                  <a:lnTo>
                    <a:pt x="625460" y="497862"/>
                  </a:lnTo>
                  <a:lnTo>
                    <a:pt x="0" y="4978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Content Placeholder 2"/>
          <p:cNvSpPr>
            <a:spLocks noGrp="1"/>
          </p:cNvSpPr>
          <p:nvPr>
            <p:ph idx="17"/>
          </p:nvPr>
        </p:nvSpPr>
        <p:spPr>
          <a:xfrm>
            <a:off x="4419599" y="928688"/>
            <a:ext cx="4114801" cy="3819525"/>
          </a:xfrm>
        </p:spPr>
        <p:txBody>
          <a:bodyPr lIns="91440">
            <a:normAutofit/>
          </a:bodyPr>
          <a:lstStyle>
            <a:lvl1pPr marL="233363" indent="-233363">
              <a:spcBef>
                <a:spcPts val="0"/>
              </a:spcBef>
              <a:spcAft>
                <a:spcPts val="300"/>
              </a:spcAft>
              <a:buClr>
                <a:schemeClr val="accent2"/>
              </a:buClr>
              <a:buSzPct val="80000"/>
              <a:buFont typeface="Wingdings 3" panose="05040102010807070707" pitchFamily="18" charset="2"/>
              <a:buChar char=""/>
              <a:defRPr sz="2000">
                <a:solidFill>
                  <a:schemeClr val="bg2"/>
                </a:solidFill>
              </a:defRPr>
            </a:lvl1pPr>
            <a:lvl2pPr marL="438150" indent="-190500">
              <a:spcBef>
                <a:spcPts val="0"/>
              </a:spcBef>
              <a:spcAft>
                <a:spcPts val="100"/>
              </a:spcAft>
              <a:buClr>
                <a:schemeClr val="accent2"/>
              </a:buClr>
              <a:buSzPct val="100000"/>
              <a:buFont typeface="Calibri" panose="020F0502020204030204" pitchFamily="34" charset="0"/>
              <a:buChar char="─"/>
              <a:defRPr sz="1800">
                <a:solidFill>
                  <a:schemeClr val="bg2"/>
                </a:solidFill>
              </a:defRPr>
            </a:lvl2pPr>
            <a:lvl3pPr marL="595313" indent="-152400">
              <a:spcBef>
                <a:spcPts val="0"/>
              </a:spcBef>
              <a:spcAft>
                <a:spcPts val="100"/>
              </a:spcAft>
              <a:buClr>
                <a:schemeClr val="accent2"/>
              </a:buClr>
              <a:buSzPct val="70000"/>
              <a:buFont typeface="Wingdings 3" panose="05040102010807070707" pitchFamily="18" charset="2"/>
              <a:buChar char=""/>
              <a:defRPr sz="1600">
                <a:solidFill>
                  <a:schemeClr val="bg2"/>
                </a:solidFill>
              </a:defRPr>
            </a:lvl3pPr>
            <a:lvl4pPr marL="742950" indent="-142875">
              <a:spcBef>
                <a:spcPts val="0"/>
              </a:spcBef>
              <a:spcAft>
                <a:spcPts val="100"/>
              </a:spcAft>
              <a:buClr>
                <a:schemeClr val="accent2"/>
              </a:buClr>
              <a:buFont typeface="Calibri" panose="020F0502020204030204" pitchFamily="34" charset="0"/>
              <a:buChar char="−"/>
              <a:defRPr sz="1400">
                <a:solidFill>
                  <a:schemeClr val="bg2"/>
                </a:solidFill>
              </a:defRPr>
            </a:lvl4pPr>
            <a:lvl5pPr marL="871538" indent="-119063">
              <a:spcBef>
                <a:spcPts val="0"/>
              </a:spcBef>
              <a:spcAft>
                <a:spcPts val="100"/>
              </a:spcAft>
              <a:buClr>
                <a:schemeClr val="accent2"/>
              </a:buClr>
              <a:buFont typeface="Calibri" panose="020F0502020204030204" pitchFamily="34" charset="0"/>
              <a:buChar cha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p:nvPr>
        </p:nvSpPr>
        <p:spPr>
          <a:xfrm>
            <a:off x="397668" y="397669"/>
            <a:ext cx="3846671" cy="4345781"/>
          </a:xfrm>
          <a:solidFill>
            <a:schemeClr val="bg1">
              <a:lumMod val="95000"/>
            </a:schemeClr>
          </a:solidFill>
        </p:spPr>
        <p:txBody>
          <a:bodyPr vert="horz" lIns="91440" tIns="45720" rIns="91440" bIns="45720" rtlCol="0" anchor="ctr">
            <a:normAutofit/>
          </a:bodyPr>
          <a:lstStyle>
            <a:lvl1pPr marL="342900" indent="-342900" algn="ctr">
              <a:buNone/>
              <a:defRPr lang="en-US" sz="1800" b="0" dirty="0">
                <a:solidFill>
                  <a:schemeClr val="tx2"/>
                </a:solidFill>
                <a:latin typeface="+mj-lt"/>
              </a:defRPr>
            </a:lvl1pPr>
          </a:lstStyle>
          <a:p>
            <a:pPr marL="0" lvl="0" indent="0" algn="ctr">
              <a:lnSpc>
                <a:spcPct val="200000"/>
              </a:lnSpc>
              <a:spcBef>
                <a:spcPts val="0"/>
              </a:spcBef>
            </a:pPr>
            <a:r>
              <a:rPr lang="en-US"/>
              <a:t>Click icon to add picture</a:t>
            </a:r>
            <a:endParaRPr lang="en-US" dirty="0"/>
          </a:p>
        </p:txBody>
      </p:sp>
      <p:sp>
        <p:nvSpPr>
          <p:cNvPr id="2" name="Title 1"/>
          <p:cNvSpPr>
            <a:spLocks noGrp="1"/>
          </p:cNvSpPr>
          <p:nvPr>
            <p:ph type="title" hasCustomPrompt="1"/>
          </p:nvPr>
        </p:nvSpPr>
        <p:spPr>
          <a:xfrm>
            <a:off x="4419600" y="263525"/>
            <a:ext cx="4114800" cy="609600"/>
          </a:xfrm>
        </p:spPr>
        <p:txBody>
          <a:bodyPr anchor="t">
            <a:normAutofit/>
          </a:bodyPr>
          <a:lstStyle>
            <a:lvl1pPr algn="l">
              <a:defRPr sz="2800" b="1"/>
            </a:lvl1pPr>
          </a:lstStyle>
          <a:p>
            <a:r>
              <a:rPr lang="en-US" dirty="0"/>
              <a:t>Click to Edit Master Title </a:t>
            </a:r>
          </a:p>
        </p:txBody>
      </p:sp>
      <p:sp>
        <p:nvSpPr>
          <p:cNvPr id="25" name="TextBox 24"/>
          <p:cNvSpPr txBox="1"/>
          <p:nvPr userDrawn="1"/>
        </p:nvSpPr>
        <p:spPr>
          <a:xfrm>
            <a:off x="633410" y="4928056"/>
            <a:ext cx="2133600" cy="215444"/>
          </a:xfrm>
          <a:prstGeom prst="rect">
            <a:avLst/>
          </a:prstGeom>
          <a:noFill/>
        </p:spPr>
        <p:txBody>
          <a:bodyPr wrap="square" rtlCol="0" anchor="ctr">
            <a:spAutoFit/>
          </a:bodyPr>
          <a:lstStyle/>
          <a:p>
            <a:r>
              <a:rPr lang="en-US" sz="800" dirty="0">
                <a:solidFill>
                  <a:schemeClr val="tx2"/>
                </a:solidFill>
              </a:rPr>
              <a:t>© 2021 Xoriant Corporation</a:t>
            </a:r>
          </a:p>
        </p:txBody>
      </p:sp>
      <p:sp>
        <p:nvSpPr>
          <p:cNvPr id="26" name="TextBox 25"/>
          <p:cNvSpPr txBox="1"/>
          <p:nvPr userDrawn="1"/>
        </p:nvSpPr>
        <p:spPr>
          <a:xfrm>
            <a:off x="-1" y="4901089"/>
            <a:ext cx="330995" cy="246221"/>
          </a:xfrm>
          <a:prstGeom prst="rect">
            <a:avLst/>
          </a:prstGeom>
          <a:noFill/>
        </p:spPr>
        <p:txBody>
          <a:bodyPr wrap="square" lIns="0" rIns="0" rtlCol="0">
            <a:spAutoFit/>
          </a:bodyPr>
          <a:lstStyle/>
          <a:p>
            <a:pPr algn="ctr"/>
            <a:fld id="{C212118D-E768-4C60-A5D2-EB296F8888BD}" type="slidenum">
              <a:rPr lang="en-US" sz="1000" kern="1200" smtClean="0">
                <a:solidFill>
                  <a:schemeClr val="bg1"/>
                </a:solidFill>
                <a:latin typeface="+mn-lt"/>
                <a:ea typeface="+mn-ea"/>
                <a:cs typeface="+mn-cs"/>
              </a:rPr>
              <a:pPr algn="ctr"/>
              <a:t>‹#›</a:t>
            </a:fld>
            <a:endParaRPr lang="en-US" sz="1000" kern="1200" dirty="0">
              <a:solidFill>
                <a:schemeClr val="bg1"/>
              </a:solidFill>
              <a:latin typeface="+mn-lt"/>
              <a:ea typeface="+mn-ea"/>
              <a:cs typeface="+mn-cs"/>
            </a:endParaRPr>
          </a:p>
        </p:txBody>
      </p:sp>
      <p:grpSp>
        <p:nvGrpSpPr>
          <p:cNvPr id="17" name="Group 16"/>
          <p:cNvGrpSpPr/>
          <p:nvPr userDrawn="1"/>
        </p:nvGrpSpPr>
        <p:grpSpPr>
          <a:xfrm>
            <a:off x="8763000" y="1"/>
            <a:ext cx="381000" cy="832483"/>
            <a:chOff x="8763000" y="1"/>
            <a:chExt cx="381000" cy="832483"/>
          </a:xfrm>
        </p:grpSpPr>
        <p:sp>
          <p:nvSpPr>
            <p:cNvPr id="28" name="Rectangle 3"/>
            <p:cNvSpPr/>
            <p:nvPr userDrawn="1"/>
          </p:nvSpPr>
          <p:spPr>
            <a:xfrm>
              <a:off x="8839200" y="1"/>
              <a:ext cx="304800" cy="3020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3"/>
            <p:cNvSpPr/>
            <p:nvPr userDrawn="1"/>
          </p:nvSpPr>
          <p:spPr>
            <a:xfrm>
              <a:off x="8999127" y="1"/>
              <a:ext cx="144873" cy="302082"/>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3"/>
            <p:cNvSpPr/>
            <p:nvPr userDrawn="1"/>
          </p:nvSpPr>
          <p:spPr>
            <a:xfrm>
              <a:off x="8763000" y="1"/>
              <a:ext cx="381000" cy="8324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Footer Placeholder 3">
            <a:extLst>
              <a:ext uri="{FF2B5EF4-FFF2-40B4-BE49-F238E27FC236}">
                <a16:creationId xmlns:a16="http://schemas.microsoft.com/office/drawing/2014/main" id="{9AB96660-FB4E-49F5-AAA6-4CEAAF63A7B8}"/>
              </a:ext>
            </a:extLst>
          </p:cNvPr>
          <p:cNvSpPr>
            <a:spLocks noGrp="1"/>
          </p:cNvSpPr>
          <p:nvPr>
            <p:ph type="ftr" sz="quarter" idx="4294967295"/>
          </p:nvPr>
        </p:nvSpPr>
        <p:spPr>
          <a:xfrm>
            <a:off x="179512" y="4731990"/>
            <a:ext cx="2606279" cy="275034"/>
          </a:xfrm>
        </p:spPr>
        <p:txBody>
          <a:bodyPr/>
          <a:lstStyle/>
          <a:p>
            <a:r>
              <a:rPr lang="en-US" dirty="0" err="1"/>
              <a:t>Xoriant</a:t>
            </a:r>
            <a:r>
              <a:rPr lang="en-US" dirty="0"/>
              <a:t> Solution Pvt. Ltd.</a:t>
            </a:r>
          </a:p>
        </p:txBody>
      </p:sp>
    </p:spTree>
    <p:extLst>
      <p:ext uri="{BB962C8B-B14F-4D97-AF65-F5344CB8AC3E}">
        <p14:creationId xmlns:p14="http://schemas.microsoft.com/office/powerpoint/2010/main" val="2488457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3F8C959-6989-4FF8-925F-04E1424A3FD2}" type="datetime1">
              <a:rPr lang="en-US" smtClean="0"/>
              <a:t>8/18/2021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67049A2-617D-4058-AAA4-E2BC351D607C}" type="slidenum">
              <a:rPr lang="en-US" smtClean="0"/>
              <a:t>‹#›</a:t>
            </a:fld>
            <a:endParaRPr lang="en-US"/>
          </a:p>
        </p:txBody>
      </p:sp>
    </p:spTree>
    <p:extLst>
      <p:ext uri="{BB962C8B-B14F-4D97-AF65-F5344CB8AC3E}">
        <p14:creationId xmlns:p14="http://schemas.microsoft.com/office/powerpoint/2010/main" val="2366361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72" r:id="rId4"/>
    <p:sldLayoutId id="2147483665" r:id="rId5"/>
    <p:sldLayoutId id="2147483680" r:id="rId6"/>
    <p:sldLayoutId id="2147483652" r:id="rId7"/>
    <p:sldLayoutId id="2147483653" r:id="rId8"/>
    <p:sldLayoutId id="2147483666" r:id="rId9"/>
    <p:sldLayoutId id="2147483667" r:id="rId10"/>
    <p:sldLayoutId id="2147483668" r:id="rId11"/>
    <p:sldLayoutId id="2147483655" r:id="rId12"/>
    <p:sldLayoutId id="2147483671" r:id="rId13"/>
    <p:sldLayoutId id="2147483654" r:id="rId14"/>
    <p:sldLayoutId id="2147483656" r:id="rId15"/>
    <p:sldLayoutId id="2147483657" r:id="rId16"/>
    <p:sldLayoutId id="2147483658" r:id="rId17"/>
    <p:sldLayoutId id="2147483659" r:id="rId18"/>
    <p:sldLayoutId id="2147483681" r:id="rId19"/>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comments" Target="../comments/comment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slide" Target="slide12.xml"/><Relationship Id="rId4" Type="http://schemas.openxmlformats.org/officeDocument/2006/relationships/image" Target="../media/image7.svg"/></Relationships>
</file>

<file path=ppt/slides/_rels/slide10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slide" Target="slide101.xml"/></Relationships>
</file>

<file path=ppt/slides/_rels/slide10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slide" Target="slide10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slide" Target="slide13.xml"/><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slide" Target="slide14.xml"/><Relationship Id="rId4" Type="http://schemas.openxmlformats.org/officeDocument/2006/relationships/image" Target="../media/image7.sv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comments" Target="../comments/comment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16.xml"/><Relationship Id="rId4" Type="http://schemas.openxmlformats.org/officeDocument/2006/relationships/image" Target="../media/image7.sv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14.xml"/><Relationship Id="rId1" Type="http://schemas.openxmlformats.org/officeDocument/2006/relationships/slideLayout" Target="../slideLayouts/slideLayout7.xml"/><Relationship Id="rId4" Type="http://schemas.openxmlformats.org/officeDocument/2006/relationships/image" Target="../media/image13.sv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slide" Target="slide17.xml"/><Relationship Id="rId5" Type="http://schemas.openxmlformats.org/officeDocument/2006/relationships/slide" Target="slide18.xml"/><Relationship Id="rId4" Type="http://schemas.openxmlformats.org/officeDocument/2006/relationships/image" Target="../media/image7.sv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16.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slide" Target="slide19.xml"/><Relationship Id="rId4" Type="http://schemas.openxmlformats.org/officeDocument/2006/relationships/image" Target="../media/image7.sv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slide" Target="slide20.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slide" Target="slide21.xml"/><Relationship Id="rId5" Type="http://schemas.openxmlformats.org/officeDocument/2006/relationships/slide" Target="slide23.xml"/><Relationship Id="rId4" Type="http://schemas.openxmlformats.org/officeDocument/2006/relationships/image" Target="../media/image7.svg"/></Relationships>
</file>

<file path=ppt/slides/_rels/slide2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22.xml"/><Relationship Id="rId4" Type="http://schemas.openxmlformats.org/officeDocument/2006/relationships/image" Target="../media/image7.svg"/></Relationships>
</file>

<file path=ppt/slides/_rels/slide2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21.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slide" Target="slide24.xml"/><Relationship Id="rId5" Type="http://schemas.openxmlformats.org/officeDocument/2006/relationships/slide" Target="slide25.xml"/><Relationship Id="rId4" Type="http://schemas.openxmlformats.org/officeDocument/2006/relationships/image" Target="../media/image7.sv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23.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25.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slide" Target="slide28.xml"/><Relationship Id="rId5" Type="http://schemas.openxmlformats.org/officeDocument/2006/relationships/image" Target="../media/image7.sv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slide" Target="slide27.xml"/><Relationship Id="rId4" Type="http://schemas.openxmlformats.org/officeDocument/2006/relationships/image" Target="../media/image7.svg"/></Relationships>
</file>

<file path=ppt/slides/_rels/slide27.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slide" Target="slide26.xml"/><Relationship Id="rId5" Type="http://schemas.openxmlformats.org/officeDocument/2006/relationships/image" Target="../media/image13.sv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slide" Target="slide29.xml"/><Relationship Id="rId7" Type="http://schemas.openxmlformats.org/officeDocument/2006/relationships/slide" Target="slide30.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slide" Target="slide36.xml"/><Relationship Id="rId5" Type="http://schemas.openxmlformats.org/officeDocument/2006/relationships/image" Target="../media/image7.sv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28.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30.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2.png"/><Relationship Id="rId7" Type="http://schemas.openxmlformats.org/officeDocument/2006/relationships/diagramQuickStyle" Target="../diagrams/quickStyle1.xml"/><Relationship Id="rId12" Type="http://schemas.openxmlformats.org/officeDocument/2006/relationships/slide" Target="slide36.xml"/><Relationship Id="rId2" Type="http://schemas.openxmlformats.org/officeDocument/2006/relationships/slide" Target="slide28.xml"/><Relationship Id="rId1" Type="http://schemas.openxmlformats.org/officeDocument/2006/relationships/slideLayout" Target="../slideLayouts/slideLayout7.xml"/><Relationship Id="rId6" Type="http://schemas.openxmlformats.org/officeDocument/2006/relationships/diagramLayout" Target="../diagrams/layout1.xml"/><Relationship Id="rId11" Type="http://schemas.openxmlformats.org/officeDocument/2006/relationships/image" Target="../media/image7.svg"/><Relationship Id="rId5" Type="http://schemas.openxmlformats.org/officeDocument/2006/relationships/diagramData" Target="../diagrams/data1.xml"/><Relationship Id="rId10" Type="http://schemas.openxmlformats.org/officeDocument/2006/relationships/image" Target="../media/image6.png"/><Relationship Id="rId4" Type="http://schemas.openxmlformats.org/officeDocument/2006/relationships/image" Target="../media/image13.svg"/><Relationship Id="rId9" Type="http://schemas.microsoft.com/office/2007/relationships/diagramDrawing" Target="../diagrams/drawing1.xml"/></Relationships>
</file>

<file path=ppt/slides/_rels/slide31.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3.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slide" Target="slide30.xml"/><Relationship Id="rId4" Type="http://schemas.openxmlformats.org/officeDocument/2006/relationships/slide" Target="slide3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30.xml"/><Relationship Id="rId1" Type="http://schemas.openxmlformats.org/officeDocument/2006/relationships/slideLayout" Target="../slideLayouts/slideLayout2.xml"/><Relationship Id="rId5" Type="http://schemas.openxmlformats.org/officeDocument/2006/relationships/slide" Target="slide31.xml"/><Relationship Id="rId4" Type="http://schemas.openxmlformats.org/officeDocument/2006/relationships/image" Target="../media/image13.svg"/></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slide" Target="slide34.xml"/><Relationship Id="rId2" Type="http://schemas.openxmlformats.org/officeDocument/2006/relationships/slide" Target="slide30.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3.svg"/></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30.xml"/><Relationship Id="rId1" Type="http://schemas.openxmlformats.org/officeDocument/2006/relationships/slideLayout" Target="../slideLayouts/slideLayout2.xml"/><Relationship Id="rId6" Type="http://schemas.openxmlformats.org/officeDocument/2006/relationships/comments" Target="../comments/comment8.xml"/><Relationship Id="rId5" Type="http://schemas.openxmlformats.org/officeDocument/2006/relationships/slide" Target="slide33.xml"/><Relationship Id="rId4" Type="http://schemas.openxmlformats.org/officeDocument/2006/relationships/image" Target="../media/image13.svg"/></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30.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slide" Target="slide37.xml"/><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7.svg"/></Relationships>
</file>

<file path=ppt/slides/_rels/slide3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8.png"/><Relationship Id="rId7"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 Id="rId9" Type="http://schemas.openxmlformats.org/officeDocument/2006/relationships/slide" Target="slide38.xml"/></Relationships>
</file>

<file path=ppt/slides/_rels/slide38.xml.rels><?xml version="1.0" encoding="UTF-8" standalone="yes"?>
<Relationships xmlns="http://schemas.openxmlformats.org/package/2006/relationships"><Relationship Id="rId8" Type="http://schemas.openxmlformats.org/officeDocument/2006/relationships/slide" Target="slide40.xml"/><Relationship Id="rId3" Type="http://schemas.openxmlformats.org/officeDocument/2006/relationships/hyperlink" Target="https://docs.oracle.com/javase/8/docs/api/java/util/function/package-summary.html" TargetMode="External"/><Relationship Id="rId7" Type="http://schemas.openxmlformats.org/officeDocument/2006/relationships/slide" Target="slide39.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43.xml"/><Relationship Id="rId5" Type="http://schemas.openxmlformats.org/officeDocument/2006/relationships/image" Target="../media/image7.svg"/><Relationship Id="rId10" Type="http://schemas.openxmlformats.org/officeDocument/2006/relationships/slide" Target="slide42.xml"/><Relationship Id="rId4" Type="http://schemas.openxmlformats.org/officeDocument/2006/relationships/image" Target="../media/image6.png"/><Relationship Id="rId9" Type="http://schemas.openxmlformats.org/officeDocument/2006/relationships/slide" Target="slide41.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38.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6.xml"/><Relationship Id="rId5" Type="http://schemas.openxmlformats.org/officeDocument/2006/relationships/image" Target="../media/image7.sv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38.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38.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38.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slide" Target="slide46.xml"/><Relationship Id="rId2" Type="http://schemas.openxmlformats.org/officeDocument/2006/relationships/slide" Target="slide38.xml"/><Relationship Id="rId1" Type="http://schemas.openxmlformats.org/officeDocument/2006/relationships/slideLayout" Target="../slideLayouts/slideLayout2.xml"/><Relationship Id="rId6" Type="http://schemas.openxmlformats.org/officeDocument/2006/relationships/slide" Target="slide45.xml"/><Relationship Id="rId5" Type="http://schemas.openxmlformats.org/officeDocument/2006/relationships/slide" Target="slide44.xml"/><Relationship Id="rId4" Type="http://schemas.openxmlformats.org/officeDocument/2006/relationships/image" Target="../media/image13.svg"/></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43.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43.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43.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47.xml.rels><?xml version="1.0" encoding="UTF-8" standalone="yes"?>
<Relationships xmlns="http://schemas.openxmlformats.org/package/2006/relationships"><Relationship Id="rId8" Type="http://schemas.openxmlformats.org/officeDocument/2006/relationships/slide" Target="slide48.xml"/><Relationship Id="rId3" Type="http://schemas.openxmlformats.org/officeDocument/2006/relationships/image" Target="../media/image6.png"/><Relationship Id="rId7" Type="http://schemas.openxmlformats.org/officeDocument/2006/relationships/slide" Target="slide50.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slide" Target="slide49.xml"/><Relationship Id="rId5" Type="http://schemas.openxmlformats.org/officeDocument/2006/relationships/slide" Target="slide51.xml"/><Relationship Id="rId4" Type="http://schemas.openxmlformats.org/officeDocument/2006/relationships/image" Target="../media/image7.svg"/><Relationship Id="rId9" Type="http://schemas.openxmlformats.org/officeDocument/2006/relationships/comments" Target="../comments/comment9.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47.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47.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47.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5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slide" Target="slide52.xml"/></Relationships>
</file>

<file path=ppt/slides/_rels/slide5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slide" Target="slide53.xml"/></Relationships>
</file>

<file path=ppt/slides/_rels/slide53.xml.rels><?xml version="1.0" encoding="UTF-8" standalone="yes"?>
<Relationships xmlns="http://schemas.openxmlformats.org/package/2006/relationships"><Relationship Id="rId8" Type="http://schemas.openxmlformats.org/officeDocument/2006/relationships/slide" Target="slide54.xml"/><Relationship Id="rId3" Type="http://schemas.openxmlformats.org/officeDocument/2006/relationships/image" Target="../media/image7.svg"/><Relationship Id="rId7" Type="http://schemas.openxmlformats.org/officeDocument/2006/relationships/slide" Target="slide64.xml"/><Relationship Id="rId12" Type="http://schemas.openxmlformats.org/officeDocument/2006/relationships/slide" Target="slide62.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slide" Target="slide56.xml"/><Relationship Id="rId11" Type="http://schemas.openxmlformats.org/officeDocument/2006/relationships/slide" Target="slide59.xml"/><Relationship Id="rId5" Type="http://schemas.openxmlformats.org/officeDocument/2006/relationships/slide" Target="slide55.xml"/><Relationship Id="rId10" Type="http://schemas.openxmlformats.org/officeDocument/2006/relationships/slide" Target="slide58.xml"/><Relationship Id="rId4" Type="http://schemas.openxmlformats.org/officeDocument/2006/relationships/slide" Target="slide65.xml"/><Relationship Id="rId9" Type="http://schemas.openxmlformats.org/officeDocument/2006/relationships/slide" Target="slide57.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53.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53.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53.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53.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5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53.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5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slide" Target="slide60.xml"/><Relationship Id="rId2" Type="http://schemas.openxmlformats.org/officeDocument/2006/relationships/slide" Target="slide53.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comments" Target="../comments/comment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8.xml"/><Relationship Id="rId4" Type="http://schemas.openxmlformats.org/officeDocument/2006/relationships/image" Target="../media/image7.svg"/></Relationships>
</file>

<file path=ppt/slides/_rels/slide60.xml.rels><?xml version="1.0" encoding="UTF-8" standalone="yes"?>
<Relationships xmlns="http://schemas.openxmlformats.org/package/2006/relationships"><Relationship Id="rId8" Type="http://schemas.openxmlformats.org/officeDocument/2006/relationships/slide" Target="slide59.xml"/><Relationship Id="rId3" Type="http://schemas.openxmlformats.org/officeDocument/2006/relationships/image" Target="../media/image12.png"/><Relationship Id="rId7" Type="http://schemas.openxmlformats.org/officeDocument/2006/relationships/slide" Target="slide61.xml"/><Relationship Id="rId2" Type="http://schemas.openxmlformats.org/officeDocument/2006/relationships/slide" Target="slide53.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3.svg"/></Relationships>
</file>

<file path=ppt/slides/_rels/slide6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53.xml"/><Relationship Id="rId1" Type="http://schemas.openxmlformats.org/officeDocument/2006/relationships/slideLayout" Target="../slideLayouts/slideLayout2.xml"/><Relationship Id="rId5" Type="http://schemas.openxmlformats.org/officeDocument/2006/relationships/slide" Target="slide60.xml"/><Relationship Id="rId4" Type="http://schemas.openxmlformats.org/officeDocument/2006/relationships/image" Target="../media/image13.svg"/></Relationships>
</file>

<file path=ppt/slides/_rels/slide6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slide" Target="slide63.xml"/><Relationship Id="rId2" Type="http://schemas.openxmlformats.org/officeDocument/2006/relationships/slide" Target="slide53.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3.svg"/></Relationships>
</file>

<file path=ppt/slides/_rels/slide6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53.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6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53.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6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slide" Target="slide67.xml"/><Relationship Id="rId4" Type="http://schemas.openxmlformats.org/officeDocument/2006/relationships/image" Target="../media/image7.svg"/></Relationships>
</file>

<file path=ppt/slides/_rels/slide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slide" Target="slide66.xml"/><Relationship Id="rId5" Type="http://schemas.openxmlformats.org/officeDocument/2006/relationships/slide" Target="slide68.xml"/><Relationship Id="rId4" Type="http://schemas.openxmlformats.org/officeDocument/2006/relationships/image" Target="../media/image7.svg"/></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slide" Target="slide69.xml"/><Relationship Id="rId4" Type="http://schemas.openxmlformats.org/officeDocument/2006/relationships/image" Target="../media/image7.svg"/></Relationships>
</file>

<file path=ppt/slides/_rels/slide6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slide" Target="slide70.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comments" Target="../comments/comment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slide" Target="slide6.xml"/></Relationships>
</file>

<file path=ppt/slides/_rels/slide7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slide" Target="slide71.xml"/><Relationship Id="rId4" Type="http://schemas.openxmlformats.org/officeDocument/2006/relationships/image" Target="../media/image7.svg"/></Relationships>
</file>

<file path=ppt/slides/_rels/slide7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slide" Target="slide70.xml"/><Relationship Id="rId4" Type="http://schemas.openxmlformats.org/officeDocument/2006/relationships/slide" Target="slide72.xml"/></Relationships>
</file>

<file path=ppt/slides/_rels/slide72.xml.rels><?xml version="1.0" encoding="UTF-8" standalone="yes"?>
<Relationships xmlns="http://schemas.openxmlformats.org/package/2006/relationships"><Relationship Id="rId8" Type="http://schemas.openxmlformats.org/officeDocument/2006/relationships/slide" Target="slide71.xml"/><Relationship Id="rId3" Type="http://schemas.openxmlformats.org/officeDocument/2006/relationships/image" Target="../media/image7.svg"/><Relationship Id="rId7" Type="http://schemas.openxmlformats.org/officeDocument/2006/relationships/slide" Target="slide75.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slide" Target="slide74.xml"/><Relationship Id="rId11" Type="http://schemas.openxmlformats.org/officeDocument/2006/relationships/image" Target="../media/image13.svg"/><Relationship Id="rId5" Type="http://schemas.openxmlformats.org/officeDocument/2006/relationships/slide" Target="slide73.xml"/><Relationship Id="rId10" Type="http://schemas.openxmlformats.org/officeDocument/2006/relationships/image" Target="../media/image12.png"/><Relationship Id="rId4" Type="http://schemas.openxmlformats.org/officeDocument/2006/relationships/slide" Target="slide93.xml"/><Relationship Id="rId9" Type="http://schemas.openxmlformats.org/officeDocument/2006/relationships/slide" Target="slide70.xml"/></Relationships>
</file>

<file path=ppt/slides/_rels/slide7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72.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74.xml.rels><?xml version="1.0" encoding="UTF-8" standalone="yes"?>
<Relationships xmlns="http://schemas.openxmlformats.org/package/2006/relationships"><Relationship Id="rId8" Type="http://schemas.openxmlformats.org/officeDocument/2006/relationships/slide" Target="slide87.xml"/><Relationship Id="rId3" Type="http://schemas.openxmlformats.org/officeDocument/2006/relationships/slide" Target="slide77.xml"/><Relationship Id="rId7" Type="http://schemas.openxmlformats.org/officeDocument/2006/relationships/slide" Target="slide81.xml"/><Relationship Id="rId12" Type="http://schemas.openxmlformats.org/officeDocument/2006/relationships/image" Target="../media/image13.svg"/><Relationship Id="rId2" Type="http://schemas.openxmlformats.org/officeDocument/2006/relationships/slide" Target="slide76.xml"/><Relationship Id="rId1" Type="http://schemas.openxmlformats.org/officeDocument/2006/relationships/slideLayout" Target="../slideLayouts/slideLayout2.xml"/><Relationship Id="rId6" Type="http://schemas.openxmlformats.org/officeDocument/2006/relationships/slide" Target="slide80.xml"/><Relationship Id="rId11" Type="http://schemas.openxmlformats.org/officeDocument/2006/relationships/image" Target="../media/image12.png"/><Relationship Id="rId5" Type="http://schemas.openxmlformats.org/officeDocument/2006/relationships/slide" Target="slide79.xml"/><Relationship Id="rId10" Type="http://schemas.openxmlformats.org/officeDocument/2006/relationships/slide" Target="slide72.xml"/><Relationship Id="rId4" Type="http://schemas.openxmlformats.org/officeDocument/2006/relationships/slide" Target="slide78.xml"/><Relationship Id="rId9" Type="http://schemas.openxmlformats.org/officeDocument/2006/relationships/slide" Target="slide92.xml"/></Relationships>
</file>

<file path=ppt/slides/_rels/slide75.xml.rels><?xml version="1.0" encoding="UTF-8" standalone="yes"?>
<Relationships xmlns="http://schemas.openxmlformats.org/package/2006/relationships"><Relationship Id="rId8" Type="http://schemas.openxmlformats.org/officeDocument/2006/relationships/slide" Target="slide72.xml"/><Relationship Id="rId3" Type="http://schemas.openxmlformats.org/officeDocument/2006/relationships/slide" Target="slide86.xml"/><Relationship Id="rId7" Type="http://schemas.openxmlformats.org/officeDocument/2006/relationships/slide" Target="slide91.xml"/><Relationship Id="rId2" Type="http://schemas.openxmlformats.org/officeDocument/2006/relationships/slide" Target="slide85.xml"/><Relationship Id="rId1" Type="http://schemas.openxmlformats.org/officeDocument/2006/relationships/slideLayout" Target="../slideLayouts/slideLayout2.xml"/><Relationship Id="rId6" Type="http://schemas.openxmlformats.org/officeDocument/2006/relationships/slide" Target="slide90.xml"/><Relationship Id="rId5" Type="http://schemas.openxmlformats.org/officeDocument/2006/relationships/slide" Target="slide89.xml"/><Relationship Id="rId10" Type="http://schemas.openxmlformats.org/officeDocument/2006/relationships/image" Target="../media/image13.svg"/><Relationship Id="rId4" Type="http://schemas.openxmlformats.org/officeDocument/2006/relationships/slide" Target="slide88.xml"/><Relationship Id="rId9" Type="http://schemas.openxmlformats.org/officeDocument/2006/relationships/image" Target="../media/image12.png"/></Relationships>
</file>

<file path=ppt/slides/_rels/slide7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74.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7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74.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7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74.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7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74.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omments" Target="../comments/comment5.xml"/><Relationship Id="rId5" Type="http://schemas.openxmlformats.org/officeDocument/2006/relationships/slide" Target="slide9.xml"/><Relationship Id="rId4" Type="http://schemas.openxmlformats.org/officeDocument/2006/relationships/image" Target="../media/image7.svg"/></Relationships>
</file>

<file path=ppt/slides/_rels/slide8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74.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8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74.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8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73.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8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73.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8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73.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75.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8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75.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87.xml.rels><?xml version="1.0" encoding="UTF-8" standalone="yes"?>
<Relationships xmlns="http://schemas.openxmlformats.org/package/2006/relationships"><Relationship Id="rId3" Type="http://schemas.openxmlformats.org/officeDocument/2006/relationships/slide" Target="slide74.xm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8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75.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8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75.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slide" Target="slide10.xml"/><Relationship Id="rId4" Type="http://schemas.openxmlformats.org/officeDocument/2006/relationships/image" Target="../media/image7.svg"/></Relationships>
</file>

<file path=ppt/slides/_rels/slide9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75.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9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75.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9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74.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9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slide" Target="slide94.xml"/></Relationships>
</file>

<file path=ppt/slides/_rels/slide94.xml.rels><?xml version="1.0" encoding="UTF-8" standalone="yes"?>
<Relationships xmlns="http://schemas.openxmlformats.org/package/2006/relationships"><Relationship Id="rId8" Type="http://schemas.openxmlformats.org/officeDocument/2006/relationships/slide" Target="slide75.xml"/><Relationship Id="rId3" Type="http://schemas.openxmlformats.org/officeDocument/2006/relationships/image" Target="../media/image7.svg"/><Relationship Id="rId7" Type="http://schemas.openxmlformats.org/officeDocument/2006/relationships/slide" Target="slide74.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slide" Target="slide73.xml"/><Relationship Id="rId5" Type="http://schemas.openxmlformats.org/officeDocument/2006/relationships/slide" Target="slide93.xml"/><Relationship Id="rId4" Type="http://schemas.openxmlformats.org/officeDocument/2006/relationships/slide" Target="slide95.xml"/></Relationships>
</file>

<file path=ppt/slides/_rels/slide9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slide" Target="slide96.xml"/></Relationships>
</file>

<file path=ppt/slides/_rels/slide96.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slide" Target="slide99.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slide" Target="slide98.xml"/><Relationship Id="rId5" Type="http://schemas.openxmlformats.org/officeDocument/2006/relationships/slide" Target="slide97.xml"/><Relationship Id="rId4" Type="http://schemas.openxmlformats.org/officeDocument/2006/relationships/slide" Target="slide100.xml"/></Relationships>
</file>

<file path=ppt/slides/_rels/slide9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96.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9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96.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9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96.xml"/><Relationship Id="rId1" Type="http://schemas.openxmlformats.org/officeDocument/2006/relationships/slideLayout" Target="../slideLayouts/slideLayout2.xml"/><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Java 1.8 Features</a:t>
            </a:r>
          </a:p>
        </p:txBody>
      </p:sp>
      <p:sp>
        <p:nvSpPr>
          <p:cNvPr id="3" name="Subtitle 2">
            <a:extLst>
              <a:ext uri="{FF2B5EF4-FFF2-40B4-BE49-F238E27FC236}">
                <a16:creationId xmlns:a16="http://schemas.microsoft.com/office/drawing/2014/main" id="{9F09F645-F862-47B1-B000-1390FB57A0F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28748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dirty="0"/>
            </a:br>
            <a:r>
              <a:rPr lang="en-US" dirty="0"/>
              <a:t>Case Study-5</a:t>
            </a:r>
            <a:endParaRPr lang="en-US" b="1" i="1" dirty="0"/>
          </a:p>
        </p:txBody>
      </p:sp>
      <p:sp>
        <p:nvSpPr>
          <p:cNvPr id="3" name="Content Placeholder 2">
            <a:extLst>
              <a:ext uri="{FF2B5EF4-FFF2-40B4-BE49-F238E27FC236}">
                <a16:creationId xmlns:a16="http://schemas.microsoft.com/office/drawing/2014/main" id="{6AD36948-168A-4CD3-A3BC-2917B483B022}"/>
              </a:ext>
            </a:extLst>
          </p:cNvPr>
          <p:cNvSpPr>
            <a:spLocks noGrp="1"/>
          </p:cNvSpPr>
          <p:nvPr>
            <p:ph idx="4294967295"/>
          </p:nvPr>
        </p:nvSpPr>
        <p:spPr>
          <a:xfrm>
            <a:off x="258081" y="1034847"/>
            <a:ext cx="8385087" cy="3905250"/>
          </a:xfrm>
        </p:spPr>
        <p:txBody>
          <a:bodyPr/>
          <a:lstStyle/>
          <a:p>
            <a:endParaRPr lang="en-IN" dirty="0"/>
          </a:p>
        </p:txBody>
      </p:sp>
      <p:sp>
        <p:nvSpPr>
          <p:cNvPr id="4" name="Footer Placeholder 3"/>
          <p:cNvSpPr>
            <a:spLocks noGrp="1"/>
          </p:cNvSpPr>
          <p:nvPr>
            <p:ph type="ftr" sz="quarter" idx="4294967295"/>
          </p:nvPr>
        </p:nvSpPr>
        <p:spPr>
          <a:xfrm>
            <a:off x="0" y="4765675"/>
            <a:ext cx="3475038" cy="274638"/>
          </a:xfrm>
        </p:spPr>
        <p:txBody>
          <a:bodyPr/>
          <a:lstStyle/>
          <a:p>
            <a:r>
              <a:rPr lang="en-US" dirty="0" err="1"/>
              <a:t>Xoriant</a:t>
            </a:r>
            <a:r>
              <a:rPr lang="en-US" dirty="0"/>
              <a:t> </a:t>
            </a:r>
            <a:r>
              <a:rPr lang="en-US" dirty="0" err="1"/>
              <a:t>Soultions</a:t>
            </a:r>
            <a:r>
              <a:rPr lang="en-US" dirty="0"/>
              <a:t> Pvt. Ltd.</a:t>
            </a:r>
          </a:p>
        </p:txBody>
      </p:sp>
      <p:sp>
        <p:nvSpPr>
          <p:cNvPr id="6" name="Rectangle: Rounded Corners 5">
            <a:extLst>
              <a:ext uri="{FF2B5EF4-FFF2-40B4-BE49-F238E27FC236}">
                <a16:creationId xmlns:a16="http://schemas.microsoft.com/office/drawing/2014/main" id="{96CAAF06-8BEB-45CA-BDDF-73B6D0758DE4}"/>
              </a:ext>
            </a:extLst>
          </p:cNvPr>
          <p:cNvSpPr/>
          <p:nvPr/>
        </p:nvSpPr>
        <p:spPr>
          <a:xfrm>
            <a:off x="607356" y="1091869"/>
            <a:ext cx="7911257" cy="675443"/>
          </a:xfrm>
          <a:prstGeom prst="roundRect">
            <a:avLst>
              <a:gd name="adj" fmla="val 1021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latin typeface="+mj-lt"/>
            </a:endParaRPr>
          </a:p>
          <a:p>
            <a:r>
              <a:rPr lang="en-US" sz="1600" dirty="0">
                <a:solidFill>
                  <a:schemeClr val="tx1"/>
                </a:solidFill>
                <a:latin typeface="+mj-lt"/>
              </a:rPr>
              <a:t>5. If you can observe the again, we need to change the code in Account class which is not really related to what notification changes are done. What can be a better solution here??</a:t>
            </a:r>
          </a:p>
          <a:p>
            <a:pPr algn="l"/>
            <a:endParaRPr lang="en-US" sz="1600" dirty="0">
              <a:solidFill>
                <a:schemeClr val="tx1"/>
              </a:solidFill>
            </a:endParaRPr>
          </a:p>
        </p:txBody>
      </p:sp>
      <p:sp>
        <p:nvSpPr>
          <p:cNvPr id="7" name="Rectangle: Rounded Corners 6">
            <a:extLst>
              <a:ext uri="{FF2B5EF4-FFF2-40B4-BE49-F238E27FC236}">
                <a16:creationId xmlns:a16="http://schemas.microsoft.com/office/drawing/2014/main" id="{665DAF48-70E5-4CF5-890C-2E0A3BD03594}"/>
              </a:ext>
            </a:extLst>
          </p:cNvPr>
          <p:cNvSpPr/>
          <p:nvPr/>
        </p:nvSpPr>
        <p:spPr>
          <a:xfrm>
            <a:off x="607355" y="1881707"/>
            <a:ext cx="7911257" cy="1298942"/>
          </a:xfrm>
          <a:prstGeom prst="roundRect">
            <a:avLst>
              <a:gd name="adj" fmla="val 8251"/>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a:p>
            <a:endParaRPr lang="en-US" dirty="0">
              <a:solidFill>
                <a:schemeClr val="bg1"/>
              </a:solidFill>
            </a:endParaRPr>
          </a:p>
          <a:p>
            <a:endParaRPr lang="en-US" dirty="0">
              <a:solidFill>
                <a:schemeClr val="tx1"/>
              </a:solidFill>
              <a:latin typeface="+mj-lt"/>
            </a:endParaRPr>
          </a:p>
          <a:p>
            <a:endParaRPr lang="en-US" sz="1600" dirty="0">
              <a:solidFill>
                <a:schemeClr val="bg1"/>
              </a:solidFill>
              <a:latin typeface="+mj-lt"/>
            </a:endParaRPr>
          </a:p>
          <a:p>
            <a:r>
              <a:rPr lang="en-US" sz="1600" dirty="0">
                <a:solidFill>
                  <a:schemeClr val="bg1"/>
                </a:solidFill>
              </a:rPr>
              <a:t>Answer: </a:t>
            </a:r>
          </a:p>
          <a:p>
            <a:pPr marL="285750" indent="-285750">
              <a:buFont typeface="Arial" panose="020B0604020202020204" pitchFamily="34" charset="0"/>
              <a:buChar char="•"/>
            </a:pPr>
            <a:r>
              <a:rPr lang="en-US" sz="1600" dirty="0">
                <a:solidFill>
                  <a:schemeClr val="bg1"/>
                </a:solidFill>
              </a:rPr>
              <a:t>Yes, let's create a Notification Interface and define an implementations such as </a:t>
            </a:r>
            <a:r>
              <a:rPr lang="en-US" sz="1600" dirty="0" err="1">
                <a:solidFill>
                  <a:schemeClr val="bg1"/>
                </a:solidFill>
              </a:rPr>
              <a:t>AlertEmail</a:t>
            </a:r>
            <a:r>
              <a:rPr lang="en-US" sz="1600" dirty="0">
                <a:solidFill>
                  <a:schemeClr val="bg1"/>
                </a:solidFill>
              </a:rPr>
              <a:t> and </a:t>
            </a:r>
            <a:r>
              <a:rPr lang="en-US" sz="1600" dirty="0" err="1">
                <a:solidFill>
                  <a:schemeClr val="bg1"/>
                </a:solidFill>
              </a:rPr>
              <a:t>AlertSMS</a:t>
            </a:r>
            <a:r>
              <a:rPr lang="en-US" sz="1600" dirty="0">
                <a:solidFill>
                  <a:schemeClr val="bg1"/>
                </a:solidFill>
              </a:rPr>
              <a:t> which will decide what kind of notification to be sent without changing any code in Account class. </a:t>
            </a:r>
          </a:p>
          <a:p>
            <a:pPr marL="285750" indent="-285750">
              <a:buFont typeface="Arial" panose="020B0604020202020204" pitchFamily="34" charset="0"/>
              <a:buChar char="•"/>
            </a:pPr>
            <a:r>
              <a:rPr lang="en-US" sz="1600" dirty="0">
                <a:solidFill>
                  <a:schemeClr val="bg1"/>
                </a:solidFill>
              </a:rPr>
              <a:t>Add Notification as an instance variable in the Account class</a:t>
            </a:r>
          </a:p>
          <a:p>
            <a:endParaRPr lang="en-US" dirty="0">
              <a:solidFill>
                <a:schemeClr val="bg1"/>
              </a:solidFill>
            </a:endParaRPr>
          </a:p>
          <a:p>
            <a:endParaRPr lang="en-US" dirty="0">
              <a:solidFill>
                <a:schemeClr val="accent6"/>
              </a:solidFill>
            </a:endParaRPr>
          </a:p>
          <a:p>
            <a:endParaRPr lang="en-US" dirty="0">
              <a:solidFill>
                <a:schemeClr val="bg1"/>
              </a:solidFill>
            </a:endParaRPr>
          </a:p>
          <a:p>
            <a:pPr algn="ctr"/>
            <a:endParaRPr lang="en-IN" sz="1350" dirty="0"/>
          </a:p>
        </p:txBody>
      </p:sp>
      <p:grpSp>
        <p:nvGrpSpPr>
          <p:cNvPr id="8" name="Group 7">
            <a:extLst>
              <a:ext uri="{FF2B5EF4-FFF2-40B4-BE49-F238E27FC236}">
                <a16:creationId xmlns:a16="http://schemas.microsoft.com/office/drawing/2014/main" id="{5FFCF8BF-8C9B-491D-9783-383F534CA5DD}"/>
              </a:ext>
            </a:extLst>
          </p:cNvPr>
          <p:cNvGrpSpPr/>
          <p:nvPr/>
        </p:nvGrpSpPr>
        <p:grpSpPr>
          <a:xfrm>
            <a:off x="6904321" y="4230846"/>
            <a:ext cx="1614292" cy="512967"/>
            <a:chOff x="6215325" y="6076073"/>
            <a:chExt cx="2152389" cy="683956"/>
          </a:xfrm>
        </p:grpSpPr>
        <p:pic>
          <p:nvPicPr>
            <p:cNvPr id="9" name="Content Placeholder 11" descr="Right pointing backhand index outline">
              <a:extLst>
                <a:ext uri="{FF2B5EF4-FFF2-40B4-BE49-F238E27FC236}">
                  <a16:creationId xmlns:a16="http://schemas.microsoft.com/office/drawing/2014/main" id="{A905F865-41B7-453C-B5DC-8165277813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15325" y="6076073"/>
              <a:ext cx="779288" cy="683956"/>
            </a:xfrm>
            <a:prstGeom prst="rect">
              <a:avLst/>
            </a:prstGeom>
            <a:effectLst>
              <a:outerShdw blurRad="50800" dist="38100" dir="2700000" algn="tl" rotWithShape="0">
                <a:prstClr val="black">
                  <a:alpha val="40000"/>
                </a:prstClr>
              </a:outerShdw>
            </a:effectLst>
          </p:spPr>
        </p:pic>
        <p:sp>
          <p:nvSpPr>
            <p:cNvPr id="10" name="Rectangle: Rounded Corners 9">
              <a:hlinkClick r:id="rId5" action="ppaction://hlinksldjump"/>
              <a:extLst>
                <a:ext uri="{FF2B5EF4-FFF2-40B4-BE49-F238E27FC236}">
                  <a16:creationId xmlns:a16="http://schemas.microsoft.com/office/drawing/2014/main" id="{03E6A4F2-9555-4405-B458-FE12E8B68607}"/>
                </a:ext>
              </a:extLst>
            </p:cNvPr>
            <p:cNvSpPr/>
            <p:nvPr/>
          </p:nvSpPr>
          <p:spPr>
            <a:xfrm>
              <a:off x="7010400" y="6112329"/>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Next</a:t>
              </a:r>
              <a:endParaRPr lang="en-IN" sz="1350" dirty="0"/>
            </a:p>
          </p:txBody>
        </p:sp>
      </p:grpSp>
      <p:sp>
        <p:nvSpPr>
          <p:cNvPr id="11" name="Rectangle: Rounded Corners 10">
            <a:hlinkClick r:id="rId6" action="ppaction://hlinksldjump"/>
            <a:extLst>
              <a:ext uri="{FF2B5EF4-FFF2-40B4-BE49-F238E27FC236}">
                <a16:creationId xmlns:a16="http://schemas.microsoft.com/office/drawing/2014/main" id="{F2E08D56-E0D1-4097-8275-0237D667E82E}"/>
              </a:ext>
            </a:extLst>
          </p:cNvPr>
          <p:cNvSpPr/>
          <p:nvPr/>
        </p:nvSpPr>
        <p:spPr>
          <a:xfrm>
            <a:off x="618818" y="3997059"/>
            <a:ext cx="2232248" cy="609749"/>
          </a:xfrm>
          <a:prstGeom prst="roundRect">
            <a:avLst/>
          </a:prstGeom>
          <a:effectLst>
            <a:outerShdw blurRad="50800" dist="38100" dir="10800000" algn="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Interface</a:t>
            </a:r>
            <a:endParaRPr lang="en-IN" dirty="0"/>
          </a:p>
        </p:txBody>
      </p:sp>
      <p:sp>
        <p:nvSpPr>
          <p:cNvPr id="12" name="TextBox 11">
            <a:extLst>
              <a:ext uri="{FF2B5EF4-FFF2-40B4-BE49-F238E27FC236}">
                <a16:creationId xmlns:a16="http://schemas.microsoft.com/office/drawing/2014/main" id="{DDD08234-C39A-4A19-B6D0-E643C6AD5977}"/>
              </a:ext>
            </a:extLst>
          </p:cNvPr>
          <p:cNvSpPr txBox="1"/>
          <p:nvPr/>
        </p:nvSpPr>
        <p:spPr>
          <a:xfrm>
            <a:off x="607355" y="3313716"/>
            <a:ext cx="4572000" cy="369332"/>
          </a:xfrm>
          <a:prstGeom prst="rect">
            <a:avLst/>
          </a:prstGeom>
          <a:noFill/>
        </p:spPr>
        <p:txBody>
          <a:bodyPr wrap="square">
            <a:spAutoFit/>
          </a:bodyPr>
          <a:lstStyle/>
          <a:p>
            <a:r>
              <a:rPr lang="en-US" dirty="0">
                <a:solidFill>
                  <a:schemeClr val="accent6"/>
                </a:solidFill>
              </a:rPr>
              <a:t>Refer the Code:</a:t>
            </a:r>
          </a:p>
        </p:txBody>
      </p:sp>
    </p:spTree>
    <p:extLst>
      <p:ext uri="{BB962C8B-B14F-4D97-AF65-F5344CB8AC3E}">
        <p14:creationId xmlns:p14="http://schemas.microsoft.com/office/powerpoint/2010/main" val="1582307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6"/>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7" grpId="0" animBg="1"/>
      <p:bldP spid="7" grpId="1" animBg="1"/>
      <p:bldP spid="11" grpId="0" animBg="1"/>
      <p:bldP spid="12"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Streams</a:t>
            </a:r>
          </a:p>
        </p:txBody>
      </p:sp>
      <p:sp>
        <p:nvSpPr>
          <p:cNvPr id="3" name="Content Placeholder 2"/>
          <p:cNvSpPr>
            <a:spLocks noGrp="1"/>
          </p:cNvSpPr>
          <p:nvPr>
            <p:ph idx="13"/>
          </p:nvPr>
        </p:nvSpPr>
        <p:spPr/>
        <p:txBody>
          <a:bodyPr>
            <a:normAutofit/>
          </a:bodyPr>
          <a:lstStyle/>
          <a:p>
            <a:pPr marL="0" indent="0">
              <a:buNone/>
            </a:pPr>
            <a:r>
              <a:rPr lang="en-US" sz="1800" dirty="0"/>
              <a:t>A parallel stream is a stream that splits its elements into multiple chunks, processing each chunk with a different thread.</a:t>
            </a:r>
          </a:p>
          <a:p>
            <a:r>
              <a:rPr lang="en-US" sz="1800" dirty="0"/>
              <a:t>Sequential stream:</a:t>
            </a:r>
          </a:p>
          <a:p>
            <a:pPr marL="0" indent="0">
              <a:buNone/>
            </a:pPr>
            <a:endParaRPr lang="en-US" sz="1800" dirty="0"/>
          </a:p>
          <a:p>
            <a:pPr marL="0" indent="0">
              <a:buNone/>
            </a:pPr>
            <a:endParaRPr lang="en-US" sz="1800" dirty="0"/>
          </a:p>
          <a:p>
            <a:r>
              <a:rPr lang="en-US" sz="1800" dirty="0"/>
              <a:t>Parallel stream:</a:t>
            </a:r>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6" name="Rectangle: Rounded Corners 5">
            <a:extLst>
              <a:ext uri="{FF2B5EF4-FFF2-40B4-BE49-F238E27FC236}">
                <a16:creationId xmlns:a16="http://schemas.microsoft.com/office/drawing/2014/main" id="{77D7BE35-3D08-4731-A739-1129FCF98953}"/>
              </a:ext>
            </a:extLst>
          </p:cNvPr>
          <p:cNvSpPr/>
          <p:nvPr/>
        </p:nvSpPr>
        <p:spPr>
          <a:xfrm>
            <a:off x="529358" y="2972115"/>
            <a:ext cx="5891360" cy="1225909"/>
          </a:xfrm>
          <a:prstGeom prst="roundRect">
            <a:avLst>
              <a:gd name="adj" fmla="val 10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05740" lvl="1" indent="0">
              <a:buNone/>
            </a:pPr>
            <a:endParaRPr lang="en-US" sz="1600" dirty="0"/>
          </a:p>
          <a:p>
            <a:pPr marL="205740" lvl="1" indent="0">
              <a:buNone/>
            </a:pPr>
            <a:r>
              <a:rPr lang="en-US" sz="1600" dirty="0" err="1"/>
              <a:t>Stream.iterate</a:t>
            </a:r>
            <a:r>
              <a:rPr lang="en-US" sz="1600" dirty="0"/>
              <a:t>(1, </a:t>
            </a:r>
            <a:r>
              <a:rPr lang="en-US" sz="1600" dirty="0" err="1"/>
              <a:t>i</a:t>
            </a:r>
            <a:r>
              <a:rPr lang="en-US" sz="1600" dirty="0"/>
              <a:t> -&gt; </a:t>
            </a:r>
            <a:r>
              <a:rPr lang="en-US" sz="1600" dirty="0" err="1"/>
              <a:t>i</a:t>
            </a:r>
            <a:r>
              <a:rPr lang="en-US" sz="1600" dirty="0"/>
              <a:t> + 1)</a:t>
            </a:r>
          </a:p>
          <a:p>
            <a:pPr marL="205740" lvl="1" indent="0">
              <a:buNone/>
            </a:pPr>
            <a:r>
              <a:rPr lang="en-US" sz="1600" dirty="0"/>
              <a:t>.limit(5)</a:t>
            </a:r>
          </a:p>
          <a:p>
            <a:pPr marL="205740" lvl="1" indent="0">
              <a:buNone/>
            </a:pPr>
            <a:r>
              <a:rPr lang="en-US" sz="1600" dirty="0">
                <a:solidFill>
                  <a:srgbClr val="FFFF00"/>
                </a:solidFill>
              </a:rPr>
              <a:t>.parallel()</a:t>
            </a:r>
          </a:p>
          <a:p>
            <a:pPr marL="205740" lvl="1" indent="0">
              <a:buNone/>
            </a:pPr>
            <a:r>
              <a:rPr lang="en-US" sz="1600" dirty="0"/>
              <a:t>.reduce(Integer::sum);</a:t>
            </a:r>
          </a:p>
          <a:p>
            <a:pPr algn="ctr"/>
            <a:endParaRPr lang="en-IN" dirty="0"/>
          </a:p>
        </p:txBody>
      </p:sp>
      <p:sp>
        <p:nvSpPr>
          <p:cNvPr id="7" name="Rectangle: Rounded Corners 6">
            <a:extLst>
              <a:ext uri="{FF2B5EF4-FFF2-40B4-BE49-F238E27FC236}">
                <a16:creationId xmlns:a16="http://schemas.microsoft.com/office/drawing/2014/main" id="{D1B8E238-20C9-4944-B18F-EB210AAFFD6D}"/>
              </a:ext>
            </a:extLst>
          </p:cNvPr>
          <p:cNvSpPr/>
          <p:nvPr/>
        </p:nvSpPr>
        <p:spPr>
          <a:xfrm>
            <a:off x="544710" y="1915002"/>
            <a:ext cx="5891360" cy="390363"/>
          </a:xfrm>
          <a:prstGeom prst="roundRect">
            <a:avLst>
              <a:gd name="adj" fmla="val 10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05740" lvl="1" indent="0">
              <a:buNone/>
            </a:pPr>
            <a:endParaRPr lang="en-US" sz="1600" dirty="0"/>
          </a:p>
          <a:p>
            <a:pPr marL="205740" lvl="1" indent="0">
              <a:buNone/>
            </a:pPr>
            <a:r>
              <a:rPr lang="en-US" sz="1600" dirty="0" err="1"/>
              <a:t>Stream.iterate</a:t>
            </a:r>
            <a:r>
              <a:rPr lang="en-US" sz="1600" dirty="0"/>
              <a:t>(1, </a:t>
            </a:r>
            <a:r>
              <a:rPr lang="en-US" sz="1600" dirty="0" err="1"/>
              <a:t>i</a:t>
            </a:r>
            <a:r>
              <a:rPr lang="en-US" sz="1600" dirty="0"/>
              <a:t> -&gt; </a:t>
            </a:r>
            <a:r>
              <a:rPr lang="en-US" sz="1600" dirty="0" err="1"/>
              <a:t>i</a:t>
            </a:r>
            <a:r>
              <a:rPr lang="en-US" sz="1600" dirty="0"/>
              <a:t> + 1).limit(5).reduce(Integer::sum);</a:t>
            </a:r>
          </a:p>
          <a:p>
            <a:pPr algn="ctr"/>
            <a:endParaRPr lang="en-IN" dirty="0"/>
          </a:p>
        </p:txBody>
      </p:sp>
      <p:grpSp>
        <p:nvGrpSpPr>
          <p:cNvPr id="8" name="Group 7">
            <a:extLst>
              <a:ext uri="{FF2B5EF4-FFF2-40B4-BE49-F238E27FC236}">
                <a16:creationId xmlns:a16="http://schemas.microsoft.com/office/drawing/2014/main" id="{2BF987BD-66F6-46B2-8F90-B3B4C403FDEA}"/>
              </a:ext>
            </a:extLst>
          </p:cNvPr>
          <p:cNvGrpSpPr/>
          <p:nvPr/>
        </p:nvGrpSpPr>
        <p:grpSpPr>
          <a:xfrm>
            <a:off x="6952323" y="4344783"/>
            <a:ext cx="1614292" cy="512967"/>
            <a:chOff x="6215325" y="6076073"/>
            <a:chExt cx="2152389" cy="683956"/>
          </a:xfrm>
        </p:grpSpPr>
        <p:pic>
          <p:nvPicPr>
            <p:cNvPr id="9" name="Content Placeholder 11" descr="Right pointing backhand index outline">
              <a:extLst>
                <a:ext uri="{FF2B5EF4-FFF2-40B4-BE49-F238E27FC236}">
                  <a16:creationId xmlns:a16="http://schemas.microsoft.com/office/drawing/2014/main" id="{E6016A5F-DA6B-4501-A0FF-38AC8F27A4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5325" y="6076073"/>
              <a:ext cx="779288" cy="683956"/>
            </a:xfrm>
            <a:prstGeom prst="rect">
              <a:avLst/>
            </a:prstGeom>
            <a:effectLst>
              <a:outerShdw blurRad="50800" dist="38100" dir="2700000" algn="tl" rotWithShape="0">
                <a:prstClr val="black">
                  <a:alpha val="40000"/>
                </a:prstClr>
              </a:outerShdw>
            </a:effectLst>
          </p:spPr>
        </p:pic>
        <p:sp>
          <p:nvSpPr>
            <p:cNvPr id="10" name="Rectangle: Rounded Corners 9">
              <a:hlinkClick r:id="rId4" action="ppaction://hlinksldjump"/>
              <a:extLst>
                <a:ext uri="{FF2B5EF4-FFF2-40B4-BE49-F238E27FC236}">
                  <a16:creationId xmlns:a16="http://schemas.microsoft.com/office/drawing/2014/main" id="{A42E8F15-3E65-4DF7-B88E-082F99815226}"/>
                </a:ext>
              </a:extLst>
            </p:cNvPr>
            <p:cNvSpPr/>
            <p:nvPr/>
          </p:nvSpPr>
          <p:spPr>
            <a:xfrm>
              <a:off x="7010400" y="6112329"/>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Next</a:t>
              </a:r>
              <a:endParaRPr lang="en-IN" sz="1350" dirty="0"/>
            </a:p>
          </p:txBody>
        </p:sp>
      </p:grpSp>
    </p:spTree>
    <p:extLst>
      <p:ext uri="{BB962C8B-B14F-4D97-AF65-F5344CB8AC3E}">
        <p14:creationId xmlns:p14="http://schemas.microsoft.com/office/powerpoint/2010/main" val="3282643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Decision between Sequential stream &amp; Parallel stream</a:t>
            </a:r>
          </a:p>
        </p:txBody>
      </p:sp>
      <p:sp>
        <p:nvSpPr>
          <p:cNvPr id="3" name="Content Placeholder 2"/>
          <p:cNvSpPr>
            <a:spLocks noGrp="1"/>
          </p:cNvSpPr>
          <p:nvPr>
            <p:ph idx="13"/>
          </p:nvPr>
        </p:nvSpPr>
        <p:spPr/>
        <p:txBody>
          <a:bodyPr>
            <a:normAutofit/>
          </a:bodyPr>
          <a:lstStyle/>
          <a:p>
            <a:r>
              <a:rPr lang="en-US" sz="1800" dirty="0"/>
              <a:t>Use parallel stream if you have at least one thousand elements.</a:t>
            </a:r>
          </a:p>
          <a:p>
            <a:r>
              <a:rPr lang="en-US" sz="1800" dirty="0"/>
              <a:t>We should never parallel stream for operations like limit() &amp; </a:t>
            </a:r>
            <a:r>
              <a:rPr lang="en-US" sz="1800" dirty="0" err="1"/>
              <a:t>findFirst</a:t>
            </a:r>
            <a:r>
              <a:rPr lang="en-US" sz="1800" dirty="0"/>
              <a:t>(). Note that parallel streams are not always faster than sequential stream.</a:t>
            </a:r>
          </a:p>
          <a:p>
            <a:r>
              <a:rPr lang="en-US" sz="1800" dirty="0"/>
              <a:t>We can use parallel stream for </a:t>
            </a:r>
            <a:r>
              <a:rPr lang="en-US" sz="1800" dirty="0" err="1"/>
              <a:t>findAny</a:t>
            </a:r>
            <a:r>
              <a:rPr lang="en-US" sz="1800" dirty="0"/>
              <a:t>() operation.</a:t>
            </a:r>
          </a:p>
          <a:p>
            <a:r>
              <a:rPr lang="en-US" sz="1800" dirty="0"/>
              <a:t>Take into account how well the data structure underlying the stream decomposes. For instance, an </a:t>
            </a:r>
            <a:r>
              <a:rPr lang="en-US" sz="1800" dirty="0" err="1"/>
              <a:t>ArrayList</a:t>
            </a:r>
            <a:r>
              <a:rPr lang="en-US" sz="1800" dirty="0"/>
              <a:t> can be split much more efficiently than a </a:t>
            </a:r>
            <a:r>
              <a:rPr lang="en-US" sz="1800" dirty="0" err="1"/>
              <a:t>LinkedList</a:t>
            </a:r>
            <a:r>
              <a:rPr lang="en-US" sz="1800" dirty="0"/>
              <a:t>. So we can use parallel stream for </a:t>
            </a:r>
            <a:r>
              <a:rPr lang="en-US" sz="1800" dirty="0" err="1"/>
              <a:t>ArrayList</a:t>
            </a:r>
            <a:r>
              <a:rPr lang="en-US" sz="1800" dirty="0"/>
              <a:t> but not for </a:t>
            </a:r>
            <a:r>
              <a:rPr lang="en-US" sz="1800" dirty="0" err="1"/>
              <a:t>LinkedList</a:t>
            </a:r>
            <a:r>
              <a:rPr lang="en-US" sz="1800" dirty="0"/>
              <a:t>.</a:t>
            </a:r>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grpSp>
        <p:nvGrpSpPr>
          <p:cNvPr id="6" name="Group 5">
            <a:extLst>
              <a:ext uri="{FF2B5EF4-FFF2-40B4-BE49-F238E27FC236}">
                <a16:creationId xmlns:a16="http://schemas.microsoft.com/office/drawing/2014/main" id="{5BBD966B-0E93-4902-BC49-F8F00B7319F0}"/>
              </a:ext>
            </a:extLst>
          </p:cNvPr>
          <p:cNvGrpSpPr/>
          <p:nvPr/>
        </p:nvGrpSpPr>
        <p:grpSpPr>
          <a:xfrm>
            <a:off x="7028876" y="4291031"/>
            <a:ext cx="1614292" cy="512967"/>
            <a:chOff x="6215325" y="6076073"/>
            <a:chExt cx="2152389" cy="683956"/>
          </a:xfrm>
        </p:grpSpPr>
        <p:pic>
          <p:nvPicPr>
            <p:cNvPr id="7" name="Content Placeholder 11" descr="Right pointing backhand index outline">
              <a:extLst>
                <a:ext uri="{FF2B5EF4-FFF2-40B4-BE49-F238E27FC236}">
                  <a16:creationId xmlns:a16="http://schemas.microsoft.com/office/drawing/2014/main" id="{718DBFC1-0473-48CF-8CA2-C2329A118B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5325" y="6076073"/>
              <a:ext cx="779288" cy="683956"/>
            </a:xfrm>
            <a:prstGeom prst="rect">
              <a:avLst/>
            </a:prstGeom>
            <a:effectLst>
              <a:outerShdw blurRad="50800" dist="38100" dir="2700000" algn="tl" rotWithShape="0">
                <a:prstClr val="black">
                  <a:alpha val="40000"/>
                </a:prstClr>
              </a:outerShdw>
            </a:effectLst>
          </p:spPr>
        </p:pic>
        <p:sp>
          <p:nvSpPr>
            <p:cNvPr id="8" name="Rectangle: Rounded Corners 7">
              <a:hlinkClick r:id="rId4" action="ppaction://hlinksldjump"/>
              <a:extLst>
                <a:ext uri="{FF2B5EF4-FFF2-40B4-BE49-F238E27FC236}">
                  <a16:creationId xmlns:a16="http://schemas.microsoft.com/office/drawing/2014/main" id="{36FD6F6B-2E60-40A8-A1F9-F85C16308E85}"/>
                </a:ext>
              </a:extLst>
            </p:cNvPr>
            <p:cNvSpPr/>
            <p:nvPr/>
          </p:nvSpPr>
          <p:spPr>
            <a:xfrm>
              <a:off x="7010400" y="6112329"/>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Next</a:t>
              </a:r>
              <a:endParaRPr lang="en-IN" sz="1350" dirty="0"/>
            </a:p>
          </p:txBody>
        </p:sp>
      </p:grpSp>
    </p:spTree>
    <p:extLst>
      <p:ext uri="{BB962C8B-B14F-4D97-AF65-F5344CB8AC3E}">
        <p14:creationId xmlns:p14="http://schemas.microsoft.com/office/powerpoint/2010/main" val="3048867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Subtitle 4"/>
          <p:cNvSpPr>
            <a:spLocks noGrp="1"/>
          </p:cNvSpPr>
          <p:nvPr>
            <p:ph type="subTitle" idx="10"/>
          </p:nvPr>
        </p:nvSpPr>
        <p:spPr/>
        <p:txBody>
          <a:bodyPr/>
          <a:lstStyle/>
          <a:p>
            <a:endParaRPr lang="en-US"/>
          </a:p>
        </p:txBody>
      </p:sp>
    </p:spTree>
    <p:extLst>
      <p:ext uri="{BB962C8B-B14F-4D97-AF65-F5344CB8AC3E}">
        <p14:creationId xmlns:p14="http://schemas.microsoft.com/office/powerpoint/2010/main" val="781808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an Interface?</a:t>
            </a:r>
          </a:p>
        </p:txBody>
      </p:sp>
      <p:sp>
        <p:nvSpPr>
          <p:cNvPr id="8" name="Content Placeholder 7">
            <a:extLst>
              <a:ext uri="{FF2B5EF4-FFF2-40B4-BE49-F238E27FC236}">
                <a16:creationId xmlns:a16="http://schemas.microsoft.com/office/drawing/2014/main" id="{AA5B7818-F536-45E7-B45E-224D2D134648}"/>
              </a:ext>
            </a:extLst>
          </p:cNvPr>
          <p:cNvSpPr>
            <a:spLocks noGrp="1"/>
          </p:cNvSpPr>
          <p:nvPr>
            <p:ph idx="13"/>
          </p:nvPr>
        </p:nvSpPr>
        <p:spPr/>
        <p:txBody>
          <a:bodyPr/>
          <a:lstStyle/>
          <a:p>
            <a:endParaRPr lang="en-IN"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5" name="Slide Number Placeholder 4"/>
          <p:cNvSpPr>
            <a:spLocks noGrp="1"/>
          </p:cNvSpPr>
          <p:nvPr>
            <p:ph type="sldNum" sz="quarter" idx="4294967295"/>
          </p:nvPr>
        </p:nvSpPr>
        <p:spPr>
          <a:xfrm>
            <a:off x="8534400" y="6354763"/>
            <a:ext cx="609600" cy="366712"/>
          </a:xfrm>
          <a:prstGeom prst="rect">
            <a:avLst/>
          </a:prstGeom>
        </p:spPr>
        <p:txBody>
          <a:bodyPr/>
          <a:lstStyle>
            <a:defPPr>
              <a:defRPr lang="en-US"/>
            </a:defPPr>
            <a:lvl1pPr marL="0" algn="l" defTabSz="914400" rtl="0" eaLnBrk="1" latinLnBrk="0" hangingPunct="1">
              <a:defRPr sz="1800" kern="1200">
                <a:solidFill>
                  <a:schemeClr val="tx1"/>
                </a:solidFill>
                <a:latin typeface="Candara" panose="020E0502030303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218C5A-AA56-4136-94E6-BAA98D2AAD9B}" type="slidenum">
              <a:rPr lang="en-US" smtClean="0"/>
              <a:pPr/>
              <a:t>11</a:t>
            </a:fld>
            <a:endParaRPr lang="en-US"/>
          </a:p>
        </p:txBody>
      </p:sp>
      <p:sp>
        <p:nvSpPr>
          <p:cNvPr id="6" name="Rectangle: Rounded Corners 5">
            <a:extLst>
              <a:ext uri="{FF2B5EF4-FFF2-40B4-BE49-F238E27FC236}">
                <a16:creationId xmlns:a16="http://schemas.microsoft.com/office/drawing/2014/main" id="{3ABAA963-6AEB-4FC0-9139-ABFB47E97CFF}"/>
              </a:ext>
            </a:extLst>
          </p:cNvPr>
          <p:cNvSpPr/>
          <p:nvPr/>
        </p:nvSpPr>
        <p:spPr>
          <a:xfrm>
            <a:off x="581073" y="1047082"/>
            <a:ext cx="7953327" cy="1236636"/>
          </a:xfrm>
          <a:prstGeom prst="roundRect">
            <a:avLst>
              <a:gd name="adj" fmla="val 8251"/>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Interface is a fully abstraction of a class.</a:t>
            </a:r>
          </a:p>
          <a:p>
            <a:pPr marL="285750" indent="-285750">
              <a:buFont typeface="Arial" panose="020B0604020202020204" pitchFamily="34" charset="0"/>
              <a:buChar char="•"/>
            </a:pPr>
            <a:r>
              <a:rPr lang="en-US" sz="1600" dirty="0"/>
              <a:t>All methods in an interface are "public abstract" &amp; all variables are "public static final".</a:t>
            </a:r>
          </a:p>
          <a:p>
            <a:pPr marL="285750" indent="-285750">
              <a:buFont typeface="Arial" panose="020B0604020202020204" pitchFamily="34" charset="0"/>
              <a:buChar char="•"/>
            </a:pPr>
            <a:r>
              <a:rPr lang="en-US" sz="1600" dirty="0"/>
              <a:t>Interface is a contract between service provider &amp; service user.</a:t>
            </a:r>
          </a:p>
          <a:p>
            <a:pPr marL="285750" indent="-285750">
              <a:buFont typeface="Arial" panose="020B0604020202020204" pitchFamily="34" charset="0"/>
              <a:buChar char="•"/>
            </a:pPr>
            <a:r>
              <a:rPr lang="en-US" sz="1600" dirty="0"/>
              <a:t>Interfaces gather irrelevant objects together.</a:t>
            </a:r>
          </a:p>
          <a:p>
            <a:endParaRPr lang="en-US" sz="1600"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IN" sz="1350" dirty="0"/>
          </a:p>
        </p:txBody>
      </p:sp>
      <p:pic>
        <p:nvPicPr>
          <p:cNvPr id="7" name="Content Placeholder 13" descr="Work from home Wi-Fi with solid fill">
            <a:hlinkClick r:id="rId3" action="ppaction://hlinksldjump"/>
            <a:extLst>
              <a:ext uri="{FF2B5EF4-FFF2-40B4-BE49-F238E27FC236}">
                <a16:creationId xmlns:a16="http://schemas.microsoft.com/office/drawing/2014/main" id="{81006C0D-7827-4424-98BA-3C8E306A9D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59699" y="-20538"/>
            <a:ext cx="914400" cy="914400"/>
          </a:xfrm>
          <a:prstGeom prst="rect">
            <a:avLst/>
          </a:prstGeom>
        </p:spPr>
      </p:pic>
      <p:sp>
        <p:nvSpPr>
          <p:cNvPr id="9" name="TextBox 8">
            <a:extLst>
              <a:ext uri="{FF2B5EF4-FFF2-40B4-BE49-F238E27FC236}">
                <a16:creationId xmlns:a16="http://schemas.microsoft.com/office/drawing/2014/main" id="{7B031AE3-B62C-4BDF-B29C-2E6129C11FE5}"/>
              </a:ext>
            </a:extLst>
          </p:cNvPr>
          <p:cNvSpPr txBox="1"/>
          <p:nvPr/>
        </p:nvSpPr>
        <p:spPr>
          <a:xfrm>
            <a:off x="581073" y="2478226"/>
            <a:ext cx="4572000" cy="369332"/>
          </a:xfrm>
          <a:prstGeom prst="rect">
            <a:avLst/>
          </a:prstGeom>
          <a:noFill/>
        </p:spPr>
        <p:txBody>
          <a:bodyPr wrap="square">
            <a:spAutoFit/>
          </a:bodyPr>
          <a:lstStyle/>
          <a:p>
            <a:r>
              <a:rPr lang="en-US" dirty="0">
                <a:solidFill>
                  <a:schemeClr val="accent6"/>
                </a:solidFill>
              </a:rPr>
              <a:t>Refer the Code:</a:t>
            </a:r>
          </a:p>
        </p:txBody>
      </p:sp>
    </p:spTree>
    <p:extLst>
      <p:ext uri="{BB962C8B-B14F-4D97-AF65-F5344CB8AC3E}">
        <p14:creationId xmlns:p14="http://schemas.microsoft.com/office/powerpoint/2010/main" val="258540181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dirty="0"/>
            </a:br>
            <a:r>
              <a:rPr lang="en-US" dirty="0"/>
              <a:t>Case Study-6</a:t>
            </a:r>
            <a:endParaRPr lang="en-US" b="1" i="1" dirty="0"/>
          </a:p>
        </p:txBody>
      </p:sp>
      <p:sp>
        <p:nvSpPr>
          <p:cNvPr id="3" name="Content Placeholder 2">
            <a:extLst>
              <a:ext uri="{FF2B5EF4-FFF2-40B4-BE49-F238E27FC236}">
                <a16:creationId xmlns:a16="http://schemas.microsoft.com/office/drawing/2014/main" id="{16BA057D-0406-425D-B372-B3BB7EEE445D}"/>
              </a:ext>
            </a:extLst>
          </p:cNvPr>
          <p:cNvSpPr>
            <a:spLocks noGrp="1"/>
          </p:cNvSpPr>
          <p:nvPr>
            <p:ph idx="4294967295"/>
          </p:nvPr>
        </p:nvSpPr>
        <p:spPr>
          <a:xfrm>
            <a:off x="258081" y="1034847"/>
            <a:ext cx="8385087" cy="3905250"/>
          </a:xfrm>
        </p:spPr>
        <p:txBody>
          <a:bodyPr/>
          <a:lstStyle/>
          <a:p>
            <a:endParaRPr lang="en-IN"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6" name="Rectangle: Rounded Corners 5">
            <a:extLst>
              <a:ext uri="{FF2B5EF4-FFF2-40B4-BE49-F238E27FC236}">
                <a16:creationId xmlns:a16="http://schemas.microsoft.com/office/drawing/2014/main" id="{0A1EC352-8378-4912-BDCC-BCF7B8E0B732}"/>
              </a:ext>
            </a:extLst>
          </p:cNvPr>
          <p:cNvSpPr/>
          <p:nvPr/>
        </p:nvSpPr>
        <p:spPr>
          <a:xfrm>
            <a:off x="611560" y="1106596"/>
            <a:ext cx="7907053" cy="836721"/>
          </a:xfrm>
          <a:prstGeom prst="roundRect">
            <a:avLst>
              <a:gd name="adj" fmla="val 1021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600" dirty="0">
                <a:solidFill>
                  <a:schemeClr val="tx1"/>
                </a:solidFill>
              </a:rPr>
              <a:t>6. But if you can observe here only one type of notification, we can set here either email or SMS. What if we want both type of notification to subscribe?</a:t>
            </a:r>
          </a:p>
        </p:txBody>
      </p:sp>
      <p:sp>
        <p:nvSpPr>
          <p:cNvPr id="7" name="Rectangle: Rounded Corners 6">
            <a:extLst>
              <a:ext uri="{FF2B5EF4-FFF2-40B4-BE49-F238E27FC236}">
                <a16:creationId xmlns:a16="http://schemas.microsoft.com/office/drawing/2014/main" id="{F1F23554-7F99-4476-BEF3-C17C608CAB06}"/>
              </a:ext>
            </a:extLst>
          </p:cNvPr>
          <p:cNvSpPr/>
          <p:nvPr/>
        </p:nvSpPr>
        <p:spPr>
          <a:xfrm>
            <a:off x="597426" y="2076295"/>
            <a:ext cx="7907053" cy="739092"/>
          </a:xfrm>
          <a:prstGeom prst="roundRect">
            <a:avLst>
              <a:gd name="adj" fmla="val 8251"/>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a:p>
            <a:endParaRPr lang="en-US" dirty="0">
              <a:solidFill>
                <a:schemeClr val="bg1"/>
              </a:solidFill>
            </a:endParaRP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r>
              <a:rPr lang="en-US" sz="1600" dirty="0">
                <a:solidFill>
                  <a:schemeClr val="bg1"/>
                </a:solidFill>
              </a:rPr>
              <a:t>Answer: Yes, it is possible to replace the Notification instance variable in Account class to List&lt;Notification&gt;</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IN" sz="1350" dirty="0"/>
          </a:p>
        </p:txBody>
      </p:sp>
      <p:grpSp>
        <p:nvGrpSpPr>
          <p:cNvPr id="8" name="Group 7">
            <a:extLst>
              <a:ext uri="{FF2B5EF4-FFF2-40B4-BE49-F238E27FC236}">
                <a16:creationId xmlns:a16="http://schemas.microsoft.com/office/drawing/2014/main" id="{7E43F506-278C-432E-874A-8B2221111D6A}"/>
              </a:ext>
            </a:extLst>
          </p:cNvPr>
          <p:cNvGrpSpPr/>
          <p:nvPr/>
        </p:nvGrpSpPr>
        <p:grpSpPr>
          <a:xfrm>
            <a:off x="6904321" y="4155926"/>
            <a:ext cx="1614292" cy="512967"/>
            <a:chOff x="6215325" y="6076073"/>
            <a:chExt cx="2152389" cy="683956"/>
          </a:xfrm>
        </p:grpSpPr>
        <p:pic>
          <p:nvPicPr>
            <p:cNvPr id="9" name="Content Placeholder 11" descr="Right pointing backhand index outline">
              <a:extLst>
                <a:ext uri="{FF2B5EF4-FFF2-40B4-BE49-F238E27FC236}">
                  <a16:creationId xmlns:a16="http://schemas.microsoft.com/office/drawing/2014/main" id="{A488AC76-2ADD-4343-BE51-2AAB69AE4B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15325" y="6076073"/>
              <a:ext cx="779288" cy="683956"/>
            </a:xfrm>
            <a:prstGeom prst="rect">
              <a:avLst/>
            </a:prstGeom>
            <a:effectLst>
              <a:outerShdw blurRad="50800" dist="38100" dir="2700000" algn="tl" rotWithShape="0">
                <a:prstClr val="black">
                  <a:alpha val="40000"/>
                </a:prstClr>
              </a:outerShdw>
            </a:effectLst>
          </p:spPr>
        </p:pic>
        <p:sp>
          <p:nvSpPr>
            <p:cNvPr id="10" name="Rectangle: Rounded Corners 9">
              <a:hlinkClick r:id="rId5" action="ppaction://hlinksldjump"/>
              <a:extLst>
                <a:ext uri="{FF2B5EF4-FFF2-40B4-BE49-F238E27FC236}">
                  <a16:creationId xmlns:a16="http://schemas.microsoft.com/office/drawing/2014/main" id="{7464E34C-953A-41BF-AEA9-107F5C860CDB}"/>
                </a:ext>
              </a:extLst>
            </p:cNvPr>
            <p:cNvSpPr/>
            <p:nvPr/>
          </p:nvSpPr>
          <p:spPr>
            <a:xfrm>
              <a:off x="7010400" y="6112329"/>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Next</a:t>
              </a:r>
              <a:endParaRPr lang="en-IN" sz="1350" dirty="0"/>
            </a:p>
          </p:txBody>
        </p:sp>
      </p:grpSp>
      <p:sp>
        <p:nvSpPr>
          <p:cNvPr id="11" name="TextBox 10">
            <a:extLst>
              <a:ext uri="{FF2B5EF4-FFF2-40B4-BE49-F238E27FC236}">
                <a16:creationId xmlns:a16="http://schemas.microsoft.com/office/drawing/2014/main" id="{290082E3-0F76-4FD2-B2A6-2980C05498BD}"/>
              </a:ext>
            </a:extLst>
          </p:cNvPr>
          <p:cNvSpPr txBox="1"/>
          <p:nvPr/>
        </p:nvSpPr>
        <p:spPr>
          <a:xfrm>
            <a:off x="611560" y="3112967"/>
            <a:ext cx="4572000" cy="369332"/>
          </a:xfrm>
          <a:prstGeom prst="rect">
            <a:avLst/>
          </a:prstGeom>
          <a:noFill/>
        </p:spPr>
        <p:txBody>
          <a:bodyPr wrap="square">
            <a:spAutoFit/>
          </a:bodyPr>
          <a:lstStyle/>
          <a:p>
            <a:r>
              <a:rPr lang="en-US" dirty="0">
                <a:solidFill>
                  <a:schemeClr val="accent6"/>
                </a:solidFill>
              </a:rPr>
              <a:t>Refer the Code:</a:t>
            </a:r>
          </a:p>
        </p:txBody>
      </p:sp>
    </p:spTree>
    <p:extLst>
      <p:ext uri="{BB962C8B-B14F-4D97-AF65-F5344CB8AC3E}">
        <p14:creationId xmlns:p14="http://schemas.microsoft.com/office/powerpoint/2010/main" val="320913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9" restart="whenNotActive" fill="hold" evtFilter="cancelBubble" nodeType="interactiveSeq">
                <p:stCondLst>
                  <p:cond evt="onClick" delay="0">
                    <p:tgtEl>
                      <p:spTgt spid="6"/>
                    </p:tgtEl>
                  </p:cond>
                </p:stCondLst>
                <p:endSync evt="end" delay="0">
                  <p:rtn val="all"/>
                </p:endSync>
                <p:childTnLst>
                  <p:par>
                    <p:cTn id="10" fill="hold">
                      <p:stCondLst>
                        <p:cond delay="0"/>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7" grpId="0" animBg="1"/>
      <p:bldP spid="7" grpId="1" animBg="1"/>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dirty="0"/>
            </a:br>
            <a:r>
              <a:rPr lang="en-US" dirty="0"/>
              <a:t>Case Study-7</a:t>
            </a:r>
            <a:endParaRPr lang="en-US" b="1" i="1" dirty="0"/>
          </a:p>
        </p:txBody>
      </p:sp>
      <p:sp>
        <p:nvSpPr>
          <p:cNvPr id="14" name="Content Placeholder 13">
            <a:extLst>
              <a:ext uri="{FF2B5EF4-FFF2-40B4-BE49-F238E27FC236}">
                <a16:creationId xmlns:a16="http://schemas.microsoft.com/office/drawing/2014/main" id="{09B7F226-2711-464B-89E8-1994166965F8}"/>
              </a:ext>
            </a:extLst>
          </p:cNvPr>
          <p:cNvSpPr>
            <a:spLocks noGrp="1"/>
          </p:cNvSpPr>
          <p:nvPr>
            <p:ph idx="13"/>
          </p:nvPr>
        </p:nvSpPr>
        <p:spPr/>
        <p:txBody>
          <a:bodyPr/>
          <a:lstStyle/>
          <a:p>
            <a:endParaRPr lang="en-IN"/>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7" name="Rectangle: Rounded Corners 6">
            <a:extLst>
              <a:ext uri="{FF2B5EF4-FFF2-40B4-BE49-F238E27FC236}">
                <a16:creationId xmlns:a16="http://schemas.microsoft.com/office/drawing/2014/main" id="{28173D0B-2EE1-4CB8-A9EF-23987BA5DEB5}"/>
              </a:ext>
            </a:extLst>
          </p:cNvPr>
          <p:cNvSpPr/>
          <p:nvPr/>
        </p:nvSpPr>
        <p:spPr>
          <a:xfrm>
            <a:off x="531167" y="1625492"/>
            <a:ext cx="7979061" cy="605432"/>
          </a:xfrm>
          <a:prstGeom prst="roundRect">
            <a:avLst>
              <a:gd name="adj" fmla="val 8251"/>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a:p>
            <a:endParaRPr lang="en-US" dirty="0">
              <a:solidFill>
                <a:schemeClr val="bg1"/>
              </a:solidFill>
            </a:endParaRPr>
          </a:p>
          <a:p>
            <a:pPr algn="l"/>
            <a:endParaRPr lang="en-US" sz="1800" dirty="0">
              <a:solidFill>
                <a:schemeClr val="tx1"/>
              </a:solidFill>
            </a:endParaRPr>
          </a:p>
          <a:p>
            <a:pPr algn="l"/>
            <a:endParaRPr lang="en-US" dirty="0">
              <a:solidFill>
                <a:schemeClr val="tx1"/>
              </a:solidFill>
            </a:endParaRPr>
          </a:p>
          <a:p>
            <a:pPr algn="l"/>
            <a:endParaRPr lang="en-US" sz="1600" dirty="0">
              <a:solidFill>
                <a:schemeClr val="bg1"/>
              </a:solidFill>
            </a:endParaRPr>
          </a:p>
          <a:p>
            <a:pPr algn="l"/>
            <a:r>
              <a:rPr lang="en-US" sz="1600" dirty="0">
                <a:solidFill>
                  <a:schemeClr val="bg1"/>
                </a:solidFill>
              </a:rPr>
              <a:t>Answer: For this we need to create one more implementation class </a:t>
            </a:r>
            <a:r>
              <a:rPr lang="en-US" sz="1600" dirty="0" err="1">
                <a:solidFill>
                  <a:schemeClr val="bg1"/>
                </a:solidFill>
              </a:rPr>
              <a:t>AlertWhatsApp</a:t>
            </a:r>
            <a:r>
              <a:rPr lang="en-US" sz="1600" dirty="0">
                <a:solidFill>
                  <a:schemeClr val="bg1"/>
                </a:solidFill>
              </a:rPr>
              <a:t> for Notification interface. </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IN" sz="1350" dirty="0"/>
          </a:p>
        </p:txBody>
      </p:sp>
      <p:sp>
        <p:nvSpPr>
          <p:cNvPr id="11" name="Rectangle: Rounded Corners 10">
            <a:extLst>
              <a:ext uri="{FF2B5EF4-FFF2-40B4-BE49-F238E27FC236}">
                <a16:creationId xmlns:a16="http://schemas.microsoft.com/office/drawing/2014/main" id="{F288BA6B-2BF6-47BF-A514-05EABC37FAB8}"/>
              </a:ext>
            </a:extLst>
          </p:cNvPr>
          <p:cNvSpPr/>
          <p:nvPr/>
        </p:nvSpPr>
        <p:spPr>
          <a:xfrm>
            <a:off x="531165" y="3090987"/>
            <a:ext cx="7979061" cy="512968"/>
          </a:xfrm>
          <a:prstGeom prst="roundRect">
            <a:avLst>
              <a:gd name="adj" fmla="val 8251"/>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a:p>
            <a:pPr>
              <a:buClr>
                <a:schemeClr val="bg1"/>
              </a:buClr>
            </a:pPr>
            <a:endParaRPr lang="en-US" dirty="0">
              <a:solidFill>
                <a:schemeClr val="bg1"/>
              </a:solidFill>
            </a:endParaRPr>
          </a:p>
          <a:p>
            <a:pPr algn="l"/>
            <a:endParaRPr lang="en-US" sz="1800" dirty="0">
              <a:solidFill>
                <a:schemeClr val="tx1"/>
              </a:solidFill>
            </a:endParaRPr>
          </a:p>
          <a:p>
            <a:pPr algn="l"/>
            <a:endParaRPr lang="en-US" sz="1600" dirty="0">
              <a:solidFill>
                <a:schemeClr val="bg1"/>
              </a:solidFill>
            </a:endParaRPr>
          </a:p>
          <a:p>
            <a:pPr algn="l"/>
            <a:r>
              <a:rPr lang="en-US" sz="1600" dirty="0">
                <a:solidFill>
                  <a:schemeClr val="bg1"/>
                </a:solidFill>
              </a:rPr>
              <a:t>Answer: No, not required. This is called decoupling/loose coupling using an Interface.</a:t>
            </a: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IN" sz="1350" dirty="0"/>
          </a:p>
        </p:txBody>
      </p:sp>
      <p:sp>
        <p:nvSpPr>
          <p:cNvPr id="15" name="Rectangle: Rounded Corners 14">
            <a:extLst>
              <a:ext uri="{FF2B5EF4-FFF2-40B4-BE49-F238E27FC236}">
                <a16:creationId xmlns:a16="http://schemas.microsoft.com/office/drawing/2014/main" id="{2B5CC845-015B-4A4F-AEC2-F2F52F92B703}"/>
              </a:ext>
            </a:extLst>
          </p:cNvPr>
          <p:cNvSpPr/>
          <p:nvPr/>
        </p:nvSpPr>
        <p:spPr>
          <a:xfrm>
            <a:off x="531166" y="2320202"/>
            <a:ext cx="7979061" cy="645981"/>
          </a:xfrm>
          <a:prstGeom prst="roundRect">
            <a:avLst>
              <a:gd name="adj" fmla="val 1021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a:p>
            <a:r>
              <a:rPr lang="en-US" sz="1600" dirty="0">
                <a:solidFill>
                  <a:schemeClr val="tx1"/>
                </a:solidFill>
              </a:rPr>
              <a:t>7B. But do you think this time it is required to change any code in the Account class?</a:t>
            </a:r>
          </a:p>
          <a:p>
            <a:pPr algn="l"/>
            <a:endParaRPr lang="en-US" sz="1800" dirty="0">
              <a:solidFill>
                <a:schemeClr val="tx1"/>
              </a:solidFill>
            </a:endParaRPr>
          </a:p>
        </p:txBody>
      </p:sp>
      <p:sp>
        <p:nvSpPr>
          <p:cNvPr id="16" name="Rectangle: Rounded Corners 15">
            <a:extLst>
              <a:ext uri="{FF2B5EF4-FFF2-40B4-BE49-F238E27FC236}">
                <a16:creationId xmlns:a16="http://schemas.microsoft.com/office/drawing/2014/main" id="{9E5666F9-D9D0-45E5-B8DC-B41CDED419F8}"/>
              </a:ext>
            </a:extLst>
          </p:cNvPr>
          <p:cNvSpPr/>
          <p:nvPr/>
        </p:nvSpPr>
        <p:spPr>
          <a:xfrm>
            <a:off x="539552" y="1079654"/>
            <a:ext cx="7979061" cy="432049"/>
          </a:xfrm>
          <a:prstGeom prst="roundRect">
            <a:avLst>
              <a:gd name="adj" fmla="val 1021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600" dirty="0">
                <a:solidFill>
                  <a:schemeClr val="tx1"/>
                </a:solidFill>
              </a:rPr>
              <a:t>7A. What if now bank needs to send one more type of notification such as </a:t>
            </a:r>
            <a:r>
              <a:rPr lang="en-US" sz="1600" dirty="0" err="1">
                <a:solidFill>
                  <a:schemeClr val="tx1"/>
                </a:solidFill>
              </a:rPr>
              <a:t>what'sapp</a:t>
            </a:r>
            <a:r>
              <a:rPr lang="en-US" sz="1600" dirty="0">
                <a:solidFill>
                  <a:schemeClr val="tx1"/>
                </a:solidFill>
              </a:rPr>
              <a:t> message</a:t>
            </a:r>
          </a:p>
        </p:txBody>
      </p:sp>
      <p:grpSp>
        <p:nvGrpSpPr>
          <p:cNvPr id="17" name="Group 16">
            <a:extLst>
              <a:ext uri="{FF2B5EF4-FFF2-40B4-BE49-F238E27FC236}">
                <a16:creationId xmlns:a16="http://schemas.microsoft.com/office/drawing/2014/main" id="{9E01E3AF-5D05-4C4F-947C-3B66CBB161BC}"/>
              </a:ext>
            </a:extLst>
          </p:cNvPr>
          <p:cNvGrpSpPr/>
          <p:nvPr/>
        </p:nvGrpSpPr>
        <p:grpSpPr>
          <a:xfrm>
            <a:off x="6895934" y="4155926"/>
            <a:ext cx="1614292" cy="512967"/>
            <a:chOff x="6215325" y="6076073"/>
            <a:chExt cx="2152389" cy="683956"/>
          </a:xfrm>
        </p:grpSpPr>
        <p:pic>
          <p:nvPicPr>
            <p:cNvPr id="18" name="Content Placeholder 11" descr="Right pointing backhand index outline">
              <a:extLst>
                <a:ext uri="{FF2B5EF4-FFF2-40B4-BE49-F238E27FC236}">
                  <a16:creationId xmlns:a16="http://schemas.microsoft.com/office/drawing/2014/main" id="{AA795414-ACCF-478C-8AA9-B67D0CFBF9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15325" y="6076073"/>
              <a:ext cx="779288" cy="683956"/>
            </a:xfrm>
            <a:prstGeom prst="rect">
              <a:avLst/>
            </a:prstGeom>
            <a:effectLst>
              <a:outerShdw blurRad="50800" dist="38100" dir="2700000" algn="tl" rotWithShape="0">
                <a:prstClr val="black">
                  <a:alpha val="40000"/>
                </a:prstClr>
              </a:outerShdw>
            </a:effectLst>
          </p:spPr>
        </p:pic>
        <p:sp>
          <p:nvSpPr>
            <p:cNvPr id="19" name="Rectangle: Rounded Corners 18">
              <a:hlinkClick r:id="rId5" action="ppaction://hlinksldjump"/>
              <a:extLst>
                <a:ext uri="{FF2B5EF4-FFF2-40B4-BE49-F238E27FC236}">
                  <a16:creationId xmlns:a16="http://schemas.microsoft.com/office/drawing/2014/main" id="{CC79379C-0455-4E85-890F-9C9D619F7E14}"/>
                </a:ext>
              </a:extLst>
            </p:cNvPr>
            <p:cNvSpPr/>
            <p:nvPr/>
          </p:nvSpPr>
          <p:spPr>
            <a:xfrm>
              <a:off x="7010400" y="6112329"/>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Next</a:t>
              </a:r>
              <a:endParaRPr lang="en-IN" sz="1350" dirty="0"/>
            </a:p>
          </p:txBody>
        </p:sp>
      </p:grpSp>
      <p:sp>
        <p:nvSpPr>
          <p:cNvPr id="12" name="TextBox 11">
            <a:extLst>
              <a:ext uri="{FF2B5EF4-FFF2-40B4-BE49-F238E27FC236}">
                <a16:creationId xmlns:a16="http://schemas.microsoft.com/office/drawing/2014/main" id="{2A6129BE-0BD7-4032-B946-B52605842C1D}"/>
              </a:ext>
            </a:extLst>
          </p:cNvPr>
          <p:cNvSpPr txBox="1"/>
          <p:nvPr/>
        </p:nvSpPr>
        <p:spPr>
          <a:xfrm>
            <a:off x="531165" y="3758571"/>
            <a:ext cx="4572000" cy="369332"/>
          </a:xfrm>
          <a:prstGeom prst="rect">
            <a:avLst/>
          </a:prstGeom>
          <a:noFill/>
        </p:spPr>
        <p:txBody>
          <a:bodyPr wrap="square">
            <a:spAutoFit/>
          </a:bodyPr>
          <a:lstStyle/>
          <a:p>
            <a:r>
              <a:rPr lang="en-US" dirty="0">
                <a:solidFill>
                  <a:schemeClr val="accent6"/>
                </a:solidFill>
              </a:rPr>
              <a:t>Refer the Code:</a:t>
            </a:r>
          </a:p>
        </p:txBody>
      </p:sp>
    </p:spTree>
    <p:extLst>
      <p:ext uri="{BB962C8B-B14F-4D97-AF65-F5344CB8AC3E}">
        <p14:creationId xmlns:p14="http://schemas.microsoft.com/office/powerpoint/2010/main" val="152834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nodePh="1">
                                  <p:stCondLst>
                                    <p:cond delay="0"/>
                                  </p:stCondLst>
                                  <p:endCondLst>
                                    <p:cond evt="begin" delay="0">
                                      <p:tn val="9"/>
                                    </p:cond>
                                  </p:endCondLst>
                                  <p:childTnLst>
                                    <p:set>
                                      <p:cBhvr>
                                        <p:cTn id="1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16"/>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16"/>
                  </p:tgtEl>
                </p:cond>
              </p:nextCondLst>
            </p:seq>
            <p:seq concurrent="1" nextAc="seek">
              <p:cTn id="20" restart="whenNotActive" fill="hold" evtFilter="cancelBubble" nodeType="interactiveSeq">
                <p:stCondLst>
                  <p:cond evt="onClick" delay="0">
                    <p:tgtEl>
                      <p:spTgt spid="15"/>
                    </p:tgtEl>
                  </p:cond>
                </p:stCondLst>
                <p:endSync evt="end" delay="0">
                  <p:rtn val="all"/>
                </p:endSync>
                <p:childTnLst>
                  <p:par>
                    <p:cTn id="21" fill="hold">
                      <p:stCondLst>
                        <p:cond delay="0"/>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14" grpId="0" build="p"/>
      <p:bldP spid="7" grpId="0" animBg="1"/>
      <p:bldP spid="7" grpId="1" animBg="1"/>
      <p:bldP spid="11" grpId="0" animBg="1"/>
      <p:bldP spid="11" grpId="1" animBg="1"/>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dirty="0"/>
            </a:br>
            <a:r>
              <a:rPr lang="en-US" dirty="0"/>
              <a:t>Case Study-8</a:t>
            </a:r>
            <a:endParaRPr lang="en-US" b="1" i="1" dirty="0"/>
          </a:p>
        </p:txBody>
      </p:sp>
      <p:sp>
        <p:nvSpPr>
          <p:cNvPr id="4" name="Footer Placeholder 3"/>
          <p:cNvSpPr>
            <a:spLocks noGrp="1"/>
          </p:cNvSpPr>
          <p:nvPr>
            <p:ph type="ftr" sz="quarter" idx="4294967295"/>
          </p:nvPr>
        </p:nvSpPr>
        <p:spPr>
          <a:xfrm>
            <a:off x="0" y="4765675"/>
            <a:ext cx="3475038" cy="274638"/>
          </a:xfrm>
        </p:spPr>
        <p:txBody>
          <a:bodyPr/>
          <a:lstStyle/>
          <a:p>
            <a:r>
              <a:rPr lang="en-US" dirty="0" err="1"/>
              <a:t>Xoriant</a:t>
            </a:r>
            <a:r>
              <a:rPr lang="en-US" dirty="0"/>
              <a:t> </a:t>
            </a:r>
            <a:r>
              <a:rPr lang="en-US" dirty="0" err="1"/>
              <a:t>Soultions</a:t>
            </a:r>
            <a:r>
              <a:rPr lang="en-US" dirty="0"/>
              <a:t> Pvt. Ltd.</a:t>
            </a:r>
          </a:p>
        </p:txBody>
      </p:sp>
      <p:sp>
        <p:nvSpPr>
          <p:cNvPr id="8" name="Rectangle: Rounded Corners 7">
            <a:extLst>
              <a:ext uri="{FF2B5EF4-FFF2-40B4-BE49-F238E27FC236}">
                <a16:creationId xmlns:a16="http://schemas.microsoft.com/office/drawing/2014/main" id="{AB6D3E46-0F55-477E-A63F-82D5BE18A7F7}"/>
              </a:ext>
            </a:extLst>
          </p:cNvPr>
          <p:cNvSpPr/>
          <p:nvPr/>
        </p:nvSpPr>
        <p:spPr>
          <a:xfrm>
            <a:off x="611560" y="1076130"/>
            <a:ext cx="7907053" cy="659964"/>
          </a:xfrm>
          <a:prstGeom prst="roundRect">
            <a:avLst>
              <a:gd name="adj" fmla="val 1021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mj-lt"/>
              </a:rPr>
              <a:t>8. But don't you think adding new implementations for the Notification is going to add to maintenance cost?</a:t>
            </a:r>
          </a:p>
        </p:txBody>
      </p:sp>
      <p:sp>
        <p:nvSpPr>
          <p:cNvPr id="9" name="Rectangle: Rounded Corners 8">
            <a:extLst>
              <a:ext uri="{FF2B5EF4-FFF2-40B4-BE49-F238E27FC236}">
                <a16:creationId xmlns:a16="http://schemas.microsoft.com/office/drawing/2014/main" id="{3F983C83-2ABC-4F50-B0E8-3A87CF686D40}"/>
              </a:ext>
            </a:extLst>
          </p:cNvPr>
          <p:cNvSpPr/>
          <p:nvPr/>
        </p:nvSpPr>
        <p:spPr>
          <a:xfrm>
            <a:off x="622753" y="1868516"/>
            <a:ext cx="7907053" cy="1003639"/>
          </a:xfrm>
          <a:prstGeom prst="roundRect">
            <a:avLst>
              <a:gd name="adj" fmla="val 8251"/>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a:p>
            <a:endParaRPr lang="en-US" dirty="0">
              <a:solidFill>
                <a:schemeClr val="bg1"/>
              </a:solidFill>
              <a:latin typeface="+mj-lt"/>
            </a:endParaRPr>
          </a:p>
          <a:p>
            <a:endParaRPr lang="en-US" dirty="0">
              <a:solidFill>
                <a:schemeClr val="bg1"/>
              </a:solidFill>
              <a:latin typeface="+mj-lt"/>
            </a:endParaRPr>
          </a:p>
          <a:p>
            <a:endParaRPr lang="en-US" dirty="0">
              <a:solidFill>
                <a:schemeClr val="bg1"/>
              </a:solidFill>
              <a:latin typeface="+mj-lt"/>
            </a:endParaRPr>
          </a:p>
          <a:p>
            <a:r>
              <a:rPr lang="en-US" sz="1600" dirty="0">
                <a:solidFill>
                  <a:schemeClr val="bg1"/>
                </a:solidFill>
                <a:latin typeface="+mj-lt"/>
              </a:rPr>
              <a:t>Answer: There is a solution to the same. Let's use anonymous inner class. Delete all the Notification implemented classes such as </a:t>
            </a:r>
            <a:r>
              <a:rPr lang="en-US" sz="1600" dirty="0" err="1">
                <a:solidFill>
                  <a:schemeClr val="bg1"/>
                </a:solidFill>
                <a:latin typeface="+mj-lt"/>
              </a:rPr>
              <a:t>AlertEmail</a:t>
            </a:r>
            <a:r>
              <a:rPr lang="en-US" sz="1600" dirty="0">
                <a:solidFill>
                  <a:schemeClr val="bg1"/>
                </a:solidFill>
                <a:latin typeface="+mj-lt"/>
              </a:rPr>
              <a:t>, </a:t>
            </a:r>
            <a:r>
              <a:rPr lang="en-US" sz="1600" dirty="0" err="1">
                <a:solidFill>
                  <a:schemeClr val="bg1"/>
                </a:solidFill>
                <a:latin typeface="+mj-lt"/>
              </a:rPr>
              <a:t>AlertSMS</a:t>
            </a:r>
            <a:r>
              <a:rPr lang="en-US" sz="1600" dirty="0">
                <a:solidFill>
                  <a:schemeClr val="bg1"/>
                </a:solidFill>
                <a:latin typeface="+mj-lt"/>
              </a:rPr>
              <a:t> &amp; </a:t>
            </a:r>
            <a:r>
              <a:rPr lang="en-US" sz="1600" dirty="0" err="1">
                <a:solidFill>
                  <a:schemeClr val="bg1"/>
                </a:solidFill>
                <a:latin typeface="+mj-lt"/>
              </a:rPr>
              <a:t>AlertWhatsApp</a:t>
            </a:r>
            <a:r>
              <a:rPr lang="en-US" sz="1600" dirty="0">
                <a:solidFill>
                  <a:schemeClr val="bg1"/>
                </a:solidFill>
                <a:latin typeface="+mj-lt"/>
              </a:rPr>
              <a:t>. As they are no more required now.</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IN" sz="1350" dirty="0"/>
          </a:p>
        </p:txBody>
      </p:sp>
      <p:grpSp>
        <p:nvGrpSpPr>
          <p:cNvPr id="10" name="Group 9">
            <a:extLst>
              <a:ext uri="{FF2B5EF4-FFF2-40B4-BE49-F238E27FC236}">
                <a16:creationId xmlns:a16="http://schemas.microsoft.com/office/drawing/2014/main" id="{9A49B9FB-4519-4994-9917-5AA18E255692}"/>
              </a:ext>
            </a:extLst>
          </p:cNvPr>
          <p:cNvGrpSpPr/>
          <p:nvPr/>
        </p:nvGrpSpPr>
        <p:grpSpPr>
          <a:xfrm>
            <a:off x="6904321" y="4190960"/>
            <a:ext cx="1614292" cy="512967"/>
            <a:chOff x="6215325" y="6076073"/>
            <a:chExt cx="2152389" cy="683956"/>
          </a:xfrm>
        </p:grpSpPr>
        <p:pic>
          <p:nvPicPr>
            <p:cNvPr id="11" name="Content Placeholder 11" descr="Right pointing backhand index outline">
              <a:extLst>
                <a:ext uri="{FF2B5EF4-FFF2-40B4-BE49-F238E27FC236}">
                  <a16:creationId xmlns:a16="http://schemas.microsoft.com/office/drawing/2014/main" id="{A7D305FE-E2DE-4356-9C71-545C6C5EC9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15325" y="6076073"/>
              <a:ext cx="779288" cy="683956"/>
            </a:xfrm>
            <a:prstGeom prst="rect">
              <a:avLst/>
            </a:prstGeom>
            <a:effectLst>
              <a:outerShdw blurRad="50800" dist="38100" dir="2700000" algn="tl" rotWithShape="0">
                <a:prstClr val="black">
                  <a:alpha val="40000"/>
                </a:prstClr>
              </a:outerShdw>
            </a:effectLst>
          </p:spPr>
        </p:pic>
        <p:sp>
          <p:nvSpPr>
            <p:cNvPr id="12" name="Rectangle: Rounded Corners 11">
              <a:hlinkClick r:id="rId5" action="ppaction://hlinksldjump"/>
              <a:extLst>
                <a:ext uri="{FF2B5EF4-FFF2-40B4-BE49-F238E27FC236}">
                  <a16:creationId xmlns:a16="http://schemas.microsoft.com/office/drawing/2014/main" id="{3DF88CD4-5D03-4D0B-897D-701C16476BD4}"/>
                </a:ext>
              </a:extLst>
            </p:cNvPr>
            <p:cNvSpPr/>
            <p:nvPr/>
          </p:nvSpPr>
          <p:spPr>
            <a:xfrm>
              <a:off x="7010400" y="6112329"/>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Next</a:t>
              </a:r>
              <a:endParaRPr lang="en-IN" sz="1350" dirty="0"/>
            </a:p>
          </p:txBody>
        </p:sp>
      </p:grpSp>
      <p:sp>
        <p:nvSpPr>
          <p:cNvPr id="14" name="Rectangle: Rounded Corners 13">
            <a:hlinkClick r:id="rId6" action="ppaction://hlinksldjump"/>
            <a:extLst>
              <a:ext uri="{FF2B5EF4-FFF2-40B4-BE49-F238E27FC236}">
                <a16:creationId xmlns:a16="http://schemas.microsoft.com/office/drawing/2014/main" id="{BF9A22C1-B1DD-4DA1-B064-03A8483DBF94}"/>
              </a:ext>
            </a:extLst>
          </p:cNvPr>
          <p:cNvSpPr/>
          <p:nvPr/>
        </p:nvSpPr>
        <p:spPr>
          <a:xfrm>
            <a:off x="597463" y="3939123"/>
            <a:ext cx="2104987" cy="609749"/>
          </a:xfrm>
          <a:prstGeom prst="roundRect">
            <a:avLst/>
          </a:prstGeom>
          <a:effectLst>
            <a:outerShdw blurRad="50800" dist="38100" dir="10800000" algn="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Anonymous</a:t>
            </a:r>
            <a:endParaRPr lang="en-IN" dirty="0"/>
          </a:p>
        </p:txBody>
      </p:sp>
      <p:sp>
        <p:nvSpPr>
          <p:cNvPr id="13" name="TextBox 12">
            <a:extLst>
              <a:ext uri="{FF2B5EF4-FFF2-40B4-BE49-F238E27FC236}">
                <a16:creationId xmlns:a16="http://schemas.microsoft.com/office/drawing/2014/main" id="{446E56C0-1C68-4903-B8B5-EEC35426275D}"/>
              </a:ext>
            </a:extLst>
          </p:cNvPr>
          <p:cNvSpPr txBox="1"/>
          <p:nvPr/>
        </p:nvSpPr>
        <p:spPr>
          <a:xfrm>
            <a:off x="603677" y="3024500"/>
            <a:ext cx="4572000" cy="369332"/>
          </a:xfrm>
          <a:prstGeom prst="rect">
            <a:avLst/>
          </a:prstGeom>
          <a:noFill/>
        </p:spPr>
        <p:txBody>
          <a:bodyPr wrap="square">
            <a:spAutoFit/>
          </a:bodyPr>
          <a:lstStyle/>
          <a:p>
            <a:r>
              <a:rPr lang="en-US" dirty="0">
                <a:solidFill>
                  <a:schemeClr val="accent6"/>
                </a:solidFill>
              </a:rPr>
              <a:t>Refer the Code:</a:t>
            </a:r>
          </a:p>
        </p:txBody>
      </p:sp>
    </p:spTree>
    <p:extLst>
      <p:ext uri="{BB962C8B-B14F-4D97-AF65-F5344CB8AC3E}">
        <p14:creationId xmlns:p14="http://schemas.microsoft.com/office/powerpoint/2010/main" val="64744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9" grpId="0" animBg="1"/>
      <p:bldP spid="9" grpId="1" animBg="1"/>
      <p:bldP spid="14" grpId="0" animBg="1"/>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normAutofit/>
          </a:bodyPr>
          <a:lstStyle/>
          <a:p>
            <a:r>
              <a:rPr lang="en-US" sz="1600" dirty="0"/>
              <a:t>As the name represents, the class which does not have a name</a:t>
            </a:r>
          </a:p>
          <a:p>
            <a:r>
              <a:rPr lang="en-US" sz="1600" dirty="0"/>
              <a:t>How can it be possible? </a:t>
            </a:r>
          </a:p>
          <a:p>
            <a:pPr lvl="1"/>
            <a:r>
              <a:rPr lang="en-US" sz="1300" dirty="0"/>
              <a:t>It is possible as our compiler creates a name for it.</a:t>
            </a:r>
          </a:p>
          <a:p>
            <a:r>
              <a:rPr lang="en-US" sz="1600" dirty="0"/>
              <a:t>As you can see in the code  example there are 3 classes will be generated after compilation. </a:t>
            </a:r>
          </a:p>
          <a:p>
            <a:pPr lvl="1"/>
            <a:r>
              <a:rPr lang="en-US" sz="1400" dirty="0" err="1"/>
              <a:t>Notification.class</a:t>
            </a:r>
            <a:r>
              <a:rPr lang="en-US" sz="1400" dirty="0"/>
              <a:t>, </a:t>
            </a:r>
          </a:p>
          <a:p>
            <a:pPr lvl="1"/>
            <a:r>
              <a:rPr lang="en-US" sz="1400" dirty="0" err="1"/>
              <a:t>TestMain.class</a:t>
            </a:r>
            <a:r>
              <a:rPr lang="en-US" sz="1400" dirty="0"/>
              <a:t> and </a:t>
            </a:r>
          </a:p>
          <a:p>
            <a:pPr lvl="1"/>
            <a:r>
              <a:rPr lang="en-US" sz="1400" dirty="0"/>
              <a:t>TestMain$1.class.</a:t>
            </a:r>
          </a:p>
          <a:p>
            <a:r>
              <a:rPr lang="en-US" sz="1600" dirty="0"/>
              <a:t>This is how without creation a separate implementation class for Notification interface we can use anonymous class to meet any </a:t>
            </a:r>
            <a:r>
              <a:rPr lang="en-US" sz="1600" dirty="0" err="1"/>
              <a:t>adhoc</a:t>
            </a:r>
            <a:r>
              <a:rPr lang="en-US" sz="1600" dirty="0"/>
              <a:t> requirement without even creating a implementation class</a:t>
            </a:r>
          </a:p>
          <a:p>
            <a:endParaRPr lang="en-US" dirty="0"/>
          </a:p>
          <a:p>
            <a:endParaRPr lang="en-US" dirty="0"/>
          </a:p>
          <a:p>
            <a:endParaRPr lang="en-US" dirty="0"/>
          </a:p>
        </p:txBody>
      </p:sp>
      <p:sp>
        <p:nvSpPr>
          <p:cNvPr id="2" name="Title 1"/>
          <p:cNvSpPr>
            <a:spLocks noGrp="1"/>
          </p:cNvSpPr>
          <p:nvPr>
            <p:ph type="title"/>
          </p:nvPr>
        </p:nvSpPr>
        <p:spPr/>
        <p:txBody>
          <a:bodyPr>
            <a:normAutofit/>
          </a:bodyPr>
          <a:lstStyle/>
          <a:p>
            <a:r>
              <a:rPr lang="en-US" dirty="0"/>
              <a:t>What is an Anonymous Class?</a:t>
            </a:r>
          </a:p>
        </p:txBody>
      </p:sp>
      <p:sp>
        <p:nvSpPr>
          <p:cNvPr id="5" name="Slide Number Placeholder 4"/>
          <p:cNvSpPr>
            <a:spLocks noGrp="1"/>
          </p:cNvSpPr>
          <p:nvPr>
            <p:ph type="sldNum" sz="quarter" idx="4294967295"/>
          </p:nvPr>
        </p:nvSpPr>
        <p:spPr>
          <a:xfrm>
            <a:off x="8534400" y="6354763"/>
            <a:ext cx="609600" cy="366712"/>
          </a:xfrm>
          <a:prstGeom prst="rect">
            <a:avLst/>
          </a:prstGeom>
        </p:spPr>
        <p:txBody>
          <a:bodyPr/>
          <a:lstStyle>
            <a:defPPr>
              <a:defRPr lang="en-US"/>
            </a:defPPr>
            <a:lvl1pPr marL="0" algn="l" defTabSz="914400" rtl="0" eaLnBrk="1" latinLnBrk="0" hangingPunct="1">
              <a:defRPr sz="1800" kern="1200">
                <a:solidFill>
                  <a:schemeClr val="tx1"/>
                </a:solidFill>
                <a:latin typeface="Candara" panose="020E0502030303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218C5A-AA56-4136-94E6-BAA98D2AAD9B}" type="slidenum">
              <a:rPr lang="en-US" smtClean="0"/>
              <a:pPr/>
              <a:t>15</a:t>
            </a:fld>
            <a:endParaRPr lang="en-US"/>
          </a:p>
        </p:txBody>
      </p:sp>
      <p:pic>
        <p:nvPicPr>
          <p:cNvPr id="7" name="Content Placeholder 13" descr="Work from home Wi-Fi with solid fill">
            <a:hlinkClick r:id="rId2" action="ppaction://hlinksldjump"/>
            <a:extLst>
              <a:ext uri="{FF2B5EF4-FFF2-40B4-BE49-F238E27FC236}">
                <a16:creationId xmlns:a16="http://schemas.microsoft.com/office/drawing/2014/main" id="{CCAE7398-B0FA-4E26-8020-3725202684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20538"/>
            <a:ext cx="914400" cy="914400"/>
          </a:xfrm>
          <a:prstGeom prst="rect">
            <a:avLst/>
          </a:prstGeom>
        </p:spPr>
      </p:pic>
      <p:sp>
        <p:nvSpPr>
          <p:cNvPr id="8" name="Content Placeholder 7">
            <a:extLst>
              <a:ext uri="{FF2B5EF4-FFF2-40B4-BE49-F238E27FC236}">
                <a16:creationId xmlns:a16="http://schemas.microsoft.com/office/drawing/2014/main" id="{CDCBC123-B6D2-4B4E-BFEB-F880FB559F2E}"/>
              </a:ext>
            </a:extLst>
          </p:cNvPr>
          <p:cNvSpPr>
            <a:spLocks noGrp="1"/>
          </p:cNvSpPr>
          <p:nvPr>
            <p:ph idx="17"/>
          </p:nvPr>
        </p:nvSpPr>
        <p:spPr>
          <a:xfrm>
            <a:off x="5053034" y="979206"/>
            <a:ext cx="3452192" cy="3320736"/>
          </a:xfrm>
          <a:prstGeom prst="roundRect">
            <a:avLst>
              <a:gd name="adj" fmla="val 8251"/>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6400" b="1" dirty="0">
              <a:solidFill>
                <a:schemeClr val="tx1"/>
              </a:solidFill>
            </a:endParaRPr>
          </a:p>
          <a:p>
            <a:pPr marL="204787" lvl="1" indent="0">
              <a:buNone/>
            </a:pPr>
            <a:r>
              <a:rPr lang="en-US" sz="6200" dirty="0">
                <a:solidFill>
                  <a:schemeClr val="bg1"/>
                </a:solidFill>
              </a:rPr>
              <a:t>Interface Notification{</a:t>
            </a:r>
          </a:p>
          <a:p>
            <a:pPr marL="204787" lvl="1" indent="0">
              <a:buNone/>
            </a:pPr>
            <a:r>
              <a:rPr lang="en-US" sz="6200" dirty="0">
                <a:solidFill>
                  <a:schemeClr val="bg1"/>
                </a:solidFill>
              </a:rPr>
              <a:t>void notify(double balance);</a:t>
            </a:r>
          </a:p>
          <a:p>
            <a:pPr marL="204787" lvl="1" indent="0">
              <a:buNone/>
            </a:pPr>
            <a:r>
              <a:rPr lang="en-US" sz="6200" dirty="0">
                <a:solidFill>
                  <a:schemeClr val="bg1"/>
                </a:solidFill>
              </a:rPr>
              <a:t>	}</a:t>
            </a:r>
          </a:p>
          <a:p>
            <a:pPr marL="204787" lvl="1" indent="0">
              <a:buNone/>
            </a:pPr>
            <a:r>
              <a:rPr lang="en-US" sz="6200" dirty="0">
                <a:solidFill>
                  <a:schemeClr val="bg1"/>
                </a:solidFill>
              </a:rPr>
              <a:t>}</a:t>
            </a:r>
          </a:p>
          <a:p>
            <a:pPr marL="204787" lvl="1" indent="0">
              <a:buNone/>
            </a:pPr>
            <a:r>
              <a:rPr lang="en-US" sz="6200" dirty="0">
                <a:solidFill>
                  <a:schemeClr val="bg1"/>
                </a:solidFill>
              </a:rPr>
              <a:t>class </a:t>
            </a:r>
            <a:r>
              <a:rPr lang="en-US" sz="6200" dirty="0" err="1">
                <a:solidFill>
                  <a:schemeClr val="bg1"/>
                </a:solidFill>
              </a:rPr>
              <a:t>TestMain</a:t>
            </a:r>
            <a:r>
              <a:rPr lang="en-US" sz="6200" dirty="0">
                <a:solidFill>
                  <a:schemeClr val="bg1"/>
                </a:solidFill>
              </a:rPr>
              <a:t>{</a:t>
            </a:r>
          </a:p>
          <a:p>
            <a:pPr marL="204787" lvl="1" indent="0">
              <a:buNone/>
            </a:pPr>
            <a:r>
              <a:rPr lang="en-US" sz="6200" dirty="0">
                <a:solidFill>
                  <a:schemeClr val="bg1"/>
                </a:solidFill>
              </a:rPr>
              <a:t>Notification notification=new Notification(){</a:t>
            </a:r>
          </a:p>
          <a:p>
            <a:pPr marL="204787" lvl="1" indent="0">
              <a:buNone/>
            </a:pPr>
            <a:r>
              <a:rPr lang="en-US" sz="6200" dirty="0">
                <a:solidFill>
                  <a:schemeClr val="bg1"/>
                </a:solidFill>
              </a:rPr>
              <a:t>	@override</a:t>
            </a:r>
          </a:p>
          <a:p>
            <a:pPr marL="204787" lvl="1" indent="0">
              <a:buNone/>
            </a:pPr>
            <a:r>
              <a:rPr lang="en-US" sz="6200" dirty="0">
                <a:solidFill>
                  <a:schemeClr val="bg1"/>
                </a:solidFill>
              </a:rPr>
              <a:t>	public void notify(double </a:t>
            </a:r>
            <a:r>
              <a:rPr lang="en-US" sz="6200" dirty="0" err="1">
                <a:solidFill>
                  <a:schemeClr val="bg1"/>
                </a:solidFill>
              </a:rPr>
              <a:t>blance</a:t>
            </a:r>
            <a:r>
              <a:rPr lang="en-US" sz="6200" dirty="0">
                <a:solidFill>
                  <a:schemeClr val="bg1"/>
                </a:solidFill>
              </a:rPr>
              <a:t>){</a:t>
            </a:r>
          </a:p>
          <a:p>
            <a:pPr marL="204787" lvl="1" indent="0">
              <a:buNone/>
            </a:pPr>
            <a:r>
              <a:rPr lang="en-US" sz="6200" dirty="0">
                <a:solidFill>
                  <a:schemeClr val="bg1"/>
                </a:solidFill>
              </a:rPr>
              <a:t>	//code here</a:t>
            </a:r>
          </a:p>
          <a:p>
            <a:pPr marL="204787" lvl="1" indent="0">
              <a:buNone/>
            </a:pPr>
            <a:r>
              <a:rPr lang="en-US" sz="6200" dirty="0">
                <a:solidFill>
                  <a:schemeClr val="bg1"/>
                </a:solidFill>
              </a:rPr>
              <a:t>	} </a:t>
            </a:r>
          </a:p>
          <a:p>
            <a:pPr marL="204787" lvl="1" indent="0">
              <a:buNone/>
            </a:pPr>
            <a:r>
              <a:rPr lang="en-US" sz="6200" dirty="0">
                <a:solidFill>
                  <a:schemeClr val="bg1"/>
                </a:solidFill>
              </a:rPr>
              <a:t>        }</a:t>
            </a:r>
          </a:p>
          <a:p>
            <a:pPr lvl="1"/>
            <a:r>
              <a:rPr lang="en-US" sz="6200" dirty="0">
                <a:solidFill>
                  <a:schemeClr val="bg1"/>
                </a:solidFill>
              </a:rPr>
              <a:t>}</a:t>
            </a:r>
          </a:p>
          <a:p>
            <a:endParaRPr lang="en-US" sz="6400"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IN" sz="1350" dirty="0"/>
          </a:p>
        </p:txBody>
      </p:sp>
      <p:sp>
        <p:nvSpPr>
          <p:cNvPr id="9" name="Footer Placeholder 3">
            <a:extLst>
              <a:ext uri="{FF2B5EF4-FFF2-40B4-BE49-F238E27FC236}">
                <a16:creationId xmlns:a16="http://schemas.microsoft.com/office/drawing/2014/main" id="{CE26D705-6270-44B0-AF08-87B4BF3E7B59}"/>
              </a:ext>
            </a:extLst>
          </p:cNvPr>
          <p:cNvSpPr>
            <a:spLocks noGrp="1"/>
          </p:cNvSpPr>
          <p:nvPr>
            <p:ph type="ftr" sz="quarter" idx="4294967295"/>
          </p:nvPr>
        </p:nvSpPr>
        <p:spPr>
          <a:xfrm>
            <a:off x="0" y="4765675"/>
            <a:ext cx="3475038" cy="274638"/>
          </a:xfrm>
        </p:spPr>
        <p:txBody>
          <a:bodyPr/>
          <a:lstStyle/>
          <a:p>
            <a:r>
              <a:rPr lang="en-US" dirty="0" err="1"/>
              <a:t>Xoriant</a:t>
            </a:r>
            <a:r>
              <a:rPr lang="en-US" dirty="0"/>
              <a:t> </a:t>
            </a:r>
            <a:r>
              <a:rPr lang="en-US" dirty="0" err="1"/>
              <a:t>Soultions</a:t>
            </a:r>
            <a:r>
              <a:rPr lang="en-US" dirty="0"/>
              <a:t> Pvt. Ltd.</a:t>
            </a:r>
          </a:p>
        </p:txBody>
      </p:sp>
    </p:spTree>
    <p:extLst>
      <p:ext uri="{BB962C8B-B14F-4D97-AF65-F5344CB8AC3E}">
        <p14:creationId xmlns:p14="http://schemas.microsoft.com/office/powerpoint/2010/main" val="3814009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
                                            <p:bg/>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
                                            <p:txEl>
                                              <p:pRg st="7" end="7"/>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
                                            <p:txEl>
                                              <p:pRg st="8" end="8"/>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
                                            <p:txEl>
                                              <p:pRg st="9" end="9"/>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
                                            <p:txEl>
                                              <p:pRg st="10" end="10"/>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
                                            <p:txEl>
                                              <p:pRg st="11" end="11"/>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
                                            <p:txEl>
                                              <p:pRg st="12" end="12"/>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
                                            <p:txEl>
                                              <p:pRg st="13" end="13"/>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
                                            <p:txEl>
                                              <p:pRg st="14" end="14"/>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
                                            <p:txEl>
                                              <p:pRg st="15" end="15"/>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
                                            <p:txEl>
                                              <p:pRg st="16" end="16"/>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
                                            <p:txEl>
                                              <p:pRg st="17" end="17"/>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uiExpand="1"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dirty="0"/>
            </a:br>
            <a:r>
              <a:rPr lang="en-US" dirty="0"/>
              <a:t>Case Study-9</a:t>
            </a:r>
            <a:endParaRPr lang="en-US" b="1" i="1" dirty="0"/>
          </a:p>
        </p:txBody>
      </p:sp>
      <p:sp>
        <p:nvSpPr>
          <p:cNvPr id="3" name="Content Placeholder 2">
            <a:extLst>
              <a:ext uri="{FF2B5EF4-FFF2-40B4-BE49-F238E27FC236}">
                <a16:creationId xmlns:a16="http://schemas.microsoft.com/office/drawing/2014/main" id="{0B6C9A2B-83F2-4B66-AB92-2327E28DB374}"/>
              </a:ext>
            </a:extLst>
          </p:cNvPr>
          <p:cNvSpPr>
            <a:spLocks noGrp="1"/>
          </p:cNvSpPr>
          <p:nvPr>
            <p:ph idx="4294967295"/>
          </p:nvPr>
        </p:nvSpPr>
        <p:spPr>
          <a:xfrm>
            <a:off x="258081" y="1034847"/>
            <a:ext cx="8385087" cy="3905250"/>
          </a:xfrm>
        </p:spPr>
        <p:txBody>
          <a:bodyPr/>
          <a:lstStyle/>
          <a:p>
            <a:endParaRPr lang="en-IN"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10" name="Rectangle: Rounded Corners 9">
            <a:extLst>
              <a:ext uri="{FF2B5EF4-FFF2-40B4-BE49-F238E27FC236}">
                <a16:creationId xmlns:a16="http://schemas.microsoft.com/office/drawing/2014/main" id="{96B354C9-8F66-400C-81D1-66A188FD9A9E}"/>
              </a:ext>
            </a:extLst>
          </p:cNvPr>
          <p:cNvSpPr/>
          <p:nvPr/>
        </p:nvSpPr>
        <p:spPr>
          <a:xfrm>
            <a:off x="523574" y="1065729"/>
            <a:ext cx="7995039" cy="754970"/>
          </a:xfrm>
          <a:prstGeom prst="roundRect">
            <a:avLst>
              <a:gd name="adj" fmla="val 1021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mj-lt"/>
              </a:rPr>
              <a:t>9. But using Anonymous class looks not as an elegant code. Is there any other alternate way for the same?</a:t>
            </a:r>
            <a:endParaRPr lang="en-US" dirty="0">
              <a:solidFill>
                <a:schemeClr val="tx1"/>
              </a:solidFill>
              <a:latin typeface="+mj-lt"/>
            </a:endParaRPr>
          </a:p>
        </p:txBody>
      </p:sp>
      <p:sp>
        <p:nvSpPr>
          <p:cNvPr id="11" name="Rectangle: Rounded Corners 10">
            <a:extLst>
              <a:ext uri="{FF2B5EF4-FFF2-40B4-BE49-F238E27FC236}">
                <a16:creationId xmlns:a16="http://schemas.microsoft.com/office/drawing/2014/main" id="{CBABDE4D-3F31-4856-BD25-66E34D90E48A}"/>
              </a:ext>
            </a:extLst>
          </p:cNvPr>
          <p:cNvSpPr/>
          <p:nvPr/>
        </p:nvSpPr>
        <p:spPr>
          <a:xfrm>
            <a:off x="523574" y="1918463"/>
            <a:ext cx="7995039" cy="1031296"/>
          </a:xfrm>
          <a:prstGeom prst="roundRect">
            <a:avLst>
              <a:gd name="adj" fmla="val 8251"/>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a:p>
            <a:endParaRPr lang="en-US" dirty="0">
              <a:solidFill>
                <a:schemeClr val="bg1"/>
              </a:solidFill>
              <a:latin typeface="+mj-lt"/>
            </a:endParaRPr>
          </a:p>
          <a:p>
            <a:endParaRPr lang="en-US" dirty="0">
              <a:solidFill>
                <a:schemeClr val="bg1"/>
              </a:solidFill>
              <a:latin typeface="+mj-lt"/>
            </a:endParaRPr>
          </a:p>
          <a:p>
            <a:endParaRPr lang="en-US" dirty="0">
              <a:solidFill>
                <a:schemeClr val="bg1"/>
              </a:solidFill>
              <a:latin typeface="+mj-lt"/>
            </a:endParaRPr>
          </a:p>
          <a:p>
            <a:endParaRPr lang="en-US" sz="1600" dirty="0">
              <a:solidFill>
                <a:schemeClr val="bg1"/>
              </a:solidFill>
              <a:latin typeface="+mj-lt"/>
            </a:endParaRPr>
          </a:p>
          <a:p>
            <a:r>
              <a:rPr lang="en-US" sz="1600" dirty="0">
                <a:solidFill>
                  <a:schemeClr val="bg1"/>
                </a:solidFill>
                <a:latin typeface="+mj-lt"/>
              </a:rPr>
              <a:t>Answer: Yes, the answer is Lambda expression, which represents a block of code that can be passed as an argument to a method which is called Behavior parameterization. Unlike an Object which refers to both state and behavior, Lambda represents only the functionality. So, what did we achieve in Java8 is functional programming.</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IN" sz="1350" dirty="0"/>
          </a:p>
        </p:txBody>
      </p:sp>
      <p:grpSp>
        <p:nvGrpSpPr>
          <p:cNvPr id="7" name="Group 6">
            <a:extLst>
              <a:ext uri="{FF2B5EF4-FFF2-40B4-BE49-F238E27FC236}">
                <a16:creationId xmlns:a16="http://schemas.microsoft.com/office/drawing/2014/main" id="{B9F7E858-1C44-4867-9D38-579FF8A21CAA}"/>
              </a:ext>
            </a:extLst>
          </p:cNvPr>
          <p:cNvGrpSpPr/>
          <p:nvPr/>
        </p:nvGrpSpPr>
        <p:grpSpPr>
          <a:xfrm>
            <a:off x="6904321" y="3943434"/>
            <a:ext cx="1614292" cy="512967"/>
            <a:chOff x="6215325" y="6076073"/>
            <a:chExt cx="2152389" cy="683956"/>
          </a:xfrm>
        </p:grpSpPr>
        <p:pic>
          <p:nvPicPr>
            <p:cNvPr id="8" name="Content Placeholder 11" descr="Right pointing backhand index outline">
              <a:extLst>
                <a:ext uri="{FF2B5EF4-FFF2-40B4-BE49-F238E27FC236}">
                  <a16:creationId xmlns:a16="http://schemas.microsoft.com/office/drawing/2014/main" id="{B1587D48-7EF3-46D4-8C1E-2C64AAF8729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15325" y="6076073"/>
              <a:ext cx="779288" cy="683956"/>
            </a:xfrm>
            <a:prstGeom prst="rect">
              <a:avLst/>
            </a:prstGeom>
            <a:effectLst>
              <a:outerShdw blurRad="50800" dist="38100" dir="2700000" algn="tl" rotWithShape="0">
                <a:prstClr val="black">
                  <a:alpha val="40000"/>
                </a:prstClr>
              </a:outerShdw>
            </a:effectLst>
          </p:spPr>
        </p:pic>
        <p:sp>
          <p:nvSpPr>
            <p:cNvPr id="9" name="Rectangle: Rounded Corners 8">
              <a:hlinkClick r:id="rId5" action="ppaction://hlinksldjump"/>
              <a:extLst>
                <a:ext uri="{FF2B5EF4-FFF2-40B4-BE49-F238E27FC236}">
                  <a16:creationId xmlns:a16="http://schemas.microsoft.com/office/drawing/2014/main" id="{64DCF6D8-46B7-4909-B4F8-D2690399A829}"/>
                </a:ext>
              </a:extLst>
            </p:cNvPr>
            <p:cNvSpPr/>
            <p:nvPr/>
          </p:nvSpPr>
          <p:spPr>
            <a:xfrm>
              <a:off x="7010400" y="6112329"/>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Next</a:t>
              </a:r>
              <a:endParaRPr lang="en-IN" sz="1600" dirty="0"/>
            </a:p>
          </p:txBody>
        </p:sp>
      </p:grpSp>
      <p:sp>
        <p:nvSpPr>
          <p:cNvPr id="12" name="Rectangle: Rounded Corners 11">
            <a:hlinkClick r:id="rId6" action="ppaction://hlinksldjump"/>
            <a:extLst>
              <a:ext uri="{FF2B5EF4-FFF2-40B4-BE49-F238E27FC236}">
                <a16:creationId xmlns:a16="http://schemas.microsoft.com/office/drawing/2014/main" id="{1A9DB926-D114-47DB-8FDE-A5927FC98E00}"/>
              </a:ext>
            </a:extLst>
          </p:cNvPr>
          <p:cNvSpPr/>
          <p:nvPr/>
        </p:nvSpPr>
        <p:spPr>
          <a:xfrm>
            <a:off x="578610" y="3846652"/>
            <a:ext cx="2317818" cy="609749"/>
          </a:xfrm>
          <a:prstGeom prst="roundRect">
            <a:avLst/>
          </a:prstGeom>
          <a:effectLst>
            <a:outerShdw blurRad="50800" dist="38100" dir="10800000" algn="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Behavior Parameterization</a:t>
            </a:r>
            <a:endParaRPr lang="en-IN" dirty="0"/>
          </a:p>
        </p:txBody>
      </p:sp>
      <p:sp>
        <p:nvSpPr>
          <p:cNvPr id="13" name="TextBox 12">
            <a:extLst>
              <a:ext uri="{FF2B5EF4-FFF2-40B4-BE49-F238E27FC236}">
                <a16:creationId xmlns:a16="http://schemas.microsoft.com/office/drawing/2014/main" id="{9FCFCB83-1B51-4E4B-96D6-8DD69D4EE841}"/>
              </a:ext>
            </a:extLst>
          </p:cNvPr>
          <p:cNvSpPr txBox="1"/>
          <p:nvPr/>
        </p:nvSpPr>
        <p:spPr>
          <a:xfrm>
            <a:off x="523574" y="3138136"/>
            <a:ext cx="4572000" cy="369332"/>
          </a:xfrm>
          <a:prstGeom prst="rect">
            <a:avLst/>
          </a:prstGeom>
          <a:noFill/>
        </p:spPr>
        <p:txBody>
          <a:bodyPr wrap="square">
            <a:spAutoFit/>
          </a:bodyPr>
          <a:lstStyle/>
          <a:p>
            <a:r>
              <a:rPr lang="en-US" dirty="0">
                <a:solidFill>
                  <a:schemeClr val="accent6"/>
                </a:solidFill>
              </a:rPr>
              <a:t>Refer the Code:</a:t>
            </a:r>
          </a:p>
        </p:txBody>
      </p:sp>
    </p:spTree>
    <p:extLst>
      <p:ext uri="{BB962C8B-B14F-4D97-AF65-F5344CB8AC3E}">
        <p14:creationId xmlns:p14="http://schemas.microsoft.com/office/powerpoint/2010/main" val="187169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10"/>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11" grpId="0" animBg="1"/>
      <p:bldP spid="11" grpId="1" animBg="1"/>
      <p:bldP spid="12" grpId="0" animBg="1"/>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013" y="57150"/>
            <a:ext cx="8229600" cy="659964"/>
          </a:xfrm>
        </p:spPr>
        <p:txBody>
          <a:bodyPr/>
          <a:lstStyle/>
          <a:p>
            <a:r>
              <a:rPr lang="en-US" dirty="0"/>
              <a:t>Behavior Parameterization</a:t>
            </a:r>
          </a:p>
        </p:txBody>
      </p:sp>
      <p:sp>
        <p:nvSpPr>
          <p:cNvPr id="3" name="Content Placeholder 2"/>
          <p:cNvSpPr>
            <a:spLocks noGrp="1"/>
          </p:cNvSpPr>
          <p:nvPr>
            <p:ph idx="13"/>
          </p:nvPr>
        </p:nvSpPr>
        <p:spPr>
          <a:xfrm>
            <a:off x="289012" y="952500"/>
            <a:ext cx="8385087" cy="3905250"/>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5" name="Slide Number Placeholder 4"/>
          <p:cNvSpPr>
            <a:spLocks noGrp="1"/>
          </p:cNvSpPr>
          <p:nvPr>
            <p:ph type="sldNum" sz="quarter" idx="4294967295"/>
          </p:nvPr>
        </p:nvSpPr>
        <p:spPr>
          <a:xfrm>
            <a:off x="8534400" y="6354763"/>
            <a:ext cx="609600" cy="366712"/>
          </a:xfrm>
          <a:prstGeom prst="rect">
            <a:avLst/>
          </a:prstGeom>
        </p:spPr>
        <p:txBody>
          <a:bodyPr/>
          <a:lstStyle>
            <a:defPPr>
              <a:defRPr lang="en-US"/>
            </a:defPPr>
            <a:lvl1pPr marL="0" algn="l" defTabSz="914400" rtl="0" eaLnBrk="1" latinLnBrk="0" hangingPunct="1">
              <a:defRPr sz="1800" kern="1200">
                <a:solidFill>
                  <a:schemeClr val="tx1"/>
                </a:solidFill>
                <a:latin typeface="Candara" panose="020E0502030303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218C5A-AA56-4136-94E6-BAA98D2AAD9B}" type="slidenum">
              <a:rPr lang="en-US" smtClean="0"/>
              <a:pPr/>
              <a:t>17</a:t>
            </a:fld>
            <a:endParaRPr lang="en-US"/>
          </a:p>
        </p:txBody>
      </p:sp>
      <p:sp>
        <p:nvSpPr>
          <p:cNvPr id="6" name="Rectangle: Rounded Corners 5">
            <a:extLst>
              <a:ext uri="{FF2B5EF4-FFF2-40B4-BE49-F238E27FC236}">
                <a16:creationId xmlns:a16="http://schemas.microsoft.com/office/drawing/2014/main" id="{4743099B-F60C-4D1E-8210-C4715B7DBCB9}"/>
              </a:ext>
            </a:extLst>
          </p:cNvPr>
          <p:cNvSpPr/>
          <p:nvPr/>
        </p:nvSpPr>
        <p:spPr>
          <a:xfrm>
            <a:off x="248958" y="1923678"/>
            <a:ext cx="3967864" cy="2934072"/>
          </a:xfrm>
          <a:prstGeom prst="roundRect">
            <a:avLst>
              <a:gd name="adj" fmla="val 4109"/>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a:p>
            <a:endParaRPr lang="en-US" dirty="0">
              <a:solidFill>
                <a:schemeClr val="bg1"/>
              </a:solidFill>
            </a:endParaRPr>
          </a:p>
          <a:p>
            <a:pPr algn="l"/>
            <a:endParaRPr lang="en-US" sz="1800" dirty="0">
              <a:solidFill>
                <a:schemeClr val="tx1"/>
              </a:solidFill>
            </a:endParaRPr>
          </a:p>
          <a:p>
            <a:pPr algn="l"/>
            <a:endParaRPr lang="en-US" sz="1400" dirty="0">
              <a:solidFill>
                <a:schemeClr val="tx1"/>
              </a:solidFill>
            </a:endParaRPr>
          </a:p>
          <a:p>
            <a:endParaRPr lang="en-US" sz="1400" dirty="0"/>
          </a:p>
          <a:p>
            <a:r>
              <a:rPr lang="en-US" sz="1400" dirty="0"/>
              <a:t>For Example:</a:t>
            </a:r>
          </a:p>
          <a:p>
            <a:pPr lvl="1"/>
            <a:r>
              <a:rPr lang="en-US" sz="1400" dirty="0">
                <a:solidFill>
                  <a:srgbClr val="FFFF00"/>
                </a:solidFill>
              </a:rPr>
              <a:t>interface </a:t>
            </a:r>
            <a:r>
              <a:rPr lang="en-US" sz="1400" dirty="0" err="1">
                <a:solidFill>
                  <a:srgbClr val="FFFF00"/>
                </a:solidFill>
              </a:rPr>
              <a:t>TransactionPredicate</a:t>
            </a:r>
            <a:r>
              <a:rPr lang="en-US" sz="1400" dirty="0">
                <a:solidFill>
                  <a:srgbClr val="FFFF00"/>
                </a:solidFill>
              </a:rPr>
              <a:t> {</a:t>
            </a:r>
          </a:p>
          <a:p>
            <a:pPr lvl="1"/>
            <a:r>
              <a:rPr lang="en-US" sz="1400" dirty="0">
                <a:solidFill>
                  <a:srgbClr val="FFFF00"/>
                </a:solidFill>
              </a:rPr>
              <a:t>	</a:t>
            </a:r>
            <a:r>
              <a:rPr lang="en-US" sz="1400" dirty="0" err="1">
                <a:solidFill>
                  <a:srgbClr val="FFFF00"/>
                </a:solidFill>
              </a:rPr>
              <a:t>boolean</a:t>
            </a:r>
            <a:r>
              <a:rPr lang="en-US" sz="1400" dirty="0">
                <a:solidFill>
                  <a:srgbClr val="FFFF00"/>
                </a:solidFill>
              </a:rPr>
              <a:t> test(Transaction transaction);</a:t>
            </a:r>
          </a:p>
          <a:p>
            <a:pPr lvl="1"/>
            <a:r>
              <a:rPr lang="en-US" sz="1400" dirty="0">
                <a:solidFill>
                  <a:srgbClr val="FFFF00"/>
                </a:solidFill>
              </a:rPr>
              <a:t>}</a:t>
            </a:r>
          </a:p>
          <a:p>
            <a:pPr lvl="1"/>
            <a:r>
              <a:rPr lang="en-US" sz="1400" dirty="0">
                <a:solidFill>
                  <a:srgbClr val="FFFF00"/>
                </a:solidFill>
              </a:rPr>
              <a:t>class </a:t>
            </a:r>
            <a:r>
              <a:rPr lang="en-US" sz="1400" dirty="0" err="1">
                <a:solidFill>
                  <a:srgbClr val="FFFF00"/>
                </a:solidFill>
              </a:rPr>
              <a:t>TransactionAmountPredicate</a:t>
            </a:r>
            <a:r>
              <a:rPr lang="en-US" sz="1400" dirty="0">
                <a:solidFill>
                  <a:srgbClr val="FFFF00"/>
                </a:solidFill>
              </a:rPr>
              <a:t> implements </a:t>
            </a:r>
            <a:r>
              <a:rPr lang="en-US" sz="1400" dirty="0" err="1">
                <a:solidFill>
                  <a:srgbClr val="FFFF00"/>
                </a:solidFill>
              </a:rPr>
              <a:t>TransactionPredicate</a:t>
            </a:r>
            <a:r>
              <a:rPr lang="en-US" sz="1400" dirty="0">
                <a:solidFill>
                  <a:srgbClr val="FFFF00"/>
                </a:solidFill>
              </a:rPr>
              <a:t> {</a:t>
            </a:r>
          </a:p>
          <a:p>
            <a:pPr lvl="1"/>
            <a:r>
              <a:rPr lang="en-US" sz="1400" dirty="0">
                <a:solidFill>
                  <a:srgbClr val="FFFF00"/>
                </a:solidFill>
              </a:rPr>
              <a:t>	public </a:t>
            </a:r>
            <a:r>
              <a:rPr lang="en-US" sz="1400" dirty="0" err="1">
                <a:solidFill>
                  <a:srgbClr val="FFFF00"/>
                </a:solidFill>
              </a:rPr>
              <a:t>boolean</a:t>
            </a:r>
            <a:r>
              <a:rPr lang="en-US" sz="1400" dirty="0">
                <a:solidFill>
                  <a:srgbClr val="FFFF00"/>
                </a:solidFill>
              </a:rPr>
              <a:t> test(Transaction transaction) {</a:t>
            </a:r>
          </a:p>
          <a:p>
            <a:pPr lvl="1"/>
            <a:r>
              <a:rPr lang="en-US" sz="1400" dirty="0">
                <a:solidFill>
                  <a:srgbClr val="FFFF00"/>
                </a:solidFill>
              </a:rPr>
              <a:t>		return </a:t>
            </a:r>
            <a:r>
              <a:rPr lang="en-US" sz="1400" dirty="0" err="1">
                <a:solidFill>
                  <a:srgbClr val="FFFF00"/>
                </a:solidFill>
              </a:rPr>
              <a:t>transaction.getAmount</a:t>
            </a:r>
            <a:r>
              <a:rPr lang="en-US" sz="1400" dirty="0">
                <a:solidFill>
                  <a:srgbClr val="FFFF00"/>
                </a:solidFill>
              </a:rPr>
              <a:t>() &gt; 500 ? true : false;</a:t>
            </a:r>
          </a:p>
          <a:p>
            <a:pPr lvl="1"/>
            <a:r>
              <a:rPr lang="en-US" sz="1400" dirty="0">
                <a:solidFill>
                  <a:srgbClr val="FFFF00"/>
                </a:solidFill>
              </a:rPr>
              <a:t>	}</a:t>
            </a:r>
          </a:p>
          <a:p>
            <a:pPr lvl="1"/>
            <a:r>
              <a:rPr lang="en-US" sz="1400" dirty="0">
                <a:solidFill>
                  <a:srgbClr val="FFFF00"/>
                </a:solidFill>
              </a:rPr>
              <a:t>}              </a:t>
            </a:r>
          </a:p>
          <a:p>
            <a:pPr lvl="1"/>
            <a:r>
              <a:rPr lang="en-US" sz="1400" dirty="0">
                <a:solidFill>
                  <a:srgbClr val="FFFF00"/>
                </a:solidFill>
              </a:rPr>
              <a:t>} }</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IN" sz="1350" dirty="0"/>
          </a:p>
        </p:txBody>
      </p:sp>
      <p:sp>
        <p:nvSpPr>
          <p:cNvPr id="7" name="Rectangle: Rounded Corners 6">
            <a:extLst>
              <a:ext uri="{FF2B5EF4-FFF2-40B4-BE49-F238E27FC236}">
                <a16:creationId xmlns:a16="http://schemas.microsoft.com/office/drawing/2014/main" id="{3B90E7F1-03E9-4B16-85F3-A63F82A19DCF}"/>
              </a:ext>
            </a:extLst>
          </p:cNvPr>
          <p:cNvSpPr/>
          <p:nvPr/>
        </p:nvSpPr>
        <p:spPr>
          <a:xfrm>
            <a:off x="4355976" y="1878037"/>
            <a:ext cx="4279527" cy="2979713"/>
          </a:xfrm>
          <a:prstGeom prst="roundRect">
            <a:avLst>
              <a:gd name="adj" fmla="val 3648"/>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a:p>
            <a:pPr>
              <a:buClr>
                <a:schemeClr val="bg1"/>
              </a:buClr>
            </a:pPr>
            <a:endParaRPr lang="en-US" sz="1400" dirty="0">
              <a:solidFill>
                <a:schemeClr val="bg1"/>
              </a:solidFill>
            </a:endParaRPr>
          </a:p>
          <a:p>
            <a:pPr algn="l"/>
            <a:endParaRPr lang="en-US" sz="1400" dirty="0">
              <a:solidFill>
                <a:schemeClr val="tx1"/>
              </a:solidFill>
            </a:endParaRPr>
          </a:p>
          <a:p>
            <a:pPr algn="l"/>
            <a:endParaRPr lang="en-US" sz="1400" dirty="0"/>
          </a:p>
          <a:p>
            <a:pPr algn="l"/>
            <a:r>
              <a:rPr lang="en-US" sz="1400" dirty="0"/>
              <a:t>For Example:</a:t>
            </a:r>
          </a:p>
          <a:p>
            <a:pPr lvl="1"/>
            <a:r>
              <a:rPr lang="en-US" sz="1400" dirty="0">
                <a:solidFill>
                  <a:srgbClr val="FFFF00"/>
                </a:solidFill>
              </a:rPr>
              <a:t>List&lt;Transaction&gt; </a:t>
            </a:r>
            <a:r>
              <a:rPr lang="en-US" sz="1400" dirty="0" err="1">
                <a:solidFill>
                  <a:srgbClr val="FFFF00"/>
                </a:solidFill>
              </a:rPr>
              <a:t>filterTransactions</a:t>
            </a:r>
            <a:r>
              <a:rPr lang="en-US" sz="1400" dirty="0">
                <a:solidFill>
                  <a:srgbClr val="FFFF00"/>
                </a:solidFill>
              </a:rPr>
              <a:t>(List&lt;Transaction&gt; transactions, </a:t>
            </a:r>
            <a:r>
              <a:rPr lang="en-US" sz="1400" dirty="0" err="1">
                <a:solidFill>
                  <a:srgbClr val="FFFF00"/>
                </a:solidFill>
              </a:rPr>
              <a:t>TransactionPredicate</a:t>
            </a:r>
            <a:r>
              <a:rPr lang="en-US" sz="1400" dirty="0">
                <a:solidFill>
                  <a:srgbClr val="FFFF00"/>
                </a:solidFill>
              </a:rPr>
              <a:t> predicate) {</a:t>
            </a:r>
          </a:p>
          <a:p>
            <a:pPr lvl="1"/>
            <a:r>
              <a:rPr lang="en-US" sz="1400" dirty="0">
                <a:solidFill>
                  <a:srgbClr val="FFFF00"/>
                </a:solidFill>
              </a:rPr>
              <a:t>	for(Transaction </a:t>
            </a:r>
            <a:r>
              <a:rPr lang="en-US" sz="1400" dirty="0" err="1">
                <a:solidFill>
                  <a:srgbClr val="FFFF00"/>
                </a:solidFill>
              </a:rPr>
              <a:t>transaction</a:t>
            </a:r>
            <a:r>
              <a:rPr lang="en-US" sz="1400" dirty="0">
                <a:solidFill>
                  <a:srgbClr val="FFFF00"/>
                </a:solidFill>
              </a:rPr>
              <a:t>: transactions) {</a:t>
            </a:r>
          </a:p>
          <a:p>
            <a:pPr lvl="1"/>
            <a:r>
              <a:rPr lang="en-US" sz="1400" dirty="0">
                <a:solidFill>
                  <a:srgbClr val="FFFF00"/>
                </a:solidFill>
              </a:rPr>
              <a:t>	    if (</a:t>
            </a:r>
            <a:r>
              <a:rPr lang="en-US" sz="1400" dirty="0" err="1">
                <a:solidFill>
                  <a:srgbClr val="FFFF00"/>
                </a:solidFill>
              </a:rPr>
              <a:t>predicate.test</a:t>
            </a:r>
            <a:r>
              <a:rPr lang="en-US" sz="1400" dirty="0">
                <a:solidFill>
                  <a:srgbClr val="FFFF00"/>
                </a:solidFill>
              </a:rPr>
              <a:t>(transaction)) {</a:t>
            </a:r>
          </a:p>
          <a:p>
            <a:pPr lvl="1"/>
            <a:r>
              <a:rPr lang="en-US" sz="1400" dirty="0">
                <a:solidFill>
                  <a:srgbClr val="FFFF00"/>
                </a:solidFill>
              </a:rPr>
              <a:t>		</a:t>
            </a:r>
            <a:r>
              <a:rPr lang="en-US" sz="1400" dirty="0" err="1">
                <a:solidFill>
                  <a:srgbClr val="FFFF00"/>
                </a:solidFill>
              </a:rPr>
              <a:t>myTransactions.add</a:t>
            </a:r>
            <a:r>
              <a:rPr lang="en-US" sz="1400" dirty="0">
                <a:solidFill>
                  <a:srgbClr val="FFFF00"/>
                </a:solidFill>
              </a:rPr>
              <a:t>(transaction);</a:t>
            </a:r>
          </a:p>
          <a:p>
            <a:pPr lvl="1"/>
            <a:r>
              <a:rPr lang="en-US" sz="1400" dirty="0">
                <a:solidFill>
                  <a:srgbClr val="FFFF00"/>
                </a:solidFill>
              </a:rPr>
              <a:t>            	} }</a:t>
            </a:r>
          </a:p>
          <a:p>
            <a:pPr lvl="1"/>
            <a:r>
              <a:rPr lang="en-US" sz="1400" dirty="0">
                <a:solidFill>
                  <a:srgbClr val="FFFF00"/>
                </a:solidFill>
              </a:rPr>
              <a:t>	return </a:t>
            </a:r>
            <a:r>
              <a:rPr lang="en-US" sz="1400" dirty="0" err="1">
                <a:solidFill>
                  <a:srgbClr val="FFFF00"/>
                </a:solidFill>
              </a:rPr>
              <a:t>myTransactions</a:t>
            </a:r>
            <a:r>
              <a:rPr lang="en-US" sz="1400" dirty="0">
                <a:solidFill>
                  <a:srgbClr val="FFFF00"/>
                </a:solidFill>
              </a:rPr>
              <a:t>;</a:t>
            </a:r>
          </a:p>
          <a:p>
            <a:pPr lvl="1"/>
            <a:r>
              <a:rPr lang="en-US" sz="1400" dirty="0">
                <a:solidFill>
                  <a:srgbClr val="FFFF00"/>
                </a:solidFill>
              </a:rPr>
              <a:t>}</a:t>
            </a:r>
          </a:p>
          <a:p>
            <a:r>
              <a:rPr lang="en-US" sz="1400" dirty="0" err="1">
                <a:solidFill>
                  <a:srgbClr val="FFFF00"/>
                </a:solidFill>
              </a:rPr>
              <a:t>filterTransactions</a:t>
            </a:r>
            <a:r>
              <a:rPr lang="en-US" sz="1400" dirty="0">
                <a:solidFill>
                  <a:srgbClr val="FFFF00"/>
                </a:solidFill>
              </a:rPr>
              <a:t>(transactions, new </a:t>
            </a:r>
            <a:r>
              <a:rPr lang="en-US" sz="1400" dirty="0" err="1">
                <a:solidFill>
                  <a:srgbClr val="FFFF00"/>
                </a:solidFill>
              </a:rPr>
              <a:t>TransactionAmountPredicate</a:t>
            </a:r>
            <a:r>
              <a:rPr lang="en-US" sz="1400" dirty="0">
                <a:solidFill>
                  <a:srgbClr val="FFFF00"/>
                </a:solidFill>
              </a:rPr>
              <a:t>());</a:t>
            </a: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IN" sz="1350" dirty="0"/>
          </a:p>
        </p:txBody>
      </p:sp>
      <p:sp>
        <p:nvSpPr>
          <p:cNvPr id="8" name="Rectangle: Rounded Corners 7">
            <a:extLst>
              <a:ext uri="{FF2B5EF4-FFF2-40B4-BE49-F238E27FC236}">
                <a16:creationId xmlns:a16="http://schemas.microsoft.com/office/drawing/2014/main" id="{78D6F6E0-121C-4D7E-BC17-629877B78B6F}"/>
              </a:ext>
            </a:extLst>
          </p:cNvPr>
          <p:cNvSpPr/>
          <p:nvPr/>
        </p:nvSpPr>
        <p:spPr>
          <a:xfrm>
            <a:off x="4355976" y="843558"/>
            <a:ext cx="4246140" cy="982700"/>
          </a:xfrm>
          <a:prstGeom prst="roundRect">
            <a:avLst>
              <a:gd name="adj" fmla="val 1021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startAt="2"/>
            </a:pPr>
            <a:r>
              <a:rPr lang="en-US" sz="1600" dirty="0">
                <a:solidFill>
                  <a:schemeClr val="tx1"/>
                </a:solidFill>
              </a:rPr>
              <a:t>This block can be passed as an argument to a method. </a:t>
            </a:r>
            <a:endParaRPr lang="en-US" dirty="0">
              <a:solidFill>
                <a:schemeClr val="tx1"/>
              </a:solidFill>
            </a:endParaRPr>
          </a:p>
        </p:txBody>
      </p:sp>
      <p:sp>
        <p:nvSpPr>
          <p:cNvPr id="9" name="Rectangle: Rounded Corners 8">
            <a:extLst>
              <a:ext uri="{FF2B5EF4-FFF2-40B4-BE49-F238E27FC236}">
                <a16:creationId xmlns:a16="http://schemas.microsoft.com/office/drawing/2014/main" id="{D7CFC0ED-A6EF-48A6-AB31-E9B2B99EDC69}"/>
              </a:ext>
            </a:extLst>
          </p:cNvPr>
          <p:cNvSpPr/>
          <p:nvPr/>
        </p:nvSpPr>
        <p:spPr>
          <a:xfrm>
            <a:off x="253596" y="849697"/>
            <a:ext cx="3967864" cy="982700"/>
          </a:xfrm>
          <a:prstGeom prst="roundRect">
            <a:avLst>
              <a:gd name="adj" fmla="val 1021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600" dirty="0">
                <a:solidFill>
                  <a:schemeClr val="tx1"/>
                </a:solidFill>
              </a:rPr>
              <a:t>Behavior parameterization is preparing a block of code and making it available without executing it. </a:t>
            </a:r>
          </a:p>
        </p:txBody>
      </p:sp>
      <p:pic>
        <p:nvPicPr>
          <p:cNvPr id="16" name="Content Placeholder 13" descr="Work from home Wi-Fi with solid fill">
            <a:hlinkClick r:id="rId2" action="ppaction://hlinksldjump"/>
            <a:extLst>
              <a:ext uri="{FF2B5EF4-FFF2-40B4-BE49-F238E27FC236}">
                <a16:creationId xmlns:a16="http://schemas.microsoft.com/office/drawing/2014/main" id="{3708E4F8-DDE4-4822-911E-52D66C8567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20538"/>
            <a:ext cx="914400" cy="914400"/>
          </a:xfrm>
          <a:prstGeom prst="rect">
            <a:avLst/>
          </a:prstGeom>
        </p:spPr>
      </p:pic>
    </p:spTree>
    <p:extLst>
      <p:ext uri="{BB962C8B-B14F-4D97-AF65-F5344CB8AC3E}">
        <p14:creationId xmlns:p14="http://schemas.microsoft.com/office/powerpoint/2010/main" val="402852830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dirty="0"/>
            </a:br>
            <a:r>
              <a:rPr lang="en-US" dirty="0"/>
              <a:t>Case Study-10</a:t>
            </a:r>
            <a:endParaRPr lang="en-US" b="1" i="1" dirty="0"/>
          </a:p>
        </p:txBody>
      </p:sp>
      <p:sp>
        <p:nvSpPr>
          <p:cNvPr id="3" name="Content Placeholder 2">
            <a:extLst>
              <a:ext uri="{FF2B5EF4-FFF2-40B4-BE49-F238E27FC236}">
                <a16:creationId xmlns:a16="http://schemas.microsoft.com/office/drawing/2014/main" id="{9DB5DBF7-4E9C-4BF9-9889-82E696F1EA31}"/>
              </a:ext>
            </a:extLst>
          </p:cNvPr>
          <p:cNvSpPr>
            <a:spLocks noGrp="1"/>
          </p:cNvSpPr>
          <p:nvPr>
            <p:ph idx="4294967295"/>
          </p:nvPr>
        </p:nvSpPr>
        <p:spPr>
          <a:xfrm>
            <a:off x="258081" y="1034847"/>
            <a:ext cx="8385087" cy="3905250"/>
          </a:xfrm>
        </p:spPr>
        <p:txBody>
          <a:bodyPr/>
          <a:lstStyle/>
          <a:p>
            <a:endParaRPr lang="en-IN"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10" name="Rectangle: Rounded Corners 9">
            <a:extLst>
              <a:ext uri="{FF2B5EF4-FFF2-40B4-BE49-F238E27FC236}">
                <a16:creationId xmlns:a16="http://schemas.microsoft.com/office/drawing/2014/main" id="{E3CB5243-6E5D-4BD4-ABB3-04AA3820C4AF}"/>
              </a:ext>
            </a:extLst>
          </p:cNvPr>
          <p:cNvSpPr/>
          <p:nvPr/>
        </p:nvSpPr>
        <p:spPr>
          <a:xfrm>
            <a:off x="627026" y="1158662"/>
            <a:ext cx="7891587" cy="720080"/>
          </a:xfrm>
          <a:prstGeom prst="roundRect">
            <a:avLst>
              <a:gd name="adj" fmla="val 1021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mj-lt"/>
              </a:rPr>
              <a:t>10. What is the return type of the lambda expression we have used?</a:t>
            </a:r>
          </a:p>
        </p:txBody>
      </p:sp>
      <p:sp>
        <p:nvSpPr>
          <p:cNvPr id="11" name="Rectangle: Rounded Corners 10">
            <a:extLst>
              <a:ext uri="{FF2B5EF4-FFF2-40B4-BE49-F238E27FC236}">
                <a16:creationId xmlns:a16="http://schemas.microsoft.com/office/drawing/2014/main" id="{FD33F9D0-D900-402B-9FBE-C4389C7A6A20}"/>
              </a:ext>
            </a:extLst>
          </p:cNvPr>
          <p:cNvSpPr/>
          <p:nvPr/>
        </p:nvSpPr>
        <p:spPr>
          <a:xfrm>
            <a:off x="611560" y="2036165"/>
            <a:ext cx="7891587" cy="850689"/>
          </a:xfrm>
          <a:prstGeom prst="roundRect">
            <a:avLst>
              <a:gd name="adj" fmla="val 8251"/>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a:p>
            <a:endParaRPr lang="en-US" dirty="0">
              <a:solidFill>
                <a:schemeClr val="bg1"/>
              </a:solidFill>
              <a:latin typeface="+mj-lt"/>
            </a:endParaRPr>
          </a:p>
          <a:p>
            <a:endParaRPr lang="en-US" sz="1600" dirty="0">
              <a:solidFill>
                <a:schemeClr val="bg1"/>
              </a:solidFill>
              <a:latin typeface="+mj-lt"/>
            </a:endParaRPr>
          </a:p>
          <a:p>
            <a:endParaRPr lang="en-US" sz="1600" dirty="0">
              <a:solidFill>
                <a:schemeClr val="bg1"/>
              </a:solidFill>
              <a:latin typeface="+mj-lt"/>
            </a:endParaRPr>
          </a:p>
          <a:p>
            <a:r>
              <a:rPr lang="en-US" sz="1600" dirty="0">
                <a:solidFill>
                  <a:schemeClr val="bg1"/>
                </a:solidFill>
                <a:latin typeface="+mj-lt"/>
              </a:rPr>
              <a:t>Answer:  The return type of a lambda expression is an interface with a method having double as an argument. In this case it is Notification</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IN" sz="1350" dirty="0"/>
          </a:p>
        </p:txBody>
      </p:sp>
      <p:grpSp>
        <p:nvGrpSpPr>
          <p:cNvPr id="7" name="Group 6">
            <a:extLst>
              <a:ext uri="{FF2B5EF4-FFF2-40B4-BE49-F238E27FC236}">
                <a16:creationId xmlns:a16="http://schemas.microsoft.com/office/drawing/2014/main" id="{D8A284E5-A4D6-42CC-9DB0-9D909EF27FAE}"/>
              </a:ext>
            </a:extLst>
          </p:cNvPr>
          <p:cNvGrpSpPr/>
          <p:nvPr/>
        </p:nvGrpSpPr>
        <p:grpSpPr>
          <a:xfrm>
            <a:off x="6888855" y="4155926"/>
            <a:ext cx="1614292" cy="512967"/>
            <a:chOff x="6215325" y="6076073"/>
            <a:chExt cx="2152389" cy="683956"/>
          </a:xfrm>
        </p:grpSpPr>
        <p:pic>
          <p:nvPicPr>
            <p:cNvPr id="8" name="Content Placeholder 11" descr="Right pointing backhand index outline">
              <a:extLst>
                <a:ext uri="{FF2B5EF4-FFF2-40B4-BE49-F238E27FC236}">
                  <a16:creationId xmlns:a16="http://schemas.microsoft.com/office/drawing/2014/main" id="{8C9E8D58-FE18-40F4-A004-1E3EC1289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15325" y="6076073"/>
              <a:ext cx="779288" cy="683956"/>
            </a:xfrm>
            <a:prstGeom prst="rect">
              <a:avLst/>
            </a:prstGeom>
            <a:effectLst>
              <a:outerShdw blurRad="50800" dist="38100" dir="2700000" algn="tl" rotWithShape="0">
                <a:prstClr val="black">
                  <a:alpha val="40000"/>
                </a:prstClr>
              </a:outerShdw>
            </a:effectLst>
          </p:spPr>
        </p:pic>
        <p:sp>
          <p:nvSpPr>
            <p:cNvPr id="9" name="Rectangle: Rounded Corners 8">
              <a:hlinkClick r:id="rId5" action="ppaction://hlinksldjump"/>
              <a:extLst>
                <a:ext uri="{FF2B5EF4-FFF2-40B4-BE49-F238E27FC236}">
                  <a16:creationId xmlns:a16="http://schemas.microsoft.com/office/drawing/2014/main" id="{43B8D03E-F857-402C-ADD3-7872A7018624}"/>
                </a:ext>
              </a:extLst>
            </p:cNvPr>
            <p:cNvSpPr/>
            <p:nvPr/>
          </p:nvSpPr>
          <p:spPr>
            <a:xfrm>
              <a:off x="7010400" y="6112329"/>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Next</a:t>
              </a:r>
              <a:endParaRPr lang="en-IN" sz="1350" dirty="0"/>
            </a:p>
          </p:txBody>
        </p:sp>
      </p:grpSp>
      <p:sp>
        <p:nvSpPr>
          <p:cNvPr id="12" name="TextBox 11">
            <a:extLst>
              <a:ext uri="{FF2B5EF4-FFF2-40B4-BE49-F238E27FC236}">
                <a16:creationId xmlns:a16="http://schemas.microsoft.com/office/drawing/2014/main" id="{0E6DD346-FF99-4057-B5BC-0F699A6E0504}"/>
              </a:ext>
            </a:extLst>
          </p:cNvPr>
          <p:cNvSpPr txBox="1"/>
          <p:nvPr/>
        </p:nvSpPr>
        <p:spPr>
          <a:xfrm>
            <a:off x="611560" y="3040087"/>
            <a:ext cx="4572000" cy="369332"/>
          </a:xfrm>
          <a:prstGeom prst="rect">
            <a:avLst/>
          </a:prstGeom>
          <a:noFill/>
        </p:spPr>
        <p:txBody>
          <a:bodyPr wrap="square">
            <a:spAutoFit/>
          </a:bodyPr>
          <a:lstStyle/>
          <a:p>
            <a:r>
              <a:rPr lang="en-US" dirty="0">
                <a:solidFill>
                  <a:schemeClr val="accent6"/>
                </a:solidFill>
              </a:rPr>
              <a:t>Refer the Code:</a:t>
            </a:r>
          </a:p>
        </p:txBody>
      </p:sp>
    </p:spTree>
    <p:extLst>
      <p:ext uri="{BB962C8B-B14F-4D97-AF65-F5344CB8AC3E}">
        <p14:creationId xmlns:p14="http://schemas.microsoft.com/office/powerpoint/2010/main" val="3846911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9" restart="whenNotActive" fill="hold" evtFilter="cancelBubble" nodeType="interactiveSeq">
                <p:stCondLst>
                  <p:cond evt="onClick" delay="0">
                    <p:tgtEl>
                      <p:spTgt spid="10"/>
                    </p:tgtEl>
                  </p:cond>
                </p:stCondLst>
                <p:endSync evt="end" delay="0">
                  <p:rtn val="all"/>
                </p:endSync>
                <p:childTnLst>
                  <p:par>
                    <p:cTn id="10" fill="hold">
                      <p:stCondLst>
                        <p:cond delay="0"/>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11" grpId="0" animBg="1"/>
      <p:bldP spid="11" grpId="1" animBg="1"/>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dirty="0"/>
            </a:br>
            <a:r>
              <a:rPr lang="en-US" dirty="0"/>
              <a:t>Case Study-11</a:t>
            </a:r>
            <a:endParaRPr lang="en-US" b="1" i="1" dirty="0"/>
          </a:p>
        </p:txBody>
      </p:sp>
      <p:sp>
        <p:nvSpPr>
          <p:cNvPr id="9" name="Content Placeholder 8">
            <a:extLst>
              <a:ext uri="{FF2B5EF4-FFF2-40B4-BE49-F238E27FC236}">
                <a16:creationId xmlns:a16="http://schemas.microsoft.com/office/drawing/2014/main" id="{5355F972-A231-4BB8-A565-5B1B17EB3BD6}"/>
              </a:ext>
            </a:extLst>
          </p:cNvPr>
          <p:cNvSpPr>
            <a:spLocks noGrp="1"/>
          </p:cNvSpPr>
          <p:nvPr>
            <p:ph idx="4294967295"/>
          </p:nvPr>
        </p:nvSpPr>
        <p:spPr>
          <a:xfrm>
            <a:off x="258081" y="1034847"/>
            <a:ext cx="8385087" cy="3905250"/>
          </a:xfrm>
        </p:spPr>
        <p:txBody>
          <a:bodyPr/>
          <a:lstStyle/>
          <a:p>
            <a:endParaRPr lang="en-IN"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10" name="Rectangle: Rounded Corners 9">
            <a:extLst>
              <a:ext uri="{FF2B5EF4-FFF2-40B4-BE49-F238E27FC236}">
                <a16:creationId xmlns:a16="http://schemas.microsoft.com/office/drawing/2014/main" id="{D0F0F5A7-4AE0-493B-AC27-31C25BD7CA69}"/>
              </a:ext>
            </a:extLst>
          </p:cNvPr>
          <p:cNvSpPr/>
          <p:nvPr/>
        </p:nvSpPr>
        <p:spPr>
          <a:xfrm>
            <a:off x="611560" y="1092359"/>
            <a:ext cx="7907053" cy="792088"/>
          </a:xfrm>
          <a:prstGeom prst="roundRect">
            <a:avLst>
              <a:gd name="adj" fmla="val 1021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mj-lt"/>
              </a:rPr>
              <a:t>11. What if we can have two more interface OtherNotification1, OtherNotification2 with a method having double as an argument?</a:t>
            </a:r>
            <a:endParaRPr lang="en-US" dirty="0">
              <a:solidFill>
                <a:schemeClr val="tx1"/>
              </a:solidFill>
              <a:latin typeface="+mj-lt"/>
            </a:endParaRPr>
          </a:p>
        </p:txBody>
      </p:sp>
      <p:sp>
        <p:nvSpPr>
          <p:cNvPr id="11" name="Rectangle: Rounded Corners 10">
            <a:extLst>
              <a:ext uri="{FF2B5EF4-FFF2-40B4-BE49-F238E27FC236}">
                <a16:creationId xmlns:a16="http://schemas.microsoft.com/office/drawing/2014/main" id="{35CEB00A-C713-4AD6-BEE9-458BFC39397C}"/>
              </a:ext>
            </a:extLst>
          </p:cNvPr>
          <p:cNvSpPr/>
          <p:nvPr/>
        </p:nvSpPr>
        <p:spPr>
          <a:xfrm>
            <a:off x="611560" y="1986568"/>
            <a:ext cx="7907053" cy="689967"/>
          </a:xfrm>
          <a:prstGeom prst="roundRect">
            <a:avLst>
              <a:gd name="adj" fmla="val 8251"/>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a:p>
            <a:endParaRPr lang="en-US" dirty="0">
              <a:solidFill>
                <a:schemeClr val="bg1"/>
              </a:solidFill>
              <a:latin typeface="+mj-lt"/>
            </a:endParaRPr>
          </a:p>
          <a:p>
            <a:endParaRPr lang="en-US" dirty="0">
              <a:solidFill>
                <a:schemeClr val="bg1"/>
              </a:solidFill>
              <a:latin typeface="+mj-lt"/>
            </a:endParaRPr>
          </a:p>
          <a:p>
            <a:endParaRPr lang="en-US" dirty="0">
              <a:solidFill>
                <a:schemeClr val="bg1"/>
              </a:solidFill>
              <a:latin typeface="+mj-lt"/>
            </a:endParaRPr>
          </a:p>
          <a:p>
            <a:r>
              <a:rPr lang="en-US" sz="1600" dirty="0">
                <a:solidFill>
                  <a:schemeClr val="bg1"/>
                </a:solidFill>
                <a:latin typeface="+mj-lt"/>
              </a:rPr>
              <a:t>Answer: Yes, in that case lambda expression can be assigned to any one of them.</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IN" sz="1350" dirty="0"/>
          </a:p>
        </p:txBody>
      </p:sp>
      <p:grpSp>
        <p:nvGrpSpPr>
          <p:cNvPr id="7" name="Group 6">
            <a:extLst>
              <a:ext uri="{FF2B5EF4-FFF2-40B4-BE49-F238E27FC236}">
                <a16:creationId xmlns:a16="http://schemas.microsoft.com/office/drawing/2014/main" id="{860DDC28-A33A-45CE-8CC9-02BE53D68177}"/>
              </a:ext>
            </a:extLst>
          </p:cNvPr>
          <p:cNvGrpSpPr/>
          <p:nvPr/>
        </p:nvGrpSpPr>
        <p:grpSpPr>
          <a:xfrm>
            <a:off x="6904321" y="4155926"/>
            <a:ext cx="1614292" cy="512967"/>
            <a:chOff x="6215325" y="6076073"/>
            <a:chExt cx="2152389" cy="683956"/>
          </a:xfrm>
        </p:grpSpPr>
        <p:pic>
          <p:nvPicPr>
            <p:cNvPr id="8" name="Content Placeholder 11" descr="Right pointing backhand index outline">
              <a:extLst>
                <a:ext uri="{FF2B5EF4-FFF2-40B4-BE49-F238E27FC236}">
                  <a16:creationId xmlns:a16="http://schemas.microsoft.com/office/drawing/2014/main" id="{BE181471-DA80-49BB-BA4E-B940755EB4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15325" y="6076073"/>
              <a:ext cx="779288" cy="683956"/>
            </a:xfrm>
            <a:prstGeom prst="rect">
              <a:avLst/>
            </a:prstGeom>
            <a:effectLst>
              <a:outerShdw blurRad="50800" dist="38100" dir="2700000" algn="tl" rotWithShape="0">
                <a:prstClr val="black">
                  <a:alpha val="40000"/>
                </a:prstClr>
              </a:outerShdw>
            </a:effectLst>
          </p:spPr>
        </p:pic>
        <p:sp>
          <p:nvSpPr>
            <p:cNvPr id="12" name="Rectangle: Rounded Corners 11">
              <a:hlinkClick r:id="rId5" action="ppaction://hlinksldjump"/>
              <a:extLst>
                <a:ext uri="{FF2B5EF4-FFF2-40B4-BE49-F238E27FC236}">
                  <a16:creationId xmlns:a16="http://schemas.microsoft.com/office/drawing/2014/main" id="{F85BB4EE-9B91-415C-AD08-F46F75549DCD}"/>
                </a:ext>
              </a:extLst>
            </p:cNvPr>
            <p:cNvSpPr/>
            <p:nvPr/>
          </p:nvSpPr>
          <p:spPr>
            <a:xfrm>
              <a:off x="7010400" y="6112329"/>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Next</a:t>
              </a:r>
              <a:endParaRPr lang="en-IN" sz="1600" dirty="0"/>
            </a:p>
          </p:txBody>
        </p:sp>
      </p:grpSp>
      <p:sp>
        <p:nvSpPr>
          <p:cNvPr id="13" name="TextBox 12">
            <a:extLst>
              <a:ext uri="{FF2B5EF4-FFF2-40B4-BE49-F238E27FC236}">
                <a16:creationId xmlns:a16="http://schemas.microsoft.com/office/drawing/2014/main" id="{CBADF955-8BEE-4ABD-A9B5-A703E9562F7E}"/>
              </a:ext>
            </a:extLst>
          </p:cNvPr>
          <p:cNvSpPr txBox="1"/>
          <p:nvPr/>
        </p:nvSpPr>
        <p:spPr>
          <a:xfrm>
            <a:off x="611560" y="2831562"/>
            <a:ext cx="4572000" cy="369332"/>
          </a:xfrm>
          <a:prstGeom prst="rect">
            <a:avLst/>
          </a:prstGeom>
          <a:noFill/>
        </p:spPr>
        <p:txBody>
          <a:bodyPr wrap="square">
            <a:spAutoFit/>
          </a:bodyPr>
          <a:lstStyle/>
          <a:p>
            <a:r>
              <a:rPr lang="en-US" dirty="0">
                <a:solidFill>
                  <a:schemeClr val="accent6"/>
                </a:solidFill>
              </a:rPr>
              <a:t>Refer the Code:</a:t>
            </a:r>
          </a:p>
        </p:txBody>
      </p:sp>
    </p:spTree>
    <p:extLst>
      <p:ext uri="{BB962C8B-B14F-4D97-AF65-F5344CB8AC3E}">
        <p14:creationId xmlns:p14="http://schemas.microsoft.com/office/powerpoint/2010/main" val="158926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9" restart="whenNotActive" fill="hold" evtFilter="cancelBubble" nodeType="interactiveSeq">
                <p:stCondLst>
                  <p:cond evt="onClick" delay="0">
                    <p:tgtEl>
                      <p:spTgt spid="10"/>
                    </p:tgtEl>
                  </p:cond>
                </p:stCondLst>
                <p:endSync evt="end" delay="0">
                  <p:rtn val="all"/>
                </p:endSync>
                <p:childTnLst>
                  <p:par>
                    <p:cTn id="10" fill="hold">
                      <p:stCondLst>
                        <p:cond delay="0"/>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11" grpId="0" animBg="1"/>
      <p:bldP spid="11" grpId="1" animBg="1"/>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FEED7EC-8895-4AA9-9385-567AB8E0F588}"/>
              </a:ext>
            </a:extLst>
          </p:cNvPr>
          <p:cNvSpPr>
            <a:spLocks noGrp="1"/>
          </p:cNvSpPr>
          <p:nvPr>
            <p:ph idx="17"/>
          </p:nvPr>
        </p:nvSpPr>
        <p:spPr/>
        <p:txBody>
          <a:bodyPr/>
          <a:lstStyle/>
          <a:p>
            <a:pPr marL="0" indent="0">
              <a:buNone/>
            </a:pPr>
            <a:endParaRPr lang="en-US" dirty="0"/>
          </a:p>
          <a:p>
            <a:pPr marL="109537" indent="-342900" algn="l" rtl="0" eaLnBrk="1" fontAlgn="t" latinLnBrk="0" hangingPunct="1">
              <a:spcBef>
                <a:spcPts val="0"/>
              </a:spcBef>
              <a:spcAft>
                <a:spcPts val="0"/>
              </a:spcAft>
              <a:buFont typeface="+mj-lt"/>
              <a:buAutoNum type="arabicPeriod" startAt="5"/>
            </a:pPr>
            <a:r>
              <a:rPr lang="en-US" sz="1800" b="0" i="0" u="none" strike="noStrike" kern="1200" dirty="0">
                <a:solidFill>
                  <a:srgbClr val="000000"/>
                </a:solidFill>
                <a:effectLst/>
                <a:latin typeface="Calibri" panose="020F0502020204030204" pitchFamily="34" charset="0"/>
              </a:rPr>
              <a:t>Default Methods</a:t>
            </a:r>
            <a:endParaRPr lang="en-IN" sz="1800" b="0" i="0" u="none" strike="noStrike" dirty="0">
              <a:effectLst/>
              <a:latin typeface="Arial" panose="020B0604020202020204" pitchFamily="34" charset="0"/>
            </a:endParaRPr>
          </a:p>
          <a:p>
            <a:pPr marL="109537" indent="-342900" algn="l" rtl="0" eaLnBrk="1" fontAlgn="t" latinLnBrk="0" hangingPunct="1">
              <a:spcBef>
                <a:spcPts val="0"/>
              </a:spcBef>
              <a:spcAft>
                <a:spcPts val="0"/>
              </a:spcAft>
              <a:buFont typeface="+mj-lt"/>
              <a:buAutoNum type="arabicPeriod" startAt="5"/>
            </a:pPr>
            <a:r>
              <a:rPr lang="en-US" sz="1800" b="0" i="0" u="none" strike="noStrike" kern="1200" dirty="0">
                <a:solidFill>
                  <a:srgbClr val="000000"/>
                </a:solidFill>
                <a:effectLst/>
                <a:latin typeface="Calibri" panose="020F0502020204030204" pitchFamily="34" charset="0"/>
              </a:rPr>
              <a:t>Stream API</a:t>
            </a:r>
            <a:endParaRPr lang="en-IN" sz="1800" b="0" i="0" u="none" strike="noStrike" dirty="0">
              <a:effectLst/>
              <a:latin typeface="Arial" panose="020B0604020202020204" pitchFamily="34" charset="0"/>
            </a:endParaRPr>
          </a:p>
          <a:p>
            <a:pPr marL="109537" indent="-342900" algn="l" rtl="0" eaLnBrk="1" fontAlgn="t" latinLnBrk="0" hangingPunct="1">
              <a:spcBef>
                <a:spcPts val="0"/>
              </a:spcBef>
              <a:spcAft>
                <a:spcPts val="0"/>
              </a:spcAft>
              <a:buFont typeface="+mj-lt"/>
              <a:buAutoNum type="arabicPeriod" startAt="5"/>
            </a:pPr>
            <a:r>
              <a:rPr lang="en-US" sz="1800" b="0" i="0" u="none" strike="noStrike" kern="1200" dirty="0">
                <a:solidFill>
                  <a:srgbClr val="000000"/>
                </a:solidFill>
                <a:effectLst/>
                <a:latin typeface="Calibri" panose="020F0502020204030204" pitchFamily="34" charset="0"/>
              </a:rPr>
              <a:t>Date API</a:t>
            </a:r>
            <a:endParaRPr lang="en-IN" sz="1800" b="0" i="0" u="none" strike="noStrike" dirty="0">
              <a:effectLst/>
              <a:latin typeface="Arial" panose="020B0604020202020204" pitchFamily="34" charset="0"/>
            </a:endParaRPr>
          </a:p>
          <a:p>
            <a:endParaRPr lang="en-IN" dirty="0"/>
          </a:p>
        </p:txBody>
      </p:sp>
      <p:sp>
        <p:nvSpPr>
          <p:cNvPr id="3" name="Content Placeholder 2"/>
          <p:cNvSpPr>
            <a:spLocks noGrp="1"/>
          </p:cNvSpPr>
          <p:nvPr>
            <p:ph idx="13"/>
          </p:nvPr>
        </p:nvSpPr>
        <p:spPr/>
        <p:txBody>
          <a:bodyPr>
            <a:normAutofit/>
          </a:bodyPr>
          <a:lstStyle/>
          <a:p>
            <a:r>
              <a:rPr lang="en-US" dirty="0">
                <a:latin typeface="+mj-lt"/>
              </a:rPr>
              <a:t>Objective</a:t>
            </a:r>
            <a:endParaRPr lang="en-US" sz="2100" dirty="0">
              <a:solidFill>
                <a:srgbClr val="000000"/>
              </a:solidFill>
              <a:latin typeface="+mj-lt"/>
            </a:endParaRPr>
          </a:p>
          <a:p>
            <a:pPr marL="342900" indent="-342900">
              <a:buFont typeface="+mj-lt"/>
              <a:buAutoNum type="arabicPeriod"/>
            </a:pPr>
            <a:r>
              <a:rPr lang="en-US" sz="1800" dirty="0">
                <a:latin typeface="+mj-lt"/>
              </a:rPr>
              <a:t>Interface Conventional Way</a:t>
            </a:r>
          </a:p>
          <a:p>
            <a:pPr marL="109537" indent="-342900" algn="l" rtl="0" eaLnBrk="1" fontAlgn="t" latinLnBrk="0" hangingPunct="1">
              <a:spcBef>
                <a:spcPts val="0"/>
              </a:spcBef>
              <a:spcAft>
                <a:spcPts val="0"/>
              </a:spcAft>
              <a:buFont typeface="+mj-lt"/>
              <a:buAutoNum type="arabicPeriod"/>
            </a:pPr>
            <a:r>
              <a:rPr lang="en-US" sz="1800" b="0" i="0" u="none" strike="noStrike" kern="1200" dirty="0">
                <a:solidFill>
                  <a:srgbClr val="000000"/>
                </a:solidFill>
                <a:effectLst/>
                <a:latin typeface="Calibri" panose="020F0502020204030204" pitchFamily="34" charset="0"/>
              </a:rPr>
              <a:t>Lambda Expressions</a:t>
            </a:r>
            <a:endParaRPr lang="en-IN" sz="1800" b="0" i="0" u="none" strike="noStrike" dirty="0">
              <a:effectLst/>
              <a:latin typeface="Arial" panose="020B0604020202020204" pitchFamily="34" charset="0"/>
            </a:endParaRPr>
          </a:p>
          <a:p>
            <a:pPr marL="109537" indent="-342900" algn="l" rtl="0" eaLnBrk="1" fontAlgn="t" latinLnBrk="0" hangingPunct="1">
              <a:spcBef>
                <a:spcPts val="0"/>
              </a:spcBef>
              <a:spcAft>
                <a:spcPts val="0"/>
              </a:spcAft>
              <a:buFont typeface="+mj-lt"/>
              <a:buAutoNum type="arabicPeriod"/>
            </a:pPr>
            <a:r>
              <a:rPr lang="en-US" sz="1800" b="0" i="0" u="none" strike="noStrike" kern="1200" dirty="0">
                <a:solidFill>
                  <a:srgbClr val="000000"/>
                </a:solidFill>
                <a:effectLst/>
                <a:latin typeface="Calibri" panose="020F0502020204030204" pitchFamily="34" charset="0"/>
              </a:rPr>
              <a:t>Functional Interface</a:t>
            </a:r>
            <a:endParaRPr lang="en-IN" sz="1800" b="0" i="0" u="none" strike="noStrike" dirty="0">
              <a:effectLst/>
              <a:latin typeface="Arial" panose="020B0604020202020204" pitchFamily="34" charset="0"/>
            </a:endParaRPr>
          </a:p>
          <a:p>
            <a:pPr marL="109537" indent="-342900" algn="l" rtl="0" eaLnBrk="1" fontAlgn="t" latinLnBrk="0" hangingPunct="1">
              <a:spcBef>
                <a:spcPts val="0"/>
              </a:spcBef>
              <a:spcAft>
                <a:spcPts val="0"/>
              </a:spcAft>
              <a:buFont typeface="+mj-lt"/>
              <a:buAutoNum type="arabicPeriod"/>
            </a:pPr>
            <a:r>
              <a:rPr lang="en-US" sz="1800" b="0" i="0" u="none" strike="noStrike" kern="1200" dirty="0">
                <a:solidFill>
                  <a:srgbClr val="000000"/>
                </a:solidFill>
                <a:effectLst/>
                <a:latin typeface="Calibri" panose="020F0502020204030204" pitchFamily="34" charset="0"/>
              </a:rPr>
              <a:t>Method References</a:t>
            </a:r>
            <a:endParaRPr lang="en-IN" sz="1800" b="0" i="0" u="none" strike="noStrike" dirty="0">
              <a:effectLst/>
              <a:latin typeface="Arial" panose="020B0604020202020204" pitchFamily="34" charset="0"/>
            </a:endParaRPr>
          </a:p>
        </p:txBody>
      </p:sp>
      <p:sp>
        <p:nvSpPr>
          <p:cNvPr id="2" name="Title 1"/>
          <p:cNvSpPr>
            <a:spLocks noGrp="1"/>
          </p:cNvSpPr>
          <p:nvPr>
            <p:ph type="title"/>
          </p:nvPr>
        </p:nvSpPr>
        <p:spPr/>
        <p:txBody>
          <a:bodyPr/>
          <a:lstStyle/>
          <a:p>
            <a:r>
              <a:rPr lang="en-US" dirty="0"/>
              <a:t>Table of Content</a:t>
            </a:r>
          </a:p>
        </p:txBody>
      </p:sp>
      <p:grpSp>
        <p:nvGrpSpPr>
          <p:cNvPr id="5" name="Group 4">
            <a:extLst>
              <a:ext uri="{FF2B5EF4-FFF2-40B4-BE49-F238E27FC236}">
                <a16:creationId xmlns:a16="http://schemas.microsoft.com/office/drawing/2014/main" id="{64967E34-90D9-455D-9723-99F67F581E40}"/>
              </a:ext>
            </a:extLst>
          </p:cNvPr>
          <p:cNvGrpSpPr/>
          <p:nvPr/>
        </p:nvGrpSpPr>
        <p:grpSpPr>
          <a:xfrm>
            <a:off x="6898992" y="4252708"/>
            <a:ext cx="1621122" cy="512967"/>
            <a:chOff x="6358618" y="5670807"/>
            <a:chExt cx="2161496" cy="683956"/>
          </a:xfrm>
        </p:grpSpPr>
        <p:sp>
          <p:nvSpPr>
            <p:cNvPr id="10" name="Rectangle: Rounded Corners 9">
              <a:hlinkClick r:id="rId2" action="ppaction://hlinksldjump"/>
              <a:extLst>
                <a:ext uri="{FF2B5EF4-FFF2-40B4-BE49-F238E27FC236}">
                  <a16:creationId xmlns:a16="http://schemas.microsoft.com/office/drawing/2014/main" id="{A97AC1B7-A591-49C0-BBBC-C42A9622A99C}"/>
                </a:ext>
              </a:extLst>
            </p:cNvPr>
            <p:cNvSpPr/>
            <p:nvPr/>
          </p:nvSpPr>
          <p:spPr>
            <a:xfrm>
              <a:off x="7162800" y="5715000"/>
              <a:ext cx="1357314" cy="533400"/>
            </a:xfrm>
            <a:prstGeom prst="roundRect">
              <a:avLst/>
            </a:prstGeom>
            <a:solidFill>
              <a:schemeClr val="accent4">
                <a:lumMod val="50000"/>
              </a:schemeClr>
            </a:solidFill>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Next</a:t>
              </a:r>
              <a:endParaRPr lang="en-IN" sz="1350" dirty="0"/>
            </a:p>
          </p:txBody>
        </p:sp>
        <p:pic>
          <p:nvPicPr>
            <p:cNvPr id="11" name="Content Placeholder 11" descr="Right pointing backhand index outline">
              <a:extLst>
                <a:ext uri="{FF2B5EF4-FFF2-40B4-BE49-F238E27FC236}">
                  <a16:creationId xmlns:a16="http://schemas.microsoft.com/office/drawing/2014/main" id="{12C897A0-EEAC-4FF3-98EE-34C8E79FC4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8618" y="5670807"/>
              <a:ext cx="779288" cy="683956"/>
            </a:xfrm>
            <a:prstGeom prst="rect">
              <a:avLst/>
            </a:prstGeom>
            <a:effectLst>
              <a:outerShdw blurRad="50800" dist="38100" dir="2700000" algn="tl" rotWithShape="0">
                <a:prstClr val="black">
                  <a:alpha val="40000"/>
                </a:prstClr>
              </a:outerShdw>
            </a:effectLst>
          </p:spPr>
        </p:pic>
      </p:grpSp>
      <p:sp>
        <p:nvSpPr>
          <p:cNvPr id="17" name="Footer Placeholder 3">
            <a:extLst>
              <a:ext uri="{FF2B5EF4-FFF2-40B4-BE49-F238E27FC236}">
                <a16:creationId xmlns:a16="http://schemas.microsoft.com/office/drawing/2014/main" id="{B3D22B9A-324C-4C8B-9637-98748E61B15C}"/>
              </a:ext>
            </a:extLst>
          </p:cNvPr>
          <p:cNvSpPr txBox="1">
            <a:spLocks/>
          </p:cNvSpPr>
          <p:nvPr/>
        </p:nvSpPr>
        <p:spPr>
          <a:xfrm>
            <a:off x="0" y="4765675"/>
            <a:ext cx="3475038" cy="27463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Xoriant</a:t>
            </a:r>
            <a:r>
              <a:rPr lang="en-US" dirty="0"/>
              <a:t> </a:t>
            </a:r>
            <a:r>
              <a:rPr lang="en-US" dirty="0" err="1"/>
              <a:t>Soultions</a:t>
            </a:r>
            <a:r>
              <a:rPr lang="en-US" dirty="0"/>
              <a:t> Pvt. Ltd.</a:t>
            </a:r>
          </a:p>
        </p:txBody>
      </p:sp>
    </p:spTree>
    <p:extLst>
      <p:ext uri="{BB962C8B-B14F-4D97-AF65-F5344CB8AC3E}">
        <p14:creationId xmlns:p14="http://schemas.microsoft.com/office/powerpoint/2010/main" val="143099412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dirty="0"/>
            </a:br>
            <a:r>
              <a:rPr lang="en-US" dirty="0"/>
              <a:t>Case Study-12</a:t>
            </a:r>
            <a:endParaRPr lang="en-US" b="1" i="1" dirty="0"/>
          </a:p>
        </p:txBody>
      </p:sp>
      <p:sp>
        <p:nvSpPr>
          <p:cNvPr id="3" name="Content Placeholder 2">
            <a:extLst>
              <a:ext uri="{FF2B5EF4-FFF2-40B4-BE49-F238E27FC236}">
                <a16:creationId xmlns:a16="http://schemas.microsoft.com/office/drawing/2014/main" id="{74214D47-9017-4B9A-B14B-D8FCB41B478E}"/>
              </a:ext>
            </a:extLst>
          </p:cNvPr>
          <p:cNvSpPr>
            <a:spLocks noGrp="1"/>
          </p:cNvSpPr>
          <p:nvPr>
            <p:ph idx="4294967295"/>
          </p:nvPr>
        </p:nvSpPr>
        <p:spPr>
          <a:xfrm>
            <a:off x="258081" y="1034847"/>
            <a:ext cx="8385087" cy="3905250"/>
          </a:xfrm>
        </p:spPr>
        <p:txBody>
          <a:bodyPr/>
          <a:lstStyle/>
          <a:p>
            <a:endParaRPr lang="en-IN"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10" name="Rectangle: Rounded Corners 9">
            <a:extLst>
              <a:ext uri="{FF2B5EF4-FFF2-40B4-BE49-F238E27FC236}">
                <a16:creationId xmlns:a16="http://schemas.microsoft.com/office/drawing/2014/main" id="{E596EB30-598A-437D-AD47-3808F4CB8112}"/>
              </a:ext>
            </a:extLst>
          </p:cNvPr>
          <p:cNvSpPr/>
          <p:nvPr/>
        </p:nvSpPr>
        <p:spPr>
          <a:xfrm>
            <a:off x="597107" y="1608319"/>
            <a:ext cx="7907053" cy="585055"/>
          </a:xfrm>
          <a:prstGeom prst="roundRect">
            <a:avLst>
              <a:gd name="adj" fmla="val 8251"/>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a:p>
            <a:endParaRPr lang="en-US" dirty="0">
              <a:solidFill>
                <a:schemeClr val="bg1"/>
              </a:solidFill>
            </a:endParaRPr>
          </a:p>
          <a:p>
            <a:pPr algn="l"/>
            <a:endParaRPr lang="en-US" sz="1800" dirty="0">
              <a:solidFill>
                <a:schemeClr val="tx1"/>
              </a:solidFill>
            </a:endParaRPr>
          </a:p>
          <a:p>
            <a:pPr algn="l"/>
            <a:endParaRPr lang="en-US" dirty="0">
              <a:solidFill>
                <a:schemeClr val="tx1"/>
              </a:solidFill>
            </a:endParaRPr>
          </a:p>
          <a:p>
            <a:endParaRPr lang="en-US" sz="1600" dirty="0">
              <a:solidFill>
                <a:schemeClr val="bg1"/>
              </a:solidFill>
              <a:latin typeface="+mj-lt"/>
            </a:endParaRPr>
          </a:p>
          <a:p>
            <a:r>
              <a:rPr lang="en-US" sz="1600" dirty="0">
                <a:solidFill>
                  <a:schemeClr val="bg1"/>
                </a:solidFill>
                <a:latin typeface="+mj-lt"/>
              </a:rPr>
              <a:t>Answer: Then lambda expression will give compilation error as it will not be able to resolve which method to infer.</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IN" sz="1350" dirty="0"/>
          </a:p>
        </p:txBody>
      </p:sp>
      <p:sp>
        <p:nvSpPr>
          <p:cNvPr id="11" name="Rectangle: Rounded Corners 10">
            <a:extLst>
              <a:ext uri="{FF2B5EF4-FFF2-40B4-BE49-F238E27FC236}">
                <a16:creationId xmlns:a16="http://schemas.microsoft.com/office/drawing/2014/main" id="{0681B545-044A-46E6-9D34-7F3AEC2CD20D}"/>
              </a:ext>
            </a:extLst>
          </p:cNvPr>
          <p:cNvSpPr/>
          <p:nvPr/>
        </p:nvSpPr>
        <p:spPr>
          <a:xfrm>
            <a:off x="588724" y="2998878"/>
            <a:ext cx="7907053" cy="529411"/>
          </a:xfrm>
          <a:prstGeom prst="roundRect">
            <a:avLst>
              <a:gd name="adj" fmla="val 8251"/>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a:p>
            <a:pPr algn="l"/>
            <a:endParaRPr lang="en-US" dirty="0">
              <a:solidFill>
                <a:schemeClr val="tx1"/>
              </a:solidFill>
            </a:endParaRPr>
          </a:p>
          <a:p>
            <a:endParaRPr lang="en-US" sz="1600" dirty="0">
              <a:solidFill>
                <a:schemeClr val="bg1"/>
              </a:solidFill>
              <a:latin typeface="+mj-lt"/>
            </a:endParaRPr>
          </a:p>
          <a:p>
            <a:r>
              <a:rPr lang="en-US" sz="1600" dirty="0">
                <a:solidFill>
                  <a:schemeClr val="bg1"/>
                </a:solidFill>
                <a:latin typeface="+mj-lt"/>
              </a:rPr>
              <a:t>Answer: This can be done by adding @FunctionalInterface annotation in Notification interface</a:t>
            </a:r>
          </a:p>
          <a:p>
            <a:endParaRPr lang="en-US" dirty="0">
              <a:solidFill>
                <a:schemeClr val="bg1"/>
              </a:solidFill>
            </a:endParaRPr>
          </a:p>
          <a:p>
            <a:endParaRPr lang="en-US" dirty="0">
              <a:solidFill>
                <a:schemeClr val="bg1"/>
              </a:solidFill>
            </a:endParaRPr>
          </a:p>
          <a:p>
            <a:pPr algn="ctr"/>
            <a:endParaRPr lang="en-IN" sz="1350" dirty="0"/>
          </a:p>
        </p:txBody>
      </p:sp>
      <p:sp>
        <p:nvSpPr>
          <p:cNvPr id="12" name="Rectangle: Rounded Corners 11">
            <a:extLst>
              <a:ext uri="{FF2B5EF4-FFF2-40B4-BE49-F238E27FC236}">
                <a16:creationId xmlns:a16="http://schemas.microsoft.com/office/drawing/2014/main" id="{C963D4DF-3459-4A15-93A1-2F149DC909B2}"/>
              </a:ext>
            </a:extLst>
          </p:cNvPr>
          <p:cNvSpPr/>
          <p:nvPr/>
        </p:nvSpPr>
        <p:spPr>
          <a:xfrm>
            <a:off x="588724" y="2349946"/>
            <a:ext cx="7907053" cy="536552"/>
          </a:xfrm>
          <a:prstGeom prst="roundRect">
            <a:avLst>
              <a:gd name="adj" fmla="val 1021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mj-lt"/>
              </a:rPr>
              <a:t>12B. Is there a way to restrict the developer not to make this mistake? </a:t>
            </a:r>
          </a:p>
        </p:txBody>
      </p:sp>
      <p:sp>
        <p:nvSpPr>
          <p:cNvPr id="13" name="Rectangle: Rounded Corners 12">
            <a:extLst>
              <a:ext uri="{FF2B5EF4-FFF2-40B4-BE49-F238E27FC236}">
                <a16:creationId xmlns:a16="http://schemas.microsoft.com/office/drawing/2014/main" id="{AFEEAD7C-5EF0-4C12-A270-56A0A097DED7}"/>
              </a:ext>
            </a:extLst>
          </p:cNvPr>
          <p:cNvSpPr/>
          <p:nvPr/>
        </p:nvSpPr>
        <p:spPr>
          <a:xfrm>
            <a:off x="597108" y="1086297"/>
            <a:ext cx="7907053" cy="432048"/>
          </a:xfrm>
          <a:prstGeom prst="roundRect">
            <a:avLst>
              <a:gd name="adj" fmla="val 1021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mj-lt"/>
              </a:rPr>
              <a:t>12A. What if there is more than one method </a:t>
            </a:r>
            <a:r>
              <a:rPr lang="en-US" sz="1600" dirty="0" err="1">
                <a:solidFill>
                  <a:schemeClr val="tx1"/>
                </a:solidFill>
                <a:latin typeface="+mj-lt"/>
              </a:rPr>
              <a:t>writeLog</a:t>
            </a:r>
            <a:r>
              <a:rPr lang="en-US" sz="1600" dirty="0">
                <a:solidFill>
                  <a:schemeClr val="tx1"/>
                </a:solidFill>
                <a:latin typeface="+mj-lt"/>
              </a:rPr>
              <a:t>() in the Notification Interface?? </a:t>
            </a:r>
          </a:p>
        </p:txBody>
      </p:sp>
      <p:grpSp>
        <p:nvGrpSpPr>
          <p:cNvPr id="9" name="Group 8">
            <a:extLst>
              <a:ext uri="{FF2B5EF4-FFF2-40B4-BE49-F238E27FC236}">
                <a16:creationId xmlns:a16="http://schemas.microsoft.com/office/drawing/2014/main" id="{6875EEC4-863A-4B71-B337-55CD419F901A}"/>
              </a:ext>
            </a:extLst>
          </p:cNvPr>
          <p:cNvGrpSpPr/>
          <p:nvPr/>
        </p:nvGrpSpPr>
        <p:grpSpPr>
          <a:xfrm>
            <a:off x="6899988" y="4227934"/>
            <a:ext cx="1614292" cy="512967"/>
            <a:chOff x="6215325" y="6076073"/>
            <a:chExt cx="2152389" cy="683956"/>
          </a:xfrm>
        </p:grpSpPr>
        <p:pic>
          <p:nvPicPr>
            <p:cNvPr id="14" name="Content Placeholder 11" descr="Right pointing backhand index outline">
              <a:extLst>
                <a:ext uri="{FF2B5EF4-FFF2-40B4-BE49-F238E27FC236}">
                  <a16:creationId xmlns:a16="http://schemas.microsoft.com/office/drawing/2014/main" id="{F627C06F-DF8D-4908-9FE1-DBCD1E3577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15325" y="6076073"/>
              <a:ext cx="779288" cy="683956"/>
            </a:xfrm>
            <a:prstGeom prst="rect">
              <a:avLst/>
            </a:prstGeom>
            <a:effectLst>
              <a:outerShdw blurRad="50800" dist="38100" dir="2700000" algn="tl" rotWithShape="0">
                <a:prstClr val="black">
                  <a:alpha val="40000"/>
                </a:prstClr>
              </a:outerShdw>
            </a:effectLst>
          </p:spPr>
        </p:pic>
        <p:sp>
          <p:nvSpPr>
            <p:cNvPr id="15" name="Rectangle: Rounded Corners 14">
              <a:hlinkClick r:id="rId5" action="ppaction://hlinksldjump"/>
              <a:extLst>
                <a:ext uri="{FF2B5EF4-FFF2-40B4-BE49-F238E27FC236}">
                  <a16:creationId xmlns:a16="http://schemas.microsoft.com/office/drawing/2014/main" id="{3996C777-EE4E-44E2-AF6C-EA8C6E2DF007}"/>
                </a:ext>
              </a:extLst>
            </p:cNvPr>
            <p:cNvSpPr/>
            <p:nvPr/>
          </p:nvSpPr>
          <p:spPr>
            <a:xfrm>
              <a:off x="7010400" y="6112329"/>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Next</a:t>
              </a:r>
              <a:endParaRPr lang="en-IN" sz="1350" dirty="0"/>
            </a:p>
          </p:txBody>
        </p:sp>
      </p:grpSp>
      <p:sp>
        <p:nvSpPr>
          <p:cNvPr id="16" name="Rectangle: Rounded Corners 15">
            <a:hlinkClick r:id="rId6" action="ppaction://hlinksldjump"/>
            <a:extLst>
              <a:ext uri="{FF2B5EF4-FFF2-40B4-BE49-F238E27FC236}">
                <a16:creationId xmlns:a16="http://schemas.microsoft.com/office/drawing/2014/main" id="{73B4D7EB-277F-4D3C-929B-432DB80434E1}"/>
              </a:ext>
            </a:extLst>
          </p:cNvPr>
          <p:cNvSpPr/>
          <p:nvPr/>
        </p:nvSpPr>
        <p:spPr>
          <a:xfrm>
            <a:off x="597107" y="4083918"/>
            <a:ext cx="2232248" cy="609749"/>
          </a:xfrm>
          <a:prstGeom prst="roundRect">
            <a:avLst/>
          </a:prstGeom>
          <a:effectLst>
            <a:outerShdw blurRad="50800" dist="38100" dir="10800000" algn="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Functional Interface</a:t>
            </a:r>
            <a:endParaRPr lang="en-IN" dirty="0"/>
          </a:p>
        </p:txBody>
      </p:sp>
      <p:sp>
        <p:nvSpPr>
          <p:cNvPr id="17" name="TextBox 16">
            <a:extLst>
              <a:ext uri="{FF2B5EF4-FFF2-40B4-BE49-F238E27FC236}">
                <a16:creationId xmlns:a16="http://schemas.microsoft.com/office/drawing/2014/main" id="{A9556C0D-8F81-4E60-A18C-8B4DD4C841A8}"/>
              </a:ext>
            </a:extLst>
          </p:cNvPr>
          <p:cNvSpPr txBox="1"/>
          <p:nvPr/>
        </p:nvSpPr>
        <p:spPr>
          <a:xfrm>
            <a:off x="597107" y="3638938"/>
            <a:ext cx="4572000" cy="369332"/>
          </a:xfrm>
          <a:prstGeom prst="rect">
            <a:avLst/>
          </a:prstGeom>
          <a:noFill/>
        </p:spPr>
        <p:txBody>
          <a:bodyPr wrap="square">
            <a:spAutoFit/>
          </a:bodyPr>
          <a:lstStyle/>
          <a:p>
            <a:r>
              <a:rPr lang="en-US" dirty="0">
                <a:solidFill>
                  <a:schemeClr val="accent6"/>
                </a:solidFill>
              </a:rPr>
              <a:t>Refer the Code:</a:t>
            </a:r>
          </a:p>
        </p:txBody>
      </p:sp>
    </p:spTree>
    <p:extLst>
      <p:ext uri="{BB962C8B-B14F-4D97-AF65-F5344CB8AC3E}">
        <p14:creationId xmlns:p14="http://schemas.microsoft.com/office/powerpoint/2010/main" val="79646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13"/>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20" restart="whenNotActive" fill="hold" evtFilter="cancelBubble" nodeType="interactiveSeq">
                <p:stCondLst>
                  <p:cond evt="onClick" delay="0">
                    <p:tgtEl>
                      <p:spTgt spid="12"/>
                    </p:tgtEl>
                  </p:cond>
                </p:stCondLst>
                <p:endSync evt="end" delay="0">
                  <p:rtn val="all"/>
                </p:endSync>
                <p:childTnLst>
                  <p:par>
                    <p:cTn id="21" fill="hold">
                      <p:stCondLst>
                        <p:cond delay="0"/>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0" grpId="0" animBg="1"/>
      <p:bldP spid="10" grpId="1" animBg="1"/>
      <p:bldP spid="11" grpId="0" animBg="1"/>
      <p:bldP spid="11" grpId="1" animBg="1"/>
      <p:bldP spid="16" grpId="0" animBg="1"/>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b="1" dirty="0"/>
              <a:t>Functional Interface</a:t>
            </a:r>
          </a:p>
        </p:txBody>
      </p:sp>
      <p:sp>
        <p:nvSpPr>
          <p:cNvPr id="10" name="Content Placeholder 9">
            <a:extLst>
              <a:ext uri="{FF2B5EF4-FFF2-40B4-BE49-F238E27FC236}">
                <a16:creationId xmlns:a16="http://schemas.microsoft.com/office/drawing/2014/main" id="{F59C3A88-A42D-4226-9CED-F507FA110A3C}"/>
              </a:ext>
            </a:extLst>
          </p:cNvPr>
          <p:cNvSpPr>
            <a:spLocks noGrp="1"/>
          </p:cNvSpPr>
          <p:nvPr>
            <p:ph idx="13"/>
          </p:nvPr>
        </p:nvSpPr>
        <p:spPr>
          <a:xfrm>
            <a:off x="289012" y="986547"/>
            <a:ext cx="8385087" cy="3905250"/>
          </a:xfrm>
        </p:spPr>
        <p:txBody>
          <a:bodyPr/>
          <a:lstStyle/>
          <a:p>
            <a:endParaRPr lang="en-IN"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5" name="Slide Number Placeholder 4"/>
          <p:cNvSpPr>
            <a:spLocks noGrp="1"/>
          </p:cNvSpPr>
          <p:nvPr>
            <p:ph type="sldNum" sz="quarter" idx="4294967295"/>
          </p:nvPr>
        </p:nvSpPr>
        <p:spPr>
          <a:xfrm>
            <a:off x="8534400" y="6354763"/>
            <a:ext cx="609600" cy="366712"/>
          </a:xfrm>
          <a:prstGeom prst="rect">
            <a:avLst/>
          </a:prstGeom>
        </p:spPr>
        <p:txBody>
          <a:bodyPr/>
          <a:lstStyle>
            <a:defPPr>
              <a:defRPr lang="en-US"/>
            </a:defPPr>
            <a:lvl1pPr marL="0" algn="l" defTabSz="914400" rtl="0" eaLnBrk="1" latinLnBrk="0" hangingPunct="1">
              <a:defRPr sz="1800" kern="1200">
                <a:solidFill>
                  <a:schemeClr val="tx1"/>
                </a:solidFill>
                <a:latin typeface="Candara" panose="020E0502030303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218C5A-AA56-4136-94E6-BAA98D2AAD9B}" type="slidenum">
              <a:rPr lang="en-US" smtClean="0"/>
              <a:pPr/>
              <a:t>21</a:t>
            </a:fld>
            <a:endParaRPr lang="en-US"/>
          </a:p>
        </p:txBody>
      </p:sp>
      <p:sp>
        <p:nvSpPr>
          <p:cNvPr id="6" name="Rectangle: Rounded Corners 5">
            <a:extLst>
              <a:ext uri="{FF2B5EF4-FFF2-40B4-BE49-F238E27FC236}">
                <a16:creationId xmlns:a16="http://schemas.microsoft.com/office/drawing/2014/main" id="{406E6599-A1A5-428A-9635-84DA9945EB2A}"/>
              </a:ext>
            </a:extLst>
          </p:cNvPr>
          <p:cNvSpPr/>
          <p:nvPr/>
        </p:nvSpPr>
        <p:spPr>
          <a:xfrm>
            <a:off x="611560" y="1062857"/>
            <a:ext cx="7922840" cy="2952294"/>
          </a:xfrm>
          <a:prstGeom prst="roundRect">
            <a:avLst>
              <a:gd name="adj" fmla="val 7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endParaRPr lang="en-US" sz="1600" dirty="0"/>
          </a:p>
          <a:p>
            <a:pPr marL="342900" indent="-342900">
              <a:buFont typeface="+mj-lt"/>
              <a:buAutoNum type="arabicPeriod"/>
            </a:pPr>
            <a:r>
              <a:rPr lang="en-US" sz="1600" dirty="0"/>
              <a:t>Any interface having a single abstract method is called Functional interface. </a:t>
            </a:r>
          </a:p>
          <a:p>
            <a:pPr lvl="1"/>
            <a:r>
              <a:rPr lang="en-US" sz="1600" dirty="0">
                <a:solidFill>
                  <a:srgbClr val="FFFF00"/>
                </a:solidFill>
              </a:rPr>
              <a:t>For example Runnable, ActionListener etc.</a:t>
            </a:r>
            <a:endParaRPr lang="en-US" sz="1600" dirty="0"/>
          </a:p>
          <a:p>
            <a:pPr marL="342900" indent="-342900">
              <a:buFont typeface="+mj-lt"/>
              <a:buAutoNum type="arabicPeriod"/>
            </a:pPr>
            <a:r>
              <a:rPr lang="en-US" sz="1600" dirty="0"/>
              <a:t>Java introduced a new annotation called @FunctionalInterface to mark an interface as functional interface. </a:t>
            </a:r>
          </a:p>
          <a:p>
            <a:pPr lvl="1"/>
            <a:r>
              <a:rPr lang="en-US" sz="1600" dirty="0">
                <a:solidFill>
                  <a:srgbClr val="FFFF00"/>
                </a:solidFill>
              </a:rPr>
              <a:t>For example:</a:t>
            </a:r>
          </a:p>
          <a:p>
            <a:pPr marL="411480" lvl="2"/>
            <a:r>
              <a:rPr lang="en-US" sz="1600" i="1" dirty="0">
                <a:solidFill>
                  <a:srgbClr val="FFFF00"/>
                </a:solidFill>
              </a:rPr>
              <a:t>@FunctionalInterface</a:t>
            </a:r>
          </a:p>
          <a:p>
            <a:pPr marL="411480" lvl="2"/>
            <a:r>
              <a:rPr lang="en-US" sz="1600" dirty="0">
                <a:solidFill>
                  <a:srgbClr val="FFFF00"/>
                </a:solidFill>
              </a:rPr>
              <a:t>public interface </a:t>
            </a:r>
            <a:r>
              <a:rPr lang="en-US" sz="1600" dirty="0" err="1">
                <a:solidFill>
                  <a:srgbClr val="FFFF00"/>
                </a:solidFill>
              </a:rPr>
              <a:t>TransactionPredicate</a:t>
            </a:r>
            <a:r>
              <a:rPr lang="en-US" sz="1600" dirty="0">
                <a:solidFill>
                  <a:srgbClr val="FFFF00"/>
                </a:solidFill>
              </a:rPr>
              <a:t> {</a:t>
            </a:r>
          </a:p>
          <a:p>
            <a:pPr marL="411480" lvl="2"/>
            <a:r>
              <a:rPr lang="en-US" sz="1600" dirty="0" err="1">
                <a:solidFill>
                  <a:srgbClr val="FFFF00"/>
                </a:solidFill>
              </a:rPr>
              <a:t>boolean</a:t>
            </a:r>
            <a:r>
              <a:rPr lang="en-US" sz="1600" dirty="0">
                <a:solidFill>
                  <a:srgbClr val="FFFF00"/>
                </a:solidFill>
              </a:rPr>
              <a:t> test(Transaction transaction);</a:t>
            </a:r>
          </a:p>
          <a:p>
            <a:pPr marL="411480" lvl="2"/>
            <a:r>
              <a:rPr lang="en-US" sz="1600" dirty="0">
                <a:solidFill>
                  <a:srgbClr val="FFFF00"/>
                </a:solidFill>
              </a:rPr>
              <a:t>}</a:t>
            </a:r>
            <a:endParaRPr lang="en-US" sz="1600" dirty="0"/>
          </a:p>
          <a:p>
            <a:pPr marL="342900" indent="-342900">
              <a:buFont typeface="+mj-lt"/>
              <a:buAutoNum type="arabicPeriod"/>
            </a:pPr>
            <a:r>
              <a:rPr lang="en-US" sz="1600" dirty="0"/>
              <a:t>Functional interface can have multiple default or static methods.</a:t>
            </a:r>
          </a:p>
          <a:p>
            <a:pPr marL="342900" indent="-342900">
              <a:buFont typeface="+mj-lt"/>
              <a:buAutoNum type="arabicPeriod"/>
            </a:pPr>
            <a:r>
              <a:rPr lang="en-US" sz="1600" dirty="0"/>
              <a:t>Java provides us many pre-defined functional interfaces placed into </a:t>
            </a:r>
            <a:r>
              <a:rPr lang="en-US" sz="1600" dirty="0" err="1"/>
              <a:t>java.util.function</a:t>
            </a:r>
            <a:r>
              <a:rPr lang="en-US" sz="1600" dirty="0"/>
              <a:t> package.</a:t>
            </a:r>
          </a:p>
          <a:p>
            <a:pPr algn="ctr"/>
            <a:endParaRPr lang="en-IN" dirty="0"/>
          </a:p>
        </p:txBody>
      </p:sp>
      <p:grpSp>
        <p:nvGrpSpPr>
          <p:cNvPr id="7" name="Group 6">
            <a:extLst>
              <a:ext uri="{FF2B5EF4-FFF2-40B4-BE49-F238E27FC236}">
                <a16:creationId xmlns:a16="http://schemas.microsoft.com/office/drawing/2014/main" id="{25D38965-C548-41AF-88BD-EC2034EF316B}"/>
              </a:ext>
            </a:extLst>
          </p:cNvPr>
          <p:cNvGrpSpPr/>
          <p:nvPr/>
        </p:nvGrpSpPr>
        <p:grpSpPr>
          <a:xfrm>
            <a:off x="6903036" y="4080643"/>
            <a:ext cx="1614292" cy="512967"/>
            <a:chOff x="6215325" y="6076073"/>
            <a:chExt cx="2152389" cy="683956"/>
          </a:xfrm>
        </p:grpSpPr>
        <p:pic>
          <p:nvPicPr>
            <p:cNvPr id="8" name="Content Placeholder 11" descr="Right pointing backhand index outline">
              <a:extLst>
                <a:ext uri="{FF2B5EF4-FFF2-40B4-BE49-F238E27FC236}">
                  <a16:creationId xmlns:a16="http://schemas.microsoft.com/office/drawing/2014/main" id="{B5234345-BDFD-4308-B62A-C2659D12F6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15325" y="6076073"/>
              <a:ext cx="779288" cy="683956"/>
            </a:xfrm>
            <a:prstGeom prst="rect">
              <a:avLst/>
            </a:prstGeom>
            <a:effectLst>
              <a:outerShdw blurRad="50800" dist="38100" dir="2700000" algn="tl" rotWithShape="0">
                <a:prstClr val="black">
                  <a:alpha val="40000"/>
                </a:prstClr>
              </a:outerShdw>
            </a:effectLst>
          </p:spPr>
        </p:pic>
        <p:sp>
          <p:nvSpPr>
            <p:cNvPr id="9" name="Rectangle: Rounded Corners 8">
              <a:hlinkClick r:id="rId5" action="ppaction://hlinksldjump"/>
              <a:extLst>
                <a:ext uri="{FF2B5EF4-FFF2-40B4-BE49-F238E27FC236}">
                  <a16:creationId xmlns:a16="http://schemas.microsoft.com/office/drawing/2014/main" id="{C78C4778-B8A7-4357-A67C-5081DC17EA85}"/>
                </a:ext>
              </a:extLst>
            </p:cNvPr>
            <p:cNvSpPr/>
            <p:nvPr/>
          </p:nvSpPr>
          <p:spPr>
            <a:xfrm>
              <a:off x="7010400" y="6112329"/>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Next</a:t>
              </a:r>
              <a:endParaRPr lang="en-IN" sz="1350" dirty="0"/>
            </a:p>
          </p:txBody>
        </p:sp>
      </p:grpSp>
      <p:pic>
        <p:nvPicPr>
          <p:cNvPr id="11" name="Content Placeholder 13" descr="Work from home Wi-Fi with solid fill">
            <a:hlinkClick r:id="rId6" action="ppaction://hlinksldjump"/>
            <a:extLst>
              <a:ext uri="{FF2B5EF4-FFF2-40B4-BE49-F238E27FC236}">
                <a16:creationId xmlns:a16="http://schemas.microsoft.com/office/drawing/2014/main" id="{D3679383-C60E-4203-B4F8-A502169F3FE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59699" y="-20538"/>
            <a:ext cx="914400" cy="914400"/>
          </a:xfrm>
          <a:prstGeom prst="rect">
            <a:avLst/>
          </a:prstGeom>
        </p:spPr>
      </p:pic>
    </p:spTree>
    <p:extLst>
      <p:ext uri="{BB962C8B-B14F-4D97-AF65-F5344CB8AC3E}">
        <p14:creationId xmlns:p14="http://schemas.microsoft.com/office/powerpoint/2010/main" val="363891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fade">
                                      <p:cBhvr>
                                        <p:cTn id="21" dur="500"/>
                                        <p:tgtEl>
                                          <p:spTgt spid="6">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animEffect transition="in" filter="fade">
                                      <p:cBhvr>
                                        <p:cTn id="24" dur="500"/>
                                        <p:tgtEl>
                                          <p:spTgt spid="6">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fade">
                                      <p:cBhvr>
                                        <p:cTn id="27" dur="500"/>
                                        <p:tgtEl>
                                          <p:spTgt spid="6">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8" end="8"/>
                                            </p:txEl>
                                          </p:spTgt>
                                        </p:tgtEl>
                                        <p:attrNameLst>
                                          <p:attrName>style.visibility</p:attrName>
                                        </p:attrNameLst>
                                      </p:cBhvr>
                                      <p:to>
                                        <p:strVal val="visible"/>
                                      </p:to>
                                    </p:set>
                                    <p:animEffect transition="in" filter="fade">
                                      <p:cBhvr>
                                        <p:cTn id="30" dur="500"/>
                                        <p:tgtEl>
                                          <p:spTgt spid="6">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animEffect transition="in" filter="fade">
                                      <p:cBhvr>
                                        <p:cTn id="35" dur="500"/>
                                        <p:tgtEl>
                                          <p:spTgt spid="6">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
                                            <p:txEl>
                                              <p:pRg st="10" end="10"/>
                                            </p:txEl>
                                          </p:spTgt>
                                        </p:tgtEl>
                                        <p:attrNameLst>
                                          <p:attrName>style.visibility</p:attrName>
                                        </p:attrNameLst>
                                      </p:cBhvr>
                                      <p:to>
                                        <p:strVal val="visible"/>
                                      </p:to>
                                    </p:set>
                                    <p:animEffect transition="in" filter="fade">
                                      <p:cBhvr>
                                        <p:cTn id="40" dur="500"/>
                                        <p:tgtEl>
                                          <p:spTgt spid="6">
                                            <p:txEl>
                                              <p:pRg st="10" end="1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1" presetClass="entr" presetSubtype="0" fill="hold" grpId="0" nodeType="withEffect" nodePh="1">
                                  <p:stCondLst>
                                    <p:cond delay="0"/>
                                  </p:stCondLst>
                                  <p:endCondLst>
                                    <p:cond evt="begin" delay="0">
                                      <p:tn val="45"/>
                                    </p:cond>
                                  </p:endCondLst>
                                  <p:childTnLst>
                                    <p:set>
                                      <p:cBhvr>
                                        <p:cTn id="46" dur="1" fill="hold">
                                          <p:stCondLst>
                                            <p:cond delay="0"/>
                                          </p:stCondLst>
                                        </p:cTn>
                                        <p:tgtEl>
                                          <p:spTgt spid="10">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a:t>Functional Interface Example</a:t>
            </a:r>
          </a:p>
        </p:txBody>
      </p:sp>
      <p:sp>
        <p:nvSpPr>
          <p:cNvPr id="9" name="Content Placeholder 8">
            <a:extLst>
              <a:ext uri="{FF2B5EF4-FFF2-40B4-BE49-F238E27FC236}">
                <a16:creationId xmlns:a16="http://schemas.microsoft.com/office/drawing/2014/main" id="{B94B16C7-F528-4621-8DA9-EE806C45794A}"/>
              </a:ext>
            </a:extLst>
          </p:cNvPr>
          <p:cNvSpPr>
            <a:spLocks noGrp="1"/>
          </p:cNvSpPr>
          <p:nvPr>
            <p:ph idx="13"/>
          </p:nvPr>
        </p:nvSpPr>
        <p:spPr/>
        <p:txBody>
          <a:bodyPr/>
          <a:lstStyle/>
          <a:p>
            <a:endParaRPr lang="en-IN"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5" name="Slide Number Placeholder 4"/>
          <p:cNvSpPr>
            <a:spLocks noGrp="1"/>
          </p:cNvSpPr>
          <p:nvPr>
            <p:ph type="sldNum" sz="quarter" idx="4294967295"/>
          </p:nvPr>
        </p:nvSpPr>
        <p:spPr>
          <a:xfrm>
            <a:off x="8534400" y="6354763"/>
            <a:ext cx="609600" cy="366712"/>
          </a:xfrm>
          <a:prstGeom prst="rect">
            <a:avLst/>
          </a:prstGeom>
        </p:spPr>
        <p:txBody>
          <a:bodyPr/>
          <a:lstStyle>
            <a:defPPr>
              <a:defRPr lang="en-US"/>
            </a:defPPr>
            <a:lvl1pPr marL="0" algn="l" defTabSz="914400" rtl="0" eaLnBrk="1" latinLnBrk="0" hangingPunct="1">
              <a:defRPr sz="1800" kern="1200">
                <a:solidFill>
                  <a:schemeClr val="tx1"/>
                </a:solidFill>
                <a:latin typeface="Candara" panose="020E0502030303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218C5A-AA56-4136-94E6-BAA98D2AAD9B}" type="slidenum">
              <a:rPr lang="en-US" smtClean="0"/>
              <a:pPr/>
              <a:t>22</a:t>
            </a:fld>
            <a:endParaRPr lang="en-US"/>
          </a:p>
        </p:txBody>
      </p:sp>
      <p:sp>
        <p:nvSpPr>
          <p:cNvPr id="8" name="Rectangle: Rounded Corners 7">
            <a:extLst>
              <a:ext uri="{FF2B5EF4-FFF2-40B4-BE49-F238E27FC236}">
                <a16:creationId xmlns:a16="http://schemas.microsoft.com/office/drawing/2014/main" id="{FE5CE45C-E89C-42A9-AFE5-A57989150E3C}"/>
              </a:ext>
            </a:extLst>
          </p:cNvPr>
          <p:cNvSpPr/>
          <p:nvPr/>
        </p:nvSpPr>
        <p:spPr>
          <a:xfrm>
            <a:off x="2771800" y="1208594"/>
            <a:ext cx="4055640" cy="3109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sz="1600" dirty="0"/>
          </a:p>
          <a:p>
            <a:r>
              <a:rPr lang="en-US" sz="1600" dirty="0">
                <a:solidFill>
                  <a:schemeClr val="bg1"/>
                </a:solidFill>
              </a:rPr>
              <a:t>@FunctionalInterface</a:t>
            </a:r>
          </a:p>
          <a:p>
            <a:r>
              <a:rPr lang="en-US" sz="1600" dirty="0">
                <a:solidFill>
                  <a:srgbClr val="FFFF00"/>
                </a:solidFill>
              </a:rPr>
              <a:t>public interface Sortable {</a:t>
            </a:r>
          </a:p>
          <a:p>
            <a:r>
              <a:rPr lang="en-US" sz="1600" dirty="0">
                <a:solidFill>
                  <a:srgbClr val="FFFF00"/>
                </a:solidFill>
              </a:rPr>
              <a:t>	</a:t>
            </a:r>
            <a:r>
              <a:rPr lang="en-US" sz="1600" dirty="0" err="1">
                <a:solidFill>
                  <a:srgbClr val="FFFF00"/>
                </a:solidFill>
              </a:rPr>
              <a:t>boolean</a:t>
            </a:r>
            <a:r>
              <a:rPr lang="en-US" sz="1600" dirty="0">
                <a:solidFill>
                  <a:srgbClr val="FFFF00"/>
                </a:solidFill>
              </a:rPr>
              <a:t> compare(Sortable s);</a:t>
            </a:r>
          </a:p>
          <a:p>
            <a:r>
              <a:rPr lang="en-US" sz="1600" dirty="0">
                <a:solidFill>
                  <a:srgbClr val="FFFF00"/>
                </a:solidFill>
              </a:rPr>
              <a:t>	default void </a:t>
            </a:r>
            <a:r>
              <a:rPr lang="en-US" sz="1600" dirty="0" err="1">
                <a:solidFill>
                  <a:srgbClr val="FFFF00"/>
                </a:solidFill>
              </a:rPr>
              <a:t>sortAll</a:t>
            </a:r>
            <a:r>
              <a:rPr lang="en-US" sz="1600" dirty="0">
                <a:solidFill>
                  <a:srgbClr val="FFFF00"/>
                </a:solidFill>
              </a:rPr>
              <a:t>() {</a:t>
            </a:r>
          </a:p>
          <a:p>
            <a:r>
              <a:rPr lang="en-US" sz="1600" dirty="0">
                <a:solidFill>
                  <a:srgbClr val="FFFF00"/>
                </a:solidFill>
              </a:rPr>
              <a:t>		//code</a:t>
            </a:r>
          </a:p>
          <a:p>
            <a:r>
              <a:rPr lang="en-US" sz="1600" dirty="0">
                <a:solidFill>
                  <a:srgbClr val="FFFF00"/>
                </a:solidFill>
              </a:rPr>
              <a:t>	}</a:t>
            </a:r>
          </a:p>
          <a:p>
            <a:r>
              <a:rPr lang="en-US" sz="1600" dirty="0">
                <a:solidFill>
                  <a:srgbClr val="FFFF00"/>
                </a:solidFill>
              </a:rPr>
              <a:t>	static void </a:t>
            </a:r>
            <a:r>
              <a:rPr lang="en-US" sz="1600" dirty="0" err="1">
                <a:solidFill>
                  <a:srgbClr val="FFFF00"/>
                </a:solidFill>
              </a:rPr>
              <a:t>compareAll</a:t>
            </a:r>
            <a:r>
              <a:rPr lang="en-US" sz="1600" dirty="0">
                <a:solidFill>
                  <a:srgbClr val="FFFF00"/>
                </a:solidFill>
              </a:rPr>
              <a:t>() {</a:t>
            </a:r>
          </a:p>
          <a:p>
            <a:r>
              <a:rPr lang="en-US" sz="1600" dirty="0">
                <a:solidFill>
                  <a:srgbClr val="FFFF00"/>
                </a:solidFill>
              </a:rPr>
              <a:t>		//code</a:t>
            </a:r>
          </a:p>
          <a:p>
            <a:r>
              <a:rPr lang="en-US" sz="1600" dirty="0">
                <a:solidFill>
                  <a:srgbClr val="FFFF00"/>
                </a:solidFill>
              </a:rPr>
              <a:t>	}</a:t>
            </a:r>
          </a:p>
          <a:p>
            <a:r>
              <a:rPr lang="en-US" sz="1600" dirty="0">
                <a:solidFill>
                  <a:srgbClr val="FFFF00"/>
                </a:solidFill>
              </a:rPr>
              <a:t>}</a:t>
            </a:r>
          </a:p>
          <a:p>
            <a:pPr algn="ctr"/>
            <a:endParaRPr lang="en-IN" dirty="0"/>
          </a:p>
        </p:txBody>
      </p:sp>
      <p:sp>
        <p:nvSpPr>
          <p:cNvPr id="11" name="Rectangle: Rounded Corners 10">
            <a:hlinkClick r:id="rId2" action="ppaction://hlinksldjump"/>
            <a:extLst>
              <a:ext uri="{FF2B5EF4-FFF2-40B4-BE49-F238E27FC236}">
                <a16:creationId xmlns:a16="http://schemas.microsoft.com/office/drawing/2014/main" id="{64B2E69E-9E4C-4A4F-A1EC-170238C9BEE4}"/>
              </a:ext>
            </a:extLst>
          </p:cNvPr>
          <p:cNvSpPr/>
          <p:nvPr/>
        </p:nvSpPr>
        <p:spPr>
          <a:xfrm>
            <a:off x="539552" y="4196571"/>
            <a:ext cx="1017986" cy="40005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350" dirty="0"/>
              <a:t>Back</a:t>
            </a:r>
            <a:endParaRPr lang="en-IN" sz="1350" dirty="0"/>
          </a:p>
        </p:txBody>
      </p:sp>
      <p:pic>
        <p:nvPicPr>
          <p:cNvPr id="12" name="Content Placeholder 13" descr="Work from home Wi-Fi with solid fill">
            <a:hlinkClick r:id="rId3" action="ppaction://hlinksldjump"/>
            <a:extLst>
              <a:ext uri="{FF2B5EF4-FFF2-40B4-BE49-F238E27FC236}">
                <a16:creationId xmlns:a16="http://schemas.microsoft.com/office/drawing/2014/main" id="{C7657A1D-CC39-4501-ABBE-897A7AB79A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59699" y="-20538"/>
            <a:ext cx="914400" cy="914400"/>
          </a:xfrm>
          <a:prstGeom prst="rect">
            <a:avLst/>
          </a:prstGeom>
        </p:spPr>
      </p:pic>
    </p:spTree>
    <p:extLst>
      <p:ext uri="{BB962C8B-B14F-4D97-AF65-F5344CB8AC3E}">
        <p14:creationId xmlns:p14="http://schemas.microsoft.com/office/powerpoint/2010/main" val="282744944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dirty="0"/>
            </a:br>
            <a:r>
              <a:rPr lang="en-US" dirty="0"/>
              <a:t>Case Study-13</a:t>
            </a:r>
            <a:endParaRPr lang="en-US" b="1" i="1" dirty="0"/>
          </a:p>
        </p:txBody>
      </p:sp>
      <p:sp>
        <p:nvSpPr>
          <p:cNvPr id="3" name="Content Placeholder 2">
            <a:extLst>
              <a:ext uri="{FF2B5EF4-FFF2-40B4-BE49-F238E27FC236}">
                <a16:creationId xmlns:a16="http://schemas.microsoft.com/office/drawing/2014/main" id="{75FF11FA-57F5-4099-BEE1-59D7906157D8}"/>
              </a:ext>
            </a:extLst>
          </p:cNvPr>
          <p:cNvSpPr>
            <a:spLocks noGrp="1"/>
          </p:cNvSpPr>
          <p:nvPr>
            <p:ph idx="4294967295"/>
          </p:nvPr>
        </p:nvSpPr>
        <p:spPr>
          <a:xfrm>
            <a:off x="258081" y="1034847"/>
            <a:ext cx="8385087" cy="3905250"/>
          </a:xfrm>
        </p:spPr>
        <p:txBody>
          <a:bodyPr/>
          <a:lstStyle/>
          <a:p>
            <a:endParaRPr lang="en-IN"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10" name="Rectangle: Rounded Corners 9">
            <a:extLst>
              <a:ext uri="{FF2B5EF4-FFF2-40B4-BE49-F238E27FC236}">
                <a16:creationId xmlns:a16="http://schemas.microsoft.com/office/drawing/2014/main" id="{9228D8D1-70E3-4D16-B3A0-9129AE81A5AC}"/>
              </a:ext>
            </a:extLst>
          </p:cNvPr>
          <p:cNvSpPr/>
          <p:nvPr/>
        </p:nvSpPr>
        <p:spPr>
          <a:xfrm>
            <a:off x="584521" y="1081683"/>
            <a:ext cx="7934092" cy="504056"/>
          </a:xfrm>
          <a:prstGeom prst="roundRect">
            <a:avLst>
              <a:gd name="adj" fmla="val 1021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mj-lt"/>
              </a:rPr>
              <a:t>13. Lambda Expression Syntax has </a:t>
            </a:r>
          </a:p>
        </p:txBody>
      </p:sp>
      <p:sp>
        <p:nvSpPr>
          <p:cNvPr id="11" name="Rectangle: Rounded Corners 10">
            <a:extLst>
              <a:ext uri="{FF2B5EF4-FFF2-40B4-BE49-F238E27FC236}">
                <a16:creationId xmlns:a16="http://schemas.microsoft.com/office/drawing/2014/main" id="{49DCB434-873D-4935-A941-6AEDCC0867EA}"/>
              </a:ext>
            </a:extLst>
          </p:cNvPr>
          <p:cNvSpPr/>
          <p:nvPr/>
        </p:nvSpPr>
        <p:spPr>
          <a:xfrm>
            <a:off x="584522" y="1647380"/>
            <a:ext cx="7934091" cy="1341248"/>
          </a:xfrm>
          <a:prstGeom prst="roundRect">
            <a:avLst>
              <a:gd name="adj" fmla="val 8251"/>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a:p>
            <a:endParaRPr lang="en-US" dirty="0">
              <a:solidFill>
                <a:schemeClr val="bg1"/>
              </a:solidFill>
              <a:latin typeface="+mj-lt"/>
            </a:endParaRPr>
          </a:p>
          <a:p>
            <a:pPr marL="400050" indent="-400050">
              <a:buFont typeface="+mj-lt"/>
              <a:buAutoNum type="arabicPeriod"/>
            </a:pPr>
            <a:endParaRPr lang="en-US" sz="1600" dirty="0">
              <a:solidFill>
                <a:schemeClr val="bg1"/>
              </a:solidFill>
            </a:endParaRPr>
          </a:p>
          <a:p>
            <a:pPr marL="400050" indent="-400050">
              <a:buFont typeface="+mj-lt"/>
              <a:buAutoNum type="arabicPeriod"/>
            </a:pPr>
            <a:endParaRPr lang="en-US" sz="1600" dirty="0">
              <a:solidFill>
                <a:schemeClr val="bg1"/>
              </a:solidFill>
            </a:endParaRPr>
          </a:p>
          <a:p>
            <a:pPr marL="400050" indent="-400050">
              <a:buFont typeface="+mj-lt"/>
              <a:buAutoNum type="arabicPeriod"/>
            </a:pPr>
            <a:endParaRPr lang="en-US" sz="1600" dirty="0">
              <a:solidFill>
                <a:schemeClr val="bg1"/>
              </a:solidFill>
            </a:endParaRPr>
          </a:p>
          <a:p>
            <a:pPr marL="400050" indent="-400050">
              <a:buFont typeface="+mj-lt"/>
              <a:buAutoNum type="arabicPeriod"/>
            </a:pPr>
            <a:r>
              <a:rPr lang="en-US" sz="1600" dirty="0">
                <a:solidFill>
                  <a:schemeClr val="bg1"/>
                </a:solidFill>
              </a:rPr>
              <a:t>Argument-list: It can be empty or non-empty as well. </a:t>
            </a:r>
          </a:p>
          <a:p>
            <a:pPr marL="400050" indent="-400050">
              <a:buFont typeface="+mj-lt"/>
              <a:buAutoNum type="arabicPeriod"/>
            </a:pPr>
            <a:r>
              <a:rPr lang="en-US" sz="1600" dirty="0">
                <a:solidFill>
                  <a:schemeClr val="bg1"/>
                </a:solidFill>
              </a:rPr>
              <a:t>Arrow-token: It is used to link arguments-list and body of expression. </a:t>
            </a:r>
          </a:p>
          <a:p>
            <a:pPr marL="400050" indent="-400050">
              <a:buFont typeface="+mj-lt"/>
              <a:buAutoNum type="arabicPeriod"/>
            </a:pPr>
            <a:r>
              <a:rPr lang="en-US" sz="1600" dirty="0">
                <a:solidFill>
                  <a:schemeClr val="bg1"/>
                </a:solidFill>
              </a:rPr>
              <a:t>Body: It contains expressions and statements for lambda expression. </a:t>
            </a:r>
          </a:p>
          <a:p>
            <a:pPr marL="400050" indent="-400050">
              <a:buFont typeface="+mj-lt"/>
              <a:buAutoNum type="arabicPeriod"/>
            </a:pPr>
            <a:r>
              <a:rPr lang="en-US" sz="1600" dirty="0">
                <a:solidFill>
                  <a:schemeClr val="bg1"/>
                </a:solidFill>
              </a:rPr>
              <a:t>Return type</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IN" sz="1350" dirty="0"/>
          </a:p>
        </p:txBody>
      </p:sp>
      <p:grpSp>
        <p:nvGrpSpPr>
          <p:cNvPr id="7" name="Group 6">
            <a:extLst>
              <a:ext uri="{FF2B5EF4-FFF2-40B4-BE49-F238E27FC236}">
                <a16:creationId xmlns:a16="http://schemas.microsoft.com/office/drawing/2014/main" id="{E79801BB-2BE0-4A3A-9914-F57D66EA6233}"/>
              </a:ext>
            </a:extLst>
          </p:cNvPr>
          <p:cNvGrpSpPr/>
          <p:nvPr/>
        </p:nvGrpSpPr>
        <p:grpSpPr>
          <a:xfrm>
            <a:off x="6888010" y="4108653"/>
            <a:ext cx="1614292" cy="512967"/>
            <a:chOff x="6215325" y="6076073"/>
            <a:chExt cx="2152389" cy="683956"/>
          </a:xfrm>
        </p:grpSpPr>
        <p:pic>
          <p:nvPicPr>
            <p:cNvPr id="8" name="Content Placeholder 11" descr="Right pointing backhand index outline">
              <a:extLst>
                <a:ext uri="{FF2B5EF4-FFF2-40B4-BE49-F238E27FC236}">
                  <a16:creationId xmlns:a16="http://schemas.microsoft.com/office/drawing/2014/main" id="{833E6309-B76B-4E14-8BFA-4D6315CF3B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15325" y="6076073"/>
              <a:ext cx="779288" cy="683956"/>
            </a:xfrm>
            <a:prstGeom prst="rect">
              <a:avLst/>
            </a:prstGeom>
            <a:effectLst>
              <a:outerShdw blurRad="50800" dist="38100" dir="2700000" algn="tl" rotWithShape="0">
                <a:prstClr val="black">
                  <a:alpha val="40000"/>
                </a:prstClr>
              </a:outerShdw>
            </a:effectLst>
          </p:spPr>
        </p:pic>
        <p:sp>
          <p:nvSpPr>
            <p:cNvPr id="9" name="Rectangle: Rounded Corners 8">
              <a:hlinkClick r:id="rId5" action="ppaction://hlinksldjump"/>
              <a:extLst>
                <a:ext uri="{FF2B5EF4-FFF2-40B4-BE49-F238E27FC236}">
                  <a16:creationId xmlns:a16="http://schemas.microsoft.com/office/drawing/2014/main" id="{183B343A-DACA-45A7-83E0-951582CCFE90}"/>
                </a:ext>
              </a:extLst>
            </p:cNvPr>
            <p:cNvSpPr/>
            <p:nvPr/>
          </p:nvSpPr>
          <p:spPr>
            <a:xfrm>
              <a:off x="7010400" y="6112329"/>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Next</a:t>
              </a:r>
              <a:endParaRPr lang="en-IN" sz="1350" dirty="0"/>
            </a:p>
          </p:txBody>
        </p:sp>
      </p:grpSp>
      <p:sp>
        <p:nvSpPr>
          <p:cNvPr id="12" name="Rectangle: Rounded Corners 11">
            <a:hlinkClick r:id="rId6" action="ppaction://hlinksldjump"/>
            <a:extLst>
              <a:ext uri="{FF2B5EF4-FFF2-40B4-BE49-F238E27FC236}">
                <a16:creationId xmlns:a16="http://schemas.microsoft.com/office/drawing/2014/main" id="{B95EC62C-DEFC-4A98-9788-D2C37645032D}"/>
              </a:ext>
            </a:extLst>
          </p:cNvPr>
          <p:cNvSpPr/>
          <p:nvPr/>
        </p:nvSpPr>
        <p:spPr>
          <a:xfrm>
            <a:off x="594377" y="3870176"/>
            <a:ext cx="2232248" cy="609749"/>
          </a:xfrm>
          <a:prstGeom prst="roundRect">
            <a:avLst/>
          </a:prstGeom>
          <a:effectLst>
            <a:outerShdw blurRad="50800" dist="38100" dir="10800000" algn="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Lambada Expressions</a:t>
            </a:r>
            <a:endParaRPr lang="en-IN" dirty="0"/>
          </a:p>
        </p:txBody>
      </p:sp>
      <p:sp>
        <p:nvSpPr>
          <p:cNvPr id="13" name="TextBox 12">
            <a:extLst>
              <a:ext uri="{FF2B5EF4-FFF2-40B4-BE49-F238E27FC236}">
                <a16:creationId xmlns:a16="http://schemas.microsoft.com/office/drawing/2014/main" id="{ED56FF6C-D02A-47F5-8D11-06C5DC385346}"/>
              </a:ext>
            </a:extLst>
          </p:cNvPr>
          <p:cNvSpPr txBox="1"/>
          <p:nvPr/>
        </p:nvSpPr>
        <p:spPr>
          <a:xfrm>
            <a:off x="584521" y="3121695"/>
            <a:ext cx="4572000" cy="369332"/>
          </a:xfrm>
          <a:prstGeom prst="rect">
            <a:avLst/>
          </a:prstGeom>
          <a:noFill/>
        </p:spPr>
        <p:txBody>
          <a:bodyPr wrap="square">
            <a:spAutoFit/>
          </a:bodyPr>
          <a:lstStyle/>
          <a:p>
            <a:r>
              <a:rPr lang="en-US" dirty="0">
                <a:solidFill>
                  <a:schemeClr val="accent6"/>
                </a:solidFill>
              </a:rPr>
              <a:t>Refer the Code:</a:t>
            </a:r>
          </a:p>
        </p:txBody>
      </p:sp>
    </p:spTree>
    <p:extLst>
      <p:ext uri="{BB962C8B-B14F-4D97-AF65-F5344CB8AC3E}">
        <p14:creationId xmlns:p14="http://schemas.microsoft.com/office/powerpoint/2010/main" val="1772016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10"/>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11" grpId="0" animBg="1"/>
      <p:bldP spid="11" grpId="1" animBg="1"/>
      <p:bldP spid="12" grpId="0" animBg="1"/>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 Expressions</a:t>
            </a:r>
          </a:p>
        </p:txBody>
      </p:sp>
      <p:sp>
        <p:nvSpPr>
          <p:cNvPr id="8" name="Content Placeholder 7">
            <a:extLst>
              <a:ext uri="{FF2B5EF4-FFF2-40B4-BE49-F238E27FC236}">
                <a16:creationId xmlns:a16="http://schemas.microsoft.com/office/drawing/2014/main" id="{3188C8E3-DB27-45BC-8666-B81CF3B9E56A}"/>
              </a:ext>
            </a:extLst>
          </p:cNvPr>
          <p:cNvSpPr>
            <a:spLocks noGrp="1"/>
          </p:cNvSpPr>
          <p:nvPr>
            <p:ph idx="13"/>
          </p:nvPr>
        </p:nvSpPr>
        <p:spPr/>
        <p:txBody>
          <a:bodyPr/>
          <a:lstStyle/>
          <a:p>
            <a:endParaRPr lang="en-IN"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5" name="Slide Number Placeholder 4"/>
          <p:cNvSpPr>
            <a:spLocks noGrp="1"/>
          </p:cNvSpPr>
          <p:nvPr>
            <p:ph type="sldNum" sz="quarter" idx="4294967295"/>
          </p:nvPr>
        </p:nvSpPr>
        <p:spPr>
          <a:xfrm>
            <a:off x="8534400" y="6354763"/>
            <a:ext cx="609600" cy="366712"/>
          </a:xfrm>
          <a:prstGeom prst="rect">
            <a:avLst/>
          </a:prstGeom>
        </p:spPr>
        <p:txBody>
          <a:bodyPr/>
          <a:lstStyle>
            <a:defPPr>
              <a:defRPr lang="en-US"/>
            </a:defPPr>
            <a:lvl1pPr marL="0" algn="l" defTabSz="914400" rtl="0" eaLnBrk="1" latinLnBrk="0" hangingPunct="1">
              <a:defRPr sz="1800" kern="1200">
                <a:solidFill>
                  <a:schemeClr val="tx1"/>
                </a:solidFill>
                <a:latin typeface="Candara" panose="020E0502030303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218C5A-AA56-4136-94E6-BAA98D2AAD9B}" type="slidenum">
              <a:rPr lang="en-US" smtClean="0"/>
              <a:pPr/>
              <a:t>24</a:t>
            </a:fld>
            <a:endParaRPr lang="en-US"/>
          </a:p>
        </p:txBody>
      </p:sp>
      <p:sp>
        <p:nvSpPr>
          <p:cNvPr id="7" name="Rectangle: Rounded Corners 6">
            <a:extLst>
              <a:ext uri="{FF2B5EF4-FFF2-40B4-BE49-F238E27FC236}">
                <a16:creationId xmlns:a16="http://schemas.microsoft.com/office/drawing/2014/main" id="{E554D60B-81C5-4A24-9E43-0B767B1FB7D8}"/>
              </a:ext>
            </a:extLst>
          </p:cNvPr>
          <p:cNvSpPr/>
          <p:nvPr/>
        </p:nvSpPr>
        <p:spPr>
          <a:xfrm>
            <a:off x="611560" y="1063226"/>
            <a:ext cx="7256155" cy="3702449"/>
          </a:xfrm>
          <a:prstGeom prst="roundRect">
            <a:avLst>
              <a:gd name="adj" fmla="val 1021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800" dirty="0"/>
              <a:t>Lambda expression is a concise representation of an anonymous function.</a:t>
            </a:r>
          </a:p>
          <a:p>
            <a:pPr marL="285750" indent="-285750">
              <a:buFont typeface="Arial" panose="020B0604020202020204" pitchFamily="34" charset="0"/>
              <a:buChar char="•"/>
            </a:pPr>
            <a:r>
              <a:rPr lang="en-US" sz="1800" dirty="0"/>
              <a:t>Lambda expression does not have a name.</a:t>
            </a:r>
          </a:p>
          <a:p>
            <a:pPr marL="285750" indent="-285750">
              <a:buFont typeface="Arial" panose="020B0604020202020204" pitchFamily="34" charset="0"/>
              <a:buChar char="•"/>
            </a:pPr>
            <a:r>
              <a:rPr lang="en-US" sz="1800" dirty="0"/>
              <a:t>Lambda expression has a list of parameters, a body, a return type &amp; sometimes list of exceptions.</a:t>
            </a:r>
          </a:p>
          <a:p>
            <a:pPr marL="285750" indent="-285750">
              <a:buFont typeface="Arial" panose="020B0604020202020204" pitchFamily="34" charset="0"/>
              <a:buChar char="•"/>
            </a:pPr>
            <a:r>
              <a:rPr lang="en-US" sz="1800" dirty="0"/>
              <a:t>Lambda expression can be passed as argument to a method or stored in a variable.</a:t>
            </a:r>
          </a:p>
          <a:p>
            <a:pPr marL="285750" indent="-285750">
              <a:buFont typeface="Arial" panose="020B0604020202020204" pitchFamily="34" charset="0"/>
              <a:buChar char="•"/>
            </a:pPr>
            <a:r>
              <a:rPr lang="en-US" sz="1800" dirty="0"/>
              <a:t>Lambda expression body can optionally use ‘return’ keyword.</a:t>
            </a:r>
          </a:p>
          <a:p>
            <a:pPr marL="285750" indent="-285750">
              <a:buFont typeface="Arial" panose="020B0604020202020204" pitchFamily="34" charset="0"/>
              <a:buChar char="•"/>
            </a:pPr>
            <a:r>
              <a:rPr lang="en-US" sz="1800" dirty="0"/>
              <a:t>Lambda expression body can have curly braces if body contains multiple statements.</a:t>
            </a:r>
          </a:p>
        </p:txBody>
      </p:sp>
      <p:sp>
        <p:nvSpPr>
          <p:cNvPr id="10" name="Rectangle: Rounded Corners 9">
            <a:extLst>
              <a:ext uri="{FF2B5EF4-FFF2-40B4-BE49-F238E27FC236}">
                <a16:creationId xmlns:a16="http://schemas.microsoft.com/office/drawing/2014/main" id="{5FB9D814-580E-4E53-818E-3AD84E30B1DD}"/>
              </a:ext>
            </a:extLst>
          </p:cNvPr>
          <p:cNvSpPr/>
          <p:nvPr/>
        </p:nvSpPr>
        <p:spPr>
          <a:xfrm>
            <a:off x="2627784" y="1190982"/>
            <a:ext cx="3096344" cy="27463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800" dirty="0">
                <a:solidFill>
                  <a:srgbClr val="FFFF00"/>
                </a:solidFill>
                <a:latin typeface="+mj-lt"/>
                <a:cs typeface="Consolas" pitchFamily="49" charset="0"/>
              </a:rPr>
              <a:t>parameter -&gt; expression body</a:t>
            </a:r>
          </a:p>
        </p:txBody>
      </p:sp>
      <p:pic>
        <p:nvPicPr>
          <p:cNvPr id="9" name="Content Placeholder 13" descr="Work from home Wi-Fi with solid fill">
            <a:hlinkClick r:id="rId2" action="ppaction://hlinksldjump"/>
            <a:extLst>
              <a:ext uri="{FF2B5EF4-FFF2-40B4-BE49-F238E27FC236}">
                <a16:creationId xmlns:a16="http://schemas.microsoft.com/office/drawing/2014/main" id="{74BD26A3-DAE5-494D-A014-1499BEAD26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6745" y="-20538"/>
            <a:ext cx="914400" cy="914400"/>
          </a:xfrm>
          <a:prstGeom prst="rect">
            <a:avLst/>
          </a:prstGeom>
        </p:spPr>
      </p:pic>
    </p:spTree>
    <p:extLst>
      <p:ext uri="{BB962C8B-B14F-4D97-AF65-F5344CB8AC3E}">
        <p14:creationId xmlns:p14="http://schemas.microsoft.com/office/powerpoint/2010/main" val="102768402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dirty="0"/>
            </a:br>
            <a:r>
              <a:rPr lang="en-US" dirty="0"/>
              <a:t>Case Study-14</a:t>
            </a:r>
            <a:endParaRPr lang="en-US" b="1" i="1" dirty="0"/>
          </a:p>
        </p:txBody>
      </p:sp>
      <p:sp>
        <p:nvSpPr>
          <p:cNvPr id="3" name="Content Placeholder 2">
            <a:extLst>
              <a:ext uri="{FF2B5EF4-FFF2-40B4-BE49-F238E27FC236}">
                <a16:creationId xmlns:a16="http://schemas.microsoft.com/office/drawing/2014/main" id="{FEE50373-80F4-47C3-B528-A0E68AF6DD35}"/>
              </a:ext>
            </a:extLst>
          </p:cNvPr>
          <p:cNvSpPr>
            <a:spLocks noGrp="1"/>
          </p:cNvSpPr>
          <p:nvPr>
            <p:ph idx="4294967295"/>
          </p:nvPr>
        </p:nvSpPr>
        <p:spPr>
          <a:xfrm>
            <a:off x="258081" y="1034847"/>
            <a:ext cx="8385087" cy="3905250"/>
          </a:xfrm>
        </p:spPr>
        <p:txBody>
          <a:bodyPr/>
          <a:lstStyle/>
          <a:p>
            <a:endParaRPr lang="en-IN"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8" name="Rectangle: Rounded Corners 7">
            <a:extLst>
              <a:ext uri="{FF2B5EF4-FFF2-40B4-BE49-F238E27FC236}">
                <a16:creationId xmlns:a16="http://schemas.microsoft.com/office/drawing/2014/main" id="{8C18D83E-E1F7-4EB6-8C3D-92E28B5AD018}"/>
              </a:ext>
            </a:extLst>
          </p:cNvPr>
          <p:cNvSpPr/>
          <p:nvPr/>
        </p:nvSpPr>
        <p:spPr>
          <a:xfrm>
            <a:off x="604998" y="1079907"/>
            <a:ext cx="7913615" cy="648072"/>
          </a:xfrm>
          <a:prstGeom prst="roundRect">
            <a:avLst>
              <a:gd name="adj" fmla="val 1021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mj-lt"/>
              </a:rPr>
              <a:t>14. In a Lambda expression the below parameters are automatic inference no need of explicit declaration. </a:t>
            </a:r>
          </a:p>
        </p:txBody>
      </p:sp>
      <p:sp>
        <p:nvSpPr>
          <p:cNvPr id="9" name="Rectangle: Rounded Corners 8">
            <a:extLst>
              <a:ext uri="{FF2B5EF4-FFF2-40B4-BE49-F238E27FC236}">
                <a16:creationId xmlns:a16="http://schemas.microsoft.com/office/drawing/2014/main" id="{D83790DC-6E1D-46A5-B016-DB1FC341E66C}"/>
              </a:ext>
            </a:extLst>
          </p:cNvPr>
          <p:cNvSpPr/>
          <p:nvPr/>
        </p:nvSpPr>
        <p:spPr>
          <a:xfrm>
            <a:off x="604999" y="1803556"/>
            <a:ext cx="7913614" cy="1004543"/>
          </a:xfrm>
          <a:prstGeom prst="roundRect">
            <a:avLst>
              <a:gd name="adj" fmla="val 8251"/>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a:p>
            <a:endParaRPr lang="en-US" dirty="0">
              <a:solidFill>
                <a:schemeClr val="bg1"/>
              </a:solidFill>
              <a:latin typeface="+mj-lt"/>
            </a:endParaRPr>
          </a:p>
          <a:p>
            <a:endParaRPr lang="en-US" sz="1600" dirty="0">
              <a:solidFill>
                <a:schemeClr val="bg1"/>
              </a:solidFill>
              <a:latin typeface="+mj-lt"/>
            </a:endParaRPr>
          </a:p>
          <a:p>
            <a:endParaRPr lang="en-US" sz="1600" dirty="0">
              <a:solidFill>
                <a:schemeClr val="bg1"/>
              </a:solidFill>
              <a:latin typeface="+mj-lt"/>
            </a:endParaRPr>
          </a:p>
          <a:p>
            <a:endParaRPr lang="en-US" sz="1600" dirty="0">
              <a:solidFill>
                <a:schemeClr val="bg1"/>
              </a:solidFill>
              <a:latin typeface="+mj-lt"/>
            </a:endParaRPr>
          </a:p>
          <a:p>
            <a:r>
              <a:rPr lang="en-US" sz="1600" dirty="0">
                <a:solidFill>
                  <a:schemeClr val="bg1"/>
                </a:solidFill>
                <a:latin typeface="+mj-lt"/>
              </a:rPr>
              <a:t>1. The data type of arguments </a:t>
            </a:r>
          </a:p>
          <a:p>
            <a:r>
              <a:rPr lang="en-US" sz="1600" dirty="0">
                <a:solidFill>
                  <a:schemeClr val="bg1"/>
                </a:solidFill>
                <a:latin typeface="+mj-lt"/>
              </a:rPr>
              <a:t>2. Use of return keyword, in case there is only return statement present in the Lambda body </a:t>
            </a:r>
          </a:p>
          <a:p>
            <a:r>
              <a:rPr lang="en-US" sz="1600" dirty="0">
                <a:solidFill>
                  <a:schemeClr val="bg1"/>
                </a:solidFill>
                <a:latin typeface="+mj-lt"/>
              </a:rPr>
              <a:t>3. No need of parentheses if only one statement is present in Lambda body</a:t>
            </a:r>
          </a:p>
          <a:p>
            <a:endParaRPr lang="en-US" dirty="0">
              <a:solidFill>
                <a:schemeClr val="bg1"/>
              </a:solidFill>
              <a:latin typeface="+mj-lt"/>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IN" sz="1350" dirty="0"/>
          </a:p>
        </p:txBody>
      </p:sp>
      <p:sp>
        <p:nvSpPr>
          <p:cNvPr id="7" name="Rectangle: Rounded Corners 6">
            <a:hlinkClick r:id="rId3" action="ppaction://hlinksldjump"/>
            <a:extLst>
              <a:ext uri="{FF2B5EF4-FFF2-40B4-BE49-F238E27FC236}">
                <a16:creationId xmlns:a16="http://schemas.microsoft.com/office/drawing/2014/main" id="{138FD5EC-4F2B-44FB-B343-CF98053CB30D}"/>
              </a:ext>
            </a:extLst>
          </p:cNvPr>
          <p:cNvSpPr/>
          <p:nvPr/>
        </p:nvSpPr>
        <p:spPr>
          <a:xfrm>
            <a:off x="661541" y="4122831"/>
            <a:ext cx="2133235" cy="609749"/>
          </a:xfrm>
          <a:prstGeom prst="roundRect">
            <a:avLst/>
          </a:prstGeom>
          <a:effectLst>
            <a:outerShdw blurRad="50800" dist="38100" dir="10800000" algn="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Examples</a:t>
            </a:r>
            <a:endParaRPr lang="en-IN" dirty="0"/>
          </a:p>
        </p:txBody>
      </p:sp>
      <p:grpSp>
        <p:nvGrpSpPr>
          <p:cNvPr id="10" name="Group 9">
            <a:extLst>
              <a:ext uri="{FF2B5EF4-FFF2-40B4-BE49-F238E27FC236}">
                <a16:creationId xmlns:a16="http://schemas.microsoft.com/office/drawing/2014/main" id="{6C85D44A-055C-4BC8-871A-E033F852CD8A}"/>
              </a:ext>
            </a:extLst>
          </p:cNvPr>
          <p:cNvGrpSpPr/>
          <p:nvPr/>
        </p:nvGrpSpPr>
        <p:grpSpPr>
          <a:xfrm>
            <a:off x="6904321" y="4252708"/>
            <a:ext cx="1614292" cy="512967"/>
            <a:chOff x="6215325" y="6076073"/>
            <a:chExt cx="2152389" cy="683956"/>
          </a:xfrm>
        </p:grpSpPr>
        <p:pic>
          <p:nvPicPr>
            <p:cNvPr id="11" name="Content Placeholder 11" descr="Right pointing backhand index outline">
              <a:extLst>
                <a:ext uri="{FF2B5EF4-FFF2-40B4-BE49-F238E27FC236}">
                  <a16:creationId xmlns:a16="http://schemas.microsoft.com/office/drawing/2014/main" id="{21D16172-DB77-4D57-BC81-D36E1484E4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15325" y="6076073"/>
              <a:ext cx="779288" cy="683956"/>
            </a:xfrm>
            <a:prstGeom prst="rect">
              <a:avLst/>
            </a:prstGeom>
            <a:effectLst>
              <a:outerShdw blurRad="50800" dist="38100" dir="2700000" algn="tl" rotWithShape="0">
                <a:prstClr val="black">
                  <a:alpha val="40000"/>
                </a:prstClr>
              </a:outerShdw>
            </a:effectLst>
          </p:spPr>
        </p:pic>
        <p:sp>
          <p:nvSpPr>
            <p:cNvPr id="12" name="Rectangle: Rounded Corners 11">
              <a:hlinkClick r:id="rId6" action="ppaction://hlinksldjump"/>
              <a:extLst>
                <a:ext uri="{FF2B5EF4-FFF2-40B4-BE49-F238E27FC236}">
                  <a16:creationId xmlns:a16="http://schemas.microsoft.com/office/drawing/2014/main" id="{43D7E296-0FC9-46A7-B058-222AD96DB00A}"/>
                </a:ext>
              </a:extLst>
            </p:cNvPr>
            <p:cNvSpPr/>
            <p:nvPr/>
          </p:nvSpPr>
          <p:spPr>
            <a:xfrm>
              <a:off x="7010400" y="6112329"/>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Next</a:t>
              </a:r>
              <a:endParaRPr lang="en-IN" sz="1350" dirty="0"/>
            </a:p>
          </p:txBody>
        </p:sp>
      </p:grpSp>
      <p:sp>
        <p:nvSpPr>
          <p:cNvPr id="13" name="TextBox 12">
            <a:extLst>
              <a:ext uri="{FF2B5EF4-FFF2-40B4-BE49-F238E27FC236}">
                <a16:creationId xmlns:a16="http://schemas.microsoft.com/office/drawing/2014/main" id="{68DEF881-82D5-4BFF-AB94-9624174289DF}"/>
              </a:ext>
            </a:extLst>
          </p:cNvPr>
          <p:cNvSpPr txBox="1"/>
          <p:nvPr/>
        </p:nvSpPr>
        <p:spPr>
          <a:xfrm>
            <a:off x="604998" y="2976405"/>
            <a:ext cx="4572000" cy="369332"/>
          </a:xfrm>
          <a:prstGeom prst="rect">
            <a:avLst/>
          </a:prstGeom>
          <a:noFill/>
        </p:spPr>
        <p:txBody>
          <a:bodyPr wrap="square">
            <a:spAutoFit/>
          </a:bodyPr>
          <a:lstStyle/>
          <a:p>
            <a:r>
              <a:rPr lang="en-US" dirty="0">
                <a:solidFill>
                  <a:schemeClr val="accent6"/>
                </a:solidFill>
              </a:rPr>
              <a:t>Refer the Code:</a:t>
            </a:r>
          </a:p>
        </p:txBody>
      </p:sp>
    </p:spTree>
    <p:extLst>
      <p:ext uri="{BB962C8B-B14F-4D97-AF65-F5344CB8AC3E}">
        <p14:creationId xmlns:p14="http://schemas.microsoft.com/office/powerpoint/2010/main" val="2025526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9" grpId="0" animBg="1"/>
      <p:bldP spid="9" grpId="1" animBg="1"/>
      <p:bldP spid="7" grpId="0" animBg="1"/>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Example</a:t>
            </a:r>
            <a:endParaRPr lang="en-US" b="1" i="1" dirty="0"/>
          </a:p>
        </p:txBody>
      </p:sp>
      <p:sp>
        <p:nvSpPr>
          <p:cNvPr id="14" name="Content Placeholder 13">
            <a:extLst>
              <a:ext uri="{FF2B5EF4-FFF2-40B4-BE49-F238E27FC236}">
                <a16:creationId xmlns:a16="http://schemas.microsoft.com/office/drawing/2014/main" id="{09B7F226-2711-464B-89E8-1994166965F8}"/>
              </a:ext>
            </a:extLst>
          </p:cNvPr>
          <p:cNvSpPr>
            <a:spLocks noGrp="1"/>
          </p:cNvSpPr>
          <p:nvPr>
            <p:ph idx="13"/>
          </p:nvPr>
        </p:nvSpPr>
        <p:spPr/>
        <p:txBody>
          <a:bodyPr/>
          <a:lstStyle/>
          <a:p>
            <a:endParaRPr lang="en-IN"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7" name="Rectangle: Rounded Corners 6">
            <a:extLst>
              <a:ext uri="{FF2B5EF4-FFF2-40B4-BE49-F238E27FC236}">
                <a16:creationId xmlns:a16="http://schemas.microsoft.com/office/drawing/2014/main" id="{28173D0B-2EE1-4CB8-A9EF-23987BA5DEB5}"/>
              </a:ext>
            </a:extLst>
          </p:cNvPr>
          <p:cNvSpPr/>
          <p:nvPr/>
        </p:nvSpPr>
        <p:spPr>
          <a:xfrm>
            <a:off x="617004" y="1980948"/>
            <a:ext cx="7893226" cy="864096"/>
          </a:xfrm>
          <a:prstGeom prst="roundRect">
            <a:avLst>
              <a:gd name="adj" fmla="val 8251"/>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a:p>
            <a:endParaRPr lang="en-US" dirty="0">
              <a:solidFill>
                <a:schemeClr val="bg1"/>
              </a:solidFill>
            </a:endParaRPr>
          </a:p>
          <a:p>
            <a:pPr algn="l"/>
            <a:endParaRPr lang="en-US" sz="1800" dirty="0">
              <a:solidFill>
                <a:schemeClr val="tx1"/>
              </a:solidFill>
            </a:endParaRPr>
          </a:p>
          <a:p>
            <a:pPr algn="l"/>
            <a:endParaRPr lang="en-US" dirty="0">
              <a:solidFill>
                <a:schemeClr val="tx1"/>
              </a:solidFill>
            </a:endParaRPr>
          </a:p>
          <a:p>
            <a:endParaRPr lang="en-US" sz="1600" dirty="0">
              <a:solidFill>
                <a:schemeClr val="tx1"/>
              </a:solidFill>
            </a:endParaRPr>
          </a:p>
          <a:p>
            <a:r>
              <a:rPr lang="en-US" sz="1600" dirty="0">
                <a:solidFill>
                  <a:schemeClr val="tx1"/>
                </a:solidFill>
              </a:rPr>
              <a:t>With out type declaration</a:t>
            </a:r>
          </a:p>
          <a:p>
            <a:r>
              <a:rPr lang="en-US" sz="1600" b="1" dirty="0" err="1">
                <a:solidFill>
                  <a:srgbClr val="FFFF00"/>
                </a:solidFill>
                <a:latin typeface="+mj-lt"/>
                <a:cs typeface="Consolas" pitchFamily="49" charset="0"/>
              </a:rPr>
              <a:t>MathOperation</a:t>
            </a:r>
            <a:r>
              <a:rPr lang="en-US" sz="1600" dirty="0">
                <a:solidFill>
                  <a:srgbClr val="FFFF00"/>
                </a:solidFill>
                <a:latin typeface="+mj-lt"/>
                <a:cs typeface="Consolas" pitchFamily="49" charset="0"/>
              </a:rPr>
              <a:t> </a:t>
            </a:r>
            <a:r>
              <a:rPr lang="en-US" sz="1600" dirty="0">
                <a:solidFill>
                  <a:schemeClr val="bg1"/>
                </a:solidFill>
                <a:latin typeface="+mj-lt"/>
                <a:cs typeface="Consolas" pitchFamily="49" charset="0"/>
              </a:rPr>
              <a:t>subtraction = (a, b) -&gt; a - b; </a:t>
            </a:r>
          </a:p>
          <a:p>
            <a:endParaRPr lang="en-US" dirty="0"/>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IN" sz="1350" dirty="0"/>
          </a:p>
        </p:txBody>
      </p:sp>
      <p:sp>
        <p:nvSpPr>
          <p:cNvPr id="15" name="Rectangle: Rounded Corners 14">
            <a:extLst>
              <a:ext uri="{FF2B5EF4-FFF2-40B4-BE49-F238E27FC236}">
                <a16:creationId xmlns:a16="http://schemas.microsoft.com/office/drawing/2014/main" id="{2B5CC845-015B-4A4F-AEC2-F2F52F92B703}"/>
              </a:ext>
            </a:extLst>
          </p:cNvPr>
          <p:cNvSpPr/>
          <p:nvPr/>
        </p:nvSpPr>
        <p:spPr>
          <a:xfrm>
            <a:off x="625388" y="2952125"/>
            <a:ext cx="7893226" cy="792089"/>
          </a:xfrm>
          <a:prstGeom prst="roundRect">
            <a:avLst>
              <a:gd name="adj" fmla="val 1021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a:p>
            <a:r>
              <a:rPr lang="en-US" sz="1600" dirty="0">
                <a:solidFill>
                  <a:schemeClr val="tx1"/>
                </a:solidFill>
              </a:rPr>
              <a:t>With return statement along with curly braces</a:t>
            </a:r>
          </a:p>
          <a:p>
            <a:r>
              <a:rPr lang="en-US" sz="1600" b="1" dirty="0" err="1">
                <a:solidFill>
                  <a:srgbClr val="FFFF00"/>
                </a:solidFill>
                <a:latin typeface="+mj-lt"/>
                <a:cs typeface="Consolas" pitchFamily="49" charset="0"/>
              </a:rPr>
              <a:t>MathOperation</a:t>
            </a:r>
            <a:r>
              <a:rPr lang="en-US" sz="1600" dirty="0">
                <a:solidFill>
                  <a:schemeClr val="bg1"/>
                </a:solidFill>
                <a:latin typeface="+mj-lt"/>
                <a:cs typeface="Consolas" pitchFamily="49" charset="0"/>
              </a:rPr>
              <a:t> multiplication = (int a, int b) -&gt; { return a * b; }; </a:t>
            </a:r>
          </a:p>
          <a:p>
            <a:pPr algn="l"/>
            <a:endParaRPr lang="en-US" sz="1800" dirty="0">
              <a:solidFill>
                <a:schemeClr val="tx1"/>
              </a:solidFill>
            </a:endParaRPr>
          </a:p>
        </p:txBody>
      </p:sp>
      <p:sp>
        <p:nvSpPr>
          <p:cNvPr id="16" name="Rectangle: Rounded Corners 15">
            <a:extLst>
              <a:ext uri="{FF2B5EF4-FFF2-40B4-BE49-F238E27FC236}">
                <a16:creationId xmlns:a16="http://schemas.microsoft.com/office/drawing/2014/main" id="{9E5666F9-D9D0-45E5-B8DC-B41CDED419F8}"/>
              </a:ext>
            </a:extLst>
          </p:cNvPr>
          <p:cNvSpPr/>
          <p:nvPr/>
        </p:nvSpPr>
        <p:spPr>
          <a:xfrm>
            <a:off x="625388" y="1079057"/>
            <a:ext cx="7893226" cy="792089"/>
          </a:xfrm>
          <a:prstGeom prst="roundRect">
            <a:avLst>
              <a:gd name="adj" fmla="val 1021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cs typeface="Calibri" panose="020F0502020204030204" pitchFamily="34" charset="0"/>
            </a:endParaRPr>
          </a:p>
          <a:p>
            <a:r>
              <a:rPr lang="en-US" sz="1600" dirty="0">
                <a:solidFill>
                  <a:schemeClr val="tx1"/>
                </a:solidFill>
                <a:cs typeface="Calibri" panose="020F0502020204030204" pitchFamily="34" charset="0"/>
              </a:rPr>
              <a:t>With type declaration</a:t>
            </a:r>
          </a:p>
          <a:p>
            <a:r>
              <a:rPr lang="en-US" sz="1600" b="1" dirty="0" err="1">
                <a:solidFill>
                  <a:srgbClr val="FFFF00"/>
                </a:solidFill>
                <a:cs typeface="Consolas" pitchFamily="49" charset="0"/>
              </a:rPr>
              <a:t>MathOperation</a:t>
            </a:r>
            <a:r>
              <a:rPr lang="en-US" sz="1600" dirty="0">
                <a:solidFill>
                  <a:schemeClr val="bg1"/>
                </a:solidFill>
                <a:cs typeface="Consolas" pitchFamily="49" charset="0"/>
              </a:rPr>
              <a:t> addition = (int a, int b) -&gt; a + b; </a:t>
            </a:r>
          </a:p>
          <a:p>
            <a:endParaRPr lang="en-US" dirty="0">
              <a:solidFill>
                <a:schemeClr val="bg2"/>
              </a:solidFill>
            </a:endParaRPr>
          </a:p>
        </p:txBody>
      </p:sp>
      <p:grpSp>
        <p:nvGrpSpPr>
          <p:cNvPr id="9" name="Group 8">
            <a:extLst>
              <a:ext uri="{FF2B5EF4-FFF2-40B4-BE49-F238E27FC236}">
                <a16:creationId xmlns:a16="http://schemas.microsoft.com/office/drawing/2014/main" id="{88EEF5F1-7C14-4EE8-A8D2-87E9E2AB2CDD}"/>
              </a:ext>
            </a:extLst>
          </p:cNvPr>
          <p:cNvGrpSpPr/>
          <p:nvPr/>
        </p:nvGrpSpPr>
        <p:grpSpPr>
          <a:xfrm>
            <a:off x="6895938" y="4252708"/>
            <a:ext cx="1614292" cy="512967"/>
            <a:chOff x="6215325" y="6076073"/>
            <a:chExt cx="2152389" cy="683956"/>
          </a:xfrm>
        </p:grpSpPr>
        <p:pic>
          <p:nvPicPr>
            <p:cNvPr id="10" name="Content Placeholder 11" descr="Right pointing backhand index outline">
              <a:extLst>
                <a:ext uri="{FF2B5EF4-FFF2-40B4-BE49-F238E27FC236}">
                  <a16:creationId xmlns:a16="http://schemas.microsoft.com/office/drawing/2014/main" id="{57F5CB3B-3356-43D4-AB91-410826EF84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15325" y="6076073"/>
              <a:ext cx="779288" cy="683956"/>
            </a:xfrm>
            <a:prstGeom prst="rect">
              <a:avLst/>
            </a:prstGeom>
            <a:effectLst>
              <a:outerShdw blurRad="50800" dist="38100" dir="2700000" algn="tl" rotWithShape="0">
                <a:prstClr val="black">
                  <a:alpha val="40000"/>
                </a:prstClr>
              </a:outerShdw>
            </a:effectLst>
          </p:spPr>
        </p:pic>
        <p:sp>
          <p:nvSpPr>
            <p:cNvPr id="12" name="Rectangle: Rounded Corners 11">
              <a:hlinkClick r:id="rId5" action="ppaction://hlinksldjump"/>
              <a:extLst>
                <a:ext uri="{FF2B5EF4-FFF2-40B4-BE49-F238E27FC236}">
                  <a16:creationId xmlns:a16="http://schemas.microsoft.com/office/drawing/2014/main" id="{B7879867-3ADE-45E7-81AE-3CFD4E6E9C84}"/>
                </a:ext>
              </a:extLst>
            </p:cNvPr>
            <p:cNvSpPr/>
            <p:nvPr/>
          </p:nvSpPr>
          <p:spPr>
            <a:xfrm>
              <a:off x="7010400" y="6112329"/>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Next</a:t>
              </a:r>
              <a:endParaRPr lang="en-IN" sz="1350" dirty="0"/>
            </a:p>
          </p:txBody>
        </p:sp>
      </p:grpSp>
      <p:pic>
        <p:nvPicPr>
          <p:cNvPr id="13" name="Content Placeholder 13" descr="Work from home Wi-Fi with solid fill">
            <a:hlinkClick r:id="rId6" action="ppaction://hlinksldjump"/>
            <a:extLst>
              <a:ext uri="{FF2B5EF4-FFF2-40B4-BE49-F238E27FC236}">
                <a16:creationId xmlns:a16="http://schemas.microsoft.com/office/drawing/2014/main" id="{E40986F7-F965-46D8-AC6B-285D8852975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59699" y="-20538"/>
            <a:ext cx="914400" cy="914400"/>
          </a:xfrm>
          <a:prstGeom prst="rect">
            <a:avLst/>
          </a:prstGeom>
        </p:spPr>
      </p:pic>
    </p:spTree>
    <p:extLst>
      <p:ext uri="{BB962C8B-B14F-4D97-AF65-F5344CB8AC3E}">
        <p14:creationId xmlns:p14="http://schemas.microsoft.com/office/powerpoint/2010/main" val="15622173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Example (Continued)</a:t>
            </a:r>
            <a:endParaRPr lang="en-US" b="1" i="1" dirty="0"/>
          </a:p>
        </p:txBody>
      </p:sp>
      <p:sp>
        <p:nvSpPr>
          <p:cNvPr id="3" name="Content Placeholder 2">
            <a:extLst>
              <a:ext uri="{FF2B5EF4-FFF2-40B4-BE49-F238E27FC236}">
                <a16:creationId xmlns:a16="http://schemas.microsoft.com/office/drawing/2014/main" id="{E38FF005-655F-485F-94C5-301C96407DD1}"/>
              </a:ext>
            </a:extLst>
          </p:cNvPr>
          <p:cNvSpPr>
            <a:spLocks noGrp="1"/>
          </p:cNvSpPr>
          <p:nvPr>
            <p:ph idx="13"/>
          </p:nvPr>
        </p:nvSpPr>
        <p:spPr/>
        <p:txBody>
          <a:bodyPr/>
          <a:lstStyle/>
          <a:p>
            <a:endParaRPr lang="en-IN"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16" name="Rectangle: Rounded Corners 15">
            <a:extLst>
              <a:ext uri="{FF2B5EF4-FFF2-40B4-BE49-F238E27FC236}">
                <a16:creationId xmlns:a16="http://schemas.microsoft.com/office/drawing/2014/main" id="{9E5666F9-D9D0-45E5-B8DC-B41CDED419F8}"/>
              </a:ext>
            </a:extLst>
          </p:cNvPr>
          <p:cNvSpPr/>
          <p:nvPr/>
        </p:nvSpPr>
        <p:spPr>
          <a:xfrm>
            <a:off x="629873" y="1879420"/>
            <a:ext cx="7899113" cy="1038758"/>
          </a:xfrm>
          <a:prstGeom prst="roundRect">
            <a:avLst>
              <a:gd name="adj" fmla="val 1021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mj-lt"/>
              </a:rPr>
              <a:t>With parenthesis</a:t>
            </a:r>
          </a:p>
          <a:p>
            <a:pPr defTabSz="685800" fontAlgn="base">
              <a:spcBef>
                <a:spcPct val="0"/>
              </a:spcBef>
              <a:spcAft>
                <a:spcPct val="0"/>
              </a:spcAft>
            </a:pPr>
            <a:r>
              <a:rPr lang="en-US" sz="1600" dirty="0" err="1">
                <a:solidFill>
                  <a:schemeClr val="bg1"/>
                </a:solidFill>
                <a:latin typeface="+mj-lt"/>
                <a:cs typeface="Consolas" pitchFamily="49" charset="0"/>
              </a:rPr>
              <a:t>GreetingService</a:t>
            </a:r>
            <a:r>
              <a:rPr lang="en-US" sz="1600" dirty="0">
                <a:solidFill>
                  <a:schemeClr val="bg1"/>
                </a:solidFill>
                <a:latin typeface="+mj-lt"/>
                <a:cs typeface="Consolas" pitchFamily="49" charset="0"/>
              </a:rPr>
              <a:t> greetService1 = message -&gt; </a:t>
            </a:r>
          </a:p>
          <a:p>
            <a:pPr defTabSz="685800" fontAlgn="base">
              <a:spcBef>
                <a:spcPct val="0"/>
              </a:spcBef>
              <a:spcAft>
                <a:spcPct val="0"/>
              </a:spcAft>
            </a:pPr>
            <a:r>
              <a:rPr lang="en-US" sz="1600" dirty="0" err="1">
                <a:solidFill>
                  <a:schemeClr val="bg1"/>
                </a:solidFill>
                <a:latin typeface="+mj-lt"/>
                <a:cs typeface="Consolas" pitchFamily="49" charset="0"/>
              </a:rPr>
              <a:t>System.out.println</a:t>
            </a:r>
            <a:r>
              <a:rPr lang="en-US" sz="1600" dirty="0">
                <a:solidFill>
                  <a:schemeClr val="bg1"/>
                </a:solidFill>
                <a:latin typeface="+mj-lt"/>
                <a:cs typeface="Consolas" pitchFamily="49" charset="0"/>
              </a:rPr>
              <a:t>("Hello " + message); </a:t>
            </a:r>
          </a:p>
          <a:p>
            <a:endParaRPr lang="en-US" dirty="0">
              <a:solidFill>
                <a:schemeClr val="bg2"/>
              </a:solidFill>
            </a:endParaRPr>
          </a:p>
        </p:txBody>
      </p:sp>
      <p:sp>
        <p:nvSpPr>
          <p:cNvPr id="6" name="Rectangle: Rounded Corners 5">
            <a:extLst>
              <a:ext uri="{FF2B5EF4-FFF2-40B4-BE49-F238E27FC236}">
                <a16:creationId xmlns:a16="http://schemas.microsoft.com/office/drawing/2014/main" id="{E0921F74-2A4C-4544-8FD0-7AA73C63265C}"/>
              </a:ext>
            </a:extLst>
          </p:cNvPr>
          <p:cNvSpPr/>
          <p:nvPr/>
        </p:nvSpPr>
        <p:spPr>
          <a:xfrm>
            <a:off x="619500" y="1071665"/>
            <a:ext cx="7899113" cy="730892"/>
          </a:xfrm>
          <a:prstGeom prst="roundRect">
            <a:avLst>
              <a:gd name="adj" fmla="val 8251"/>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a:p>
            <a:pPr>
              <a:buClr>
                <a:schemeClr val="bg1"/>
              </a:buClr>
            </a:pPr>
            <a:endParaRPr lang="en-US" dirty="0">
              <a:solidFill>
                <a:schemeClr val="bg1"/>
              </a:solidFill>
            </a:endParaRPr>
          </a:p>
          <a:p>
            <a:pPr algn="l"/>
            <a:endParaRPr lang="en-US" sz="1800" dirty="0">
              <a:solidFill>
                <a:schemeClr val="tx1"/>
              </a:solidFill>
            </a:endParaRPr>
          </a:p>
          <a:p>
            <a:pPr algn="l"/>
            <a:endParaRPr lang="en-US" dirty="0">
              <a:solidFill>
                <a:schemeClr val="tx1"/>
              </a:solidFill>
            </a:endParaRPr>
          </a:p>
          <a:p>
            <a:r>
              <a:rPr lang="en-US" sz="1600" dirty="0">
                <a:solidFill>
                  <a:schemeClr val="tx1"/>
                </a:solidFill>
              </a:rPr>
              <a:t>Without return statement and without curly braces</a:t>
            </a:r>
          </a:p>
          <a:p>
            <a:r>
              <a:rPr lang="en-US" sz="1600" b="1" dirty="0" err="1">
                <a:solidFill>
                  <a:srgbClr val="FFFF00"/>
                </a:solidFill>
                <a:latin typeface="+mj-lt"/>
                <a:cs typeface="Consolas" pitchFamily="49" charset="0"/>
              </a:rPr>
              <a:t>MathOperation</a:t>
            </a:r>
            <a:r>
              <a:rPr lang="en-US" sz="1600" dirty="0">
                <a:solidFill>
                  <a:schemeClr val="bg1"/>
                </a:solidFill>
                <a:latin typeface="+mj-lt"/>
                <a:cs typeface="Consolas" pitchFamily="49" charset="0"/>
              </a:rPr>
              <a:t> division = (int a, int b) -&gt; a / b; </a:t>
            </a:r>
          </a:p>
          <a:p>
            <a:endParaRPr lang="en-US" sz="1600" dirty="0">
              <a:solidFill>
                <a:schemeClr val="bg1"/>
              </a:solidFill>
              <a:latin typeface="+mj-lt"/>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IN" sz="1350" dirty="0"/>
          </a:p>
        </p:txBody>
      </p:sp>
      <p:sp>
        <p:nvSpPr>
          <p:cNvPr id="7" name="Rectangle: Rounded Corners 6">
            <a:extLst>
              <a:ext uri="{FF2B5EF4-FFF2-40B4-BE49-F238E27FC236}">
                <a16:creationId xmlns:a16="http://schemas.microsoft.com/office/drawing/2014/main" id="{B4EBFD6A-8FFA-4350-8ECC-02BE94FB6CFA}"/>
              </a:ext>
            </a:extLst>
          </p:cNvPr>
          <p:cNvSpPr/>
          <p:nvPr/>
        </p:nvSpPr>
        <p:spPr>
          <a:xfrm>
            <a:off x="646104" y="3024182"/>
            <a:ext cx="7899113" cy="986257"/>
          </a:xfrm>
          <a:prstGeom prst="roundRect">
            <a:avLst>
              <a:gd name="adj" fmla="val 1021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mj-lt"/>
              </a:rPr>
              <a:t>With parenthesis</a:t>
            </a:r>
          </a:p>
          <a:p>
            <a:pPr defTabSz="685800" fontAlgn="base">
              <a:spcBef>
                <a:spcPct val="0"/>
              </a:spcBef>
              <a:spcAft>
                <a:spcPct val="0"/>
              </a:spcAft>
            </a:pPr>
            <a:r>
              <a:rPr lang="en-US" sz="1600" dirty="0" err="1">
                <a:solidFill>
                  <a:schemeClr val="bg1"/>
                </a:solidFill>
                <a:latin typeface="+mj-lt"/>
                <a:cs typeface="Consolas" pitchFamily="49" charset="0"/>
              </a:rPr>
              <a:t>GreetingService</a:t>
            </a:r>
            <a:r>
              <a:rPr lang="en-US" sz="1600" dirty="0">
                <a:solidFill>
                  <a:schemeClr val="bg1"/>
                </a:solidFill>
                <a:latin typeface="+mj-lt"/>
                <a:cs typeface="Consolas" pitchFamily="49" charset="0"/>
              </a:rPr>
              <a:t> greetService2 = (message) -&gt;</a:t>
            </a:r>
          </a:p>
          <a:p>
            <a:pPr defTabSz="685800" fontAlgn="base">
              <a:spcBef>
                <a:spcPct val="0"/>
              </a:spcBef>
              <a:spcAft>
                <a:spcPct val="0"/>
              </a:spcAft>
            </a:pPr>
            <a:r>
              <a:rPr lang="en-US" sz="1600" dirty="0" err="1">
                <a:solidFill>
                  <a:schemeClr val="bg1"/>
                </a:solidFill>
                <a:latin typeface="+mj-lt"/>
                <a:cs typeface="Consolas" pitchFamily="49" charset="0"/>
              </a:rPr>
              <a:t>System.out.println</a:t>
            </a:r>
            <a:r>
              <a:rPr lang="en-US" sz="1600" dirty="0">
                <a:solidFill>
                  <a:schemeClr val="bg1"/>
                </a:solidFill>
                <a:latin typeface="+mj-lt"/>
                <a:cs typeface="Consolas" pitchFamily="49" charset="0"/>
              </a:rPr>
              <a:t>("Hello " + message); </a:t>
            </a:r>
          </a:p>
          <a:p>
            <a:endParaRPr lang="en-US" dirty="0">
              <a:solidFill>
                <a:schemeClr val="bg2"/>
              </a:solidFill>
            </a:endParaRPr>
          </a:p>
        </p:txBody>
      </p:sp>
      <p:pic>
        <p:nvPicPr>
          <p:cNvPr id="8" name="Content Placeholder 13" descr="Work from home Wi-Fi with solid fill">
            <a:hlinkClick r:id="rId3" action="ppaction://hlinksldjump"/>
            <a:extLst>
              <a:ext uri="{FF2B5EF4-FFF2-40B4-BE49-F238E27FC236}">
                <a16:creationId xmlns:a16="http://schemas.microsoft.com/office/drawing/2014/main" id="{7035A432-9603-402E-A853-15B38149EB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59699" y="-20538"/>
            <a:ext cx="914400" cy="914400"/>
          </a:xfrm>
          <a:prstGeom prst="rect">
            <a:avLst/>
          </a:prstGeom>
        </p:spPr>
      </p:pic>
      <p:sp>
        <p:nvSpPr>
          <p:cNvPr id="9" name="Rectangle: Rounded Corners 8">
            <a:hlinkClick r:id="rId6" action="ppaction://hlinksldjump"/>
            <a:extLst>
              <a:ext uri="{FF2B5EF4-FFF2-40B4-BE49-F238E27FC236}">
                <a16:creationId xmlns:a16="http://schemas.microsoft.com/office/drawing/2014/main" id="{88025346-B1A7-41B8-ACF9-278BBF2A0A5F}"/>
              </a:ext>
            </a:extLst>
          </p:cNvPr>
          <p:cNvSpPr/>
          <p:nvPr/>
        </p:nvSpPr>
        <p:spPr>
          <a:xfrm>
            <a:off x="602878" y="4246461"/>
            <a:ext cx="977105" cy="40005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Back</a:t>
            </a:r>
            <a:endParaRPr lang="en-IN" sz="1350" dirty="0"/>
          </a:p>
        </p:txBody>
      </p:sp>
    </p:spTree>
    <p:extLst>
      <p:ext uri="{BB962C8B-B14F-4D97-AF65-F5344CB8AC3E}">
        <p14:creationId xmlns:p14="http://schemas.microsoft.com/office/powerpoint/2010/main" val="264095439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dirty="0"/>
            </a:br>
            <a:r>
              <a:rPr lang="en-US" dirty="0"/>
              <a:t>Case Study-15</a:t>
            </a:r>
            <a:endParaRPr lang="en-US" b="1" i="1" dirty="0"/>
          </a:p>
        </p:txBody>
      </p:sp>
      <p:sp>
        <p:nvSpPr>
          <p:cNvPr id="3" name="Content Placeholder 2">
            <a:extLst>
              <a:ext uri="{FF2B5EF4-FFF2-40B4-BE49-F238E27FC236}">
                <a16:creationId xmlns:a16="http://schemas.microsoft.com/office/drawing/2014/main" id="{2A4AB451-316C-41D2-A913-1046B7098734}"/>
              </a:ext>
            </a:extLst>
          </p:cNvPr>
          <p:cNvSpPr>
            <a:spLocks noGrp="1"/>
          </p:cNvSpPr>
          <p:nvPr>
            <p:ph idx="4294967295"/>
          </p:nvPr>
        </p:nvSpPr>
        <p:spPr>
          <a:xfrm>
            <a:off x="258081" y="1034847"/>
            <a:ext cx="8385087" cy="3905250"/>
          </a:xfrm>
        </p:spPr>
        <p:txBody>
          <a:bodyPr/>
          <a:lstStyle/>
          <a:p>
            <a:endParaRPr lang="en-IN"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8" name="Rectangle: Rounded Corners 7">
            <a:extLst>
              <a:ext uri="{FF2B5EF4-FFF2-40B4-BE49-F238E27FC236}">
                <a16:creationId xmlns:a16="http://schemas.microsoft.com/office/drawing/2014/main" id="{6A5CC8DE-AC34-4A93-93D3-CE1C09058E5C}"/>
              </a:ext>
            </a:extLst>
          </p:cNvPr>
          <p:cNvSpPr/>
          <p:nvPr/>
        </p:nvSpPr>
        <p:spPr>
          <a:xfrm>
            <a:off x="599919" y="1112263"/>
            <a:ext cx="7918694" cy="792088"/>
          </a:xfrm>
          <a:prstGeom prst="roundRect">
            <a:avLst>
              <a:gd name="adj" fmla="val 1021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mj-lt"/>
              </a:rPr>
              <a:t>15. What if the same double balance as argument for lambda at the same time it is the only data to be printed then method reference can be used. like (p)-&gt; </a:t>
            </a:r>
            <a:r>
              <a:rPr lang="en-US" sz="1600" dirty="0" err="1">
                <a:solidFill>
                  <a:schemeClr val="tx1"/>
                </a:solidFill>
                <a:latin typeface="+mj-lt"/>
              </a:rPr>
              <a:t>System.out.println</a:t>
            </a:r>
            <a:r>
              <a:rPr lang="en-US" sz="1600" dirty="0">
                <a:solidFill>
                  <a:schemeClr val="tx1"/>
                </a:solidFill>
                <a:latin typeface="+mj-lt"/>
              </a:rPr>
              <a:t>(p) </a:t>
            </a:r>
            <a:endParaRPr lang="en-US" dirty="0">
              <a:solidFill>
                <a:schemeClr val="tx1"/>
              </a:solidFill>
              <a:latin typeface="+mj-lt"/>
            </a:endParaRPr>
          </a:p>
        </p:txBody>
      </p:sp>
      <p:sp>
        <p:nvSpPr>
          <p:cNvPr id="9" name="Rectangle: Rounded Corners 8">
            <a:extLst>
              <a:ext uri="{FF2B5EF4-FFF2-40B4-BE49-F238E27FC236}">
                <a16:creationId xmlns:a16="http://schemas.microsoft.com/office/drawing/2014/main" id="{63061ACB-5ACB-4721-8112-B68D2B1AF882}"/>
              </a:ext>
            </a:extLst>
          </p:cNvPr>
          <p:cNvSpPr/>
          <p:nvPr/>
        </p:nvSpPr>
        <p:spPr>
          <a:xfrm>
            <a:off x="607707" y="2006472"/>
            <a:ext cx="7911208" cy="609749"/>
          </a:xfrm>
          <a:prstGeom prst="roundRect">
            <a:avLst>
              <a:gd name="adj" fmla="val 8251"/>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a:p>
            <a:endParaRPr lang="en-US" dirty="0">
              <a:solidFill>
                <a:schemeClr val="bg1"/>
              </a:solidFill>
              <a:latin typeface="+mj-lt"/>
            </a:endParaRPr>
          </a:p>
          <a:p>
            <a:endParaRPr lang="en-US" dirty="0">
              <a:solidFill>
                <a:schemeClr val="bg1"/>
              </a:solidFill>
              <a:latin typeface="+mj-lt"/>
            </a:endParaRPr>
          </a:p>
          <a:p>
            <a:endParaRPr lang="en-US" sz="1600" dirty="0">
              <a:solidFill>
                <a:schemeClr val="bg1"/>
              </a:solidFill>
              <a:latin typeface="+mj-lt"/>
            </a:endParaRPr>
          </a:p>
          <a:p>
            <a:r>
              <a:rPr lang="en-US" sz="1600" dirty="0">
                <a:solidFill>
                  <a:schemeClr val="bg1"/>
                </a:solidFill>
                <a:latin typeface="+mj-lt"/>
              </a:rPr>
              <a:t>Answer: Then we can also write </a:t>
            </a:r>
            <a:r>
              <a:rPr lang="en-US" sz="1600" dirty="0" err="1">
                <a:solidFill>
                  <a:schemeClr val="bg1"/>
                </a:solidFill>
                <a:latin typeface="+mj-lt"/>
              </a:rPr>
              <a:t>System.out</a:t>
            </a:r>
            <a:r>
              <a:rPr lang="en-US" sz="1600" dirty="0">
                <a:solidFill>
                  <a:schemeClr val="bg1"/>
                </a:solidFill>
                <a:latin typeface="+mj-lt"/>
              </a:rPr>
              <a:t>::</a:t>
            </a:r>
            <a:r>
              <a:rPr lang="en-US" sz="1600" dirty="0" err="1">
                <a:solidFill>
                  <a:schemeClr val="bg1"/>
                </a:solidFill>
                <a:latin typeface="+mj-lt"/>
              </a:rPr>
              <a:t>println</a:t>
            </a:r>
            <a:r>
              <a:rPr lang="en-US" sz="1600" dirty="0">
                <a:solidFill>
                  <a:schemeClr val="bg1"/>
                </a:solidFill>
                <a:latin typeface="+mj-lt"/>
              </a:rPr>
              <a:t> which is also called as Method Reference</a:t>
            </a: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IN" sz="1350" dirty="0"/>
          </a:p>
        </p:txBody>
      </p:sp>
      <p:sp>
        <p:nvSpPr>
          <p:cNvPr id="7" name="Rectangle: Rounded Corners 6">
            <a:hlinkClick r:id="rId3" action="ppaction://hlinksldjump"/>
            <a:extLst>
              <a:ext uri="{FF2B5EF4-FFF2-40B4-BE49-F238E27FC236}">
                <a16:creationId xmlns:a16="http://schemas.microsoft.com/office/drawing/2014/main" id="{550FE01F-755C-44A3-89FA-AC2837C9B578}"/>
              </a:ext>
            </a:extLst>
          </p:cNvPr>
          <p:cNvSpPr/>
          <p:nvPr/>
        </p:nvSpPr>
        <p:spPr>
          <a:xfrm>
            <a:off x="576081" y="3976290"/>
            <a:ext cx="2576085" cy="609749"/>
          </a:xfrm>
          <a:prstGeom prst="roundRect">
            <a:avLst/>
          </a:prstGeom>
          <a:effectLst>
            <a:outerShdw blurRad="50800" dist="38100" dir="10800000" algn="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What is method Reference?</a:t>
            </a:r>
            <a:endParaRPr lang="en-IN" sz="1600" dirty="0"/>
          </a:p>
        </p:txBody>
      </p:sp>
      <p:grpSp>
        <p:nvGrpSpPr>
          <p:cNvPr id="11" name="Group 10">
            <a:extLst>
              <a:ext uri="{FF2B5EF4-FFF2-40B4-BE49-F238E27FC236}">
                <a16:creationId xmlns:a16="http://schemas.microsoft.com/office/drawing/2014/main" id="{6E9F12CD-3A1D-4370-B55C-E54646CF7A38}"/>
              </a:ext>
            </a:extLst>
          </p:cNvPr>
          <p:cNvGrpSpPr/>
          <p:nvPr/>
        </p:nvGrpSpPr>
        <p:grpSpPr>
          <a:xfrm>
            <a:off x="6872696" y="4067794"/>
            <a:ext cx="1614292" cy="512967"/>
            <a:chOff x="6215325" y="6076073"/>
            <a:chExt cx="2152389" cy="683956"/>
          </a:xfrm>
        </p:grpSpPr>
        <p:pic>
          <p:nvPicPr>
            <p:cNvPr id="12" name="Content Placeholder 11" descr="Right pointing backhand index outline">
              <a:extLst>
                <a:ext uri="{FF2B5EF4-FFF2-40B4-BE49-F238E27FC236}">
                  <a16:creationId xmlns:a16="http://schemas.microsoft.com/office/drawing/2014/main" id="{723926C0-063D-454E-B101-BA8363BB9C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15325" y="6076073"/>
              <a:ext cx="779288" cy="683956"/>
            </a:xfrm>
            <a:prstGeom prst="rect">
              <a:avLst/>
            </a:prstGeom>
            <a:effectLst>
              <a:outerShdw blurRad="50800" dist="38100" dir="2700000" algn="tl" rotWithShape="0">
                <a:prstClr val="black">
                  <a:alpha val="40000"/>
                </a:prstClr>
              </a:outerShdw>
            </a:effectLst>
          </p:spPr>
        </p:pic>
        <p:sp>
          <p:nvSpPr>
            <p:cNvPr id="13" name="Rectangle: Rounded Corners 12">
              <a:hlinkClick r:id="rId6" action="ppaction://hlinksldjump"/>
              <a:extLst>
                <a:ext uri="{FF2B5EF4-FFF2-40B4-BE49-F238E27FC236}">
                  <a16:creationId xmlns:a16="http://schemas.microsoft.com/office/drawing/2014/main" id="{361308D2-7D9E-4989-AE6F-1BD3F27A7FC1}"/>
                </a:ext>
              </a:extLst>
            </p:cNvPr>
            <p:cNvSpPr/>
            <p:nvPr/>
          </p:nvSpPr>
          <p:spPr>
            <a:xfrm>
              <a:off x="7010400" y="6112329"/>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Next</a:t>
              </a:r>
              <a:endParaRPr lang="en-IN" sz="1350" dirty="0"/>
            </a:p>
          </p:txBody>
        </p:sp>
      </p:grpSp>
      <p:sp>
        <p:nvSpPr>
          <p:cNvPr id="14" name="Rectangle: Rounded Corners 13">
            <a:hlinkClick r:id="rId7" action="ppaction://hlinksldjump"/>
            <a:extLst>
              <a:ext uri="{FF2B5EF4-FFF2-40B4-BE49-F238E27FC236}">
                <a16:creationId xmlns:a16="http://schemas.microsoft.com/office/drawing/2014/main" id="{3FE018F6-2A32-4D44-9F01-D67339972DCB}"/>
              </a:ext>
            </a:extLst>
          </p:cNvPr>
          <p:cNvSpPr/>
          <p:nvPr/>
        </p:nvSpPr>
        <p:spPr>
          <a:xfrm>
            <a:off x="3410247" y="3990136"/>
            <a:ext cx="2679762" cy="609749"/>
          </a:xfrm>
          <a:prstGeom prst="roundRect">
            <a:avLst/>
          </a:prstGeom>
          <a:effectLst>
            <a:outerShdw blurRad="50800" dist="38100" dir="10800000" algn="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Types of Method Reference</a:t>
            </a:r>
            <a:endParaRPr lang="en-IN" sz="1600" dirty="0"/>
          </a:p>
        </p:txBody>
      </p:sp>
      <p:sp>
        <p:nvSpPr>
          <p:cNvPr id="15" name="TextBox 14">
            <a:extLst>
              <a:ext uri="{FF2B5EF4-FFF2-40B4-BE49-F238E27FC236}">
                <a16:creationId xmlns:a16="http://schemas.microsoft.com/office/drawing/2014/main" id="{3453996B-0881-4D11-AC29-D45C876AC07D}"/>
              </a:ext>
            </a:extLst>
          </p:cNvPr>
          <p:cNvSpPr txBox="1"/>
          <p:nvPr/>
        </p:nvSpPr>
        <p:spPr>
          <a:xfrm>
            <a:off x="599919" y="2925062"/>
            <a:ext cx="4572000" cy="369332"/>
          </a:xfrm>
          <a:prstGeom prst="rect">
            <a:avLst/>
          </a:prstGeom>
          <a:noFill/>
        </p:spPr>
        <p:txBody>
          <a:bodyPr wrap="square">
            <a:spAutoFit/>
          </a:bodyPr>
          <a:lstStyle/>
          <a:p>
            <a:r>
              <a:rPr lang="en-US" dirty="0">
                <a:solidFill>
                  <a:schemeClr val="accent6"/>
                </a:solidFill>
              </a:rPr>
              <a:t>Refer the Code:</a:t>
            </a:r>
          </a:p>
        </p:txBody>
      </p:sp>
    </p:spTree>
    <p:extLst>
      <p:ext uri="{BB962C8B-B14F-4D97-AF65-F5344CB8AC3E}">
        <p14:creationId xmlns:p14="http://schemas.microsoft.com/office/powerpoint/2010/main" val="42238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3" restart="whenNotActive" fill="hold" evtFilter="cancelBubble" nodeType="interactiveSeq">
                <p:stCondLst>
                  <p:cond evt="onClick" delay="0">
                    <p:tgtEl>
                      <p:spTgt spid="8"/>
                    </p:tgtEl>
                  </p:cond>
                </p:stCondLst>
                <p:endSync evt="end" delay="0">
                  <p:rtn val="all"/>
                </p:endSync>
                <p:childTnLst>
                  <p:par>
                    <p:cTn id="14" fill="hold">
                      <p:stCondLst>
                        <p:cond delay="0"/>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9" grpId="0" animBg="1"/>
      <p:bldP spid="9" grpId="1" animBg="1"/>
      <p:bldP spid="7" grpId="0" animBg="1"/>
      <p:bldP spid="14" grpId="0" animBg="1"/>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Method References?</a:t>
            </a:r>
          </a:p>
        </p:txBody>
      </p:sp>
      <p:sp>
        <p:nvSpPr>
          <p:cNvPr id="3" name="Content Placeholder 2"/>
          <p:cNvSpPr>
            <a:spLocks noGrp="1"/>
          </p:cNvSpPr>
          <p:nvPr>
            <p:ph idx="13"/>
          </p:nvPr>
        </p:nvSpPr>
        <p:spPr>
          <a:xfrm>
            <a:off x="289012" y="915566"/>
            <a:ext cx="8385087" cy="3905250"/>
          </a:xfrm>
        </p:spPr>
        <p:txBody>
          <a:bodyPr>
            <a:normAutofit/>
          </a:bodyPr>
          <a:lstStyle/>
          <a:p>
            <a:r>
              <a:rPr lang="en-US" sz="1650" dirty="0"/>
              <a:t>Method references let you reuse existing method definitions and pass them just like lambdas.</a:t>
            </a:r>
          </a:p>
          <a:p>
            <a:r>
              <a:rPr lang="en-US" sz="1650" dirty="0"/>
              <a:t>Method references appear more readable and feel more natural than using lambda expressions.</a:t>
            </a:r>
          </a:p>
          <a:p>
            <a:r>
              <a:rPr lang="en-US" sz="1650" dirty="0"/>
              <a:t>Method references can be seen as shorthand for lambdas calling only a specific method.</a:t>
            </a:r>
          </a:p>
          <a:p>
            <a:pPr marL="0" indent="0">
              <a:buNone/>
            </a:pPr>
            <a:endParaRPr lang="en-US" sz="1650"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pic>
        <p:nvPicPr>
          <p:cNvPr id="6" name="Content Placeholder 13" descr="Work from home Wi-Fi with solid fill">
            <a:hlinkClick r:id="rId2" action="ppaction://hlinksldjump"/>
            <a:extLst>
              <a:ext uri="{FF2B5EF4-FFF2-40B4-BE49-F238E27FC236}">
                <a16:creationId xmlns:a16="http://schemas.microsoft.com/office/drawing/2014/main" id="{539694D0-C552-4A29-BB38-B6CB8D52CC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20538"/>
            <a:ext cx="914400" cy="914400"/>
          </a:xfrm>
          <a:prstGeom prst="rect">
            <a:avLst/>
          </a:prstGeom>
        </p:spPr>
      </p:pic>
      <p:sp>
        <p:nvSpPr>
          <p:cNvPr id="7" name="Rectangle: Rounded Corners 6">
            <a:extLst>
              <a:ext uri="{FF2B5EF4-FFF2-40B4-BE49-F238E27FC236}">
                <a16:creationId xmlns:a16="http://schemas.microsoft.com/office/drawing/2014/main" id="{1622E444-D13E-4647-A160-8CEDBBCCDA59}"/>
              </a:ext>
            </a:extLst>
          </p:cNvPr>
          <p:cNvSpPr/>
          <p:nvPr/>
        </p:nvSpPr>
        <p:spPr>
          <a:xfrm>
            <a:off x="583040" y="2139702"/>
            <a:ext cx="7907053" cy="2304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fr-FR" sz="1800" i="1" dirty="0">
                <a:solidFill>
                  <a:schemeClr val="tx1"/>
                </a:solidFill>
              </a:rPr>
              <a:t>Lambda expression:</a:t>
            </a:r>
          </a:p>
          <a:p>
            <a:pPr marL="0" indent="0">
              <a:buNone/>
            </a:pPr>
            <a:r>
              <a:rPr lang="fr-FR" sz="1800" dirty="0" err="1"/>
              <a:t>Comparator</a:t>
            </a:r>
            <a:r>
              <a:rPr lang="fr-FR" sz="1800" dirty="0"/>
              <a:t>&lt;Transaction&gt; </a:t>
            </a:r>
            <a:r>
              <a:rPr lang="fr-FR" sz="1800" dirty="0" err="1"/>
              <a:t>comp</a:t>
            </a:r>
            <a:r>
              <a:rPr lang="fr-FR" sz="1800" dirty="0"/>
              <a:t> = (Transaction t1, Transaction t2)-&gt; t1.getLocation().</a:t>
            </a:r>
            <a:r>
              <a:rPr lang="fr-FR" sz="1800" dirty="0" err="1"/>
              <a:t>compareTo</a:t>
            </a:r>
            <a:r>
              <a:rPr lang="fr-FR" sz="1800" dirty="0"/>
              <a:t>(t2.getLocation());</a:t>
            </a:r>
          </a:p>
          <a:p>
            <a:pPr marL="0" indent="0">
              <a:buNone/>
            </a:pPr>
            <a:r>
              <a:rPr lang="fr-FR" sz="1800" i="1" dirty="0">
                <a:solidFill>
                  <a:schemeClr val="tx1"/>
                </a:solidFill>
              </a:rPr>
              <a:t>Method </a:t>
            </a:r>
            <a:r>
              <a:rPr lang="fr-FR" sz="1800" i="1" dirty="0" err="1">
                <a:solidFill>
                  <a:schemeClr val="tx1"/>
                </a:solidFill>
              </a:rPr>
              <a:t>references</a:t>
            </a:r>
            <a:r>
              <a:rPr lang="fr-FR" sz="1800" i="1" dirty="0">
                <a:solidFill>
                  <a:schemeClr val="tx1"/>
                </a:solidFill>
              </a:rPr>
              <a:t>:</a:t>
            </a:r>
          </a:p>
          <a:p>
            <a:pPr marL="0" indent="0">
              <a:buNone/>
            </a:pPr>
            <a:r>
              <a:rPr lang="en-US" sz="1800" dirty="0"/>
              <a:t>Comparator&lt;Transaction&gt; comp = </a:t>
            </a:r>
            <a:r>
              <a:rPr lang="en-US" sz="1800" dirty="0" err="1"/>
              <a:t>Comparator.comparing</a:t>
            </a:r>
            <a:r>
              <a:rPr lang="en-US" sz="1800" dirty="0"/>
              <a:t>(Transaction::</a:t>
            </a:r>
            <a:r>
              <a:rPr lang="en-US" sz="1800" dirty="0" err="1"/>
              <a:t>getLocation</a:t>
            </a:r>
            <a:r>
              <a:rPr lang="en-US" sz="1800" dirty="0"/>
              <a:t>);</a:t>
            </a:r>
          </a:p>
          <a:p>
            <a:pPr algn="ctr"/>
            <a:endParaRPr lang="en-IN" dirty="0"/>
          </a:p>
        </p:txBody>
      </p:sp>
    </p:spTree>
    <p:extLst>
      <p:ext uri="{BB962C8B-B14F-4D97-AF65-F5344CB8AC3E}">
        <p14:creationId xmlns:p14="http://schemas.microsoft.com/office/powerpoint/2010/main" val="3191197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852" y="1490190"/>
            <a:ext cx="7536524" cy="1212469"/>
          </a:xfrm>
        </p:spPr>
        <p:txBody>
          <a:bodyPr>
            <a:noAutofit/>
          </a:bodyPr>
          <a:lstStyle/>
          <a:p>
            <a:br>
              <a:rPr lang="en-US" dirty="0"/>
            </a:br>
            <a:br>
              <a:rPr lang="en-US" dirty="0">
                <a:solidFill>
                  <a:schemeClr val="bg1"/>
                </a:solidFill>
              </a:rPr>
            </a:br>
            <a:r>
              <a:rPr lang="en-US" dirty="0"/>
              <a:t>Let’s begin with a case </a:t>
            </a:r>
            <a:r>
              <a:rPr lang="en-US" dirty="0">
                <a:solidFill>
                  <a:schemeClr val="bg1"/>
                </a:solidFill>
              </a:rPr>
              <a:t>Study</a:t>
            </a:r>
            <a:endParaRPr lang="en-US" dirty="0"/>
          </a:p>
        </p:txBody>
      </p:sp>
      <p:pic>
        <p:nvPicPr>
          <p:cNvPr id="8" name="Content Placeholder 7" descr="Desk with solid fill">
            <a:extLst>
              <a:ext uri="{FF2B5EF4-FFF2-40B4-BE49-F238E27FC236}">
                <a16:creationId xmlns:a16="http://schemas.microsoft.com/office/drawing/2014/main" id="{C2A5E1CD-AFF0-4B41-BA31-07A0C995E7A2}"/>
              </a:ext>
            </a:extLst>
          </p:cNvPr>
          <p:cNvPicPr>
            <a:picLocks noGrp="1" noChangeAspect="1"/>
          </p:cNvPicPr>
          <p:nvPr>
            <p:ph idx="4294967295"/>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620" y="2702659"/>
            <a:ext cx="2503884" cy="2505075"/>
          </a:xfrm>
        </p:spPr>
      </p:pic>
      <p:pic>
        <p:nvPicPr>
          <p:cNvPr id="6" name="Graphic 5" descr="Man with solid fill">
            <a:extLst>
              <a:ext uri="{FF2B5EF4-FFF2-40B4-BE49-F238E27FC236}">
                <a16:creationId xmlns:a16="http://schemas.microsoft.com/office/drawing/2014/main" id="{6EC44319-AB76-48B4-AA36-B0DCC337499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93021" y="3458183"/>
            <a:ext cx="1151885" cy="1342736"/>
          </a:xfrm>
          <a:prstGeom prst="rect">
            <a:avLst/>
          </a:prstGeom>
        </p:spPr>
      </p:pic>
      <p:sp>
        <p:nvSpPr>
          <p:cNvPr id="12" name="Subtitle 11">
            <a:extLst>
              <a:ext uri="{FF2B5EF4-FFF2-40B4-BE49-F238E27FC236}">
                <a16:creationId xmlns:a16="http://schemas.microsoft.com/office/drawing/2014/main" id="{8558A311-7E82-4580-BCF1-AADF0F9DC46E}"/>
              </a:ext>
            </a:extLst>
          </p:cNvPr>
          <p:cNvSpPr>
            <a:spLocks noGrp="1"/>
          </p:cNvSpPr>
          <p:nvPr>
            <p:ph type="subTitle" idx="10"/>
          </p:nvPr>
        </p:nvSpPr>
        <p:spPr/>
        <p:txBody>
          <a:bodyPr/>
          <a:lstStyle/>
          <a:p>
            <a:endParaRPr lang="en-IN" dirty="0"/>
          </a:p>
        </p:txBody>
      </p:sp>
      <p:sp>
        <p:nvSpPr>
          <p:cNvPr id="9" name="Footer Placeholder 3">
            <a:extLst>
              <a:ext uri="{FF2B5EF4-FFF2-40B4-BE49-F238E27FC236}">
                <a16:creationId xmlns:a16="http://schemas.microsoft.com/office/drawing/2014/main" id="{E6D96AC1-22EF-4D7A-9F2F-A25968616816}"/>
              </a:ext>
            </a:extLst>
          </p:cNvPr>
          <p:cNvSpPr txBox="1">
            <a:spLocks/>
          </p:cNvSpPr>
          <p:nvPr/>
        </p:nvSpPr>
        <p:spPr>
          <a:xfrm>
            <a:off x="0" y="4765675"/>
            <a:ext cx="3475038" cy="27463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Xoriant</a:t>
            </a:r>
            <a:r>
              <a:rPr lang="en-US" dirty="0"/>
              <a:t> </a:t>
            </a:r>
            <a:r>
              <a:rPr lang="en-US" dirty="0" err="1"/>
              <a:t>Soultions</a:t>
            </a:r>
            <a:r>
              <a:rPr lang="en-US" dirty="0"/>
              <a:t> Pvt. Ltd.</a:t>
            </a:r>
          </a:p>
        </p:txBody>
      </p:sp>
    </p:spTree>
    <p:extLst>
      <p:ext uri="{BB962C8B-B14F-4D97-AF65-F5344CB8AC3E}">
        <p14:creationId xmlns:p14="http://schemas.microsoft.com/office/powerpoint/2010/main" val="216711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4.44444E-6 -4.69136E-6 L 0.20486 0.00957 " pathEditMode="relative" rAng="0" ptsTypes="AA">
                                      <p:cBhvr>
                                        <p:cTn id="6" dur="2000" fill="hold"/>
                                        <p:tgtEl>
                                          <p:spTgt spid="6"/>
                                        </p:tgtEl>
                                        <p:attrNameLst>
                                          <p:attrName>ppt_x</p:attrName>
                                          <p:attrName>ppt_y</p:attrName>
                                        </p:attrNameLst>
                                      </p:cBhvr>
                                      <p:rCtr x="10330" y="2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6EA44A57-26A3-4D55-8896-185301216C13}"/>
              </a:ext>
            </a:extLst>
          </p:cNvPr>
          <p:cNvSpPr>
            <a:spLocks noGrp="1"/>
          </p:cNvSpPr>
          <p:nvPr>
            <p:ph idx="17"/>
          </p:nvPr>
        </p:nvSpPr>
        <p:spPr/>
        <p:txBody>
          <a:bodyPr/>
          <a:lstStyle/>
          <a:p>
            <a:endParaRPr lang="en-IN" dirty="0"/>
          </a:p>
        </p:txBody>
      </p:sp>
      <p:sp>
        <p:nvSpPr>
          <p:cNvPr id="3" name="Content Placeholder 2"/>
          <p:cNvSpPr>
            <a:spLocks noGrp="1"/>
          </p:cNvSpPr>
          <p:nvPr>
            <p:ph idx="13"/>
          </p:nvPr>
        </p:nvSpPr>
        <p:spPr/>
        <p:txBody>
          <a:bodyPr>
            <a:normAutofit/>
          </a:bodyPr>
          <a:lstStyle/>
          <a:p>
            <a:pPr marL="0" indent="0">
              <a:buNone/>
            </a:pPr>
            <a:r>
              <a:rPr lang="en-US" sz="1650" dirty="0"/>
              <a:t>There are mainly 3 types of method references supported:</a:t>
            </a:r>
          </a:p>
          <a:p>
            <a:pPr marL="342900" indent="-342900">
              <a:buFont typeface="+mj-lt"/>
              <a:buAutoNum type="arabicPeriod"/>
            </a:pPr>
            <a:r>
              <a:rPr lang="en-US" sz="1650" dirty="0"/>
              <a:t>A method reference to a constructor.</a:t>
            </a:r>
          </a:p>
          <a:p>
            <a:pPr marL="342900" indent="-342900">
              <a:buFont typeface="+mj-lt"/>
              <a:buAutoNum type="arabicPeriod"/>
            </a:pPr>
            <a:r>
              <a:rPr lang="en-US" sz="1650" dirty="0"/>
              <a:t>A method reference to an instance method.</a:t>
            </a:r>
          </a:p>
          <a:p>
            <a:pPr marL="342900" indent="-342900">
              <a:buFont typeface="+mj-lt"/>
              <a:buAutoNum type="arabicPeriod"/>
            </a:pPr>
            <a:r>
              <a:rPr lang="en-US" sz="1650" dirty="0"/>
              <a:t>A method reference to static method.</a:t>
            </a:r>
          </a:p>
        </p:txBody>
      </p:sp>
      <p:sp>
        <p:nvSpPr>
          <p:cNvPr id="2" name="Title 1"/>
          <p:cNvSpPr>
            <a:spLocks noGrp="1"/>
          </p:cNvSpPr>
          <p:nvPr>
            <p:ph type="title"/>
          </p:nvPr>
        </p:nvSpPr>
        <p:spPr/>
        <p:txBody>
          <a:bodyPr/>
          <a:lstStyle/>
          <a:p>
            <a:r>
              <a:rPr lang="en-US" dirty="0"/>
              <a:t>Types of Method References</a:t>
            </a:r>
          </a:p>
        </p:txBody>
      </p:sp>
      <p:sp>
        <p:nvSpPr>
          <p:cNvPr id="5" name="Slide Number Placeholder 4"/>
          <p:cNvSpPr>
            <a:spLocks noGrp="1"/>
          </p:cNvSpPr>
          <p:nvPr>
            <p:ph type="sldNum" sz="quarter" idx="4294967295"/>
          </p:nvPr>
        </p:nvSpPr>
        <p:spPr>
          <a:xfrm>
            <a:off x="8534400" y="6354763"/>
            <a:ext cx="609600" cy="366712"/>
          </a:xfrm>
          <a:prstGeom prst="rect">
            <a:avLst/>
          </a:prstGeom>
        </p:spPr>
        <p:txBody>
          <a:bodyPr/>
          <a:lstStyle>
            <a:defPPr>
              <a:defRPr lang="en-US"/>
            </a:defPPr>
            <a:lvl1pPr marL="0" algn="l" defTabSz="914400" rtl="0" eaLnBrk="1" latinLnBrk="0" hangingPunct="1">
              <a:defRPr sz="1800" kern="1200">
                <a:solidFill>
                  <a:schemeClr val="tx1"/>
                </a:solidFill>
                <a:latin typeface="Candara" panose="020E0502030303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218C5A-AA56-4136-94E6-BAA98D2AAD9B}" type="slidenum">
              <a:rPr lang="en-US" smtClean="0"/>
              <a:pPr/>
              <a:t>30</a:t>
            </a:fld>
            <a:endParaRPr lang="en-US"/>
          </a:p>
        </p:txBody>
      </p:sp>
      <p:pic>
        <p:nvPicPr>
          <p:cNvPr id="7" name="Content Placeholder 13" descr="Work from home Wi-Fi with solid fill">
            <a:hlinkClick r:id="rId2" action="ppaction://hlinksldjump"/>
            <a:extLst>
              <a:ext uri="{FF2B5EF4-FFF2-40B4-BE49-F238E27FC236}">
                <a16:creationId xmlns:a16="http://schemas.microsoft.com/office/drawing/2014/main" id="{BD06F150-3497-44D4-A0E2-1DD17DC3CC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94868" y="-20538"/>
            <a:ext cx="914400" cy="914400"/>
          </a:xfrm>
          <a:prstGeom prst="rect">
            <a:avLst/>
          </a:prstGeom>
        </p:spPr>
      </p:pic>
      <p:graphicFrame>
        <p:nvGraphicFramePr>
          <p:cNvPr id="6" name="Diagram 5">
            <a:extLst>
              <a:ext uri="{FF2B5EF4-FFF2-40B4-BE49-F238E27FC236}">
                <a16:creationId xmlns:a16="http://schemas.microsoft.com/office/drawing/2014/main" id="{912B8910-69C6-462E-A9CE-A42263486087}"/>
              </a:ext>
            </a:extLst>
          </p:cNvPr>
          <p:cNvGraphicFramePr/>
          <p:nvPr>
            <p:extLst>
              <p:ext uri="{D42A27DB-BD31-4B8C-83A1-F6EECF244321}">
                <p14:modId xmlns:p14="http://schemas.microsoft.com/office/powerpoint/2010/main" val="1689222876"/>
              </p:ext>
            </p:extLst>
          </p:nvPr>
        </p:nvGraphicFramePr>
        <p:xfrm>
          <a:off x="4244772" y="1367222"/>
          <a:ext cx="4464496" cy="307580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9" name="Group 8">
            <a:extLst>
              <a:ext uri="{FF2B5EF4-FFF2-40B4-BE49-F238E27FC236}">
                <a16:creationId xmlns:a16="http://schemas.microsoft.com/office/drawing/2014/main" id="{BECA40D2-FF62-45E0-8670-5EFE3DBA760B}"/>
              </a:ext>
            </a:extLst>
          </p:cNvPr>
          <p:cNvGrpSpPr/>
          <p:nvPr/>
        </p:nvGrpSpPr>
        <p:grpSpPr>
          <a:xfrm>
            <a:off x="6904321" y="4252708"/>
            <a:ext cx="1614292" cy="512967"/>
            <a:chOff x="6215325" y="6076073"/>
            <a:chExt cx="2152389" cy="683956"/>
          </a:xfrm>
        </p:grpSpPr>
        <p:pic>
          <p:nvPicPr>
            <p:cNvPr id="10" name="Content Placeholder 11" descr="Right pointing backhand index outline">
              <a:extLst>
                <a:ext uri="{FF2B5EF4-FFF2-40B4-BE49-F238E27FC236}">
                  <a16:creationId xmlns:a16="http://schemas.microsoft.com/office/drawing/2014/main" id="{24C8EC6F-21B5-4D67-AD58-EECAD5D6341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215325" y="6076073"/>
              <a:ext cx="779288" cy="683956"/>
            </a:xfrm>
            <a:prstGeom prst="rect">
              <a:avLst/>
            </a:prstGeom>
            <a:effectLst>
              <a:outerShdw blurRad="50800" dist="38100" dir="2700000" algn="tl" rotWithShape="0">
                <a:prstClr val="black">
                  <a:alpha val="40000"/>
                </a:prstClr>
              </a:outerShdw>
            </a:effectLst>
          </p:spPr>
        </p:pic>
        <p:sp>
          <p:nvSpPr>
            <p:cNvPr id="11" name="Rectangle: Rounded Corners 10">
              <a:hlinkClick r:id="rId12" action="ppaction://hlinksldjump"/>
              <a:extLst>
                <a:ext uri="{FF2B5EF4-FFF2-40B4-BE49-F238E27FC236}">
                  <a16:creationId xmlns:a16="http://schemas.microsoft.com/office/drawing/2014/main" id="{3E624746-E0DD-42D2-8CDC-4E43B30CD159}"/>
                </a:ext>
              </a:extLst>
            </p:cNvPr>
            <p:cNvSpPr/>
            <p:nvPr/>
          </p:nvSpPr>
          <p:spPr>
            <a:xfrm>
              <a:off x="7010400" y="6112329"/>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350" dirty="0"/>
                <a:t>Next</a:t>
              </a:r>
              <a:endParaRPr lang="en-IN" sz="1350" dirty="0"/>
            </a:p>
          </p:txBody>
        </p:sp>
      </p:grpSp>
      <p:sp>
        <p:nvSpPr>
          <p:cNvPr id="13" name="Footer Placeholder 3">
            <a:extLst>
              <a:ext uri="{FF2B5EF4-FFF2-40B4-BE49-F238E27FC236}">
                <a16:creationId xmlns:a16="http://schemas.microsoft.com/office/drawing/2014/main" id="{EEAAC3E2-4217-41C9-9E96-8A5C07E6C016}"/>
              </a:ext>
            </a:extLst>
          </p:cNvPr>
          <p:cNvSpPr>
            <a:spLocks noGrp="1"/>
          </p:cNvSpPr>
          <p:nvPr>
            <p:ph type="ftr" sz="quarter" idx="4294967295"/>
          </p:nvPr>
        </p:nvSpPr>
        <p:spPr>
          <a:xfrm>
            <a:off x="0" y="4765675"/>
            <a:ext cx="3475038" cy="274638"/>
          </a:xfrm>
        </p:spPr>
        <p:txBody>
          <a:bodyPr/>
          <a:lstStyle/>
          <a:p>
            <a:r>
              <a:rPr lang="en-US" dirty="0" err="1"/>
              <a:t>Xoriant</a:t>
            </a:r>
            <a:r>
              <a:rPr lang="en-US" dirty="0"/>
              <a:t> </a:t>
            </a:r>
            <a:r>
              <a:rPr lang="en-US" dirty="0" err="1"/>
              <a:t>Soultions</a:t>
            </a:r>
            <a:r>
              <a:rPr lang="en-US" dirty="0"/>
              <a:t> Pvt. Ltd.</a:t>
            </a:r>
          </a:p>
        </p:txBody>
      </p:sp>
    </p:spTree>
    <p:extLst>
      <p:ext uri="{BB962C8B-B14F-4D97-AF65-F5344CB8AC3E}">
        <p14:creationId xmlns:p14="http://schemas.microsoft.com/office/powerpoint/2010/main" val="339553503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D18958C-4503-4CAF-8861-EC80C2972446}"/>
              </a:ext>
            </a:extLst>
          </p:cNvPr>
          <p:cNvSpPr>
            <a:spLocks noGrp="1"/>
          </p:cNvSpPr>
          <p:nvPr>
            <p:ph idx="17"/>
          </p:nvPr>
        </p:nvSpPr>
        <p:spPr/>
        <p:txBody>
          <a:bodyPr/>
          <a:lstStyle/>
          <a:p>
            <a:r>
              <a:rPr lang="en-US" sz="1600" dirty="0"/>
              <a:t>You can create a reference to an existing constructor using its name and the keyword 'new'. </a:t>
            </a:r>
            <a:endParaRPr lang="en-IN" dirty="0"/>
          </a:p>
        </p:txBody>
      </p:sp>
      <p:sp>
        <p:nvSpPr>
          <p:cNvPr id="3" name="Content Placeholder 2"/>
          <p:cNvSpPr>
            <a:spLocks noGrp="1"/>
          </p:cNvSpPr>
          <p:nvPr>
            <p:ph idx="13"/>
          </p:nvPr>
        </p:nvSpPr>
        <p:spPr/>
        <p:txBody>
          <a:bodyPr>
            <a:normAutofit/>
          </a:bodyPr>
          <a:lstStyle/>
          <a:p>
            <a:r>
              <a:rPr lang="en-US" sz="1600" dirty="0"/>
              <a:t>Sometimes a lambda expression does nothing but call an existing method. In such cases we can use constructor reference.</a:t>
            </a:r>
          </a:p>
          <a:p>
            <a:pPr marL="0" indent="0">
              <a:buNone/>
            </a:pPr>
            <a:endParaRPr lang="en-US" sz="1650" dirty="0"/>
          </a:p>
        </p:txBody>
      </p:sp>
      <p:sp>
        <p:nvSpPr>
          <p:cNvPr id="2" name="Title 1"/>
          <p:cNvSpPr>
            <a:spLocks noGrp="1"/>
          </p:cNvSpPr>
          <p:nvPr>
            <p:ph type="title"/>
          </p:nvPr>
        </p:nvSpPr>
        <p:spPr/>
        <p:txBody>
          <a:bodyPr/>
          <a:lstStyle/>
          <a:p>
            <a:r>
              <a:rPr lang="en-US" dirty="0"/>
              <a:t>Constructor Method References</a:t>
            </a:r>
          </a:p>
        </p:txBody>
      </p:sp>
      <p:sp>
        <p:nvSpPr>
          <p:cNvPr id="5" name="Slide Number Placeholder 4"/>
          <p:cNvSpPr>
            <a:spLocks noGrp="1"/>
          </p:cNvSpPr>
          <p:nvPr>
            <p:ph type="sldNum" sz="quarter" idx="4294967295"/>
          </p:nvPr>
        </p:nvSpPr>
        <p:spPr>
          <a:xfrm>
            <a:off x="8534400" y="6354763"/>
            <a:ext cx="609600" cy="366712"/>
          </a:xfrm>
          <a:prstGeom prst="rect">
            <a:avLst/>
          </a:prstGeom>
        </p:spPr>
        <p:txBody>
          <a:bodyPr/>
          <a:lstStyle>
            <a:defPPr>
              <a:defRPr lang="en-US"/>
            </a:defPPr>
            <a:lvl1pPr marL="0" algn="l" defTabSz="914400" rtl="0" eaLnBrk="1" latinLnBrk="0" hangingPunct="1">
              <a:defRPr sz="1800" kern="1200">
                <a:solidFill>
                  <a:schemeClr val="tx1"/>
                </a:solidFill>
                <a:latin typeface="Candara" panose="020E0502030303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218C5A-AA56-4136-94E6-BAA98D2AAD9B}" type="slidenum">
              <a:rPr lang="en-US" smtClean="0"/>
              <a:pPr/>
              <a:t>31</a:t>
            </a:fld>
            <a:endParaRPr lang="en-US"/>
          </a:p>
        </p:txBody>
      </p:sp>
      <p:sp>
        <p:nvSpPr>
          <p:cNvPr id="8" name="Rectangle: Rounded Corners 7">
            <a:extLst>
              <a:ext uri="{FF2B5EF4-FFF2-40B4-BE49-F238E27FC236}">
                <a16:creationId xmlns:a16="http://schemas.microsoft.com/office/drawing/2014/main" id="{B9B78457-DB9A-489A-BDD2-5AF928331F9E}"/>
              </a:ext>
            </a:extLst>
          </p:cNvPr>
          <p:cNvSpPr/>
          <p:nvPr/>
        </p:nvSpPr>
        <p:spPr>
          <a:xfrm>
            <a:off x="599120" y="1877770"/>
            <a:ext cx="3840090" cy="22322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800" dirty="0">
                <a:solidFill>
                  <a:schemeClr val="tx1"/>
                </a:solidFill>
              </a:rPr>
              <a:t>Lambda expression:</a:t>
            </a:r>
          </a:p>
          <a:p>
            <a:pPr lvl="1"/>
            <a:r>
              <a:rPr lang="en-US" sz="1600" dirty="0">
                <a:solidFill>
                  <a:schemeClr val="bg1"/>
                </a:solidFill>
              </a:rPr>
              <a:t>Supplier&lt;Transaction&gt; supplier = ()-&gt;new Transaction();</a:t>
            </a:r>
          </a:p>
          <a:p>
            <a:pPr lvl="1"/>
            <a:r>
              <a:rPr lang="en-US" sz="1600" dirty="0">
                <a:solidFill>
                  <a:schemeClr val="bg1"/>
                </a:solidFill>
              </a:rPr>
              <a:t>Function&lt;Integer, Transaction&gt; </a:t>
            </a:r>
            <a:r>
              <a:rPr lang="en-US" sz="1600" dirty="0" err="1">
                <a:solidFill>
                  <a:schemeClr val="bg1"/>
                </a:solidFill>
              </a:rPr>
              <a:t>func</a:t>
            </a:r>
            <a:r>
              <a:rPr lang="en-US" sz="1600" dirty="0">
                <a:solidFill>
                  <a:schemeClr val="bg1"/>
                </a:solidFill>
              </a:rPr>
              <a:t> = ()-&gt;new Transaction(1001);</a:t>
            </a:r>
          </a:p>
          <a:p>
            <a:pPr algn="ctr"/>
            <a:endParaRPr lang="en-IN" dirty="0"/>
          </a:p>
        </p:txBody>
      </p:sp>
      <p:sp>
        <p:nvSpPr>
          <p:cNvPr id="9" name="Rectangle: Rounded Corners 8">
            <a:extLst>
              <a:ext uri="{FF2B5EF4-FFF2-40B4-BE49-F238E27FC236}">
                <a16:creationId xmlns:a16="http://schemas.microsoft.com/office/drawing/2014/main" id="{7EC0A348-3136-4E9E-9B7D-94A1CEF81091}"/>
              </a:ext>
            </a:extLst>
          </p:cNvPr>
          <p:cNvSpPr/>
          <p:nvPr/>
        </p:nvSpPr>
        <p:spPr>
          <a:xfrm>
            <a:off x="4879386" y="1851670"/>
            <a:ext cx="3744416" cy="2286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600" dirty="0">
                <a:solidFill>
                  <a:schemeClr val="tx1"/>
                </a:solidFill>
              </a:rPr>
              <a:t>Constructor reference:</a:t>
            </a:r>
          </a:p>
          <a:p>
            <a:pPr lvl="1"/>
            <a:r>
              <a:rPr lang="en-US" sz="1600" dirty="0"/>
              <a:t>Supplier&lt;Transaction&gt; supplier = Transaction::new;</a:t>
            </a:r>
          </a:p>
          <a:p>
            <a:pPr lvl="1"/>
            <a:r>
              <a:rPr lang="en-US" sz="1600" dirty="0"/>
              <a:t>Function&lt;Integer, Transaction&gt; </a:t>
            </a:r>
            <a:r>
              <a:rPr lang="en-US" sz="1600" dirty="0" err="1"/>
              <a:t>func</a:t>
            </a:r>
            <a:r>
              <a:rPr lang="en-US" sz="1600" dirty="0"/>
              <a:t> = Transaction::new;</a:t>
            </a:r>
          </a:p>
          <a:p>
            <a:pPr lvl="1"/>
            <a:r>
              <a:rPr lang="en-US" sz="1600" dirty="0"/>
              <a:t>Transaction t = </a:t>
            </a:r>
            <a:r>
              <a:rPr lang="en-US" sz="1600" dirty="0" err="1"/>
              <a:t>func.apply</a:t>
            </a:r>
            <a:r>
              <a:rPr lang="en-US" sz="1600" dirty="0"/>
              <a:t>(1001);</a:t>
            </a:r>
          </a:p>
          <a:p>
            <a:pPr algn="ctr"/>
            <a:endParaRPr lang="en-IN" dirty="0"/>
          </a:p>
        </p:txBody>
      </p:sp>
      <p:grpSp>
        <p:nvGrpSpPr>
          <p:cNvPr id="10" name="Group 9">
            <a:extLst>
              <a:ext uri="{FF2B5EF4-FFF2-40B4-BE49-F238E27FC236}">
                <a16:creationId xmlns:a16="http://schemas.microsoft.com/office/drawing/2014/main" id="{D40D3F4B-9238-40F0-978D-6252519A2CE7}"/>
              </a:ext>
            </a:extLst>
          </p:cNvPr>
          <p:cNvGrpSpPr/>
          <p:nvPr/>
        </p:nvGrpSpPr>
        <p:grpSpPr>
          <a:xfrm>
            <a:off x="6998208" y="4307452"/>
            <a:ext cx="1614292" cy="512967"/>
            <a:chOff x="6215325" y="6076073"/>
            <a:chExt cx="2152389" cy="683956"/>
          </a:xfrm>
        </p:grpSpPr>
        <p:pic>
          <p:nvPicPr>
            <p:cNvPr id="11" name="Content Placeholder 11" descr="Right pointing backhand index outline">
              <a:extLst>
                <a:ext uri="{FF2B5EF4-FFF2-40B4-BE49-F238E27FC236}">
                  <a16:creationId xmlns:a16="http://schemas.microsoft.com/office/drawing/2014/main" id="{E8DD86E6-39CE-4AD0-B1BF-837A3F878E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5325" y="6076073"/>
              <a:ext cx="779288" cy="683956"/>
            </a:xfrm>
            <a:prstGeom prst="rect">
              <a:avLst/>
            </a:prstGeom>
            <a:effectLst>
              <a:outerShdw blurRad="50800" dist="38100" dir="2700000" algn="tl" rotWithShape="0">
                <a:prstClr val="black">
                  <a:alpha val="40000"/>
                </a:prstClr>
              </a:outerShdw>
            </a:effectLst>
          </p:spPr>
        </p:pic>
        <p:sp>
          <p:nvSpPr>
            <p:cNvPr id="12" name="Rectangle: Rounded Corners 11">
              <a:hlinkClick r:id="rId4" action="ppaction://hlinksldjump"/>
              <a:extLst>
                <a:ext uri="{FF2B5EF4-FFF2-40B4-BE49-F238E27FC236}">
                  <a16:creationId xmlns:a16="http://schemas.microsoft.com/office/drawing/2014/main" id="{5E598852-29EA-4E1D-9722-1B7302EB6757}"/>
                </a:ext>
              </a:extLst>
            </p:cNvPr>
            <p:cNvSpPr/>
            <p:nvPr/>
          </p:nvSpPr>
          <p:spPr>
            <a:xfrm>
              <a:off x="7010400" y="6112329"/>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Next</a:t>
              </a:r>
              <a:endParaRPr lang="en-IN" sz="1350" dirty="0"/>
            </a:p>
          </p:txBody>
        </p:sp>
      </p:grpSp>
      <p:pic>
        <p:nvPicPr>
          <p:cNvPr id="13" name="Content Placeholder 13" descr="Work from home Wi-Fi with solid fill">
            <a:hlinkClick r:id="rId5" action="ppaction://hlinksldjump"/>
            <a:extLst>
              <a:ext uri="{FF2B5EF4-FFF2-40B4-BE49-F238E27FC236}">
                <a16:creationId xmlns:a16="http://schemas.microsoft.com/office/drawing/2014/main" id="{BC52785B-89A2-4C9D-B286-453E20D426F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28768" y="-20538"/>
            <a:ext cx="914400" cy="914400"/>
          </a:xfrm>
          <a:prstGeom prst="rect">
            <a:avLst/>
          </a:prstGeom>
        </p:spPr>
      </p:pic>
      <p:sp>
        <p:nvSpPr>
          <p:cNvPr id="14" name="Footer Placeholder 3">
            <a:extLst>
              <a:ext uri="{FF2B5EF4-FFF2-40B4-BE49-F238E27FC236}">
                <a16:creationId xmlns:a16="http://schemas.microsoft.com/office/drawing/2014/main" id="{5ACB62D7-9C08-4DDD-8152-002D7B77D7CE}"/>
              </a:ext>
            </a:extLst>
          </p:cNvPr>
          <p:cNvSpPr>
            <a:spLocks noGrp="1"/>
          </p:cNvSpPr>
          <p:nvPr>
            <p:ph type="ftr" sz="quarter" idx="4294967295"/>
          </p:nvPr>
        </p:nvSpPr>
        <p:spPr>
          <a:xfrm>
            <a:off x="0" y="4765675"/>
            <a:ext cx="3475038" cy="274638"/>
          </a:xfrm>
        </p:spPr>
        <p:txBody>
          <a:bodyPr/>
          <a:lstStyle/>
          <a:p>
            <a:r>
              <a:rPr lang="en-US" dirty="0" err="1"/>
              <a:t>Xoriant</a:t>
            </a:r>
            <a:r>
              <a:rPr lang="en-US" dirty="0"/>
              <a:t> </a:t>
            </a:r>
            <a:r>
              <a:rPr lang="en-US" dirty="0" err="1"/>
              <a:t>Soultions</a:t>
            </a:r>
            <a:r>
              <a:rPr lang="en-US" dirty="0"/>
              <a:t> Pvt. Ltd.</a:t>
            </a:r>
          </a:p>
        </p:txBody>
      </p:sp>
    </p:spTree>
    <p:extLst>
      <p:ext uri="{BB962C8B-B14F-4D97-AF65-F5344CB8AC3E}">
        <p14:creationId xmlns:p14="http://schemas.microsoft.com/office/powerpoint/2010/main" val="110351177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Constructor Method References (Continued)</a:t>
            </a:r>
          </a:p>
        </p:txBody>
      </p:sp>
      <p:sp>
        <p:nvSpPr>
          <p:cNvPr id="3" name="Content Placeholder 2"/>
          <p:cNvSpPr>
            <a:spLocks noGrp="1"/>
          </p:cNvSpPr>
          <p:nvPr>
            <p:ph idx="13"/>
          </p:nvPr>
        </p:nvSpPr>
        <p:spPr/>
        <p:txBody>
          <a:bodyPr>
            <a:normAutofit/>
          </a:bodyPr>
          <a:lstStyle/>
          <a:p>
            <a:pPr marL="0" indent="0">
              <a:buNone/>
            </a:pPr>
            <a:endParaRPr lang="en-US" sz="1650"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5" name="Slide Number Placeholder 4"/>
          <p:cNvSpPr>
            <a:spLocks noGrp="1"/>
          </p:cNvSpPr>
          <p:nvPr>
            <p:ph type="sldNum" sz="quarter" idx="4294967295"/>
          </p:nvPr>
        </p:nvSpPr>
        <p:spPr>
          <a:xfrm>
            <a:off x="8534400" y="6354763"/>
            <a:ext cx="609600" cy="366712"/>
          </a:xfrm>
          <a:prstGeom prst="rect">
            <a:avLst/>
          </a:prstGeom>
        </p:spPr>
        <p:txBody>
          <a:bodyPr/>
          <a:lstStyle>
            <a:defPPr>
              <a:defRPr lang="en-US"/>
            </a:defPPr>
            <a:lvl1pPr marL="0" algn="l" defTabSz="914400" rtl="0" eaLnBrk="1" latinLnBrk="0" hangingPunct="1">
              <a:defRPr sz="1800" kern="1200">
                <a:solidFill>
                  <a:schemeClr val="tx1"/>
                </a:solidFill>
                <a:latin typeface="Candara" panose="020E0502030303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218C5A-AA56-4136-94E6-BAA98D2AAD9B}" type="slidenum">
              <a:rPr lang="en-US" smtClean="0"/>
              <a:pPr/>
              <a:t>32</a:t>
            </a:fld>
            <a:endParaRPr lang="en-US"/>
          </a:p>
        </p:txBody>
      </p:sp>
      <p:sp>
        <p:nvSpPr>
          <p:cNvPr id="6" name="Rectangle: Rounded Corners 5">
            <a:extLst>
              <a:ext uri="{FF2B5EF4-FFF2-40B4-BE49-F238E27FC236}">
                <a16:creationId xmlns:a16="http://schemas.microsoft.com/office/drawing/2014/main" id="{3873DEB1-4D7F-4497-94D7-7F3625AB6E1F}"/>
              </a:ext>
            </a:extLst>
          </p:cNvPr>
          <p:cNvSpPr/>
          <p:nvPr/>
        </p:nvSpPr>
        <p:spPr>
          <a:xfrm>
            <a:off x="534943" y="1275057"/>
            <a:ext cx="7999457" cy="14407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600" dirty="0"/>
              <a:t>Function&lt;Integer, Transaction&gt; </a:t>
            </a:r>
            <a:r>
              <a:rPr lang="en-US" sz="1600" dirty="0" err="1"/>
              <a:t>func</a:t>
            </a:r>
            <a:r>
              <a:rPr lang="en-US" sz="1600" dirty="0"/>
              <a:t> = </a:t>
            </a:r>
            <a:r>
              <a:rPr lang="en-US" sz="1600" dirty="0">
                <a:solidFill>
                  <a:srgbClr val="FFFF00"/>
                </a:solidFill>
              </a:rPr>
              <a:t>Transaction::new</a:t>
            </a:r>
            <a:r>
              <a:rPr lang="en-US" sz="1600" dirty="0"/>
              <a:t>;</a:t>
            </a:r>
          </a:p>
          <a:p>
            <a:pPr marL="0" indent="0">
              <a:buNone/>
            </a:pPr>
            <a:r>
              <a:rPr lang="en-US" sz="1600" dirty="0"/>
              <a:t>Predicate&lt;Transaction&gt; </a:t>
            </a:r>
            <a:r>
              <a:rPr lang="en-US" sz="1600" dirty="0" err="1"/>
              <a:t>tranPredicate</a:t>
            </a:r>
            <a:r>
              <a:rPr lang="en-US" sz="1600" dirty="0"/>
              <a:t> = (Transaction transaction) -&gt; </a:t>
            </a:r>
            <a:r>
              <a:rPr lang="en-US" sz="1600" dirty="0" err="1"/>
              <a:t>transaction.getAmount</a:t>
            </a:r>
            <a:r>
              <a:rPr lang="en-US" sz="1600" dirty="0"/>
              <a:t>() &gt; 10000 ? true : false;</a:t>
            </a:r>
          </a:p>
          <a:p>
            <a:pPr marL="0" indent="0">
              <a:buNone/>
            </a:pPr>
            <a:r>
              <a:rPr lang="en-US" sz="1600" dirty="0" err="1"/>
              <a:t>System.out.println</a:t>
            </a:r>
            <a:r>
              <a:rPr lang="en-US" sz="1600" dirty="0"/>
              <a:t>("Big transaction: " + </a:t>
            </a:r>
            <a:r>
              <a:rPr lang="en-US" sz="1600" dirty="0" err="1"/>
              <a:t>tranPredicate.test</a:t>
            </a:r>
            <a:r>
              <a:rPr lang="en-US" sz="1600" dirty="0"/>
              <a:t>(</a:t>
            </a:r>
            <a:r>
              <a:rPr lang="en-US" sz="1600" dirty="0" err="1"/>
              <a:t>func.apply</a:t>
            </a:r>
            <a:r>
              <a:rPr lang="en-US" sz="1600" dirty="0"/>
              <a:t>(10000)));</a:t>
            </a:r>
          </a:p>
        </p:txBody>
      </p:sp>
      <p:pic>
        <p:nvPicPr>
          <p:cNvPr id="10" name="Content Placeholder 13" descr="Work from home Wi-Fi with solid fill">
            <a:hlinkClick r:id="rId2" action="ppaction://hlinksldjump"/>
            <a:extLst>
              <a:ext uri="{FF2B5EF4-FFF2-40B4-BE49-F238E27FC236}">
                <a16:creationId xmlns:a16="http://schemas.microsoft.com/office/drawing/2014/main" id="{BE9EA9F4-D1D1-426E-AB60-AD8C1C70C0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20538"/>
            <a:ext cx="914400" cy="914400"/>
          </a:xfrm>
          <a:prstGeom prst="rect">
            <a:avLst/>
          </a:prstGeom>
        </p:spPr>
      </p:pic>
      <p:sp>
        <p:nvSpPr>
          <p:cNvPr id="8" name="Rectangle: Rounded Corners 7">
            <a:hlinkClick r:id="rId5" action="ppaction://hlinksldjump"/>
            <a:extLst>
              <a:ext uri="{FF2B5EF4-FFF2-40B4-BE49-F238E27FC236}">
                <a16:creationId xmlns:a16="http://schemas.microsoft.com/office/drawing/2014/main" id="{DA75F568-26C9-4D43-8F4F-ECE4A70181B7}"/>
              </a:ext>
            </a:extLst>
          </p:cNvPr>
          <p:cNvSpPr/>
          <p:nvPr/>
        </p:nvSpPr>
        <p:spPr>
          <a:xfrm>
            <a:off x="611560" y="4291031"/>
            <a:ext cx="1017986" cy="40005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Back</a:t>
            </a:r>
            <a:endParaRPr lang="en-IN" sz="1600" dirty="0"/>
          </a:p>
        </p:txBody>
      </p:sp>
    </p:spTree>
    <p:extLst>
      <p:ext uri="{BB962C8B-B14F-4D97-AF65-F5344CB8AC3E}">
        <p14:creationId xmlns:p14="http://schemas.microsoft.com/office/powerpoint/2010/main" val="95576214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 Reference to Instance Method</a:t>
            </a:r>
          </a:p>
        </p:txBody>
      </p:sp>
      <p:sp>
        <p:nvSpPr>
          <p:cNvPr id="3" name="Content Placeholder 2"/>
          <p:cNvSpPr>
            <a:spLocks noGrp="1"/>
          </p:cNvSpPr>
          <p:nvPr>
            <p:ph idx="13"/>
          </p:nvPr>
        </p:nvSpPr>
        <p:spPr/>
        <p:txBody>
          <a:bodyPr>
            <a:noAutofit/>
          </a:bodyPr>
          <a:lstStyle/>
          <a:p>
            <a:pPr marL="0" indent="0">
              <a:buNone/>
            </a:pPr>
            <a:r>
              <a:rPr lang="en-US" sz="1500" dirty="0"/>
              <a:t>	</a:t>
            </a:r>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5" name="Slide Number Placeholder 4"/>
          <p:cNvSpPr>
            <a:spLocks noGrp="1"/>
          </p:cNvSpPr>
          <p:nvPr>
            <p:ph type="sldNum" sz="quarter" idx="4294967295"/>
          </p:nvPr>
        </p:nvSpPr>
        <p:spPr>
          <a:xfrm>
            <a:off x="8534400" y="6354763"/>
            <a:ext cx="609600" cy="366712"/>
          </a:xfrm>
          <a:prstGeom prst="rect">
            <a:avLst/>
          </a:prstGeom>
        </p:spPr>
        <p:txBody>
          <a:bodyPr/>
          <a:lstStyle>
            <a:defPPr>
              <a:defRPr lang="en-US"/>
            </a:defPPr>
            <a:lvl1pPr marL="0" algn="l" defTabSz="914400" rtl="0" eaLnBrk="1" latinLnBrk="0" hangingPunct="1">
              <a:defRPr sz="1800" kern="1200">
                <a:solidFill>
                  <a:schemeClr val="tx1"/>
                </a:solidFill>
                <a:latin typeface="Candara" panose="020E0502030303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218C5A-AA56-4136-94E6-BAA98D2AAD9B}" type="slidenum">
              <a:rPr lang="en-US" smtClean="0"/>
              <a:pPr/>
              <a:t>33</a:t>
            </a:fld>
            <a:endParaRPr lang="en-US"/>
          </a:p>
        </p:txBody>
      </p:sp>
      <p:sp>
        <p:nvSpPr>
          <p:cNvPr id="6" name="Rectangle: Rounded Corners 5">
            <a:extLst>
              <a:ext uri="{FF2B5EF4-FFF2-40B4-BE49-F238E27FC236}">
                <a16:creationId xmlns:a16="http://schemas.microsoft.com/office/drawing/2014/main" id="{7CB287F1-EEB6-4E24-94DF-9804C374D13D}"/>
              </a:ext>
            </a:extLst>
          </p:cNvPr>
          <p:cNvSpPr/>
          <p:nvPr/>
        </p:nvSpPr>
        <p:spPr>
          <a:xfrm>
            <a:off x="611560" y="943798"/>
            <a:ext cx="4931060" cy="3255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200" dirty="0"/>
              <a:t>public static void main(String[] </a:t>
            </a:r>
            <a:r>
              <a:rPr lang="en-US" sz="1200" dirty="0" err="1"/>
              <a:t>args</a:t>
            </a:r>
            <a:r>
              <a:rPr lang="en-US" sz="1200" dirty="0"/>
              <a:t>) {</a:t>
            </a:r>
          </a:p>
          <a:p>
            <a:pPr marL="0" indent="0">
              <a:buNone/>
            </a:pPr>
            <a:r>
              <a:rPr lang="en-US" sz="1200" dirty="0"/>
              <a:t>List&lt;Transaction&gt; transactions = new </a:t>
            </a:r>
            <a:r>
              <a:rPr lang="en-US" sz="1200" dirty="0" err="1"/>
              <a:t>ArrayList</a:t>
            </a:r>
            <a:r>
              <a:rPr lang="en-US" sz="1200" dirty="0"/>
              <a:t>&lt;Transaction&gt;();</a:t>
            </a:r>
          </a:p>
          <a:p>
            <a:pPr marL="0" indent="0">
              <a:buNone/>
            </a:pPr>
            <a:r>
              <a:rPr lang="en-US" sz="1200" dirty="0" err="1"/>
              <a:t>transactions.add</a:t>
            </a:r>
            <a:r>
              <a:rPr lang="en-US" sz="1200" dirty="0"/>
              <a:t>(new Transaction(new Date(), 10000, "PUNE"));</a:t>
            </a:r>
          </a:p>
          <a:p>
            <a:pPr marL="0" indent="0">
              <a:buNone/>
            </a:pPr>
            <a:r>
              <a:rPr lang="en-US" sz="1200" dirty="0" err="1"/>
              <a:t>transactions.add</a:t>
            </a:r>
            <a:r>
              <a:rPr lang="en-US" sz="1200" dirty="0"/>
              <a:t>(new Transaction(new Date(), 20000, "MUMBAI"));</a:t>
            </a:r>
          </a:p>
          <a:p>
            <a:pPr marL="0" indent="0">
              <a:buNone/>
            </a:pPr>
            <a:r>
              <a:rPr lang="en-US" sz="1200" dirty="0"/>
              <a:t>List&lt;Integer&gt; </a:t>
            </a:r>
            <a:r>
              <a:rPr lang="en-US" sz="1200" dirty="0" err="1"/>
              <a:t>listAllAmounts</a:t>
            </a:r>
            <a:r>
              <a:rPr lang="en-US" sz="1200" dirty="0"/>
              <a:t> = </a:t>
            </a:r>
            <a:r>
              <a:rPr lang="en-US" sz="1200" dirty="0" err="1"/>
              <a:t>listAllAmounts</a:t>
            </a:r>
            <a:r>
              <a:rPr lang="en-US" sz="1200" dirty="0"/>
              <a:t>(transactions, </a:t>
            </a:r>
            <a:r>
              <a:rPr lang="en-US" sz="1200" dirty="0">
                <a:solidFill>
                  <a:srgbClr val="FFFF00"/>
                </a:solidFill>
              </a:rPr>
              <a:t>Transaction::</a:t>
            </a:r>
            <a:r>
              <a:rPr lang="en-US" sz="1200" dirty="0" err="1">
                <a:solidFill>
                  <a:srgbClr val="FFFF00"/>
                </a:solidFill>
              </a:rPr>
              <a:t>getAmount</a:t>
            </a:r>
            <a:r>
              <a:rPr lang="en-US" sz="1200" dirty="0"/>
              <a:t>);</a:t>
            </a:r>
          </a:p>
          <a:p>
            <a:pPr marL="0" indent="0">
              <a:buNone/>
            </a:pPr>
            <a:r>
              <a:rPr lang="en-US" sz="1200" dirty="0"/>
              <a:t>	}</a:t>
            </a:r>
          </a:p>
          <a:p>
            <a:pPr marL="0" indent="0">
              <a:buNone/>
            </a:pPr>
            <a:endParaRPr lang="en-US" sz="1200" dirty="0"/>
          </a:p>
          <a:p>
            <a:pPr marL="0" indent="0">
              <a:buNone/>
            </a:pPr>
            <a:r>
              <a:rPr lang="en-US" sz="1200" dirty="0"/>
              <a:t>	private static List&lt;Integer&gt; </a:t>
            </a:r>
            <a:r>
              <a:rPr lang="en-US" sz="1200" dirty="0" err="1"/>
              <a:t>listAllAmounts</a:t>
            </a:r>
            <a:r>
              <a:rPr lang="en-US" sz="1200" dirty="0"/>
              <a:t>(List&lt;Transaction&gt; transactions, Function&lt;Transaction, Integer&gt; f){</a:t>
            </a:r>
          </a:p>
          <a:p>
            <a:pPr marL="0" indent="0">
              <a:buNone/>
            </a:pPr>
            <a:r>
              <a:rPr lang="en-US" sz="1200" dirty="0"/>
              <a:t>List&lt;Integer&gt; result = new </a:t>
            </a:r>
            <a:r>
              <a:rPr lang="en-US" sz="1200" dirty="0" err="1"/>
              <a:t>ArrayList</a:t>
            </a:r>
            <a:r>
              <a:rPr lang="en-US" sz="1200" dirty="0"/>
              <a:t>&lt;Integer&gt;();</a:t>
            </a:r>
          </a:p>
          <a:p>
            <a:pPr marL="0" indent="0">
              <a:buNone/>
            </a:pPr>
            <a:r>
              <a:rPr lang="en-US" sz="1200" dirty="0" err="1"/>
              <a:t>transactions.forEach</a:t>
            </a:r>
            <a:r>
              <a:rPr lang="en-US" sz="1200" dirty="0"/>
              <a:t>(transaction -&gt; </a:t>
            </a:r>
            <a:r>
              <a:rPr lang="en-US" sz="1200" dirty="0" err="1"/>
              <a:t>result.add</a:t>
            </a:r>
            <a:r>
              <a:rPr lang="en-US" sz="1200" dirty="0"/>
              <a:t>(</a:t>
            </a:r>
            <a:r>
              <a:rPr lang="en-US" sz="1200" dirty="0" err="1"/>
              <a:t>f.apply</a:t>
            </a:r>
            <a:r>
              <a:rPr lang="en-US" sz="1200" dirty="0"/>
              <a:t>(transaction)));</a:t>
            </a:r>
          </a:p>
          <a:p>
            <a:pPr marL="0" indent="0">
              <a:buNone/>
            </a:pPr>
            <a:r>
              <a:rPr lang="en-US" sz="1200" dirty="0"/>
              <a:t>		return result;</a:t>
            </a:r>
          </a:p>
          <a:p>
            <a:pPr marL="0" indent="0">
              <a:buNone/>
            </a:pPr>
            <a:r>
              <a:rPr lang="en-US" sz="1200" dirty="0"/>
              <a:t>	}</a:t>
            </a:r>
          </a:p>
        </p:txBody>
      </p:sp>
      <p:pic>
        <p:nvPicPr>
          <p:cNvPr id="7" name="Content Placeholder 13" descr="Work from home Wi-Fi with solid fill">
            <a:hlinkClick r:id="rId2" action="ppaction://hlinksldjump"/>
            <a:extLst>
              <a:ext uri="{FF2B5EF4-FFF2-40B4-BE49-F238E27FC236}">
                <a16:creationId xmlns:a16="http://schemas.microsoft.com/office/drawing/2014/main" id="{06A13FFE-EA7C-4171-BC04-6B20A616DC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20538"/>
            <a:ext cx="914400" cy="914400"/>
          </a:xfrm>
          <a:prstGeom prst="rect">
            <a:avLst/>
          </a:prstGeom>
        </p:spPr>
      </p:pic>
      <p:sp>
        <p:nvSpPr>
          <p:cNvPr id="9" name="Rectangle: Rounded Corners 8">
            <a:hlinkClick r:id="rId2" action="ppaction://hlinksldjump"/>
            <a:extLst>
              <a:ext uri="{FF2B5EF4-FFF2-40B4-BE49-F238E27FC236}">
                <a16:creationId xmlns:a16="http://schemas.microsoft.com/office/drawing/2014/main" id="{608F9D4A-5DE9-49F4-8806-42D5E91DF6E1}"/>
              </a:ext>
            </a:extLst>
          </p:cNvPr>
          <p:cNvSpPr/>
          <p:nvPr/>
        </p:nvSpPr>
        <p:spPr>
          <a:xfrm>
            <a:off x="611560" y="4291031"/>
            <a:ext cx="1017986" cy="40005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Back</a:t>
            </a:r>
            <a:endParaRPr lang="en-IN" sz="1600" dirty="0"/>
          </a:p>
        </p:txBody>
      </p:sp>
      <p:grpSp>
        <p:nvGrpSpPr>
          <p:cNvPr id="10" name="Group 9">
            <a:extLst>
              <a:ext uri="{FF2B5EF4-FFF2-40B4-BE49-F238E27FC236}">
                <a16:creationId xmlns:a16="http://schemas.microsoft.com/office/drawing/2014/main" id="{BF3BF572-9CE9-4312-922F-F0E1ED7F124D}"/>
              </a:ext>
            </a:extLst>
          </p:cNvPr>
          <p:cNvGrpSpPr/>
          <p:nvPr/>
        </p:nvGrpSpPr>
        <p:grpSpPr>
          <a:xfrm>
            <a:off x="6904321" y="4291031"/>
            <a:ext cx="1614292" cy="512967"/>
            <a:chOff x="6215325" y="6076073"/>
            <a:chExt cx="2152389" cy="683956"/>
          </a:xfrm>
        </p:grpSpPr>
        <p:pic>
          <p:nvPicPr>
            <p:cNvPr id="11" name="Content Placeholder 11" descr="Right pointing backhand index outline">
              <a:extLst>
                <a:ext uri="{FF2B5EF4-FFF2-40B4-BE49-F238E27FC236}">
                  <a16:creationId xmlns:a16="http://schemas.microsoft.com/office/drawing/2014/main" id="{7B11CD1C-2F0B-4D8E-8B77-788D8F89805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15325" y="6076073"/>
              <a:ext cx="779288" cy="683956"/>
            </a:xfrm>
            <a:prstGeom prst="rect">
              <a:avLst/>
            </a:prstGeom>
            <a:effectLst>
              <a:outerShdw blurRad="50800" dist="38100" dir="2700000" algn="tl" rotWithShape="0">
                <a:prstClr val="black">
                  <a:alpha val="40000"/>
                </a:prstClr>
              </a:outerShdw>
            </a:effectLst>
          </p:spPr>
        </p:pic>
        <p:sp>
          <p:nvSpPr>
            <p:cNvPr id="12" name="Rectangle: Rounded Corners 11">
              <a:hlinkClick r:id="rId7" action="ppaction://hlinksldjump"/>
              <a:extLst>
                <a:ext uri="{FF2B5EF4-FFF2-40B4-BE49-F238E27FC236}">
                  <a16:creationId xmlns:a16="http://schemas.microsoft.com/office/drawing/2014/main" id="{4459BA76-FF17-4267-A045-DA3882E90C7D}"/>
                </a:ext>
              </a:extLst>
            </p:cNvPr>
            <p:cNvSpPr/>
            <p:nvPr/>
          </p:nvSpPr>
          <p:spPr>
            <a:xfrm>
              <a:off x="7010400" y="6112329"/>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Next</a:t>
              </a:r>
              <a:endParaRPr lang="en-IN" sz="1350" dirty="0"/>
            </a:p>
          </p:txBody>
        </p:sp>
      </p:grpSp>
    </p:spTree>
    <p:extLst>
      <p:ext uri="{BB962C8B-B14F-4D97-AF65-F5344CB8AC3E}">
        <p14:creationId xmlns:p14="http://schemas.microsoft.com/office/powerpoint/2010/main" val="1275952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 Reference to an Existing Object</a:t>
            </a:r>
          </a:p>
        </p:txBody>
      </p:sp>
      <p:sp>
        <p:nvSpPr>
          <p:cNvPr id="3" name="Content Placeholder 2"/>
          <p:cNvSpPr>
            <a:spLocks noGrp="1"/>
          </p:cNvSpPr>
          <p:nvPr>
            <p:ph idx="13"/>
          </p:nvPr>
        </p:nvSpPr>
        <p:spPr/>
        <p:txBody>
          <a:bodyPr>
            <a:noAutofit/>
          </a:bodyPr>
          <a:lstStyle/>
          <a:p>
            <a:pPr marL="0" indent="0">
              <a:buNone/>
            </a:pPr>
            <a:endParaRPr lang="en-US" sz="1650"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5" name="Slide Number Placeholder 4"/>
          <p:cNvSpPr>
            <a:spLocks noGrp="1"/>
          </p:cNvSpPr>
          <p:nvPr>
            <p:ph type="sldNum" sz="quarter" idx="4294967295"/>
          </p:nvPr>
        </p:nvSpPr>
        <p:spPr>
          <a:xfrm>
            <a:off x="8534400" y="6354763"/>
            <a:ext cx="609600" cy="366712"/>
          </a:xfrm>
          <a:prstGeom prst="rect">
            <a:avLst/>
          </a:prstGeom>
        </p:spPr>
        <p:txBody>
          <a:bodyPr/>
          <a:lstStyle>
            <a:defPPr>
              <a:defRPr lang="en-US"/>
            </a:defPPr>
            <a:lvl1pPr marL="0" algn="l" defTabSz="914400" rtl="0" eaLnBrk="1" latinLnBrk="0" hangingPunct="1">
              <a:defRPr sz="1800" kern="1200">
                <a:solidFill>
                  <a:schemeClr val="tx1"/>
                </a:solidFill>
                <a:latin typeface="Candara" panose="020E0502030303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218C5A-AA56-4136-94E6-BAA98D2AAD9B}" type="slidenum">
              <a:rPr lang="en-US" smtClean="0"/>
              <a:pPr/>
              <a:t>34</a:t>
            </a:fld>
            <a:endParaRPr lang="en-US"/>
          </a:p>
        </p:txBody>
      </p:sp>
      <p:sp>
        <p:nvSpPr>
          <p:cNvPr id="6" name="Rectangle: Rounded Corners 5">
            <a:extLst>
              <a:ext uri="{FF2B5EF4-FFF2-40B4-BE49-F238E27FC236}">
                <a16:creationId xmlns:a16="http://schemas.microsoft.com/office/drawing/2014/main" id="{5617C504-1DAE-4235-8E8F-8895DCB27BCA}"/>
              </a:ext>
            </a:extLst>
          </p:cNvPr>
          <p:cNvSpPr/>
          <p:nvPr/>
        </p:nvSpPr>
        <p:spPr>
          <a:xfrm>
            <a:off x="570588" y="1067066"/>
            <a:ext cx="7948025" cy="2947579"/>
          </a:xfrm>
          <a:prstGeom prst="roundRect">
            <a:avLst>
              <a:gd name="adj" fmla="val 107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public static void main(String[] </a:t>
            </a:r>
            <a:r>
              <a:rPr lang="en-US" sz="1600" dirty="0" err="1"/>
              <a:t>args</a:t>
            </a:r>
            <a:r>
              <a:rPr lang="en-US" sz="1600" dirty="0"/>
              <a:t>) {</a:t>
            </a:r>
          </a:p>
          <a:p>
            <a:r>
              <a:rPr lang="en-US" sz="1600" dirty="0"/>
              <a:t>List&lt;Transaction&gt; transactions = new </a:t>
            </a:r>
            <a:r>
              <a:rPr lang="en-US" sz="1600" dirty="0" err="1"/>
              <a:t>ArrayList</a:t>
            </a:r>
            <a:r>
              <a:rPr lang="en-US" sz="1600" dirty="0"/>
              <a:t>&lt;Transaction&gt;();</a:t>
            </a:r>
          </a:p>
          <a:p>
            <a:r>
              <a:rPr lang="en-US" sz="1600" dirty="0" err="1"/>
              <a:t>transactions.add</a:t>
            </a:r>
            <a:r>
              <a:rPr lang="en-US" sz="1600" dirty="0"/>
              <a:t>(new Transaction(new Date(), 10000, "PUNE"));</a:t>
            </a:r>
          </a:p>
          <a:p>
            <a:r>
              <a:rPr lang="en-US" sz="1600" dirty="0" err="1"/>
              <a:t>transactions.add</a:t>
            </a:r>
            <a:r>
              <a:rPr lang="en-US" sz="1600" dirty="0"/>
              <a:t>(new Transaction(new Date(), 20000, "MUMBAI"));</a:t>
            </a:r>
          </a:p>
          <a:p>
            <a:r>
              <a:rPr lang="en-US" sz="1600" dirty="0" err="1"/>
              <a:t>printTransactions</a:t>
            </a:r>
            <a:r>
              <a:rPr lang="en-US" sz="1600" dirty="0"/>
              <a:t>(transactions, </a:t>
            </a:r>
            <a:r>
              <a:rPr lang="en-US" sz="1600" dirty="0" err="1">
                <a:solidFill>
                  <a:srgbClr val="FFFF00"/>
                </a:solidFill>
              </a:rPr>
              <a:t>System.out</a:t>
            </a:r>
            <a:r>
              <a:rPr lang="en-US" sz="1600" dirty="0">
                <a:solidFill>
                  <a:srgbClr val="FFFF00"/>
                </a:solidFill>
              </a:rPr>
              <a:t>::</a:t>
            </a:r>
            <a:r>
              <a:rPr lang="en-US" sz="1600" dirty="0" err="1">
                <a:solidFill>
                  <a:srgbClr val="FFFF00"/>
                </a:solidFill>
              </a:rPr>
              <a:t>println</a:t>
            </a:r>
            <a:r>
              <a:rPr lang="en-US" sz="1600" dirty="0"/>
              <a:t>);</a:t>
            </a:r>
          </a:p>
          <a:p>
            <a:r>
              <a:rPr lang="en-US" sz="1600" dirty="0"/>
              <a:t>	}</a:t>
            </a:r>
          </a:p>
          <a:p>
            <a:r>
              <a:rPr lang="en-US" sz="1600" dirty="0"/>
              <a:t>	</a:t>
            </a:r>
          </a:p>
          <a:p>
            <a:r>
              <a:rPr lang="en-US" sz="1600" dirty="0"/>
              <a:t>	private static void </a:t>
            </a:r>
            <a:r>
              <a:rPr lang="en-US" sz="1600" dirty="0" err="1"/>
              <a:t>printTransactions</a:t>
            </a:r>
            <a:r>
              <a:rPr lang="en-US" sz="1600" dirty="0"/>
              <a:t>(List&lt;Transaction&gt; transactions, Consumer consumer) {</a:t>
            </a:r>
          </a:p>
          <a:p>
            <a:r>
              <a:rPr lang="en-US" sz="1600" dirty="0" err="1"/>
              <a:t>transactions.forEach</a:t>
            </a:r>
            <a:r>
              <a:rPr lang="en-US" sz="1600" dirty="0"/>
              <a:t>(transaction -&gt; </a:t>
            </a:r>
            <a:r>
              <a:rPr lang="en-US" sz="1600" dirty="0" err="1"/>
              <a:t>consumer.accept</a:t>
            </a:r>
            <a:r>
              <a:rPr lang="en-US" sz="1600" dirty="0"/>
              <a:t>(transaction));</a:t>
            </a:r>
          </a:p>
          <a:p>
            <a:r>
              <a:rPr lang="en-US" sz="1600" dirty="0"/>
              <a:t>	}</a:t>
            </a:r>
          </a:p>
        </p:txBody>
      </p:sp>
      <p:pic>
        <p:nvPicPr>
          <p:cNvPr id="10" name="Content Placeholder 13" descr="Work from home Wi-Fi with solid fill">
            <a:hlinkClick r:id="rId2" action="ppaction://hlinksldjump"/>
            <a:extLst>
              <a:ext uri="{FF2B5EF4-FFF2-40B4-BE49-F238E27FC236}">
                <a16:creationId xmlns:a16="http://schemas.microsoft.com/office/drawing/2014/main" id="{16BBFF06-0EE9-46B8-8CB1-F107958675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20538"/>
            <a:ext cx="914400" cy="914400"/>
          </a:xfrm>
          <a:prstGeom prst="rect">
            <a:avLst/>
          </a:prstGeom>
        </p:spPr>
      </p:pic>
      <p:sp>
        <p:nvSpPr>
          <p:cNvPr id="11" name="Rectangle: Rounded Corners 10">
            <a:hlinkClick r:id="rId5" action="ppaction://hlinksldjump"/>
            <a:extLst>
              <a:ext uri="{FF2B5EF4-FFF2-40B4-BE49-F238E27FC236}">
                <a16:creationId xmlns:a16="http://schemas.microsoft.com/office/drawing/2014/main" id="{13034216-30D6-4F29-B8EA-9ED10BEC934F}"/>
              </a:ext>
            </a:extLst>
          </p:cNvPr>
          <p:cNvSpPr/>
          <p:nvPr/>
        </p:nvSpPr>
        <p:spPr>
          <a:xfrm>
            <a:off x="570588" y="4250031"/>
            <a:ext cx="1017986" cy="40005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Back</a:t>
            </a:r>
            <a:endParaRPr lang="en-IN" sz="1350" dirty="0"/>
          </a:p>
        </p:txBody>
      </p:sp>
    </p:spTree>
    <p:extLst>
      <p:ext uri="{BB962C8B-B14F-4D97-AF65-F5344CB8AC3E}">
        <p14:creationId xmlns:p14="http://schemas.microsoft.com/office/powerpoint/2010/main" val="361761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Reference to a Static Method</a:t>
            </a:r>
          </a:p>
        </p:txBody>
      </p:sp>
      <p:sp>
        <p:nvSpPr>
          <p:cNvPr id="3" name="Content Placeholder 2"/>
          <p:cNvSpPr>
            <a:spLocks noGrp="1"/>
          </p:cNvSpPr>
          <p:nvPr>
            <p:ph idx="13"/>
          </p:nvPr>
        </p:nvSpPr>
        <p:spPr/>
        <p:txBody>
          <a:bodyPr>
            <a:noAutofit/>
          </a:bodyPr>
          <a:lstStyle/>
          <a:p>
            <a:pPr marL="0" indent="0">
              <a:buNone/>
            </a:pPr>
            <a:endParaRPr lang="en-US" sz="1650"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5" name="Slide Number Placeholder 4"/>
          <p:cNvSpPr>
            <a:spLocks noGrp="1"/>
          </p:cNvSpPr>
          <p:nvPr>
            <p:ph type="sldNum" sz="quarter" idx="4294967295"/>
          </p:nvPr>
        </p:nvSpPr>
        <p:spPr>
          <a:xfrm>
            <a:off x="8534400" y="6354763"/>
            <a:ext cx="609600" cy="366712"/>
          </a:xfrm>
          <a:prstGeom prst="rect">
            <a:avLst/>
          </a:prstGeom>
        </p:spPr>
        <p:txBody>
          <a:bodyPr/>
          <a:lstStyle>
            <a:defPPr>
              <a:defRPr lang="en-US"/>
            </a:defPPr>
            <a:lvl1pPr marL="0" algn="l" defTabSz="914400" rtl="0" eaLnBrk="1" latinLnBrk="0" hangingPunct="1">
              <a:defRPr sz="1800" kern="1200">
                <a:solidFill>
                  <a:schemeClr val="tx1"/>
                </a:solidFill>
                <a:latin typeface="Candara" panose="020E0502030303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218C5A-AA56-4136-94E6-BAA98D2AAD9B}" type="slidenum">
              <a:rPr lang="en-US" smtClean="0"/>
              <a:pPr/>
              <a:t>35</a:t>
            </a:fld>
            <a:endParaRPr lang="en-US"/>
          </a:p>
        </p:txBody>
      </p:sp>
      <p:pic>
        <p:nvPicPr>
          <p:cNvPr id="6" name="Content Placeholder 13" descr="Work from home Wi-Fi with solid fill">
            <a:hlinkClick r:id="rId2" action="ppaction://hlinksldjump"/>
            <a:extLst>
              <a:ext uri="{FF2B5EF4-FFF2-40B4-BE49-F238E27FC236}">
                <a16:creationId xmlns:a16="http://schemas.microsoft.com/office/drawing/2014/main" id="{EB1B7A40-E825-4C75-91C3-7285F8955D1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20538"/>
            <a:ext cx="914400" cy="914400"/>
          </a:xfrm>
          <a:prstGeom prst="rect">
            <a:avLst/>
          </a:prstGeom>
        </p:spPr>
      </p:pic>
      <p:sp>
        <p:nvSpPr>
          <p:cNvPr id="7" name="Rectangle: Rounded Corners 6">
            <a:extLst>
              <a:ext uri="{FF2B5EF4-FFF2-40B4-BE49-F238E27FC236}">
                <a16:creationId xmlns:a16="http://schemas.microsoft.com/office/drawing/2014/main" id="{E3B858D9-B09C-49FA-BD01-8749DF0AE359}"/>
              </a:ext>
            </a:extLst>
          </p:cNvPr>
          <p:cNvSpPr/>
          <p:nvPr/>
        </p:nvSpPr>
        <p:spPr>
          <a:xfrm>
            <a:off x="539552" y="1075966"/>
            <a:ext cx="6126780" cy="3271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600" dirty="0"/>
              <a:t>public class </a:t>
            </a:r>
            <a:r>
              <a:rPr lang="en-US" sz="1600" dirty="0" err="1"/>
              <a:t>MethodReferencesTest</a:t>
            </a:r>
            <a:r>
              <a:rPr lang="en-US" sz="1600" dirty="0"/>
              <a:t> {</a:t>
            </a:r>
          </a:p>
          <a:p>
            <a:pPr marL="0" indent="0">
              <a:buNone/>
            </a:pPr>
            <a:r>
              <a:rPr lang="en-US" sz="1600" dirty="0"/>
              <a:t>	public static void main(String[] </a:t>
            </a:r>
            <a:r>
              <a:rPr lang="en-US" sz="1600" dirty="0" err="1"/>
              <a:t>args</a:t>
            </a:r>
            <a:r>
              <a:rPr lang="en-US" sz="1600" dirty="0"/>
              <a:t>) {</a:t>
            </a:r>
          </a:p>
          <a:p>
            <a:pPr marL="0" indent="0">
              <a:buNone/>
            </a:pPr>
            <a:r>
              <a:rPr lang="en-US" sz="1600" dirty="0" err="1"/>
              <a:t>IntPredicate</a:t>
            </a:r>
            <a:r>
              <a:rPr lang="en-US" sz="1600" dirty="0"/>
              <a:t> predicate = </a:t>
            </a:r>
            <a:r>
              <a:rPr lang="en-US" sz="1600" dirty="0" err="1">
                <a:solidFill>
                  <a:srgbClr val="FFFF00"/>
                </a:solidFill>
              </a:rPr>
              <a:t>MethodReferencesTest</a:t>
            </a:r>
            <a:r>
              <a:rPr lang="en-US" sz="1600" dirty="0">
                <a:solidFill>
                  <a:srgbClr val="FFFF00"/>
                </a:solidFill>
              </a:rPr>
              <a:t>::</a:t>
            </a:r>
            <a:r>
              <a:rPr lang="en-US" sz="1600" dirty="0" err="1">
                <a:solidFill>
                  <a:srgbClr val="FFFF00"/>
                </a:solidFill>
              </a:rPr>
              <a:t>isCool</a:t>
            </a:r>
            <a:r>
              <a:rPr lang="en-US" sz="1600" dirty="0"/>
              <a:t>;</a:t>
            </a:r>
          </a:p>
          <a:p>
            <a:pPr marL="0" indent="0">
              <a:buNone/>
            </a:pPr>
            <a:r>
              <a:rPr lang="en-US" sz="1600" dirty="0" err="1"/>
              <a:t>System.out.println</a:t>
            </a:r>
            <a:r>
              <a:rPr lang="en-US" sz="1600" dirty="0"/>
              <a:t>("Is Cool? " + </a:t>
            </a:r>
            <a:r>
              <a:rPr lang="en-US" sz="1600" dirty="0" err="1"/>
              <a:t>predicate.test</a:t>
            </a:r>
            <a:r>
              <a:rPr lang="en-US" sz="1600" dirty="0"/>
              <a:t>(25));</a:t>
            </a:r>
          </a:p>
          <a:p>
            <a:pPr marL="0" indent="0">
              <a:buNone/>
            </a:pPr>
            <a:r>
              <a:rPr lang="en-US" sz="1600" dirty="0"/>
              <a:t>	}</a:t>
            </a:r>
          </a:p>
          <a:p>
            <a:pPr marL="0" indent="0">
              <a:buNone/>
            </a:pPr>
            <a:endParaRPr lang="en-US" sz="1600" dirty="0"/>
          </a:p>
          <a:p>
            <a:pPr marL="0" indent="0">
              <a:buNone/>
            </a:pPr>
            <a:r>
              <a:rPr lang="en-US" sz="1600" dirty="0"/>
              <a:t>	public static </a:t>
            </a:r>
            <a:r>
              <a:rPr lang="en-US" sz="1600" dirty="0" err="1"/>
              <a:t>boolean</a:t>
            </a:r>
            <a:r>
              <a:rPr lang="en-US" sz="1600" dirty="0"/>
              <a:t> </a:t>
            </a:r>
            <a:r>
              <a:rPr lang="en-US" sz="1600" dirty="0" err="1"/>
              <a:t>isCool</a:t>
            </a:r>
            <a:r>
              <a:rPr lang="en-US" sz="1600" dirty="0"/>
              <a:t>(int temperature) {</a:t>
            </a:r>
          </a:p>
          <a:p>
            <a:pPr marL="0" indent="0">
              <a:buNone/>
            </a:pPr>
            <a:r>
              <a:rPr lang="en-US" sz="1600" dirty="0"/>
              <a:t>		if (temperature &lt; 20)</a:t>
            </a:r>
          </a:p>
          <a:p>
            <a:pPr marL="0" indent="0">
              <a:buNone/>
            </a:pPr>
            <a:r>
              <a:rPr lang="en-US" sz="1600" dirty="0"/>
              <a:t>			return true;</a:t>
            </a:r>
          </a:p>
          <a:p>
            <a:pPr marL="0" indent="0">
              <a:buNone/>
            </a:pPr>
            <a:r>
              <a:rPr lang="en-US" sz="1600" dirty="0"/>
              <a:t>		return false;</a:t>
            </a:r>
          </a:p>
          <a:p>
            <a:pPr marL="0" indent="0">
              <a:buNone/>
            </a:pPr>
            <a:r>
              <a:rPr lang="en-US" sz="1600" dirty="0"/>
              <a:t>	}</a:t>
            </a:r>
          </a:p>
          <a:p>
            <a:pPr marL="0" indent="0">
              <a:buNone/>
            </a:pPr>
            <a:r>
              <a:rPr lang="en-US" sz="1600" dirty="0"/>
              <a:t>}</a:t>
            </a:r>
            <a:endParaRPr lang="en-IN" sz="1600" dirty="0"/>
          </a:p>
        </p:txBody>
      </p:sp>
    </p:spTree>
    <p:extLst>
      <p:ext uri="{BB962C8B-B14F-4D97-AF65-F5344CB8AC3E}">
        <p14:creationId xmlns:p14="http://schemas.microsoft.com/office/powerpoint/2010/main" val="66146532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Question Mark with solid fill">
            <a:extLst>
              <a:ext uri="{FF2B5EF4-FFF2-40B4-BE49-F238E27FC236}">
                <a16:creationId xmlns:a16="http://schemas.microsoft.com/office/drawing/2014/main" id="{A68C7681-A8E3-4658-A66E-8DA6581CE9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20931" y="1485900"/>
            <a:ext cx="3390900" cy="3390900"/>
          </a:xfrm>
          <a:prstGeom prst="rect">
            <a:avLst/>
          </a:prstGeom>
        </p:spPr>
      </p:pic>
      <p:sp>
        <p:nvSpPr>
          <p:cNvPr id="4" name="Title 3">
            <a:extLst>
              <a:ext uri="{FF2B5EF4-FFF2-40B4-BE49-F238E27FC236}">
                <a16:creationId xmlns:a16="http://schemas.microsoft.com/office/drawing/2014/main" id="{77478121-C1A7-4461-9192-7C73BFE272F3}"/>
              </a:ext>
            </a:extLst>
          </p:cNvPr>
          <p:cNvSpPr>
            <a:spLocks noGrp="1"/>
          </p:cNvSpPr>
          <p:nvPr>
            <p:ph type="title"/>
          </p:nvPr>
        </p:nvSpPr>
        <p:spPr>
          <a:xfrm>
            <a:off x="289013" y="590550"/>
            <a:ext cx="8229600" cy="659964"/>
          </a:xfrm>
        </p:spPr>
        <p:txBody>
          <a:bodyPr anchor="b">
            <a:normAutofit/>
          </a:bodyPr>
          <a:lstStyle/>
          <a:p>
            <a:r>
              <a:rPr lang="en-US" dirty="0"/>
              <a:t>Quiz Time</a:t>
            </a:r>
            <a:endParaRPr lang="en-IN" dirty="0"/>
          </a:p>
        </p:txBody>
      </p:sp>
      <p:grpSp>
        <p:nvGrpSpPr>
          <p:cNvPr id="5" name="Group 4">
            <a:extLst>
              <a:ext uri="{FF2B5EF4-FFF2-40B4-BE49-F238E27FC236}">
                <a16:creationId xmlns:a16="http://schemas.microsoft.com/office/drawing/2014/main" id="{B499A9D8-8B34-4B46-B37A-957397E5CD92}"/>
              </a:ext>
            </a:extLst>
          </p:cNvPr>
          <p:cNvGrpSpPr/>
          <p:nvPr/>
        </p:nvGrpSpPr>
        <p:grpSpPr>
          <a:xfrm>
            <a:off x="7028876" y="4291031"/>
            <a:ext cx="1614292" cy="512967"/>
            <a:chOff x="6215325" y="6076073"/>
            <a:chExt cx="2152389" cy="683956"/>
          </a:xfrm>
        </p:grpSpPr>
        <p:pic>
          <p:nvPicPr>
            <p:cNvPr id="6" name="Content Placeholder 11" descr="Right pointing backhand index outline">
              <a:extLst>
                <a:ext uri="{FF2B5EF4-FFF2-40B4-BE49-F238E27FC236}">
                  <a16:creationId xmlns:a16="http://schemas.microsoft.com/office/drawing/2014/main" id="{7C352B30-E03D-40A2-B82B-98DC7D2F868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15325" y="6076073"/>
              <a:ext cx="779288" cy="683956"/>
            </a:xfrm>
            <a:prstGeom prst="rect">
              <a:avLst/>
            </a:prstGeom>
            <a:effectLst>
              <a:outerShdw blurRad="50800" dist="38100" dir="2700000" algn="tl" rotWithShape="0">
                <a:prstClr val="black">
                  <a:alpha val="40000"/>
                </a:prstClr>
              </a:outerShdw>
            </a:effectLst>
          </p:spPr>
        </p:pic>
        <p:sp>
          <p:nvSpPr>
            <p:cNvPr id="8" name="Rectangle: Rounded Corners 7">
              <a:hlinkClick r:id="rId7" action="ppaction://hlinksldjump"/>
              <a:extLst>
                <a:ext uri="{FF2B5EF4-FFF2-40B4-BE49-F238E27FC236}">
                  <a16:creationId xmlns:a16="http://schemas.microsoft.com/office/drawing/2014/main" id="{0DC7B559-B68F-41DF-935A-FBBBBDD21BC2}"/>
                </a:ext>
              </a:extLst>
            </p:cNvPr>
            <p:cNvSpPr/>
            <p:nvPr/>
          </p:nvSpPr>
          <p:spPr>
            <a:xfrm>
              <a:off x="7010400" y="6112329"/>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Next</a:t>
              </a:r>
              <a:endParaRPr lang="en-IN" sz="1350" dirty="0"/>
            </a:p>
          </p:txBody>
        </p:sp>
      </p:grpSp>
      <p:sp>
        <p:nvSpPr>
          <p:cNvPr id="9" name="Footer Placeholder 3">
            <a:extLst>
              <a:ext uri="{FF2B5EF4-FFF2-40B4-BE49-F238E27FC236}">
                <a16:creationId xmlns:a16="http://schemas.microsoft.com/office/drawing/2014/main" id="{37D90932-E7B0-4CE1-924B-B2F4F97B75B4}"/>
              </a:ext>
            </a:extLst>
          </p:cNvPr>
          <p:cNvSpPr>
            <a:spLocks noGrp="1"/>
          </p:cNvSpPr>
          <p:nvPr>
            <p:ph type="ftr" sz="quarter" idx="4294967295"/>
          </p:nvPr>
        </p:nvSpPr>
        <p:spPr>
          <a:xfrm>
            <a:off x="0" y="4765675"/>
            <a:ext cx="3475038" cy="274638"/>
          </a:xfrm>
        </p:spPr>
        <p:txBody>
          <a:bodyPr/>
          <a:lstStyle/>
          <a:p>
            <a:r>
              <a:rPr lang="en-US" dirty="0" err="1"/>
              <a:t>Xoriant</a:t>
            </a:r>
            <a:r>
              <a:rPr lang="en-US" dirty="0"/>
              <a:t> </a:t>
            </a:r>
            <a:r>
              <a:rPr lang="en-US" dirty="0" err="1"/>
              <a:t>Soultions</a:t>
            </a:r>
            <a:r>
              <a:rPr lang="en-US" dirty="0"/>
              <a:t> Pvt. Ltd.</a:t>
            </a:r>
          </a:p>
        </p:txBody>
      </p:sp>
    </p:spTree>
    <p:extLst>
      <p:ext uri="{BB962C8B-B14F-4D97-AF65-F5344CB8AC3E}">
        <p14:creationId xmlns:p14="http://schemas.microsoft.com/office/powerpoint/2010/main" val="113030193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3"/>
          </p:nvPr>
        </p:nvSpPr>
        <p:spPr/>
        <p:txBody>
          <a:bodyPr>
            <a:normAutofit/>
          </a:bodyPr>
          <a:lstStyle/>
          <a:p>
            <a:pPr marL="0" indent="0">
              <a:buNone/>
            </a:pPr>
            <a:r>
              <a:rPr lang="en-US" sz="1600" dirty="0"/>
              <a:t>Select the valid lambda expression among following:</a:t>
            </a:r>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6" name="Rectangle: Rounded Corners 5">
            <a:extLst>
              <a:ext uri="{FF2B5EF4-FFF2-40B4-BE49-F238E27FC236}">
                <a16:creationId xmlns:a16="http://schemas.microsoft.com/office/drawing/2014/main" id="{A0EA74EE-315E-4EC6-9757-A34F51996682}"/>
              </a:ext>
            </a:extLst>
          </p:cNvPr>
          <p:cNvSpPr/>
          <p:nvPr/>
        </p:nvSpPr>
        <p:spPr>
          <a:xfrm>
            <a:off x="541499" y="1379126"/>
            <a:ext cx="3585129"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rabicPeriod"/>
            </a:pPr>
            <a:endParaRPr lang="en-US" sz="1800" dirty="0"/>
          </a:p>
          <a:p>
            <a:pPr marL="342900" indent="-342900">
              <a:buFont typeface="+mj-lt"/>
              <a:buAutoNum type="arabicPeriod"/>
            </a:pPr>
            <a:r>
              <a:rPr lang="en-US" sz="1600" dirty="0"/>
              <a:t>() -&gt; {}</a:t>
            </a:r>
          </a:p>
          <a:p>
            <a:pPr marL="342900" indent="-342900" algn="ctr">
              <a:buFont typeface="+mj-lt"/>
              <a:buAutoNum type="arabicPeriod"/>
            </a:pPr>
            <a:endParaRPr lang="en-IN" dirty="0"/>
          </a:p>
        </p:txBody>
      </p:sp>
      <p:sp>
        <p:nvSpPr>
          <p:cNvPr id="7" name="Rectangle: Rounded Corners 6">
            <a:extLst>
              <a:ext uri="{FF2B5EF4-FFF2-40B4-BE49-F238E27FC236}">
                <a16:creationId xmlns:a16="http://schemas.microsoft.com/office/drawing/2014/main" id="{10B28F35-6D02-41BC-9C9F-7EF052C69E68}"/>
              </a:ext>
            </a:extLst>
          </p:cNvPr>
          <p:cNvSpPr/>
          <p:nvPr/>
        </p:nvSpPr>
        <p:spPr>
          <a:xfrm>
            <a:off x="517771" y="1965861"/>
            <a:ext cx="358512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rabicPeriod" startAt="2"/>
            </a:pPr>
            <a:endParaRPr lang="en-US" sz="1800" dirty="0"/>
          </a:p>
          <a:p>
            <a:pPr marL="342900" indent="-342900">
              <a:buFont typeface="+mj-lt"/>
              <a:buAutoNum type="arabicPeriod" startAt="2"/>
            </a:pPr>
            <a:r>
              <a:rPr lang="en-US" sz="1600" dirty="0"/>
              <a:t>() -&gt; "Welcome to Java 8"</a:t>
            </a:r>
          </a:p>
          <a:p>
            <a:pPr marL="342900" indent="-342900" algn="ctr">
              <a:buFont typeface="+mj-lt"/>
              <a:buAutoNum type="arabicPeriod" startAt="2"/>
            </a:pPr>
            <a:endParaRPr lang="en-IN" dirty="0"/>
          </a:p>
        </p:txBody>
      </p:sp>
      <p:sp>
        <p:nvSpPr>
          <p:cNvPr id="8" name="Rectangle: Rounded Corners 7">
            <a:extLst>
              <a:ext uri="{FF2B5EF4-FFF2-40B4-BE49-F238E27FC236}">
                <a16:creationId xmlns:a16="http://schemas.microsoft.com/office/drawing/2014/main" id="{25DE12CF-8B25-4DE4-80F2-C7410EDECBF6}"/>
              </a:ext>
            </a:extLst>
          </p:cNvPr>
          <p:cNvSpPr/>
          <p:nvPr/>
        </p:nvSpPr>
        <p:spPr>
          <a:xfrm>
            <a:off x="517771" y="2565272"/>
            <a:ext cx="3608857"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a:p>
            <a:pPr marL="342900" indent="-342900">
              <a:buFont typeface="+mj-lt"/>
              <a:buAutoNum type="arabicPeriod" startAt="3"/>
            </a:pPr>
            <a:r>
              <a:rPr lang="en-US" sz="1600" dirty="0"/>
              <a:t>() -&gt; {return "Welcome to Java 8";}</a:t>
            </a:r>
          </a:p>
          <a:p>
            <a:pPr marL="342900" indent="-342900" algn="ctr">
              <a:buFont typeface="+mj-lt"/>
              <a:buAutoNum type="arabicPeriod" startAt="3"/>
            </a:pPr>
            <a:endParaRPr lang="en-IN" dirty="0"/>
          </a:p>
        </p:txBody>
      </p:sp>
      <p:sp>
        <p:nvSpPr>
          <p:cNvPr id="9" name="Rectangle: Rounded Corners 8">
            <a:extLst>
              <a:ext uri="{FF2B5EF4-FFF2-40B4-BE49-F238E27FC236}">
                <a16:creationId xmlns:a16="http://schemas.microsoft.com/office/drawing/2014/main" id="{93236C73-70CF-4CC5-86D7-27CD2632EB0C}"/>
              </a:ext>
            </a:extLst>
          </p:cNvPr>
          <p:cNvSpPr/>
          <p:nvPr/>
        </p:nvSpPr>
        <p:spPr>
          <a:xfrm>
            <a:off x="517771" y="3164683"/>
            <a:ext cx="360885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a:p>
            <a:pPr marL="342900" indent="-342900">
              <a:buFont typeface="+mj-lt"/>
              <a:buAutoNum type="arabicPeriod" startAt="4"/>
            </a:pPr>
            <a:r>
              <a:rPr lang="en-US" sz="1600" dirty="0"/>
              <a:t>(Integer </a:t>
            </a:r>
            <a:r>
              <a:rPr lang="en-US" sz="1600" dirty="0" err="1"/>
              <a:t>i</a:t>
            </a:r>
            <a:r>
              <a:rPr lang="en-US" sz="1600" dirty="0"/>
              <a:t>) -&gt; return "Hello " + </a:t>
            </a:r>
            <a:r>
              <a:rPr lang="en-US" sz="1600" dirty="0" err="1"/>
              <a:t>i</a:t>
            </a:r>
            <a:r>
              <a:rPr lang="en-US" sz="1600" dirty="0"/>
              <a:t>;</a:t>
            </a:r>
          </a:p>
          <a:p>
            <a:pPr algn="ctr"/>
            <a:endParaRPr lang="en-IN" dirty="0"/>
          </a:p>
        </p:txBody>
      </p:sp>
      <p:sp>
        <p:nvSpPr>
          <p:cNvPr id="10" name="Rectangle: Rounded Corners 9">
            <a:extLst>
              <a:ext uri="{FF2B5EF4-FFF2-40B4-BE49-F238E27FC236}">
                <a16:creationId xmlns:a16="http://schemas.microsoft.com/office/drawing/2014/main" id="{0C848E8E-15FB-4B74-A88C-70C920D09D15}"/>
              </a:ext>
            </a:extLst>
          </p:cNvPr>
          <p:cNvSpPr/>
          <p:nvPr/>
        </p:nvSpPr>
        <p:spPr>
          <a:xfrm>
            <a:off x="517771" y="3787350"/>
            <a:ext cx="360885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a:p>
            <a:pPr marL="342900" indent="-342900">
              <a:buFont typeface="+mj-lt"/>
              <a:buAutoNum type="arabicPeriod" startAt="5"/>
            </a:pPr>
            <a:r>
              <a:rPr lang="en-US" sz="1600" dirty="0"/>
              <a:t>(String s) -&gt; {" Welcome to Java 8 ";}</a:t>
            </a:r>
          </a:p>
          <a:p>
            <a:pPr algn="ctr"/>
            <a:endParaRPr lang="en-IN" dirty="0"/>
          </a:p>
        </p:txBody>
      </p:sp>
      <p:grpSp>
        <p:nvGrpSpPr>
          <p:cNvPr id="31" name="Group 30">
            <a:extLst>
              <a:ext uri="{FF2B5EF4-FFF2-40B4-BE49-F238E27FC236}">
                <a16:creationId xmlns:a16="http://schemas.microsoft.com/office/drawing/2014/main" id="{35080DED-3FF2-4D21-9458-BF155E90098F}"/>
              </a:ext>
            </a:extLst>
          </p:cNvPr>
          <p:cNvGrpSpPr/>
          <p:nvPr/>
        </p:nvGrpSpPr>
        <p:grpSpPr>
          <a:xfrm>
            <a:off x="4415641" y="3125285"/>
            <a:ext cx="792088" cy="547225"/>
            <a:chOff x="4279512" y="3102157"/>
            <a:chExt cx="792088" cy="547225"/>
          </a:xfrm>
        </p:grpSpPr>
        <p:sp>
          <p:nvSpPr>
            <p:cNvPr id="14" name="Rectangle: Rounded Corners 13">
              <a:extLst>
                <a:ext uri="{FF2B5EF4-FFF2-40B4-BE49-F238E27FC236}">
                  <a16:creationId xmlns:a16="http://schemas.microsoft.com/office/drawing/2014/main" id="{1335F58E-4966-4915-8BCE-04043C6C2EDA}"/>
                </a:ext>
              </a:extLst>
            </p:cNvPr>
            <p:cNvSpPr/>
            <p:nvPr/>
          </p:nvSpPr>
          <p:spPr>
            <a:xfrm>
              <a:off x="4279512" y="3137639"/>
              <a:ext cx="792088" cy="5040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ln>
                  <a:solidFill>
                    <a:srgbClr val="FF0000"/>
                  </a:solidFill>
                </a:ln>
              </a:endParaRPr>
            </a:p>
          </p:txBody>
        </p:sp>
        <p:pic>
          <p:nvPicPr>
            <p:cNvPr id="17" name="Graphic 16" descr="Close with solid fill">
              <a:extLst>
                <a:ext uri="{FF2B5EF4-FFF2-40B4-BE49-F238E27FC236}">
                  <a16:creationId xmlns:a16="http://schemas.microsoft.com/office/drawing/2014/main" id="{E375285C-557B-4A9B-B297-314EBCEE1C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01943" y="3102157"/>
              <a:ext cx="547225" cy="547225"/>
            </a:xfrm>
            <a:prstGeom prst="rect">
              <a:avLst/>
            </a:prstGeom>
          </p:spPr>
        </p:pic>
      </p:grpSp>
      <p:grpSp>
        <p:nvGrpSpPr>
          <p:cNvPr id="28" name="Group 27">
            <a:extLst>
              <a:ext uri="{FF2B5EF4-FFF2-40B4-BE49-F238E27FC236}">
                <a16:creationId xmlns:a16="http://schemas.microsoft.com/office/drawing/2014/main" id="{404E6D39-3606-4FE1-A8E7-BA80EEE2D809}"/>
              </a:ext>
            </a:extLst>
          </p:cNvPr>
          <p:cNvGrpSpPr/>
          <p:nvPr/>
        </p:nvGrpSpPr>
        <p:grpSpPr>
          <a:xfrm>
            <a:off x="4420097" y="1350076"/>
            <a:ext cx="792088" cy="547225"/>
            <a:chOff x="4283968" y="1326948"/>
            <a:chExt cx="792088" cy="547225"/>
          </a:xfrm>
        </p:grpSpPr>
        <p:sp>
          <p:nvSpPr>
            <p:cNvPr id="11" name="Rectangle: Rounded Corners 10">
              <a:extLst>
                <a:ext uri="{FF2B5EF4-FFF2-40B4-BE49-F238E27FC236}">
                  <a16:creationId xmlns:a16="http://schemas.microsoft.com/office/drawing/2014/main" id="{E8050FCB-B279-4B38-9324-33F3B83AB3C0}"/>
                </a:ext>
              </a:extLst>
            </p:cNvPr>
            <p:cNvSpPr/>
            <p:nvPr/>
          </p:nvSpPr>
          <p:spPr>
            <a:xfrm>
              <a:off x="4283968" y="1355998"/>
              <a:ext cx="792088" cy="5040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ln>
                  <a:solidFill>
                    <a:srgbClr val="FFC000"/>
                  </a:solidFill>
                </a:ln>
              </a:endParaRPr>
            </a:p>
          </p:txBody>
        </p:sp>
        <p:pic>
          <p:nvPicPr>
            <p:cNvPr id="19" name="Graphic 18" descr="Badge Tick1 with solid fill">
              <a:extLst>
                <a:ext uri="{FF2B5EF4-FFF2-40B4-BE49-F238E27FC236}">
                  <a16:creationId xmlns:a16="http://schemas.microsoft.com/office/drawing/2014/main" id="{B2283698-3148-44D4-8EFC-8AEEF8C0EE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01941" y="1326948"/>
              <a:ext cx="547225" cy="547225"/>
            </a:xfrm>
            <a:prstGeom prst="rect">
              <a:avLst/>
            </a:prstGeom>
          </p:spPr>
        </p:pic>
      </p:grpSp>
      <p:grpSp>
        <p:nvGrpSpPr>
          <p:cNvPr id="29" name="Group 28">
            <a:extLst>
              <a:ext uri="{FF2B5EF4-FFF2-40B4-BE49-F238E27FC236}">
                <a16:creationId xmlns:a16="http://schemas.microsoft.com/office/drawing/2014/main" id="{9210A40B-0D72-4D3A-8CBF-419580C5632D}"/>
              </a:ext>
            </a:extLst>
          </p:cNvPr>
          <p:cNvGrpSpPr/>
          <p:nvPr/>
        </p:nvGrpSpPr>
        <p:grpSpPr>
          <a:xfrm>
            <a:off x="4415641" y="1943806"/>
            <a:ext cx="792088" cy="547225"/>
            <a:chOff x="4279512" y="1920678"/>
            <a:chExt cx="792088" cy="547225"/>
          </a:xfrm>
        </p:grpSpPr>
        <p:sp>
          <p:nvSpPr>
            <p:cNvPr id="12" name="Rectangle: Rounded Corners 11">
              <a:extLst>
                <a:ext uri="{FF2B5EF4-FFF2-40B4-BE49-F238E27FC236}">
                  <a16:creationId xmlns:a16="http://schemas.microsoft.com/office/drawing/2014/main" id="{B3202457-EAE4-41A4-B1A3-499502213315}"/>
                </a:ext>
              </a:extLst>
            </p:cNvPr>
            <p:cNvSpPr/>
            <p:nvPr/>
          </p:nvSpPr>
          <p:spPr>
            <a:xfrm>
              <a:off x="4279512" y="1943507"/>
              <a:ext cx="792088" cy="5040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ln>
                  <a:solidFill>
                    <a:srgbClr val="FFC000"/>
                  </a:solidFill>
                </a:ln>
              </a:endParaRPr>
            </a:p>
          </p:txBody>
        </p:sp>
        <p:pic>
          <p:nvPicPr>
            <p:cNvPr id="20" name="Graphic 19" descr="Badge Tick1 with solid fill">
              <a:extLst>
                <a:ext uri="{FF2B5EF4-FFF2-40B4-BE49-F238E27FC236}">
                  <a16:creationId xmlns:a16="http://schemas.microsoft.com/office/drawing/2014/main" id="{A9CCDCDD-AAC1-46E0-BDC5-04BE980E1EC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01943" y="1920678"/>
              <a:ext cx="547225" cy="547225"/>
            </a:xfrm>
            <a:prstGeom prst="rect">
              <a:avLst/>
            </a:prstGeom>
          </p:spPr>
        </p:pic>
      </p:grpSp>
      <p:grpSp>
        <p:nvGrpSpPr>
          <p:cNvPr id="30" name="Group 29">
            <a:extLst>
              <a:ext uri="{FF2B5EF4-FFF2-40B4-BE49-F238E27FC236}">
                <a16:creationId xmlns:a16="http://schemas.microsoft.com/office/drawing/2014/main" id="{227DCC45-9775-4185-BCBF-A8E2C19E56A5}"/>
              </a:ext>
            </a:extLst>
          </p:cNvPr>
          <p:cNvGrpSpPr/>
          <p:nvPr/>
        </p:nvGrpSpPr>
        <p:grpSpPr>
          <a:xfrm>
            <a:off x="4415641" y="2531283"/>
            <a:ext cx="792088" cy="547225"/>
            <a:chOff x="4279512" y="2508155"/>
            <a:chExt cx="792088" cy="547225"/>
          </a:xfrm>
        </p:grpSpPr>
        <p:sp>
          <p:nvSpPr>
            <p:cNvPr id="13" name="Rectangle: Rounded Corners 12">
              <a:extLst>
                <a:ext uri="{FF2B5EF4-FFF2-40B4-BE49-F238E27FC236}">
                  <a16:creationId xmlns:a16="http://schemas.microsoft.com/office/drawing/2014/main" id="{4CF4C8E9-03C3-4874-9ACB-26254F3C3A05}"/>
                </a:ext>
              </a:extLst>
            </p:cNvPr>
            <p:cNvSpPr/>
            <p:nvPr/>
          </p:nvSpPr>
          <p:spPr>
            <a:xfrm>
              <a:off x="4279512" y="2540573"/>
              <a:ext cx="792088" cy="5040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ln>
                  <a:solidFill>
                    <a:srgbClr val="FFC000"/>
                  </a:solidFill>
                </a:ln>
              </a:endParaRPr>
            </a:p>
          </p:txBody>
        </p:sp>
        <p:pic>
          <p:nvPicPr>
            <p:cNvPr id="21" name="Graphic 20" descr="Badge Tick1 with solid fill">
              <a:extLst>
                <a:ext uri="{FF2B5EF4-FFF2-40B4-BE49-F238E27FC236}">
                  <a16:creationId xmlns:a16="http://schemas.microsoft.com/office/drawing/2014/main" id="{6016EFFA-34E7-4C1C-920E-B19DA555360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01943" y="2508155"/>
              <a:ext cx="547225" cy="547225"/>
            </a:xfrm>
            <a:prstGeom prst="rect">
              <a:avLst/>
            </a:prstGeom>
          </p:spPr>
        </p:pic>
      </p:grpSp>
      <p:grpSp>
        <p:nvGrpSpPr>
          <p:cNvPr id="32" name="Group 31">
            <a:extLst>
              <a:ext uri="{FF2B5EF4-FFF2-40B4-BE49-F238E27FC236}">
                <a16:creationId xmlns:a16="http://schemas.microsoft.com/office/drawing/2014/main" id="{442D219D-25EF-4AFE-856A-201B695E30A9}"/>
              </a:ext>
            </a:extLst>
          </p:cNvPr>
          <p:cNvGrpSpPr/>
          <p:nvPr/>
        </p:nvGrpSpPr>
        <p:grpSpPr>
          <a:xfrm>
            <a:off x="4415641" y="3793648"/>
            <a:ext cx="792088" cy="547225"/>
            <a:chOff x="4279512" y="3770520"/>
            <a:chExt cx="792088" cy="547225"/>
          </a:xfrm>
        </p:grpSpPr>
        <p:sp>
          <p:nvSpPr>
            <p:cNvPr id="15" name="Rectangle: Rounded Corners 14">
              <a:extLst>
                <a:ext uri="{FF2B5EF4-FFF2-40B4-BE49-F238E27FC236}">
                  <a16:creationId xmlns:a16="http://schemas.microsoft.com/office/drawing/2014/main" id="{107AB6E7-BF3B-4005-8EC0-C7305469910A}"/>
                </a:ext>
              </a:extLst>
            </p:cNvPr>
            <p:cNvSpPr/>
            <p:nvPr/>
          </p:nvSpPr>
          <p:spPr>
            <a:xfrm>
              <a:off x="4279512" y="3777920"/>
              <a:ext cx="792088" cy="5040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ln>
                  <a:solidFill>
                    <a:srgbClr val="FF0000"/>
                  </a:solidFill>
                </a:ln>
              </a:endParaRPr>
            </a:p>
          </p:txBody>
        </p:sp>
        <p:pic>
          <p:nvPicPr>
            <p:cNvPr id="22" name="Graphic 21" descr="Close with solid fill">
              <a:extLst>
                <a:ext uri="{FF2B5EF4-FFF2-40B4-BE49-F238E27FC236}">
                  <a16:creationId xmlns:a16="http://schemas.microsoft.com/office/drawing/2014/main" id="{A86D4229-E5E6-4C46-AF83-062C69E314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01942" y="3770520"/>
              <a:ext cx="547225" cy="547225"/>
            </a:xfrm>
            <a:prstGeom prst="rect">
              <a:avLst/>
            </a:prstGeom>
          </p:spPr>
        </p:pic>
      </p:grpSp>
      <p:grpSp>
        <p:nvGrpSpPr>
          <p:cNvPr id="33" name="Group 32">
            <a:extLst>
              <a:ext uri="{FF2B5EF4-FFF2-40B4-BE49-F238E27FC236}">
                <a16:creationId xmlns:a16="http://schemas.microsoft.com/office/drawing/2014/main" id="{287F3405-6656-47A3-A7B8-8303F056F50C}"/>
              </a:ext>
            </a:extLst>
          </p:cNvPr>
          <p:cNvGrpSpPr/>
          <p:nvPr/>
        </p:nvGrpSpPr>
        <p:grpSpPr>
          <a:xfrm>
            <a:off x="7028876" y="4291031"/>
            <a:ext cx="1614292" cy="512967"/>
            <a:chOff x="6215325" y="6076073"/>
            <a:chExt cx="2152389" cy="683956"/>
          </a:xfrm>
        </p:grpSpPr>
        <p:pic>
          <p:nvPicPr>
            <p:cNvPr id="34" name="Content Placeholder 11" descr="Right pointing backhand index outline">
              <a:extLst>
                <a:ext uri="{FF2B5EF4-FFF2-40B4-BE49-F238E27FC236}">
                  <a16:creationId xmlns:a16="http://schemas.microsoft.com/office/drawing/2014/main" id="{2C1FBD80-EEAA-4348-9522-D5C1190F959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15325" y="6076073"/>
              <a:ext cx="779288" cy="683956"/>
            </a:xfrm>
            <a:prstGeom prst="rect">
              <a:avLst/>
            </a:prstGeom>
            <a:effectLst>
              <a:outerShdw blurRad="50800" dist="38100" dir="2700000" algn="tl" rotWithShape="0">
                <a:prstClr val="black">
                  <a:alpha val="40000"/>
                </a:prstClr>
              </a:outerShdw>
            </a:effectLst>
          </p:spPr>
        </p:pic>
        <p:sp>
          <p:nvSpPr>
            <p:cNvPr id="35" name="Rectangle: Rounded Corners 34">
              <a:hlinkClick r:id="rId9" action="ppaction://hlinksldjump"/>
              <a:extLst>
                <a:ext uri="{FF2B5EF4-FFF2-40B4-BE49-F238E27FC236}">
                  <a16:creationId xmlns:a16="http://schemas.microsoft.com/office/drawing/2014/main" id="{7B67FB53-3BDC-4C0D-9A17-5C2C4E8D73C8}"/>
                </a:ext>
              </a:extLst>
            </p:cNvPr>
            <p:cNvSpPr/>
            <p:nvPr/>
          </p:nvSpPr>
          <p:spPr>
            <a:xfrm>
              <a:off x="7010400" y="6112329"/>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Next</a:t>
              </a:r>
              <a:endParaRPr lang="en-IN" sz="1350" dirty="0"/>
            </a:p>
          </p:txBody>
        </p:sp>
      </p:grpSp>
    </p:spTree>
    <p:extLst>
      <p:ext uri="{BB962C8B-B14F-4D97-AF65-F5344CB8AC3E}">
        <p14:creationId xmlns:p14="http://schemas.microsoft.com/office/powerpoint/2010/main" val="76071789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8"/>
                                        </p:tgtEl>
                                        <p:attrNameLst>
                                          <p:attrName>style.visibility</p:attrName>
                                        </p:attrNameLst>
                                      </p:cBhvr>
                                      <p:to>
                                        <p:strVal val="hidden"/>
                                      </p:to>
                                    </p:set>
                                  </p:childTnLst>
                                </p:cTn>
                              </p:par>
                            </p:childTnLst>
                          </p:cTn>
                        </p:par>
                      </p:childTnLst>
                    </p:cTn>
                  </p:par>
                </p:childTnLst>
              </p:cTn>
              <p:nextCondLst>
                <p:cond evt="onClick" delay="0">
                  <p:tgtEl>
                    <p:spTgt spid="6"/>
                  </p:tgtEl>
                </p:cond>
              </p:nextCondLst>
            </p:seq>
            <p:seq concurrent="1" nextAc="seek">
              <p:cTn id="11" restart="whenNotActive" fill="hold" evtFilter="cancelBubble" nodeType="interactiveSeq">
                <p:stCondLst>
                  <p:cond evt="onClick" delay="0">
                    <p:tgtEl>
                      <p:spTgt spid="7"/>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29"/>
                                        </p:tgtEl>
                                        <p:attrNameLst>
                                          <p:attrName>style.visibility</p:attrName>
                                        </p:attrNameLst>
                                      </p:cBhvr>
                                      <p:to>
                                        <p:strVal val="hidden"/>
                                      </p:to>
                                    </p:set>
                                  </p:childTnLst>
                                </p:cTn>
                              </p:par>
                            </p:childTnLst>
                          </p:cTn>
                        </p:par>
                      </p:childTnLst>
                    </p:cTn>
                  </p:par>
                </p:childTnLst>
              </p:cTn>
              <p:nextCondLst>
                <p:cond evt="onClick" delay="0">
                  <p:tgtEl>
                    <p:spTgt spid="7"/>
                  </p:tgtEl>
                </p:cond>
              </p:nextCondLst>
            </p:seq>
            <p:seq concurrent="1" nextAc="seek">
              <p:cTn id="20" restart="whenNotActive" fill="hold" evtFilter="cancelBubble" nodeType="interactiveSeq">
                <p:stCondLst>
                  <p:cond evt="onClick" delay="0">
                    <p:tgtEl>
                      <p:spTgt spid="8"/>
                    </p:tgtEl>
                  </p:cond>
                </p:stCondLst>
                <p:endSync evt="end" delay="0">
                  <p:rtn val="all"/>
                </p:endSync>
                <p:childTnLst>
                  <p:par>
                    <p:cTn id="21" fill="hold">
                      <p:stCondLst>
                        <p:cond delay="0"/>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30"/>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29" restart="whenNotActive" fill="hold" evtFilter="cancelBubble" nodeType="interactiveSeq">
                <p:stCondLst>
                  <p:cond evt="onClick" delay="0">
                    <p:tgtEl>
                      <p:spTgt spid="9"/>
                    </p:tgtEl>
                  </p:cond>
                </p:stCondLst>
                <p:endSync evt="end" delay="0">
                  <p:rtn val="all"/>
                </p:endSync>
                <p:childTnLst>
                  <p:par>
                    <p:cTn id="30" fill="hold">
                      <p:stCondLst>
                        <p:cond delay="0"/>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0"/>
                                          </p:stCondLst>
                                        </p:cTn>
                                        <p:tgtEl>
                                          <p:spTgt spid="31"/>
                                        </p:tgtEl>
                                        <p:attrNameLst>
                                          <p:attrName>style.visibility</p:attrName>
                                        </p:attrNameLst>
                                      </p:cBhvr>
                                      <p:to>
                                        <p:strVal val="hidden"/>
                                      </p:to>
                                    </p:set>
                                  </p:childTnLst>
                                </p:cTn>
                              </p:par>
                            </p:childTnLst>
                          </p:cTn>
                        </p:par>
                      </p:childTnLst>
                    </p:cTn>
                  </p:par>
                </p:childTnLst>
              </p:cTn>
              <p:nextCondLst>
                <p:cond evt="onClick" delay="0">
                  <p:tgtEl>
                    <p:spTgt spid="9"/>
                  </p:tgtEl>
                </p:cond>
              </p:nextCondLst>
            </p:seq>
            <p:seq concurrent="1" nextAc="seek">
              <p:cTn id="38" restart="whenNotActive" fill="hold" evtFilter="cancelBubble" nodeType="interactiveSeq">
                <p:stCondLst>
                  <p:cond evt="onClick" delay="0">
                    <p:tgtEl>
                      <p:spTgt spid="10"/>
                    </p:tgtEl>
                  </p:cond>
                </p:stCondLst>
                <p:endSync evt="end" delay="0">
                  <p:rtn val="all"/>
                </p:endSync>
                <p:childTnLst>
                  <p:par>
                    <p:cTn id="39" fill="hold">
                      <p:stCondLst>
                        <p:cond delay="0"/>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32"/>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Interfaces Java Doc</a:t>
            </a:r>
          </a:p>
        </p:txBody>
      </p:sp>
      <p:sp>
        <p:nvSpPr>
          <p:cNvPr id="3" name="Content Placeholder 2"/>
          <p:cNvSpPr>
            <a:spLocks noGrp="1"/>
          </p:cNvSpPr>
          <p:nvPr>
            <p:ph idx="13"/>
          </p:nvPr>
        </p:nvSpPr>
        <p:spPr/>
        <p:txBody>
          <a:bodyPr>
            <a:normAutofit/>
          </a:bodyPr>
          <a:lstStyle/>
          <a:p>
            <a:pPr marL="0" indent="0">
              <a:buNone/>
            </a:pPr>
            <a:r>
              <a:rPr lang="en-US" sz="1600" dirty="0">
                <a:hlinkClick r:id="rId3"/>
              </a:rPr>
              <a:t>https://docs.oracle.com/javase/8/docs/api/java/util/function/package-summary.html</a:t>
            </a:r>
            <a:endParaRPr lang="en-US" sz="1600" dirty="0"/>
          </a:p>
          <a:p>
            <a:pPr marL="0" indent="0">
              <a:buNone/>
            </a:pPr>
            <a:endParaRPr lang="en-US" sz="1650" dirty="0"/>
          </a:p>
          <a:p>
            <a:pPr marL="0" indent="0">
              <a:buNone/>
            </a:pPr>
            <a:r>
              <a:rPr lang="en-US" sz="1600" dirty="0"/>
              <a:t>The below are the important Functional Interfaces</a:t>
            </a:r>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grpSp>
        <p:nvGrpSpPr>
          <p:cNvPr id="33" name="Group 32">
            <a:extLst>
              <a:ext uri="{FF2B5EF4-FFF2-40B4-BE49-F238E27FC236}">
                <a16:creationId xmlns:a16="http://schemas.microsoft.com/office/drawing/2014/main" id="{287F3405-6656-47A3-A7B8-8303F056F50C}"/>
              </a:ext>
            </a:extLst>
          </p:cNvPr>
          <p:cNvGrpSpPr/>
          <p:nvPr/>
        </p:nvGrpSpPr>
        <p:grpSpPr>
          <a:xfrm>
            <a:off x="7028876" y="4291031"/>
            <a:ext cx="1614292" cy="512967"/>
            <a:chOff x="6215325" y="6076073"/>
            <a:chExt cx="2152389" cy="683956"/>
          </a:xfrm>
        </p:grpSpPr>
        <p:pic>
          <p:nvPicPr>
            <p:cNvPr id="34" name="Content Placeholder 11" descr="Right pointing backhand index outline">
              <a:extLst>
                <a:ext uri="{FF2B5EF4-FFF2-40B4-BE49-F238E27FC236}">
                  <a16:creationId xmlns:a16="http://schemas.microsoft.com/office/drawing/2014/main" id="{2C1FBD80-EEAA-4348-9522-D5C1190F95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15325" y="6076073"/>
              <a:ext cx="779288" cy="683956"/>
            </a:xfrm>
            <a:prstGeom prst="rect">
              <a:avLst/>
            </a:prstGeom>
            <a:effectLst>
              <a:outerShdw blurRad="50800" dist="38100" dir="2700000" algn="tl" rotWithShape="0">
                <a:prstClr val="black">
                  <a:alpha val="40000"/>
                </a:prstClr>
              </a:outerShdw>
            </a:effectLst>
          </p:spPr>
        </p:pic>
        <p:sp>
          <p:nvSpPr>
            <p:cNvPr id="35" name="Rectangle: Rounded Corners 34">
              <a:hlinkClick r:id="rId6" action="ppaction://hlinksldjump"/>
              <a:extLst>
                <a:ext uri="{FF2B5EF4-FFF2-40B4-BE49-F238E27FC236}">
                  <a16:creationId xmlns:a16="http://schemas.microsoft.com/office/drawing/2014/main" id="{7B67FB53-3BDC-4C0D-9A17-5C2C4E8D73C8}"/>
                </a:ext>
              </a:extLst>
            </p:cNvPr>
            <p:cNvSpPr/>
            <p:nvPr/>
          </p:nvSpPr>
          <p:spPr>
            <a:xfrm>
              <a:off x="7010400" y="6112329"/>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Next</a:t>
              </a:r>
              <a:endParaRPr lang="en-IN" sz="1350" dirty="0"/>
            </a:p>
          </p:txBody>
        </p:sp>
      </p:grpSp>
      <p:grpSp>
        <p:nvGrpSpPr>
          <p:cNvPr id="18" name="Group 17">
            <a:extLst>
              <a:ext uri="{FF2B5EF4-FFF2-40B4-BE49-F238E27FC236}">
                <a16:creationId xmlns:a16="http://schemas.microsoft.com/office/drawing/2014/main" id="{DD78F87F-01C3-482B-A11E-4644568CAAB4}"/>
              </a:ext>
            </a:extLst>
          </p:cNvPr>
          <p:cNvGrpSpPr/>
          <p:nvPr/>
        </p:nvGrpSpPr>
        <p:grpSpPr>
          <a:xfrm>
            <a:off x="432009" y="1949918"/>
            <a:ext cx="2411799" cy="2654263"/>
            <a:chOff x="432009" y="1949918"/>
            <a:chExt cx="2411799" cy="2654263"/>
          </a:xfrm>
        </p:grpSpPr>
        <p:sp>
          <p:nvSpPr>
            <p:cNvPr id="5" name="Rectangle: Rounded Corners 4">
              <a:hlinkClick r:id="rId7" action="ppaction://hlinksldjump"/>
              <a:extLst>
                <a:ext uri="{FF2B5EF4-FFF2-40B4-BE49-F238E27FC236}">
                  <a16:creationId xmlns:a16="http://schemas.microsoft.com/office/drawing/2014/main" id="{F1DBF975-9934-4CF8-9C82-4F4310A1DD70}"/>
                </a:ext>
              </a:extLst>
            </p:cNvPr>
            <p:cNvSpPr/>
            <p:nvPr/>
          </p:nvSpPr>
          <p:spPr>
            <a:xfrm>
              <a:off x="432011" y="1949918"/>
              <a:ext cx="2411796" cy="432048"/>
            </a:xfrm>
            <a:prstGeom prst="roundRect">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Predicate</a:t>
              </a:r>
              <a:endParaRPr lang="en-IN" dirty="0"/>
            </a:p>
          </p:txBody>
        </p:sp>
        <p:sp>
          <p:nvSpPr>
            <p:cNvPr id="37" name="Rectangle: Rounded Corners 36">
              <a:hlinkClick r:id="rId8" action="ppaction://hlinksldjump"/>
              <a:extLst>
                <a:ext uri="{FF2B5EF4-FFF2-40B4-BE49-F238E27FC236}">
                  <a16:creationId xmlns:a16="http://schemas.microsoft.com/office/drawing/2014/main" id="{F8132CDB-3E1E-40D5-9909-AB3AB809A1BD}"/>
                </a:ext>
              </a:extLst>
            </p:cNvPr>
            <p:cNvSpPr/>
            <p:nvPr/>
          </p:nvSpPr>
          <p:spPr>
            <a:xfrm>
              <a:off x="432010" y="2473077"/>
              <a:ext cx="2411797" cy="432048"/>
            </a:xfrm>
            <a:prstGeom prst="roundRect">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Consumer</a:t>
              </a:r>
              <a:endParaRPr lang="en-IN" dirty="0"/>
            </a:p>
          </p:txBody>
        </p:sp>
        <p:sp>
          <p:nvSpPr>
            <p:cNvPr id="38" name="Rectangle: Rounded Corners 37">
              <a:hlinkClick r:id="rId9" action="ppaction://hlinksldjump"/>
              <a:extLst>
                <a:ext uri="{FF2B5EF4-FFF2-40B4-BE49-F238E27FC236}">
                  <a16:creationId xmlns:a16="http://schemas.microsoft.com/office/drawing/2014/main" id="{F2BACC3F-2D41-47C0-A5F3-33EEA34C7D05}"/>
                </a:ext>
              </a:extLst>
            </p:cNvPr>
            <p:cNvSpPr/>
            <p:nvPr/>
          </p:nvSpPr>
          <p:spPr>
            <a:xfrm>
              <a:off x="432009" y="3020566"/>
              <a:ext cx="2411797" cy="432048"/>
            </a:xfrm>
            <a:prstGeom prst="roundRect">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Supplier</a:t>
              </a:r>
              <a:endParaRPr lang="en-IN" sz="1600" dirty="0"/>
            </a:p>
          </p:txBody>
        </p:sp>
        <p:sp>
          <p:nvSpPr>
            <p:cNvPr id="39" name="Rectangle: Rounded Corners 38">
              <a:hlinkClick r:id="rId10" action="ppaction://hlinksldjump"/>
              <a:extLst>
                <a:ext uri="{FF2B5EF4-FFF2-40B4-BE49-F238E27FC236}">
                  <a16:creationId xmlns:a16="http://schemas.microsoft.com/office/drawing/2014/main" id="{BD3D3B04-D0EB-4411-AC3B-513633914166}"/>
                </a:ext>
              </a:extLst>
            </p:cNvPr>
            <p:cNvSpPr/>
            <p:nvPr/>
          </p:nvSpPr>
          <p:spPr>
            <a:xfrm>
              <a:off x="443762" y="3562436"/>
              <a:ext cx="2400044" cy="432048"/>
            </a:xfrm>
            <a:prstGeom prst="roundRect">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Function</a:t>
              </a:r>
              <a:endParaRPr lang="en-IN" sz="1600" dirty="0"/>
            </a:p>
          </p:txBody>
        </p:sp>
        <p:sp>
          <p:nvSpPr>
            <p:cNvPr id="40" name="Rectangle: Rounded Corners 39">
              <a:hlinkClick r:id="rId11" action="ppaction://hlinksldjump"/>
              <a:extLst>
                <a:ext uri="{FF2B5EF4-FFF2-40B4-BE49-F238E27FC236}">
                  <a16:creationId xmlns:a16="http://schemas.microsoft.com/office/drawing/2014/main" id="{997B3103-C680-4A0C-99E3-1B24145CB5B2}"/>
                </a:ext>
              </a:extLst>
            </p:cNvPr>
            <p:cNvSpPr/>
            <p:nvPr/>
          </p:nvSpPr>
          <p:spPr>
            <a:xfrm>
              <a:off x="432011" y="4091214"/>
              <a:ext cx="2411797" cy="512967"/>
            </a:xfrm>
            <a:prstGeom prst="roundRect">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a:p>
              <a:pPr algn="ctr"/>
              <a:r>
                <a:rPr lang="en-US" sz="1600" dirty="0"/>
                <a:t>Primitive Specializations</a:t>
              </a:r>
            </a:p>
            <a:p>
              <a:pPr algn="ctr"/>
              <a:endParaRPr lang="en-IN" dirty="0"/>
            </a:p>
          </p:txBody>
        </p:sp>
      </p:grpSp>
    </p:spTree>
    <p:extLst>
      <p:ext uri="{BB962C8B-B14F-4D97-AF65-F5344CB8AC3E}">
        <p14:creationId xmlns:p14="http://schemas.microsoft.com/office/powerpoint/2010/main" val="350496993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Predicate</a:t>
            </a:r>
          </a:p>
        </p:txBody>
      </p:sp>
      <p:sp>
        <p:nvSpPr>
          <p:cNvPr id="3" name="Content Placeholder 2"/>
          <p:cNvSpPr>
            <a:spLocks noGrp="1"/>
          </p:cNvSpPr>
          <p:nvPr>
            <p:ph idx="13"/>
          </p:nvPr>
        </p:nvSpPr>
        <p:spPr/>
        <p:txBody>
          <a:bodyPr>
            <a:normAutofit/>
          </a:bodyPr>
          <a:lstStyle/>
          <a:p>
            <a:pPr marL="0" indent="0">
              <a:buNone/>
            </a:pPr>
            <a:endParaRPr lang="en-US" sz="1650"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6" name="Rectangle: Rounded Corners 5">
            <a:extLst>
              <a:ext uri="{FF2B5EF4-FFF2-40B4-BE49-F238E27FC236}">
                <a16:creationId xmlns:a16="http://schemas.microsoft.com/office/drawing/2014/main" id="{035DB72E-DD2F-4890-8711-D4EBB612CF01}"/>
              </a:ext>
            </a:extLst>
          </p:cNvPr>
          <p:cNvSpPr/>
          <p:nvPr/>
        </p:nvSpPr>
        <p:spPr>
          <a:xfrm>
            <a:off x="643826" y="1139217"/>
            <a:ext cx="6552728" cy="32043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600" dirty="0"/>
              <a:t>public interface Predicate&lt;T&gt;{</a:t>
            </a:r>
          </a:p>
          <a:p>
            <a:pPr marL="205740" lvl="1" indent="0">
              <a:buNone/>
            </a:pPr>
            <a:r>
              <a:rPr lang="en-US" sz="1600" dirty="0"/>
              <a:t>   </a:t>
            </a:r>
            <a:r>
              <a:rPr lang="en-US" sz="1600" dirty="0" err="1"/>
              <a:t>boolean</a:t>
            </a:r>
            <a:r>
              <a:rPr lang="en-US" sz="1600" dirty="0"/>
              <a:t> test (T t);</a:t>
            </a:r>
          </a:p>
          <a:p>
            <a:pPr marL="0" indent="0">
              <a:buNone/>
            </a:pPr>
            <a:r>
              <a:rPr lang="en-US" sz="1600" dirty="0"/>
              <a:t>}</a:t>
            </a:r>
          </a:p>
          <a:p>
            <a:pPr marL="0" indent="0">
              <a:buNone/>
            </a:pPr>
            <a:endParaRPr lang="en-US" sz="1600" dirty="0"/>
          </a:p>
          <a:p>
            <a:pPr marL="0" indent="0">
              <a:buNone/>
            </a:pPr>
            <a:r>
              <a:rPr lang="en-US" sz="1600" dirty="0"/>
              <a:t>import </a:t>
            </a:r>
            <a:r>
              <a:rPr lang="en-US" sz="1600" dirty="0" err="1"/>
              <a:t>java.util.function.Predicate</a:t>
            </a:r>
            <a:r>
              <a:rPr lang="en-US" sz="1600" dirty="0"/>
              <a:t>;</a:t>
            </a:r>
          </a:p>
          <a:p>
            <a:pPr marL="0" indent="0">
              <a:buNone/>
            </a:pPr>
            <a:r>
              <a:rPr lang="en-US" sz="1600" dirty="0"/>
              <a:t>Predicate&lt;String&gt; </a:t>
            </a:r>
            <a:r>
              <a:rPr lang="en-US" sz="1600" dirty="0" err="1"/>
              <a:t>nonEmptyStringPredicate</a:t>
            </a:r>
            <a:r>
              <a:rPr lang="en-US" sz="1600" dirty="0"/>
              <a:t> = </a:t>
            </a:r>
          </a:p>
          <a:p>
            <a:pPr marL="0" indent="0">
              <a:buNone/>
            </a:pPr>
            <a:r>
              <a:rPr lang="en-US" sz="1600" dirty="0"/>
              <a:t>	(String s) -&gt; !</a:t>
            </a:r>
            <a:r>
              <a:rPr lang="en-US" sz="1600" dirty="0" err="1"/>
              <a:t>s.isEmpty</a:t>
            </a:r>
            <a:r>
              <a:rPr lang="en-US" sz="1600" dirty="0"/>
              <a:t>();</a:t>
            </a:r>
          </a:p>
          <a:p>
            <a:pPr marL="0" indent="0">
              <a:buNone/>
            </a:pPr>
            <a:r>
              <a:rPr lang="en-US" sz="1600" dirty="0"/>
              <a:t>List&lt;String&gt; </a:t>
            </a:r>
            <a:r>
              <a:rPr lang="en-US" sz="1600" dirty="0" err="1"/>
              <a:t>nonEmpty</a:t>
            </a:r>
            <a:r>
              <a:rPr lang="en-US" sz="1600" dirty="0"/>
              <a:t> = filter(</a:t>
            </a:r>
            <a:r>
              <a:rPr lang="en-US" sz="1600" dirty="0" err="1"/>
              <a:t>listOfStrings</a:t>
            </a:r>
            <a:r>
              <a:rPr lang="en-US" sz="1600" dirty="0"/>
              <a:t>,	</a:t>
            </a:r>
            <a:r>
              <a:rPr lang="en-US" sz="1600" dirty="0" err="1"/>
              <a:t>nonEmptyStringPredicate</a:t>
            </a:r>
            <a:r>
              <a:rPr lang="en-US" sz="1600" dirty="0"/>
              <a:t>);</a:t>
            </a:r>
          </a:p>
          <a:p>
            <a:pPr algn="ctr"/>
            <a:endParaRPr lang="en-IN" dirty="0"/>
          </a:p>
        </p:txBody>
      </p:sp>
      <p:pic>
        <p:nvPicPr>
          <p:cNvPr id="10" name="Content Placeholder 13" descr="Work from home Wi-Fi with solid fill">
            <a:hlinkClick r:id="rId2" action="ppaction://hlinksldjump"/>
            <a:extLst>
              <a:ext uri="{FF2B5EF4-FFF2-40B4-BE49-F238E27FC236}">
                <a16:creationId xmlns:a16="http://schemas.microsoft.com/office/drawing/2014/main" id="{3095CA55-E26F-4716-94CD-5DDD8D6DAF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20538"/>
            <a:ext cx="914400" cy="914400"/>
          </a:xfrm>
          <a:prstGeom prst="rect">
            <a:avLst/>
          </a:prstGeom>
        </p:spPr>
      </p:pic>
    </p:spTree>
    <p:extLst>
      <p:ext uri="{BB962C8B-B14F-4D97-AF65-F5344CB8AC3E}">
        <p14:creationId xmlns:p14="http://schemas.microsoft.com/office/powerpoint/2010/main" val="13318235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dirty="0"/>
            </a:br>
            <a:r>
              <a:rPr lang="en-US" dirty="0"/>
              <a:t>Case Study-1</a:t>
            </a:r>
          </a:p>
        </p:txBody>
      </p:sp>
      <p:sp>
        <p:nvSpPr>
          <p:cNvPr id="3" name="Content Placeholder 2">
            <a:extLst>
              <a:ext uri="{FF2B5EF4-FFF2-40B4-BE49-F238E27FC236}">
                <a16:creationId xmlns:a16="http://schemas.microsoft.com/office/drawing/2014/main" id="{0A5A8EBD-1922-437E-818B-3EA5B3853F75}"/>
              </a:ext>
            </a:extLst>
          </p:cNvPr>
          <p:cNvSpPr>
            <a:spLocks noGrp="1"/>
          </p:cNvSpPr>
          <p:nvPr>
            <p:ph idx="13"/>
          </p:nvPr>
        </p:nvSpPr>
        <p:spPr/>
        <p:txBody>
          <a:bodyPr>
            <a:normAutofit/>
          </a:bodyPr>
          <a:lstStyle/>
          <a:p>
            <a:pPr marL="0" indent="0">
              <a:buNone/>
            </a:pPr>
            <a:endParaRPr lang="en-IN" dirty="0">
              <a:solidFill>
                <a:srgbClr val="FF0000"/>
              </a:solidFill>
            </a:endParaRPr>
          </a:p>
          <a:p>
            <a:pPr marL="0" indent="0">
              <a:buNone/>
            </a:pPr>
            <a:endParaRPr lang="en-IN" dirty="0">
              <a:solidFill>
                <a:srgbClr val="FF0000"/>
              </a:solidFill>
            </a:endParaRPr>
          </a:p>
          <a:p>
            <a:pPr marL="0" indent="0">
              <a:buNone/>
            </a:pPr>
            <a:endParaRPr lang="en-IN" dirty="0">
              <a:solidFill>
                <a:srgbClr val="FF0000"/>
              </a:solidFill>
            </a:endParaRPr>
          </a:p>
          <a:p>
            <a:pPr marL="0" indent="0">
              <a:buNone/>
            </a:pPr>
            <a:endParaRPr lang="en-IN" dirty="0">
              <a:solidFill>
                <a:srgbClr val="FF0000"/>
              </a:solidFill>
            </a:endParaRPr>
          </a:p>
          <a:p>
            <a:pPr marL="0" indent="0">
              <a:buNone/>
            </a:pPr>
            <a:endParaRPr lang="en-IN" dirty="0">
              <a:solidFill>
                <a:srgbClr val="FF0000"/>
              </a:solidFill>
            </a:endParaRPr>
          </a:p>
        </p:txBody>
      </p:sp>
      <p:sp>
        <p:nvSpPr>
          <p:cNvPr id="6" name="Rectangle: Rounded Corners 5">
            <a:extLst>
              <a:ext uri="{FF2B5EF4-FFF2-40B4-BE49-F238E27FC236}">
                <a16:creationId xmlns:a16="http://schemas.microsoft.com/office/drawing/2014/main" id="{04F2A920-2988-44DE-BC3B-AB40F68D93D7}"/>
              </a:ext>
            </a:extLst>
          </p:cNvPr>
          <p:cNvSpPr/>
          <p:nvPr/>
        </p:nvSpPr>
        <p:spPr>
          <a:xfrm>
            <a:off x="547644" y="940232"/>
            <a:ext cx="8048711" cy="685800"/>
          </a:xfrm>
          <a:prstGeom prst="roundRect">
            <a:avLst>
              <a:gd name="adj" fmla="val 1021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600" dirty="0">
                <a:solidFill>
                  <a:schemeClr val="tx1"/>
                </a:solidFill>
              </a:rPr>
              <a:t>An account user wants to do withdraw and deposit.</a:t>
            </a:r>
          </a:p>
          <a:p>
            <a:pPr algn="ctr"/>
            <a:endParaRPr lang="en-IN" sz="1350" dirty="0"/>
          </a:p>
        </p:txBody>
      </p:sp>
      <p:grpSp>
        <p:nvGrpSpPr>
          <p:cNvPr id="27" name="Group 26">
            <a:extLst>
              <a:ext uri="{FF2B5EF4-FFF2-40B4-BE49-F238E27FC236}">
                <a16:creationId xmlns:a16="http://schemas.microsoft.com/office/drawing/2014/main" id="{50FDCD8C-94F6-4485-9A8E-625801AB179B}"/>
              </a:ext>
            </a:extLst>
          </p:cNvPr>
          <p:cNvGrpSpPr/>
          <p:nvPr/>
        </p:nvGrpSpPr>
        <p:grpSpPr>
          <a:xfrm>
            <a:off x="547645" y="1684095"/>
            <a:ext cx="8048710" cy="1248256"/>
            <a:chOff x="1365592" y="1683534"/>
            <a:chExt cx="5819775" cy="1248256"/>
          </a:xfrm>
        </p:grpSpPr>
        <p:sp>
          <p:nvSpPr>
            <p:cNvPr id="7" name="Rectangle: Rounded Corners 6">
              <a:extLst>
                <a:ext uri="{FF2B5EF4-FFF2-40B4-BE49-F238E27FC236}">
                  <a16:creationId xmlns:a16="http://schemas.microsoft.com/office/drawing/2014/main" id="{6FB7F31E-3828-434A-840B-85EE97E1863B}"/>
                </a:ext>
              </a:extLst>
            </p:cNvPr>
            <p:cNvSpPr/>
            <p:nvPr/>
          </p:nvSpPr>
          <p:spPr>
            <a:xfrm>
              <a:off x="1365592" y="1683534"/>
              <a:ext cx="5819775" cy="1248256"/>
            </a:xfrm>
            <a:prstGeom prst="roundRect">
              <a:avLst>
                <a:gd name="adj" fmla="val 12341"/>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a:p>
              <a:endParaRPr lang="en-US" dirty="0">
                <a:solidFill>
                  <a:schemeClr val="bg1"/>
                </a:solidFill>
              </a:endParaRPr>
            </a:p>
            <a:p>
              <a:r>
                <a:rPr lang="en-US" sz="1600" dirty="0">
                  <a:solidFill>
                    <a:schemeClr val="bg1"/>
                  </a:solidFill>
                </a:rPr>
                <a:t>Answer: We need to create an Account class</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IN" sz="1350" dirty="0"/>
            </a:p>
          </p:txBody>
        </p:sp>
        <p:sp>
          <p:nvSpPr>
            <p:cNvPr id="26" name="Rectangle: Rounded Corners 25">
              <a:hlinkClick r:id="rId3" action="ppaction://hlinksldjump"/>
              <a:extLst>
                <a:ext uri="{FF2B5EF4-FFF2-40B4-BE49-F238E27FC236}">
                  <a16:creationId xmlns:a16="http://schemas.microsoft.com/office/drawing/2014/main" id="{985BC386-462C-4D8D-82FF-A0CB94115B67}"/>
                </a:ext>
              </a:extLst>
            </p:cNvPr>
            <p:cNvSpPr/>
            <p:nvPr/>
          </p:nvSpPr>
          <p:spPr>
            <a:xfrm>
              <a:off x="2987824" y="2319722"/>
              <a:ext cx="1872208" cy="50405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Account Class Code</a:t>
              </a:r>
              <a:endParaRPr lang="en-IN" dirty="0"/>
            </a:p>
          </p:txBody>
        </p:sp>
      </p:grpSp>
      <p:sp>
        <p:nvSpPr>
          <p:cNvPr id="33" name="Footer Placeholder 3">
            <a:extLst>
              <a:ext uri="{FF2B5EF4-FFF2-40B4-BE49-F238E27FC236}">
                <a16:creationId xmlns:a16="http://schemas.microsoft.com/office/drawing/2014/main" id="{20EA8FD9-834D-4D09-B1AB-22CF28A1E6CF}"/>
              </a:ext>
            </a:extLst>
          </p:cNvPr>
          <p:cNvSpPr txBox="1">
            <a:spLocks/>
          </p:cNvSpPr>
          <p:nvPr/>
        </p:nvSpPr>
        <p:spPr>
          <a:xfrm>
            <a:off x="0" y="4765675"/>
            <a:ext cx="3475038" cy="27463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Xoriant</a:t>
            </a:r>
            <a:r>
              <a:rPr lang="en-US" dirty="0"/>
              <a:t> </a:t>
            </a:r>
            <a:r>
              <a:rPr lang="en-US" dirty="0" err="1"/>
              <a:t>Soultions</a:t>
            </a:r>
            <a:r>
              <a:rPr lang="en-US" dirty="0"/>
              <a:t> Pvt. Ltd.</a:t>
            </a:r>
          </a:p>
        </p:txBody>
      </p:sp>
      <p:sp>
        <p:nvSpPr>
          <p:cNvPr id="14" name="TextBox 13">
            <a:extLst>
              <a:ext uri="{FF2B5EF4-FFF2-40B4-BE49-F238E27FC236}">
                <a16:creationId xmlns:a16="http://schemas.microsoft.com/office/drawing/2014/main" id="{99AA2AC7-DA85-4519-BA44-86C07C3005D4}"/>
              </a:ext>
            </a:extLst>
          </p:cNvPr>
          <p:cNvSpPr txBox="1"/>
          <p:nvPr/>
        </p:nvSpPr>
        <p:spPr>
          <a:xfrm>
            <a:off x="505181" y="3199207"/>
            <a:ext cx="4572000" cy="369332"/>
          </a:xfrm>
          <a:prstGeom prst="rect">
            <a:avLst/>
          </a:prstGeom>
          <a:noFill/>
        </p:spPr>
        <p:txBody>
          <a:bodyPr wrap="square">
            <a:spAutoFit/>
          </a:bodyPr>
          <a:lstStyle/>
          <a:p>
            <a:r>
              <a:rPr lang="en-US" dirty="0">
                <a:solidFill>
                  <a:schemeClr val="accent6"/>
                </a:solidFill>
              </a:rPr>
              <a:t>Refer the Code:</a:t>
            </a:r>
          </a:p>
        </p:txBody>
      </p:sp>
      <p:grpSp>
        <p:nvGrpSpPr>
          <p:cNvPr id="15" name="Group 14">
            <a:extLst>
              <a:ext uri="{FF2B5EF4-FFF2-40B4-BE49-F238E27FC236}">
                <a16:creationId xmlns:a16="http://schemas.microsoft.com/office/drawing/2014/main" id="{09FDDA04-5355-4027-BAB9-D0EF5A1467CF}"/>
              </a:ext>
            </a:extLst>
          </p:cNvPr>
          <p:cNvGrpSpPr/>
          <p:nvPr/>
        </p:nvGrpSpPr>
        <p:grpSpPr>
          <a:xfrm>
            <a:off x="6904318" y="4252708"/>
            <a:ext cx="1614293" cy="512967"/>
            <a:chOff x="6215325" y="6076073"/>
            <a:chExt cx="2152391" cy="683956"/>
          </a:xfrm>
        </p:grpSpPr>
        <p:pic>
          <p:nvPicPr>
            <p:cNvPr id="16" name="Content Placeholder 11" descr="Right pointing backhand index outline">
              <a:extLst>
                <a:ext uri="{FF2B5EF4-FFF2-40B4-BE49-F238E27FC236}">
                  <a16:creationId xmlns:a16="http://schemas.microsoft.com/office/drawing/2014/main" id="{2213954E-4CCC-4AA7-ADEB-5CC18191A01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15325" y="6076073"/>
              <a:ext cx="779288" cy="683956"/>
            </a:xfrm>
            <a:prstGeom prst="rect">
              <a:avLst/>
            </a:prstGeom>
            <a:effectLst>
              <a:outerShdw blurRad="50800" dist="38100" dir="2700000" algn="tl" rotWithShape="0">
                <a:prstClr val="black">
                  <a:alpha val="40000"/>
                </a:prstClr>
              </a:outerShdw>
            </a:effectLst>
          </p:spPr>
        </p:pic>
        <p:sp>
          <p:nvSpPr>
            <p:cNvPr id="17" name="Rectangle: Rounded Corners 16">
              <a:hlinkClick r:id="rId6" action="ppaction://hlinksldjump"/>
              <a:extLst>
                <a:ext uri="{FF2B5EF4-FFF2-40B4-BE49-F238E27FC236}">
                  <a16:creationId xmlns:a16="http://schemas.microsoft.com/office/drawing/2014/main" id="{DD431E13-A8D4-474B-84AB-601B6AD72A59}"/>
                </a:ext>
              </a:extLst>
            </p:cNvPr>
            <p:cNvSpPr/>
            <p:nvPr/>
          </p:nvSpPr>
          <p:spPr>
            <a:xfrm>
              <a:off x="7010400" y="6112329"/>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Next</a:t>
              </a:r>
              <a:endParaRPr lang="en-IN" sz="1350" dirty="0"/>
            </a:p>
          </p:txBody>
        </p:sp>
      </p:grpSp>
    </p:spTree>
    <p:extLst>
      <p:ext uri="{BB962C8B-B14F-4D97-AF65-F5344CB8AC3E}">
        <p14:creationId xmlns:p14="http://schemas.microsoft.com/office/powerpoint/2010/main" val="1109404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9" restart="whenNotActive" fill="hold" evtFilter="cancelBubble" nodeType="interactiveSeq">
                <p:stCondLst>
                  <p:cond evt="onClick" delay="0">
                    <p:tgtEl>
                      <p:spTgt spid="6"/>
                    </p:tgtEl>
                  </p:cond>
                </p:stCondLst>
                <p:endSync evt="end" delay="0">
                  <p:rtn val="all"/>
                </p:endSync>
                <p:childTnLst>
                  <p:par>
                    <p:cTn id="10" fill="hold">
                      <p:stCondLst>
                        <p:cond delay="0"/>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27"/>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1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a:t>
            </a:r>
          </a:p>
        </p:txBody>
      </p:sp>
      <p:sp>
        <p:nvSpPr>
          <p:cNvPr id="3" name="Content Placeholder 2"/>
          <p:cNvSpPr>
            <a:spLocks noGrp="1"/>
          </p:cNvSpPr>
          <p:nvPr>
            <p:ph idx="13"/>
          </p:nvPr>
        </p:nvSpPr>
        <p:spPr/>
        <p:txBody>
          <a:bodyPr/>
          <a:lstStyle/>
          <a:p>
            <a:pPr marL="0" indent="0">
              <a:buNone/>
            </a:pPr>
            <a:endParaRPr lang="en-US" sz="1650"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6" name="Rectangle: Rounded Corners 5">
            <a:extLst>
              <a:ext uri="{FF2B5EF4-FFF2-40B4-BE49-F238E27FC236}">
                <a16:creationId xmlns:a16="http://schemas.microsoft.com/office/drawing/2014/main" id="{8770920E-25EA-4BC2-AFF0-DD43FC9B05A0}"/>
              </a:ext>
            </a:extLst>
          </p:cNvPr>
          <p:cNvSpPr/>
          <p:nvPr/>
        </p:nvSpPr>
        <p:spPr>
          <a:xfrm>
            <a:off x="539552" y="1024840"/>
            <a:ext cx="6622379" cy="30954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600" dirty="0"/>
              <a:t>public interface Consumer&lt;T&gt;{</a:t>
            </a:r>
          </a:p>
          <a:p>
            <a:pPr marL="205740" lvl="1" indent="0">
              <a:buNone/>
            </a:pPr>
            <a:r>
              <a:rPr lang="en-US" sz="1600" dirty="0"/>
              <a:t>   void accept(T t);</a:t>
            </a:r>
          </a:p>
          <a:p>
            <a:pPr marL="0" indent="0">
              <a:buNone/>
            </a:pPr>
            <a:r>
              <a:rPr lang="en-US" sz="1600" dirty="0"/>
              <a:t>}</a:t>
            </a:r>
          </a:p>
          <a:p>
            <a:pPr marL="0" indent="0">
              <a:buNone/>
            </a:pPr>
            <a:endParaRPr lang="en-US" sz="1600" dirty="0"/>
          </a:p>
          <a:p>
            <a:pPr marL="0" indent="0">
              <a:buNone/>
            </a:pPr>
            <a:r>
              <a:rPr lang="en-US" sz="1600" dirty="0"/>
              <a:t>import </a:t>
            </a:r>
            <a:r>
              <a:rPr lang="en-US" sz="1600" dirty="0" err="1"/>
              <a:t>java.util.function.Consumer</a:t>
            </a:r>
            <a:r>
              <a:rPr lang="en-US" sz="1600" dirty="0"/>
              <a:t>;</a:t>
            </a:r>
          </a:p>
          <a:p>
            <a:pPr marL="0" indent="0">
              <a:buNone/>
            </a:pPr>
            <a:r>
              <a:rPr lang="en-US" sz="1600" dirty="0"/>
              <a:t>Consumer&lt;Integer&gt; consumer = </a:t>
            </a:r>
          </a:p>
          <a:p>
            <a:pPr marL="0" indent="0">
              <a:buNone/>
            </a:pPr>
            <a:r>
              <a:rPr lang="en-US" sz="1600" dirty="0"/>
              <a:t>	(Integer x)-&gt;</a:t>
            </a:r>
            <a:r>
              <a:rPr lang="en-US" sz="1600" dirty="0" err="1"/>
              <a:t>System.out.println</a:t>
            </a:r>
            <a:r>
              <a:rPr lang="en-US" sz="1600" dirty="0"/>
              <a:t>(x);</a:t>
            </a:r>
          </a:p>
          <a:p>
            <a:pPr marL="0" indent="0">
              <a:buNone/>
            </a:pPr>
            <a:r>
              <a:rPr lang="en-US" sz="1600" dirty="0" err="1"/>
              <a:t>printList</a:t>
            </a:r>
            <a:r>
              <a:rPr lang="en-US" sz="1600" dirty="0"/>
              <a:t>(</a:t>
            </a:r>
            <a:r>
              <a:rPr lang="en-US" sz="1600" dirty="0" err="1"/>
              <a:t>Arrays.asList</a:t>
            </a:r>
            <a:r>
              <a:rPr lang="en-US" sz="1600" dirty="0"/>
              <a:t>(10, 15, 20, 44, 85), consumer);</a:t>
            </a:r>
          </a:p>
          <a:p>
            <a:pPr algn="ctr"/>
            <a:endParaRPr lang="en-IN" dirty="0"/>
          </a:p>
        </p:txBody>
      </p:sp>
      <p:pic>
        <p:nvPicPr>
          <p:cNvPr id="10" name="Content Placeholder 13" descr="Work from home Wi-Fi with solid fill">
            <a:hlinkClick r:id="rId2" action="ppaction://hlinksldjump"/>
            <a:extLst>
              <a:ext uri="{FF2B5EF4-FFF2-40B4-BE49-F238E27FC236}">
                <a16:creationId xmlns:a16="http://schemas.microsoft.com/office/drawing/2014/main" id="{C3557FB5-A454-4EE7-BAFB-1FB4097848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20538"/>
            <a:ext cx="914400" cy="914400"/>
          </a:xfrm>
          <a:prstGeom prst="rect">
            <a:avLst/>
          </a:prstGeom>
        </p:spPr>
      </p:pic>
    </p:spTree>
    <p:extLst>
      <p:ext uri="{BB962C8B-B14F-4D97-AF65-F5344CB8AC3E}">
        <p14:creationId xmlns:p14="http://schemas.microsoft.com/office/powerpoint/2010/main" val="376870624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Supplier</a:t>
            </a:r>
          </a:p>
        </p:txBody>
      </p:sp>
      <p:sp>
        <p:nvSpPr>
          <p:cNvPr id="3" name="Content Placeholder 2"/>
          <p:cNvSpPr>
            <a:spLocks noGrp="1"/>
          </p:cNvSpPr>
          <p:nvPr>
            <p:ph idx="13"/>
          </p:nvPr>
        </p:nvSpPr>
        <p:spPr/>
        <p:txBody>
          <a:bodyPr>
            <a:normAutofit/>
          </a:bodyPr>
          <a:lstStyle/>
          <a:p>
            <a:pPr marL="0" indent="0">
              <a:buNone/>
            </a:pPr>
            <a:endParaRPr lang="en-US" sz="1600"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6" name="Rectangle: Rounded Corners 5">
            <a:extLst>
              <a:ext uri="{FF2B5EF4-FFF2-40B4-BE49-F238E27FC236}">
                <a16:creationId xmlns:a16="http://schemas.microsoft.com/office/drawing/2014/main" id="{395647D1-DDE2-44B9-BDF2-F00BFC67E5D1}"/>
              </a:ext>
            </a:extLst>
          </p:cNvPr>
          <p:cNvSpPr/>
          <p:nvPr/>
        </p:nvSpPr>
        <p:spPr>
          <a:xfrm>
            <a:off x="611560" y="1069682"/>
            <a:ext cx="6622379" cy="33434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600" dirty="0"/>
              <a:t>public interface Supplier&lt;T&gt; {</a:t>
            </a:r>
          </a:p>
          <a:p>
            <a:pPr marL="0" indent="0">
              <a:buNone/>
            </a:pPr>
            <a:r>
              <a:rPr lang="en-US" sz="1600" dirty="0"/>
              <a:t>  T get();</a:t>
            </a:r>
          </a:p>
          <a:p>
            <a:pPr marL="0" indent="0">
              <a:buNone/>
            </a:pPr>
            <a:r>
              <a:rPr lang="en-US" sz="1600" dirty="0"/>
              <a:t>}</a:t>
            </a:r>
          </a:p>
          <a:p>
            <a:pPr marL="0" indent="0">
              <a:buNone/>
            </a:pPr>
            <a:endParaRPr lang="en-US" sz="1600" dirty="0"/>
          </a:p>
          <a:p>
            <a:pPr marL="0" indent="0">
              <a:buNone/>
            </a:pPr>
            <a:r>
              <a:rPr lang="en-US" sz="1600" dirty="0"/>
              <a:t>import </a:t>
            </a:r>
            <a:r>
              <a:rPr lang="en-US" sz="1600" dirty="0" err="1"/>
              <a:t>java.util.function.Supplier</a:t>
            </a:r>
            <a:r>
              <a:rPr lang="en-US" sz="1600" dirty="0"/>
              <a:t>;</a:t>
            </a:r>
          </a:p>
          <a:p>
            <a:pPr marL="0" indent="0">
              <a:buNone/>
            </a:pPr>
            <a:r>
              <a:rPr lang="en-US" sz="1600" dirty="0"/>
              <a:t>Supplier&lt;Integer&gt; supplier = () -&gt; </a:t>
            </a:r>
            <a:r>
              <a:rPr lang="en-US" sz="1600" dirty="0" err="1"/>
              <a:t>random.nextInt</a:t>
            </a:r>
            <a:r>
              <a:rPr lang="en-US" sz="1600" dirty="0"/>
              <a:t>(100);</a:t>
            </a:r>
          </a:p>
          <a:p>
            <a:pPr marL="0" indent="0">
              <a:buNone/>
            </a:pPr>
            <a:r>
              <a:rPr lang="en-US" sz="1600" dirty="0" err="1"/>
              <a:t>printGrade</a:t>
            </a:r>
            <a:r>
              <a:rPr lang="en-US" sz="1600" dirty="0"/>
              <a:t>(supplier);</a:t>
            </a:r>
          </a:p>
          <a:p>
            <a:pPr marL="0" indent="0">
              <a:buNone/>
            </a:pPr>
            <a:r>
              <a:rPr lang="en-US" sz="1600" dirty="0" err="1"/>
              <a:t>printGrade</a:t>
            </a:r>
            <a:r>
              <a:rPr lang="en-US" sz="1600" dirty="0"/>
              <a:t>(Supplier&lt;T&gt; supplier) {</a:t>
            </a:r>
          </a:p>
          <a:p>
            <a:pPr marL="0" indent="0">
              <a:buNone/>
            </a:pPr>
            <a:r>
              <a:rPr lang="en-US" sz="1600" dirty="0"/>
              <a:t>	Integer marks = </a:t>
            </a:r>
            <a:r>
              <a:rPr lang="en-US" sz="1600" dirty="0" err="1"/>
              <a:t>supplier.get</a:t>
            </a:r>
            <a:r>
              <a:rPr lang="en-US" sz="1600" dirty="0"/>
              <a:t>();</a:t>
            </a:r>
          </a:p>
          <a:p>
            <a:pPr marL="0" indent="0">
              <a:buNone/>
            </a:pPr>
            <a:r>
              <a:rPr lang="en-US" sz="1600" dirty="0"/>
              <a:t>	//logic to find the grade using marks.</a:t>
            </a:r>
          </a:p>
          <a:p>
            <a:pPr marL="0" indent="0">
              <a:buNone/>
            </a:pPr>
            <a:r>
              <a:rPr lang="en-US" sz="1600" dirty="0"/>
              <a:t>}</a:t>
            </a:r>
          </a:p>
          <a:p>
            <a:pPr algn="ctr"/>
            <a:endParaRPr lang="en-IN" dirty="0"/>
          </a:p>
        </p:txBody>
      </p:sp>
      <p:pic>
        <p:nvPicPr>
          <p:cNvPr id="10" name="Content Placeholder 13" descr="Work from home Wi-Fi with solid fill">
            <a:hlinkClick r:id="rId2" action="ppaction://hlinksldjump"/>
            <a:extLst>
              <a:ext uri="{FF2B5EF4-FFF2-40B4-BE49-F238E27FC236}">
                <a16:creationId xmlns:a16="http://schemas.microsoft.com/office/drawing/2014/main" id="{F0602524-6C47-4256-9911-91BD6D66FC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20538"/>
            <a:ext cx="914400" cy="914400"/>
          </a:xfrm>
          <a:prstGeom prst="rect">
            <a:avLst/>
          </a:prstGeom>
        </p:spPr>
      </p:pic>
    </p:spTree>
    <p:extLst>
      <p:ext uri="{BB962C8B-B14F-4D97-AF65-F5344CB8AC3E}">
        <p14:creationId xmlns:p14="http://schemas.microsoft.com/office/powerpoint/2010/main" val="298348899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t>
            </a:r>
          </a:p>
        </p:txBody>
      </p:sp>
      <p:sp>
        <p:nvSpPr>
          <p:cNvPr id="3" name="Content Placeholder 2"/>
          <p:cNvSpPr>
            <a:spLocks noGrp="1"/>
          </p:cNvSpPr>
          <p:nvPr>
            <p:ph idx="13"/>
          </p:nvPr>
        </p:nvSpPr>
        <p:spPr/>
        <p:txBody>
          <a:bodyPr>
            <a:normAutofit/>
          </a:bodyPr>
          <a:lstStyle/>
          <a:p>
            <a:pPr marL="0" indent="0">
              <a:buNone/>
            </a:pPr>
            <a:endParaRPr lang="en-US" sz="1650"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6" name="Rectangle: Rounded Corners 5">
            <a:extLst>
              <a:ext uri="{FF2B5EF4-FFF2-40B4-BE49-F238E27FC236}">
                <a16:creationId xmlns:a16="http://schemas.microsoft.com/office/drawing/2014/main" id="{8740D452-3184-419D-989A-542BB2352065}"/>
              </a:ext>
            </a:extLst>
          </p:cNvPr>
          <p:cNvSpPr/>
          <p:nvPr/>
        </p:nvSpPr>
        <p:spPr>
          <a:xfrm>
            <a:off x="611560" y="1112428"/>
            <a:ext cx="6622379" cy="2918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600" dirty="0"/>
              <a:t>public interface Function&lt;T, R&gt; {</a:t>
            </a:r>
          </a:p>
          <a:p>
            <a:pPr marL="0" indent="0">
              <a:buNone/>
            </a:pPr>
            <a:r>
              <a:rPr lang="en-US" sz="1600" dirty="0"/>
              <a:t>	R apply(T t);</a:t>
            </a:r>
          </a:p>
          <a:p>
            <a:pPr marL="0" indent="0">
              <a:buNone/>
            </a:pPr>
            <a:r>
              <a:rPr lang="en-US" sz="1600" dirty="0"/>
              <a:t>}</a:t>
            </a:r>
          </a:p>
          <a:p>
            <a:pPr marL="0" indent="0">
              <a:buNone/>
            </a:pPr>
            <a:endParaRPr lang="en-US" sz="1600" dirty="0"/>
          </a:p>
          <a:p>
            <a:pPr marL="0" indent="0">
              <a:buNone/>
            </a:pPr>
            <a:r>
              <a:rPr lang="en-US" sz="1600" dirty="0"/>
              <a:t>Function&lt;Integer, String&gt; function = (Integer marks)-&gt;marks &gt; 40 ? "PASS" : "FAILED";</a:t>
            </a:r>
          </a:p>
          <a:p>
            <a:pPr marL="0" indent="0">
              <a:buNone/>
            </a:pPr>
            <a:r>
              <a:rPr lang="en-US" sz="1600" dirty="0" err="1"/>
              <a:t>System.out.println</a:t>
            </a:r>
            <a:r>
              <a:rPr lang="en-US" sz="1600" dirty="0"/>
              <a:t>("Result = " + </a:t>
            </a:r>
            <a:r>
              <a:rPr lang="en-US" sz="1600" dirty="0" err="1"/>
              <a:t>function.apply</a:t>
            </a:r>
            <a:r>
              <a:rPr lang="en-US" sz="1600" dirty="0"/>
              <a:t>(45));</a:t>
            </a:r>
          </a:p>
          <a:p>
            <a:pPr marL="0" indent="0">
              <a:buNone/>
            </a:pPr>
            <a:r>
              <a:rPr lang="en-US" sz="1600" dirty="0" err="1"/>
              <a:t>System.out.println</a:t>
            </a:r>
            <a:r>
              <a:rPr lang="en-US" sz="1600" dirty="0"/>
              <a:t>("Result = " + </a:t>
            </a:r>
            <a:r>
              <a:rPr lang="en-US" sz="1600" dirty="0" err="1"/>
              <a:t>function.apply</a:t>
            </a:r>
            <a:endParaRPr lang="en-IN" dirty="0"/>
          </a:p>
        </p:txBody>
      </p:sp>
      <p:pic>
        <p:nvPicPr>
          <p:cNvPr id="10" name="Content Placeholder 13" descr="Work from home Wi-Fi with solid fill">
            <a:hlinkClick r:id="rId2" action="ppaction://hlinksldjump"/>
            <a:extLst>
              <a:ext uri="{FF2B5EF4-FFF2-40B4-BE49-F238E27FC236}">
                <a16:creationId xmlns:a16="http://schemas.microsoft.com/office/drawing/2014/main" id="{DF1FC09B-4060-4E87-B1DA-0036FD9BD3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20538"/>
            <a:ext cx="914400" cy="914400"/>
          </a:xfrm>
          <a:prstGeom prst="rect">
            <a:avLst/>
          </a:prstGeom>
        </p:spPr>
      </p:pic>
    </p:spTree>
    <p:extLst>
      <p:ext uri="{BB962C8B-B14F-4D97-AF65-F5344CB8AC3E}">
        <p14:creationId xmlns:p14="http://schemas.microsoft.com/office/powerpoint/2010/main" val="362731598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 Specializations</a:t>
            </a:r>
          </a:p>
        </p:txBody>
      </p:sp>
      <p:sp>
        <p:nvSpPr>
          <p:cNvPr id="3" name="Content Placeholder 2"/>
          <p:cNvSpPr>
            <a:spLocks noGrp="1"/>
          </p:cNvSpPr>
          <p:nvPr>
            <p:ph idx="13"/>
          </p:nvPr>
        </p:nvSpPr>
        <p:spPr/>
        <p:txBody>
          <a:bodyPr>
            <a:normAutofit/>
          </a:bodyPr>
          <a:lstStyle/>
          <a:p>
            <a:r>
              <a:rPr lang="en-US" sz="1400" dirty="0"/>
              <a:t>Apart from generic functional interfaces like Predicate&lt;T&gt;, Supplier&lt;T&gt; etc., Java 8 also supports primitive based functional interfaces.</a:t>
            </a:r>
          </a:p>
          <a:p>
            <a:r>
              <a:rPr lang="en-US" sz="1400" dirty="0"/>
              <a:t>If we use generic functional interfaces for primitive data then it requires </a:t>
            </a:r>
            <a:r>
              <a:rPr lang="en-US" sz="1400" dirty="0" err="1"/>
              <a:t>autoboxing</a:t>
            </a:r>
            <a:r>
              <a:rPr lang="en-US" sz="1400" dirty="0"/>
              <a:t> &amp; unboxing. Due to this performance is reduced. Hence we should use primitive based functional interfaces for primitive data.</a:t>
            </a:r>
          </a:p>
          <a:p>
            <a:r>
              <a:rPr lang="en-US" sz="1400" dirty="0"/>
              <a:t>Typical examples of primitive functional interface are:</a:t>
            </a:r>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pic>
        <p:nvPicPr>
          <p:cNvPr id="9" name="Content Placeholder 13" descr="Work from home Wi-Fi with solid fill">
            <a:hlinkClick r:id="rId2" action="ppaction://hlinksldjump"/>
            <a:extLst>
              <a:ext uri="{FF2B5EF4-FFF2-40B4-BE49-F238E27FC236}">
                <a16:creationId xmlns:a16="http://schemas.microsoft.com/office/drawing/2014/main" id="{F31F31B8-6D0D-4E8E-BC45-D60FED21D6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20538"/>
            <a:ext cx="914400" cy="914400"/>
          </a:xfrm>
          <a:prstGeom prst="rect">
            <a:avLst/>
          </a:prstGeom>
        </p:spPr>
      </p:pic>
      <p:grpSp>
        <p:nvGrpSpPr>
          <p:cNvPr id="10" name="Group 9">
            <a:extLst>
              <a:ext uri="{FF2B5EF4-FFF2-40B4-BE49-F238E27FC236}">
                <a16:creationId xmlns:a16="http://schemas.microsoft.com/office/drawing/2014/main" id="{7699D0FA-5801-4B12-B99F-ED20FAECC6FA}"/>
              </a:ext>
            </a:extLst>
          </p:cNvPr>
          <p:cNvGrpSpPr/>
          <p:nvPr/>
        </p:nvGrpSpPr>
        <p:grpSpPr>
          <a:xfrm>
            <a:off x="611560" y="2283718"/>
            <a:ext cx="2411798" cy="2044566"/>
            <a:chOff x="432009" y="1949918"/>
            <a:chExt cx="2411798" cy="2044566"/>
          </a:xfrm>
        </p:grpSpPr>
        <p:sp>
          <p:nvSpPr>
            <p:cNvPr id="11" name="Rectangle: Rounded Corners 10">
              <a:hlinkClick r:id="rId5" action="ppaction://hlinksldjump"/>
              <a:extLst>
                <a:ext uri="{FF2B5EF4-FFF2-40B4-BE49-F238E27FC236}">
                  <a16:creationId xmlns:a16="http://schemas.microsoft.com/office/drawing/2014/main" id="{41521289-B65C-43C9-B4B4-52D66669F2EB}"/>
                </a:ext>
              </a:extLst>
            </p:cNvPr>
            <p:cNvSpPr/>
            <p:nvPr/>
          </p:nvSpPr>
          <p:spPr>
            <a:xfrm>
              <a:off x="432011" y="1949918"/>
              <a:ext cx="2411796" cy="432048"/>
            </a:xfrm>
            <a:prstGeom prst="roundRect">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IntPredicate</a:t>
              </a:r>
              <a:endParaRPr lang="en-IN" dirty="0"/>
            </a:p>
          </p:txBody>
        </p:sp>
        <p:sp>
          <p:nvSpPr>
            <p:cNvPr id="12" name="Rectangle: Rounded Corners 11">
              <a:hlinkClick r:id="rId6" action="ppaction://hlinksldjump"/>
              <a:extLst>
                <a:ext uri="{FF2B5EF4-FFF2-40B4-BE49-F238E27FC236}">
                  <a16:creationId xmlns:a16="http://schemas.microsoft.com/office/drawing/2014/main" id="{2C1874E8-13EF-45DB-93A9-6704421FD1DF}"/>
                </a:ext>
              </a:extLst>
            </p:cNvPr>
            <p:cNvSpPr/>
            <p:nvPr/>
          </p:nvSpPr>
          <p:spPr>
            <a:xfrm>
              <a:off x="432010" y="2473077"/>
              <a:ext cx="2411797" cy="432048"/>
            </a:xfrm>
            <a:prstGeom prst="roundRect">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DoubleFunction</a:t>
              </a:r>
              <a:endParaRPr lang="en-IN" dirty="0"/>
            </a:p>
          </p:txBody>
        </p:sp>
        <p:sp>
          <p:nvSpPr>
            <p:cNvPr id="13" name="Rectangle: Rounded Corners 12">
              <a:hlinkClick r:id="rId7" action="ppaction://hlinksldjump"/>
              <a:extLst>
                <a:ext uri="{FF2B5EF4-FFF2-40B4-BE49-F238E27FC236}">
                  <a16:creationId xmlns:a16="http://schemas.microsoft.com/office/drawing/2014/main" id="{D412F893-D9C5-4CAC-B88D-88D5EF53A5B6}"/>
                </a:ext>
              </a:extLst>
            </p:cNvPr>
            <p:cNvSpPr/>
            <p:nvPr/>
          </p:nvSpPr>
          <p:spPr>
            <a:xfrm>
              <a:off x="432009" y="3020566"/>
              <a:ext cx="2411797" cy="432048"/>
            </a:xfrm>
            <a:prstGeom prst="roundRect">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LongConsumer</a:t>
              </a:r>
              <a:endParaRPr lang="en-IN" sz="1600" dirty="0"/>
            </a:p>
          </p:txBody>
        </p:sp>
        <p:sp>
          <p:nvSpPr>
            <p:cNvPr id="14" name="Rectangle: Rounded Corners 13">
              <a:extLst>
                <a:ext uri="{FF2B5EF4-FFF2-40B4-BE49-F238E27FC236}">
                  <a16:creationId xmlns:a16="http://schemas.microsoft.com/office/drawing/2014/main" id="{3E198576-A1C5-4E30-BE14-E818575AF7A4}"/>
                </a:ext>
              </a:extLst>
            </p:cNvPr>
            <p:cNvSpPr/>
            <p:nvPr/>
          </p:nvSpPr>
          <p:spPr>
            <a:xfrm>
              <a:off x="443762" y="3562436"/>
              <a:ext cx="2400044" cy="432048"/>
            </a:xfrm>
            <a:prstGeom prst="roundRect">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IntSupplier</a:t>
              </a:r>
              <a:endParaRPr lang="en-IN" sz="1600" dirty="0"/>
            </a:p>
          </p:txBody>
        </p:sp>
      </p:grpSp>
    </p:spTree>
    <p:extLst>
      <p:ext uri="{BB962C8B-B14F-4D97-AF65-F5344CB8AC3E}">
        <p14:creationId xmlns:p14="http://schemas.microsoft.com/office/powerpoint/2010/main" val="27753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IntPredicate</a:t>
            </a:r>
            <a:endParaRPr lang="en-US" dirty="0"/>
          </a:p>
        </p:txBody>
      </p:sp>
      <p:sp>
        <p:nvSpPr>
          <p:cNvPr id="3" name="Content Placeholder 2"/>
          <p:cNvSpPr>
            <a:spLocks noGrp="1"/>
          </p:cNvSpPr>
          <p:nvPr>
            <p:ph idx="13"/>
          </p:nvPr>
        </p:nvSpPr>
        <p:spPr/>
        <p:txBody>
          <a:bodyPr>
            <a:normAutofit/>
          </a:bodyPr>
          <a:lstStyle/>
          <a:p>
            <a:pPr marL="0" indent="0">
              <a:buNone/>
            </a:pPr>
            <a:endParaRPr lang="en-US" sz="1650"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6" name="Rectangle: Rounded Corners 5">
            <a:extLst>
              <a:ext uri="{FF2B5EF4-FFF2-40B4-BE49-F238E27FC236}">
                <a16:creationId xmlns:a16="http://schemas.microsoft.com/office/drawing/2014/main" id="{CDC01023-4E64-483B-A164-92089B0CA071}"/>
              </a:ext>
            </a:extLst>
          </p:cNvPr>
          <p:cNvSpPr/>
          <p:nvPr/>
        </p:nvSpPr>
        <p:spPr>
          <a:xfrm>
            <a:off x="574175" y="1221973"/>
            <a:ext cx="6622379" cy="2918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600" dirty="0"/>
              <a:t>public interface </a:t>
            </a:r>
            <a:r>
              <a:rPr lang="en-US" sz="1600" dirty="0" err="1"/>
              <a:t>IntPredicate</a:t>
            </a:r>
            <a:r>
              <a:rPr lang="en-US" sz="1600" dirty="0"/>
              <a:t> {</a:t>
            </a:r>
          </a:p>
          <a:p>
            <a:pPr marL="0" indent="0">
              <a:buNone/>
            </a:pPr>
            <a:r>
              <a:rPr lang="en-US" sz="1600" dirty="0"/>
              <a:t>	</a:t>
            </a:r>
            <a:r>
              <a:rPr lang="en-US" sz="1600" dirty="0" err="1"/>
              <a:t>boolean</a:t>
            </a:r>
            <a:r>
              <a:rPr lang="en-US" sz="1600" dirty="0"/>
              <a:t> test(int x);</a:t>
            </a:r>
          </a:p>
          <a:p>
            <a:pPr marL="0" indent="0">
              <a:buNone/>
            </a:pPr>
            <a:r>
              <a:rPr lang="en-US" sz="1600" dirty="0"/>
              <a:t>}</a:t>
            </a:r>
          </a:p>
          <a:p>
            <a:pPr marL="0" indent="0">
              <a:buNone/>
            </a:pPr>
            <a:endParaRPr lang="en-US" sz="1600" dirty="0"/>
          </a:p>
          <a:p>
            <a:pPr marL="0" indent="0">
              <a:buNone/>
            </a:pPr>
            <a:r>
              <a:rPr lang="en-US" sz="1600" dirty="0" err="1"/>
              <a:t>IntPredicate</a:t>
            </a:r>
            <a:r>
              <a:rPr lang="en-US" sz="1600" dirty="0"/>
              <a:t> </a:t>
            </a:r>
            <a:r>
              <a:rPr lang="en-US" sz="1600" dirty="0" err="1"/>
              <a:t>intPredicate</a:t>
            </a:r>
            <a:r>
              <a:rPr lang="en-US" sz="1600" dirty="0"/>
              <a:t> = (int marks)-&gt;marks &gt; 40 ? true : false;</a:t>
            </a:r>
          </a:p>
          <a:p>
            <a:pPr marL="0" indent="0">
              <a:buNone/>
            </a:pPr>
            <a:r>
              <a:rPr lang="en-US" sz="1600" dirty="0" err="1"/>
              <a:t>System.out.println</a:t>
            </a:r>
            <a:r>
              <a:rPr lang="en-US" sz="1600" dirty="0"/>
              <a:t>("Passed? " + </a:t>
            </a:r>
            <a:r>
              <a:rPr lang="en-US" sz="1600" dirty="0" err="1"/>
              <a:t>intPredicate.test</a:t>
            </a:r>
            <a:r>
              <a:rPr lang="en-US" sz="1600" dirty="0"/>
              <a:t>(55));</a:t>
            </a:r>
          </a:p>
          <a:p>
            <a:pPr marL="0" indent="0">
              <a:buNone/>
            </a:pPr>
            <a:r>
              <a:rPr lang="en-US" sz="1600" dirty="0" err="1"/>
              <a:t>System.out.println</a:t>
            </a:r>
            <a:r>
              <a:rPr lang="en-US" sz="1600" dirty="0"/>
              <a:t>("Passed? " + </a:t>
            </a:r>
            <a:r>
              <a:rPr lang="en-US" sz="1600" dirty="0" err="1"/>
              <a:t>intPredicate.test</a:t>
            </a:r>
            <a:r>
              <a:rPr lang="en-US" sz="1600" dirty="0"/>
              <a:t>(23));</a:t>
            </a:r>
          </a:p>
        </p:txBody>
      </p:sp>
      <p:pic>
        <p:nvPicPr>
          <p:cNvPr id="10" name="Content Placeholder 13" descr="Work from home Wi-Fi with solid fill">
            <a:hlinkClick r:id="rId2" action="ppaction://hlinksldjump"/>
            <a:extLst>
              <a:ext uri="{FF2B5EF4-FFF2-40B4-BE49-F238E27FC236}">
                <a16:creationId xmlns:a16="http://schemas.microsoft.com/office/drawing/2014/main" id="{4D61315D-8CAB-4BAF-858E-E6162620DC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20538"/>
            <a:ext cx="914400" cy="914400"/>
          </a:xfrm>
          <a:prstGeom prst="rect">
            <a:avLst/>
          </a:prstGeom>
        </p:spPr>
      </p:pic>
    </p:spTree>
    <p:extLst>
      <p:ext uri="{BB962C8B-B14F-4D97-AF65-F5344CB8AC3E}">
        <p14:creationId xmlns:p14="http://schemas.microsoft.com/office/powerpoint/2010/main" val="66578330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DoubleFunction</a:t>
            </a:r>
            <a:endParaRPr lang="en-US" dirty="0"/>
          </a:p>
        </p:txBody>
      </p:sp>
      <p:sp>
        <p:nvSpPr>
          <p:cNvPr id="3" name="Content Placeholder 2"/>
          <p:cNvSpPr>
            <a:spLocks noGrp="1"/>
          </p:cNvSpPr>
          <p:nvPr>
            <p:ph idx="13"/>
          </p:nvPr>
        </p:nvSpPr>
        <p:spPr/>
        <p:txBody>
          <a:bodyPr>
            <a:normAutofit/>
          </a:bodyPr>
          <a:lstStyle/>
          <a:p>
            <a:pPr marL="0" indent="0">
              <a:buNone/>
            </a:pPr>
            <a:endParaRPr lang="en-US" sz="1650"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6" name="Rectangle: Rounded Corners 5">
            <a:extLst>
              <a:ext uri="{FF2B5EF4-FFF2-40B4-BE49-F238E27FC236}">
                <a16:creationId xmlns:a16="http://schemas.microsoft.com/office/drawing/2014/main" id="{6CD5259A-E405-4A6D-B745-EF6270FDB83F}"/>
              </a:ext>
            </a:extLst>
          </p:cNvPr>
          <p:cNvSpPr/>
          <p:nvPr/>
        </p:nvSpPr>
        <p:spPr>
          <a:xfrm>
            <a:off x="574175" y="1170903"/>
            <a:ext cx="6622379" cy="2918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600" dirty="0"/>
              <a:t>public interface </a:t>
            </a:r>
            <a:r>
              <a:rPr lang="en-US" sz="1600" dirty="0" err="1"/>
              <a:t>DoubleFunction</a:t>
            </a:r>
            <a:r>
              <a:rPr lang="en-US" sz="1600" dirty="0"/>
              <a:t>&lt;R&gt; {</a:t>
            </a:r>
          </a:p>
          <a:p>
            <a:pPr marL="0" indent="0">
              <a:buNone/>
            </a:pPr>
            <a:r>
              <a:rPr lang="en-US" sz="1600" dirty="0"/>
              <a:t>	R apply(double value);</a:t>
            </a:r>
          </a:p>
          <a:p>
            <a:pPr marL="0" indent="0">
              <a:buNone/>
            </a:pPr>
            <a:r>
              <a:rPr lang="en-US" sz="1600" dirty="0"/>
              <a:t>}</a:t>
            </a:r>
          </a:p>
          <a:p>
            <a:pPr marL="0" indent="0">
              <a:buNone/>
            </a:pPr>
            <a:endParaRPr lang="en-US" sz="1600" dirty="0"/>
          </a:p>
          <a:p>
            <a:pPr marL="0" indent="0">
              <a:buNone/>
            </a:pPr>
            <a:r>
              <a:rPr lang="en-US" sz="1600" dirty="0" err="1"/>
              <a:t>DoubleFunction</a:t>
            </a:r>
            <a:r>
              <a:rPr lang="en-US" sz="1600" dirty="0"/>
              <a:t>&lt;String&gt; </a:t>
            </a:r>
            <a:r>
              <a:rPr lang="en-US" sz="1600" dirty="0" err="1"/>
              <a:t>doubleFunc</a:t>
            </a:r>
            <a:r>
              <a:rPr lang="en-US" sz="1600" dirty="0"/>
              <a:t> = (double temperature) -&gt; temperature &gt; 20 ? "HOT" : "COOL";</a:t>
            </a:r>
          </a:p>
          <a:p>
            <a:pPr marL="0" indent="0">
              <a:buNone/>
            </a:pPr>
            <a:r>
              <a:rPr lang="en-US" sz="1600" dirty="0" err="1"/>
              <a:t>System.out.println</a:t>
            </a:r>
            <a:r>
              <a:rPr lang="en-US" sz="1600" dirty="0"/>
              <a:t>("How is the weather? " + </a:t>
            </a:r>
            <a:r>
              <a:rPr lang="en-US" sz="1600" dirty="0" err="1"/>
              <a:t>doubleFunc.apply</a:t>
            </a:r>
            <a:r>
              <a:rPr lang="en-US" sz="1600" dirty="0"/>
              <a:t>(32.2));</a:t>
            </a:r>
          </a:p>
          <a:p>
            <a:pPr marL="0" indent="0">
              <a:buNone/>
            </a:pPr>
            <a:r>
              <a:rPr lang="en-US" sz="1600" dirty="0" err="1"/>
              <a:t>System.out.println</a:t>
            </a:r>
            <a:r>
              <a:rPr lang="en-US" sz="1600" dirty="0"/>
              <a:t>("How is the weather? " + </a:t>
            </a:r>
            <a:r>
              <a:rPr lang="en-US" sz="1600" dirty="0" err="1"/>
              <a:t>doubleFunc.apply</a:t>
            </a:r>
            <a:r>
              <a:rPr lang="en-US" sz="1600" dirty="0"/>
              <a:t>(8.7));</a:t>
            </a:r>
          </a:p>
        </p:txBody>
      </p:sp>
      <p:pic>
        <p:nvPicPr>
          <p:cNvPr id="12" name="Content Placeholder 13" descr="Work from home Wi-Fi with solid fill">
            <a:hlinkClick r:id="rId2" action="ppaction://hlinksldjump"/>
            <a:extLst>
              <a:ext uri="{FF2B5EF4-FFF2-40B4-BE49-F238E27FC236}">
                <a16:creationId xmlns:a16="http://schemas.microsoft.com/office/drawing/2014/main" id="{610019CC-2208-4A3B-8F5F-5431FABC47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20538"/>
            <a:ext cx="914400" cy="914400"/>
          </a:xfrm>
          <a:prstGeom prst="rect">
            <a:avLst/>
          </a:prstGeom>
        </p:spPr>
      </p:pic>
    </p:spTree>
    <p:extLst>
      <p:ext uri="{BB962C8B-B14F-4D97-AF65-F5344CB8AC3E}">
        <p14:creationId xmlns:p14="http://schemas.microsoft.com/office/powerpoint/2010/main" val="201468514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LongConsumer</a:t>
            </a:r>
            <a:endParaRPr lang="en-US"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7" name="Content Placeholder 6">
            <a:extLst>
              <a:ext uri="{FF2B5EF4-FFF2-40B4-BE49-F238E27FC236}">
                <a16:creationId xmlns:a16="http://schemas.microsoft.com/office/drawing/2014/main" id="{416B8DF4-2FD7-4C1A-AFFC-265883E7510D}"/>
              </a:ext>
            </a:extLst>
          </p:cNvPr>
          <p:cNvSpPr>
            <a:spLocks noGrp="1"/>
          </p:cNvSpPr>
          <p:nvPr>
            <p:ph idx="13"/>
          </p:nvPr>
        </p:nvSpPr>
        <p:spPr>
          <a:xfrm>
            <a:off x="630262" y="1064345"/>
            <a:ext cx="7883475" cy="2515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marL="0" indent="0">
              <a:buNone/>
            </a:pPr>
            <a:r>
              <a:rPr lang="en-US" sz="1600" dirty="0">
                <a:solidFill>
                  <a:schemeClr val="bg1"/>
                </a:solidFill>
              </a:rPr>
              <a:t>public interface </a:t>
            </a:r>
            <a:r>
              <a:rPr lang="en-US" sz="1600" dirty="0" err="1">
                <a:solidFill>
                  <a:schemeClr val="bg1"/>
                </a:solidFill>
              </a:rPr>
              <a:t>LongConsumer</a:t>
            </a:r>
            <a:r>
              <a:rPr lang="en-US" sz="1600" dirty="0">
                <a:solidFill>
                  <a:schemeClr val="bg1"/>
                </a:solidFill>
              </a:rPr>
              <a:t> {</a:t>
            </a:r>
          </a:p>
          <a:p>
            <a:pPr marL="0" indent="0">
              <a:buNone/>
            </a:pPr>
            <a:r>
              <a:rPr lang="en-US" sz="1600" dirty="0">
                <a:solidFill>
                  <a:schemeClr val="bg1"/>
                </a:solidFill>
              </a:rPr>
              <a:t>	void accept(long value);</a:t>
            </a:r>
          </a:p>
          <a:p>
            <a:pPr marL="0" indent="0">
              <a:buNone/>
            </a:pPr>
            <a:r>
              <a:rPr lang="en-US" sz="1600" dirty="0">
                <a:solidFill>
                  <a:schemeClr val="bg1"/>
                </a:solidFill>
              </a:rPr>
              <a:t>}</a:t>
            </a:r>
          </a:p>
          <a:p>
            <a:pPr marL="0" indent="0">
              <a:buNone/>
            </a:pPr>
            <a:endParaRPr lang="en-US" sz="1600" dirty="0">
              <a:solidFill>
                <a:schemeClr val="bg1"/>
              </a:solidFill>
            </a:endParaRPr>
          </a:p>
          <a:p>
            <a:pPr marL="0" indent="0">
              <a:buNone/>
            </a:pPr>
            <a:r>
              <a:rPr lang="en-US" sz="1600" dirty="0" err="1">
                <a:solidFill>
                  <a:schemeClr val="bg1"/>
                </a:solidFill>
              </a:rPr>
              <a:t>LongConsumer</a:t>
            </a:r>
            <a:r>
              <a:rPr lang="en-US" sz="1600" dirty="0">
                <a:solidFill>
                  <a:schemeClr val="bg1"/>
                </a:solidFill>
              </a:rPr>
              <a:t> </a:t>
            </a:r>
            <a:r>
              <a:rPr lang="en-US" sz="1600" dirty="0" err="1">
                <a:solidFill>
                  <a:schemeClr val="bg1"/>
                </a:solidFill>
              </a:rPr>
              <a:t>longConsumer</a:t>
            </a:r>
            <a:r>
              <a:rPr lang="en-US" sz="1600" dirty="0">
                <a:solidFill>
                  <a:schemeClr val="bg1"/>
                </a:solidFill>
              </a:rPr>
              <a:t> = (long marks) -&gt; </a:t>
            </a:r>
            <a:r>
              <a:rPr lang="en-US" sz="1600" dirty="0" err="1">
                <a:solidFill>
                  <a:schemeClr val="bg1"/>
                </a:solidFill>
              </a:rPr>
              <a:t>System.out.println</a:t>
            </a:r>
            <a:r>
              <a:rPr lang="en-US" sz="1600" dirty="0">
                <a:solidFill>
                  <a:schemeClr val="bg1"/>
                </a:solidFill>
              </a:rPr>
              <a:t>("Marks: " + marks);</a:t>
            </a:r>
          </a:p>
          <a:p>
            <a:pPr marL="0" indent="0">
              <a:buNone/>
            </a:pPr>
            <a:endParaRPr lang="en-US" sz="1600" dirty="0">
              <a:solidFill>
                <a:schemeClr val="bg1"/>
              </a:solidFill>
            </a:endParaRPr>
          </a:p>
          <a:p>
            <a:pPr marL="0" indent="0">
              <a:buNone/>
            </a:pPr>
            <a:r>
              <a:rPr lang="en-US" sz="1600" dirty="0" err="1">
                <a:solidFill>
                  <a:schemeClr val="bg1"/>
                </a:solidFill>
              </a:rPr>
              <a:t>longConsumer.accept</a:t>
            </a:r>
            <a:r>
              <a:rPr lang="en-US" sz="1600" dirty="0">
                <a:solidFill>
                  <a:schemeClr val="bg1"/>
                </a:solidFill>
              </a:rPr>
              <a:t>(55);</a:t>
            </a:r>
          </a:p>
          <a:p>
            <a:pPr marL="0" indent="0">
              <a:buNone/>
            </a:pPr>
            <a:r>
              <a:rPr lang="en-US" sz="1600" dirty="0" err="1">
                <a:solidFill>
                  <a:schemeClr val="bg1"/>
                </a:solidFill>
              </a:rPr>
              <a:t>longConsumer.accept</a:t>
            </a:r>
            <a:r>
              <a:rPr lang="en-US" sz="1600" dirty="0">
                <a:solidFill>
                  <a:schemeClr val="bg1"/>
                </a:solidFill>
              </a:rPr>
              <a:t>(78);</a:t>
            </a:r>
          </a:p>
        </p:txBody>
      </p:sp>
      <p:pic>
        <p:nvPicPr>
          <p:cNvPr id="10" name="Content Placeholder 13" descr="Work from home Wi-Fi with solid fill">
            <a:hlinkClick r:id="rId2" action="ppaction://hlinksldjump"/>
            <a:extLst>
              <a:ext uri="{FF2B5EF4-FFF2-40B4-BE49-F238E27FC236}">
                <a16:creationId xmlns:a16="http://schemas.microsoft.com/office/drawing/2014/main" id="{7FEDC04E-81A5-40BD-A596-1AC45339AA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20538"/>
            <a:ext cx="914400" cy="914400"/>
          </a:xfrm>
          <a:prstGeom prst="rect">
            <a:avLst/>
          </a:prstGeom>
        </p:spPr>
      </p:pic>
    </p:spTree>
    <p:extLst>
      <p:ext uri="{BB962C8B-B14F-4D97-AF65-F5344CB8AC3E}">
        <p14:creationId xmlns:p14="http://schemas.microsoft.com/office/powerpoint/2010/main" val="119703764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Methods</a:t>
            </a:r>
          </a:p>
        </p:txBody>
      </p:sp>
      <p:sp>
        <p:nvSpPr>
          <p:cNvPr id="3" name="Content Placeholder 2"/>
          <p:cNvSpPr>
            <a:spLocks noGrp="1"/>
          </p:cNvSpPr>
          <p:nvPr>
            <p:ph idx="13"/>
          </p:nvPr>
        </p:nvSpPr>
        <p:spPr/>
        <p:txBody>
          <a:bodyPr>
            <a:normAutofit/>
          </a:bodyPr>
          <a:lstStyle/>
          <a:p>
            <a:r>
              <a:rPr lang="en-US" sz="1600" dirty="0"/>
              <a:t>Java8 supports creating method implementation inside an interface.</a:t>
            </a:r>
          </a:p>
          <a:p>
            <a:r>
              <a:rPr lang="en-US" sz="1600" dirty="0"/>
              <a:t>But those implemented methods must be marked as default to make the compiler happy.</a:t>
            </a:r>
          </a:p>
          <a:p>
            <a:r>
              <a:rPr lang="en-US" sz="1600" dirty="0"/>
              <a:t>These methods are called </a:t>
            </a:r>
            <a:r>
              <a:rPr lang="en-US" sz="1600" b="1" dirty="0"/>
              <a:t>default methods</a:t>
            </a:r>
            <a:r>
              <a:rPr lang="en-US" sz="1600" dirty="0"/>
              <a:t>. These are non-abstract methods.</a:t>
            </a:r>
          </a:p>
          <a:p>
            <a:r>
              <a:rPr lang="en-US" sz="1600" dirty="0"/>
              <a:t>Default methods can be static or non-static.</a:t>
            </a:r>
          </a:p>
          <a:p>
            <a:r>
              <a:rPr lang="en-US" sz="1600" dirty="0"/>
              <a:t>Static methods is called using interface reference.</a:t>
            </a:r>
          </a:p>
          <a:p>
            <a:r>
              <a:rPr lang="en-US" sz="1600" dirty="0"/>
              <a:t>Non-static methods are called with an object reference.</a:t>
            </a:r>
          </a:p>
          <a:p>
            <a:r>
              <a:rPr lang="en-US" sz="1600" dirty="0"/>
              <a:t>Syntax of an Interface with default methods: </a:t>
            </a:r>
          </a:p>
          <a:p>
            <a:r>
              <a:rPr lang="en-US" sz="1600" dirty="0"/>
              <a:t>Example of Functional Interfaces with default methods:</a:t>
            </a:r>
          </a:p>
          <a:p>
            <a:endParaRPr lang="en-US" sz="1600" dirty="0"/>
          </a:p>
          <a:p>
            <a:endParaRPr lang="en-US" sz="1400"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grpSp>
        <p:nvGrpSpPr>
          <p:cNvPr id="6" name="Group 5">
            <a:extLst>
              <a:ext uri="{FF2B5EF4-FFF2-40B4-BE49-F238E27FC236}">
                <a16:creationId xmlns:a16="http://schemas.microsoft.com/office/drawing/2014/main" id="{F812DD4F-5387-4677-890C-E4F74FF4E1CC}"/>
              </a:ext>
            </a:extLst>
          </p:cNvPr>
          <p:cNvGrpSpPr/>
          <p:nvPr/>
        </p:nvGrpSpPr>
        <p:grpSpPr>
          <a:xfrm>
            <a:off x="7028876" y="4291031"/>
            <a:ext cx="1614292" cy="512967"/>
            <a:chOff x="6215325" y="6076073"/>
            <a:chExt cx="2152389" cy="683956"/>
          </a:xfrm>
        </p:grpSpPr>
        <p:pic>
          <p:nvPicPr>
            <p:cNvPr id="7" name="Content Placeholder 11" descr="Right pointing backhand index outline">
              <a:extLst>
                <a:ext uri="{FF2B5EF4-FFF2-40B4-BE49-F238E27FC236}">
                  <a16:creationId xmlns:a16="http://schemas.microsoft.com/office/drawing/2014/main" id="{DD6C916B-CC38-4D43-BD51-8A895E2D51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15325" y="6076073"/>
              <a:ext cx="779288" cy="683956"/>
            </a:xfrm>
            <a:prstGeom prst="rect">
              <a:avLst/>
            </a:prstGeom>
            <a:effectLst>
              <a:outerShdw blurRad="50800" dist="38100" dir="2700000" algn="tl" rotWithShape="0">
                <a:prstClr val="black">
                  <a:alpha val="40000"/>
                </a:prstClr>
              </a:outerShdw>
            </a:effectLst>
          </p:spPr>
        </p:pic>
        <p:sp>
          <p:nvSpPr>
            <p:cNvPr id="8" name="Rectangle: Rounded Corners 7">
              <a:hlinkClick r:id="rId5" action="ppaction://hlinksldjump"/>
              <a:extLst>
                <a:ext uri="{FF2B5EF4-FFF2-40B4-BE49-F238E27FC236}">
                  <a16:creationId xmlns:a16="http://schemas.microsoft.com/office/drawing/2014/main" id="{0DE75123-DFA8-4F32-AE2F-8972D2E56B2D}"/>
                </a:ext>
              </a:extLst>
            </p:cNvPr>
            <p:cNvSpPr/>
            <p:nvPr/>
          </p:nvSpPr>
          <p:spPr>
            <a:xfrm>
              <a:off x="7010400" y="6112329"/>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Next</a:t>
              </a:r>
              <a:endParaRPr lang="en-IN" sz="1350" dirty="0"/>
            </a:p>
          </p:txBody>
        </p:sp>
      </p:grpSp>
      <p:grpSp>
        <p:nvGrpSpPr>
          <p:cNvPr id="10" name="Group 9">
            <a:extLst>
              <a:ext uri="{FF2B5EF4-FFF2-40B4-BE49-F238E27FC236}">
                <a16:creationId xmlns:a16="http://schemas.microsoft.com/office/drawing/2014/main" id="{514D0E9E-38DD-41EE-886B-265A5ADE23BB}"/>
              </a:ext>
            </a:extLst>
          </p:cNvPr>
          <p:cNvGrpSpPr/>
          <p:nvPr/>
        </p:nvGrpSpPr>
        <p:grpSpPr>
          <a:xfrm>
            <a:off x="611560" y="3291831"/>
            <a:ext cx="2411797" cy="1147574"/>
            <a:chOff x="432010" y="1949918"/>
            <a:chExt cx="2411797" cy="1000167"/>
          </a:xfrm>
        </p:grpSpPr>
        <p:sp>
          <p:nvSpPr>
            <p:cNvPr id="11" name="Rectangle: Rounded Corners 10">
              <a:hlinkClick r:id="rId6" action="ppaction://hlinksldjump"/>
              <a:extLst>
                <a:ext uri="{FF2B5EF4-FFF2-40B4-BE49-F238E27FC236}">
                  <a16:creationId xmlns:a16="http://schemas.microsoft.com/office/drawing/2014/main" id="{396212EB-24D1-4CB6-A92B-6E4F1C345670}"/>
                </a:ext>
              </a:extLst>
            </p:cNvPr>
            <p:cNvSpPr/>
            <p:nvPr/>
          </p:nvSpPr>
          <p:spPr>
            <a:xfrm>
              <a:off x="432011" y="1949918"/>
              <a:ext cx="2376262" cy="432048"/>
            </a:xfrm>
            <a:prstGeom prst="roundRect">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sz="1600" dirty="0"/>
                <a:t>Function&lt;T, R&gt; default methods</a:t>
              </a:r>
            </a:p>
            <a:p>
              <a:pPr algn="ctr"/>
              <a:endParaRPr lang="en-IN" dirty="0"/>
            </a:p>
          </p:txBody>
        </p:sp>
        <p:sp>
          <p:nvSpPr>
            <p:cNvPr id="12" name="Rectangle: Rounded Corners 11">
              <a:hlinkClick r:id="rId7" action="ppaction://hlinksldjump"/>
              <a:extLst>
                <a:ext uri="{FF2B5EF4-FFF2-40B4-BE49-F238E27FC236}">
                  <a16:creationId xmlns:a16="http://schemas.microsoft.com/office/drawing/2014/main" id="{5FEADE2D-773F-4489-B3CA-A41746D8F6AD}"/>
                </a:ext>
              </a:extLst>
            </p:cNvPr>
            <p:cNvSpPr/>
            <p:nvPr/>
          </p:nvSpPr>
          <p:spPr>
            <a:xfrm>
              <a:off x="432010" y="2473077"/>
              <a:ext cx="2411797" cy="477008"/>
            </a:xfrm>
            <a:prstGeom prst="roundRect">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sz="1600" dirty="0"/>
                <a:t>Predicate&lt;T&gt; default methods</a:t>
              </a:r>
            </a:p>
            <a:p>
              <a:pPr algn="ctr"/>
              <a:endParaRPr lang="en-IN" dirty="0"/>
            </a:p>
          </p:txBody>
        </p:sp>
      </p:grpSp>
      <p:sp>
        <p:nvSpPr>
          <p:cNvPr id="15" name="Rectangle: Rounded Corners 14">
            <a:hlinkClick r:id="rId8" action="ppaction://hlinksldjump"/>
            <a:extLst>
              <a:ext uri="{FF2B5EF4-FFF2-40B4-BE49-F238E27FC236}">
                <a16:creationId xmlns:a16="http://schemas.microsoft.com/office/drawing/2014/main" id="{5760C4CB-E5BD-4C8D-8432-F7D665FE59B6}"/>
              </a:ext>
            </a:extLst>
          </p:cNvPr>
          <p:cNvSpPr/>
          <p:nvPr/>
        </p:nvSpPr>
        <p:spPr>
          <a:xfrm>
            <a:off x="4403813" y="2656858"/>
            <a:ext cx="2232248" cy="346940"/>
          </a:xfrm>
          <a:prstGeom prst="roundRect">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sz="1600" dirty="0"/>
              <a:t>Default Method Syntax</a:t>
            </a:r>
          </a:p>
          <a:p>
            <a:pPr algn="ctr"/>
            <a:endParaRPr lang="en-IN" dirty="0"/>
          </a:p>
        </p:txBody>
      </p:sp>
    </p:spTree>
    <p:extLst>
      <p:ext uri="{BB962C8B-B14F-4D97-AF65-F5344CB8AC3E}">
        <p14:creationId xmlns:p14="http://schemas.microsoft.com/office/powerpoint/2010/main" val="653678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Method Syntax</a:t>
            </a:r>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pic>
        <p:nvPicPr>
          <p:cNvPr id="10" name="Content Placeholder 13" descr="Work from home Wi-Fi with solid fill">
            <a:hlinkClick r:id="rId2" action="ppaction://hlinksldjump"/>
            <a:extLst>
              <a:ext uri="{FF2B5EF4-FFF2-40B4-BE49-F238E27FC236}">
                <a16:creationId xmlns:a16="http://schemas.microsoft.com/office/drawing/2014/main" id="{6A2EE6E9-9B76-4FE7-AC2A-82427059EC1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20538"/>
            <a:ext cx="914400" cy="914400"/>
          </a:xfrm>
          <a:prstGeom prst="rect">
            <a:avLst/>
          </a:prstGeom>
        </p:spPr>
      </p:pic>
      <p:sp>
        <p:nvSpPr>
          <p:cNvPr id="13" name="Content Placeholder 12">
            <a:extLst>
              <a:ext uri="{FF2B5EF4-FFF2-40B4-BE49-F238E27FC236}">
                <a16:creationId xmlns:a16="http://schemas.microsoft.com/office/drawing/2014/main" id="{F56EA9F3-7269-4854-8DEA-D511FCFEB9C6}"/>
              </a:ext>
            </a:extLst>
          </p:cNvPr>
          <p:cNvSpPr>
            <a:spLocks noGrp="1"/>
          </p:cNvSpPr>
          <p:nvPr>
            <p:ph idx="13"/>
          </p:nvPr>
        </p:nvSpPr>
        <p:spPr>
          <a:xfrm>
            <a:off x="888388" y="1059582"/>
            <a:ext cx="7030850" cy="31187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marL="285750" indent="-285750">
              <a:buFont typeface="Arial" panose="020B0604020202020204" pitchFamily="34" charset="0"/>
              <a:buChar char="•"/>
            </a:pPr>
            <a:endParaRPr lang="en-US" sz="1600" dirty="0"/>
          </a:p>
          <a:p>
            <a:r>
              <a:rPr lang="en-US" sz="1600" dirty="0">
                <a:solidFill>
                  <a:schemeClr val="bg1"/>
                </a:solidFill>
              </a:rPr>
              <a:t>@FunctionalInterface</a:t>
            </a:r>
          </a:p>
          <a:p>
            <a:r>
              <a:rPr lang="en-US" sz="1600" dirty="0">
                <a:solidFill>
                  <a:srgbClr val="FFFF00"/>
                </a:solidFill>
              </a:rPr>
              <a:t>public interface Sortable {</a:t>
            </a:r>
          </a:p>
          <a:p>
            <a:r>
              <a:rPr lang="en-US" sz="1600" dirty="0">
                <a:solidFill>
                  <a:srgbClr val="FFFF00"/>
                </a:solidFill>
              </a:rPr>
              <a:t>	</a:t>
            </a:r>
            <a:r>
              <a:rPr lang="en-US" sz="1600" dirty="0" err="1">
                <a:solidFill>
                  <a:srgbClr val="FFFF00"/>
                </a:solidFill>
              </a:rPr>
              <a:t>boolean</a:t>
            </a:r>
            <a:r>
              <a:rPr lang="en-US" sz="1600" dirty="0">
                <a:solidFill>
                  <a:srgbClr val="FFFF00"/>
                </a:solidFill>
              </a:rPr>
              <a:t> compare(Sortable s);</a:t>
            </a:r>
          </a:p>
          <a:p>
            <a:r>
              <a:rPr lang="en-US" sz="1600" dirty="0">
                <a:solidFill>
                  <a:srgbClr val="FFFF00"/>
                </a:solidFill>
              </a:rPr>
              <a:t>	default void </a:t>
            </a:r>
            <a:r>
              <a:rPr lang="en-US" sz="1600" dirty="0" err="1">
                <a:solidFill>
                  <a:srgbClr val="FFFF00"/>
                </a:solidFill>
              </a:rPr>
              <a:t>sortAll</a:t>
            </a:r>
            <a:r>
              <a:rPr lang="en-US" sz="1600" dirty="0">
                <a:solidFill>
                  <a:srgbClr val="FFFF00"/>
                </a:solidFill>
              </a:rPr>
              <a:t>() {</a:t>
            </a:r>
          </a:p>
          <a:p>
            <a:r>
              <a:rPr lang="en-US" sz="1600" dirty="0">
                <a:solidFill>
                  <a:srgbClr val="FFFF00"/>
                </a:solidFill>
              </a:rPr>
              <a:t>		//code</a:t>
            </a:r>
          </a:p>
          <a:p>
            <a:r>
              <a:rPr lang="en-US" sz="1600" dirty="0">
                <a:solidFill>
                  <a:srgbClr val="FFFF00"/>
                </a:solidFill>
              </a:rPr>
              <a:t>	}</a:t>
            </a:r>
          </a:p>
          <a:p>
            <a:r>
              <a:rPr lang="en-US" sz="1600" dirty="0">
                <a:solidFill>
                  <a:srgbClr val="FFFF00"/>
                </a:solidFill>
              </a:rPr>
              <a:t>	static void </a:t>
            </a:r>
            <a:r>
              <a:rPr lang="en-US" sz="1600" dirty="0" err="1">
                <a:solidFill>
                  <a:srgbClr val="FFFF00"/>
                </a:solidFill>
              </a:rPr>
              <a:t>compareAll</a:t>
            </a:r>
            <a:r>
              <a:rPr lang="en-US" sz="1600" dirty="0">
                <a:solidFill>
                  <a:srgbClr val="FFFF00"/>
                </a:solidFill>
              </a:rPr>
              <a:t>() {</a:t>
            </a:r>
          </a:p>
          <a:p>
            <a:r>
              <a:rPr lang="en-US" sz="1600" dirty="0">
                <a:solidFill>
                  <a:srgbClr val="FFFF00"/>
                </a:solidFill>
              </a:rPr>
              <a:t>		//code</a:t>
            </a:r>
          </a:p>
          <a:p>
            <a:r>
              <a:rPr lang="en-US" sz="1600" dirty="0">
                <a:solidFill>
                  <a:srgbClr val="FFFF00"/>
                </a:solidFill>
              </a:rPr>
              <a:t>	}</a:t>
            </a:r>
          </a:p>
          <a:p>
            <a:r>
              <a:rPr lang="en-US" sz="1600" dirty="0">
                <a:solidFill>
                  <a:srgbClr val="FFFF00"/>
                </a:solidFill>
              </a:rPr>
              <a:t>}</a:t>
            </a:r>
          </a:p>
          <a:p>
            <a:pPr algn="ctr"/>
            <a:endParaRPr lang="en-IN" dirty="0"/>
          </a:p>
        </p:txBody>
      </p:sp>
    </p:spTree>
    <p:extLst>
      <p:ext uri="{BB962C8B-B14F-4D97-AF65-F5344CB8AC3E}">
        <p14:creationId xmlns:p14="http://schemas.microsoft.com/office/powerpoint/2010/main" val="3505474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 R&gt; default methods</a:t>
            </a:r>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7" name="Content Placeholder 6">
            <a:extLst>
              <a:ext uri="{FF2B5EF4-FFF2-40B4-BE49-F238E27FC236}">
                <a16:creationId xmlns:a16="http://schemas.microsoft.com/office/drawing/2014/main" id="{416B8DF4-2FD7-4C1A-AFFC-265883E7510D}"/>
              </a:ext>
            </a:extLst>
          </p:cNvPr>
          <p:cNvSpPr>
            <a:spLocks noGrp="1"/>
          </p:cNvSpPr>
          <p:nvPr>
            <p:ph idx="13"/>
          </p:nvPr>
        </p:nvSpPr>
        <p:spPr>
          <a:xfrm>
            <a:off x="611560" y="1026790"/>
            <a:ext cx="7091387" cy="2409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pPr marL="0" indent="0">
              <a:buNone/>
            </a:pPr>
            <a:endParaRPr lang="en-US" sz="1600" dirty="0">
              <a:solidFill>
                <a:schemeClr val="bg1"/>
              </a:solidFill>
            </a:endParaRPr>
          </a:p>
          <a:p>
            <a:pPr marL="0" indent="0">
              <a:buNone/>
            </a:pPr>
            <a:r>
              <a:rPr lang="en-US" sz="1600" dirty="0">
                <a:solidFill>
                  <a:schemeClr val="bg1"/>
                </a:solidFill>
              </a:rPr>
              <a:t>Function&lt;Integer, Integer&gt; func_1 = x -&gt; x + 1;</a:t>
            </a:r>
          </a:p>
          <a:p>
            <a:pPr marL="0" indent="0">
              <a:buNone/>
            </a:pPr>
            <a:r>
              <a:rPr lang="en-US" sz="1600" dirty="0">
                <a:solidFill>
                  <a:schemeClr val="bg1"/>
                </a:solidFill>
              </a:rPr>
              <a:t>Function&lt;Integer, Integer&gt; func_2 = x -&gt; x * 2;</a:t>
            </a:r>
          </a:p>
          <a:p>
            <a:pPr marL="0" indent="0">
              <a:buNone/>
            </a:pPr>
            <a:r>
              <a:rPr lang="en-US" sz="1600" dirty="0">
                <a:solidFill>
                  <a:schemeClr val="bg1"/>
                </a:solidFill>
              </a:rPr>
              <a:t>Function&lt;Integer, Integer&gt; func_3 = </a:t>
            </a:r>
            <a:r>
              <a:rPr lang="en-US" sz="1600" dirty="0">
                <a:solidFill>
                  <a:srgbClr val="FFFF00"/>
                </a:solidFill>
              </a:rPr>
              <a:t>func_1.andThen(func_2);</a:t>
            </a:r>
          </a:p>
          <a:p>
            <a:pPr marL="0" indent="0">
              <a:buNone/>
            </a:pPr>
            <a:r>
              <a:rPr lang="en-US" sz="1600" dirty="0">
                <a:solidFill>
                  <a:schemeClr val="bg1"/>
                </a:solidFill>
              </a:rPr>
              <a:t>int result = func_3.apply(1);</a:t>
            </a:r>
          </a:p>
          <a:p>
            <a:pPr marL="205740" lvl="1" indent="0">
              <a:buNone/>
            </a:pPr>
            <a:r>
              <a:rPr lang="en-US" sz="1600" i="1" dirty="0">
                <a:solidFill>
                  <a:schemeClr val="bg1"/>
                </a:solidFill>
              </a:rPr>
              <a:t>//result = 4</a:t>
            </a:r>
          </a:p>
          <a:p>
            <a:pPr marL="0" indent="0">
              <a:buNone/>
            </a:pPr>
            <a:r>
              <a:rPr lang="en-US" sz="1600" dirty="0">
                <a:solidFill>
                  <a:schemeClr val="bg1"/>
                </a:solidFill>
              </a:rPr>
              <a:t>Function&lt;Integer, Integer&gt; func_4 = func_1.compose(func_2);</a:t>
            </a:r>
          </a:p>
          <a:p>
            <a:pPr marL="0" indent="0">
              <a:buNone/>
            </a:pPr>
            <a:r>
              <a:rPr lang="en-US" sz="1600" dirty="0">
                <a:solidFill>
                  <a:schemeClr val="bg1"/>
                </a:solidFill>
              </a:rPr>
              <a:t>Result = func_4.apply(1);</a:t>
            </a:r>
          </a:p>
          <a:p>
            <a:pPr marL="205740" lvl="1" indent="0">
              <a:buNone/>
            </a:pPr>
            <a:r>
              <a:rPr lang="en-US" dirty="0">
                <a:solidFill>
                  <a:srgbClr val="00B050"/>
                </a:solidFill>
              </a:rPr>
              <a:t>//result = 3</a:t>
            </a:r>
          </a:p>
        </p:txBody>
      </p:sp>
      <p:pic>
        <p:nvPicPr>
          <p:cNvPr id="10" name="Content Placeholder 13" descr="Work from home Wi-Fi with solid fill">
            <a:hlinkClick r:id="rId2" action="ppaction://hlinksldjump"/>
            <a:extLst>
              <a:ext uri="{FF2B5EF4-FFF2-40B4-BE49-F238E27FC236}">
                <a16:creationId xmlns:a16="http://schemas.microsoft.com/office/drawing/2014/main" id="{6A2EE6E9-9B76-4FE7-AC2A-82427059EC1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20538"/>
            <a:ext cx="914400" cy="914400"/>
          </a:xfrm>
          <a:prstGeom prst="rect">
            <a:avLst/>
          </a:prstGeom>
        </p:spPr>
      </p:pic>
    </p:spTree>
    <p:extLst>
      <p:ext uri="{BB962C8B-B14F-4D97-AF65-F5344CB8AC3E}">
        <p14:creationId xmlns:p14="http://schemas.microsoft.com/office/powerpoint/2010/main" val="388062982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2BCA8-756C-49F1-A48E-9D18BCD07D15}"/>
              </a:ext>
            </a:extLst>
          </p:cNvPr>
          <p:cNvSpPr>
            <a:spLocks noGrp="1"/>
          </p:cNvSpPr>
          <p:nvPr>
            <p:ph type="title"/>
          </p:nvPr>
        </p:nvSpPr>
        <p:spPr/>
        <p:txBody>
          <a:bodyPr/>
          <a:lstStyle/>
          <a:p>
            <a:r>
              <a:rPr lang="en-US" dirty="0"/>
              <a:t>Account Class Code-1</a:t>
            </a:r>
            <a:endParaRPr lang="en-IN" dirty="0"/>
          </a:p>
        </p:txBody>
      </p:sp>
      <p:sp>
        <p:nvSpPr>
          <p:cNvPr id="3" name="Content Placeholder 2">
            <a:extLst>
              <a:ext uri="{FF2B5EF4-FFF2-40B4-BE49-F238E27FC236}">
                <a16:creationId xmlns:a16="http://schemas.microsoft.com/office/drawing/2014/main" id="{0A5A8EBD-1922-437E-818B-3EA5B3853F75}"/>
              </a:ext>
            </a:extLst>
          </p:cNvPr>
          <p:cNvSpPr>
            <a:spLocks noGrp="1"/>
          </p:cNvSpPr>
          <p:nvPr>
            <p:ph idx="13"/>
          </p:nvPr>
        </p:nvSpPr>
        <p:spPr/>
        <p:txBody>
          <a:bodyPr>
            <a:normAutofit/>
          </a:bodyPr>
          <a:lstStyle/>
          <a:p>
            <a:pPr marL="0" indent="0">
              <a:buNone/>
            </a:pPr>
            <a:endParaRPr lang="en-IN" dirty="0">
              <a:solidFill>
                <a:srgbClr val="FF0000"/>
              </a:solidFill>
            </a:endParaRPr>
          </a:p>
          <a:p>
            <a:pPr marL="0" indent="0">
              <a:buNone/>
            </a:pPr>
            <a:endParaRPr lang="en-IN" dirty="0">
              <a:solidFill>
                <a:srgbClr val="FF0000"/>
              </a:solidFill>
            </a:endParaRPr>
          </a:p>
          <a:p>
            <a:pPr marL="0" indent="0">
              <a:buNone/>
            </a:pPr>
            <a:endParaRPr lang="en-IN" dirty="0">
              <a:solidFill>
                <a:srgbClr val="FF0000"/>
              </a:solidFill>
            </a:endParaRPr>
          </a:p>
          <a:p>
            <a:pPr marL="0" indent="0">
              <a:buNone/>
            </a:pPr>
            <a:endParaRPr lang="en-IN" dirty="0">
              <a:solidFill>
                <a:srgbClr val="FF0000"/>
              </a:solidFill>
            </a:endParaRPr>
          </a:p>
          <a:p>
            <a:pPr marL="0" indent="0">
              <a:buNone/>
            </a:pPr>
            <a:endParaRPr lang="en-IN" dirty="0">
              <a:solidFill>
                <a:srgbClr val="FF0000"/>
              </a:solidFill>
            </a:endParaRPr>
          </a:p>
        </p:txBody>
      </p:sp>
      <p:sp>
        <p:nvSpPr>
          <p:cNvPr id="18" name="Footer Placeholder 3">
            <a:extLst>
              <a:ext uri="{FF2B5EF4-FFF2-40B4-BE49-F238E27FC236}">
                <a16:creationId xmlns:a16="http://schemas.microsoft.com/office/drawing/2014/main" id="{68C1D96E-48AD-450D-A0C0-878EE874D49B}"/>
              </a:ext>
            </a:extLst>
          </p:cNvPr>
          <p:cNvSpPr>
            <a:spLocks noGrp="1"/>
          </p:cNvSpPr>
          <p:nvPr>
            <p:ph type="ftr" sz="quarter" idx="4294967295"/>
          </p:nvPr>
        </p:nvSpPr>
        <p:spPr>
          <a:xfrm>
            <a:off x="0" y="4765675"/>
            <a:ext cx="3475038" cy="274638"/>
          </a:xfrm>
        </p:spPr>
        <p:txBody>
          <a:bodyPr/>
          <a:lstStyle/>
          <a:p>
            <a:r>
              <a:rPr lang="en-US" dirty="0" err="1"/>
              <a:t>Xoriant</a:t>
            </a:r>
            <a:r>
              <a:rPr lang="en-US" dirty="0"/>
              <a:t> </a:t>
            </a:r>
            <a:r>
              <a:rPr lang="en-US" dirty="0" err="1"/>
              <a:t>Soultions</a:t>
            </a:r>
            <a:r>
              <a:rPr lang="en-US" dirty="0"/>
              <a:t> Pvt. Ltd.</a:t>
            </a:r>
          </a:p>
        </p:txBody>
      </p:sp>
      <p:pic>
        <p:nvPicPr>
          <p:cNvPr id="13" name="Content Placeholder 13" descr="Work from home Wi-Fi with solid fill">
            <a:hlinkClick r:id="rId3" action="ppaction://hlinksldjump"/>
            <a:extLst>
              <a:ext uri="{FF2B5EF4-FFF2-40B4-BE49-F238E27FC236}">
                <a16:creationId xmlns:a16="http://schemas.microsoft.com/office/drawing/2014/main" id="{B5FC56FB-3BBE-463B-A6BD-B758EFC5D45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59699" y="-30308"/>
            <a:ext cx="914400" cy="914400"/>
          </a:xfrm>
          <a:prstGeom prst="rect">
            <a:avLst/>
          </a:prstGeom>
        </p:spPr>
      </p:pic>
      <p:pic>
        <p:nvPicPr>
          <p:cNvPr id="17" name="Picture 16">
            <a:extLst>
              <a:ext uri="{FF2B5EF4-FFF2-40B4-BE49-F238E27FC236}">
                <a16:creationId xmlns:a16="http://schemas.microsoft.com/office/drawing/2014/main" id="{71D0EA9E-19F7-411B-9C49-0127393A649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71800" y="926841"/>
            <a:ext cx="3777647" cy="3804630"/>
          </a:xfrm>
          <a:prstGeom prst="rect">
            <a:avLst/>
          </a:prstGeom>
        </p:spPr>
      </p:pic>
    </p:spTree>
    <p:extLst>
      <p:ext uri="{BB962C8B-B14F-4D97-AF65-F5344CB8AC3E}">
        <p14:creationId xmlns:p14="http://schemas.microsoft.com/office/powerpoint/2010/main" val="151085212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Predicate&lt;T&gt; default methods</a:t>
            </a:r>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7" name="Content Placeholder 6">
            <a:extLst>
              <a:ext uri="{FF2B5EF4-FFF2-40B4-BE49-F238E27FC236}">
                <a16:creationId xmlns:a16="http://schemas.microsoft.com/office/drawing/2014/main" id="{416B8DF4-2FD7-4C1A-AFFC-265883E7510D}"/>
              </a:ext>
            </a:extLst>
          </p:cNvPr>
          <p:cNvSpPr>
            <a:spLocks noGrp="1"/>
          </p:cNvSpPr>
          <p:nvPr>
            <p:ph idx="13"/>
          </p:nvPr>
        </p:nvSpPr>
        <p:spPr>
          <a:xfrm>
            <a:off x="611560" y="1054945"/>
            <a:ext cx="5003155" cy="28433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marL="0" indent="0">
              <a:buNone/>
            </a:pPr>
            <a:r>
              <a:rPr lang="en-US" sz="1600" dirty="0">
                <a:solidFill>
                  <a:schemeClr val="bg1"/>
                </a:solidFill>
              </a:rPr>
              <a:t>Predicate&lt;Integer&gt; pd_1 = (x) -&gt; x &gt; 50;</a:t>
            </a:r>
          </a:p>
          <a:p>
            <a:pPr marL="0" indent="0">
              <a:buNone/>
            </a:pPr>
            <a:r>
              <a:rPr lang="en-US" sz="1600" dirty="0">
                <a:solidFill>
                  <a:schemeClr val="bg1"/>
                </a:solidFill>
              </a:rPr>
              <a:t>Predicate&lt;Integer&gt; pd_2 = (x) -&gt; x &lt; 60;</a:t>
            </a:r>
          </a:p>
          <a:p>
            <a:pPr marL="0" indent="0">
              <a:buNone/>
            </a:pPr>
            <a:r>
              <a:rPr lang="en-US" sz="1600" dirty="0">
                <a:solidFill>
                  <a:schemeClr val="bg1"/>
                </a:solidFill>
              </a:rPr>
              <a:t>Predicate&lt;Integer&gt; pd_3 = </a:t>
            </a:r>
            <a:r>
              <a:rPr lang="en-US" sz="1600" dirty="0">
                <a:solidFill>
                  <a:srgbClr val="FFFF00"/>
                </a:solidFill>
              </a:rPr>
              <a:t>pd_1.and(pd_2);</a:t>
            </a:r>
          </a:p>
          <a:p>
            <a:pPr marL="0" indent="0">
              <a:buNone/>
            </a:pPr>
            <a:r>
              <a:rPr lang="en-US" sz="1600" dirty="0" err="1">
                <a:solidFill>
                  <a:schemeClr val="bg1"/>
                </a:solidFill>
              </a:rPr>
              <a:t>System.out.println</a:t>
            </a:r>
            <a:r>
              <a:rPr lang="en-US" sz="1600" dirty="0">
                <a:solidFill>
                  <a:schemeClr val="bg1"/>
                </a:solidFill>
              </a:rPr>
              <a:t>("Result = " + pd_3.test(40));</a:t>
            </a:r>
          </a:p>
          <a:p>
            <a:pPr marL="205740" lvl="1" indent="0">
              <a:buNone/>
            </a:pPr>
            <a:r>
              <a:rPr lang="en-US" sz="1600" dirty="0">
                <a:solidFill>
                  <a:schemeClr val="bg1"/>
                </a:solidFill>
              </a:rPr>
              <a:t>//Result = false</a:t>
            </a:r>
          </a:p>
          <a:p>
            <a:pPr marL="0" indent="0">
              <a:buNone/>
            </a:pPr>
            <a:r>
              <a:rPr lang="en-US" sz="1600" dirty="0">
                <a:solidFill>
                  <a:schemeClr val="bg1"/>
                </a:solidFill>
              </a:rPr>
              <a:t>Predicate&lt;Integer&gt; pd_4 = </a:t>
            </a:r>
            <a:r>
              <a:rPr lang="en-US" sz="1600" dirty="0">
                <a:solidFill>
                  <a:srgbClr val="FFFF00"/>
                </a:solidFill>
              </a:rPr>
              <a:t>pd_1.or(pd_2);</a:t>
            </a:r>
          </a:p>
          <a:p>
            <a:pPr marL="0" indent="0">
              <a:buNone/>
            </a:pPr>
            <a:r>
              <a:rPr lang="en-US" sz="1600" dirty="0" err="1">
                <a:solidFill>
                  <a:schemeClr val="bg1"/>
                </a:solidFill>
              </a:rPr>
              <a:t>System.out.println</a:t>
            </a:r>
            <a:r>
              <a:rPr lang="en-US" sz="1600" dirty="0">
                <a:solidFill>
                  <a:schemeClr val="bg1"/>
                </a:solidFill>
              </a:rPr>
              <a:t>("Result = " + pd_4.test(40));</a:t>
            </a:r>
          </a:p>
          <a:p>
            <a:pPr marL="205740" lvl="1" indent="0">
              <a:buNone/>
            </a:pPr>
            <a:r>
              <a:rPr lang="en-US" dirty="0">
                <a:solidFill>
                  <a:srgbClr val="00B050"/>
                </a:solidFill>
              </a:rPr>
              <a:t>//Result = true</a:t>
            </a:r>
          </a:p>
          <a:p>
            <a:pPr marL="205740" lvl="1" indent="0">
              <a:buNone/>
            </a:pPr>
            <a:r>
              <a:rPr lang="en-US" dirty="0">
                <a:solidFill>
                  <a:srgbClr val="00B050"/>
                </a:solidFill>
              </a:rPr>
              <a:t>//result = 3</a:t>
            </a:r>
          </a:p>
        </p:txBody>
      </p:sp>
      <p:pic>
        <p:nvPicPr>
          <p:cNvPr id="8" name="Content Placeholder 13" descr="Work from home Wi-Fi with solid fill">
            <a:hlinkClick r:id="rId2" action="ppaction://hlinksldjump"/>
            <a:extLst>
              <a:ext uri="{FF2B5EF4-FFF2-40B4-BE49-F238E27FC236}">
                <a16:creationId xmlns:a16="http://schemas.microsoft.com/office/drawing/2014/main" id="{95871A5D-0879-4156-854B-548A964212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20538"/>
            <a:ext cx="914400" cy="914400"/>
          </a:xfrm>
          <a:prstGeom prst="rect">
            <a:avLst/>
          </a:prstGeom>
        </p:spPr>
      </p:pic>
    </p:spTree>
    <p:extLst>
      <p:ext uri="{BB962C8B-B14F-4D97-AF65-F5344CB8AC3E}">
        <p14:creationId xmlns:p14="http://schemas.microsoft.com/office/powerpoint/2010/main" val="209977006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Date API</a:t>
            </a:r>
          </a:p>
        </p:txBody>
      </p:sp>
      <p:sp>
        <p:nvSpPr>
          <p:cNvPr id="3" name="Subtitle 2">
            <a:extLst>
              <a:ext uri="{FF2B5EF4-FFF2-40B4-BE49-F238E27FC236}">
                <a16:creationId xmlns:a16="http://schemas.microsoft.com/office/drawing/2014/main" id="{4639C1F6-64A6-4388-AF3E-F047ABE39A71}"/>
              </a:ext>
            </a:extLst>
          </p:cNvPr>
          <p:cNvSpPr>
            <a:spLocks noGrp="1"/>
          </p:cNvSpPr>
          <p:nvPr>
            <p:ph type="subTitle" idx="10"/>
          </p:nvPr>
        </p:nvSpPr>
        <p:spPr/>
        <p:txBody>
          <a:bodyPr/>
          <a:lstStyle/>
          <a:p>
            <a:endParaRPr lang="en-IN"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grpSp>
        <p:nvGrpSpPr>
          <p:cNvPr id="6" name="Group 5">
            <a:extLst>
              <a:ext uri="{FF2B5EF4-FFF2-40B4-BE49-F238E27FC236}">
                <a16:creationId xmlns:a16="http://schemas.microsoft.com/office/drawing/2014/main" id="{17906459-CD33-4BC7-ADBF-12E8F7D1949C}"/>
              </a:ext>
            </a:extLst>
          </p:cNvPr>
          <p:cNvGrpSpPr/>
          <p:nvPr/>
        </p:nvGrpSpPr>
        <p:grpSpPr>
          <a:xfrm>
            <a:off x="7028876" y="4291031"/>
            <a:ext cx="1614292" cy="512967"/>
            <a:chOff x="6215325" y="6076073"/>
            <a:chExt cx="2152389" cy="683956"/>
          </a:xfrm>
        </p:grpSpPr>
        <p:pic>
          <p:nvPicPr>
            <p:cNvPr id="7" name="Content Placeholder 11" descr="Right pointing backhand index outline">
              <a:extLst>
                <a:ext uri="{FF2B5EF4-FFF2-40B4-BE49-F238E27FC236}">
                  <a16:creationId xmlns:a16="http://schemas.microsoft.com/office/drawing/2014/main" id="{A7BF5941-2F58-47F5-9F36-E85E282743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5325" y="6076073"/>
              <a:ext cx="779288" cy="683956"/>
            </a:xfrm>
            <a:prstGeom prst="rect">
              <a:avLst/>
            </a:prstGeom>
            <a:effectLst>
              <a:outerShdw blurRad="50800" dist="38100" dir="2700000" algn="tl" rotWithShape="0">
                <a:prstClr val="black">
                  <a:alpha val="40000"/>
                </a:prstClr>
              </a:outerShdw>
            </a:effectLst>
          </p:spPr>
        </p:pic>
        <p:sp>
          <p:nvSpPr>
            <p:cNvPr id="8" name="Rectangle: Rounded Corners 7">
              <a:hlinkClick r:id="rId4" action="ppaction://hlinksldjump"/>
              <a:extLst>
                <a:ext uri="{FF2B5EF4-FFF2-40B4-BE49-F238E27FC236}">
                  <a16:creationId xmlns:a16="http://schemas.microsoft.com/office/drawing/2014/main" id="{91342010-A7BD-4228-9A70-A0010F1162D3}"/>
                </a:ext>
              </a:extLst>
            </p:cNvPr>
            <p:cNvSpPr/>
            <p:nvPr/>
          </p:nvSpPr>
          <p:spPr>
            <a:xfrm>
              <a:off x="7010400" y="6112329"/>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Next</a:t>
              </a:r>
              <a:endParaRPr lang="en-IN" sz="1350" dirty="0"/>
            </a:p>
          </p:txBody>
        </p:sp>
      </p:grpSp>
    </p:spTree>
    <p:extLst>
      <p:ext uri="{BB962C8B-B14F-4D97-AF65-F5344CB8AC3E}">
        <p14:creationId xmlns:p14="http://schemas.microsoft.com/office/powerpoint/2010/main" val="163541465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2" name="Title 1"/>
          <p:cNvSpPr>
            <a:spLocks noGrp="1"/>
          </p:cNvSpPr>
          <p:nvPr>
            <p:ph type="title"/>
          </p:nvPr>
        </p:nvSpPr>
        <p:spPr/>
        <p:txBody>
          <a:bodyPr>
            <a:normAutofit/>
          </a:bodyPr>
          <a:lstStyle/>
          <a:p>
            <a:r>
              <a:rPr lang="en-US" dirty="0"/>
              <a:t>Limitations of Date APIs prior to Java 8</a:t>
            </a:r>
          </a:p>
        </p:txBody>
      </p:sp>
      <p:sp>
        <p:nvSpPr>
          <p:cNvPr id="3" name="Content Placeholder 2"/>
          <p:cNvSpPr>
            <a:spLocks noGrp="1"/>
          </p:cNvSpPr>
          <p:nvPr>
            <p:ph idx="13"/>
          </p:nvPr>
        </p:nvSpPr>
        <p:spPr/>
        <p:txBody>
          <a:bodyPr>
            <a:noAutofit/>
          </a:bodyPr>
          <a:lstStyle/>
          <a:p>
            <a:r>
              <a:rPr lang="en-US" sz="1600" dirty="0"/>
              <a:t>In Java 1.0, the class </a:t>
            </a:r>
            <a:r>
              <a:rPr lang="en-US" sz="1600" dirty="0" err="1"/>
              <a:t>java.util.Date</a:t>
            </a:r>
            <a:r>
              <a:rPr lang="en-US" sz="1600" dirty="0"/>
              <a:t> does not represent a date but a point in time in millisecond precision.</a:t>
            </a:r>
          </a:p>
          <a:p>
            <a:r>
              <a:rPr lang="en-US" sz="1600" dirty="0"/>
              <a:t>The year starts from 1900 &amp; month starts from zero.</a:t>
            </a:r>
          </a:p>
          <a:p>
            <a:r>
              <a:rPr lang="en-US" sz="1600" dirty="0"/>
              <a:t>If you wish to build a date 27 Jul 2015, then create Date object as follows:</a:t>
            </a:r>
          </a:p>
          <a:p>
            <a:pPr marL="205740" lvl="1" indent="0">
              <a:buNone/>
            </a:pPr>
            <a:r>
              <a:rPr lang="en-US" sz="1600" dirty="0"/>
              <a:t>Date </a:t>
            </a:r>
            <a:r>
              <a:rPr lang="en-US" sz="1600" dirty="0" err="1"/>
              <a:t>date</a:t>
            </a:r>
            <a:r>
              <a:rPr lang="en-US" sz="1600" dirty="0"/>
              <a:t> = new Date(115, 6, 27);</a:t>
            </a:r>
          </a:p>
          <a:p>
            <a:r>
              <a:rPr lang="en-US" sz="1600" dirty="0"/>
              <a:t>In Java 1.1 deprecated several methods of Date class &amp; introduced Calendar class.</a:t>
            </a:r>
          </a:p>
          <a:p>
            <a:r>
              <a:rPr lang="en-US" sz="1600" dirty="0"/>
              <a:t>In Calendar also month starts with zero. Using Calendar &amp; Date builds confusion.</a:t>
            </a:r>
          </a:p>
          <a:p>
            <a:r>
              <a:rPr lang="en-US" sz="1600" dirty="0"/>
              <a:t>In order to format the date, </a:t>
            </a:r>
            <a:r>
              <a:rPr lang="en-US" sz="1600" dirty="0" err="1"/>
              <a:t>DateFormat</a:t>
            </a:r>
            <a:r>
              <a:rPr lang="en-US" sz="1600" dirty="0"/>
              <a:t> class was introduced. However, it is not thread safe.</a:t>
            </a:r>
          </a:p>
          <a:p>
            <a:r>
              <a:rPr lang="en-US" sz="1600" dirty="0"/>
              <a:t>Developers started using third party date libraries.</a:t>
            </a:r>
          </a:p>
        </p:txBody>
      </p:sp>
      <p:grpSp>
        <p:nvGrpSpPr>
          <p:cNvPr id="6" name="Group 5">
            <a:extLst>
              <a:ext uri="{FF2B5EF4-FFF2-40B4-BE49-F238E27FC236}">
                <a16:creationId xmlns:a16="http://schemas.microsoft.com/office/drawing/2014/main" id="{27FEC0FD-8FAE-4F0C-B77E-7660C1F6047C}"/>
              </a:ext>
            </a:extLst>
          </p:cNvPr>
          <p:cNvGrpSpPr/>
          <p:nvPr/>
        </p:nvGrpSpPr>
        <p:grpSpPr>
          <a:xfrm>
            <a:off x="6953992" y="4279406"/>
            <a:ext cx="1614292" cy="512967"/>
            <a:chOff x="6215325" y="6076073"/>
            <a:chExt cx="2152389" cy="683956"/>
          </a:xfrm>
        </p:grpSpPr>
        <p:pic>
          <p:nvPicPr>
            <p:cNvPr id="7" name="Content Placeholder 11" descr="Right pointing backhand index outline">
              <a:extLst>
                <a:ext uri="{FF2B5EF4-FFF2-40B4-BE49-F238E27FC236}">
                  <a16:creationId xmlns:a16="http://schemas.microsoft.com/office/drawing/2014/main" id="{F9B8437E-6834-424D-AB8A-B0F4DF729E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5325" y="6076073"/>
              <a:ext cx="779288" cy="683956"/>
            </a:xfrm>
            <a:prstGeom prst="rect">
              <a:avLst/>
            </a:prstGeom>
            <a:effectLst>
              <a:outerShdw blurRad="50800" dist="38100" dir="2700000" algn="tl" rotWithShape="0">
                <a:prstClr val="black">
                  <a:alpha val="40000"/>
                </a:prstClr>
              </a:outerShdw>
            </a:effectLst>
          </p:spPr>
        </p:pic>
        <p:sp>
          <p:nvSpPr>
            <p:cNvPr id="8" name="Rectangle: Rounded Corners 7">
              <a:hlinkClick r:id="rId4" action="ppaction://hlinksldjump"/>
              <a:extLst>
                <a:ext uri="{FF2B5EF4-FFF2-40B4-BE49-F238E27FC236}">
                  <a16:creationId xmlns:a16="http://schemas.microsoft.com/office/drawing/2014/main" id="{859F536C-4716-49E8-9E4D-D4FC8837CD82}"/>
                </a:ext>
              </a:extLst>
            </p:cNvPr>
            <p:cNvSpPr/>
            <p:nvPr/>
          </p:nvSpPr>
          <p:spPr>
            <a:xfrm>
              <a:off x="7010400" y="6112329"/>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Next</a:t>
              </a:r>
              <a:endParaRPr lang="en-IN" sz="1350" dirty="0"/>
            </a:p>
          </p:txBody>
        </p:sp>
      </p:grpSp>
    </p:spTree>
    <p:extLst>
      <p:ext uri="{BB962C8B-B14F-4D97-AF65-F5344CB8AC3E}">
        <p14:creationId xmlns:p14="http://schemas.microsoft.com/office/powerpoint/2010/main" val="1848168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par>
                                <p:cTn id="43" presetID="1" presetClass="entr" presetSubtype="0" fill="hold"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Java.8 Date APIs</a:t>
            </a:r>
          </a:p>
        </p:txBody>
      </p:sp>
      <p:sp>
        <p:nvSpPr>
          <p:cNvPr id="3" name="Content Placeholder 2"/>
          <p:cNvSpPr>
            <a:spLocks noGrp="1"/>
          </p:cNvSpPr>
          <p:nvPr>
            <p:ph idx="13"/>
          </p:nvPr>
        </p:nvSpPr>
        <p:spPr/>
        <p:txBody>
          <a:bodyPr>
            <a:normAutofit/>
          </a:bodyPr>
          <a:lstStyle/>
          <a:p>
            <a:r>
              <a:rPr lang="en-US" sz="1600" dirty="0"/>
              <a:t>Java 8 introduced a package </a:t>
            </a:r>
            <a:r>
              <a:rPr lang="en-US" sz="1600" i="1" dirty="0" err="1"/>
              <a:t>java.time</a:t>
            </a:r>
            <a:r>
              <a:rPr lang="en-US" sz="1600" dirty="0"/>
              <a:t> to handle date.</a:t>
            </a:r>
          </a:p>
          <a:p>
            <a:r>
              <a:rPr lang="en-US" sz="1600" dirty="0"/>
              <a:t>New Date API provides separate classes for handling dates, time, different </a:t>
            </a:r>
            <a:r>
              <a:rPr lang="en-US" sz="1600" dirty="0" err="1"/>
              <a:t>timezones</a:t>
            </a:r>
            <a:r>
              <a:rPr lang="en-US" sz="1600" dirty="0"/>
              <a:t>, duration, easy manipulation of date/time etc.</a:t>
            </a:r>
          </a:p>
          <a:p>
            <a:r>
              <a:rPr lang="en-US" sz="1600" dirty="0"/>
              <a:t>Important classes are:</a:t>
            </a:r>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grpSp>
        <p:nvGrpSpPr>
          <p:cNvPr id="6" name="Group 5">
            <a:extLst>
              <a:ext uri="{FF2B5EF4-FFF2-40B4-BE49-F238E27FC236}">
                <a16:creationId xmlns:a16="http://schemas.microsoft.com/office/drawing/2014/main" id="{037593CF-12F7-4C67-973E-A92182FD7BF7}"/>
              </a:ext>
            </a:extLst>
          </p:cNvPr>
          <p:cNvGrpSpPr/>
          <p:nvPr/>
        </p:nvGrpSpPr>
        <p:grpSpPr>
          <a:xfrm>
            <a:off x="6920108" y="4273805"/>
            <a:ext cx="1614292" cy="512967"/>
            <a:chOff x="6215325" y="6076073"/>
            <a:chExt cx="2152389" cy="683956"/>
          </a:xfrm>
        </p:grpSpPr>
        <p:pic>
          <p:nvPicPr>
            <p:cNvPr id="7" name="Content Placeholder 11" descr="Right pointing backhand index outline">
              <a:extLst>
                <a:ext uri="{FF2B5EF4-FFF2-40B4-BE49-F238E27FC236}">
                  <a16:creationId xmlns:a16="http://schemas.microsoft.com/office/drawing/2014/main" id="{A9D5487D-7BA8-4F36-B161-6954EC5BF9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5325" y="6076073"/>
              <a:ext cx="779288" cy="683956"/>
            </a:xfrm>
            <a:prstGeom prst="rect">
              <a:avLst/>
            </a:prstGeom>
            <a:effectLst>
              <a:outerShdw blurRad="50800" dist="38100" dir="2700000" algn="tl" rotWithShape="0">
                <a:prstClr val="black">
                  <a:alpha val="40000"/>
                </a:prstClr>
              </a:outerShdw>
            </a:effectLst>
          </p:spPr>
        </p:pic>
        <p:sp>
          <p:nvSpPr>
            <p:cNvPr id="8" name="Rectangle: Rounded Corners 7">
              <a:hlinkClick r:id="rId4" action="ppaction://hlinksldjump"/>
              <a:extLst>
                <a:ext uri="{FF2B5EF4-FFF2-40B4-BE49-F238E27FC236}">
                  <a16:creationId xmlns:a16="http://schemas.microsoft.com/office/drawing/2014/main" id="{09BFD720-4912-4481-BA2D-72F2D2FAF9F6}"/>
                </a:ext>
              </a:extLst>
            </p:cNvPr>
            <p:cNvSpPr/>
            <p:nvPr/>
          </p:nvSpPr>
          <p:spPr>
            <a:xfrm>
              <a:off x="7010400" y="6112329"/>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Next</a:t>
              </a:r>
              <a:endParaRPr lang="en-IN" sz="1350" dirty="0"/>
            </a:p>
          </p:txBody>
        </p:sp>
      </p:grpSp>
      <p:grpSp>
        <p:nvGrpSpPr>
          <p:cNvPr id="24" name="Group 23">
            <a:extLst>
              <a:ext uri="{FF2B5EF4-FFF2-40B4-BE49-F238E27FC236}">
                <a16:creationId xmlns:a16="http://schemas.microsoft.com/office/drawing/2014/main" id="{0C6C659D-2FA6-4194-B853-E4728018105F}"/>
              </a:ext>
            </a:extLst>
          </p:cNvPr>
          <p:cNvGrpSpPr/>
          <p:nvPr/>
        </p:nvGrpSpPr>
        <p:grpSpPr>
          <a:xfrm>
            <a:off x="683568" y="2355726"/>
            <a:ext cx="4425853" cy="1489293"/>
            <a:chOff x="578195" y="2312914"/>
            <a:chExt cx="4425853" cy="1489293"/>
          </a:xfrm>
        </p:grpSpPr>
        <p:sp>
          <p:nvSpPr>
            <p:cNvPr id="16" name="Rectangle: Rounded Corners 15">
              <a:hlinkClick r:id="rId5" action="ppaction://hlinksldjump"/>
              <a:extLst>
                <a:ext uri="{FF2B5EF4-FFF2-40B4-BE49-F238E27FC236}">
                  <a16:creationId xmlns:a16="http://schemas.microsoft.com/office/drawing/2014/main" id="{C8D144C6-E836-4F1D-AB49-F743E00601D0}"/>
                </a:ext>
              </a:extLst>
            </p:cNvPr>
            <p:cNvSpPr/>
            <p:nvPr/>
          </p:nvSpPr>
          <p:spPr>
            <a:xfrm>
              <a:off x="578197" y="2685741"/>
              <a:ext cx="2083761" cy="338412"/>
            </a:xfrm>
            <a:prstGeom prst="roundRect">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LocalTime</a:t>
              </a:r>
              <a:endParaRPr lang="en-IN" dirty="0"/>
            </a:p>
          </p:txBody>
        </p:sp>
        <p:sp>
          <p:nvSpPr>
            <p:cNvPr id="17" name="Rectangle: Rounded Corners 16">
              <a:hlinkClick r:id="rId6" action="ppaction://hlinksldjump"/>
              <a:extLst>
                <a:ext uri="{FF2B5EF4-FFF2-40B4-BE49-F238E27FC236}">
                  <a16:creationId xmlns:a16="http://schemas.microsoft.com/office/drawing/2014/main" id="{688A5D46-EEE2-482F-8F26-8E0E03B66CD6}"/>
                </a:ext>
              </a:extLst>
            </p:cNvPr>
            <p:cNvSpPr/>
            <p:nvPr/>
          </p:nvSpPr>
          <p:spPr>
            <a:xfrm>
              <a:off x="578196" y="3079131"/>
              <a:ext cx="2083761" cy="338412"/>
            </a:xfrm>
            <a:prstGeom prst="roundRect">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LocalDateTime</a:t>
              </a:r>
              <a:endParaRPr lang="en-IN" dirty="0"/>
            </a:p>
          </p:txBody>
        </p:sp>
        <p:sp>
          <p:nvSpPr>
            <p:cNvPr id="18" name="Rectangle: Rounded Corners 17">
              <a:hlinkClick r:id="rId7" action="ppaction://hlinksldjump"/>
              <a:extLst>
                <a:ext uri="{FF2B5EF4-FFF2-40B4-BE49-F238E27FC236}">
                  <a16:creationId xmlns:a16="http://schemas.microsoft.com/office/drawing/2014/main" id="{E16A0FAB-5BC4-4DBD-86DE-C7061D76123B}"/>
                </a:ext>
              </a:extLst>
            </p:cNvPr>
            <p:cNvSpPr/>
            <p:nvPr/>
          </p:nvSpPr>
          <p:spPr>
            <a:xfrm>
              <a:off x="2920287" y="3463795"/>
              <a:ext cx="2083761" cy="338412"/>
            </a:xfrm>
            <a:prstGeom prst="roundRect">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ZoneId</a:t>
              </a:r>
              <a:endParaRPr lang="en-IN" dirty="0"/>
            </a:p>
          </p:txBody>
        </p:sp>
        <p:sp>
          <p:nvSpPr>
            <p:cNvPr id="19" name="Rectangle: Rounded Corners 18">
              <a:hlinkClick r:id="rId8" action="ppaction://hlinksldjump"/>
              <a:extLst>
                <a:ext uri="{FF2B5EF4-FFF2-40B4-BE49-F238E27FC236}">
                  <a16:creationId xmlns:a16="http://schemas.microsoft.com/office/drawing/2014/main" id="{160790E8-8803-4F44-BA2E-8C7977C0EF30}"/>
                </a:ext>
              </a:extLst>
            </p:cNvPr>
            <p:cNvSpPr/>
            <p:nvPr/>
          </p:nvSpPr>
          <p:spPr>
            <a:xfrm>
              <a:off x="578196" y="2312914"/>
              <a:ext cx="2083761" cy="338412"/>
            </a:xfrm>
            <a:prstGeom prst="roundRect">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LocalDate</a:t>
              </a:r>
              <a:endParaRPr lang="en-IN" dirty="0"/>
            </a:p>
          </p:txBody>
        </p:sp>
        <p:sp>
          <p:nvSpPr>
            <p:cNvPr id="20" name="Rectangle: Rounded Corners 19">
              <a:hlinkClick r:id="rId9" action="ppaction://hlinksldjump"/>
              <a:extLst>
                <a:ext uri="{FF2B5EF4-FFF2-40B4-BE49-F238E27FC236}">
                  <a16:creationId xmlns:a16="http://schemas.microsoft.com/office/drawing/2014/main" id="{3B0716CF-E528-478D-96FA-D70A716F515C}"/>
                </a:ext>
              </a:extLst>
            </p:cNvPr>
            <p:cNvSpPr/>
            <p:nvPr/>
          </p:nvSpPr>
          <p:spPr>
            <a:xfrm>
              <a:off x="578195" y="3463795"/>
              <a:ext cx="2083761" cy="338412"/>
            </a:xfrm>
            <a:prstGeom prst="roundRect">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Duration</a:t>
              </a:r>
              <a:endParaRPr lang="en-IN" dirty="0"/>
            </a:p>
          </p:txBody>
        </p:sp>
        <p:sp>
          <p:nvSpPr>
            <p:cNvPr id="21" name="Rectangle: Rounded Corners 20">
              <a:hlinkClick r:id="rId10" action="ppaction://hlinksldjump"/>
              <a:extLst>
                <a:ext uri="{FF2B5EF4-FFF2-40B4-BE49-F238E27FC236}">
                  <a16:creationId xmlns:a16="http://schemas.microsoft.com/office/drawing/2014/main" id="{7731ABA3-5B5C-4C55-8720-278F2B0544CF}"/>
                </a:ext>
              </a:extLst>
            </p:cNvPr>
            <p:cNvSpPr/>
            <p:nvPr/>
          </p:nvSpPr>
          <p:spPr>
            <a:xfrm>
              <a:off x="2908690" y="2315228"/>
              <a:ext cx="2083761" cy="338412"/>
            </a:xfrm>
            <a:prstGeom prst="roundRect">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Period</a:t>
              </a:r>
              <a:endParaRPr lang="en-IN" dirty="0"/>
            </a:p>
          </p:txBody>
        </p:sp>
        <p:sp>
          <p:nvSpPr>
            <p:cNvPr id="22" name="Rectangle: Rounded Corners 21">
              <a:hlinkClick r:id="rId11" action="ppaction://hlinksldjump"/>
              <a:extLst>
                <a:ext uri="{FF2B5EF4-FFF2-40B4-BE49-F238E27FC236}">
                  <a16:creationId xmlns:a16="http://schemas.microsoft.com/office/drawing/2014/main" id="{B072F4E4-2909-4983-A969-0965ACA91426}"/>
                </a:ext>
              </a:extLst>
            </p:cNvPr>
            <p:cNvSpPr/>
            <p:nvPr/>
          </p:nvSpPr>
          <p:spPr>
            <a:xfrm>
              <a:off x="2908690" y="2685741"/>
              <a:ext cx="2083761" cy="338412"/>
            </a:xfrm>
            <a:prstGeom prst="roundRect">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TemporalAdjusters</a:t>
              </a:r>
              <a:endParaRPr lang="en-IN" dirty="0"/>
            </a:p>
          </p:txBody>
        </p:sp>
        <p:sp>
          <p:nvSpPr>
            <p:cNvPr id="23" name="Rectangle: Rounded Corners 22">
              <a:hlinkClick r:id="rId12" action="ppaction://hlinksldjump"/>
              <a:extLst>
                <a:ext uri="{FF2B5EF4-FFF2-40B4-BE49-F238E27FC236}">
                  <a16:creationId xmlns:a16="http://schemas.microsoft.com/office/drawing/2014/main" id="{281D5033-F6A7-4581-A037-EC0CA874E246}"/>
                </a:ext>
              </a:extLst>
            </p:cNvPr>
            <p:cNvSpPr/>
            <p:nvPr/>
          </p:nvSpPr>
          <p:spPr>
            <a:xfrm>
              <a:off x="2908690" y="3079131"/>
              <a:ext cx="2083761" cy="338412"/>
            </a:xfrm>
            <a:prstGeom prst="roundRect">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DateTimeFormatter</a:t>
              </a:r>
              <a:endParaRPr lang="en-IN" dirty="0"/>
            </a:p>
          </p:txBody>
        </p:sp>
      </p:grpSp>
    </p:spTree>
    <p:extLst>
      <p:ext uri="{BB962C8B-B14F-4D97-AF65-F5344CB8AC3E}">
        <p14:creationId xmlns:p14="http://schemas.microsoft.com/office/powerpoint/2010/main" val="12545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LocalDate</a:t>
            </a:r>
            <a:endParaRPr lang="en-US" dirty="0"/>
          </a:p>
        </p:txBody>
      </p:sp>
      <p:sp>
        <p:nvSpPr>
          <p:cNvPr id="3" name="Content Placeholder 2"/>
          <p:cNvSpPr>
            <a:spLocks noGrp="1"/>
          </p:cNvSpPr>
          <p:nvPr>
            <p:ph idx="13"/>
          </p:nvPr>
        </p:nvSpPr>
        <p:spPr/>
        <p:txBody>
          <a:bodyPr>
            <a:normAutofit/>
          </a:bodyPr>
          <a:lstStyle/>
          <a:p>
            <a:pPr marL="0" indent="0">
              <a:buNone/>
            </a:pPr>
            <a:endParaRPr lang="en-US" sz="1650"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6" name="Rectangle: Rounded Corners 5">
            <a:extLst>
              <a:ext uri="{FF2B5EF4-FFF2-40B4-BE49-F238E27FC236}">
                <a16:creationId xmlns:a16="http://schemas.microsoft.com/office/drawing/2014/main" id="{1CD3F908-FFEE-4BAA-BC0A-5B2E0B25837E}"/>
              </a:ext>
            </a:extLst>
          </p:cNvPr>
          <p:cNvSpPr/>
          <p:nvPr/>
        </p:nvSpPr>
        <p:spPr>
          <a:xfrm>
            <a:off x="534787" y="1044441"/>
            <a:ext cx="7999613" cy="2959515"/>
          </a:xfrm>
          <a:prstGeom prst="roundRect">
            <a:avLst>
              <a:gd name="adj" fmla="val 107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650" dirty="0" err="1"/>
              <a:t>LocalDate</a:t>
            </a:r>
            <a:r>
              <a:rPr lang="en-US" sz="1650" dirty="0"/>
              <a:t> </a:t>
            </a:r>
            <a:r>
              <a:rPr lang="en-US" sz="1650" dirty="0" err="1"/>
              <a:t>localDate</a:t>
            </a:r>
            <a:r>
              <a:rPr lang="en-US" sz="1650" dirty="0"/>
              <a:t> = </a:t>
            </a:r>
            <a:r>
              <a:rPr lang="en-US" sz="1650" dirty="0" err="1"/>
              <a:t>LocalDate.now</a:t>
            </a:r>
            <a:r>
              <a:rPr lang="en-US" sz="1650" dirty="0"/>
              <a:t>();</a:t>
            </a:r>
          </a:p>
          <a:p>
            <a:pPr marL="0" indent="0">
              <a:buNone/>
            </a:pPr>
            <a:r>
              <a:rPr lang="en-US" sz="1650" dirty="0" err="1"/>
              <a:t>LocalDate</a:t>
            </a:r>
            <a:r>
              <a:rPr lang="en-US" sz="1650" dirty="0"/>
              <a:t> </a:t>
            </a:r>
            <a:r>
              <a:rPr lang="en-US" sz="1650" dirty="0" err="1"/>
              <a:t>localDate</a:t>
            </a:r>
            <a:r>
              <a:rPr lang="en-US" sz="1650" dirty="0"/>
              <a:t> = </a:t>
            </a:r>
            <a:r>
              <a:rPr lang="en-US" sz="1650" dirty="0" err="1"/>
              <a:t>LocalDate.of</a:t>
            </a:r>
            <a:r>
              <a:rPr lang="en-US" sz="1650" dirty="0"/>
              <a:t>(2021, 8, 27);</a:t>
            </a:r>
          </a:p>
          <a:p>
            <a:pPr marL="0" indent="0">
              <a:buNone/>
            </a:pPr>
            <a:r>
              <a:rPr lang="en-US" sz="1650" dirty="0" err="1"/>
              <a:t>System.out.println</a:t>
            </a:r>
            <a:r>
              <a:rPr lang="en-US" sz="1650" dirty="0"/>
              <a:t>(</a:t>
            </a:r>
            <a:r>
              <a:rPr lang="en-US" sz="1650" dirty="0" err="1"/>
              <a:t>localDate</a:t>
            </a:r>
            <a:r>
              <a:rPr lang="en-US" sz="1650" dirty="0"/>
              <a:t>); </a:t>
            </a:r>
            <a:r>
              <a:rPr lang="en-US" sz="1650" dirty="0">
                <a:solidFill>
                  <a:srgbClr val="FFFF00"/>
                </a:solidFill>
              </a:rPr>
              <a:t>//2021-08-27</a:t>
            </a:r>
          </a:p>
          <a:p>
            <a:pPr marL="0" indent="0">
              <a:buNone/>
            </a:pPr>
            <a:r>
              <a:rPr lang="en-US" sz="1650" dirty="0" err="1"/>
              <a:t>System.out.println</a:t>
            </a:r>
            <a:r>
              <a:rPr lang="en-US" sz="1650" dirty="0"/>
              <a:t>(</a:t>
            </a:r>
            <a:r>
              <a:rPr lang="en-US" sz="1650" dirty="0" err="1"/>
              <a:t>localDate.getDayOfMonth</a:t>
            </a:r>
            <a:r>
              <a:rPr lang="en-US" sz="1650" dirty="0"/>
              <a:t>() + "/" + </a:t>
            </a:r>
            <a:r>
              <a:rPr lang="en-US" sz="1650" dirty="0" err="1"/>
              <a:t>localDate.getMonth</a:t>
            </a:r>
            <a:r>
              <a:rPr lang="en-US" sz="1650" dirty="0"/>
              <a:t>().</a:t>
            </a:r>
            <a:r>
              <a:rPr lang="en-US" sz="1650" dirty="0" err="1"/>
              <a:t>getValue</a:t>
            </a:r>
            <a:r>
              <a:rPr lang="en-US" sz="1650" dirty="0"/>
              <a:t>() + "/" + </a:t>
            </a:r>
            <a:r>
              <a:rPr lang="en-US" sz="1650" dirty="0" err="1"/>
              <a:t>localDate.getYear</a:t>
            </a:r>
            <a:r>
              <a:rPr lang="en-US" sz="1650" dirty="0"/>
              <a:t>());</a:t>
            </a:r>
          </a:p>
          <a:p>
            <a:pPr marL="205740" lvl="1" indent="0">
              <a:buNone/>
            </a:pPr>
            <a:r>
              <a:rPr lang="en-US" sz="1650" dirty="0">
                <a:solidFill>
                  <a:srgbClr val="FFFF00"/>
                </a:solidFill>
              </a:rPr>
              <a:t>//27/8/2021</a:t>
            </a:r>
          </a:p>
          <a:p>
            <a:pPr marL="0" indent="0">
              <a:buNone/>
            </a:pPr>
            <a:r>
              <a:rPr lang="en-US" sz="1650" dirty="0"/>
              <a:t>int year = </a:t>
            </a:r>
            <a:r>
              <a:rPr lang="en-US" sz="1650" dirty="0" err="1"/>
              <a:t>localDate.get</a:t>
            </a:r>
            <a:r>
              <a:rPr lang="en-US" sz="1650" dirty="0"/>
              <a:t>(</a:t>
            </a:r>
            <a:r>
              <a:rPr lang="en-US" sz="1650" dirty="0" err="1"/>
              <a:t>ChronoField.YEAR</a:t>
            </a:r>
            <a:r>
              <a:rPr lang="en-US" sz="1650" dirty="0"/>
              <a:t>);</a:t>
            </a:r>
          </a:p>
          <a:p>
            <a:pPr marL="0" indent="0">
              <a:buNone/>
            </a:pPr>
            <a:r>
              <a:rPr lang="en-US" sz="1650" dirty="0"/>
              <a:t>int month = </a:t>
            </a:r>
            <a:r>
              <a:rPr lang="en-US" sz="1650" dirty="0" err="1"/>
              <a:t>localDate.get</a:t>
            </a:r>
            <a:r>
              <a:rPr lang="en-US" sz="1650" dirty="0"/>
              <a:t>(</a:t>
            </a:r>
            <a:r>
              <a:rPr lang="en-US" sz="1650" dirty="0" err="1"/>
              <a:t>ChronoField.MONTH_OF_YEAR</a:t>
            </a:r>
            <a:r>
              <a:rPr lang="en-US" sz="1650" dirty="0"/>
              <a:t>);</a:t>
            </a:r>
          </a:p>
          <a:p>
            <a:pPr marL="0" indent="0">
              <a:buNone/>
            </a:pPr>
            <a:r>
              <a:rPr lang="en-US" sz="1650" dirty="0"/>
              <a:t>int day = </a:t>
            </a:r>
            <a:r>
              <a:rPr lang="en-US" sz="1650" dirty="0" err="1"/>
              <a:t>localDate.get</a:t>
            </a:r>
            <a:r>
              <a:rPr lang="en-US" sz="1650" dirty="0"/>
              <a:t>(</a:t>
            </a:r>
            <a:r>
              <a:rPr lang="en-US" sz="1650" dirty="0" err="1"/>
              <a:t>ChronoField.DAY_OF_MONTH</a:t>
            </a:r>
            <a:r>
              <a:rPr lang="en-US" sz="1650" dirty="0"/>
              <a:t>);</a:t>
            </a:r>
          </a:p>
        </p:txBody>
      </p:sp>
      <p:pic>
        <p:nvPicPr>
          <p:cNvPr id="10" name="Content Placeholder 13" descr="Work from home Wi-Fi with solid fill">
            <a:hlinkClick r:id="rId2" action="ppaction://hlinksldjump"/>
            <a:extLst>
              <a:ext uri="{FF2B5EF4-FFF2-40B4-BE49-F238E27FC236}">
                <a16:creationId xmlns:a16="http://schemas.microsoft.com/office/drawing/2014/main" id="{6F39BD44-1704-40AD-93D5-028F15803C6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20538"/>
            <a:ext cx="914400" cy="914400"/>
          </a:xfrm>
          <a:prstGeom prst="rect">
            <a:avLst/>
          </a:prstGeom>
        </p:spPr>
      </p:pic>
    </p:spTree>
    <p:extLst>
      <p:ext uri="{BB962C8B-B14F-4D97-AF65-F5344CB8AC3E}">
        <p14:creationId xmlns:p14="http://schemas.microsoft.com/office/powerpoint/2010/main" val="125352105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LocalTime</a:t>
            </a:r>
            <a:endParaRPr lang="en-US" dirty="0"/>
          </a:p>
        </p:txBody>
      </p:sp>
      <p:sp>
        <p:nvSpPr>
          <p:cNvPr id="3" name="Content Placeholder 2"/>
          <p:cNvSpPr>
            <a:spLocks noGrp="1"/>
          </p:cNvSpPr>
          <p:nvPr>
            <p:ph idx="13"/>
          </p:nvPr>
        </p:nvSpPr>
        <p:spPr/>
        <p:txBody>
          <a:bodyPr>
            <a:normAutofit/>
          </a:bodyPr>
          <a:lstStyle/>
          <a:p>
            <a:pPr marL="0" indent="0">
              <a:buNone/>
            </a:pPr>
            <a:endParaRPr lang="en-US" sz="1650"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6" name="Rectangle: Rounded Corners 5">
            <a:extLst>
              <a:ext uri="{FF2B5EF4-FFF2-40B4-BE49-F238E27FC236}">
                <a16:creationId xmlns:a16="http://schemas.microsoft.com/office/drawing/2014/main" id="{FDB545A4-79AE-41D6-87FC-5CF82304CD10}"/>
              </a:ext>
            </a:extLst>
          </p:cNvPr>
          <p:cNvSpPr/>
          <p:nvPr/>
        </p:nvSpPr>
        <p:spPr>
          <a:xfrm>
            <a:off x="611560" y="1059582"/>
            <a:ext cx="4536504" cy="2160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650" dirty="0" err="1"/>
              <a:t>LocalTime</a:t>
            </a:r>
            <a:r>
              <a:rPr lang="en-US" sz="1650" dirty="0"/>
              <a:t> </a:t>
            </a:r>
            <a:r>
              <a:rPr lang="en-US" sz="1650" dirty="0" err="1"/>
              <a:t>localTime</a:t>
            </a:r>
            <a:r>
              <a:rPr lang="en-US" sz="1650" dirty="0"/>
              <a:t> = </a:t>
            </a:r>
            <a:r>
              <a:rPr lang="en-US" sz="1650" dirty="0" err="1"/>
              <a:t>LocalTime.now</a:t>
            </a:r>
            <a:r>
              <a:rPr lang="en-US" sz="1650" dirty="0"/>
              <a:t>();</a:t>
            </a:r>
          </a:p>
          <a:p>
            <a:pPr marL="0" indent="0">
              <a:buNone/>
            </a:pPr>
            <a:r>
              <a:rPr lang="en-US" sz="1650" dirty="0" err="1"/>
              <a:t>LocalTime</a:t>
            </a:r>
            <a:r>
              <a:rPr lang="en-US" sz="1650" dirty="0"/>
              <a:t> </a:t>
            </a:r>
            <a:r>
              <a:rPr lang="en-US" sz="1650" dirty="0" err="1"/>
              <a:t>localTime</a:t>
            </a:r>
            <a:r>
              <a:rPr lang="en-US" sz="1650" dirty="0"/>
              <a:t> = </a:t>
            </a:r>
            <a:r>
              <a:rPr lang="en-US" sz="1650" dirty="0" err="1"/>
              <a:t>LocalTime.of</a:t>
            </a:r>
            <a:r>
              <a:rPr lang="en-US" sz="1650" dirty="0"/>
              <a:t>(16, 27, 10);</a:t>
            </a:r>
          </a:p>
          <a:p>
            <a:pPr marL="0" indent="0">
              <a:buNone/>
            </a:pPr>
            <a:r>
              <a:rPr lang="en-US" sz="1650" dirty="0"/>
              <a:t>int hour = </a:t>
            </a:r>
            <a:r>
              <a:rPr lang="en-US" sz="1650" dirty="0" err="1"/>
              <a:t>localTime.getHour</a:t>
            </a:r>
            <a:r>
              <a:rPr lang="en-US" sz="1650" dirty="0"/>
              <a:t>(); </a:t>
            </a:r>
            <a:r>
              <a:rPr lang="en-US" sz="1650" dirty="0">
                <a:solidFill>
                  <a:srgbClr val="FFFF00"/>
                </a:solidFill>
              </a:rPr>
              <a:t>//16</a:t>
            </a:r>
          </a:p>
          <a:p>
            <a:pPr marL="0" indent="0">
              <a:buNone/>
            </a:pPr>
            <a:r>
              <a:rPr lang="en-US" sz="1650" dirty="0"/>
              <a:t>int minute = </a:t>
            </a:r>
            <a:r>
              <a:rPr lang="en-US" sz="1650" dirty="0" err="1"/>
              <a:t>localTime.getMinute</a:t>
            </a:r>
            <a:r>
              <a:rPr lang="en-US" sz="1650" dirty="0"/>
              <a:t>(); </a:t>
            </a:r>
            <a:r>
              <a:rPr lang="en-US" sz="1650" dirty="0">
                <a:solidFill>
                  <a:srgbClr val="FFFF00"/>
                </a:solidFill>
              </a:rPr>
              <a:t>//27</a:t>
            </a:r>
          </a:p>
          <a:p>
            <a:pPr marL="0" indent="0">
              <a:buNone/>
            </a:pPr>
            <a:r>
              <a:rPr lang="en-US" sz="1650" dirty="0">
                <a:solidFill>
                  <a:schemeClr val="bg1"/>
                </a:solidFill>
              </a:rPr>
              <a:t>int second = </a:t>
            </a:r>
            <a:r>
              <a:rPr lang="en-US" sz="1650" dirty="0" err="1">
                <a:solidFill>
                  <a:schemeClr val="bg1"/>
                </a:solidFill>
              </a:rPr>
              <a:t>localTime.getSecond</a:t>
            </a:r>
            <a:r>
              <a:rPr lang="en-US" sz="1650" dirty="0">
                <a:solidFill>
                  <a:schemeClr val="bg1"/>
                </a:solidFill>
              </a:rPr>
              <a:t>(); </a:t>
            </a:r>
            <a:r>
              <a:rPr lang="en-US" sz="1650" dirty="0">
                <a:solidFill>
                  <a:srgbClr val="FFFF00"/>
                </a:solidFill>
              </a:rPr>
              <a:t>//10</a:t>
            </a:r>
          </a:p>
          <a:p>
            <a:pPr marL="0" indent="0">
              <a:buNone/>
            </a:pPr>
            <a:r>
              <a:rPr lang="en-US" sz="1650" dirty="0" err="1"/>
              <a:t>LocalTime</a:t>
            </a:r>
            <a:r>
              <a:rPr lang="en-US" sz="1650" dirty="0"/>
              <a:t> time = </a:t>
            </a:r>
            <a:r>
              <a:rPr lang="en-US" sz="1650" dirty="0" err="1"/>
              <a:t>LocalTime.parse</a:t>
            </a:r>
            <a:r>
              <a:rPr lang="en-US" sz="1650" dirty="0"/>
              <a:t>("15:15:20");</a:t>
            </a:r>
          </a:p>
        </p:txBody>
      </p:sp>
      <p:pic>
        <p:nvPicPr>
          <p:cNvPr id="10" name="Content Placeholder 13" descr="Work from home Wi-Fi with solid fill">
            <a:hlinkClick r:id="rId2" action="ppaction://hlinksldjump"/>
            <a:extLst>
              <a:ext uri="{FF2B5EF4-FFF2-40B4-BE49-F238E27FC236}">
                <a16:creationId xmlns:a16="http://schemas.microsoft.com/office/drawing/2014/main" id="{03E3D942-DF9B-4573-8D1E-2541CBB32A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20538"/>
            <a:ext cx="914400" cy="914400"/>
          </a:xfrm>
          <a:prstGeom prst="rect">
            <a:avLst/>
          </a:prstGeom>
        </p:spPr>
      </p:pic>
    </p:spTree>
    <p:extLst>
      <p:ext uri="{BB962C8B-B14F-4D97-AF65-F5344CB8AC3E}">
        <p14:creationId xmlns:p14="http://schemas.microsoft.com/office/powerpoint/2010/main" val="227348664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LocalDateTime</a:t>
            </a:r>
            <a:endParaRPr lang="en-US" dirty="0"/>
          </a:p>
        </p:txBody>
      </p:sp>
      <p:sp>
        <p:nvSpPr>
          <p:cNvPr id="3" name="Content Placeholder 2"/>
          <p:cNvSpPr>
            <a:spLocks noGrp="1"/>
          </p:cNvSpPr>
          <p:nvPr>
            <p:ph idx="13"/>
          </p:nvPr>
        </p:nvSpPr>
        <p:spPr/>
        <p:txBody>
          <a:bodyPr>
            <a:normAutofit/>
          </a:bodyPr>
          <a:lstStyle/>
          <a:p>
            <a:pPr marL="0" indent="0">
              <a:buNone/>
            </a:pPr>
            <a:endParaRPr lang="en-US" sz="1650"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9" name="Rectangle: Rounded Corners 8">
            <a:extLst>
              <a:ext uri="{FF2B5EF4-FFF2-40B4-BE49-F238E27FC236}">
                <a16:creationId xmlns:a16="http://schemas.microsoft.com/office/drawing/2014/main" id="{E39CBC65-ACAF-4BDC-BE5A-230EDB2FDA43}"/>
              </a:ext>
            </a:extLst>
          </p:cNvPr>
          <p:cNvSpPr/>
          <p:nvPr/>
        </p:nvSpPr>
        <p:spPr>
          <a:xfrm>
            <a:off x="539552" y="1027767"/>
            <a:ext cx="6840760" cy="25922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600" dirty="0" err="1"/>
              <a:t>LocalDateTime</a:t>
            </a:r>
            <a:r>
              <a:rPr lang="en-US" sz="1600" dirty="0"/>
              <a:t> dt1 = </a:t>
            </a:r>
            <a:r>
              <a:rPr lang="en-US" sz="1600" dirty="0" err="1"/>
              <a:t>LocalDateTime.of</a:t>
            </a:r>
            <a:r>
              <a:rPr lang="en-US" sz="1600" dirty="0"/>
              <a:t>(2015, </a:t>
            </a:r>
            <a:r>
              <a:rPr lang="en-US" sz="1600" dirty="0" err="1"/>
              <a:t>Month.APRIL</a:t>
            </a:r>
            <a:r>
              <a:rPr lang="en-US" sz="1600" dirty="0"/>
              <a:t>, 27, 16, 20, 10);</a:t>
            </a:r>
          </a:p>
          <a:p>
            <a:pPr marL="0" indent="0">
              <a:buNone/>
            </a:pPr>
            <a:r>
              <a:rPr lang="en-US" sz="1600" dirty="0" err="1"/>
              <a:t>LocalDateTime</a:t>
            </a:r>
            <a:r>
              <a:rPr lang="en-US" sz="1600" dirty="0"/>
              <a:t> dt2 = </a:t>
            </a:r>
            <a:r>
              <a:rPr lang="en-US" sz="1600" dirty="0" err="1"/>
              <a:t>LocalDateTime.of</a:t>
            </a:r>
            <a:r>
              <a:rPr lang="en-US" sz="1600" dirty="0"/>
              <a:t>(</a:t>
            </a:r>
            <a:r>
              <a:rPr lang="en-US" sz="1600" dirty="0" err="1"/>
              <a:t>localDate</a:t>
            </a:r>
            <a:r>
              <a:rPr lang="en-US" sz="1600" dirty="0"/>
              <a:t>, </a:t>
            </a:r>
            <a:r>
              <a:rPr lang="en-US" sz="1600" dirty="0" err="1"/>
              <a:t>localTime</a:t>
            </a:r>
            <a:r>
              <a:rPr lang="en-US" sz="1600" dirty="0"/>
              <a:t>);</a:t>
            </a:r>
          </a:p>
          <a:p>
            <a:pPr marL="0" indent="0">
              <a:buNone/>
            </a:pPr>
            <a:r>
              <a:rPr lang="en-US" sz="1600" dirty="0" err="1"/>
              <a:t>LocalDateTime</a:t>
            </a:r>
            <a:r>
              <a:rPr lang="en-US" sz="1600" dirty="0"/>
              <a:t> dt3 = </a:t>
            </a:r>
            <a:r>
              <a:rPr lang="en-US" sz="1600" dirty="0" err="1"/>
              <a:t>localDate.atTime</a:t>
            </a:r>
            <a:r>
              <a:rPr lang="en-US" sz="1600" dirty="0"/>
              <a:t>(13, 45, 20);</a:t>
            </a:r>
          </a:p>
          <a:p>
            <a:pPr marL="0" indent="0">
              <a:buNone/>
            </a:pPr>
            <a:r>
              <a:rPr lang="en-US" sz="1600" dirty="0" err="1"/>
              <a:t>LocalDateTime</a:t>
            </a:r>
            <a:r>
              <a:rPr lang="en-US" sz="1600" dirty="0"/>
              <a:t> dt4 = </a:t>
            </a:r>
            <a:r>
              <a:rPr lang="en-US" sz="1600" dirty="0" err="1"/>
              <a:t>localDate.atTime</a:t>
            </a:r>
            <a:r>
              <a:rPr lang="en-US" sz="1600" dirty="0"/>
              <a:t>(</a:t>
            </a:r>
            <a:r>
              <a:rPr lang="en-US" sz="1600" dirty="0" err="1"/>
              <a:t>localTime</a:t>
            </a:r>
            <a:r>
              <a:rPr lang="en-US" sz="1600" dirty="0"/>
              <a:t>);</a:t>
            </a:r>
          </a:p>
          <a:p>
            <a:pPr marL="0" indent="0">
              <a:buNone/>
            </a:pPr>
            <a:r>
              <a:rPr lang="en-US" sz="1600" dirty="0" err="1"/>
              <a:t>LocalDateTime</a:t>
            </a:r>
            <a:r>
              <a:rPr lang="en-US" sz="1600" dirty="0"/>
              <a:t> dt5 = </a:t>
            </a:r>
            <a:r>
              <a:rPr lang="en-US" sz="1600" dirty="0" err="1"/>
              <a:t>localTime.atDate</a:t>
            </a:r>
            <a:r>
              <a:rPr lang="en-US" sz="1600" dirty="0"/>
              <a:t>(date);</a:t>
            </a:r>
          </a:p>
          <a:p>
            <a:pPr marL="0" indent="0">
              <a:buNone/>
            </a:pPr>
            <a:endParaRPr lang="en-US" sz="1600" dirty="0"/>
          </a:p>
          <a:p>
            <a:pPr marL="0" indent="0">
              <a:buNone/>
            </a:pPr>
            <a:r>
              <a:rPr lang="en-US" sz="1600" dirty="0" err="1"/>
              <a:t>LocalDate</a:t>
            </a:r>
            <a:r>
              <a:rPr lang="en-US" sz="1600" dirty="0"/>
              <a:t> </a:t>
            </a:r>
            <a:r>
              <a:rPr lang="en-US" sz="1600" dirty="0" err="1"/>
              <a:t>localDate</a:t>
            </a:r>
            <a:r>
              <a:rPr lang="en-US" sz="1600" dirty="0"/>
              <a:t> = dt1.toLocalDate();</a:t>
            </a:r>
          </a:p>
          <a:p>
            <a:pPr marL="0" indent="0">
              <a:buNone/>
            </a:pPr>
            <a:r>
              <a:rPr lang="en-US" sz="1600" dirty="0" err="1"/>
              <a:t>LocalTime</a:t>
            </a:r>
            <a:r>
              <a:rPr lang="en-US" sz="1600" dirty="0"/>
              <a:t> </a:t>
            </a:r>
            <a:r>
              <a:rPr lang="en-US" sz="1600" dirty="0" err="1"/>
              <a:t>localTime</a:t>
            </a:r>
            <a:r>
              <a:rPr lang="en-US" sz="1600" dirty="0"/>
              <a:t> = dt1.toLocalTime();</a:t>
            </a:r>
          </a:p>
        </p:txBody>
      </p:sp>
      <p:pic>
        <p:nvPicPr>
          <p:cNvPr id="10" name="Content Placeholder 13" descr="Work from home Wi-Fi with solid fill">
            <a:hlinkClick r:id="rId2" action="ppaction://hlinksldjump"/>
            <a:extLst>
              <a:ext uri="{FF2B5EF4-FFF2-40B4-BE49-F238E27FC236}">
                <a16:creationId xmlns:a16="http://schemas.microsoft.com/office/drawing/2014/main" id="{18F0D8B4-A969-43F1-ACBA-A9F54F59B1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20538"/>
            <a:ext cx="914400" cy="914400"/>
          </a:xfrm>
          <a:prstGeom prst="rect">
            <a:avLst/>
          </a:prstGeom>
        </p:spPr>
      </p:pic>
    </p:spTree>
    <p:extLst>
      <p:ext uri="{BB962C8B-B14F-4D97-AF65-F5344CB8AC3E}">
        <p14:creationId xmlns:p14="http://schemas.microsoft.com/office/powerpoint/2010/main" val="38288925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013" y="57150"/>
            <a:ext cx="8229600" cy="659964"/>
          </a:xfrm>
        </p:spPr>
        <p:txBody>
          <a:bodyPr/>
          <a:lstStyle/>
          <a:p>
            <a:r>
              <a:rPr lang="en-US" dirty="0"/>
              <a:t>Duration</a:t>
            </a:r>
          </a:p>
        </p:txBody>
      </p:sp>
      <p:sp>
        <p:nvSpPr>
          <p:cNvPr id="3" name="Content Placeholder 2"/>
          <p:cNvSpPr>
            <a:spLocks noGrp="1"/>
          </p:cNvSpPr>
          <p:nvPr>
            <p:ph idx="13"/>
          </p:nvPr>
        </p:nvSpPr>
        <p:spPr>
          <a:xfrm>
            <a:off x="289012" y="952500"/>
            <a:ext cx="8385087" cy="3905250"/>
          </a:xfrm>
        </p:spPr>
        <p:txBody>
          <a:bodyPr>
            <a:normAutofit/>
          </a:bodyPr>
          <a:lstStyle/>
          <a:p>
            <a:r>
              <a:rPr lang="en-US" sz="1800" dirty="0"/>
              <a:t>Duration class models a quantity or amount of time in terms of seconds and nanoseconds. It is used to find out duration between two dates or two time objects. For example:</a:t>
            </a:r>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9" name="Rectangle: Rounded Corners 8">
            <a:extLst>
              <a:ext uri="{FF2B5EF4-FFF2-40B4-BE49-F238E27FC236}">
                <a16:creationId xmlns:a16="http://schemas.microsoft.com/office/drawing/2014/main" id="{240B2194-BBE4-4FD0-A7DB-F8FF5C197B3E}"/>
              </a:ext>
            </a:extLst>
          </p:cNvPr>
          <p:cNvSpPr/>
          <p:nvPr/>
        </p:nvSpPr>
        <p:spPr>
          <a:xfrm>
            <a:off x="611560" y="1973694"/>
            <a:ext cx="6840760" cy="1296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600" dirty="0"/>
              <a:t>For example:</a:t>
            </a:r>
          </a:p>
          <a:p>
            <a:pPr marL="0" indent="0">
              <a:buNone/>
            </a:pPr>
            <a:r>
              <a:rPr lang="en-US" sz="1600" dirty="0"/>
              <a:t>Duration d1 = </a:t>
            </a:r>
            <a:r>
              <a:rPr lang="en-US" sz="1600" dirty="0" err="1"/>
              <a:t>Duration.between</a:t>
            </a:r>
            <a:r>
              <a:rPr lang="en-US" sz="1600" dirty="0"/>
              <a:t>(time1, time2);</a:t>
            </a:r>
          </a:p>
          <a:p>
            <a:pPr marL="0" indent="0">
              <a:buNone/>
            </a:pPr>
            <a:r>
              <a:rPr lang="en-US" sz="1600" dirty="0"/>
              <a:t>Duration d1 = </a:t>
            </a:r>
            <a:r>
              <a:rPr lang="en-US" sz="1600" dirty="0" err="1"/>
              <a:t>Duration.between</a:t>
            </a:r>
            <a:r>
              <a:rPr lang="en-US" sz="1600" dirty="0"/>
              <a:t>(dateTime1, dateTime2);</a:t>
            </a:r>
          </a:p>
          <a:p>
            <a:pPr marL="0" indent="0">
              <a:buNone/>
            </a:pPr>
            <a:r>
              <a:rPr lang="en-US" sz="1600" dirty="0"/>
              <a:t>long seconds = d1.getSeconds();</a:t>
            </a:r>
          </a:p>
          <a:p>
            <a:pPr marL="0" indent="0">
              <a:buNone/>
            </a:pPr>
            <a:r>
              <a:rPr lang="en-US" sz="1600" dirty="0"/>
              <a:t>Duration </a:t>
            </a:r>
            <a:r>
              <a:rPr lang="en-US" sz="1600" dirty="0" err="1"/>
              <a:t>fiveMinutes</a:t>
            </a:r>
            <a:r>
              <a:rPr lang="en-US" sz="1600" dirty="0"/>
              <a:t> = </a:t>
            </a:r>
            <a:r>
              <a:rPr lang="en-US" sz="1600" dirty="0" err="1"/>
              <a:t>Duration.ofMinutes</a:t>
            </a:r>
            <a:r>
              <a:rPr lang="en-US" sz="1600" dirty="0"/>
              <a:t>(5);</a:t>
            </a:r>
          </a:p>
        </p:txBody>
      </p:sp>
      <p:pic>
        <p:nvPicPr>
          <p:cNvPr id="10" name="Content Placeholder 13" descr="Work from home Wi-Fi with solid fill">
            <a:hlinkClick r:id="rId2" action="ppaction://hlinksldjump"/>
            <a:extLst>
              <a:ext uri="{FF2B5EF4-FFF2-40B4-BE49-F238E27FC236}">
                <a16:creationId xmlns:a16="http://schemas.microsoft.com/office/drawing/2014/main" id="{4519D91A-F9EC-4984-8DAF-5C71A18EC3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20538"/>
            <a:ext cx="914400" cy="914400"/>
          </a:xfrm>
          <a:prstGeom prst="rect">
            <a:avLst/>
          </a:prstGeom>
        </p:spPr>
      </p:pic>
    </p:spTree>
    <p:extLst>
      <p:ext uri="{BB962C8B-B14F-4D97-AF65-F5344CB8AC3E}">
        <p14:creationId xmlns:p14="http://schemas.microsoft.com/office/powerpoint/2010/main" val="219515504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Period</a:t>
            </a:r>
          </a:p>
        </p:txBody>
      </p:sp>
      <p:sp>
        <p:nvSpPr>
          <p:cNvPr id="3" name="Content Placeholder 2"/>
          <p:cNvSpPr>
            <a:spLocks noGrp="1"/>
          </p:cNvSpPr>
          <p:nvPr>
            <p:ph idx="13"/>
          </p:nvPr>
        </p:nvSpPr>
        <p:spPr/>
        <p:txBody>
          <a:bodyPr>
            <a:normAutofit/>
          </a:bodyPr>
          <a:lstStyle/>
          <a:p>
            <a:pPr marL="0" indent="0">
              <a:buNone/>
            </a:pPr>
            <a:r>
              <a:rPr lang="en-US" sz="1600" dirty="0"/>
              <a:t>When you need to model an amount of time in terms of years, months, and days, you can use the Period class.</a:t>
            </a:r>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9" name="Rectangle: Rounded Corners 8">
            <a:extLst>
              <a:ext uri="{FF2B5EF4-FFF2-40B4-BE49-F238E27FC236}">
                <a16:creationId xmlns:a16="http://schemas.microsoft.com/office/drawing/2014/main" id="{3C70FB0E-F112-4C7F-97F4-BF2764CB7854}"/>
              </a:ext>
            </a:extLst>
          </p:cNvPr>
          <p:cNvSpPr/>
          <p:nvPr/>
        </p:nvSpPr>
        <p:spPr>
          <a:xfrm>
            <a:off x="611560" y="1621674"/>
            <a:ext cx="6840760" cy="24702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dirty="0"/>
              <a:t>Period </a:t>
            </a:r>
            <a:r>
              <a:rPr lang="en-US" sz="1600" dirty="0" err="1"/>
              <a:t>tenDays</a:t>
            </a:r>
            <a:r>
              <a:rPr lang="en-US" sz="1600" dirty="0"/>
              <a:t> = </a:t>
            </a:r>
            <a:r>
              <a:rPr lang="en-US" sz="1600" dirty="0" err="1"/>
              <a:t>Period.between</a:t>
            </a:r>
            <a:r>
              <a:rPr lang="en-US" sz="1600" dirty="0"/>
              <a:t>(</a:t>
            </a:r>
            <a:r>
              <a:rPr lang="en-US" sz="1600" dirty="0" err="1"/>
              <a:t>LocalDate.of</a:t>
            </a:r>
            <a:r>
              <a:rPr lang="en-US" sz="1600" dirty="0"/>
              <a:t>(2014, 3, 8), </a:t>
            </a:r>
            <a:r>
              <a:rPr lang="en-US" sz="1600" dirty="0" err="1"/>
              <a:t>LocalDate.of</a:t>
            </a:r>
            <a:r>
              <a:rPr lang="en-US" sz="1600" dirty="0"/>
              <a:t>(2014, 3, 18));</a:t>
            </a:r>
          </a:p>
          <a:p>
            <a:pPr lvl="1"/>
            <a:r>
              <a:rPr lang="en-US" sz="1600" dirty="0"/>
              <a:t>int days = </a:t>
            </a:r>
            <a:r>
              <a:rPr lang="en-US" sz="1600" dirty="0" err="1"/>
              <a:t>tenDays.getDays</a:t>
            </a:r>
            <a:r>
              <a:rPr lang="en-US" sz="1600" dirty="0"/>
              <a:t>();</a:t>
            </a:r>
          </a:p>
          <a:p>
            <a:pPr lvl="1"/>
            <a:r>
              <a:rPr lang="en-US" sz="1600" dirty="0"/>
              <a:t>int months = </a:t>
            </a:r>
            <a:r>
              <a:rPr lang="en-US" sz="1600" dirty="0" err="1"/>
              <a:t>tenDays.getMonths</a:t>
            </a:r>
            <a:r>
              <a:rPr lang="en-US" sz="1600" dirty="0"/>
              <a:t>();</a:t>
            </a:r>
          </a:p>
          <a:p>
            <a:pPr lvl="1"/>
            <a:r>
              <a:rPr lang="en-US" sz="1600" dirty="0"/>
              <a:t>int years = </a:t>
            </a:r>
            <a:r>
              <a:rPr lang="en-US" sz="1600" dirty="0" err="1"/>
              <a:t>tenDays.getYears</a:t>
            </a:r>
            <a:r>
              <a:rPr lang="en-US" sz="1600" dirty="0"/>
              <a:t>();</a:t>
            </a:r>
          </a:p>
          <a:p>
            <a:pPr lvl="1"/>
            <a:r>
              <a:rPr lang="en-US" sz="1600" dirty="0"/>
              <a:t>Period </a:t>
            </a:r>
            <a:r>
              <a:rPr lang="en-US" sz="1600" dirty="0" err="1"/>
              <a:t>tenDays</a:t>
            </a:r>
            <a:r>
              <a:rPr lang="en-US" sz="1600" dirty="0"/>
              <a:t> = </a:t>
            </a:r>
            <a:r>
              <a:rPr lang="en-US" sz="1600" dirty="0" err="1"/>
              <a:t>Period.ofDays</a:t>
            </a:r>
            <a:r>
              <a:rPr lang="en-US" sz="1600" dirty="0"/>
              <a:t>(10);</a:t>
            </a:r>
          </a:p>
          <a:p>
            <a:pPr lvl="1"/>
            <a:r>
              <a:rPr lang="en-US" sz="1600" dirty="0"/>
              <a:t>Period </a:t>
            </a:r>
            <a:r>
              <a:rPr lang="en-US" sz="1600" dirty="0" err="1"/>
              <a:t>threeWeeks</a:t>
            </a:r>
            <a:r>
              <a:rPr lang="en-US" sz="1600" dirty="0"/>
              <a:t> = </a:t>
            </a:r>
            <a:r>
              <a:rPr lang="en-US" sz="1600" dirty="0" err="1"/>
              <a:t>Period.ofWeeks</a:t>
            </a:r>
            <a:r>
              <a:rPr lang="en-US" sz="1600" dirty="0"/>
              <a:t>(3);</a:t>
            </a:r>
          </a:p>
          <a:p>
            <a:pPr lvl="1"/>
            <a:r>
              <a:rPr lang="en-US" sz="1600" dirty="0"/>
              <a:t>Period </a:t>
            </a:r>
            <a:r>
              <a:rPr lang="en-US" sz="1600" dirty="0" err="1"/>
              <a:t>twoYearsSixMonthsOneDay</a:t>
            </a:r>
            <a:r>
              <a:rPr lang="en-US" sz="1600" dirty="0"/>
              <a:t> = </a:t>
            </a:r>
            <a:r>
              <a:rPr lang="en-US" sz="1600" dirty="0" err="1"/>
              <a:t>Period.of</a:t>
            </a:r>
            <a:r>
              <a:rPr lang="en-US" sz="1600" dirty="0"/>
              <a:t>(2, 6, 1);</a:t>
            </a:r>
          </a:p>
        </p:txBody>
      </p:sp>
      <p:pic>
        <p:nvPicPr>
          <p:cNvPr id="10" name="Content Placeholder 13" descr="Work from home Wi-Fi with solid fill">
            <a:hlinkClick r:id="rId2" action="ppaction://hlinksldjump"/>
            <a:extLst>
              <a:ext uri="{FF2B5EF4-FFF2-40B4-BE49-F238E27FC236}">
                <a16:creationId xmlns:a16="http://schemas.microsoft.com/office/drawing/2014/main" id="{111389BB-5A76-4A73-B762-A957FEA9B1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20538"/>
            <a:ext cx="914400" cy="914400"/>
          </a:xfrm>
          <a:prstGeom prst="rect">
            <a:avLst/>
          </a:prstGeom>
        </p:spPr>
      </p:pic>
    </p:spTree>
    <p:extLst>
      <p:ext uri="{BB962C8B-B14F-4D97-AF65-F5344CB8AC3E}">
        <p14:creationId xmlns:p14="http://schemas.microsoft.com/office/powerpoint/2010/main" val="351591561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TemporalAdjusters</a:t>
            </a:r>
            <a:endParaRPr lang="en-US" dirty="0"/>
          </a:p>
        </p:txBody>
      </p:sp>
      <p:sp>
        <p:nvSpPr>
          <p:cNvPr id="3" name="Content Placeholder 2"/>
          <p:cNvSpPr>
            <a:spLocks noGrp="1"/>
          </p:cNvSpPr>
          <p:nvPr>
            <p:ph idx="13"/>
          </p:nvPr>
        </p:nvSpPr>
        <p:spPr/>
        <p:txBody>
          <a:bodyPr>
            <a:normAutofit/>
          </a:bodyPr>
          <a:lstStyle/>
          <a:p>
            <a:pPr marL="0" indent="0">
              <a:buNone/>
            </a:pPr>
            <a:r>
              <a:rPr lang="en-US" sz="1600" dirty="0"/>
              <a:t>Sometimes you need to perform complex date/time manipulations such as adjusting a date to the next Sunday, the next working day, or the last day of the month etc. Here we can use</a:t>
            </a:r>
            <a:endParaRPr lang="en-US" sz="1650"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9" name="Rectangle: Rounded Corners 8">
            <a:extLst>
              <a:ext uri="{FF2B5EF4-FFF2-40B4-BE49-F238E27FC236}">
                <a16:creationId xmlns:a16="http://schemas.microsoft.com/office/drawing/2014/main" id="{85C21BD2-B58D-4EE1-A6B6-D7B589352AA9}"/>
              </a:ext>
            </a:extLst>
          </p:cNvPr>
          <p:cNvSpPr/>
          <p:nvPr/>
        </p:nvSpPr>
        <p:spPr>
          <a:xfrm>
            <a:off x="611560" y="1603000"/>
            <a:ext cx="6840760" cy="17135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t>TemporalAdjusters</a:t>
            </a:r>
            <a:r>
              <a:rPr lang="en-US" sz="1600" dirty="0"/>
              <a:t>.</a:t>
            </a:r>
          </a:p>
          <a:p>
            <a:r>
              <a:rPr lang="en-US" sz="1650" dirty="0"/>
              <a:t>import static </a:t>
            </a:r>
            <a:r>
              <a:rPr lang="en-US" sz="1650" dirty="0" err="1"/>
              <a:t>java.time.temporal.TemporalAdjusters</a:t>
            </a:r>
            <a:r>
              <a:rPr lang="en-US" sz="1650" dirty="0"/>
              <a:t>.*;</a:t>
            </a:r>
          </a:p>
          <a:p>
            <a:r>
              <a:rPr lang="en-US" sz="1650" dirty="0" err="1"/>
              <a:t>LocalDate</a:t>
            </a:r>
            <a:r>
              <a:rPr lang="en-US" sz="1650" dirty="0"/>
              <a:t> </a:t>
            </a:r>
            <a:r>
              <a:rPr lang="en-US" sz="1650" dirty="0" err="1"/>
              <a:t>nextSunday</a:t>
            </a:r>
            <a:r>
              <a:rPr lang="en-US" sz="1650" dirty="0"/>
              <a:t> = </a:t>
            </a:r>
            <a:r>
              <a:rPr lang="en-US" sz="1650" dirty="0" err="1"/>
              <a:t>currentLocalDate.with</a:t>
            </a:r>
            <a:r>
              <a:rPr lang="en-US" sz="1650" dirty="0">
                <a:solidFill>
                  <a:srgbClr val="FFFF00"/>
                </a:solidFill>
              </a:rPr>
              <a:t>(</a:t>
            </a:r>
            <a:r>
              <a:rPr lang="en-US" sz="1650" dirty="0" err="1">
                <a:solidFill>
                  <a:srgbClr val="FFFF00"/>
                </a:solidFill>
              </a:rPr>
              <a:t>nextOrSame</a:t>
            </a:r>
            <a:r>
              <a:rPr lang="en-US" sz="1650" dirty="0"/>
              <a:t>(</a:t>
            </a:r>
            <a:r>
              <a:rPr lang="en-US" sz="1650" dirty="0" err="1"/>
              <a:t>DayOfWeek.SUNDAY</a:t>
            </a:r>
            <a:r>
              <a:rPr lang="en-US" sz="1650" dirty="0"/>
              <a:t>));</a:t>
            </a:r>
          </a:p>
          <a:p>
            <a:r>
              <a:rPr lang="en-US" sz="1650" dirty="0" err="1"/>
              <a:t>LocalDate</a:t>
            </a:r>
            <a:r>
              <a:rPr lang="en-US" sz="1650" dirty="0"/>
              <a:t> </a:t>
            </a:r>
            <a:r>
              <a:rPr lang="en-US" sz="1650" dirty="0" err="1"/>
              <a:t>lastDayOfMonth</a:t>
            </a:r>
            <a:r>
              <a:rPr lang="en-US" sz="1650" dirty="0"/>
              <a:t> = </a:t>
            </a:r>
            <a:r>
              <a:rPr lang="en-US" sz="1650" dirty="0" err="1"/>
              <a:t>currentLocalDate.with</a:t>
            </a:r>
            <a:r>
              <a:rPr lang="en-US" sz="1650" dirty="0"/>
              <a:t>(</a:t>
            </a:r>
            <a:r>
              <a:rPr lang="en-US" sz="1650" dirty="0" err="1">
                <a:solidFill>
                  <a:srgbClr val="FFFF00"/>
                </a:solidFill>
              </a:rPr>
              <a:t>lastDayOfMonth</a:t>
            </a:r>
            <a:r>
              <a:rPr lang="en-US" sz="1650" dirty="0"/>
              <a:t>());</a:t>
            </a:r>
          </a:p>
        </p:txBody>
      </p:sp>
      <p:pic>
        <p:nvPicPr>
          <p:cNvPr id="10" name="Content Placeholder 13" descr="Work from home Wi-Fi with solid fill">
            <a:hlinkClick r:id="rId2" action="ppaction://hlinksldjump"/>
            <a:extLst>
              <a:ext uri="{FF2B5EF4-FFF2-40B4-BE49-F238E27FC236}">
                <a16:creationId xmlns:a16="http://schemas.microsoft.com/office/drawing/2014/main" id="{851F1DD4-978E-46E7-8F81-D7EEC0E514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20538"/>
            <a:ext cx="914400" cy="914400"/>
          </a:xfrm>
          <a:prstGeom prst="rect">
            <a:avLst/>
          </a:prstGeom>
        </p:spPr>
      </p:pic>
      <p:grpSp>
        <p:nvGrpSpPr>
          <p:cNvPr id="7" name="Group 6">
            <a:extLst>
              <a:ext uri="{FF2B5EF4-FFF2-40B4-BE49-F238E27FC236}">
                <a16:creationId xmlns:a16="http://schemas.microsoft.com/office/drawing/2014/main" id="{7B885CDF-CD0C-4164-ACA6-7AAEC8A3EEE7}"/>
              </a:ext>
            </a:extLst>
          </p:cNvPr>
          <p:cNvGrpSpPr/>
          <p:nvPr/>
        </p:nvGrpSpPr>
        <p:grpSpPr>
          <a:xfrm>
            <a:off x="6904321" y="4206232"/>
            <a:ext cx="1614292" cy="512967"/>
            <a:chOff x="6215325" y="6076073"/>
            <a:chExt cx="2152389" cy="683956"/>
          </a:xfrm>
        </p:grpSpPr>
        <p:pic>
          <p:nvPicPr>
            <p:cNvPr id="8" name="Content Placeholder 11" descr="Right pointing backhand index outline">
              <a:extLst>
                <a:ext uri="{FF2B5EF4-FFF2-40B4-BE49-F238E27FC236}">
                  <a16:creationId xmlns:a16="http://schemas.microsoft.com/office/drawing/2014/main" id="{1A7DF59B-0896-4245-A798-78CE63FB8A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15325" y="6076073"/>
              <a:ext cx="779288" cy="683956"/>
            </a:xfrm>
            <a:prstGeom prst="rect">
              <a:avLst/>
            </a:prstGeom>
            <a:effectLst>
              <a:outerShdw blurRad="50800" dist="38100" dir="2700000" algn="tl" rotWithShape="0">
                <a:prstClr val="black">
                  <a:alpha val="40000"/>
                </a:prstClr>
              </a:outerShdw>
            </a:effectLst>
          </p:spPr>
        </p:pic>
        <p:sp>
          <p:nvSpPr>
            <p:cNvPr id="11" name="Rectangle: Rounded Corners 10">
              <a:hlinkClick r:id="rId7" action="ppaction://hlinksldjump"/>
              <a:extLst>
                <a:ext uri="{FF2B5EF4-FFF2-40B4-BE49-F238E27FC236}">
                  <a16:creationId xmlns:a16="http://schemas.microsoft.com/office/drawing/2014/main" id="{D49DD1B2-B74A-4E54-9F57-5E7B1F7EE5B5}"/>
                </a:ext>
              </a:extLst>
            </p:cNvPr>
            <p:cNvSpPr/>
            <p:nvPr/>
          </p:nvSpPr>
          <p:spPr>
            <a:xfrm>
              <a:off x="7010400" y="6112329"/>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350" dirty="0"/>
                <a:t>Next</a:t>
              </a:r>
              <a:endParaRPr lang="en-IN" sz="1350" dirty="0"/>
            </a:p>
          </p:txBody>
        </p:sp>
      </p:grpSp>
    </p:spTree>
    <p:extLst>
      <p:ext uri="{BB962C8B-B14F-4D97-AF65-F5344CB8AC3E}">
        <p14:creationId xmlns:p14="http://schemas.microsoft.com/office/powerpoint/2010/main" val="425706389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dirty="0"/>
            </a:br>
            <a:r>
              <a:rPr lang="en-US" dirty="0"/>
              <a:t>Case Study-2</a:t>
            </a:r>
          </a:p>
        </p:txBody>
      </p:sp>
      <p:sp>
        <p:nvSpPr>
          <p:cNvPr id="3" name="Content Placeholder 2">
            <a:extLst>
              <a:ext uri="{FF2B5EF4-FFF2-40B4-BE49-F238E27FC236}">
                <a16:creationId xmlns:a16="http://schemas.microsoft.com/office/drawing/2014/main" id="{0A5A8EBD-1922-437E-818B-3EA5B3853F75}"/>
              </a:ext>
            </a:extLst>
          </p:cNvPr>
          <p:cNvSpPr>
            <a:spLocks noGrp="1"/>
          </p:cNvSpPr>
          <p:nvPr>
            <p:ph idx="13"/>
          </p:nvPr>
        </p:nvSpPr>
        <p:spPr/>
        <p:txBody>
          <a:bodyPr>
            <a:normAutofit/>
          </a:bodyPr>
          <a:lstStyle/>
          <a:p>
            <a:pPr marL="0" indent="0">
              <a:buNone/>
            </a:pPr>
            <a:endParaRPr lang="en-IN" dirty="0">
              <a:solidFill>
                <a:srgbClr val="FF0000"/>
              </a:solidFill>
            </a:endParaRPr>
          </a:p>
          <a:p>
            <a:pPr marL="0" indent="0">
              <a:buNone/>
            </a:pPr>
            <a:endParaRPr lang="en-IN" dirty="0">
              <a:solidFill>
                <a:srgbClr val="FF0000"/>
              </a:solidFill>
            </a:endParaRPr>
          </a:p>
          <a:p>
            <a:pPr marL="0" indent="0">
              <a:buNone/>
            </a:pPr>
            <a:endParaRPr lang="en-IN" dirty="0">
              <a:solidFill>
                <a:srgbClr val="FF0000"/>
              </a:solidFill>
            </a:endParaRPr>
          </a:p>
          <a:p>
            <a:pPr marL="0" indent="0">
              <a:buNone/>
            </a:pPr>
            <a:endParaRPr lang="en-IN" dirty="0">
              <a:solidFill>
                <a:srgbClr val="FF0000"/>
              </a:solidFill>
            </a:endParaRPr>
          </a:p>
          <a:p>
            <a:pPr marL="0" indent="0">
              <a:buNone/>
            </a:pPr>
            <a:endParaRPr lang="en-IN" dirty="0">
              <a:solidFill>
                <a:srgbClr val="FF0000"/>
              </a:solidFill>
            </a:endParaRPr>
          </a:p>
        </p:txBody>
      </p:sp>
      <p:sp>
        <p:nvSpPr>
          <p:cNvPr id="6" name="Rectangle: Rounded Corners 5">
            <a:extLst>
              <a:ext uri="{FF2B5EF4-FFF2-40B4-BE49-F238E27FC236}">
                <a16:creationId xmlns:a16="http://schemas.microsoft.com/office/drawing/2014/main" id="{04F2A920-2988-44DE-BC3B-AB40F68D93D7}"/>
              </a:ext>
            </a:extLst>
          </p:cNvPr>
          <p:cNvSpPr/>
          <p:nvPr/>
        </p:nvSpPr>
        <p:spPr>
          <a:xfrm>
            <a:off x="547644" y="952500"/>
            <a:ext cx="8048711" cy="685800"/>
          </a:xfrm>
          <a:prstGeom prst="roundRect">
            <a:avLst>
              <a:gd name="adj" fmla="val 1021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startAt="2"/>
            </a:pPr>
            <a:r>
              <a:rPr lang="en-US" sz="1600" dirty="0">
                <a:solidFill>
                  <a:schemeClr val="tx1"/>
                </a:solidFill>
              </a:rPr>
              <a:t>Bank wants to send email notification each time he does withdraw or deposit</a:t>
            </a:r>
            <a:endParaRPr lang="en-IN" sz="1200" dirty="0">
              <a:solidFill>
                <a:schemeClr val="tx1"/>
              </a:solidFill>
            </a:endParaRPr>
          </a:p>
        </p:txBody>
      </p:sp>
      <p:grpSp>
        <p:nvGrpSpPr>
          <p:cNvPr id="10" name="Group 9">
            <a:extLst>
              <a:ext uri="{FF2B5EF4-FFF2-40B4-BE49-F238E27FC236}">
                <a16:creationId xmlns:a16="http://schemas.microsoft.com/office/drawing/2014/main" id="{C9E15C5B-308A-453F-B1F3-18593929A318}"/>
              </a:ext>
            </a:extLst>
          </p:cNvPr>
          <p:cNvGrpSpPr/>
          <p:nvPr/>
        </p:nvGrpSpPr>
        <p:grpSpPr>
          <a:xfrm>
            <a:off x="6904318" y="4252708"/>
            <a:ext cx="1614293" cy="512967"/>
            <a:chOff x="6215325" y="6076073"/>
            <a:chExt cx="2152391" cy="683956"/>
          </a:xfrm>
        </p:grpSpPr>
        <p:pic>
          <p:nvPicPr>
            <p:cNvPr id="8" name="Content Placeholder 11" descr="Right pointing backhand index outline">
              <a:extLst>
                <a:ext uri="{FF2B5EF4-FFF2-40B4-BE49-F238E27FC236}">
                  <a16:creationId xmlns:a16="http://schemas.microsoft.com/office/drawing/2014/main" id="{F3975AE0-598A-487B-8EC6-8D831E1F6B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15325" y="6076073"/>
              <a:ext cx="779288" cy="683956"/>
            </a:xfrm>
            <a:prstGeom prst="rect">
              <a:avLst/>
            </a:prstGeom>
            <a:effectLst>
              <a:outerShdw blurRad="50800" dist="38100" dir="2700000" algn="tl" rotWithShape="0">
                <a:prstClr val="black">
                  <a:alpha val="40000"/>
                </a:prstClr>
              </a:outerShdw>
            </a:effectLst>
          </p:spPr>
        </p:pic>
        <p:sp>
          <p:nvSpPr>
            <p:cNvPr id="9" name="Rectangle: Rounded Corners 8">
              <a:hlinkClick r:id="rId5" action="ppaction://hlinksldjump"/>
              <a:extLst>
                <a:ext uri="{FF2B5EF4-FFF2-40B4-BE49-F238E27FC236}">
                  <a16:creationId xmlns:a16="http://schemas.microsoft.com/office/drawing/2014/main" id="{3FA29490-C034-4C80-A20A-57A59950C192}"/>
                </a:ext>
              </a:extLst>
            </p:cNvPr>
            <p:cNvSpPr/>
            <p:nvPr/>
          </p:nvSpPr>
          <p:spPr>
            <a:xfrm>
              <a:off x="7010400" y="6112329"/>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Next</a:t>
              </a:r>
              <a:endParaRPr lang="en-IN" sz="1350" dirty="0"/>
            </a:p>
          </p:txBody>
        </p:sp>
      </p:grpSp>
      <p:grpSp>
        <p:nvGrpSpPr>
          <p:cNvPr id="27" name="Group 26">
            <a:extLst>
              <a:ext uri="{FF2B5EF4-FFF2-40B4-BE49-F238E27FC236}">
                <a16:creationId xmlns:a16="http://schemas.microsoft.com/office/drawing/2014/main" id="{50FDCD8C-94F6-4485-9A8E-625801AB179B}"/>
              </a:ext>
            </a:extLst>
          </p:cNvPr>
          <p:cNvGrpSpPr/>
          <p:nvPr/>
        </p:nvGrpSpPr>
        <p:grpSpPr>
          <a:xfrm>
            <a:off x="547645" y="1696363"/>
            <a:ext cx="8048710" cy="1248256"/>
            <a:chOff x="1365592" y="1683534"/>
            <a:chExt cx="5819775" cy="1248256"/>
          </a:xfrm>
        </p:grpSpPr>
        <p:sp>
          <p:nvSpPr>
            <p:cNvPr id="7" name="Rectangle: Rounded Corners 6">
              <a:extLst>
                <a:ext uri="{FF2B5EF4-FFF2-40B4-BE49-F238E27FC236}">
                  <a16:creationId xmlns:a16="http://schemas.microsoft.com/office/drawing/2014/main" id="{6FB7F31E-3828-434A-840B-85EE97E1863B}"/>
                </a:ext>
              </a:extLst>
            </p:cNvPr>
            <p:cNvSpPr/>
            <p:nvPr/>
          </p:nvSpPr>
          <p:spPr>
            <a:xfrm>
              <a:off x="1365592" y="1683534"/>
              <a:ext cx="5819775" cy="1248256"/>
            </a:xfrm>
            <a:prstGeom prst="roundRect">
              <a:avLst>
                <a:gd name="adj" fmla="val 12341"/>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a:p>
              <a:endParaRPr lang="en-US" dirty="0">
                <a:solidFill>
                  <a:schemeClr val="bg1"/>
                </a:solidFill>
              </a:endParaRPr>
            </a:p>
            <a:p>
              <a:r>
                <a:rPr lang="en-US" sz="1600" dirty="0">
                  <a:solidFill>
                    <a:schemeClr val="bg1"/>
                  </a:solidFill>
                  <a:latin typeface="+mj-lt"/>
                </a:rPr>
                <a:t>Answer: Create a method called </a:t>
              </a:r>
              <a:r>
                <a:rPr lang="en-US" sz="1600" b="1" dirty="0" err="1">
                  <a:solidFill>
                    <a:schemeClr val="bg1"/>
                  </a:solidFill>
                  <a:latin typeface="+mj-lt"/>
                </a:rPr>
                <a:t>sendMail</a:t>
              </a:r>
              <a:r>
                <a:rPr lang="en-US" sz="1600" b="1" dirty="0">
                  <a:solidFill>
                    <a:schemeClr val="bg1"/>
                  </a:solidFill>
                  <a:latin typeface="+mj-lt"/>
                </a:rPr>
                <a:t>()</a:t>
              </a:r>
              <a:r>
                <a:rPr lang="en-US" sz="1600" dirty="0">
                  <a:solidFill>
                    <a:schemeClr val="bg1"/>
                  </a:solidFill>
                  <a:latin typeface="+mj-lt"/>
                </a:rPr>
                <a:t> in the Account class</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IN" sz="1350" dirty="0"/>
            </a:p>
          </p:txBody>
        </p:sp>
        <p:sp>
          <p:nvSpPr>
            <p:cNvPr id="26" name="Rectangle: Rounded Corners 25">
              <a:hlinkClick r:id="rId6" action="ppaction://hlinksldjump"/>
              <a:extLst>
                <a:ext uri="{FF2B5EF4-FFF2-40B4-BE49-F238E27FC236}">
                  <a16:creationId xmlns:a16="http://schemas.microsoft.com/office/drawing/2014/main" id="{985BC386-462C-4D8D-82FF-A0CB94115B67}"/>
                </a:ext>
              </a:extLst>
            </p:cNvPr>
            <p:cNvSpPr/>
            <p:nvPr/>
          </p:nvSpPr>
          <p:spPr>
            <a:xfrm>
              <a:off x="2987824" y="2319722"/>
              <a:ext cx="1872208" cy="50405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Account Class Code</a:t>
              </a:r>
              <a:endParaRPr lang="en-IN" dirty="0"/>
            </a:p>
          </p:txBody>
        </p:sp>
      </p:grpSp>
      <p:sp>
        <p:nvSpPr>
          <p:cNvPr id="12" name="Footer Placeholder 3">
            <a:extLst>
              <a:ext uri="{FF2B5EF4-FFF2-40B4-BE49-F238E27FC236}">
                <a16:creationId xmlns:a16="http://schemas.microsoft.com/office/drawing/2014/main" id="{664C2344-C09B-440C-9592-7E06A713F1F7}"/>
              </a:ext>
            </a:extLst>
          </p:cNvPr>
          <p:cNvSpPr txBox="1">
            <a:spLocks/>
          </p:cNvSpPr>
          <p:nvPr/>
        </p:nvSpPr>
        <p:spPr>
          <a:xfrm>
            <a:off x="0" y="4765675"/>
            <a:ext cx="3475038" cy="27463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Xoriant Soultions Pvt. Ltd.</a:t>
            </a:r>
            <a:endParaRPr lang="en-US" dirty="0"/>
          </a:p>
        </p:txBody>
      </p:sp>
      <p:sp>
        <p:nvSpPr>
          <p:cNvPr id="13" name="TextBox 12">
            <a:extLst>
              <a:ext uri="{FF2B5EF4-FFF2-40B4-BE49-F238E27FC236}">
                <a16:creationId xmlns:a16="http://schemas.microsoft.com/office/drawing/2014/main" id="{11D10940-7CFE-4F78-B456-449C0B8B9A9C}"/>
              </a:ext>
            </a:extLst>
          </p:cNvPr>
          <p:cNvSpPr txBox="1"/>
          <p:nvPr/>
        </p:nvSpPr>
        <p:spPr>
          <a:xfrm>
            <a:off x="505181" y="3219822"/>
            <a:ext cx="4572000" cy="369332"/>
          </a:xfrm>
          <a:prstGeom prst="rect">
            <a:avLst/>
          </a:prstGeom>
          <a:noFill/>
        </p:spPr>
        <p:txBody>
          <a:bodyPr wrap="square">
            <a:spAutoFit/>
          </a:bodyPr>
          <a:lstStyle/>
          <a:p>
            <a:r>
              <a:rPr lang="en-US" dirty="0">
                <a:solidFill>
                  <a:schemeClr val="accent6"/>
                </a:solidFill>
              </a:rPr>
              <a:t>Refer the Code:</a:t>
            </a:r>
          </a:p>
        </p:txBody>
      </p:sp>
    </p:spTree>
    <p:extLst>
      <p:ext uri="{BB962C8B-B14F-4D97-AF65-F5344CB8AC3E}">
        <p14:creationId xmlns:p14="http://schemas.microsoft.com/office/powerpoint/2010/main" val="2036731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9" restart="whenNotActive" fill="hold" evtFilter="cancelBubble" nodeType="interactiveSeq">
                <p:stCondLst>
                  <p:cond evt="onClick" delay="0">
                    <p:tgtEl>
                      <p:spTgt spid="6"/>
                    </p:tgtEl>
                  </p:cond>
                </p:stCondLst>
                <p:endSync evt="end" delay="0">
                  <p:rtn val="all"/>
                </p:endSync>
                <p:childTnLst>
                  <p:par>
                    <p:cTn id="10" fill="hold">
                      <p:stCondLst>
                        <p:cond delay="0"/>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27"/>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1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TemporalAdjusters</a:t>
            </a:r>
            <a:r>
              <a:rPr lang="en-US" dirty="0"/>
              <a:t> (Continued)</a:t>
            </a:r>
          </a:p>
        </p:txBody>
      </p:sp>
      <p:sp>
        <p:nvSpPr>
          <p:cNvPr id="3" name="Content Placeholder 2"/>
          <p:cNvSpPr>
            <a:spLocks noGrp="1"/>
          </p:cNvSpPr>
          <p:nvPr>
            <p:ph idx="13"/>
          </p:nvPr>
        </p:nvSpPr>
        <p:spPr/>
        <p:txBody>
          <a:bodyPr>
            <a:normAutofit/>
          </a:bodyPr>
          <a:lstStyle/>
          <a:p>
            <a:pPr marL="0" indent="0">
              <a:buNone/>
            </a:pPr>
            <a:r>
              <a:rPr lang="en-US" sz="1600" dirty="0" err="1"/>
              <a:t>TemporalAdjusters</a:t>
            </a:r>
            <a:r>
              <a:rPr lang="en-US" sz="1600" dirty="0"/>
              <a:t> is an functional interface implemented by most of the date related classes. We can write implementation class to meet custom requirements.</a:t>
            </a:r>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9" name="Rectangle: Rounded Corners 8">
            <a:extLst>
              <a:ext uri="{FF2B5EF4-FFF2-40B4-BE49-F238E27FC236}">
                <a16:creationId xmlns:a16="http://schemas.microsoft.com/office/drawing/2014/main" id="{E7916D68-3657-4BE5-B863-B7B7F8890E27}"/>
              </a:ext>
            </a:extLst>
          </p:cNvPr>
          <p:cNvSpPr/>
          <p:nvPr/>
        </p:nvSpPr>
        <p:spPr>
          <a:xfrm>
            <a:off x="611560" y="1628629"/>
            <a:ext cx="6840760" cy="11127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05740" lvl="1" indent="0">
              <a:buNone/>
            </a:pPr>
            <a:r>
              <a:rPr lang="pt-BR" sz="1425" dirty="0"/>
              <a:t>@FunctionalInterface</a:t>
            </a:r>
          </a:p>
          <a:p>
            <a:pPr marL="205740" lvl="1" indent="0">
              <a:buNone/>
            </a:pPr>
            <a:r>
              <a:rPr lang="pt-BR" sz="1425" dirty="0"/>
              <a:t>public interface TemporalAdjuster {</a:t>
            </a:r>
          </a:p>
          <a:p>
            <a:pPr marL="205740" lvl="1" indent="0">
              <a:buNone/>
            </a:pPr>
            <a:r>
              <a:rPr lang="pt-BR" sz="1425" dirty="0"/>
              <a:t>	Temporal adjustInto(Temporal temporal);</a:t>
            </a:r>
          </a:p>
          <a:p>
            <a:pPr marL="205740" lvl="1" indent="0">
              <a:buNone/>
            </a:pPr>
            <a:r>
              <a:rPr lang="pt-BR" sz="1425" dirty="0"/>
              <a:t>}</a:t>
            </a:r>
            <a:endParaRPr lang="en-US" sz="1425" dirty="0"/>
          </a:p>
        </p:txBody>
      </p:sp>
      <p:pic>
        <p:nvPicPr>
          <p:cNvPr id="10" name="Content Placeholder 13" descr="Work from home Wi-Fi with solid fill">
            <a:hlinkClick r:id="rId2" action="ppaction://hlinksldjump"/>
            <a:extLst>
              <a:ext uri="{FF2B5EF4-FFF2-40B4-BE49-F238E27FC236}">
                <a16:creationId xmlns:a16="http://schemas.microsoft.com/office/drawing/2014/main" id="{F6933EDF-CBDF-4EEA-944A-5B69C1B2E4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20538"/>
            <a:ext cx="914400" cy="914400"/>
          </a:xfrm>
          <a:prstGeom prst="rect">
            <a:avLst/>
          </a:prstGeom>
        </p:spPr>
      </p:pic>
      <p:grpSp>
        <p:nvGrpSpPr>
          <p:cNvPr id="11" name="Group 10">
            <a:extLst>
              <a:ext uri="{FF2B5EF4-FFF2-40B4-BE49-F238E27FC236}">
                <a16:creationId xmlns:a16="http://schemas.microsoft.com/office/drawing/2014/main" id="{011757C9-A363-428B-AE93-C0E36B53BC8B}"/>
              </a:ext>
            </a:extLst>
          </p:cNvPr>
          <p:cNvGrpSpPr/>
          <p:nvPr/>
        </p:nvGrpSpPr>
        <p:grpSpPr>
          <a:xfrm>
            <a:off x="6904321" y="4330157"/>
            <a:ext cx="1614292" cy="512967"/>
            <a:chOff x="6215325" y="6076073"/>
            <a:chExt cx="2152389" cy="683956"/>
          </a:xfrm>
        </p:grpSpPr>
        <p:pic>
          <p:nvPicPr>
            <p:cNvPr id="12" name="Content Placeholder 11" descr="Right pointing backhand index outline">
              <a:extLst>
                <a:ext uri="{FF2B5EF4-FFF2-40B4-BE49-F238E27FC236}">
                  <a16:creationId xmlns:a16="http://schemas.microsoft.com/office/drawing/2014/main" id="{A097C7CC-8501-49B2-B9EF-97250D42953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15325" y="6076073"/>
              <a:ext cx="779288" cy="683956"/>
            </a:xfrm>
            <a:prstGeom prst="rect">
              <a:avLst/>
            </a:prstGeom>
            <a:effectLst>
              <a:outerShdw blurRad="50800" dist="38100" dir="2700000" algn="tl" rotWithShape="0">
                <a:prstClr val="black">
                  <a:alpha val="40000"/>
                </a:prstClr>
              </a:outerShdw>
            </a:effectLst>
          </p:spPr>
        </p:pic>
        <p:sp>
          <p:nvSpPr>
            <p:cNvPr id="13" name="Rectangle: Rounded Corners 12">
              <a:hlinkClick r:id="rId7" action="ppaction://hlinksldjump"/>
              <a:extLst>
                <a:ext uri="{FF2B5EF4-FFF2-40B4-BE49-F238E27FC236}">
                  <a16:creationId xmlns:a16="http://schemas.microsoft.com/office/drawing/2014/main" id="{DEBC0C9D-10E1-48A3-A27F-E54D19654124}"/>
                </a:ext>
              </a:extLst>
            </p:cNvPr>
            <p:cNvSpPr/>
            <p:nvPr/>
          </p:nvSpPr>
          <p:spPr>
            <a:xfrm>
              <a:off x="7010400" y="6112329"/>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Next</a:t>
              </a:r>
              <a:endParaRPr lang="en-IN" sz="1350" dirty="0"/>
            </a:p>
          </p:txBody>
        </p:sp>
      </p:grpSp>
      <p:sp>
        <p:nvSpPr>
          <p:cNvPr id="14" name="Rectangle: Rounded Corners 13">
            <a:hlinkClick r:id="rId8" action="ppaction://hlinksldjump"/>
            <a:extLst>
              <a:ext uri="{FF2B5EF4-FFF2-40B4-BE49-F238E27FC236}">
                <a16:creationId xmlns:a16="http://schemas.microsoft.com/office/drawing/2014/main" id="{B7EF6F19-F7A5-4AB7-B2D4-26434941DBAA}"/>
              </a:ext>
            </a:extLst>
          </p:cNvPr>
          <p:cNvSpPr/>
          <p:nvPr/>
        </p:nvSpPr>
        <p:spPr>
          <a:xfrm>
            <a:off x="570588" y="4250031"/>
            <a:ext cx="1017986" cy="40005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Back</a:t>
            </a:r>
            <a:endParaRPr lang="en-IN" sz="1350" dirty="0"/>
          </a:p>
        </p:txBody>
      </p:sp>
    </p:spTree>
    <p:extLst>
      <p:ext uri="{BB962C8B-B14F-4D97-AF65-F5344CB8AC3E}">
        <p14:creationId xmlns:p14="http://schemas.microsoft.com/office/powerpoint/2010/main" val="35376216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Temporal Adjusters (Continued)</a:t>
            </a:r>
          </a:p>
        </p:txBody>
      </p:sp>
      <p:sp>
        <p:nvSpPr>
          <p:cNvPr id="3" name="Content Placeholder 2"/>
          <p:cNvSpPr>
            <a:spLocks noGrp="1"/>
          </p:cNvSpPr>
          <p:nvPr>
            <p:ph idx="13"/>
          </p:nvPr>
        </p:nvSpPr>
        <p:spPr/>
        <p:txBody>
          <a:bodyPr>
            <a:noAutofit/>
          </a:bodyPr>
          <a:lstStyle/>
          <a:p>
            <a:pPr marL="0" indent="0">
              <a:buNone/>
            </a:pPr>
            <a:endParaRPr lang="en-US" sz="1650"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9" name="Rectangle: Rounded Corners 8">
            <a:extLst>
              <a:ext uri="{FF2B5EF4-FFF2-40B4-BE49-F238E27FC236}">
                <a16:creationId xmlns:a16="http://schemas.microsoft.com/office/drawing/2014/main" id="{5CD3BAEC-C89F-43DF-9BBF-1BD3199E8607}"/>
              </a:ext>
            </a:extLst>
          </p:cNvPr>
          <p:cNvSpPr/>
          <p:nvPr/>
        </p:nvSpPr>
        <p:spPr>
          <a:xfrm>
            <a:off x="597733" y="971475"/>
            <a:ext cx="7920880" cy="28803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class </a:t>
            </a:r>
            <a:r>
              <a:rPr lang="en-US" sz="1600" dirty="0" err="1"/>
              <a:t>NextWorkingDay</a:t>
            </a:r>
            <a:r>
              <a:rPr lang="en-US" sz="1600" dirty="0"/>
              <a:t> </a:t>
            </a:r>
            <a:r>
              <a:rPr lang="en-US" sz="1600" dirty="0">
                <a:solidFill>
                  <a:srgbClr val="FFFF00"/>
                </a:solidFill>
              </a:rPr>
              <a:t>implements </a:t>
            </a:r>
            <a:r>
              <a:rPr lang="en-US" sz="1600" dirty="0" err="1">
                <a:solidFill>
                  <a:srgbClr val="FFFF00"/>
                </a:solidFill>
              </a:rPr>
              <a:t>TemporalAdjuster</a:t>
            </a:r>
            <a:r>
              <a:rPr lang="en-US" sz="1600" dirty="0">
                <a:solidFill>
                  <a:srgbClr val="FFFF00"/>
                </a:solidFill>
              </a:rPr>
              <a:t> </a:t>
            </a:r>
            <a:r>
              <a:rPr lang="en-US" sz="1600" dirty="0"/>
              <a:t>{</a:t>
            </a:r>
          </a:p>
          <a:p>
            <a:r>
              <a:rPr lang="en-US" sz="1600" dirty="0"/>
              <a:t>	</a:t>
            </a:r>
            <a:r>
              <a:rPr lang="en-US" sz="1600" dirty="0">
                <a:solidFill>
                  <a:srgbClr val="FFFF00"/>
                </a:solidFill>
              </a:rPr>
              <a:t>public Temporal </a:t>
            </a:r>
            <a:r>
              <a:rPr lang="en-US" sz="1600" dirty="0" err="1">
                <a:solidFill>
                  <a:srgbClr val="FFFF00"/>
                </a:solidFill>
              </a:rPr>
              <a:t>adjustInto</a:t>
            </a:r>
            <a:r>
              <a:rPr lang="en-US" sz="1600" dirty="0">
                <a:solidFill>
                  <a:srgbClr val="FFFF00"/>
                </a:solidFill>
              </a:rPr>
              <a:t>(Temporal temporal) </a:t>
            </a:r>
            <a:r>
              <a:rPr lang="en-US" sz="1600" dirty="0"/>
              <a:t>{</a:t>
            </a:r>
          </a:p>
          <a:p>
            <a:r>
              <a:rPr lang="en-US" sz="1600" dirty="0" err="1"/>
              <a:t>DayOfWeek</a:t>
            </a:r>
            <a:r>
              <a:rPr lang="en-US" sz="1600" dirty="0"/>
              <a:t> </a:t>
            </a:r>
            <a:r>
              <a:rPr lang="en-US" sz="1600" dirty="0" err="1"/>
              <a:t>dow</a:t>
            </a:r>
            <a:r>
              <a:rPr lang="en-US" sz="1600" dirty="0"/>
              <a:t> = </a:t>
            </a:r>
            <a:r>
              <a:rPr lang="en-US" sz="1600" dirty="0" err="1"/>
              <a:t>DayOfWeek.of</a:t>
            </a:r>
            <a:r>
              <a:rPr lang="en-US" sz="1600" dirty="0"/>
              <a:t>(</a:t>
            </a:r>
            <a:r>
              <a:rPr lang="en-US" sz="1600" dirty="0" err="1"/>
              <a:t>temporal.get</a:t>
            </a:r>
            <a:r>
              <a:rPr lang="en-US" sz="1600" dirty="0"/>
              <a:t>(</a:t>
            </a:r>
            <a:r>
              <a:rPr lang="en-US" sz="1600" dirty="0" err="1"/>
              <a:t>ChronoField.DAY_OF_WEEK</a:t>
            </a:r>
            <a:r>
              <a:rPr lang="en-US" sz="1600" dirty="0"/>
              <a:t>));</a:t>
            </a:r>
          </a:p>
          <a:p>
            <a:r>
              <a:rPr lang="en-US" sz="1600" dirty="0"/>
              <a:t>int </a:t>
            </a:r>
            <a:r>
              <a:rPr lang="en-US" sz="1600" dirty="0" err="1"/>
              <a:t>dayToAdd</a:t>
            </a:r>
            <a:r>
              <a:rPr lang="en-US" sz="1600" dirty="0"/>
              <a:t> = 1;</a:t>
            </a:r>
          </a:p>
          <a:p>
            <a:r>
              <a:rPr lang="en-US" sz="1600" dirty="0"/>
              <a:t>if (</a:t>
            </a:r>
            <a:r>
              <a:rPr lang="en-US" sz="1600" dirty="0" err="1"/>
              <a:t>dow</a:t>
            </a:r>
            <a:r>
              <a:rPr lang="en-US" sz="1600" dirty="0"/>
              <a:t> == </a:t>
            </a:r>
            <a:r>
              <a:rPr lang="en-US" sz="1600" dirty="0" err="1"/>
              <a:t>DayOfWeek.FRIDAY</a:t>
            </a:r>
            <a:r>
              <a:rPr lang="en-US" sz="1600" dirty="0"/>
              <a:t>) { </a:t>
            </a:r>
            <a:r>
              <a:rPr lang="en-US" sz="1600" dirty="0" err="1"/>
              <a:t>dayToAdd</a:t>
            </a:r>
            <a:r>
              <a:rPr lang="en-US" sz="1600" dirty="0"/>
              <a:t> = 3; }</a:t>
            </a:r>
          </a:p>
          <a:p>
            <a:r>
              <a:rPr lang="en-US" sz="1600" dirty="0"/>
              <a:t>else if (</a:t>
            </a:r>
            <a:r>
              <a:rPr lang="en-US" sz="1600" dirty="0" err="1"/>
              <a:t>dow</a:t>
            </a:r>
            <a:r>
              <a:rPr lang="en-US" sz="1600" dirty="0"/>
              <a:t> == </a:t>
            </a:r>
            <a:r>
              <a:rPr lang="en-US" sz="1600" dirty="0" err="1"/>
              <a:t>DayOfWeek.SATURDAY</a:t>
            </a:r>
            <a:r>
              <a:rPr lang="en-US" sz="1600" dirty="0"/>
              <a:t>) { </a:t>
            </a:r>
            <a:r>
              <a:rPr lang="en-US" sz="1600" dirty="0" err="1"/>
              <a:t>dayToAdd</a:t>
            </a:r>
            <a:r>
              <a:rPr lang="en-US" sz="1600" dirty="0"/>
              <a:t> = 2; }</a:t>
            </a:r>
          </a:p>
          <a:p>
            <a:r>
              <a:rPr lang="en-US" sz="1600" dirty="0"/>
              <a:t>return </a:t>
            </a:r>
            <a:r>
              <a:rPr lang="en-US" sz="1600" dirty="0" err="1"/>
              <a:t>temporal.plus</a:t>
            </a:r>
            <a:r>
              <a:rPr lang="en-US" sz="1600" dirty="0"/>
              <a:t>(</a:t>
            </a:r>
            <a:r>
              <a:rPr lang="en-US" sz="1600" dirty="0" err="1"/>
              <a:t>dayToAdd</a:t>
            </a:r>
            <a:r>
              <a:rPr lang="en-US" sz="1600" dirty="0"/>
              <a:t>, </a:t>
            </a:r>
            <a:r>
              <a:rPr lang="en-US" sz="1600" dirty="0" err="1"/>
              <a:t>ChronoUnit.DAYS</a:t>
            </a:r>
            <a:r>
              <a:rPr lang="en-US" sz="1600" dirty="0"/>
              <a:t>);</a:t>
            </a:r>
          </a:p>
          <a:p>
            <a:r>
              <a:rPr lang="en-US" sz="1600" dirty="0"/>
              <a:t>	}</a:t>
            </a:r>
          </a:p>
          <a:p>
            <a:r>
              <a:rPr lang="en-US" sz="1600" dirty="0"/>
              <a:t>}</a:t>
            </a:r>
          </a:p>
          <a:p>
            <a:r>
              <a:rPr lang="en-US" sz="1600" dirty="0" err="1"/>
              <a:t>LocalDate</a:t>
            </a:r>
            <a:r>
              <a:rPr lang="en-US" sz="1600" dirty="0"/>
              <a:t> </a:t>
            </a:r>
            <a:r>
              <a:rPr lang="en-US" sz="1600" dirty="0" err="1"/>
              <a:t>nextWorkingDate</a:t>
            </a:r>
            <a:r>
              <a:rPr lang="en-US" sz="1600" dirty="0"/>
              <a:t> = </a:t>
            </a:r>
            <a:r>
              <a:rPr lang="en-US" sz="1600" dirty="0" err="1"/>
              <a:t>currentLocalDate.with</a:t>
            </a:r>
            <a:r>
              <a:rPr lang="en-US" sz="1600" dirty="0"/>
              <a:t>(new </a:t>
            </a:r>
            <a:r>
              <a:rPr lang="en-US" sz="1600" dirty="0" err="1"/>
              <a:t>NextWorkingDay</a:t>
            </a:r>
            <a:r>
              <a:rPr lang="en-US" sz="1600" dirty="0"/>
              <a:t>());</a:t>
            </a:r>
          </a:p>
          <a:p>
            <a:r>
              <a:rPr lang="en-US" sz="1600" dirty="0" err="1"/>
              <a:t>System.out.println</a:t>
            </a:r>
            <a:r>
              <a:rPr lang="en-US" sz="1600" dirty="0"/>
              <a:t>("Next working day = " + </a:t>
            </a:r>
            <a:r>
              <a:rPr lang="en-US" sz="1600" dirty="0" err="1"/>
              <a:t>nextWorkingDate</a:t>
            </a:r>
            <a:r>
              <a:rPr lang="en-US" sz="1600" dirty="0"/>
              <a:t>);</a:t>
            </a:r>
          </a:p>
        </p:txBody>
      </p:sp>
      <p:pic>
        <p:nvPicPr>
          <p:cNvPr id="13" name="Content Placeholder 13" descr="Work from home Wi-Fi with solid fill">
            <a:hlinkClick r:id="rId2" action="ppaction://hlinksldjump"/>
            <a:extLst>
              <a:ext uri="{FF2B5EF4-FFF2-40B4-BE49-F238E27FC236}">
                <a16:creationId xmlns:a16="http://schemas.microsoft.com/office/drawing/2014/main" id="{34BFA3B9-B54F-433F-B25D-2A12592D1B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20538"/>
            <a:ext cx="914400" cy="914400"/>
          </a:xfrm>
          <a:prstGeom prst="rect">
            <a:avLst/>
          </a:prstGeom>
        </p:spPr>
      </p:pic>
      <p:sp>
        <p:nvSpPr>
          <p:cNvPr id="14" name="Rectangle: Rounded Corners 13">
            <a:hlinkClick r:id="rId5" action="ppaction://hlinksldjump"/>
            <a:extLst>
              <a:ext uri="{FF2B5EF4-FFF2-40B4-BE49-F238E27FC236}">
                <a16:creationId xmlns:a16="http://schemas.microsoft.com/office/drawing/2014/main" id="{00185E0F-B532-42AF-8299-6846016E8F72}"/>
              </a:ext>
            </a:extLst>
          </p:cNvPr>
          <p:cNvSpPr/>
          <p:nvPr/>
        </p:nvSpPr>
        <p:spPr>
          <a:xfrm>
            <a:off x="570588" y="4250031"/>
            <a:ext cx="1017986" cy="40005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Back</a:t>
            </a:r>
            <a:endParaRPr lang="en-IN" sz="1350" dirty="0"/>
          </a:p>
        </p:txBody>
      </p:sp>
    </p:spTree>
    <p:extLst>
      <p:ext uri="{BB962C8B-B14F-4D97-AF65-F5344CB8AC3E}">
        <p14:creationId xmlns:p14="http://schemas.microsoft.com/office/powerpoint/2010/main" val="25062378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formatting</a:t>
            </a:r>
          </a:p>
        </p:txBody>
      </p:sp>
      <p:sp>
        <p:nvSpPr>
          <p:cNvPr id="3" name="Content Placeholder 2"/>
          <p:cNvSpPr>
            <a:spLocks noGrp="1"/>
          </p:cNvSpPr>
          <p:nvPr>
            <p:ph idx="13"/>
          </p:nvPr>
        </p:nvSpPr>
        <p:spPr/>
        <p:txBody>
          <a:bodyPr>
            <a:noAutofit/>
          </a:bodyPr>
          <a:lstStyle/>
          <a:p>
            <a:r>
              <a:rPr lang="en-US" sz="1650" dirty="0"/>
              <a:t>The new </a:t>
            </a:r>
            <a:r>
              <a:rPr lang="en-US" sz="1650" dirty="0" err="1"/>
              <a:t>java.time.format</a:t>
            </a:r>
            <a:r>
              <a:rPr lang="en-US" sz="1650" dirty="0"/>
              <a:t> package is devoted for date formatting purpose. The central class for date formatting is </a:t>
            </a:r>
            <a:r>
              <a:rPr lang="en-US" sz="1650" dirty="0" err="1"/>
              <a:t>DateTimeFormatter</a:t>
            </a:r>
            <a:r>
              <a:rPr lang="en-US" sz="1650" dirty="0"/>
              <a:t>.</a:t>
            </a:r>
          </a:p>
          <a:p>
            <a:r>
              <a:rPr lang="en-US" sz="1650" dirty="0"/>
              <a:t>The </a:t>
            </a:r>
            <a:r>
              <a:rPr lang="en-US" sz="1650" dirty="0" err="1"/>
              <a:t>java.util.DateFormat</a:t>
            </a:r>
            <a:r>
              <a:rPr lang="en-US" sz="1650" dirty="0"/>
              <a:t> class is thread unsafe where the new </a:t>
            </a:r>
            <a:r>
              <a:rPr lang="en-US" sz="1650" dirty="0" err="1"/>
              <a:t>DateTimeFormatter</a:t>
            </a:r>
            <a:r>
              <a:rPr lang="en-US" sz="1650" dirty="0"/>
              <a:t> is thread safe.</a:t>
            </a:r>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9" name="Rectangle: Rounded Corners 8">
            <a:extLst>
              <a:ext uri="{FF2B5EF4-FFF2-40B4-BE49-F238E27FC236}">
                <a16:creationId xmlns:a16="http://schemas.microsoft.com/office/drawing/2014/main" id="{B657F456-E1E0-453E-83EE-736CD8326689}"/>
              </a:ext>
            </a:extLst>
          </p:cNvPr>
          <p:cNvSpPr/>
          <p:nvPr/>
        </p:nvSpPr>
        <p:spPr>
          <a:xfrm>
            <a:off x="557119" y="2054372"/>
            <a:ext cx="7848872" cy="21655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dirty="0" err="1"/>
              <a:t>DateTimeFormatter</a:t>
            </a:r>
            <a:r>
              <a:rPr lang="en-US" sz="1600" dirty="0"/>
              <a:t> formatter = </a:t>
            </a:r>
            <a:r>
              <a:rPr lang="en-US" sz="1600" dirty="0" err="1"/>
              <a:t>DateTimeFormatter.ofPattern</a:t>
            </a:r>
            <a:r>
              <a:rPr lang="en-US" sz="1600" dirty="0"/>
              <a:t>("dd/MM/</a:t>
            </a:r>
            <a:r>
              <a:rPr lang="en-US" sz="1600" dirty="0" err="1"/>
              <a:t>yyyy</a:t>
            </a:r>
            <a:r>
              <a:rPr lang="en-US" sz="1600" dirty="0"/>
              <a:t>");</a:t>
            </a:r>
          </a:p>
          <a:p>
            <a:pPr lvl="1"/>
            <a:r>
              <a:rPr lang="en-US" sz="1600" dirty="0" err="1"/>
              <a:t>LocalDate</a:t>
            </a:r>
            <a:r>
              <a:rPr lang="en-US" sz="1600" dirty="0"/>
              <a:t> date1 = </a:t>
            </a:r>
            <a:r>
              <a:rPr lang="en-US" sz="1600" dirty="0" err="1"/>
              <a:t>LocalDate.of</a:t>
            </a:r>
            <a:r>
              <a:rPr lang="en-US" sz="1600" dirty="0"/>
              <a:t>(2016, 4, 27);</a:t>
            </a:r>
          </a:p>
          <a:p>
            <a:pPr lvl="1"/>
            <a:r>
              <a:rPr lang="en-US" sz="1600" dirty="0"/>
              <a:t>String </a:t>
            </a:r>
            <a:r>
              <a:rPr lang="en-US" sz="1600" dirty="0" err="1"/>
              <a:t>formattedDate</a:t>
            </a:r>
            <a:r>
              <a:rPr lang="en-US" sz="1600" dirty="0"/>
              <a:t> = date1.format(formatter);</a:t>
            </a:r>
          </a:p>
          <a:p>
            <a:pPr lvl="1"/>
            <a:r>
              <a:rPr lang="en-US" sz="1600" dirty="0" err="1"/>
              <a:t>LocalDate</a:t>
            </a:r>
            <a:r>
              <a:rPr lang="en-US" sz="1600" dirty="0"/>
              <a:t> date2 = </a:t>
            </a:r>
            <a:r>
              <a:rPr lang="en-US" sz="1600" dirty="0" err="1"/>
              <a:t>LocalDate.parse</a:t>
            </a:r>
            <a:r>
              <a:rPr lang="en-US" sz="1600" dirty="0"/>
              <a:t>(</a:t>
            </a:r>
            <a:r>
              <a:rPr lang="en-US" sz="1600" dirty="0" err="1"/>
              <a:t>formattedDate</a:t>
            </a:r>
            <a:r>
              <a:rPr lang="en-US" sz="1600" dirty="0"/>
              <a:t>, formatter);</a:t>
            </a:r>
          </a:p>
          <a:p>
            <a:pPr lvl="1"/>
            <a:r>
              <a:rPr lang="en-US" sz="1600" dirty="0" err="1"/>
              <a:t>LocalDate</a:t>
            </a:r>
            <a:r>
              <a:rPr lang="en-US" sz="1600" dirty="0"/>
              <a:t> date3 = </a:t>
            </a:r>
            <a:r>
              <a:rPr lang="en-US" sz="1600" dirty="0" err="1"/>
              <a:t>LocalDate.parse</a:t>
            </a:r>
            <a:r>
              <a:rPr lang="en-US" sz="1600" dirty="0"/>
              <a:t>("20140318", </a:t>
            </a:r>
            <a:r>
              <a:rPr lang="en-US" sz="1600" dirty="0" err="1"/>
              <a:t>DateTimeFormatter.BASIC_ISO_DATE</a:t>
            </a:r>
            <a:r>
              <a:rPr lang="en-US" sz="1600" dirty="0"/>
              <a:t>); </a:t>
            </a:r>
            <a:r>
              <a:rPr lang="en-US" sz="1600" dirty="0">
                <a:solidFill>
                  <a:srgbClr val="FFFF00"/>
                </a:solidFill>
              </a:rPr>
              <a:t>//2014-03-18</a:t>
            </a:r>
          </a:p>
          <a:p>
            <a:pPr lvl="1"/>
            <a:r>
              <a:rPr lang="en-US" sz="1600" dirty="0" err="1"/>
              <a:t>LocalDate</a:t>
            </a:r>
            <a:r>
              <a:rPr lang="en-US" sz="1600" dirty="0"/>
              <a:t> date4 = </a:t>
            </a:r>
            <a:r>
              <a:rPr lang="en-US" sz="1600" dirty="0" err="1"/>
              <a:t>LocalDate.parse</a:t>
            </a:r>
            <a:r>
              <a:rPr lang="en-US" sz="1600" dirty="0"/>
              <a:t>("2014-03-18", </a:t>
            </a:r>
            <a:r>
              <a:rPr lang="en-US" sz="1600" dirty="0" err="1"/>
              <a:t>DateTimeFormatter.ISO_LOCAL_DATE</a:t>
            </a:r>
            <a:r>
              <a:rPr lang="en-US" sz="1600" dirty="0"/>
              <a:t>); </a:t>
            </a:r>
            <a:r>
              <a:rPr lang="en-US" sz="1600" dirty="0">
                <a:solidFill>
                  <a:srgbClr val="FFFF00"/>
                </a:solidFill>
              </a:rPr>
              <a:t>//20140318</a:t>
            </a:r>
          </a:p>
        </p:txBody>
      </p:sp>
      <p:pic>
        <p:nvPicPr>
          <p:cNvPr id="10" name="Content Placeholder 13" descr="Work from home Wi-Fi with solid fill">
            <a:hlinkClick r:id="rId2" action="ppaction://hlinksldjump"/>
            <a:extLst>
              <a:ext uri="{FF2B5EF4-FFF2-40B4-BE49-F238E27FC236}">
                <a16:creationId xmlns:a16="http://schemas.microsoft.com/office/drawing/2014/main" id="{29250896-8AC6-44FC-B919-EBB66FDD31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20538"/>
            <a:ext cx="914400" cy="914400"/>
          </a:xfrm>
          <a:prstGeom prst="rect">
            <a:avLst/>
          </a:prstGeom>
        </p:spPr>
      </p:pic>
      <p:grpSp>
        <p:nvGrpSpPr>
          <p:cNvPr id="11" name="Group 10">
            <a:extLst>
              <a:ext uri="{FF2B5EF4-FFF2-40B4-BE49-F238E27FC236}">
                <a16:creationId xmlns:a16="http://schemas.microsoft.com/office/drawing/2014/main" id="{A266BBED-3232-4B7F-B336-4DB11B9CBB0C}"/>
              </a:ext>
            </a:extLst>
          </p:cNvPr>
          <p:cNvGrpSpPr/>
          <p:nvPr/>
        </p:nvGrpSpPr>
        <p:grpSpPr>
          <a:xfrm>
            <a:off x="6899697" y="4252708"/>
            <a:ext cx="1614292" cy="512967"/>
            <a:chOff x="6215325" y="6076073"/>
            <a:chExt cx="2152389" cy="683956"/>
          </a:xfrm>
        </p:grpSpPr>
        <p:pic>
          <p:nvPicPr>
            <p:cNvPr id="12" name="Content Placeholder 11" descr="Right pointing backhand index outline">
              <a:extLst>
                <a:ext uri="{FF2B5EF4-FFF2-40B4-BE49-F238E27FC236}">
                  <a16:creationId xmlns:a16="http://schemas.microsoft.com/office/drawing/2014/main" id="{AC0CAA3B-CAE9-4504-8E29-9253501BCCB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15325" y="6076073"/>
              <a:ext cx="779288" cy="683956"/>
            </a:xfrm>
            <a:prstGeom prst="rect">
              <a:avLst/>
            </a:prstGeom>
            <a:effectLst>
              <a:outerShdw blurRad="50800" dist="38100" dir="2700000" algn="tl" rotWithShape="0">
                <a:prstClr val="black">
                  <a:alpha val="40000"/>
                </a:prstClr>
              </a:outerShdw>
            </a:effectLst>
          </p:spPr>
        </p:pic>
        <p:sp>
          <p:nvSpPr>
            <p:cNvPr id="13" name="Rectangle: Rounded Corners 12">
              <a:hlinkClick r:id="rId7" action="ppaction://hlinksldjump"/>
              <a:extLst>
                <a:ext uri="{FF2B5EF4-FFF2-40B4-BE49-F238E27FC236}">
                  <a16:creationId xmlns:a16="http://schemas.microsoft.com/office/drawing/2014/main" id="{A96FDF42-65E8-4C2D-BD61-EAD1A5D225DB}"/>
                </a:ext>
              </a:extLst>
            </p:cNvPr>
            <p:cNvSpPr/>
            <p:nvPr/>
          </p:nvSpPr>
          <p:spPr>
            <a:xfrm>
              <a:off x="7010400" y="6112329"/>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Next</a:t>
              </a:r>
              <a:endParaRPr lang="en-IN" sz="1350" dirty="0"/>
            </a:p>
          </p:txBody>
        </p:sp>
      </p:grpSp>
    </p:spTree>
    <p:extLst>
      <p:ext uri="{BB962C8B-B14F-4D97-AF65-F5344CB8AC3E}">
        <p14:creationId xmlns:p14="http://schemas.microsoft.com/office/powerpoint/2010/main" val="264838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Localized Date formatting</a:t>
            </a:r>
          </a:p>
        </p:txBody>
      </p:sp>
      <p:sp>
        <p:nvSpPr>
          <p:cNvPr id="3" name="Content Placeholder 2"/>
          <p:cNvSpPr>
            <a:spLocks noGrp="1"/>
          </p:cNvSpPr>
          <p:nvPr>
            <p:ph idx="13"/>
          </p:nvPr>
        </p:nvSpPr>
        <p:spPr/>
        <p:txBody>
          <a:bodyPr>
            <a:noAutofit/>
          </a:bodyPr>
          <a:lstStyle/>
          <a:p>
            <a:pPr marL="0" indent="0">
              <a:buNone/>
            </a:pPr>
            <a:endParaRPr lang="en-US" sz="1650" dirty="0">
              <a:solidFill>
                <a:srgbClr val="FF0000"/>
              </a:solidFill>
            </a:endParaRPr>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9" name="Rectangle: Rounded Corners 8">
            <a:extLst>
              <a:ext uri="{FF2B5EF4-FFF2-40B4-BE49-F238E27FC236}">
                <a16:creationId xmlns:a16="http://schemas.microsoft.com/office/drawing/2014/main" id="{D274A131-6542-435D-BB18-137F9674FA2C}"/>
              </a:ext>
            </a:extLst>
          </p:cNvPr>
          <p:cNvSpPr/>
          <p:nvPr/>
        </p:nvSpPr>
        <p:spPr>
          <a:xfrm>
            <a:off x="557119" y="996155"/>
            <a:ext cx="7848872" cy="2875279"/>
          </a:xfrm>
          <a:prstGeom prst="roundRect">
            <a:avLst>
              <a:gd name="adj" fmla="val 92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50" dirty="0" err="1"/>
              <a:t>DateTimeFormatter</a:t>
            </a:r>
            <a:r>
              <a:rPr lang="en-US" sz="1650" dirty="0"/>
              <a:t> </a:t>
            </a:r>
            <a:r>
              <a:rPr lang="en-US" sz="1650" dirty="0" err="1"/>
              <a:t>italianFormatter</a:t>
            </a:r>
            <a:r>
              <a:rPr lang="en-US" sz="1650" dirty="0"/>
              <a:t> =</a:t>
            </a:r>
          </a:p>
          <a:p>
            <a:r>
              <a:rPr lang="en-US" sz="1650" dirty="0" err="1"/>
              <a:t>DateTimeFormatter.ofPattern</a:t>
            </a:r>
            <a:r>
              <a:rPr lang="en-US" sz="1650" dirty="0"/>
              <a:t>("d. MMMM </a:t>
            </a:r>
            <a:r>
              <a:rPr lang="en-US" sz="1650" dirty="0" err="1"/>
              <a:t>yyyy</a:t>
            </a:r>
            <a:r>
              <a:rPr lang="en-US" sz="1650" dirty="0"/>
              <a:t>", </a:t>
            </a:r>
            <a:r>
              <a:rPr lang="en-US" sz="1650" dirty="0" err="1"/>
              <a:t>Locale.ITALIAN</a:t>
            </a:r>
            <a:r>
              <a:rPr lang="en-US" sz="1650" dirty="0"/>
              <a:t>);</a:t>
            </a:r>
          </a:p>
          <a:p>
            <a:r>
              <a:rPr lang="en-US" sz="1650" dirty="0" err="1"/>
              <a:t>LocalDate</a:t>
            </a:r>
            <a:r>
              <a:rPr lang="en-US" sz="1650" dirty="0"/>
              <a:t> date3 = </a:t>
            </a:r>
            <a:r>
              <a:rPr lang="en-US" sz="1650" dirty="0" err="1"/>
              <a:t>LocalDate.of</a:t>
            </a:r>
            <a:r>
              <a:rPr lang="en-US" sz="1650" dirty="0"/>
              <a:t>(2014, 3, 18);</a:t>
            </a:r>
          </a:p>
          <a:p>
            <a:r>
              <a:rPr lang="en-US" sz="1650" dirty="0"/>
              <a:t>String formattedDate_2 = date3.format(</a:t>
            </a:r>
            <a:r>
              <a:rPr lang="en-US" sz="1650" dirty="0" err="1"/>
              <a:t>italianFormatter</a:t>
            </a:r>
            <a:r>
              <a:rPr lang="en-US" sz="1650" dirty="0"/>
              <a:t>); </a:t>
            </a:r>
            <a:r>
              <a:rPr lang="en-US" sz="1650" dirty="0">
                <a:solidFill>
                  <a:srgbClr val="FFFF00"/>
                </a:solidFill>
              </a:rPr>
              <a:t>//18. </a:t>
            </a:r>
            <a:r>
              <a:rPr lang="en-US" sz="1650" dirty="0" err="1">
                <a:solidFill>
                  <a:srgbClr val="FFFF00"/>
                </a:solidFill>
              </a:rPr>
              <a:t>marzo</a:t>
            </a:r>
            <a:r>
              <a:rPr lang="en-US" sz="1650" dirty="0">
                <a:solidFill>
                  <a:srgbClr val="FFFF00"/>
                </a:solidFill>
              </a:rPr>
              <a:t> 2014</a:t>
            </a:r>
          </a:p>
          <a:p>
            <a:r>
              <a:rPr lang="en-US" sz="1650" dirty="0"/>
              <a:t>				</a:t>
            </a:r>
          </a:p>
          <a:p>
            <a:r>
              <a:rPr lang="en-US" sz="1650" dirty="0" err="1"/>
              <a:t>DateTimeFormatter</a:t>
            </a:r>
            <a:r>
              <a:rPr lang="en-US" sz="1650" dirty="0"/>
              <a:t> </a:t>
            </a:r>
            <a:r>
              <a:rPr lang="en-US" sz="1650" dirty="0" err="1"/>
              <a:t>frenchFormatter</a:t>
            </a:r>
            <a:r>
              <a:rPr lang="en-US" sz="1650" dirty="0"/>
              <a:t> =</a:t>
            </a:r>
          </a:p>
          <a:p>
            <a:r>
              <a:rPr lang="en-US" sz="1650" dirty="0" err="1"/>
              <a:t>DateTimeFormatter.ofPattern</a:t>
            </a:r>
            <a:r>
              <a:rPr lang="en-US" sz="1650" dirty="0"/>
              <a:t>("d. MMMM </a:t>
            </a:r>
            <a:r>
              <a:rPr lang="en-US" sz="1650" dirty="0" err="1"/>
              <a:t>yyyy</a:t>
            </a:r>
            <a:r>
              <a:rPr lang="en-US" sz="1650" dirty="0"/>
              <a:t>", </a:t>
            </a:r>
            <a:r>
              <a:rPr lang="en-US" sz="1650" dirty="0" err="1"/>
              <a:t>Locale.FRENCH</a:t>
            </a:r>
            <a:r>
              <a:rPr lang="en-US" sz="1650" dirty="0"/>
              <a:t>);</a:t>
            </a:r>
          </a:p>
          <a:p>
            <a:r>
              <a:rPr lang="en-US" sz="1650" dirty="0" err="1"/>
              <a:t>LocalDate</a:t>
            </a:r>
            <a:r>
              <a:rPr lang="en-US" sz="1650" dirty="0"/>
              <a:t> date5 = </a:t>
            </a:r>
            <a:r>
              <a:rPr lang="en-US" sz="1650" dirty="0" err="1"/>
              <a:t>LocalDate.of</a:t>
            </a:r>
            <a:r>
              <a:rPr lang="en-US" sz="1650" dirty="0"/>
              <a:t>(2014, 3, 18);</a:t>
            </a:r>
          </a:p>
          <a:p>
            <a:r>
              <a:rPr lang="en-US" sz="1650" dirty="0"/>
              <a:t>String formattedDate_3 = date5.format(</a:t>
            </a:r>
            <a:r>
              <a:rPr lang="en-US" sz="1650" dirty="0" err="1"/>
              <a:t>frenchFormatter</a:t>
            </a:r>
            <a:r>
              <a:rPr lang="en-US" sz="1650" dirty="0"/>
              <a:t>); </a:t>
            </a:r>
            <a:r>
              <a:rPr lang="en-US" sz="1650" dirty="0">
                <a:solidFill>
                  <a:srgbClr val="FFFF00"/>
                </a:solidFill>
              </a:rPr>
              <a:t>//18. mars 2014</a:t>
            </a:r>
          </a:p>
        </p:txBody>
      </p:sp>
      <p:pic>
        <p:nvPicPr>
          <p:cNvPr id="10" name="Content Placeholder 13" descr="Work from home Wi-Fi with solid fill">
            <a:hlinkClick r:id="rId2" action="ppaction://hlinksldjump"/>
            <a:extLst>
              <a:ext uri="{FF2B5EF4-FFF2-40B4-BE49-F238E27FC236}">
                <a16:creationId xmlns:a16="http://schemas.microsoft.com/office/drawing/2014/main" id="{0FC772F7-E5F5-4A5F-AAFA-0C79F34DE2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20538"/>
            <a:ext cx="914400" cy="914400"/>
          </a:xfrm>
          <a:prstGeom prst="rect">
            <a:avLst/>
          </a:prstGeom>
        </p:spPr>
      </p:pic>
    </p:spTree>
    <p:extLst>
      <p:ext uri="{BB962C8B-B14F-4D97-AF65-F5344CB8AC3E}">
        <p14:creationId xmlns:p14="http://schemas.microsoft.com/office/powerpoint/2010/main" val="131719005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Zones</a:t>
            </a:r>
          </a:p>
        </p:txBody>
      </p:sp>
      <p:sp>
        <p:nvSpPr>
          <p:cNvPr id="3" name="Content Placeholder 2"/>
          <p:cNvSpPr>
            <a:spLocks noGrp="1"/>
          </p:cNvSpPr>
          <p:nvPr>
            <p:ph idx="13"/>
          </p:nvPr>
        </p:nvSpPr>
        <p:spPr/>
        <p:txBody>
          <a:bodyPr>
            <a:normAutofit/>
          </a:bodyPr>
          <a:lstStyle/>
          <a:p>
            <a:r>
              <a:rPr lang="en-US" sz="1600" dirty="0"/>
              <a:t>Java 8 provides a class </a:t>
            </a:r>
            <a:r>
              <a:rPr lang="en-US" sz="1600" dirty="0" err="1"/>
              <a:t>java.time.ZoneId</a:t>
            </a:r>
            <a:r>
              <a:rPr lang="en-US" sz="1600" dirty="0"/>
              <a:t> as a replacement of </a:t>
            </a:r>
            <a:r>
              <a:rPr lang="en-US" sz="1600" dirty="0" err="1"/>
              <a:t>java.util.TimeZone</a:t>
            </a:r>
            <a:r>
              <a:rPr lang="en-US" sz="1600" dirty="0"/>
              <a:t> class.</a:t>
            </a:r>
          </a:p>
          <a:p>
            <a:r>
              <a:rPr lang="en-US" sz="1600" dirty="0"/>
              <a:t>Here is a code to find out the current time in Rome:</a:t>
            </a:r>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9" name="Rectangle: Rounded Corners 8">
            <a:extLst>
              <a:ext uri="{FF2B5EF4-FFF2-40B4-BE49-F238E27FC236}">
                <a16:creationId xmlns:a16="http://schemas.microsoft.com/office/drawing/2014/main" id="{702E9EF4-0DB4-4360-A3E7-DFCD7B84C5A3}"/>
              </a:ext>
            </a:extLst>
          </p:cNvPr>
          <p:cNvSpPr/>
          <p:nvPr/>
        </p:nvSpPr>
        <p:spPr>
          <a:xfrm>
            <a:off x="515381" y="1619989"/>
            <a:ext cx="7776864" cy="844652"/>
          </a:xfrm>
          <a:prstGeom prst="roundRect">
            <a:avLst>
              <a:gd name="adj" fmla="val 92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05740" lvl="1" indent="0">
              <a:buNone/>
            </a:pPr>
            <a:r>
              <a:rPr lang="en-US" sz="1600" dirty="0" err="1"/>
              <a:t>ZoneId</a:t>
            </a:r>
            <a:r>
              <a:rPr lang="en-US" sz="1600" dirty="0"/>
              <a:t> </a:t>
            </a:r>
            <a:r>
              <a:rPr lang="en-US" sz="1600" dirty="0" err="1"/>
              <a:t>romeZone</a:t>
            </a:r>
            <a:r>
              <a:rPr lang="en-US" sz="1600" dirty="0"/>
              <a:t> = </a:t>
            </a:r>
            <a:r>
              <a:rPr lang="en-US" sz="1600" dirty="0" err="1"/>
              <a:t>ZoneId.of</a:t>
            </a:r>
            <a:r>
              <a:rPr lang="en-US" sz="1600" dirty="0"/>
              <a:t>("Europe/Rome");</a:t>
            </a:r>
          </a:p>
          <a:p>
            <a:pPr marL="205740" lvl="1" indent="0">
              <a:buNone/>
            </a:pPr>
            <a:r>
              <a:rPr lang="en-US" sz="1600" dirty="0" err="1"/>
              <a:t>LocalTime</a:t>
            </a:r>
            <a:r>
              <a:rPr lang="en-US" sz="1600" dirty="0"/>
              <a:t> localTime_2 = </a:t>
            </a:r>
            <a:r>
              <a:rPr lang="en-US" sz="1600" dirty="0" err="1"/>
              <a:t>LocalTime.now</a:t>
            </a:r>
            <a:r>
              <a:rPr lang="en-US" sz="1600" dirty="0"/>
              <a:t>(</a:t>
            </a:r>
            <a:r>
              <a:rPr lang="en-US" sz="1600" dirty="0" err="1"/>
              <a:t>romeZone</a:t>
            </a:r>
            <a:r>
              <a:rPr lang="en-US" sz="1600" dirty="0"/>
              <a:t>);</a:t>
            </a:r>
          </a:p>
          <a:p>
            <a:endParaRPr lang="en-US" sz="1650" dirty="0"/>
          </a:p>
        </p:txBody>
      </p:sp>
      <p:pic>
        <p:nvPicPr>
          <p:cNvPr id="10" name="Content Placeholder 13" descr="Work from home Wi-Fi with solid fill">
            <a:hlinkClick r:id="rId2" action="ppaction://hlinksldjump"/>
            <a:extLst>
              <a:ext uri="{FF2B5EF4-FFF2-40B4-BE49-F238E27FC236}">
                <a16:creationId xmlns:a16="http://schemas.microsoft.com/office/drawing/2014/main" id="{A8A7F683-66C1-4156-BC4B-C8E8FB14646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20538"/>
            <a:ext cx="914400" cy="914400"/>
          </a:xfrm>
          <a:prstGeom prst="rect">
            <a:avLst/>
          </a:prstGeom>
        </p:spPr>
      </p:pic>
    </p:spTree>
    <p:extLst>
      <p:ext uri="{BB962C8B-B14F-4D97-AF65-F5344CB8AC3E}">
        <p14:creationId xmlns:p14="http://schemas.microsoft.com/office/powerpoint/2010/main" val="228074790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solidFill>
                  <a:schemeClr val="bg1"/>
                </a:solidFill>
              </a:rPr>
            </a:br>
            <a:r>
              <a:rPr lang="en-US" dirty="0"/>
              <a:t>Let’s START with a case </a:t>
            </a:r>
            <a:r>
              <a:rPr lang="en-US" dirty="0">
                <a:solidFill>
                  <a:schemeClr val="bg1"/>
                </a:solidFill>
              </a:rPr>
              <a:t>Study</a:t>
            </a:r>
            <a:endParaRPr lang="en-US" dirty="0"/>
          </a:p>
        </p:txBody>
      </p:sp>
      <p:pic>
        <p:nvPicPr>
          <p:cNvPr id="8" name="Content Placeholder 7" descr="Desk with solid fill">
            <a:extLst>
              <a:ext uri="{FF2B5EF4-FFF2-40B4-BE49-F238E27FC236}">
                <a16:creationId xmlns:a16="http://schemas.microsoft.com/office/drawing/2014/main" id="{C2A5E1CD-AFF0-4B41-BA31-07A0C995E7A2}"/>
              </a:ext>
            </a:extLst>
          </p:cNvPr>
          <p:cNvPicPr>
            <a:picLocks noGrp="1" noChangeAspect="1"/>
          </p:cNvPicPr>
          <p:nvPr>
            <p:ph idx="4294967295"/>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620" y="2702659"/>
            <a:ext cx="2503884" cy="2505075"/>
          </a:xfrm>
        </p:spPr>
      </p:pic>
      <p:pic>
        <p:nvPicPr>
          <p:cNvPr id="6" name="Graphic 5" descr="Man with solid fill">
            <a:extLst>
              <a:ext uri="{FF2B5EF4-FFF2-40B4-BE49-F238E27FC236}">
                <a16:creationId xmlns:a16="http://schemas.microsoft.com/office/drawing/2014/main" id="{6EC44319-AB76-48B4-AA36-B0DCC337499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93021" y="3458183"/>
            <a:ext cx="1151885" cy="1342736"/>
          </a:xfrm>
          <a:prstGeom prst="rect">
            <a:avLst/>
          </a:prstGeom>
        </p:spPr>
      </p:pic>
      <p:sp>
        <p:nvSpPr>
          <p:cNvPr id="12" name="Subtitle 11">
            <a:extLst>
              <a:ext uri="{FF2B5EF4-FFF2-40B4-BE49-F238E27FC236}">
                <a16:creationId xmlns:a16="http://schemas.microsoft.com/office/drawing/2014/main" id="{8558A311-7E82-4580-BCF1-AADF0F9DC46E}"/>
              </a:ext>
            </a:extLst>
          </p:cNvPr>
          <p:cNvSpPr>
            <a:spLocks noGrp="1"/>
          </p:cNvSpPr>
          <p:nvPr>
            <p:ph type="subTitle" idx="10"/>
          </p:nvPr>
        </p:nvSpPr>
        <p:spPr/>
        <p:txBody>
          <a:bodyPr/>
          <a:lstStyle/>
          <a:p>
            <a:endParaRPr lang="en-IN" dirty="0"/>
          </a:p>
        </p:txBody>
      </p:sp>
      <p:sp>
        <p:nvSpPr>
          <p:cNvPr id="9" name="Footer Placeholder 3">
            <a:extLst>
              <a:ext uri="{FF2B5EF4-FFF2-40B4-BE49-F238E27FC236}">
                <a16:creationId xmlns:a16="http://schemas.microsoft.com/office/drawing/2014/main" id="{E6D96AC1-22EF-4D7A-9F2F-A25968616816}"/>
              </a:ext>
            </a:extLst>
          </p:cNvPr>
          <p:cNvSpPr txBox="1">
            <a:spLocks/>
          </p:cNvSpPr>
          <p:nvPr/>
        </p:nvSpPr>
        <p:spPr>
          <a:xfrm>
            <a:off x="0" y="4765675"/>
            <a:ext cx="3475038" cy="27463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Xoriant</a:t>
            </a:r>
            <a:r>
              <a:rPr lang="en-US" dirty="0"/>
              <a:t> </a:t>
            </a:r>
            <a:r>
              <a:rPr lang="en-US" dirty="0" err="1"/>
              <a:t>Soultions</a:t>
            </a:r>
            <a:r>
              <a:rPr lang="en-US" dirty="0"/>
              <a:t> Pvt. Ltd.</a:t>
            </a:r>
          </a:p>
        </p:txBody>
      </p:sp>
    </p:spTree>
    <p:extLst>
      <p:ext uri="{BB962C8B-B14F-4D97-AF65-F5344CB8AC3E}">
        <p14:creationId xmlns:p14="http://schemas.microsoft.com/office/powerpoint/2010/main" val="1611222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4.44444E-6 -4.69136E-6 L 0.20486 0.00957 " pathEditMode="relative" rAng="0" ptsTypes="AA">
                                      <p:cBhvr>
                                        <p:cTn id="6" dur="2000" fill="hold"/>
                                        <p:tgtEl>
                                          <p:spTgt spid="6"/>
                                        </p:tgtEl>
                                        <p:attrNameLst>
                                          <p:attrName>ppt_x</p:attrName>
                                          <p:attrName>ppt_y</p:attrName>
                                        </p:attrNameLst>
                                      </p:cBhvr>
                                      <p:rCtr x="10330" y="2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dirty="0"/>
            </a:br>
            <a:r>
              <a:rPr lang="en-US" dirty="0"/>
              <a:t>Case Study-16</a:t>
            </a:r>
            <a:endParaRPr lang="en-US" b="1" i="1" dirty="0"/>
          </a:p>
        </p:txBody>
      </p:sp>
      <p:sp>
        <p:nvSpPr>
          <p:cNvPr id="3" name="Content Placeholder 2">
            <a:extLst>
              <a:ext uri="{FF2B5EF4-FFF2-40B4-BE49-F238E27FC236}">
                <a16:creationId xmlns:a16="http://schemas.microsoft.com/office/drawing/2014/main" id="{74214D47-9017-4B9A-B14B-D8FCB41B478E}"/>
              </a:ext>
            </a:extLst>
          </p:cNvPr>
          <p:cNvSpPr>
            <a:spLocks noGrp="1"/>
          </p:cNvSpPr>
          <p:nvPr>
            <p:ph idx="4294967295"/>
          </p:nvPr>
        </p:nvSpPr>
        <p:spPr>
          <a:xfrm>
            <a:off x="258081" y="1034847"/>
            <a:ext cx="8385087" cy="3905250"/>
          </a:xfrm>
        </p:spPr>
        <p:txBody>
          <a:bodyPr/>
          <a:lstStyle/>
          <a:p>
            <a:endParaRPr lang="en-IN"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10" name="Rectangle: Rounded Corners 9">
            <a:extLst>
              <a:ext uri="{FF2B5EF4-FFF2-40B4-BE49-F238E27FC236}">
                <a16:creationId xmlns:a16="http://schemas.microsoft.com/office/drawing/2014/main" id="{E596EB30-598A-437D-AD47-3808F4CB8112}"/>
              </a:ext>
            </a:extLst>
          </p:cNvPr>
          <p:cNvSpPr/>
          <p:nvPr/>
        </p:nvSpPr>
        <p:spPr>
          <a:xfrm>
            <a:off x="597107" y="1608320"/>
            <a:ext cx="6280921" cy="302139"/>
          </a:xfrm>
          <a:prstGeom prst="roundRect">
            <a:avLst>
              <a:gd name="adj" fmla="val 8251"/>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a:p>
            <a:endParaRPr lang="en-US" dirty="0">
              <a:solidFill>
                <a:schemeClr val="bg1"/>
              </a:solidFill>
            </a:endParaRPr>
          </a:p>
          <a:p>
            <a:pPr algn="l"/>
            <a:endParaRPr lang="en-US" sz="1800" dirty="0">
              <a:solidFill>
                <a:schemeClr val="tx1"/>
              </a:solidFill>
            </a:endParaRPr>
          </a:p>
          <a:p>
            <a:pPr algn="l"/>
            <a:endParaRPr lang="en-US" dirty="0">
              <a:solidFill>
                <a:schemeClr val="tx1"/>
              </a:solidFill>
            </a:endParaRPr>
          </a:p>
          <a:p>
            <a:endParaRPr lang="en-US" sz="1600" dirty="0">
              <a:solidFill>
                <a:schemeClr val="bg1"/>
              </a:solidFill>
              <a:latin typeface="+mj-lt"/>
            </a:endParaRPr>
          </a:p>
          <a:p>
            <a:r>
              <a:rPr lang="en-US" sz="1400" dirty="0">
                <a:solidFill>
                  <a:srgbClr val="FFFF00"/>
                </a:solidFill>
              </a:rPr>
              <a:t>SELECT * FROM ORDER WHERE PRICE &lt; 5000</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IN" sz="1350" dirty="0"/>
          </a:p>
        </p:txBody>
      </p:sp>
      <p:sp>
        <p:nvSpPr>
          <p:cNvPr id="11" name="Rectangle: Rounded Corners 10">
            <a:extLst>
              <a:ext uri="{FF2B5EF4-FFF2-40B4-BE49-F238E27FC236}">
                <a16:creationId xmlns:a16="http://schemas.microsoft.com/office/drawing/2014/main" id="{0681B545-044A-46E6-9D34-7F3AEC2CD20D}"/>
              </a:ext>
            </a:extLst>
          </p:cNvPr>
          <p:cNvSpPr/>
          <p:nvPr/>
        </p:nvSpPr>
        <p:spPr>
          <a:xfrm>
            <a:off x="607227" y="2602947"/>
            <a:ext cx="6280921" cy="529411"/>
          </a:xfrm>
          <a:prstGeom prst="roundRect">
            <a:avLst>
              <a:gd name="adj" fmla="val 8251"/>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a:p>
            <a:pPr algn="l"/>
            <a:endParaRPr lang="en-US" dirty="0">
              <a:solidFill>
                <a:schemeClr val="tx1"/>
              </a:solidFill>
            </a:endParaRPr>
          </a:p>
          <a:p>
            <a:endParaRPr lang="en-US" sz="1600" dirty="0">
              <a:solidFill>
                <a:schemeClr val="bg1"/>
              </a:solidFill>
              <a:latin typeface="+mj-lt"/>
            </a:endParaRPr>
          </a:p>
          <a:p>
            <a:pPr marL="411480" lvl="2" indent="0">
              <a:buNone/>
            </a:pPr>
            <a:r>
              <a:rPr lang="en-US" sz="1400" dirty="0">
                <a:solidFill>
                  <a:srgbClr val="FFFF00"/>
                </a:solidFill>
              </a:rPr>
              <a:t>SELECT * FROM ORDER , WHERE PRICE &lt; 5000</a:t>
            </a:r>
          </a:p>
          <a:p>
            <a:pPr marL="411480" lvl="2" indent="0">
              <a:buNone/>
            </a:pPr>
            <a:r>
              <a:rPr lang="en-US" sz="1400" dirty="0">
                <a:solidFill>
                  <a:srgbClr val="FFFF00"/>
                </a:solidFill>
              </a:rPr>
              <a:t>ORDER BY PRICE</a:t>
            </a:r>
          </a:p>
          <a:p>
            <a:endParaRPr lang="en-US" dirty="0">
              <a:solidFill>
                <a:schemeClr val="bg1"/>
              </a:solidFill>
            </a:endParaRPr>
          </a:p>
          <a:p>
            <a:endParaRPr lang="en-US" dirty="0">
              <a:solidFill>
                <a:schemeClr val="bg1"/>
              </a:solidFill>
            </a:endParaRPr>
          </a:p>
          <a:p>
            <a:pPr algn="ctr"/>
            <a:endParaRPr lang="en-IN" sz="1350" dirty="0"/>
          </a:p>
        </p:txBody>
      </p:sp>
      <p:sp>
        <p:nvSpPr>
          <p:cNvPr id="12" name="Rectangle: Rounded Corners 11">
            <a:extLst>
              <a:ext uri="{FF2B5EF4-FFF2-40B4-BE49-F238E27FC236}">
                <a16:creationId xmlns:a16="http://schemas.microsoft.com/office/drawing/2014/main" id="{C963D4DF-3459-4A15-93A1-2F149DC909B2}"/>
              </a:ext>
            </a:extLst>
          </p:cNvPr>
          <p:cNvSpPr/>
          <p:nvPr/>
        </p:nvSpPr>
        <p:spPr>
          <a:xfrm>
            <a:off x="618473" y="1994073"/>
            <a:ext cx="7907053" cy="536552"/>
          </a:xfrm>
          <a:prstGeom prst="roundRect">
            <a:avLst>
              <a:gd name="adj" fmla="val 1021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In RDBMS, Now suppose we wish to find out orders having price less than 5000 &amp; sorted by price in ascending fashion. How do I write the query?</a:t>
            </a:r>
          </a:p>
        </p:txBody>
      </p:sp>
      <p:sp>
        <p:nvSpPr>
          <p:cNvPr id="13" name="Rectangle: Rounded Corners 12">
            <a:extLst>
              <a:ext uri="{FF2B5EF4-FFF2-40B4-BE49-F238E27FC236}">
                <a16:creationId xmlns:a16="http://schemas.microsoft.com/office/drawing/2014/main" id="{AFEEAD7C-5EF0-4C12-A270-56A0A097DED7}"/>
              </a:ext>
            </a:extLst>
          </p:cNvPr>
          <p:cNvSpPr/>
          <p:nvPr/>
        </p:nvSpPr>
        <p:spPr>
          <a:xfrm>
            <a:off x="597108" y="1086297"/>
            <a:ext cx="7907053" cy="432048"/>
          </a:xfrm>
          <a:prstGeom prst="roundRect">
            <a:avLst>
              <a:gd name="adj" fmla="val 1021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In RDBMS, suppose we have an order table &amp; we wish to find out list of orders having order price less than 5000. How do I write the query?</a:t>
            </a:r>
          </a:p>
        </p:txBody>
      </p:sp>
      <p:grpSp>
        <p:nvGrpSpPr>
          <p:cNvPr id="9" name="Group 8">
            <a:extLst>
              <a:ext uri="{FF2B5EF4-FFF2-40B4-BE49-F238E27FC236}">
                <a16:creationId xmlns:a16="http://schemas.microsoft.com/office/drawing/2014/main" id="{6875EEC4-863A-4B71-B337-55CD419F901A}"/>
              </a:ext>
            </a:extLst>
          </p:cNvPr>
          <p:cNvGrpSpPr/>
          <p:nvPr/>
        </p:nvGrpSpPr>
        <p:grpSpPr>
          <a:xfrm>
            <a:off x="6899988" y="4299942"/>
            <a:ext cx="1614292" cy="512967"/>
            <a:chOff x="6215325" y="6076073"/>
            <a:chExt cx="2152389" cy="683956"/>
          </a:xfrm>
        </p:grpSpPr>
        <p:pic>
          <p:nvPicPr>
            <p:cNvPr id="14" name="Content Placeholder 11" descr="Right pointing backhand index outline">
              <a:extLst>
                <a:ext uri="{FF2B5EF4-FFF2-40B4-BE49-F238E27FC236}">
                  <a16:creationId xmlns:a16="http://schemas.microsoft.com/office/drawing/2014/main" id="{F627C06F-DF8D-4908-9FE1-DBCD1E3577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15325" y="6076073"/>
              <a:ext cx="779288" cy="683956"/>
            </a:xfrm>
            <a:prstGeom prst="rect">
              <a:avLst/>
            </a:prstGeom>
            <a:effectLst>
              <a:outerShdw blurRad="50800" dist="38100" dir="2700000" algn="tl" rotWithShape="0">
                <a:prstClr val="black">
                  <a:alpha val="40000"/>
                </a:prstClr>
              </a:outerShdw>
            </a:effectLst>
          </p:spPr>
        </p:pic>
        <p:sp>
          <p:nvSpPr>
            <p:cNvPr id="15" name="Rectangle: Rounded Corners 14">
              <a:hlinkClick r:id="rId5" action="ppaction://hlinksldjump"/>
              <a:extLst>
                <a:ext uri="{FF2B5EF4-FFF2-40B4-BE49-F238E27FC236}">
                  <a16:creationId xmlns:a16="http://schemas.microsoft.com/office/drawing/2014/main" id="{3996C777-EE4E-44E2-AF6C-EA8C6E2DF007}"/>
                </a:ext>
              </a:extLst>
            </p:cNvPr>
            <p:cNvSpPr/>
            <p:nvPr/>
          </p:nvSpPr>
          <p:spPr>
            <a:xfrm>
              <a:off x="7010400" y="6112329"/>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Next</a:t>
              </a:r>
              <a:endParaRPr lang="en-IN" sz="1350" dirty="0"/>
            </a:p>
          </p:txBody>
        </p:sp>
      </p:grpSp>
      <p:sp>
        <p:nvSpPr>
          <p:cNvPr id="18" name="Rectangle: Rounded Corners 17">
            <a:extLst>
              <a:ext uri="{FF2B5EF4-FFF2-40B4-BE49-F238E27FC236}">
                <a16:creationId xmlns:a16="http://schemas.microsoft.com/office/drawing/2014/main" id="{97A7A8C5-9052-4454-95E6-2DC24D6E6F7A}"/>
              </a:ext>
            </a:extLst>
          </p:cNvPr>
          <p:cNvSpPr/>
          <p:nvPr/>
        </p:nvSpPr>
        <p:spPr>
          <a:xfrm>
            <a:off x="597106" y="3801958"/>
            <a:ext cx="6291042" cy="925225"/>
          </a:xfrm>
          <a:prstGeom prst="roundRect">
            <a:avLst>
              <a:gd name="adj" fmla="val 8251"/>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a:p>
            <a:pPr algn="l"/>
            <a:endParaRPr lang="en-US" dirty="0">
              <a:solidFill>
                <a:schemeClr val="tx1"/>
              </a:solidFill>
            </a:endParaRPr>
          </a:p>
          <a:p>
            <a:endParaRPr lang="en-US" sz="1600" dirty="0">
              <a:solidFill>
                <a:schemeClr val="bg1"/>
              </a:solidFill>
              <a:latin typeface="+mj-lt"/>
            </a:endParaRPr>
          </a:p>
          <a:p>
            <a:pPr marL="411480" lvl="2" indent="0">
              <a:buNone/>
            </a:pPr>
            <a:r>
              <a:rPr lang="en-US" sz="1400" b="1" dirty="0">
                <a:solidFill>
                  <a:srgbClr val="FFFF00"/>
                </a:solidFill>
              </a:rPr>
              <a:t>for(Order </a:t>
            </a:r>
            <a:r>
              <a:rPr lang="en-US" sz="1400" b="1" dirty="0" err="1">
                <a:solidFill>
                  <a:srgbClr val="FFFF00"/>
                </a:solidFill>
              </a:rPr>
              <a:t>order</a:t>
            </a:r>
            <a:r>
              <a:rPr lang="en-US" sz="1400" b="1" dirty="0">
                <a:solidFill>
                  <a:srgbClr val="FFFF00"/>
                </a:solidFill>
              </a:rPr>
              <a:t>: orders) {</a:t>
            </a:r>
          </a:p>
          <a:p>
            <a:pPr marL="651510" lvl="3" indent="0">
              <a:buNone/>
            </a:pPr>
            <a:r>
              <a:rPr lang="en-US" sz="1400" b="1" dirty="0">
                <a:solidFill>
                  <a:srgbClr val="FFFF00"/>
                </a:solidFill>
              </a:rPr>
              <a:t>if (</a:t>
            </a:r>
            <a:r>
              <a:rPr lang="en-US" sz="1400" b="1" dirty="0" err="1">
                <a:solidFill>
                  <a:srgbClr val="FFFF00"/>
                </a:solidFill>
              </a:rPr>
              <a:t>order.getPrice</a:t>
            </a:r>
            <a:r>
              <a:rPr lang="en-US" sz="1400" b="1" dirty="0">
                <a:solidFill>
                  <a:srgbClr val="FFFF00"/>
                </a:solidFill>
              </a:rPr>
              <a:t>() &lt; 5000)</a:t>
            </a:r>
          </a:p>
          <a:p>
            <a:pPr marL="857250" lvl="4" indent="0">
              <a:buNone/>
            </a:pPr>
            <a:r>
              <a:rPr lang="en-US" sz="1400" b="1" dirty="0">
                <a:solidFill>
                  <a:srgbClr val="FFFF00"/>
                </a:solidFill>
              </a:rPr>
              <a:t>print(order);</a:t>
            </a:r>
          </a:p>
          <a:p>
            <a:pPr marL="411480" lvl="2" indent="0">
              <a:buNone/>
            </a:pPr>
            <a:r>
              <a:rPr lang="en-US" sz="1400" b="1" dirty="0">
                <a:solidFill>
                  <a:srgbClr val="FFFF00"/>
                </a:solidFill>
              </a:rPr>
              <a:t>}</a:t>
            </a:r>
          </a:p>
          <a:p>
            <a:endParaRPr lang="en-US" dirty="0">
              <a:solidFill>
                <a:schemeClr val="bg1"/>
              </a:solidFill>
            </a:endParaRPr>
          </a:p>
          <a:p>
            <a:endParaRPr lang="en-US" dirty="0">
              <a:solidFill>
                <a:schemeClr val="bg1"/>
              </a:solidFill>
            </a:endParaRPr>
          </a:p>
          <a:p>
            <a:pPr algn="ctr"/>
            <a:endParaRPr lang="en-IN" sz="1350" dirty="0"/>
          </a:p>
        </p:txBody>
      </p:sp>
      <p:sp>
        <p:nvSpPr>
          <p:cNvPr id="19" name="Rectangle: Rounded Corners 18">
            <a:extLst>
              <a:ext uri="{FF2B5EF4-FFF2-40B4-BE49-F238E27FC236}">
                <a16:creationId xmlns:a16="http://schemas.microsoft.com/office/drawing/2014/main" id="{248A3E7A-13CC-4575-AC38-B1FD4007B194}"/>
              </a:ext>
            </a:extLst>
          </p:cNvPr>
          <p:cNvSpPr/>
          <p:nvPr/>
        </p:nvSpPr>
        <p:spPr>
          <a:xfrm>
            <a:off x="584106" y="3202411"/>
            <a:ext cx="7907053" cy="536552"/>
          </a:xfrm>
          <a:prstGeom prst="roundRect">
            <a:avLst>
              <a:gd name="adj" fmla="val 1021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In Java suppose we have an </a:t>
            </a:r>
            <a:r>
              <a:rPr lang="en-US" sz="1400" dirty="0" err="1">
                <a:solidFill>
                  <a:schemeClr val="tx1"/>
                </a:solidFill>
              </a:rPr>
              <a:t>ArrayList</a:t>
            </a:r>
            <a:r>
              <a:rPr lang="en-US" sz="1400" dirty="0">
                <a:solidFill>
                  <a:schemeClr val="tx1"/>
                </a:solidFill>
              </a:rPr>
              <a:t> having many Order objects &amp; we wish to find out the orders having order price less than 5000. How do I write a program?</a:t>
            </a:r>
          </a:p>
        </p:txBody>
      </p:sp>
    </p:spTree>
    <p:extLst>
      <p:ext uri="{BB962C8B-B14F-4D97-AF65-F5344CB8AC3E}">
        <p14:creationId xmlns:p14="http://schemas.microsoft.com/office/powerpoint/2010/main" val="100816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13"/>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16" restart="whenNotActive" fill="hold" evtFilter="cancelBubble" nodeType="interactiveSeq">
                <p:stCondLst>
                  <p:cond evt="onClick" delay="0">
                    <p:tgtEl>
                      <p:spTgt spid="12"/>
                    </p:tgtEl>
                  </p:cond>
                </p:stCondLst>
                <p:endSync evt="end" delay="0">
                  <p:rtn val="all"/>
                </p:endSync>
                <p:childTnLst>
                  <p:par>
                    <p:cTn id="17" fill="hold">
                      <p:stCondLst>
                        <p:cond delay="0"/>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25" restart="whenNotActive" fill="hold" evtFilter="cancelBubble" nodeType="interactiveSeq">
                <p:stCondLst>
                  <p:cond evt="onClick" delay="0">
                    <p:tgtEl>
                      <p:spTgt spid="19"/>
                    </p:tgtEl>
                  </p:cond>
                </p:stCondLst>
                <p:endSync evt="end" delay="0">
                  <p:rtn val="all"/>
                </p:endSync>
                <p:childTnLst>
                  <p:par>
                    <p:cTn id="26" fill="hold">
                      <p:stCondLst>
                        <p:cond delay="0"/>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10" grpId="0" animBg="1"/>
      <p:bldP spid="10" grpId="1" animBg="1"/>
      <p:bldP spid="11" grpId="0" animBg="1"/>
      <p:bldP spid="11" grpId="1" animBg="1"/>
      <p:bldP spid="18" grpId="0" animBg="1"/>
      <p:bldP spid="18" grpId="1"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dirty="0"/>
            </a:br>
            <a:r>
              <a:rPr lang="en-US" dirty="0"/>
              <a:t>Case Study-16 (Continued)</a:t>
            </a:r>
            <a:endParaRPr lang="en-US" b="1" i="1" dirty="0"/>
          </a:p>
        </p:txBody>
      </p:sp>
      <p:sp>
        <p:nvSpPr>
          <p:cNvPr id="3" name="Content Placeholder 2">
            <a:extLst>
              <a:ext uri="{FF2B5EF4-FFF2-40B4-BE49-F238E27FC236}">
                <a16:creationId xmlns:a16="http://schemas.microsoft.com/office/drawing/2014/main" id="{74214D47-9017-4B9A-B14B-D8FCB41B478E}"/>
              </a:ext>
            </a:extLst>
          </p:cNvPr>
          <p:cNvSpPr>
            <a:spLocks noGrp="1"/>
          </p:cNvSpPr>
          <p:nvPr>
            <p:ph idx="4294967295"/>
          </p:nvPr>
        </p:nvSpPr>
        <p:spPr>
          <a:xfrm>
            <a:off x="258081" y="1034847"/>
            <a:ext cx="8385087" cy="3905250"/>
          </a:xfrm>
        </p:spPr>
        <p:txBody>
          <a:bodyPr/>
          <a:lstStyle/>
          <a:p>
            <a:endParaRPr lang="en-IN"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10" name="Rectangle: Rounded Corners 9">
            <a:extLst>
              <a:ext uri="{FF2B5EF4-FFF2-40B4-BE49-F238E27FC236}">
                <a16:creationId xmlns:a16="http://schemas.microsoft.com/office/drawing/2014/main" id="{E596EB30-598A-437D-AD47-3808F4CB8112}"/>
              </a:ext>
            </a:extLst>
          </p:cNvPr>
          <p:cNvSpPr/>
          <p:nvPr/>
        </p:nvSpPr>
        <p:spPr>
          <a:xfrm>
            <a:off x="597107" y="1608320"/>
            <a:ext cx="7907053" cy="2356124"/>
          </a:xfrm>
          <a:prstGeom prst="roundRect">
            <a:avLst>
              <a:gd name="adj" fmla="val 8251"/>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a:p>
            <a:endParaRPr lang="en-US" dirty="0">
              <a:solidFill>
                <a:schemeClr val="bg1"/>
              </a:solidFill>
            </a:endParaRPr>
          </a:p>
          <a:p>
            <a:pPr algn="l"/>
            <a:endParaRPr lang="en-US" sz="1800" dirty="0">
              <a:solidFill>
                <a:schemeClr val="tx1"/>
              </a:solidFill>
            </a:endParaRPr>
          </a:p>
          <a:p>
            <a:pPr algn="l"/>
            <a:endParaRPr lang="en-US" sz="1600" dirty="0">
              <a:solidFill>
                <a:schemeClr val="tx1"/>
              </a:solidFill>
            </a:endParaRPr>
          </a:p>
          <a:p>
            <a:endParaRPr lang="en-US" sz="1600" dirty="0"/>
          </a:p>
          <a:p>
            <a:r>
              <a:rPr lang="en-US" sz="1600" dirty="0"/>
              <a:t>Solution:</a:t>
            </a:r>
          </a:p>
          <a:p>
            <a:r>
              <a:rPr lang="en-US" sz="1600" dirty="0"/>
              <a:t>We have 2 options to meet the requirement:</a:t>
            </a:r>
          </a:p>
          <a:p>
            <a:pPr marL="457200" indent="-457200">
              <a:buFont typeface="+mj-lt"/>
              <a:buAutoNum type="arabicPeriod"/>
            </a:pPr>
            <a:r>
              <a:rPr lang="en-US" sz="1600" dirty="0"/>
              <a:t>Write a complex code using traditional way i.e.</a:t>
            </a:r>
          </a:p>
          <a:p>
            <a:pPr marL="548640" lvl="1" indent="-342900"/>
            <a:r>
              <a:rPr lang="en-US" sz="1600" dirty="0"/>
              <a:t>Create a separate </a:t>
            </a:r>
            <a:r>
              <a:rPr lang="en-US" sz="1600" dirty="0" err="1"/>
              <a:t>ArrayList</a:t>
            </a:r>
            <a:r>
              <a:rPr lang="en-US" sz="1600" dirty="0"/>
              <a:t> for orders having price less than 5000.</a:t>
            </a:r>
          </a:p>
          <a:p>
            <a:pPr marL="548640" lvl="1" indent="-342900"/>
            <a:r>
              <a:rPr lang="en-US" sz="1600" dirty="0"/>
              <a:t>Sort the order list by price.</a:t>
            </a:r>
          </a:p>
          <a:p>
            <a:pPr marL="457200" indent="-457200">
              <a:buFont typeface="+mj-lt"/>
              <a:buAutoNum type="arabicPeriod"/>
            </a:pPr>
            <a:r>
              <a:rPr lang="en-US" sz="1600" dirty="0"/>
              <a:t>Second option is to use java 1.8 exciting feature called ‘Streams’.</a:t>
            </a:r>
          </a:p>
          <a:p>
            <a:pPr marL="205740" lvl="1" indent="0">
              <a:buNone/>
            </a:pPr>
            <a:r>
              <a:rPr lang="en-US" sz="1600" b="1" dirty="0">
                <a:solidFill>
                  <a:srgbClr val="FFFF00"/>
                </a:solidFill>
              </a:rPr>
              <a:t>List&lt;Order&gt; </a:t>
            </a:r>
            <a:r>
              <a:rPr lang="en-US" sz="1600" b="1" dirty="0" err="1">
                <a:solidFill>
                  <a:srgbClr val="FFFF00"/>
                </a:solidFill>
              </a:rPr>
              <a:t>finalOrders</a:t>
            </a:r>
            <a:r>
              <a:rPr lang="en-US" sz="1600" b="1" dirty="0">
                <a:solidFill>
                  <a:srgbClr val="FFFF00"/>
                </a:solidFill>
              </a:rPr>
              <a:t> = </a:t>
            </a:r>
            <a:r>
              <a:rPr lang="en-US" sz="1600" b="1" dirty="0" err="1">
                <a:solidFill>
                  <a:srgbClr val="FFFF00"/>
                </a:solidFill>
              </a:rPr>
              <a:t>orders.stream</a:t>
            </a:r>
            <a:r>
              <a:rPr lang="en-US" sz="1600" b="1" dirty="0">
                <a:solidFill>
                  <a:srgbClr val="FFFF00"/>
                </a:solidFill>
              </a:rPr>
              <a:t>().filter(order -&gt; </a:t>
            </a:r>
            <a:r>
              <a:rPr lang="en-US" sz="1600" b="1" dirty="0" err="1">
                <a:solidFill>
                  <a:srgbClr val="FFFF00"/>
                </a:solidFill>
              </a:rPr>
              <a:t>order.getPrice</a:t>
            </a:r>
            <a:r>
              <a:rPr lang="en-US" sz="1600" b="1" dirty="0">
                <a:solidFill>
                  <a:srgbClr val="FFFF00"/>
                </a:solidFill>
              </a:rPr>
              <a:t>() &lt; 5000).sorted(</a:t>
            </a:r>
            <a:r>
              <a:rPr lang="en-US" sz="1600" b="1" dirty="0" err="1">
                <a:solidFill>
                  <a:srgbClr val="FFFF00"/>
                </a:solidFill>
              </a:rPr>
              <a:t>Comparator.comparing</a:t>
            </a:r>
            <a:r>
              <a:rPr lang="en-US" sz="1600" b="1" dirty="0">
                <a:solidFill>
                  <a:srgbClr val="FFFF00"/>
                </a:solidFill>
              </a:rPr>
              <a:t>(Order::</a:t>
            </a:r>
            <a:r>
              <a:rPr lang="en-US" sz="1600" b="1" dirty="0" err="1">
                <a:solidFill>
                  <a:srgbClr val="FFFF00"/>
                </a:solidFill>
              </a:rPr>
              <a:t>getPrice</a:t>
            </a:r>
            <a:r>
              <a:rPr lang="en-US" sz="1600" b="1" dirty="0">
                <a:solidFill>
                  <a:srgbClr val="FFFF00"/>
                </a:solidFill>
              </a:rPr>
              <a:t>)).collect(</a:t>
            </a:r>
            <a:r>
              <a:rPr lang="en-US" sz="1600" b="1" dirty="0" err="1">
                <a:solidFill>
                  <a:srgbClr val="FFFF00"/>
                </a:solidFill>
              </a:rPr>
              <a:t>Collectors.toList</a:t>
            </a:r>
            <a:r>
              <a:rPr lang="en-US" sz="1600" b="1" dirty="0">
                <a:solidFill>
                  <a:srgbClr val="FFFF00"/>
                </a:solidFill>
              </a:rPr>
              <a:t>());</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IN" sz="1350" dirty="0"/>
          </a:p>
        </p:txBody>
      </p:sp>
      <p:sp>
        <p:nvSpPr>
          <p:cNvPr id="13" name="Rectangle: Rounded Corners 12">
            <a:extLst>
              <a:ext uri="{FF2B5EF4-FFF2-40B4-BE49-F238E27FC236}">
                <a16:creationId xmlns:a16="http://schemas.microsoft.com/office/drawing/2014/main" id="{AFEEAD7C-5EF0-4C12-A270-56A0A097DED7}"/>
              </a:ext>
            </a:extLst>
          </p:cNvPr>
          <p:cNvSpPr/>
          <p:nvPr/>
        </p:nvSpPr>
        <p:spPr>
          <a:xfrm>
            <a:off x="597108" y="1086297"/>
            <a:ext cx="7907053" cy="432048"/>
          </a:xfrm>
          <a:prstGeom prst="roundRect">
            <a:avLst>
              <a:gd name="adj" fmla="val 1021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H</a:t>
            </a:r>
            <a:r>
              <a:rPr lang="en-US" dirty="0">
                <a:solidFill>
                  <a:schemeClr val="tx1"/>
                </a:solidFill>
              </a:rPr>
              <a:t>ow do I achieve the above requirement in Java? </a:t>
            </a:r>
          </a:p>
        </p:txBody>
      </p:sp>
      <p:grpSp>
        <p:nvGrpSpPr>
          <p:cNvPr id="9" name="Group 8">
            <a:extLst>
              <a:ext uri="{FF2B5EF4-FFF2-40B4-BE49-F238E27FC236}">
                <a16:creationId xmlns:a16="http://schemas.microsoft.com/office/drawing/2014/main" id="{6875EEC4-863A-4B71-B337-55CD419F901A}"/>
              </a:ext>
            </a:extLst>
          </p:cNvPr>
          <p:cNvGrpSpPr/>
          <p:nvPr/>
        </p:nvGrpSpPr>
        <p:grpSpPr>
          <a:xfrm>
            <a:off x="6899988" y="4299942"/>
            <a:ext cx="1614292" cy="512967"/>
            <a:chOff x="6215325" y="6076073"/>
            <a:chExt cx="2152389" cy="683956"/>
          </a:xfrm>
        </p:grpSpPr>
        <p:pic>
          <p:nvPicPr>
            <p:cNvPr id="14" name="Content Placeholder 11" descr="Right pointing backhand index outline">
              <a:extLst>
                <a:ext uri="{FF2B5EF4-FFF2-40B4-BE49-F238E27FC236}">
                  <a16:creationId xmlns:a16="http://schemas.microsoft.com/office/drawing/2014/main" id="{F627C06F-DF8D-4908-9FE1-DBCD1E3577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15325" y="6076073"/>
              <a:ext cx="779288" cy="683956"/>
            </a:xfrm>
            <a:prstGeom prst="rect">
              <a:avLst/>
            </a:prstGeom>
            <a:effectLst>
              <a:outerShdw blurRad="50800" dist="38100" dir="2700000" algn="tl" rotWithShape="0">
                <a:prstClr val="black">
                  <a:alpha val="40000"/>
                </a:prstClr>
              </a:outerShdw>
            </a:effectLst>
          </p:spPr>
        </p:pic>
        <p:sp>
          <p:nvSpPr>
            <p:cNvPr id="15" name="Rectangle: Rounded Corners 14">
              <a:hlinkClick r:id="rId5" action="ppaction://hlinksldjump"/>
              <a:extLst>
                <a:ext uri="{FF2B5EF4-FFF2-40B4-BE49-F238E27FC236}">
                  <a16:creationId xmlns:a16="http://schemas.microsoft.com/office/drawing/2014/main" id="{3996C777-EE4E-44E2-AF6C-EA8C6E2DF007}"/>
                </a:ext>
              </a:extLst>
            </p:cNvPr>
            <p:cNvSpPr/>
            <p:nvPr/>
          </p:nvSpPr>
          <p:spPr>
            <a:xfrm>
              <a:off x="7010400" y="6112329"/>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Next</a:t>
              </a:r>
              <a:endParaRPr lang="en-IN" sz="1350" dirty="0"/>
            </a:p>
          </p:txBody>
        </p:sp>
      </p:grpSp>
      <p:sp>
        <p:nvSpPr>
          <p:cNvPr id="11" name="Rectangle: Rounded Corners 10">
            <a:hlinkClick r:id="rId6" action="ppaction://hlinksldjump"/>
            <a:extLst>
              <a:ext uri="{FF2B5EF4-FFF2-40B4-BE49-F238E27FC236}">
                <a16:creationId xmlns:a16="http://schemas.microsoft.com/office/drawing/2014/main" id="{E2366684-60AF-46FF-AC74-91D805D89C77}"/>
              </a:ext>
            </a:extLst>
          </p:cNvPr>
          <p:cNvSpPr/>
          <p:nvPr/>
        </p:nvSpPr>
        <p:spPr>
          <a:xfrm>
            <a:off x="570588" y="4250031"/>
            <a:ext cx="1017986" cy="40005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Back</a:t>
            </a:r>
            <a:endParaRPr lang="en-IN" sz="1350" dirty="0"/>
          </a:p>
        </p:txBody>
      </p:sp>
    </p:spTree>
    <p:extLst>
      <p:ext uri="{BB962C8B-B14F-4D97-AF65-F5344CB8AC3E}">
        <p14:creationId xmlns:p14="http://schemas.microsoft.com/office/powerpoint/2010/main" val="256068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9" restart="whenNotActive" fill="hold" evtFilter="cancelBubble" nodeType="interactiveSeq">
                <p:stCondLst>
                  <p:cond evt="onClick" delay="0">
                    <p:tgtEl>
                      <p:spTgt spid="13"/>
                    </p:tgtEl>
                  </p:cond>
                </p:stCondLst>
                <p:endSync evt="end" delay="0">
                  <p:rtn val="all"/>
                </p:endSync>
                <p:childTnLst>
                  <p:par>
                    <p:cTn id="10" fill="hold">
                      <p:stCondLst>
                        <p:cond delay="0"/>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10" grpId="0" animBg="1"/>
      <p:bldP spid="10" grpId="1" animBg="1"/>
      <p:bldP spid="11"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dirty="0"/>
            </a:br>
            <a:r>
              <a:rPr lang="en-US" dirty="0"/>
              <a:t>Case Study-17</a:t>
            </a:r>
            <a:endParaRPr lang="en-US" b="1" i="1" dirty="0"/>
          </a:p>
        </p:txBody>
      </p:sp>
      <p:sp>
        <p:nvSpPr>
          <p:cNvPr id="3" name="Content Placeholder 2">
            <a:extLst>
              <a:ext uri="{FF2B5EF4-FFF2-40B4-BE49-F238E27FC236}">
                <a16:creationId xmlns:a16="http://schemas.microsoft.com/office/drawing/2014/main" id="{74214D47-9017-4B9A-B14B-D8FCB41B478E}"/>
              </a:ext>
            </a:extLst>
          </p:cNvPr>
          <p:cNvSpPr>
            <a:spLocks noGrp="1"/>
          </p:cNvSpPr>
          <p:nvPr>
            <p:ph idx="4294967295"/>
          </p:nvPr>
        </p:nvSpPr>
        <p:spPr>
          <a:xfrm>
            <a:off x="258081" y="1034847"/>
            <a:ext cx="8385087" cy="3905250"/>
          </a:xfrm>
        </p:spPr>
        <p:txBody>
          <a:bodyPr/>
          <a:lstStyle/>
          <a:p>
            <a:endParaRPr lang="en-IN"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10" name="Rectangle: Rounded Corners 9">
            <a:extLst>
              <a:ext uri="{FF2B5EF4-FFF2-40B4-BE49-F238E27FC236}">
                <a16:creationId xmlns:a16="http://schemas.microsoft.com/office/drawing/2014/main" id="{E596EB30-598A-437D-AD47-3808F4CB8112}"/>
              </a:ext>
            </a:extLst>
          </p:cNvPr>
          <p:cNvSpPr/>
          <p:nvPr/>
        </p:nvSpPr>
        <p:spPr>
          <a:xfrm>
            <a:off x="597108" y="1627533"/>
            <a:ext cx="7907053" cy="728193"/>
          </a:xfrm>
          <a:prstGeom prst="roundRect">
            <a:avLst>
              <a:gd name="adj" fmla="val 8251"/>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bg1"/>
              </a:solidFill>
            </a:endParaRPr>
          </a:p>
          <a:p>
            <a:endParaRPr lang="en-US" sz="1600" dirty="0">
              <a:solidFill>
                <a:schemeClr val="bg1"/>
              </a:solidFill>
            </a:endParaRPr>
          </a:p>
          <a:p>
            <a:pPr algn="l"/>
            <a:endParaRPr lang="en-US" sz="1600" dirty="0">
              <a:solidFill>
                <a:schemeClr val="tx1"/>
              </a:solidFill>
            </a:endParaRPr>
          </a:p>
          <a:p>
            <a:pPr algn="l"/>
            <a:endParaRPr lang="en-US" sz="1600" dirty="0">
              <a:solidFill>
                <a:schemeClr val="tx1"/>
              </a:solidFill>
            </a:endParaRPr>
          </a:p>
          <a:p>
            <a:endParaRPr lang="en-US" sz="1600" dirty="0">
              <a:solidFill>
                <a:srgbClr val="FFFF00"/>
              </a:solidFill>
            </a:endParaRPr>
          </a:p>
          <a:p>
            <a:pPr marL="559117" lvl="3" indent="0">
              <a:buNone/>
            </a:pPr>
            <a:r>
              <a:rPr lang="en-US" sz="1600" dirty="0">
                <a:solidFill>
                  <a:srgbClr val="FFFF00"/>
                </a:solidFill>
              </a:rPr>
              <a:t>SELECT LOCATION, MIN(PRICE) FROM ORDER </a:t>
            </a:r>
          </a:p>
          <a:p>
            <a:pPr marL="559117" lvl="3" indent="0">
              <a:buNone/>
            </a:pPr>
            <a:r>
              <a:rPr lang="en-US" sz="1600" dirty="0">
                <a:solidFill>
                  <a:srgbClr val="FFFF00"/>
                </a:solidFill>
              </a:rPr>
              <a:t>GROUP BY LOCATION </a:t>
            </a:r>
          </a:p>
          <a:p>
            <a:pPr marL="559117" lvl="3" indent="0">
              <a:buNone/>
            </a:pPr>
            <a:r>
              <a:rPr lang="en-US" sz="1600" dirty="0">
                <a:solidFill>
                  <a:srgbClr val="FFFF00"/>
                </a:solidFill>
              </a:rPr>
              <a:t>ORDER BY LOCATION</a:t>
            </a:r>
          </a:p>
          <a:p>
            <a:endParaRPr lang="en-US" sz="1600" dirty="0">
              <a:solidFill>
                <a:srgbClr val="FFFF00"/>
              </a:solidFill>
            </a:endParaRP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pPr algn="ctr"/>
            <a:endParaRPr lang="en-IN" sz="1350" dirty="0"/>
          </a:p>
        </p:txBody>
      </p:sp>
      <p:sp>
        <p:nvSpPr>
          <p:cNvPr id="13" name="Rectangle: Rounded Corners 12">
            <a:extLst>
              <a:ext uri="{FF2B5EF4-FFF2-40B4-BE49-F238E27FC236}">
                <a16:creationId xmlns:a16="http://schemas.microsoft.com/office/drawing/2014/main" id="{AFEEAD7C-5EF0-4C12-A270-56A0A097DED7}"/>
              </a:ext>
            </a:extLst>
          </p:cNvPr>
          <p:cNvSpPr/>
          <p:nvPr/>
        </p:nvSpPr>
        <p:spPr>
          <a:xfrm>
            <a:off x="597108" y="1086297"/>
            <a:ext cx="7907053" cy="432048"/>
          </a:xfrm>
          <a:prstGeom prst="roundRect">
            <a:avLst>
              <a:gd name="adj" fmla="val 1021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a:p>
            <a:r>
              <a:rPr lang="en-US" sz="1400" dirty="0">
                <a:solidFill>
                  <a:schemeClr val="tx1"/>
                </a:solidFill>
              </a:rPr>
              <a:t>In RDBMS, now suppose we wish to find out location based minimum order price order by order location. How do I write the query?</a:t>
            </a:r>
          </a:p>
          <a:p>
            <a:endParaRPr lang="en-US" sz="1400" dirty="0">
              <a:solidFill>
                <a:schemeClr val="tx1"/>
              </a:solidFill>
            </a:endParaRPr>
          </a:p>
        </p:txBody>
      </p:sp>
      <p:grpSp>
        <p:nvGrpSpPr>
          <p:cNvPr id="9" name="Group 8">
            <a:extLst>
              <a:ext uri="{FF2B5EF4-FFF2-40B4-BE49-F238E27FC236}">
                <a16:creationId xmlns:a16="http://schemas.microsoft.com/office/drawing/2014/main" id="{6875EEC4-863A-4B71-B337-55CD419F901A}"/>
              </a:ext>
            </a:extLst>
          </p:cNvPr>
          <p:cNvGrpSpPr/>
          <p:nvPr/>
        </p:nvGrpSpPr>
        <p:grpSpPr>
          <a:xfrm>
            <a:off x="6904321" y="4208006"/>
            <a:ext cx="1614292" cy="512967"/>
            <a:chOff x="6215325" y="6076073"/>
            <a:chExt cx="2152389" cy="683956"/>
          </a:xfrm>
        </p:grpSpPr>
        <p:pic>
          <p:nvPicPr>
            <p:cNvPr id="14" name="Content Placeholder 11" descr="Right pointing backhand index outline">
              <a:extLst>
                <a:ext uri="{FF2B5EF4-FFF2-40B4-BE49-F238E27FC236}">
                  <a16:creationId xmlns:a16="http://schemas.microsoft.com/office/drawing/2014/main" id="{F627C06F-DF8D-4908-9FE1-DBCD1E3577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15325" y="6076073"/>
              <a:ext cx="779288" cy="683956"/>
            </a:xfrm>
            <a:prstGeom prst="rect">
              <a:avLst/>
            </a:prstGeom>
            <a:effectLst>
              <a:outerShdw blurRad="50800" dist="38100" dir="2700000" algn="tl" rotWithShape="0">
                <a:prstClr val="black">
                  <a:alpha val="40000"/>
                </a:prstClr>
              </a:outerShdw>
            </a:effectLst>
          </p:spPr>
        </p:pic>
        <p:sp>
          <p:nvSpPr>
            <p:cNvPr id="15" name="Rectangle: Rounded Corners 14">
              <a:hlinkClick r:id="rId5" action="ppaction://hlinksldjump"/>
              <a:extLst>
                <a:ext uri="{FF2B5EF4-FFF2-40B4-BE49-F238E27FC236}">
                  <a16:creationId xmlns:a16="http://schemas.microsoft.com/office/drawing/2014/main" id="{3996C777-EE4E-44E2-AF6C-EA8C6E2DF007}"/>
                </a:ext>
              </a:extLst>
            </p:cNvPr>
            <p:cNvSpPr/>
            <p:nvPr/>
          </p:nvSpPr>
          <p:spPr>
            <a:xfrm>
              <a:off x="7010400" y="6112329"/>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Next</a:t>
              </a:r>
              <a:endParaRPr lang="en-IN" sz="1350" dirty="0"/>
            </a:p>
          </p:txBody>
        </p:sp>
      </p:grpSp>
      <p:sp>
        <p:nvSpPr>
          <p:cNvPr id="18" name="Rectangle: Rounded Corners 17">
            <a:extLst>
              <a:ext uri="{FF2B5EF4-FFF2-40B4-BE49-F238E27FC236}">
                <a16:creationId xmlns:a16="http://schemas.microsoft.com/office/drawing/2014/main" id="{97A7A8C5-9052-4454-95E6-2DC24D6E6F7A}"/>
              </a:ext>
            </a:extLst>
          </p:cNvPr>
          <p:cNvSpPr/>
          <p:nvPr/>
        </p:nvSpPr>
        <p:spPr>
          <a:xfrm>
            <a:off x="608945" y="3148221"/>
            <a:ext cx="7895213" cy="925225"/>
          </a:xfrm>
          <a:prstGeom prst="roundRect">
            <a:avLst>
              <a:gd name="adj" fmla="val 8251"/>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rgbClr val="FFFF00"/>
              </a:solidFill>
            </a:endParaRPr>
          </a:p>
          <a:p>
            <a:pPr algn="l"/>
            <a:endParaRPr lang="en-US" sz="1600" dirty="0">
              <a:solidFill>
                <a:srgbClr val="FFFF00"/>
              </a:solidFill>
            </a:endParaRPr>
          </a:p>
          <a:p>
            <a:endParaRPr lang="en-US" sz="1600" dirty="0">
              <a:solidFill>
                <a:srgbClr val="FFFF00"/>
              </a:solidFill>
            </a:endParaRPr>
          </a:p>
          <a:p>
            <a:pPr marL="362903" lvl="2" indent="0">
              <a:buNone/>
            </a:pPr>
            <a:r>
              <a:rPr lang="en-US" sz="1600" dirty="0">
                <a:solidFill>
                  <a:srgbClr val="FFFF00"/>
                </a:solidFill>
              </a:rPr>
              <a:t>Map&lt;</a:t>
            </a:r>
            <a:r>
              <a:rPr lang="en-US" sz="1600" dirty="0" err="1">
                <a:solidFill>
                  <a:srgbClr val="FFFF00"/>
                </a:solidFill>
              </a:rPr>
              <a:t>String,Optional</a:t>
            </a:r>
            <a:r>
              <a:rPr lang="en-US" sz="1600" dirty="0">
                <a:solidFill>
                  <a:srgbClr val="FFFF00"/>
                </a:solidFill>
              </a:rPr>
              <a:t>&lt;Order&gt;&gt; </a:t>
            </a:r>
            <a:r>
              <a:rPr lang="en-US" sz="1600" dirty="0" err="1">
                <a:solidFill>
                  <a:srgbClr val="FFFF00"/>
                </a:solidFill>
              </a:rPr>
              <a:t>minPriceOrderByLocation</a:t>
            </a:r>
            <a:r>
              <a:rPr lang="en-US" sz="1600" dirty="0">
                <a:solidFill>
                  <a:srgbClr val="FFFF00"/>
                </a:solidFill>
              </a:rPr>
              <a:t> = </a:t>
            </a:r>
            <a:r>
              <a:rPr lang="en-US" sz="1600" dirty="0" err="1">
                <a:solidFill>
                  <a:srgbClr val="FFFF00"/>
                </a:solidFill>
              </a:rPr>
              <a:t>orders.stream</a:t>
            </a:r>
            <a:r>
              <a:rPr lang="en-US" sz="1600" dirty="0">
                <a:solidFill>
                  <a:srgbClr val="FFFF00"/>
                </a:solidFill>
              </a:rPr>
              <a:t>().collect(</a:t>
            </a:r>
            <a:r>
              <a:rPr lang="en-US" sz="1600" dirty="0" err="1">
                <a:solidFill>
                  <a:srgbClr val="FFFF00"/>
                </a:solidFill>
              </a:rPr>
              <a:t>Collectors.groupingBy</a:t>
            </a:r>
            <a:r>
              <a:rPr lang="en-US" sz="1600" dirty="0">
                <a:solidFill>
                  <a:srgbClr val="FFFF00"/>
                </a:solidFill>
              </a:rPr>
              <a:t>(Order::</a:t>
            </a:r>
            <a:r>
              <a:rPr lang="en-US" sz="1600" dirty="0" err="1">
                <a:solidFill>
                  <a:srgbClr val="FFFF00"/>
                </a:solidFill>
              </a:rPr>
              <a:t>getLocation</a:t>
            </a:r>
            <a:r>
              <a:rPr lang="en-US" sz="1600" dirty="0">
                <a:solidFill>
                  <a:srgbClr val="FFFF00"/>
                </a:solidFill>
              </a:rPr>
              <a:t>, </a:t>
            </a:r>
            <a:r>
              <a:rPr lang="en-US" sz="1600" dirty="0" err="1">
                <a:solidFill>
                  <a:srgbClr val="FFFF00"/>
                </a:solidFill>
              </a:rPr>
              <a:t>Collectors.minBy</a:t>
            </a:r>
            <a:r>
              <a:rPr lang="en-US" sz="1600" dirty="0">
                <a:solidFill>
                  <a:srgbClr val="FFFF00"/>
                </a:solidFill>
              </a:rPr>
              <a:t>(</a:t>
            </a:r>
            <a:r>
              <a:rPr lang="en-US" sz="1600" dirty="0" err="1">
                <a:solidFill>
                  <a:srgbClr val="FFFF00"/>
                </a:solidFill>
              </a:rPr>
              <a:t>Comparator.comparing</a:t>
            </a:r>
            <a:r>
              <a:rPr lang="en-US" sz="1600" dirty="0">
                <a:solidFill>
                  <a:srgbClr val="FFFF00"/>
                </a:solidFill>
              </a:rPr>
              <a:t>(Order::</a:t>
            </a:r>
            <a:r>
              <a:rPr lang="en-US" sz="1600" dirty="0" err="1">
                <a:solidFill>
                  <a:srgbClr val="FFFF00"/>
                </a:solidFill>
              </a:rPr>
              <a:t>getPrice</a:t>
            </a:r>
            <a:r>
              <a:rPr lang="en-US" sz="1600" dirty="0">
                <a:solidFill>
                  <a:srgbClr val="FFFF00"/>
                </a:solidFill>
              </a:rPr>
              <a:t>))));</a:t>
            </a:r>
          </a:p>
          <a:p>
            <a:endParaRPr lang="en-US" sz="1600" dirty="0">
              <a:solidFill>
                <a:srgbClr val="FFFF00"/>
              </a:solidFill>
            </a:endParaRPr>
          </a:p>
          <a:p>
            <a:endParaRPr lang="en-US" sz="1600" dirty="0">
              <a:solidFill>
                <a:srgbClr val="FFFF00"/>
              </a:solidFill>
            </a:endParaRPr>
          </a:p>
          <a:p>
            <a:pPr algn="ctr"/>
            <a:endParaRPr lang="en-IN" sz="1350" dirty="0"/>
          </a:p>
        </p:txBody>
      </p:sp>
      <p:sp>
        <p:nvSpPr>
          <p:cNvPr id="19" name="Rectangle: Rounded Corners 18">
            <a:extLst>
              <a:ext uri="{FF2B5EF4-FFF2-40B4-BE49-F238E27FC236}">
                <a16:creationId xmlns:a16="http://schemas.microsoft.com/office/drawing/2014/main" id="{248A3E7A-13CC-4575-AC38-B1FD4007B194}"/>
              </a:ext>
            </a:extLst>
          </p:cNvPr>
          <p:cNvSpPr/>
          <p:nvPr/>
        </p:nvSpPr>
        <p:spPr>
          <a:xfrm>
            <a:off x="597106" y="2491522"/>
            <a:ext cx="7907053" cy="536552"/>
          </a:xfrm>
          <a:prstGeom prst="roundRect">
            <a:avLst>
              <a:gd name="adj" fmla="val 1021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In Java, now suppose we wish to find out location based minimum order price order by order location. How do I write the query?</a:t>
            </a:r>
          </a:p>
        </p:txBody>
      </p:sp>
    </p:spTree>
    <p:extLst>
      <p:ext uri="{BB962C8B-B14F-4D97-AF65-F5344CB8AC3E}">
        <p14:creationId xmlns:p14="http://schemas.microsoft.com/office/powerpoint/2010/main" val="2137682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13"/>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16" restart="whenNotActive" fill="hold" evtFilter="cancelBubble" nodeType="interactiveSeq">
                <p:stCondLst>
                  <p:cond evt="onClick" delay="0">
                    <p:tgtEl>
                      <p:spTgt spid="19"/>
                    </p:tgtEl>
                  </p:cond>
                </p:stCondLst>
                <p:endSync evt="end" delay="0">
                  <p:rtn val="all"/>
                </p:endSync>
                <p:childTnLst>
                  <p:par>
                    <p:cTn id="17" fill="hold">
                      <p:stCondLst>
                        <p:cond delay="0"/>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10" grpId="0" animBg="1"/>
      <p:bldP spid="10" grpId="1" animBg="1"/>
      <p:bldP spid="18" grpId="0" animBg="1"/>
      <p:bldP spid="18" grpId="1"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Streams</a:t>
            </a:r>
          </a:p>
        </p:txBody>
      </p:sp>
      <p:sp>
        <p:nvSpPr>
          <p:cNvPr id="3" name="Subtitle 2">
            <a:extLst>
              <a:ext uri="{FF2B5EF4-FFF2-40B4-BE49-F238E27FC236}">
                <a16:creationId xmlns:a16="http://schemas.microsoft.com/office/drawing/2014/main" id="{699DD671-5562-447A-9EB0-F84FC00FD2E1}"/>
              </a:ext>
            </a:extLst>
          </p:cNvPr>
          <p:cNvSpPr>
            <a:spLocks noGrp="1"/>
          </p:cNvSpPr>
          <p:nvPr>
            <p:ph type="subTitle" idx="10"/>
          </p:nvPr>
        </p:nvSpPr>
        <p:spPr/>
        <p:txBody>
          <a:bodyPr/>
          <a:lstStyle/>
          <a:p>
            <a:endParaRPr lang="en-IN"/>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grpSp>
        <p:nvGrpSpPr>
          <p:cNvPr id="7" name="Group 6">
            <a:extLst>
              <a:ext uri="{FF2B5EF4-FFF2-40B4-BE49-F238E27FC236}">
                <a16:creationId xmlns:a16="http://schemas.microsoft.com/office/drawing/2014/main" id="{3DFFCE56-2010-4F53-ABC8-8BC0F2312502}"/>
              </a:ext>
            </a:extLst>
          </p:cNvPr>
          <p:cNvGrpSpPr/>
          <p:nvPr/>
        </p:nvGrpSpPr>
        <p:grpSpPr>
          <a:xfrm>
            <a:off x="6959683" y="4275716"/>
            <a:ext cx="1614292" cy="512967"/>
            <a:chOff x="6215325" y="6076073"/>
            <a:chExt cx="2152389" cy="683956"/>
          </a:xfrm>
        </p:grpSpPr>
        <p:pic>
          <p:nvPicPr>
            <p:cNvPr id="8" name="Content Placeholder 11" descr="Right pointing backhand index outline">
              <a:extLst>
                <a:ext uri="{FF2B5EF4-FFF2-40B4-BE49-F238E27FC236}">
                  <a16:creationId xmlns:a16="http://schemas.microsoft.com/office/drawing/2014/main" id="{06FA636A-69B1-4B33-93C6-84D76C0EE6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5325" y="6076073"/>
              <a:ext cx="779288" cy="683956"/>
            </a:xfrm>
            <a:prstGeom prst="rect">
              <a:avLst/>
            </a:prstGeom>
            <a:effectLst>
              <a:outerShdw blurRad="50800" dist="38100" dir="2700000" algn="tl" rotWithShape="0">
                <a:prstClr val="black">
                  <a:alpha val="40000"/>
                </a:prstClr>
              </a:outerShdw>
            </a:effectLst>
          </p:spPr>
        </p:pic>
        <p:sp>
          <p:nvSpPr>
            <p:cNvPr id="9" name="Rectangle: Rounded Corners 8">
              <a:hlinkClick r:id="rId4" action="ppaction://hlinksldjump"/>
              <a:extLst>
                <a:ext uri="{FF2B5EF4-FFF2-40B4-BE49-F238E27FC236}">
                  <a16:creationId xmlns:a16="http://schemas.microsoft.com/office/drawing/2014/main" id="{2CA8510C-2D4C-48DF-A6B4-464582B79203}"/>
                </a:ext>
              </a:extLst>
            </p:cNvPr>
            <p:cNvSpPr/>
            <p:nvPr/>
          </p:nvSpPr>
          <p:spPr>
            <a:xfrm>
              <a:off x="7010400" y="6112329"/>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350" dirty="0"/>
                <a:t>Next</a:t>
              </a:r>
              <a:endParaRPr lang="en-IN" sz="1350" dirty="0"/>
            </a:p>
          </p:txBody>
        </p:sp>
      </p:grpSp>
    </p:spTree>
    <p:extLst>
      <p:ext uri="{BB962C8B-B14F-4D97-AF65-F5344CB8AC3E}">
        <p14:creationId xmlns:p14="http://schemas.microsoft.com/office/powerpoint/2010/main" val="377889004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BD9BE-C01E-413B-A420-BB1E796383B8}"/>
              </a:ext>
            </a:extLst>
          </p:cNvPr>
          <p:cNvSpPr>
            <a:spLocks noGrp="1"/>
          </p:cNvSpPr>
          <p:nvPr>
            <p:ph type="title"/>
          </p:nvPr>
        </p:nvSpPr>
        <p:spPr/>
        <p:txBody>
          <a:bodyPr/>
          <a:lstStyle/>
          <a:p>
            <a:r>
              <a:rPr lang="en-US" dirty="0"/>
              <a:t>Account Class Code-2</a:t>
            </a:r>
            <a:endParaRPr lang="en-IN" dirty="0"/>
          </a:p>
        </p:txBody>
      </p:sp>
      <p:sp>
        <p:nvSpPr>
          <p:cNvPr id="3" name="Content Placeholder 2">
            <a:extLst>
              <a:ext uri="{FF2B5EF4-FFF2-40B4-BE49-F238E27FC236}">
                <a16:creationId xmlns:a16="http://schemas.microsoft.com/office/drawing/2014/main" id="{0A5A8EBD-1922-437E-818B-3EA5B3853F75}"/>
              </a:ext>
            </a:extLst>
          </p:cNvPr>
          <p:cNvSpPr>
            <a:spLocks noGrp="1"/>
          </p:cNvSpPr>
          <p:nvPr>
            <p:ph idx="13"/>
          </p:nvPr>
        </p:nvSpPr>
        <p:spPr/>
        <p:txBody>
          <a:bodyPr>
            <a:normAutofit/>
          </a:bodyPr>
          <a:lstStyle/>
          <a:p>
            <a:pPr marL="0" indent="0">
              <a:buNone/>
            </a:pPr>
            <a:endParaRPr lang="en-IN" dirty="0">
              <a:solidFill>
                <a:srgbClr val="FF0000"/>
              </a:solidFill>
            </a:endParaRPr>
          </a:p>
          <a:p>
            <a:pPr marL="0" indent="0">
              <a:buNone/>
            </a:pPr>
            <a:endParaRPr lang="en-IN" dirty="0">
              <a:solidFill>
                <a:srgbClr val="FF0000"/>
              </a:solidFill>
            </a:endParaRPr>
          </a:p>
          <a:p>
            <a:pPr marL="0" indent="0">
              <a:buNone/>
            </a:pPr>
            <a:endParaRPr lang="en-IN" dirty="0">
              <a:solidFill>
                <a:srgbClr val="FF0000"/>
              </a:solidFill>
            </a:endParaRPr>
          </a:p>
          <a:p>
            <a:pPr marL="0" indent="0">
              <a:buNone/>
            </a:pPr>
            <a:endParaRPr lang="en-IN" dirty="0">
              <a:solidFill>
                <a:srgbClr val="FF0000"/>
              </a:solidFill>
            </a:endParaRPr>
          </a:p>
          <a:p>
            <a:pPr marL="0" indent="0">
              <a:buNone/>
            </a:pPr>
            <a:endParaRPr lang="en-IN" dirty="0">
              <a:solidFill>
                <a:srgbClr val="FF0000"/>
              </a:solidFill>
            </a:endParaRPr>
          </a:p>
        </p:txBody>
      </p:sp>
      <p:sp>
        <p:nvSpPr>
          <p:cNvPr id="9" name="Footer Placeholder 3">
            <a:extLst>
              <a:ext uri="{FF2B5EF4-FFF2-40B4-BE49-F238E27FC236}">
                <a16:creationId xmlns:a16="http://schemas.microsoft.com/office/drawing/2014/main" id="{956FCCD9-52AE-43C5-9394-F23DE46A3307}"/>
              </a:ext>
            </a:extLst>
          </p:cNvPr>
          <p:cNvSpPr>
            <a:spLocks noGrp="1"/>
          </p:cNvSpPr>
          <p:nvPr>
            <p:ph type="ftr" sz="quarter" idx="4294967295"/>
          </p:nvPr>
        </p:nvSpPr>
        <p:spPr>
          <a:xfrm>
            <a:off x="0" y="4765675"/>
            <a:ext cx="3475038" cy="274638"/>
          </a:xfrm>
        </p:spPr>
        <p:txBody>
          <a:bodyPr/>
          <a:lstStyle/>
          <a:p>
            <a:r>
              <a:rPr lang="en-US" dirty="0" err="1"/>
              <a:t>Xoriant</a:t>
            </a:r>
            <a:r>
              <a:rPr lang="en-US" dirty="0"/>
              <a:t> </a:t>
            </a:r>
            <a:r>
              <a:rPr lang="en-US" dirty="0" err="1"/>
              <a:t>Soultions</a:t>
            </a:r>
            <a:r>
              <a:rPr lang="en-US" dirty="0"/>
              <a:t> Pvt. Ltd.</a:t>
            </a:r>
          </a:p>
        </p:txBody>
      </p:sp>
      <p:pic>
        <p:nvPicPr>
          <p:cNvPr id="6" name="Picture 5">
            <a:extLst>
              <a:ext uri="{FF2B5EF4-FFF2-40B4-BE49-F238E27FC236}">
                <a16:creationId xmlns:a16="http://schemas.microsoft.com/office/drawing/2014/main" id="{5C1F8829-1D9E-4B11-A449-F0740EBEEA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792" y="843926"/>
            <a:ext cx="2880320" cy="3980930"/>
          </a:xfrm>
          <a:prstGeom prst="rect">
            <a:avLst/>
          </a:prstGeom>
        </p:spPr>
      </p:pic>
      <p:pic>
        <p:nvPicPr>
          <p:cNvPr id="8" name="Content Placeholder 13" descr="Work from home Wi-Fi with solid fill">
            <a:hlinkClick r:id="rId4" action="ppaction://hlinksldjump"/>
            <a:extLst>
              <a:ext uri="{FF2B5EF4-FFF2-40B4-BE49-F238E27FC236}">
                <a16:creationId xmlns:a16="http://schemas.microsoft.com/office/drawing/2014/main" id="{02BD431F-2D7D-44A9-96E2-85CCCC9B0E1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59699" y="-28474"/>
            <a:ext cx="914400" cy="914400"/>
          </a:xfrm>
          <a:prstGeom prst="rect">
            <a:avLst/>
          </a:prstGeom>
        </p:spPr>
      </p:pic>
    </p:spTree>
    <p:extLst>
      <p:ext uri="{BB962C8B-B14F-4D97-AF65-F5344CB8AC3E}">
        <p14:creationId xmlns:p14="http://schemas.microsoft.com/office/powerpoint/2010/main" val="133479487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Streams?</a:t>
            </a:r>
          </a:p>
        </p:txBody>
      </p:sp>
      <p:sp>
        <p:nvSpPr>
          <p:cNvPr id="3" name="Content Placeholder 2"/>
          <p:cNvSpPr>
            <a:spLocks noGrp="1"/>
          </p:cNvSpPr>
          <p:nvPr>
            <p:ph idx="13"/>
          </p:nvPr>
        </p:nvSpPr>
        <p:spPr/>
        <p:txBody>
          <a:bodyPr>
            <a:normAutofit/>
          </a:bodyPr>
          <a:lstStyle/>
          <a:p>
            <a:r>
              <a:rPr lang="en-US" sz="1800" dirty="0"/>
              <a:t>Streams is a technique to manipulate collections of data in a declarative way.</a:t>
            </a:r>
          </a:p>
          <a:p>
            <a:r>
              <a:rPr lang="en-US" sz="1800" dirty="0"/>
              <a:t>Streams can process your collection data in parallel, without you to write any multithreaded code.</a:t>
            </a:r>
          </a:p>
          <a:p>
            <a:endParaRPr lang="en-US"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6457" y="1970571"/>
            <a:ext cx="5193276"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Group 7">
            <a:extLst>
              <a:ext uri="{FF2B5EF4-FFF2-40B4-BE49-F238E27FC236}">
                <a16:creationId xmlns:a16="http://schemas.microsoft.com/office/drawing/2014/main" id="{20D74545-4DFA-49B6-A9D3-911FBE3DB58C}"/>
              </a:ext>
            </a:extLst>
          </p:cNvPr>
          <p:cNvGrpSpPr/>
          <p:nvPr/>
        </p:nvGrpSpPr>
        <p:grpSpPr>
          <a:xfrm>
            <a:off x="6904321" y="4075007"/>
            <a:ext cx="1614292" cy="512967"/>
            <a:chOff x="6215325" y="6076073"/>
            <a:chExt cx="2152389" cy="683956"/>
          </a:xfrm>
        </p:grpSpPr>
        <p:pic>
          <p:nvPicPr>
            <p:cNvPr id="9" name="Content Placeholder 11" descr="Right pointing backhand index outline">
              <a:extLst>
                <a:ext uri="{FF2B5EF4-FFF2-40B4-BE49-F238E27FC236}">
                  <a16:creationId xmlns:a16="http://schemas.microsoft.com/office/drawing/2014/main" id="{6BD0EE06-6FD4-453D-8FE6-DCFB53AE4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15325" y="6076073"/>
              <a:ext cx="779288" cy="683956"/>
            </a:xfrm>
            <a:prstGeom prst="rect">
              <a:avLst/>
            </a:prstGeom>
            <a:effectLst>
              <a:outerShdw blurRad="50800" dist="38100" dir="2700000" algn="tl" rotWithShape="0">
                <a:prstClr val="black">
                  <a:alpha val="40000"/>
                </a:prstClr>
              </a:outerShdw>
            </a:effectLst>
          </p:spPr>
        </p:pic>
        <p:sp>
          <p:nvSpPr>
            <p:cNvPr id="10" name="Rectangle: Rounded Corners 9">
              <a:hlinkClick r:id="rId5" action="ppaction://hlinksldjump"/>
              <a:extLst>
                <a:ext uri="{FF2B5EF4-FFF2-40B4-BE49-F238E27FC236}">
                  <a16:creationId xmlns:a16="http://schemas.microsoft.com/office/drawing/2014/main" id="{7917CB7D-7371-4BC2-8BE7-F27B7C1D7AAE}"/>
                </a:ext>
              </a:extLst>
            </p:cNvPr>
            <p:cNvSpPr/>
            <p:nvPr/>
          </p:nvSpPr>
          <p:spPr>
            <a:xfrm>
              <a:off x="7010400" y="6112329"/>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Next</a:t>
              </a:r>
              <a:endParaRPr lang="en-IN" sz="1350" dirty="0"/>
            </a:p>
          </p:txBody>
        </p:sp>
      </p:grpSp>
    </p:spTree>
    <p:extLst>
      <p:ext uri="{BB962C8B-B14F-4D97-AF65-F5344CB8AC3E}">
        <p14:creationId xmlns:p14="http://schemas.microsoft.com/office/powerpoint/2010/main" val="3496712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AE786D1-A3E2-4B1C-B5FD-3C100DEAC6B7}"/>
              </a:ext>
            </a:extLst>
          </p:cNvPr>
          <p:cNvSpPr>
            <a:spLocks noGrp="1"/>
          </p:cNvSpPr>
          <p:nvPr>
            <p:ph idx="17"/>
          </p:nvPr>
        </p:nvSpPr>
        <p:spPr>
          <a:xfrm>
            <a:off x="4283969" y="952500"/>
            <a:ext cx="4571020" cy="3905250"/>
          </a:xfrm>
        </p:spPr>
        <p:txBody>
          <a:bodyPr>
            <a:normAutofit/>
          </a:bodyPr>
          <a:lstStyle/>
          <a:p>
            <a:r>
              <a:rPr lang="en-US" sz="1300" dirty="0"/>
              <a:t>Stream does not store elements. It simply conveys elements from a source such as a data structure, an array, or an I/O channel, through a pipeline of computational operations.</a:t>
            </a:r>
          </a:p>
          <a:p>
            <a:r>
              <a:rPr lang="en-US" sz="1300" dirty="0"/>
              <a:t>Stream is functional in nature. Operations performed on a stream does not modify its source. For example, filtering a Stream obtained from a collection produces a new Stream without the filtered elements, rather than removing elements from the source collection.</a:t>
            </a:r>
          </a:p>
          <a:p>
            <a:r>
              <a:rPr lang="en-US" sz="1300" dirty="0"/>
              <a:t>Stream is lazy and evaluates code only when required.</a:t>
            </a:r>
          </a:p>
          <a:p>
            <a:r>
              <a:rPr lang="en-US" sz="1300" dirty="0"/>
              <a:t>The elements of a stream are only visited once during the life of a stream. Like an Iterator, a new stream must be generated to revisit the same elements of the source.</a:t>
            </a:r>
          </a:p>
          <a:p>
            <a:pPr marL="205740" lvl="1" indent="0">
              <a:buNone/>
            </a:pPr>
            <a:r>
              <a:rPr lang="en-US" sz="1300" dirty="0"/>
              <a:t>Stream&lt;String&gt; stream = </a:t>
            </a:r>
            <a:r>
              <a:rPr lang="en-US" sz="1300" dirty="0" err="1"/>
              <a:t>bookNameList.stream</a:t>
            </a:r>
            <a:r>
              <a:rPr lang="en-US" sz="1300" dirty="0"/>
              <a:t>();</a:t>
            </a:r>
          </a:p>
          <a:p>
            <a:pPr marL="205740" lvl="1" indent="0">
              <a:buNone/>
            </a:pPr>
            <a:r>
              <a:rPr lang="en-US" sz="1300" dirty="0" err="1"/>
              <a:t>stream.forEach</a:t>
            </a:r>
            <a:r>
              <a:rPr lang="en-US" sz="1300" dirty="0"/>
              <a:t>(</a:t>
            </a:r>
            <a:r>
              <a:rPr lang="en-US" sz="1300" dirty="0" err="1"/>
              <a:t>System.out</a:t>
            </a:r>
            <a:r>
              <a:rPr lang="en-US" sz="1300" dirty="0"/>
              <a:t>::</a:t>
            </a:r>
            <a:r>
              <a:rPr lang="en-US" sz="1300" dirty="0" err="1"/>
              <a:t>println</a:t>
            </a:r>
            <a:r>
              <a:rPr lang="en-US" sz="1300" dirty="0"/>
              <a:t>);</a:t>
            </a:r>
          </a:p>
          <a:p>
            <a:pPr marL="205740" lvl="1" indent="0">
              <a:buNone/>
            </a:pPr>
            <a:r>
              <a:rPr lang="en-US" sz="1300" dirty="0" err="1"/>
              <a:t>stream.forEach</a:t>
            </a:r>
            <a:r>
              <a:rPr lang="en-US" sz="1300" dirty="0"/>
              <a:t>(</a:t>
            </a:r>
            <a:r>
              <a:rPr lang="en-US" sz="1300" dirty="0" err="1"/>
              <a:t>System.out</a:t>
            </a:r>
            <a:r>
              <a:rPr lang="en-US" sz="1300" dirty="0"/>
              <a:t>::</a:t>
            </a:r>
            <a:r>
              <a:rPr lang="en-US" sz="1300" dirty="0" err="1"/>
              <a:t>println</a:t>
            </a:r>
            <a:r>
              <a:rPr lang="en-US" sz="1300" dirty="0"/>
              <a:t>); </a:t>
            </a:r>
            <a:r>
              <a:rPr lang="en-US" sz="1300" dirty="0">
                <a:solidFill>
                  <a:srgbClr val="FF0000"/>
                </a:solidFill>
              </a:rPr>
              <a:t>//</a:t>
            </a:r>
            <a:r>
              <a:rPr lang="en-US" sz="1300" dirty="0" err="1">
                <a:solidFill>
                  <a:srgbClr val="FF0000"/>
                </a:solidFill>
              </a:rPr>
              <a:t>IllegalStateException</a:t>
            </a:r>
            <a:endParaRPr lang="en-US" sz="1300" dirty="0">
              <a:solidFill>
                <a:srgbClr val="FF0000"/>
              </a:solidFill>
            </a:endParaRPr>
          </a:p>
          <a:p>
            <a:pPr marL="205740" lvl="1" indent="0">
              <a:buNone/>
            </a:pPr>
            <a:r>
              <a:rPr lang="en-US" sz="1300" dirty="0">
                <a:solidFill>
                  <a:srgbClr val="00B050"/>
                </a:solidFill>
              </a:rPr>
              <a:t>Stream can be consumed only once.</a:t>
            </a:r>
          </a:p>
          <a:p>
            <a:pPr marL="0" indent="0">
              <a:buNone/>
            </a:pPr>
            <a:endParaRPr lang="en-IN" dirty="0"/>
          </a:p>
        </p:txBody>
      </p:sp>
      <p:sp>
        <p:nvSpPr>
          <p:cNvPr id="3" name="Content Placeholder 2"/>
          <p:cNvSpPr>
            <a:spLocks noGrp="1"/>
          </p:cNvSpPr>
          <p:nvPr>
            <p:ph idx="13"/>
          </p:nvPr>
        </p:nvSpPr>
        <p:spPr/>
        <p:txBody>
          <a:bodyPr>
            <a:normAutofit/>
          </a:bodyPr>
          <a:lstStyle/>
          <a:p>
            <a:r>
              <a:rPr lang="en-US" sz="1300" dirty="0"/>
              <a:t>Collections follow supplier-driven approach where as streams follow producer-consumer approach i.e. collection is eagerly constructed &amp; streams is lazily constructed.</a:t>
            </a:r>
          </a:p>
          <a:p>
            <a:r>
              <a:rPr lang="en-US" sz="1300" dirty="0"/>
              <a:t>In collection, user writes program to iterate over data. However, in streams iteration happens internally.</a:t>
            </a:r>
          </a:p>
          <a:p>
            <a:pPr marL="205740" lvl="1" indent="0">
              <a:buNone/>
            </a:pPr>
            <a:r>
              <a:rPr lang="en-US" sz="1300" dirty="0">
                <a:solidFill>
                  <a:srgbClr val="00B050"/>
                </a:solidFill>
              </a:rPr>
              <a:t>List&lt;String&gt; </a:t>
            </a:r>
            <a:r>
              <a:rPr lang="en-US" sz="1300" dirty="0" err="1">
                <a:solidFill>
                  <a:srgbClr val="00B050"/>
                </a:solidFill>
              </a:rPr>
              <a:t>bookNameList</a:t>
            </a:r>
            <a:r>
              <a:rPr lang="en-US" sz="1300" dirty="0">
                <a:solidFill>
                  <a:srgbClr val="00B050"/>
                </a:solidFill>
              </a:rPr>
              <a:t> = </a:t>
            </a:r>
            <a:r>
              <a:rPr lang="en-US" sz="1300" dirty="0" err="1">
                <a:solidFill>
                  <a:srgbClr val="00B050"/>
                </a:solidFill>
              </a:rPr>
              <a:t>books.stream</a:t>
            </a:r>
            <a:r>
              <a:rPr lang="en-US" sz="1300" dirty="0">
                <a:solidFill>
                  <a:srgbClr val="00B050"/>
                </a:solidFill>
              </a:rPr>
              <a:t>()</a:t>
            </a:r>
          </a:p>
          <a:p>
            <a:pPr marL="205740" lvl="1" indent="0">
              <a:buNone/>
            </a:pPr>
            <a:r>
              <a:rPr lang="en-US" sz="1300" dirty="0">
                <a:solidFill>
                  <a:srgbClr val="00B050"/>
                </a:solidFill>
              </a:rPr>
              <a:t>.map(Book::</a:t>
            </a:r>
            <a:r>
              <a:rPr lang="en-US" sz="1300" dirty="0" err="1">
                <a:solidFill>
                  <a:srgbClr val="00B050"/>
                </a:solidFill>
              </a:rPr>
              <a:t>getName</a:t>
            </a:r>
            <a:r>
              <a:rPr lang="en-US" sz="1300" dirty="0">
                <a:solidFill>
                  <a:srgbClr val="00B050"/>
                </a:solidFill>
              </a:rPr>
              <a:t>)</a:t>
            </a:r>
          </a:p>
          <a:p>
            <a:pPr marL="205740" lvl="1" indent="0">
              <a:buNone/>
            </a:pPr>
            <a:r>
              <a:rPr lang="en-US" sz="1300" dirty="0">
                <a:solidFill>
                  <a:srgbClr val="00B050"/>
                </a:solidFill>
              </a:rPr>
              <a:t>.collect(</a:t>
            </a:r>
            <a:r>
              <a:rPr lang="en-US" sz="1300" dirty="0" err="1">
                <a:solidFill>
                  <a:srgbClr val="00B050"/>
                </a:solidFill>
              </a:rPr>
              <a:t>toList</a:t>
            </a:r>
            <a:r>
              <a:rPr lang="en-US" sz="1300" dirty="0">
                <a:solidFill>
                  <a:srgbClr val="00B050"/>
                </a:solidFill>
              </a:rPr>
              <a:t>());</a:t>
            </a:r>
          </a:p>
        </p:txBody>
      </p:sp>
      <p:sp>
        <p:nvSpPr>
          <p:cNvPr id="2" name="Title 1"/>
          <p:cNvSpPr>
            <a:spLocks noGrp="1"/>
          </p:cNvSpPr>
          <p:nvPr>
            <p:ph type="title"/>
          </p:nvPr>
        </p:nvSpPr>
        <p:spPr/>
        <p:txBody>
          <a:bodyPr/>
          <a:lstStyle/>
          <a:p>
            <a:r>
              <a:rPr lang="en-US" dirty="0"/>
              <a:t>Collections vs Streams</a:t>
            </a:r>
          </a:p>
        </p:txBody>
      </p:sp>
      <p:grpSp>
        <p:nvGrpSpPr>
          <p:cNvPr id="6" name="Group 5">
            <a:extLst>
              <a:ext uri="{FF2B5EF4-FFF2-40B4-BE49-F238E27FC236}">
                <a16:creationId xmlns:a16="http://schemas.microsoft.com/office/drawing/2014/main" id="{A26CE465-37F6-4875-BAB6-2E1AF57B3BD3}"/>
              </a:ext>
            </a:extLst>
          </p:cNvPr>
          <p:cNvGrpSpPr/>
          <p:nvPr/>
        </p:nvGrpSpPr>
        <p:grpSpPr>
          <a:xfrm>
            <a:off x="7164288" y="4227934"/>
            <a:ext cx="1614292" cy="512967"/>
            <a:chOff x="6215325" y="6076073"/>
            <a:chExt cx="2152389" cy="683956"/>
          </a:xfrm>
        </p:grpSpPr>
        <p:pic>
          <p:nvPicPr>
            <p:cNvPr id="7" name="Content Placeholder 11" descr="Right pointing backhand index outline">
              <a:extLst>
                <a:ext uri="{FF2B5EF4-FFF2-40B4-BE49-F238E27FC236}">
                  <a16:creationId xmlns:a16="http://schemas.microsoft.com/office/drawing/2014/main" id="{FA434FEF-E3AB-426E-814D-CAA2C3A263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5325" y="6076073"/>
              <a:ext cx="779288" cy="683956"/>
            </a:xfrm>
            <a:prstGeom prst="rect">
              <a:avLst/>
            </a:prstGeom>
            <a:effectLst>
              <a:outerShdw blurRad="50800" dist="38100" dir="2700000" algn="tl" rotWithShape="0">
                <a:prstClr val="black">
                  <a:alpha val="40000"/>
                </a:prstClr>
              </a:outerShdw>
            </a:effectLst>
          </p:spPr>
        </p:pic>
        <p:sp>
          <p:nvSpPr>
            <p:cNvPr id="8" name="Rectangle: Rounded Corners 7">
              <a:hlinkClick r:id="rId4" action="ppaction://hlinksldjump"/>
              <a:extLst>
                <a:ext uri="{FF2B5EF4-FFF2-40B4-BE49-F238E27FC236}">
                  <a16:creationId xmlns:a16="http://schemas.microsoft.com/office/drawing/2014/main" id="{D52EA59F-42ED-4F1A-9F42-FD0F626A5D9D}"/>
                </a:ext>
              </a:extLst>
            </p:cNvPr>
            <p:cNvSpPr/>
            <p:nvPr/>
          </p:nvSpPr>
          <p:spPr>
            <a:xfrm>
              <a:off x="7010400" y="6112329"/>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Next</a:t>
              </a:r>
              <a:endParaRPr lang="en-IN" sz="1350" dirty="0"/>
            </a:p>
          </p:txBody>
        </p:sp>
      </p:grpSp>
      <p:sp>
        <p:nvSpPr>
          <p:cNvPr id="9" name="Footer Placeholder 3">
            <a:extLst>
              <a:ext uri="{FF2B5EF4-FFF2-40B4-BE49-F238E27FC236}">
                <a16:creationId xmlns:a16="http://schemas.microsoft.com/office/drawing/2014/main" id="{CE2D7A18-3060-4657-94F8-478B818E2A2F}"/>
              </a:ext>
            </a:extLst>
          </p:cNvPr>
          <p:cNvSpPr>
            <a:spLocks noGrp="1"/>
          </p:cNvSpPr>
          <p:nvPr>
            <p:ph type="ftr" sz="quarter" idx="4294967295"/>
          </p:nvPr>
        </p:nvSpPr>
        <p:spPr>
          <a:xfrm>
            <a:off x="0" y="4765675"/>
            <a:ext cx="3475038" cy="274638"/>
          </a:xfrm>
        </p:spPr>
        <p:txBody>
          <a:bodyPr/>
          <a:lstStyle/>
          <a:p>
            <a:r>
              <a:rPr lang="en-US" dirty="0" err="1"/>
              <a:t>Xoriant</a:t>
            </a:r>
            <a:r>
              <a:rPr lang="en-US" dirty="0"/>
              <a:t> </a:t>
            </a:r>
            <a:r>
              <a:rPr lang="en-US" dirty="0" err="1"/>
              <a:t>Soultions</a:t>
            </a:r>
            <a:r>
              <a:rPr lang="en-US" dirty="0"/>
              <a:t> Pvt. Ltd.</a:t>
            </a:r>
          </a:p>
        </p:txBody>
      </p:sp>
      <p:sp>
        <p:nvSpPr>
          <p:cNvPr id="10" name="Rectangle: Rounded Corners 9">
            <a:hlinkClick r:id="rId5" action="ppaction://hlinksldjump"/>
            <a:extLst>
              <a:ext uri="{FF2B5EF4-FFF2-40B4-BE49-F238E27FC236}">
                <a16:creationId xmlns:a16="http://schemas.microsoft.com/office/drawing/2014/main" id="{AD6C711F-9EC5-4957-8FA0-A1DFA256A5A0}"/>
              </a:ext>
            </a:extLst>
          </p:cNvPr>
          <p:cNvSpPr/>
          <p:nvPr/>
        </p:nvSpPr>
        <p:spPr>
          <a:xfrm>
            <a:off x="570588" y="4250031"/>
            <a:ext cx="1017986" cy="40005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Back</a:t>
            </a:r>
            <a:endParaRPr lang="en-IN" sz="1350" dirty="0"/>
          </a:p>
        </p:txBody>
      </p:sp>
    </p:spTree>
    <p:extLst>
      <p:ext uri="{BB962C8B-B14F-4D97-AF65-F5344CB8AC3E}">
        <p14:creationId xmlns:p14="http://schemas.microsoft.com/office/powerpoint/2010/main" val="102156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Streams API</a:t>
            </a:r>
          </a:p>
        </p:txBody>
      </p:sp>
      <p:sp>
        <p:nvSpPr>
          <p:cNvPr id="3" name="Content Placeholder 2"/>
          <p:cNvSpPr>
            <a:spLocks noGrp="1"/>
          </p:cNvSpPr>
          <p:nvPr>
            <p:ph idx="13"/>
          </p:nvPr>
        </p:nvSpPr>
        <p:spPr/>
        <p:txBody>
          <a:bodyPr>
            <a:normAutofit/>
          </a:bodyPr>
          <a:lstStyle/>
          <a:p>
            <a:r>
              <a:rPr lang="en-US" sz="1600" dirty="0"/>
              <a:t>Java 8 stream API defines a core interface called </a:t>
            </a:r>
            <a:r>
              <a:rPr lang="en-US" sz="1600" dirty="0" err="1"/>
              <a:t>java.util.stream.Stream</a:t>
            </a:r>
            <a:r>
              <a:rPr lang="en-US" sz="1600" dirty="0"/>
              <a:t>. This interface have several operations which can be divided into three types:</a:t>
            </a:r>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err="1"/>
              <a:t>java.util.Collection</a:t>
            </a:r>
            <a:r>
              <a:rPr lang="en-US" sz="1600" dirty="0"/>
              <a:t> interface defines two default </a:t>
            </a:r>
            <a:r>
              <a:rPr lang="en-US" sz="1600" b="1" dirty="0"/>
              <a:t>methods stream() </a:t>
            </a:r>
            <a:r>
              <a:rPr lang="en-US" sz="1600" dirty="0"/>
              <a:t>&amp; </a:t>
            </a:r>
            <a:r>
              <a:rPr lang="en-US" sz="1600" b="1" dirty="0" err="1"/>
              <a:t>parallelStream</a:t>
            </a:r>
            <a:r>
              <a:rPr lang="en-US" sz="1600" b="1" dirty="0"/>
              <a:t>() </a:t>
            </a:r>
            <a:r>
              <a:rPr lang="en-US" sz="1600" dirty="0"/>
              <a:t>those return Stream object. It means that any collection class that implements Collection interface, can be streamed using these two methods.</a:t>
            </a:r>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grpSp>
        <p:nvGrpSpPr>
          <p:cNvPr id="6" name="Group 5">
            <a:extLst>
              <a:ext uri="{FF2B5EF4-FFF2-40B4-BE49-F238E27FC236}">
                <a16:creationId xmlns:a16="http://schemas.microsoft.com/office/drawing/2014/main" id="{6F889EFE-1C8E-4898-8B28-D91E8D85D4C8}"/>
              </a:ext>
            </a:extLst>
          </p:cNvPr>
          <p:cNvGrpSpPr/>
          <p:nvPr/>
        </p:nvGrpSpPr>
        <p:grpSpPr>
          <a:xfrm>
            <a:off x="6920108" y="4337986"/>
            <a:ext cx="1614292" cy="512967"/>
            <a:chOff x="6215325" y="6076073"/>
            <a:chExt cx="2152389" cy="683956"/>
          </a:xfrm>
        </p:grpSpPr>
        <p:pic>
          <p:nvPicPr>
            <p:cNvPr id="7" name="Content Placeholder 11" descr="Right pointing backhand index outline">
              <a:extLst>
                <a:ext uri="{FF2B5EF4-FFF2-40B4-BE49-F238E27FC236}">
                  <a16:creationId xmlns:a16="http://schemas.microsoft.com/office/drawing/2014/main" id="{FB88D646-7698-4BCA-B99F-DDC641F2FE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5325" y="6076073"/>
              <a:ext cx="779288" cy="683956"/>
            </a:xfrm>
            <a:prstGeom prst="rect">
              <a:avLst/>
            </a:prstGeom>
            <a:effectLst>
              <a:outerShdw blurRad="50800" dist="38100" dir="2700000" algn="tl" rotWithShape="0">
                <a:prstClr val="black">
                  <a:alpha val="40000"/>
                </a:prstClr>
              </a:outerShdw>
            </a:effectLst>
          </p:spPr>
        </p:pic>
        <p:sp>
          <p:nvSpPr>
            <p:cNvPr id="8" name="Rectangle: Rounded Corners 7">
              <a:hlinkClick r:id="rId4" action="ppaction://hlinksldjump"/>
              <a:extLst>
                <a:ext uri="{FF2B5EF4-FFF2-40B4-BE49-F238E27FC236}">
                  <a16:creationId xmlns:a16="http://schemas.microsoft.com/office/drawing/2014/main" id="{FC30F299-87CE-44A1-92C6-89BB41CF0D37}"/>
                </a:ext>
              </a:extLst>
            </p:cNvPr>
            <p:cNvSpPr/>
            <p:nvPr/>
          </p:nvSpPr>
          <p:spPr>
            <a:xfrm>
              <a:off x="7010400" y="6112329"/>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Next</a:t>
              </a:r>
              <a:endParaRPr lang="en-IN" sz="1350" dirty="0"/>
            </a:p>
          </p:txBody>
        </p:sp>
      </p:grpSp>
      <p:grpSp>
        <p:nvGrpSpPr>
          <p:cNvPr id="9" name="Group 8">
            <a:extLst>
              <a:ext uri="{FF2B5EF4-FFF2-40B4-BE49-F238E27FC236}">
                <a16:creationId xmlns:a16="http://schemas.microsoft.com/office/drawing/2014/main" id="{793CEC4D-2046-4891-94F8-6D0CDE14E3AD}"/>
              </a:ext>
            </a:extLst>
          </p:cNvPr>
          <p:cNvGrpSpPr/>
          <p:nvPr/>
        </p:nvGrpSpPr>
        <p:grpSpPr>
          <a:xfrm>
            <a:off x="683569" y="1491630"/>
            <a:ext cx="2520281" cy="1502696"/>
            <a:chOff x="432010" y="1949918"/>
            <a:chExt cx="2281431" cy="1502696"/>
          </a:xfrm>
        </p:grpSpPr>
        <p:sp>
          <p:nvSpPr>
            <p:cNvPr id="10" name="Rectangle: Rounded Corners 9">
              <a:hlinkClick r:id="rId5" action="ppaction://hlinksldjump"/>
              <a:extLst>
                <a:ext uri="{FF2B5EF4-FFF2-40B4-BE49-F238E27FC236}">
                  <a16:creationId xmlns:a16="http://schemas.microsoft.com/office/drawing/2014/main" id="{ADFEAD7A-906F-4DBB-894D-E27A0C36502C}"/>
                </a:ext>
              </a:extLst>
            </p:cNvPr>
            <p:cNvSpPr/>
            <p:nvPr/>
          </p:nvSpPr>
          <p:spPr>
            <a:xfrm>
              <a:off x="432011" y="1949918"/>
              <a:ext cx="2281430" cy="432048"/>
            </a:xfrm>
            <a:prstGeom prst="roundRect">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a:p>
              <a:pPr algn="ctr"/>
              <a:r>
                <a:rPr lang="en-US" sz="1400" dirty="0"/>
                <a:t>Creating Stream</a:t>
              </a:r>
            </a:p>
            <a:p>
              <a:pPr algn="ctr"/>
              <a:endParaRPr lang="en-IN" dirty="0"/>
            </a:p>
          </p:txBody>
        </p:sp>
        <p:sp>
          <p:nvSpPr>
            <p:cNvPr id="11" name="Rectangle: Rounded Corners 10">
              <a:hlinkClick r:id="rId6" action="ppaction://hlinksldjump"/>
              <a:extLst>
                <a:ext uri="{FF2B5EF4-FFF2-40B4-BE49-F238E27FC236}">
                  <a16:creationId xmlns:a16="http://schemas.microsoft.com/office/drawing/2014/main" id="{2BB4ADA8-17D4-40E8-93B4-19598644279E}"/>
                </a:ext>
              </a:extLst>
            </p:cNvPr>
            <p:cNvSpPr/>
            <p:nvPr/>
          </p:nvSpPr>
          <p:spPr>
            <a:xfrm>
              <a:off x="432010" y="2473077"/>
              <a:ext cx="2281431" cy="432048"/>
            </a:xfrm>
            <a:prstGeom prst="roundRect">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sz="1400" dirty="0"/>
                <a:t>Stream Intermediate Operations</a:t>
              </a:r>
            </a:p>
            <a:p>
              <a:pPr algn="ctr"/>
              <a:endParaRPr lang="en-IN" dirty="0"/>
            </a:p>
          </p:txBody>
        </p:sp>
        <p:sp>
          <p:nvSpPr>
            <p:cNvPr id="12" name="Rectangle: Rounded Corners 11">
              <a:hlinkClick r:id="rId7" action="ppaction://hlinksldjump"/>
              <a:extLst>
                <a:ext uri="{FF2B5EF4-FFF2-40B4-BE49-F238E27FC236}">
                  <a16:creationId xmlns:a16="http://schemas.microsoft.com/office/drawing/2014/main" id="{883EB158-FACA-46FF-B625-5439490EE5F0}"/>
                </a:ext>
              </a:extLst>
            </p:cNvPr>
            <p:cNvSpPr/>
            <p:nvPr/>
          </p:nvSpPr>
          <p:spPr>
            <a:xfrm>
              <a:off x="432010" y="2996236"/>
              <a:ext cx="2281431" cy="456378"/>
            </a:xfrm>
            <a:prstGeom prst="roundRect">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Stream Terminal Operations</a:t>
              </a:r>
            </a:p>
          </p:txBody>
        </p:sp>
      </p:grpSp>
      <p:sp>
        <p:nvSpPr>
          <p:cNvPr id="14" name="Rectangle: Rounded Corners 13">
            <a:hlinkClick r:id="rId8" action="ppaction://hlinksldjump"/>
            <a:extLst>
              <a:ext uri="{FF2B5EF4-FFF2-40B4-BE49-F238E27FC236}">
                <a16:creationId xmlns:a16="http://schemas.microsoft.com/office/drawing/2014/main" id="{54C5584C-289F-4A4A-BA1A-29A001F615F6}"/>
              </a:ext>
            </a:extLst>
          </p:cNvPr>
          <p:cNvSpPr/>
          <p:nvPr/>
        </p:nvSpPr>
        <p:spPr>
          <a:xfrm>
            <a:off x="570588" y="4250031"/>
            <a:ext cx="1017986" cy="40005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Back</a:t>
            </a:r>
            <a:endParaRPr lang="en-IN" sz="1350" dirty="0"/>
          </a:p>
        </p:txBody>
      </p:sp>
      <p:pic>
        <p:nvPicPr>
          <p:cNvPr id="15" name="Content Placeholder 13" descr="Work from home Wi-Fi with solid fill">
            <a:hlinkClick r:id="rId9" action="ppaction://hlinksldjump"/>
            <a:extLst>
              <a:ext uri="{FF2B5EF4-FFF2-40B4-BE49-F238E27FC236}">
                <a16:creationId xmlns:a16="http://schemas.microsoft.com/office/drawing/2014/main" id="{E6F3BF2A-6F2E-4FB1-96D3-F843C0D0DCF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759699" y="-20538"/>
            <a:ext cx="914400" cy="914400"/>
          </a:xfrm>
          <a:prstGeom prst="rect">
            <a:avLst/>
          </a:prstGeom>
        </p:spPr>
      </p:pic>
    </p:spTree>
    <p:extLst>
      <p:ext uri="{BB962C8B-B14F-4D97-AF65-F5344CB8AC3E}">
        <p14:creationId xmlns:p14="http://schemas.microsoft.com/office/powerpoint/2010/main" val="131861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Stream</a:t>
            </a:r>
          </a:p>
        </p:txBody>
      </p:sp>
      <p:sp>
        <p:nvSpPr>
          <p:cNvPr id="3" name="Content Placeholder 2"/>
          <p:cNvSpPr>
            <a:spLocks noGrp="1"/>
          </p:cNvSpPr>
          <p:nvPr>
            <p:ph idx="13"/>
          </p:nvPr>
        </p:nvSpPr>
        <p:spPr/>
        <p:txBody>
          <a:bodyPr>
            <a:normAutofit/>
          </a:bodyPr>
          <a:lstStyle/>
          <a:p>
            <a:pPr marL="0" indent="0">
              <a:buNone/>
            </a:pPr>
            <a:r>
              <a:rPr lang="en-US" sz="1600" dirty="0"/>
              <a:t>Streams can be created from an existing collection or the other ways of creating Streams.</a:t>
            </a:r>
          </a:p>
          <a:p>
            <a:r>
              <a:rPr lang="en-US" sz="1600" dirty="0"/>
              <a:t>From a Collection via the stream() and </a:t>
            </a:r>
            <a:r>
              <a:rPr lang="en-US" sz="1600" dirty="0" err="1"/>
              <a:t>parallelStream</a:t>
            </a:r>
            <a:r>
              <a:rPr lang="en-US" sz="1600" dirty="0"/>
              <a:t>() methods.</a:t>
            </a:r>
          </a:p>
          <a:p>
            <a:r>
              <a:rPr lang="en-US" sz="1600" dirty="0"/>
              <a:t>From an array via </a:t>
            </a:r>
            <a:r>
              <a:rPr lang="en-US" sz="1600" dirty="0" err="1"/>
              <a:t>Arrays.stream</a:t>
            </a:r>
            <a:r>
              <a:rPr lang="en-US" sz="1600" dirty="0"/>
              <a:t>(Object[]).</a:t>
            </a:r>
          </a:p>
          <a:p>
            <a:r>
              <a:rPr lang="en-US" sz="1600" dirty="0"/>
              <a:t>From static factory methods on the stream classes, such as </a:t>
            </a:r>
            <a:r>
              <a:rPr lang="en-US" sz="1600" dirty="0" err="1"/>
              <a:t>Stream.of</a:t>
            </a:r>
            <a:r>
              <a:rPr lang="en-US" sz="1600" dirty="0"/>
              <a:t>(Object[]), </a:t>
            </a:r>
            <a:r>
              <a:rPr lang="en-US" sz="1600" dirty="0" err="1"/>
              <a:t>IntStream.range</a:t>
            </a:r>
            <a:r>
              <a:rPr lang="en-US" sz="1600" dirty="0"/>
              <a:t>(int, int) or </a:t>
            </a:r>
            <a:r>
              <a:rPr lang="en-US" sz="1600" dirty="0" err="1"/>
              <a:t>Stream.iterate</a:t>
            </a:r>
            <a:r>
              <a:rPr lang="en-US" sz="1600" dirty="0"/>
              <a:t>(Object, </a:t>
            </a:r>
            <a:r>
              <a:rPr lang="en-US" sz="1600" dirty="0" err="1"/>
              <a:t>UnaryOperator</a:t>
            </a:r>
            <a:r>
              <a:rPr lang="en-US" sz="1600" dirty="0"/>
              <a:t>).</a:t>
            </a:r>
          </a:p>
          <a:p>
            <a:r>
              <a:rPr lang="en-US" sz="1600" dirty="0"/>
              <a:t>The lines of a file can be obtained from </a:t>
            </a:r>
            <a:r>
              <a:rPr lang="en-US" sz="1600" dirty="0" err="1"/>
              <a:t>BufferedReader.lines</a:t>
            </a:r>
            <a:r>
              <a:rPr lang="en-US" sz="1600" dirty="0"/>
              <a:t>().</a:t>
            </a:r>
          </a:p>
          <a:p>
            <a:r>
              <a:rPr lang="en-US" sz="1600" dirty="0"/>
              <a:t>Streams of file paths can be obtained from methods in Files.</a:t>
            </a:r>
          </a:p>
          <a:p>
            <a:r>
              <a:rPr lang="en-US" sz="1600" dirty="0"/>
              <a:t>Streams of random numbers can be obtained from </a:t>
            </a:r>
            <a:r>
              <a:rPr lang="en-US" sz="1600" dirty="0" err="1"/>
              <a:t>Random.ints</a:t>
            </a:r>
            <a:r>
              <a:rPr lang="en-US" sz="1600" dirty="0"/>
              <a:t>().</a:t>
            </a:r>
          </a:p>
          <a:p>
            <a:r>
              <a:rPr lang="en-US" sz="1600" dirty="0"/>
              <a:t>Numerous other stream-bearing methods in the JDK, including </a:t>
            </a:r>
            <a:r>
              <a:rPr lang="en-US" sz="1600" dirty="0" err="1"/>
              <a:t>BitSet.stream</a:t>
            </a:r>
            <a:r>
              <a:rPr lang="en-US" sz="1600" dirty="0"/>
              <a:t>(), </a:t>
            </a:r>
            <a:r>
              <a:rPr lang="en-US" sz="1600" dirty="0" err="1"/>
              <a:t>Pattern.splitAsStream</a:t>
            </a:r>
            <a:r>
              <a:rPr lang="en-US" sz="1600" dirty="0"/>
              <a:t>(</a:t>
            </a:r>
            <a:r>
              <a:rPr lang="en-US" sz="1600" dirty="0" err="1"/>
              <a:t>java.lang.CharSequence</a:t>
            </a:r>
            <a:r>
              <a:rPr lang="en-US" sz="1600" dirty="0"/>
              <a:t>), and </a:t>
            </a:r>
            <a:r>
              <a:rPr lang="en-US" sz="1600" dirty="0" err="1"/>
              <a:t>JarFile.stream</a:t>
            </a:r>
            <a:r>
              <a:rPr lang="en-US" sz="1600" dirty="0"/>
              <a:t>().</a:t>
            </a:r>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pic>
        <p:nvPicPr>
          <p:cNvPr id="9" name="Content Placeholder 13" descr="Work from home Wi-Fi with solid fill">
            <a:hlinkClick r:id="rId2" action="ppaction://hlinksldjump"/>
            <a:extLst>
              <a:ext uri="{FF2B5EF4-FFF2-40B4-BE49-F238E27FC236}">
                <a16:creationId xmlns:a16="http://schemas.microsoft.com/office/drawing/2014/main" id="{EB4D75C3-E6A5-492A-B3AC-805956F91D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20538"/>
            <a:ext cx="914400" cy="914400"/>
          </a:xfrm>
          <a:prstGeom prst="rect">
            <a:avLst/>
          </a:prstGeom>
        </p:spPr>
      </p:pic>
    </p:spTree>
    <p:extLst>
      <p:ext uri="{BB962C8B-B14F-4D97-AF65-F5344CB8AC3E}">
        <p14:creationId xmlns:p14="http://schemas.microsoft.com/office/powerpoint/2010/main" val="974301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par>
                                <p:cTn id="38" presetID="1" presetClass="entr" presetSubtype="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Intermediate Operations</a:t>
            </a:r>
          </a:p>
        </p:txBody>
      </p:sp>
      <p:sp>
        <p:nvSpPr>
          <p:cNvPr id="3" name="Content Placeholder 2"/>
          <p:cNvSpPr>
            <a:spLocks noGrp="1"/>
          </p:cNvSpPr>
          <p:nvPr>
            <p:ph idx="13"/>
          </p:nvPr>
        </p:nvSpPr>
        <p:spPr/>
        <p:txBody>
          <a:bodyPr>
            <a:normAutofit/>
          </a:bodyPr>
          <a:lstStyle/>
          <a:p>
            <a:r>
              <a:rPr lang="en-US" sz="1800" dirty="0"/>
              <a:t>Intermediate Operations process over a Stream and return Stream as a response.</a:t>
            </a:r>
          </a:p>
          <a:p>
            <a:r>
              <a:rPr lang="en-US" sz="1800" dirty="0"/>
              <a:t> For Example:</a:t>
            </a:r>
          </a:p>
          <a:p>
            <a:endParaRPr lang="en-US"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grpSp>
        <p:nvGrpSpPr>
          <p:cNvPr id="6" name="Group 5">
            <a:extLst>
              <a:ext uri="{FF2B5EF4-FFF2-40B4-BE49-F238E27FC236}">
                <a16:creationId xmlns:a16="http://schemas.microsoft.com/office/drawing/2014/main" id="{30E75D38-6671-460A-AB95-EAB4A7F7B9D6}"/>
              </a:ext>
            </a:extLst>
          </p:cNvPr>
          <p:cNvGrpSpPr/>
          <p:nvPr/>
        </p:nvGrpSpPr>
        <p:grpSpPr>
          <a:xfrm>
            <a:off x="683568" y="1790643"/>
            <a:ext cx="4469023" cy="1645203"/>
            <a:chOff x="606633" y="2031237"/>
            <a:chExt cx="4469023" cy="1645203"/>
          </a:xfrm>
        </p:grpSpPr>
        <p:grpSp>
          <p:nvGrpSpPr>
            <p:cNvPr id="5" name="Group 4">
              <a:extLst>
                <a:ext uri="{FF2B5EF4-FFF2-40B4-BE49-F238E27FC236}">
                  <a16:creationId xmlns:a16="http://schemas.microsoft.com/office/drawing/2014/main" id="{FA2F4A56-76EC-464A-8E4A-30933E6019FA}"/>
                </a:ext>
              </a:extLst>
            </p:cNvPr>
            <p:cNvGrpSpPr/>
            <p:nvPr/>
          </p:nvGrpSpPr>
          <p:grpSpPr>
            <a:xfrm>
              <a:off x="606633" y="2031314"/>
              <a:ext cx="4463760" cy="1645126"/>
              <a:chOff x="3461711" y="1021801"/>
              <a:chExt cx="4984480" cy="2068259"/>
            </a:xfrm>
          </p:grpSpPr>
          <p:grpSp>
            <p:nvGrpSpPr>
              <p:cNvPr id="9" name="Group 8">
                <a:extLst>
                  <a:ext uri="{FF2B5EF4-FFF2-40B4-BE49-F238E27FC236}">
                    <a16:creationId xmlns:a16="http://schemas.microsoft.com/office/drawing/2014/main" id="{B76682A1-5147-4CB3-8649-08E1F7D109C7}"/>
                  </a:ext>
                </a:extLst>
              </p:cNvPr>
              <p:cNvGrpSpPr/>
              <p:nvPr/>
            </p:nvGrpSpPr>
            <p:grpSpPr>
              <a:xfrm>
                <a:off x="3461711" y="1021801"/>
                <a:ext cx="2425122" cy="2068257"/>
                <a:chOff x="418682" y="2030560"/>
                <a:chExt cx="2425122" cy="2068257"/>
              </a:xfrm>
            </p:grpSpPr>
            <p:sp>
              <p:nvSpPr>
                <p:cNvPr id="10" name="Rectangle: Rounded Corners 9">
                  <a:hlinkClick r:id="rId2" action="ppaction://hlinksldjump"/>
                  <a:extLst>
                    <a:ext uri="{FF2B5EF4-FFF2-40B4-BE49-F238E27FC236}">
                      <a16:creationId xmlns:a16="http://schemas.microsoft.com/office/drawing/2014/main" id="{E8D7D430-5ABD-4464-875C-67B62C22E212}"/>
                    </a:ext>
                  </a:extLst>
                </p:cNvPr>
                <p:cNvSpPr/>
                <p:nvPr/>
              </p:nvSpPr>
              <p:spPr>
                <a:xfrm>
                  <a:off x="418682" y="2030560"/>
                  <a:ext cx="2411796" cy="432048"/>
                </a:xfrm>
                <a:prstGeom prst="roundRect">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a:p>
                  <a:pPr algn="ctr"/>
                  <a:r>
                    <a:rPr lang="en-US" sz="1600" dirty="0"/>
                    <a:t>filter(Predicate p)</a:t>
                  </a:r>
                </a:p>
                <a:p>
                  <a:pPr algn="ctr"/>
                  <a:endParaRPr lang="en-IN" dirty="0"/>
                </a:p>
              </p:txBody>
            </p:sp>
            <p:sp>
              <p:nvSpPr>
                <p:cNvPr id="11" name="Rectangle: Rounded Corners 10">
                  <a:hlinkClick r:id="rId3" action="ppaction://hlinksldjump"/>
                  <a:extLst>
                    <a:ext uri="{FF2B5EF4-FFF2-40B4-BE49-F238E27FC236}">
                      <a16:creationId xmlns:a16="http://schemas.microsoft.com/office/drawing/2014/main" id="{5CE3EEC0-641F-4522-94E3-B1CDBB0838E6}"/>
                    </a:ext>
                  </a:extLst>
                </p:cNvPr>
                <p:cNvSpPr/>
                <p:nvPr/>
              </p:nvSpPr>
              <p:spPr>
                <a:xfrm>
                  <a:off x="432007" y="2521033"/>
                  <a:ext cx="2411797" cy="432048"/>
                </a:xfrm>
                <a:prstGeom prst="roundRect">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a:p>
                  <a:pPr algn="ctr"/>
                  <a:r>
                    <a:rPr lang="en-US" sz="1600" dirty="0"/>
                    <a:t>distinct()</a:t>
                  </a:r>
                </a:p>
                <a:p>
                  <a:pPr algn="ctr"/>
                  <a:endParaRPr lang="en-IN" dirty="0"/>
                </a:p>
              </p:txBody>
            </p:sp>
            <p:sp>
              <p:nvSpPr>
                <p:cNvPr id="12" name="Rectangle: Rounded Corners 11">
                  <a:hlinkClick r:id="rId4" action="ppaction://hlinksldjump"/>
                  <a:extLst>
                    <a:ext uri="{FF2B5EF4-FFF2-40B4-BE49-F238E27FC236}">
                      <a16:creationId xmlns:a16="http://schemas.microsoft.com/office/drawing/2014/main" id="{F728015F-7FDE-4E3E-9D6A-125175CA1773}"/>
                    </a:ext>
                  </a:extLst>
                </p:cNvPr>
                <p:cNvSpPr/>
                <p:nvPr/>
              </p:nvSpPr>
              <p:spPr>
                <a:xfrm>
                  <a:off x="432007" y="3032985"/>
                  <a:ext cx="2411797" cy="432048"/>
                </a:xfrm>
                <a:prstGeom prst="roundRect">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a:p>
                  <a:pPr algn="ctr"/>
                  <a:r>
                    <a:rPr lang="en-US" sz="1600" dirty="0"/>
                    <a:t>limit(long </a:t>
                  </a:r>
                  <a:r>
                    <a:rPr lang="en-US" sz="1600" dirty="0" err="1"/>
                    <a:t>maxSize</a:t>
                  </a:r>
                  <a:r>
                    <a:rPr lang="en-US" sz="1600" dirty="0"/>
                    <a:t>)</a:t>
                  </a:r>
                </a:p>
                <a:p>
                  <a:pPr algn="ctr"/>
                  <a:endParaRPr lang="en-IN" sz="1600" dirty="0"/>
                </a:p>
              </p:txBody>
            </p:sp>
            <p:sp>
              <p:nvSpPr>
                <p:cNvPr id="13" name="Rectangle: Rounded Corners 12">
                  <a:hlinkClick r:id="rId5" action="ppaction://hlinksldjump"/>
                  <a:extLst>
                    <a:ext uri="{FF2B5EF4-FFF2-40B4-BE49-F238E27FC236}">
                      <a16:creationId xmlns:a16="http://schemas.microsoft.com/office/drawing/2014/main" id="{19FA6DCF-7282-440E-97A3-035D29999093}"/>
                    </a:ext>
                  </a:extLst>
                </p:cNvPr>
                <p:cNvSpPr/>
                <p:nvPr/>
              </p:nvSpPr>
              <p:spPr>
                <a:xfrm>
                  <a:off x="443760" y="3544937"/>
                  <a:ext cx="2400044" cy="553880"/>
                </a:xfrm>
                <a:prstGeom prst="roundRect">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a:p>
                  <a:pPr algn="ctr"/>
                  <a:r>
                    <a:rPr lang="en-US" sz="1600" dirty="0"/>
                    <a:t>skip(long n)</a:t>
                  </a:r>
                </a:p>
                <a:p>
                  <a:pPr algn="ctr"/>
                  <a:endParaRPr lang="en-IN" sz="1600" dirty="0"/>
                </a:p>
              </p:txBody>
            </p:sp>
          </p:grpSp>
          <p:grpSp>
            <p:nvGrpSpPr>
              <p:cNvPr id="14" name="Group 13">
                <a:extLst>
                  <a:ext uri="{FF2B5EF4-FFF2-40B4-BE49-F238E27FC236}">
                    <a16:creationId xmlns:a16="http://schemas.microsoft.com/office/drawing/2014/main" id="{5C5FCB44-7020-4A88-9661-021B66094FAA}"/>
                  </a:ext>
                </a:extLst>
              </p:cNvPr>
              <p:cNvGrpSpPr/>
              <p:nvPr/>
            </p:nvGrpSpPr>
            <p:grpSpPr>
              <a:xfrm>
                <a:off x="6034394" y="2013557"/>
                <a:ext cx="2411797" cy="1076503"/>
                <a:chOff x="2991366" y="905964"/>
                <a:chExt cx="2411797" cy="1076503"/>
              </a:xfrm>
            </p:grpSpPr>
            <p:sp>
              <p:nvSpPr>
                <p:cNvPr id="15" name="Rectangle: Rounded Corners 14">
                  <a:hlinkClick r:id="rId6" action="ppaction://hlinksldjump"/>
                  <a:extLst>
                    <a:ext uri="{FF2B5EF4-FFF2-40B4-BE49-F238E27FC236}">
                      <a16:creationId xmlns:a16="http://schemas.microsoft.com/office/drawing/2014/main" id="{34FADE5C-B355-482C-ACF1-0A22AF3B4B17}"/>
                    </a:ext>
                  </a:extLst>
                </p:cNvPr>
                <p:cNvSpPr/>
                <p:nvPr/>
              </p:nvSpPr>
              <p:spPr>
                <a:xfrm>
                  <a:off x="3013307" y="905964"/>
                  <a:ext cx="2389856" cy="432048"/>
                </a:xfrm>
                <a:prstGeom prst="roundRect">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a:p>
                  <a:pPr algn="ctr"/>
                  <a:r>
                    <a:rPr lang="en-US" sz="1600" dirty="0"/>
                    <a:t>map(Function mapper)</a:t>
                  </a:r>
                </a:p>
                <a:p>
                  <a:pPr algn="ctr"/>
                  <a:endParaRPr lang="en-IN" dirty="0"/>
                </a:p>
              </p:txBody>
            </p:sp>
            <p:sp>
              <p:nvSpPr>
                <p:cNvPr id="16" name="Rectangle: Rounded Corners 15">
                  <a:hlinkClick r:id="rId7" action="ppaction://hlinksldjump"/>
                  <a:extLst>
                    <a:ext uri="{FF2B5EF4-FFF2-40B4-BE49-F238E27FC236}">
                      <a16:creationId xmlns:a16="http://schemas.microsoft.com/office/drawing/2014/main" id="{CAA82BCC-A06E-4D8F-92CD-FF00E1FF2FA1}"/>
                    </a:ext>
                  </a:extLst>
                </p:cNvPr>
                <p:cNvSpPr/>
                <p:nvPr/>
              </p:nvSpPr>
              <p:spPr>
                <a:xfrm>
                  <a:off x="2991366" y="1428586"/>
                  <a:ext cx="2411797" cy="553881"/>
                </a:xfrm>
                <a:prstGeom prst="roundRect">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flatMap</a:t>
                  </a:r>
                  <a:r>
                    <a:rPr lang="en-US" sz="1600" dirty="0"/>
                    <a:t>(Function Mapper)</a:t>
                  </a:r>
                </a:p>
              </p:txBody>
            </p:sp>
          </p:grpSp>
        </p:grpSp>
        <p:grpSp>
          <p:nvGrpSpPr>
            <p:cNvPr id="21" name="Group 20">
              <a:extLst>
                <a:ext uri="{FF2B5EF4-FFF2-40B4-BE49-F238E27FC236}">
                  <a16:creationId xmlns:a16="http://schemas.microsoft.com/office/drawing/2014/main" id="{7D9186AB-27AE-4C47-92D7-DFC9F38B3FC7}"/>
                </a:ext>
              </a:extLst>
            </p:cNvPr>
            <p:cNvGrpSpPr/>
            <p:nvPr/>
          </p:nvGrpSpPr>
          <p:grpSpPr>
            <a:xfrm>
              <a:off x="2915815" y="2031237"/>
              <a:ext cx="2159841" cy="745954"/>
              <a:chOff x="3486790" y="3989772"/>
              <a:chExt cx="2411797" cy="937816"/>
            </a:xfrm>
          </p:grpSpPr>
          <p:sp>
            <p:nvSpPr>
              <p:cNvPr id="30" name="Rectangle: Rounded Corners 29">
                <a:hlinkClick r:id="rId8" action="ppaction://hlinksldjump"/>
                <a:extLst>
                  <a:ext uri="{FF2B5EF4-FFF2-40B4-BE49-F238E27FC236}">
                    <a16:creationId xmlns:a16="http://schemas.microsoft.com/office/drawing/2014/main" id="{B9E96610-459F-4E03-BB14-2ADF233AA785}"/>
                  </a:ext>
                </a:extLst>
              </p:cNvPr>
              <p:cNvSpPr/>
              <p:nvPr/>
            </p:nvSpPr>
            <p:spPr>
              <a:xfrm>
                <a:off x="3486790" y="3989772"/>
                <a:ext cx="2411797" cy="432048"/>
              </a:xfrm>
              <a:prstGeom prst="roundRect">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a:p>
                <a:pPr algn="ctr"/>
                <a:r>
                  <a:rPr lang="en-US" sz="1600" dirty="0"/>
                  <a:t>sorted(Comparator c)</a:t>
                </a:r>
              </a:p>
              <a:p>
                <a:pPr algn="ctr"/>
                <a:endParaRPr lang="en-IN" sz="1600" dirty="0"/>
              </a:p>
            </p:txBody>
          </p:sp>
          <p:sp>
            <p:nvSpPr>
              <p:cNvPr id="27" name="Rectangle: Rounded Corners 26">
                <a:hlinkClick r:id="rId9" action="ppaction://hlinksldjump"/>
                <a:extLst>
                  <a:ext uri="{FF2B5EF4-FFF2-40B4-BE49-F238E27FC236}">
                    <a16:creationId xmlns:a16="http://schemas.microsoft.com/office/drawing/2014/main" id="{3D835D39-44F8-4CD6-A450-F3B8AE9CEB08}"/>
                  </a:ext>
                </a:extLst>
              </p:cNvPr>
              <p:cNvSpPr/>
              <p:nvPr/>
            </p:nvSpPr>
            <p:spPr>
              <a:xfrm>
                <a:off x="3492666" y="4495540"/>
                <a:ext cx="2400044" cy="432048"/>
              </a:xfrm>
              <a:prstGeom prst="roundRect">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iterate()</a:t>
                </a:r>
              </a:p>
            </p:txBody>
          </p:sp>
        </p:grpSp>
      </p:grpSp>
      <p:pic>
        <p:nvPicPr>
          <p:cNvPr id="17" name="Content Placeholder 13" descr="Work from home Wi-Fi with solid fill">
            <a:hlinkClick r:id="rId10" action="ppaction://hlinksldjump"/>
            <a:extLst>
              <a:ext uri="{FF2B5EF4-FFF2-40B4-BE49-F238E27FC236}">
                <a16:creationId xmlns:a16="http://schemas.microsoft.com/office/drawing/2014/main" id="{83C90B34-F19C-4DAF-97E9-E866D1C3801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759699" y="-20538"/>
            <a:ext cx="914400" cy="914400"/>
          </a:xfrm>
          <a:prstGeom prst="rect">
            <a:avLst/>
          </a:prstGeom>
        </p:spPr>
      </p:pic>
    </p:spTree>
    <p:extLst>
      <p:ext uri="{BB962C8B-B14F-4D97-AF65-F5344CB8AC3E}">
        <p14:creationId xmlns:p14="http://schemas.microsoft.com/office/powerpoint/2010/main" val="73121033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Terminal Operations</a:t>
            </a:r>
          </a:p>
        </p:txBody>
      </p:sp>
      <p:sp>
        <p:nvSpPr>
          <p:cNvPr id="3" name="Content Placeholder 2"/>
          <p:cNvSpPr>
            <a:spLocks noGrp="1"/>
          </p:cNvSpPr>
          <p:nvPr>
            <p:ph idx="13"/>
          </p:nvPr>
        </p:nvSpPr>
        <p:spPr/>
        <p:txBody>
          <a:bodyPr>
            <a:normAutofit/>
          </a:bodyPr>
          <a:lstStyle/>
          <a:p>
            <a:r>
              <a:rPr lang="en-US" sz="1800" dirty="0"/>
              <a:t> Java 8 Streams Terminal Operation is the end of a Stream flow. </a:t>
            </a:r>
          </a:p>
          <a:p>
            <a:r>
              <a:rPr lang="en-US" sz="1800" dirty="0"/>
              <a:t>For Example:</a:t>
            </a:r>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grpSp>
        <p:nvGrpSpPr>
          <p:cNvPr id="21" name="Group 20">
            <a:extLst>
              <a:ext uri="{FF2B5EF4-FFF2-40B4-BE49-F238E27FC236}">
                <a16:creationId xmlns:a16="http://schemas.microsoft.com/office/drawing/2014/main" id="{7D9186AB-27AE-4C47-92D7-DFC9F38B3FC7}"/>
              </a:ext>
            </a:extLst>
          </p:cNvPr>
          <p:cNvGrpSpPr/>
          <p:nvPr/>
        </p:nvGrpSpPr>
        <p:grpSpPr>
          <a:xfrm>
            <a:off x="683568" y="1743020"/>
            <a:ext cx="4417558" cy="1175916"/>
            <a:chOff x="3475039" y="941159"/>
            <a:chExt cx="4932889" cy="1478366"/>
          </a:xfrm>
        </p:grpSpPr>
        <p:grpSp>
          <p:nvGrpSpPr>
            <p:cNvPr id="22" name="Group 21">
              <a:extLst>
                <a:ext uri="{FF2B5EF4-FFF2-40B4-BE49-F238E27FC236}">
                  <a16:creationId xmlns:a16="http://schemas.microsoft.com/office/drawing/2014/main" id="{AF760B1E-1727-480C-911E-7195D36CC1C3}"/>
                </a:ext>
              </a:extLst>
            </p:cNvPr>
            <p:cNvGrpSpPr/>
            <p:nvPr/>
          </p:nvGrpSpPr>
          <p:grpSpPr>
            <a:xfrm>
              <a:off x="3475039" y="941159"/>
              <a:ext cx="2411797" cy="1478366"/>
              <a:chOff x="432010" y="1949918"/>
              <a:chExt cx="2411797" cy="1478366"/>
            </a:xfrm>
          </p:grpSpPr>
          <p:sp>
            <p:nvSpPr>
              <p:cNvPr id="28" name="Rectangle: Rounded Corners 27">
                <a:hlinkClick r:id="rId2" action="ppaction://hlinksldjump"/>
                <a:extLst>
                  <a:ext uri="{FF2B5EF4-FFF2-40B4-BE49-F238E27FC236}">
                    <a16:creationId xmlns:a16="http://schemas.microsoft.com/office/drawing/2014/main" id="{8CB4889F-121D-48B4-BF3E-474D90100085}"/>
                  </a:ext>
                </a:extLst>
              </p:cNvPr>
              <p:cNvSpPr/>
              <p:nvPr/>
            </p:nvSpPr>
            <p:spPr>
              <a:xfrm>
                <a:off x="432011" y="1949918"/>
                <a:ext cx="2411796" cy="432048"/>
              </a:xfrm>
              <a:prstGeom prst="roundRect">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a:p>
                <a:pPr algn="ctr"/>
                <a:r>
                  <a:rPr lang="en-US" sz="1600" dirty="0" err="1"/>
                  <a:t>findAny</a:t>
                </a:r>
                <a:r>
                  <a:rPr lang="en-US" sz="1600" dirty="0"/>
                  <a:t>()</a:t>
                </a:r>
              </a:p>
              <a:p>
                <a:pPr algn="ctr"/>
                <a:endParaRPr lang="en-IN" dirty="0"/>
              </a:p>
            </p:txBody>
          </p:sp>
          <p:sp>
            <p:nvSpPr>
              <p:cNvPr id="29" name="Rectangle: Rounded Corners 28">
                <a:hlinkClick r:id="rId3" action="ppaction://hlinksldjump"/>
                <a:extLst>
                  <a:ext uri="{FF2B5EF4-FFF2-40B4-BE49-F238E27FC236}">
                    <a16:creationId xmlns:a16="http://schemas.microsoft.com/office/drawing/2014/main" id="{5BC7778F-03D6-474D-AE53-14049315E2D3}"/>
                  </a:ext>
                </a:extLst>
              </p:cNvPr>
              <p:cNvSpPr/>
              <p:nvPr/>
            </p:nvSpPr>
            <p:spPr>
              <a:xfrm>
                <a:off x="432010" y="2473077"/>
                <a:ext cx="2411797" cy="432048"/>
              </a:xfrm>
              <a:prstGeom prst="roundRect">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a:p>
                <a:pPr algn="ctr"/>
                <a:r>
                  <a:rPr lang="en-US" sz="1600" dirty="0" err="1"/>
                  <a:t>findFirst</a:t>
                </a:r>
                <a:r>
                  <a:rPr lang="en-US" sz="1600" dirty="0"/>
                  <a:t>()</a:t>
                </a:r>
              </a:p>
              <a:p>
                <a:pPr algn="ctr"/>
                <a:endParaRPr lang="en-IN" dirty="0"/>
              </a:p>
            </p:txBody>
          </p:sp>
          <p:sp>
            <p:nvSpPr>
              <p:cNvPr id="31" name="Rectangle: Rounded Corners 30">
                <a:hlinkClick r:id="rId4" action="ppaction://hlinksldjump"/>
                <a:extLst>
                  <a:ext uri="{FF2B5EF4-FFF2-40B4-BE49-F238E27FC236}">
                    <a16:creationId xmlns:a16="http://schemas.microsoft.com/office/drawing/2014/main" id="{25FFBA50-D8F4-4D71-811B-3E5D1C21D84D}"/>
                  </a:ext>
                </a:extLst>
              </p:cNvPr>
              <p:cNvSpPr/>
              <p:nvPr/>
            </p:nvSpPr>
            <p:spPr>
              <a:xfrm>
                <a:off x="443763" y="2996236"/>
                <a:ext cx="2400044" cy="432048"/>
              </a:xfrm>
              <a:prstGeom prst="roundRect">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a:p>
                <a:pPr algn="ctr"/>
                <a:r>
                  <a:rPr lang="en-US" sz="1600" dirty="0"/>
                  <a:t>reduce()</a:t>
                </a:r>
              </a:p>
              <a:p>
                <a:pPr algn="ctr"/>
                <a:endParaRPr lang="en-IN" sz="1600" dirty="0"/>
              </a:p>
            </p:txBody>
          </p:sp>
        </p:grpSp>
        <p:grpSp>
          <p:nvGrpSpPr>
            <p:cNvPr id="23" name="Group 22">
              <a:extLst>
                <a:ext uri="{FF2B5EF4-FFF2-40B4-BE49-F238E27FC236}">
                  <a16:creationId xmlns:a16="http://schemas.microsoft.com/office/drawing/2014/main" id="{B5158508-FF2A-4F33-B0BC-CA3E604CC0BA}"/>
                </a:ext>
              </a:extLst>
            </p:cNvPr>
            <p:cNvGrpSpPr/>
            <p:nvPr/>
          </p:nvGrpSpPr>
          <p:grpSpPr>
            <a:xfrm>
              <a:off x="5996130" y="941159"/>
              <a:ext cx="2411798" cy="1478366"/>
              <a:chOff x="2953102" y="-166434"/>
              <a:chExt cx="2411798" cy="1478366"/>
            </a:xfrm>
          </p:grpSpPr>
          <p:sp>
            <p:nvSpPr>
              <p:cNvPr id="24" name="Rectangle: Rounded Corners 23">
                <a:hlinkClick r:id="rId5" action="ppaction://hlinksldjump"/>
                <a:extLst>
                  <a:ext uri="{FF2B5EF4-FFF2-40B4-BE49-F238E27FC236}">
                    <a16:creationId xmlns:a16="http://schemas.microsoft.com/office/drawing/2014/main" id="{9C77F82E-7391-4906-9AF5-D790D06C0697}"/>
                  </a:ext>
                </a:extLst>
              </p:cNvPr>
              <p:cNvSpPr/>
              <p:nvPr/>
            </p:nvSpPr>
            <p:spPr>
              <a:xfrm>
                <a:off x="2953102" y="-166434"/>
                <a:ext cx="2411796" cy="432048"/>
              </a:xfrm>
              <a:prstGeom prst="roundRect">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a:p>
                <a:pPr algn="ctr"/>
                <a:r>
                  <a:rPr lang="en-US" sz="1600" dirty="0" err="1"/>
                  <a:t>forEach</a:t>
                </a:r>
                <a:r>
                  <a:rPr lang="en-US" sz="1600" dirty="0"/>
                  <a:t>(Consumer c)</a:t>
                </a:r>
              </a:p>
              <a:p>
                <a:pPr algn="ctr"/>
                <a:endParaRPr lang="en-IN" dirty="0"/>
              </a:p>
            </p:txBody>
          </p:sp>
          <p:sp>
            <p:nvSpPr>
              <p:cNvPr id="25" name="Rectangle: Rounded Corners 24">
                <a:hlinkClick r:id="rId6" action="ppaction://hlinksldjump"/>
                <a:extLst>
                  <a:ext uri="{FF2B5EF4-FFF2-40B4-BE49-F238E27FC236}">
                    <a16:creationId xmlns:a16="http://schemas.microsoft.com/office/drawing/2014/main" id="{6B2B4D84-DBB4-43B0-84FC-16FF735594B6}"/>
                  </a:ext>
                </a:extLst>
              </p:cNvPr>
              <p:cNvSpPr/>
              <p:nvPr/>
            </p:nvSpPr>
            <p:spPr>
              <a:xfrm>
                <a:off x="2953102" y="356725"/>
                <a:ext cx="2411798" cy="432048"/>
              </a:xfrm>
              <a:prstGeom prst="roundRect">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collect(Collector c)</a:t>
                </a:r>
              </a:p>
            </p:txBody>
          </p:sp>
          <p:sp>
            <p:nvSpPr>
              <p:cNvPr id="26" name="Rectangle: Rounded Corners 25">
                <a:hlinkClick r:id="rId7" action="ppaction://hlinksldjump"/>
                <a:extLst>
                  <a:ext uri="{FF2B5EF4-FFF2-40B4-BE49-F238E27FC236}">
                    <a16:creationId xmlns:a16="http://schemas.microsoft.com/office/drawing/2014/main" id="{E04801F4-5630-414A-A58A-C41F00B86943}"/>
                  </a:ext>
                </a:extLst>
              </p:cNvPr>
              <p:cNvSpPr/>
              <p:nvPr/>
            </p:nvSpPr>
            <p:spPr>
              <a:xfrm>
                <a:off x="2953102" y="879884"/>
                <a:ext cx="2411798" cy="432048"/>
              </a:xfrm>
              <a:prstGeom prst="roundRect">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count()</a:t>
                </a:r>
              </a:p>
            </p:txBody>
          </p:sp>
        </p:grpSp>
      </p:grpSp>
      <p:pic>
        <p:nvPicPr>
          <p:cNvPr id="14" name="Content Placeholder 13" descr="Work from home Wi-Fi with solid fill">
            <a:hlinkClick r:id="rId8" action="ppaction://hlinksldjump"/>
            <a:extLst>
              <a:ext uri="{FF2B5EF4-FFF2-40B4-BE49-F238E27FC236}">
                <a16:creationId xmlns:a16="http://schemas.microsoft.com/office/drawing/2014/main" id="{7C659FA9-5375-4AD0-ABBB-11B4B1AF0B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59699" y="-20538"/>
            <a:ext cx="914400" cy="914400"/>
          </a:xfrm>
          <a:prstGeom prst="rect">
            <a:avLst/>
          </a:prstGeom>
        </p:spPr>
      </p:pic>
    </p:spTree>
    <p:extLst>
      <p:ext uri="{BB962C8B-B14F-4D97-AF65-F5344CB8AC3E}">
        <p14:creationId xmlns:p14="http://schemas.microsoft.com/office/powerpoint/2010/main" val="319340169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Filter(Predicate p)</a:t>
            </a:r>
          </a:p>
        </p:txBody>
      </p:sp>
      <p:sp>
        <p:nvSpPr>
          <p:cNvPr id="3" name="Content Placeholder 2"/>
          <p:cNvSpPr>
            <a:spLocks noGrp="1"/>
          </p:cNvSpPr>
          <p:nvPr>
            <p:ph idx="13"/>
          </p:nvPr>
        </p:nvSpPr>
        <p:spPr/>
        <p:txBody>
          <a:bodyPr>
            <a:normAutofit/>
          </a:bodyPr>
          <a:lstStyle/>
          <a:p>
            <a:pPr marL="0" indent="0">
              <a:buNone/>
            </a:pPr>
            <a:r>
              <a:rPr lang="en-US" sz="1800" dirty="0"/>
              <a:t>The filter() operation takes as argument a predicate (a function returning a </a:t>
            </a:r>
            <a:r>
              <a:rPr lang="en-US" sz="1800" dirty="0" err="1"/>
              <a:t>boolean</a:t>
            </a:r>
            <a:r>
              <a:rPr lang="en-US" sz="1800" dirty="0"/>
              <a:t>) and returns a stream including all elements that match the predicate. </a:t>
            </a:r>
          </a:p>
          <a:p>
            <a:pPr marL="0" indent="0">
              <a:buNone/>
            </a:pPr>
            <a:r>
              <a:rPr lang="en-US" sz="1800" dirty="0"/>
              <a:t>For example:</a:t>
            </a:r>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9" name="Rectangle: Rounded Corners 8">
            <a:extLst>
              <a:ext uri="{FF2B5EF4-FFF2-40B4-BE49-F238E27FC236}">
                <a16:creationId xmlns:a16="http://schemas.microsoft.com/office/drawing/2014/main" id="{01BFB85E-D962-4F00-BDC4-7744AFCCAC10}"/>
              </a:ext>
            </a:extLst>
          </p:cNvPr>
          <p:cNvSpPr/>
          <p:nvPr/>
        </p:nvSpPr>
        <p:spPr>
          <a:xfrm>
            <a:off x="611560" y="1981247"/>
            <a:ext cx="4824536" cy="2100232"/>
          </a:xfrm>
          <a:prstGeom prst="roundRect">
            <a:avLst>
              <a:gd name="adj" fmla="val 10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800" dirty="0"/>
              <a:t>Find all failed transactions-</a:t>
            </a:r>
          </a:p>
          <a:p>
            <a:pPr marL="0" indent="0">
              <a:buNone/>
            </a:pPr>
            <a:endParaRPr lang="en-US" sz="1800" dirty="0"/>
          </a:p>
          <a:p>
            <a:pPr marL="0" indent="0">
              <a:buNone/>
            </a:pPr>
            <a:r>
              <a:rPr lang="en-US" sz="1800" dirty="0"/>
              <a:t>List&lt;Transaction&gt; </a:t>
            </a:r>
            <a:r>
              <a:rPr lang="en-US" sz="1800" dirty="0" err="1"/>
              <a:t>failedTransactions</a:t>
            </a:r>
            <a:r>
              <a:rPr lang="en-US" sz="1800" dirty="0"/>
              <a:t> = </a:t>
            </a:r>
            <a:r>
              <a:rPr lang="en-US" sz="1800" dirty="0" err="1"/>
              <a:t>transactions.stream</a:t>
            </a:r>
            <a:r>
              <a:rPr lang="en-US" sz="1800" dirty="0"/>
              <a:t>()</a:t>
            </a:r>
          </a:p>
          <a:p>
            <a:pPr marL="0" indent="0">
              <a:buNone/>
            </a:pPr>
            <a:r>
              <a:rPr lang="en-US" sz="1800" dirty="0">
                <a:solidFill>
                  <a:srgbClr val="FFFF00"/>
                </a:solidFill>
              </a:rPr>
              <a:t>.filter(Transaction::</a:t>
            </a:r>
            <a:r>
              <a:rPr lang="en-US" sz="1800" dirty="0" err="1">
                <a:solidFill>
                  <a:srgbClr val="FFFF00"/>
                </a:solidFill>
              </a:rPr>
              <a:t>isFailed</a:t>
            </a:r>
            <a:r>
              <a:rPr lang="en-US" sz="1800" dirty="0">
                <a:solidFill>
                  <a:srgbClr val="FFFF00"/>
                </a:solidFill>
              </a:rPr>
              <a:t>)</a:t>
            </a:r>
          </a:p>
          <a:p>
            <a:pPr marL="0" indent="0">
              <a:buNone/>
            </a:pPr>
            <a:r>
              <a:rPr lang="en-US" sz="1800" dirty="0"/>
              <a:t>.collect(</a:t>
            </a:r>
            <a:r>
              <a:rPr lang="en-US" sz="1800" dirty="0" err="1"/>
              <a:t>Collectors.toList</a:t>
            </a:r>
            <a:r>
              <a:rPr lang="en-US" sz="1800" dirty="0"/>
              <a:t>());</a:t>
            </a:r>
            <a:endParaRPr lang="en-US" dirty="0"/>
          </a:p>
          <a:p>
            <a:pPr algn="ctr"/>
            <a:endParaRPr lang="en-IN" dirty="0"/>
          </a:p>
        </p:txBody>
      </p:sp>
      <p:pic>
        <p:nvPicPr>
          <p:cNvPr id="10" name="Content Placeholder 13" descr="Work from home Wi-Fi with solid fill">
            <a:hlinkClick r:id="rId2" action="ppaction://hlinksldjump"/>
            <a:extLst>
              <a:ext uri="{FF2B5EF4-FFF2-40B4-BE49-F238E27FC236}">
                <a16:creationId xmlns:a16="http://schemas.microsoft.com/office/drawing/2014/main" id="{18FAA06B-1CD0-47BA-BEA5-852A978C30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31973"/>
            <a:ext cx="914400" cy="914400"/>
          </a:xfrm>
          <a:prstGeom prst="rect">
            <a:avLst/>
          </a:prstGeom>
        </p:spPr>
      </p:pic>
    </p:spTree>
    <p:extLst>
      <p:ext uri="{BB962C8B-B14F-4D97-AF65-F5344CB8AC3E}">
        <p14:creationId xmlns:p14="http://schemas.microsoft.com/office/powerpoint/2010/main" val="63629828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Distinct()</a:t>
            </a:r>
          </a:p>
        </p:txBody>
      </p:sp>
      <p:sp>
        <p:nvSpPr>
          <p:cNvPr id="3" name="Content Placeholder 2"/>
          <p:cNvSpPr>
            <a:spLocks noGrp="1"/>
          </p:cNvSpPr>
          <p:nvPr>
            <p:ph idx="13"/>
          </p:nvPr>
        </p:nvSpPr>
        <p:spPr/>
        <p:txBody>
          <a:bodyPr>
            <a:normAutofit/>
          </a:bodyPr>
          <a:lstStyle/>
          <a:p>
            <a:pPr marL="0" indent="0">
              <a:buNone/>
            </a:pPr>
            <a:r>
              <a:rPr lang="en-US" sz="1800" dirty="0"/>
              <a:t>The distinct() operation returns a stream with unique elements (according to the implementation of equals() method of the objects produced by the stream).</a:t>
            </a:r>
          </a:p>
          <a:p>
            <a:pPr marL="0" indent="0">
              <a:buNone/>
            </a:pPr>
            <a:endParaRPr lang="en-US" dirty="0"/>
          </a:p>
          <a:p>
            <a:pPr marL="0" indent="0">
              <a:buNone/>
            </a:pPr>
            <a:endParaRPr lang="en-US"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6" name="Rectangle: Rounded Corners 5">
            <a:extLst>
              <a:ext uri="{FF2B5EF4-FFF2-40B4-BE49-F238E27FC236}">
                <a16:creationId xmlns:a16="http://schemas.microsoft.com/office/drawing/2014/main" id="{9915EBC5-AE1C-4E38-8295-16EA5DAF7F03}"/>
              </a:ext>
            </a:extLst>
          </p:cNvPr>
          <p:cNvSpPr/>
          <p:nvPr/>
        </p:nvSpPr>
        <p:spPr>
          <a:xfrm>
            <a:off x="611560" y="1855009"/>
            <a:ext cx="4824536" cy="2100232"/>
          </a:xfrm>
          <a:prstGeom prst="roundRect">
            <a:avLst>
              <a:gd name="adj" fmla="val 10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800" dirty="0"/>
              <a:t>List&lt;Transaction&gt; </a:t>
            </a:r>
            <a:r>
              <a:rPr lang="en-US" sz="1800" dirty="0" err="1"/>
              <a:t>failedTransactions</a:t>
            </a:r>
            <a:r>
              <a:rPr lang="en-US" sz="1800" dirty="0"/>
              <a:t> = </a:t>
            </a:r>
            <a:r>
              <a:rPr lang="en-US" sz="1800" dirty="0" err="1"/>
              <a:t>transactions.stream</a:t>
            </a:r>
            <a:r>
              <a:rPr lang="en-US" sz="1800" dirty="0"/>
              <a:t>()</a:t>
            </a:r>
          </a:p>
          <a:p>
            <a:pPr marL="0" indent="0">
              <a:buNone/>
            </a:pPr>
            <a:r>
              <a:rPr lang="en-US" sz="1800" dirty="0"/>
              <a:t>.filter(Transaction::</a:t>
            </a:r>
            <a:r>
              <a:rPr lang="en-US" sz="1800" dirty="0" err="1"/>
              <a:t>isFailed</a:t>
            </a:r>
            <a:r>
              <a:rPr lang="en-US" sz="1800" dirty="0"/>
              <a:t>)</a:t>
            </a:r>
          </a:p>
          <a:p>
            <a:pPr marL="0" indent="0">
              <a:buNone/>
            </a:pPr>
            <a:r>
              <a:rPr lang="en-US" sz="1800" dirty="0">
                <a:solidFill>
                  <a:srgbClr val="FFFF00"/>
                </a:solidFill>
              </a:rPr>
              <a:t>.distinct()</a:t>
            </a:r>
          </a:p>
          <a:p>
            <a:pPr marL="0" indent="0">
              <a:buNone/>
            </a:pPr>
            <a:r>
              <a:rPr lang="en-US" sz="1800" dirty="0"/>
              <a:t>.collect(</a:t>
            </a:r>
            <a:r>
              <a:rPr lang="en-US" sz="1800" dirty="0" err="1"/>
              <a:t>Collectors.toList</a:t>
            </a:r>
            <a:r>
              <a:rPr lang="en-US" sz="1800" dirty="0"/>
              <a:t>());</a:t>
            </a:r>
          </a:p>
          <a:p>
            <a:pPr algn="ctr"/>
            <a:endParaRPr lang="en-IN" dirty="0"/>
          </a:p>
        </p:txBody>
      </p:sp>
      <p:pic>
        <p:nvPicPr>
          <p:cNvPr id="10" name="Content Placeholder 13" descr="Work from home Wi-Fi with solid fill">
            <a:hlinkClick r:id="rId2" action="ppaction://hlinksldjump"/>
            <a:extLst>
              <a:ext uri="{FF2B5EF4-FFF2-40B4-BE49-F238E27FC236}">
                <a16:creationId xmlns:a16="http://schemas.microsoft.com/office/drawing/2014/main" id="{74BD5399-43EF-48D2-AE04-BA8BB0ED73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31973"/>
            <a:ext cx="914400" cy="914400"/>
          </a:xfrm>
          <a:prstGeom prst="rect">
            <a:avLst/>
          </a:prstGeom>
        </p:spPr>
      </p:pic>
    </p:spTree>
    <p:extLst>
      <p:ext uri="{BB962C8B-B14F-4D97-AF65-F5344CB8AC3E}">
        <p14:creationId xmlns:p14="http://schemas.microsoft.com/office/powerpoint/2010/main" val="189273063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Limit(long </a:t>
            </a:r>
            <a:r>
              <a:rPr lang="en-US" dirty="0" err="1"/>
              <a:t>maxSize</a:t>
            </a:r>
            <a:r>
              <a:rPr lang="en-US" dirty="0"/>
              <a:t>)</a:t>
            </a:r>
          </a:p>
        </p:txBody>
      </p:sp>
      <p:sp>
        <p:nvSpPr>
          <p:cNvPr id="3" name="Content Placeholder 2"/>
          <p:cNvSpPr>
            <a:spLocks noGrp="1"/>
          </p:cNvSpPr>
          <p:nvPr>
            <p:ph idx="13"/>
          </p:nvPr>
        </p:nvSpPr>
        <p:spPr/>
        <p:txBody>
          <a:bodyPr>
            <a:normAutofit/>
          </a:bodyPr>
          <a:lstStyle/>
          <a:p>
            <a:pPr marL="0" indent="0">
              <a:buNone/>
            </a:pPr>
            <a:r>
              <a:rPr lang="en-US" sz="1800" dirty="0"/>
              <a:t>The limit() operation returns another stream that is not longer than </a:t>
            </a:r>
            <a:r>
              <a:rPr lang="en-US" sz="1800" dirty="0" err="1"/>
              <a:t>maxsize</a:t>
            </a:r>
            <a:r>
              <a:rPr lang="en-US" sz="1800" dirty="0"/>
              <a:t>.</a:t>
            </a:r>
          </a:p>
          <a:p>
            <a:pPr marL="0" indent="0">
              <a:buNone/>
            </a:pPr>
            <a:endParaRPr lang="en-US" dirty="0"/>
          </a:p>
          <a:p>
            <a:pPr marL="0" indent="0">
              <a:buNone/>
            </a:pPr>
            <a:endParaRPr lang="en-US" dirty="0"/>
          </a:p>
          <a:p>
            <a:pPr marL="0" indent="0">
              <a:buNone/>
            </a:pPr>
            <a:endParaRPr lang="en-US"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6" name="Rectangle: Rounded Corners 5">
            <a:extLst>
              <a:ext uri="{FF2B5EF4-FFF2-40B4-BE49-F238E27FC236}">
                <a16:creationId xmlns:a16="http://schemas.microsoft.com/office/drawing/2014/main" id="{D05D44F2-6C67-478D-A969-544B3E067A9C}"/>
              </a:ext>
            </a:extLst>
          </p:cNvPr>
          <p:cNvSpPr/>
          <p:nvPr/>
        </p:nvSpPr>
        <p:spPr>
          <a:xfrm>
            <a:off x="611560" y="1691279"/>
            <a:ext cx="5891360" cy="2100232"/>
          </a:xfrm>
          <a:prstGeom prst="roundRect">
            <a:avLst>
              <a:gd name="adj" fmla="val 10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dirty="0"/>
              <a:t>List&lt;Transaction&gt; </a:t>
            </a:r>
            <a:r>
              <a:rPr lang="en-US" dirty="0" err="1"/>
              <a:t>failedTransactions</a:t>
            </a:r>
            <a:r>
              <a:rPr lang="en-US" dirty="0"/>
              <a:t> = </a:t>
            </a:r>
            <a:r>
              <a:rPr lang="en-US" dirty="0" err="1"/>
              <a:t>transactions.stream</a:t>
            </a:r>
            <a:r>
              <a:rPr lang="en-US" dirty="0"/>
              <a:t>()</a:t>
            </a:r>
          </a:p>
          <a:p>
            <a:pPr marL="0" indent="0">
              <a:buNone/>
            </a:pPr>
            <a:r>
              <a:rPr lang="en-US" dirty="0"/>
              <a:t>.filter(Transaction::</a:t>
            </a:r>
            <a:r>
              <a:rPr lang="en-US" dirty="0" err="1"/>
              <a:t>isFailed</a:t>
            </a:r>
            <a:r>
              <a:rPr lang="en-US" dirty="0"/>
              <a:t>)</a:t>
            </a:r>
          </a:p>
          <a:p>
            <a:pPr marL="0" indent="0">
              <a:buNone/>
            </a:pPr>
            <a:r>
              <a:rPr lang="en-US" dirty="0">
                <a:solidFill>
                  <a:srgbClr val="FFFF00"/>
                </a:solidFill>
              </a:rPr>
              <a:t>.limit(5)</a:t>
            </a:r>
          </a:p>
          <a:p>
            <a:pPr marL="0" indent="0">
              <a:buNone/>
            </a:pPr>
            <a:r>
              <a:rPr lang="en-US" dirty="0"/>
              <a:t>.collect(</a:t>
            </a:r>
            <a:r>
              <a:rPr lang="en-US" dirty="0" err="1"/>
              <a:t>Collectors.toList</a:t>
            </a:r>
            <a:r>
              <a:rPr lang="en-US" dirty="0"/>
              <a:t>());</a:t>
            </a:r>
          </a:p>
          <a:p>
            <a:pPr algn="ctr"/>
            <a:endParaRPr lang="en-IN" dirty="0"/>
          </a:p>
        </p:txBody>
      </p:sp>
      <p:pic>
        <p:nvPicPr>
          <p:cNvPr id="11" name="Content Placeholder 13" descr="Work from home Wi-Fi with solid fill">
            <a:hlinkClick r:id="rId2" action="ppaction://hlinksldjump"/>
            <a:extLst>
              <a:ext uri="{FF2B5EF4-FFF2-40B4-BE49-F238E27FC236}">
                <a16:creationId xmlns:a16="http://schemas.microsoft.com/office/drawing/2014/main" id="{EEB34189-275A-4E70-BF82-D82D0D82E3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31973"/>
            <a:ext cx="914400" cy="914400"/>
          </a:xfrm>
          <a:prstGeom prst="rect">
            <a:avLst/>
          </a:prstGeom>
        </p:spPr>
      </p:pic>
    </p:spTree>
    <p:extLst>
      <p:ext uri="{BB962C8B-B14F-4D97-AF65-F5344CB8AC3E}">
        <p14:creationId xmlns:p14="http://schemas.microsoft.com/office/powerpoint/2010/main" val="150923734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Skip(long n)</a:t>
            </a:r>
          </a:p>
        </p:txBody>
      </p:sp>
      <p:sp>
        <p:nvSpPr>
          <p:cNvPr id="3" name="Content Placeholder 2"/>
          <p:cNvSpPr>
            <a:spLocks noGrp="1"/>
          </p:cNvSpPr>
          <p:nvPr>
            <p:ph idx="13"/>
          </p:nvPr>
        </p:nvSpPr>
        <p:spPr/>
        <p:txBody>
          <a:bodyPr>
            <a:normAutofit/>
          </a:bodyPr>
          <a:lstStyle/>
          <a:p>
            <a:pPr marL="0" indent="0">
              <a:buNone/>
            </a:pPr>
            <a:r>
              <a:rPr lang="en-US" sz="1800" dirty="0"/>
              <a:t>The skip() operation returns a stream that discards the first n elements.</a:t>
            </a:r>
          </a:p>
          <a:p>
            <a:pPr marL="0" indent="0">
              <a:buNone/>
            </a:pPr>
            <a:endParaRPr lang="en-US" sz="1800" dirty="0"/>
          </a:p>
          <a:p>
            <a:pPr marL="0" indent="0">
              <a:buNone/>
            </a:pPr>
            <a:endParaRPr lang="en-US"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6" name="Rectangle: Rounded Corners 5">
            <a:extLst>
              <a:ext uri="{FF2B5EF4-FFF2-40B4-BE49-F238E27FC236}">
                <a16:creationId xmlns:a16="http://schemas.microsoft.com/office/drawing/2014/main" id="{31053BDC-6BC5-4589-9F78-6FF50698EB20}"/>
              </a:ext>
            </a:extLst>
          </p:cNvPr>
          <p:cNvSpPr/>
          <p:nvPr/>
        </p:nvSpPr>
        <p:spPr>
          <a:xfrm>
            <a:off x="611560" y="1771250"/>
            <a:ext cx="5891360" cy="2100232"/>
          </a:xfrm>
          <a:prstGeom prst="roundRect">
            <a:avLst>
              <a:gd name="adj" fmla="val 10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800" dirty="0"/>
              <a:t>List&lt;Transaction&gt; </a:t>
            </a:r>
            <a:r>
              <a:rPr lang="en-US" sz="1800" dirty="0" err="1"/>
              <a:t>failedTransactions</a:t>
            </a:r>
            <a:r>
              <a:rPr lang="en-US" sz="1800" dirty="0"/>
              <a:t> = </a:t>
            </a:r>
            <a:r>
              <a:rPr lang="en-US" sz="1800" dirty="0" err="1"/>
              <a:t>transactions.stream</a:t>
            </a:r>
            <a:r>
              <a:rPr lang="en-US" sz="1800" dirty="0"/>
              <a:t>()</a:t>
            </a:r>
          </a:p>
          <a:p>
            <a:pPr marL="0" indent="0">
              <a:buNone/>
            </a:pPr>
            <a:r>
              <a:rPr lang="en-US" sz="1800" dirty="0"/>
              <a:t>.filter(Transaction::</a:t>
            </a:r>
            <a:r>
              <a:rPr lang="en-US" sz="1800" dirty="0" err="1"/>
              <a:t>isFailed</a:t>
            </a:r>
            <a:r>
              <a:rPr lang="en-US" sz="1800" dirty="0"/>
              <a:t>)</a:t>
            </a:r>
          </a:p>
          <a:p>
            <a:pPr marL="0" indent="0">
              <a:buNone/>
            </a:pPr>
            <a:r>
              <a:rPr lang="en-US" sz="1800" dirty="0">
                <a:solidFill>
                  <a:srgbClr val="FFFF00"/>
                </a:solidFill>
              </a:rPr>
              <a:t>.skip(5)</a:t>
            </a:r>
          </a:p>
          <a:p>
            <a:pPr marL="0" indent="0">
              <a:buNone/>
            </a:pPr>
            <a:r>
              <a:rPr lang="en-US" sz="1800" dirty="0"/>
              <a:t>.collect(</a:t>
            </a:r>
            <a:r>
              <a:rPr lang="en-US" sz="1800" dirty="0" err="1"/>
              <a:t>Collectors.toList</a:t>
            </a:r>
            <a:r>
              <a:rPr lang="en-US" sz="1800" dirty="0"/>
              <a:t>());</a:t>
            </a:r>
          </a:p>
          <a:p>
            <a:pPr algn="ctr"/>
            <a:endParaRPr lang="en-IN" dirty="0"/>
          </a:p>
        </p:txBody>
      </p:sp>
      <p:pic>
        <p:nvPicPr>
          <p:cNvPr id="11" name="Content Placeholder 13" descr="Work from home Wi-Fi with solid fill">
            <a:hlinkClick r:id="rId2" action="ppaction://hlinksldjump"/>
            <a:extLst>
              <a:ext uri="{FF2B5EF4-FFF2-40B4-BE49-F238E27FC236}">
                <a16:creationId xmlns:a16="http://schemas.microsoft.com/office/drawing/2014/main" id="{EF28FEBD-E581-495C-B426-A4C3AAF176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31973"/>
            <a:ext cx="914400" cy="914400"/>
          </a:xfrm>
          <a:prstGeom prst="rect">
            <a:avLst/>
          </a:prstGeom>
        </p:spPr>
      </p:pic>
    </p:spTree>
    <p:extLst>
      <p:ext uri="{BB962C8B-B14F-4D97-AF65-F5344CB8AC3E}">
        <p14:creationId xmlns:p14="http://schemas.microsoft.com/office/powerpoint/2010/main" val="245195797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dirty="0"/>
            </a:br>
            <a:r>
              <a:rPr lang="en-US" dirty="0"/>
              <a:t>Case Study-3</a:t>
            </a:r>
          </a:p>
        </p:txBody>
      </p:sp>
      <p:sp>
        <p:nvSpPr>
          <p:cNvPr id="3" name="Content Placeholder 2">
            <a:extLst>
              <a:ext uri="{FF2B5EF4-FFF2-40B4-BE49-F238E27FC236}">
                <a16:creationId xmlns:a16="http://schemas.microsoft.com/office/drawing/2014/main" id="{0A5A8EBD-1922-437E-818B-3EA5B3853F75}"/>
              </a:ext>
            </a:extLst>
          </p:cNvPr>
          <p:cNvSpPr>
            <a:spLocks noGrp="1"/>
          </p:cNvSpPr>
          <p:nvPr>
            <p:ph idx="13"/>
          </p:nvPr>
        </p:nvSpPr>
        <p:spPr/>
        <p:txBody>
          <a:bodyPr>
            <a:normAutofit/>
          </a:bodyPr>
          <a:lstStyle/>
          <a:p>
            <a:pPr marL="0" indent="0">
              <a:buNone/>
            </a:pPr>
            <a:endParaRPr lang="en-IN" dirty="0">
              <a:solidFill>
                <a:srgbClr val="FF0000"/>
              </a:solidFill>
            </a:endParaRPr>
          </a:p>
          <a:p>
            <a:pPr marL="0" indent="0">
              <a:buNone/>
            </a:pPr>
            <a:endParaRPr lang="en-IN" dirty="0">
              <a:solidFill>
                <a:srgbClr val="FF0000"/>
              </a:solidFill>
            </a:endParaRPr>
          </a:p>
          <a:p>
            <a:pPr marL="0" indent="0">
              <a:buNone/>
            </a:pPr>
            <a:endParaRPr lang="en-IN" dirty="0">
              <a:solidFill>
                <a:srgbClr val="FF0000"/>
              </a:solidFill>
            </a:endParaRPr>
          </a:p>
          <a:p>
            <a:pPr marL="0" indent="0">
              <a:buNone/>
            </a:pPr>
            <a:endParaRPr lang="en-IN" dirty="0">
              <a:solidFill>
                <a:srgbClr val="FF0000"/>
              </a:solidFill>
            </a:endParaRPr>
          </a:p>
          <a:p>
            <a:pPr marL="0" indent="0">
              <a:buNone/>
            </a:pPr>
            <a:endParaRPr lang="en-IN" dirty="0">
              <a:solidFill>
                <a:srgbClr val="FF0000"/>
              </a:solidFill>
            </a:endParaRPr>
          </a:p>
        </p:txBody>
      </p:sp>
      <p:sp>
        <p:nvSpPr>
          <p:cNvPr id="6" name="Rectangle: Rounded Corners 5">
            <a:extLst>
              <a:ext uri="{FF2B5EF4-FFF2-40B4-BE49-F238E27FC236}">
                <a16:creationId xmlns:a16="http://schemas.microsoft.com/office/drawing/2014/main" id="{04F2A920-2988-44DE-BC3B-AB40F68D93D7}"/>
              </a:ext>
            </a:extLst>
          </p:cNvPr>
          <p:cNvSpPr/>
          <p:nvPr/>
        </p:nvSpPr>
        <p:spPr>
          <a:xfrm>
            <a:off x="625388" y="997208"/>
            <a:ext cx="7893224" cy="685800"/>
          </a:xfrm>
          <a:prstGeom prst="roundRect">
            <a:avLst>
              <a:gd name="adj" fmla="val 1021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3. Is it logically correct to keep the notification functionality along with the Transactions?? </a:t>
            </a:r>
          </a:p>
        </p:txBody>
      </p:sp>
      <p:grpSp>
        <p:nvGrpSpPr>
          <p:cNvPr id="10" name="Group 9">
            <a:extLst>
              <a:ext uri="{FF2B5EF4-FFF2-40B4-BE49-F238E27FC236}">
                <a16:creationId xmlns:a16="http://schemas.microsoft.com/office/drawing/2014/main" id="{C9E15C5B-308A-453F-B1F3-18593929A318}"/>
              </a:ext>
            </a:extLst>
          </p:cNvPr>
          <p:cNvGrpSpPr/>
          <p:nvPr/>
        </p:nvGrpSpPr>
        <p:grpSpPr>
          <a:xfrm>
            <a:off x="6904320" y="4277741"/>
            <a:ext cx="1614292" cy="512967"/>
            <a:chOff x="6215325" y="6076073"/>
            <a:chExt cx="2152389" cy="683956"/>
          </a:xfrm>
        </p:grpSpPr>
        <p:pic>
          <p:nvPicPr>
            <p:cNvPr id="8" name="Content Placeholder 11" descr="Right pointing backhand index outline">
              <a:extLst>
                <a:ext uri="{FF2B5EF4-FFF2-40B4-BE49-F238E27FC236}">
                  <a16:creationId xmlns:a16="http://schemas.microsoft.com/office/drawing/2014/main" id="{F3975AE0-598A-487B-8EC6-8D831E1F6B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15325" y="6076073"/>
              <a:ext cx="779288" cy="683956"/>
            </a:xfrm>
            <a:prstGeom prst="rect">
              <a:avLst/>
            </a:prstGeom>
            <a:effectLst>
              <a:outerShdw blurRad="50800" dist="38100" dir="2700000" algn="tl" rotWithShape="0">
                <a:prstClr val="black">
                  <a:alpha val="40000"/>
                </a:prstClr>
              </a:outerShdw>
            </a:effectLst>
          </p:spPr>
        </p:pic>
        <p:sp>
          <p:nvSpPr>
            <p:cNvPr id="9" name="Rectangle: Rounded Corners 8">
              <a:hlinkClick r:id="rId5" action="ppaction://hlinksldjump"/>
              <a:extLst>
                <a:ext uri="{FF2B5EF4-FFF2-40B4-BE49-F238E27FC236}">
                  <a16:creationId xmlns:a16="http://schemas.microsoft.com/office/drawing/2014/main" id="{3FA29490-C034-4C80-A20A-57A59950C192}"/>
                </a:ext>
              </a:extLst>
            </p:cNvPr>
            <p:cNvSpPr/>
            <p:nvPr/>
          </p:nvSpPr>
          <p:spPr>
            <a:xfrm>
              <a:off x="7010400" y="6112329"/>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Next</a:t>
              </a:r>
              <a:endParaRPr lang="en-IN" sz="1350" dirty="0"/>
            </a:p>
          </p:txBody>
        </p:sp>
      </p:grpSp>
      <p:sp>
        <p:nvSpPr>
          <p:cNvPr id="7" name="Rectangle: Rounded Corners 6">
            <a:extLst>
              <a:ext uri="{FF2B5EF4-FFF2-40B4-BE49-F238E27FC236}">
                <a16:creationId xmlns:a16="http://schemas.microsoft.com/office/drawing/2014/main" id="{6FB7F31E-3828-434A-840B-85EE97E1863B}"/>
              </a:ext>
            </a:extLst>
          </p:cNvPr>
          <p:cNvSpPr/>
          <p:nvPr/>
        </p:nvSpPr>
        <p:spPr>
          <a:xfrm>
            <a:off x="625388" y="1741070"/>
            <a:ext cx="7893224" cy="1608297"/>
          </a:xfrm>
          <a:prstGeom prst="roundRect">
            <a:avLst>
              <a:gd name="adj" fmla="val 8251"/>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a:p>
            <a:endParaRPr lang="en-US" dirty="0">
              <a:solidFill>
                <a:schemeClr val="bg1"/>
              </a:solidFill>
            </a:endParaRPr>
          </a:p>
          <a:p>
            <a:pPr algn="l"/>
            <a:endParaRPr lang="en-US" sz="1800" dirty="0">
              <a:solidFill>
                <a:schemeClr val="bg1"/>
              </a:solidFill>
            </a:endParaRPr>
          </a:p>
          <a:p>
            <a:pPr algn="l"/>
            <a:endParaRPr lang="en-US" dirty="0">
              <a:solidFill>
                <a:schemeClr val="bg1"/>
              </a:solidFill>
            </a:endParaRPr>
          </a:p>
          <a:p>
            <a:pPr algn="l"/>
            <a:r>
              <a:rPr lang="en-US" sz="1600" dirty="0">
                <a:solidFill>
                  <a:schemeClr val="bg1"/>
                </a:solidFill>
              </a:rPr>
              <a:t>Answer: No, A class should have only one reason to change only when deposit or withdraw logic changes but not when any new notification is added as it is a violation of SRP (Single Responsibility design principle). Let's create a class called Alert and add this </a:t>
            </a:r>
            <a:r>
              <a:rPr lang="en-US" sz="1600" dirty="0" err="1">
                <a:solidFill>
                  <a:schemeClr val="bg1"/>
                </a:solidFill>
              </a:rPr>
              <a:t>sendMail</a:t>
            </a:r>
            <a:r>
              <a:rPr lang="en-US" sz="1600" dirty="0">
                <a:solidFill>
                  <a:schemeClr val="bg1"/>
                </a:solidFill>
              </a:rPr>
              <a:t>() method in that</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IN" sz="1350" dirty="0"/>
          </a:p>
        </p:txBody>
      </p:sp>
      <p:sp>
        <p:nvSpPr>
          <p:cNvPr id="16" name="Footer Placeholder 3">
            <a:extLst>
              <a:ext uri="{FF2B5EF4-FFF2-40B4-BE49-F238E27FC236}">
                <a16:creationId xmlns:a16="http://schemas.microsoft.com/office/drawing/2014/main" id="{90731932-B6C1-4DD9-B35E-12C909BC63F1}"/>
              </a:ext>
            </a:extLst>
          </p:cNvPr>
          <p:cNvSpPr txBox="1">
            <a:spLocks/>
          </p:cNvSpPr>
          <p:nvPr/>
        </p:nvSpPr>
        <p:spPr>
          <a:xfrm>
            <a:off x="0" y="4765675"/>
            <a:ext cx="3475038" cy="27463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Xoriant Soultions Pvt. Ltd.</a:t>
            </a:r>
            <a:endParaRPr lang="en-US" dirty="0"/>
          </a:p>
        </p:txBody>
      </p:sp>
      <p:sp>
        <p:nvSpPr>
          <p:cNvPr id="11" name="TextBox 10">
            <a:extLst>
              <a:ext uri="{FF2B5EF4-FFF2-40B4-BE49-F238E27FC236}">
                <a16:creationId xmlns:a16="http://schemas.microsoft.com/office/drawing/2014/main" id="{E50BC67F-DCC4-42E9-A4CF-F4DA433C271B}"/>
              </a:ext>
            </a:extLst>
          </p:cNvPr>
          <p:cNvSpPr txBox="1"/>
          <p:nvPr/>
        </p:nvSpPr>
        <p:spPr>
          <a:xfrm>
            <a:off x="625388" y="3503523"/>
            <a:ext cx="4572000" cy="369332"/>
          </a:xfrm>
          <a:prstGeom prst="rect">
            <a:avLst/>
          </a:prstGeom>
          <a:noFill/>
        </p:spPr>
        <p:txBody>
          <a:bodyPr wrap="square">
            <a:spAutoFit/>
          </a:bodyPr>
          <a:lstStyle/>
          <a:p>
            <a:r>
              <a:rPr lang="en-US" dirty="0">
                <a:solidFill>
                  <a:schemeClr val="accent6"/>
                </a:solidFill>
              </a:rPr>
              <a:t>Refer the Code:</a:t>
            </a:r>
          </a:p>
        </p:txBody>
      </p:sp>
    </p:spTree>
    <p:extLst>
      <p:ext uri="{BB962C8B-B14F-4D97-AF65-F5344CB8AC3E}">
        <p14:creationId xmlns:p14="http://schemas.microsoft.com/office/powerpoint/2010/main" val="2948506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9" restart="whenNotActive" fill="hold" evtFilter="cancelBubble" nodeType="interactiveSeq">
                <p:stCondLst>
                  <p:cond evt="onClick" delay="0">
                    <p:tgtEl>
                      <p:spTgt spid="6"/>
                    </p:tgtEl>
                  </p:cond>
                </p:stCondLst>
                <p:endSync evt="end" delay="0">
                  <p:rtn val="all"/>
                </p:endSync>
                <p:childTnLst>
                  <p:par>
                    <p:cTn id="10" fill="hold">
                      <p:stCondLst>
                        <p:cond delay="0"/>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7" grpId="0" animBg="1"/>
      <p:bldP spid="7" grpId="1" animBg="1"/>
      <p:bldP spid="11"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Map(Function mapper)</a:t>
            </a:r>
          </a:p>
        </p:txBody>
      </p:sp>
      <p:sp>
        <p:nvSpPr>
          <p:cNvPr id="3" name="Content Placeholder 2"/>
          <p:cNvSpPr>
            <a:spLocks noGrp="1"/>
          </p:cNvSpPr>
          <p:nvPr>
            <p:ph idx="13"/>
          </p:nvPr>
        </p:nvSpPr>
        <p:spPr/>
        <p:txBody>
          <a:bodyPr>
            <a:normAutofit/>
          </a:bodyPr>
          <a:lstStyle/>
          <a:p>
            <a:pPr marL="0" indent="0">
              <a:buNone/>
            </a:pPr>
            <a:r>
              <a:rPr lang="en-US" sz="1800" dirty="0"/>
              <a:t>The map() operation allows us to select specific information from objects. For example, in SQL you can select a particular column from a table.</a:t>
            </a:r>
          </a:p>
          <a:p>
            <a:endParaRPr lang="en-US" sz="1800"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8" name="Rectangle: Rounded Corners 7">
            <a:extLst>
              <a:ext uri="{FF2B5EF4-FFF2-40B4-BE49-F238E27FC236}">
                <a16:creationId xmlns:a16="http://schemas.microsoft.com/office/drawing/2014/main" id="{3EF4750E-CDC5-4F51-BBD4-525D31C225B5}"/>
              </a:ext>
            </a:extLst>
          </p:cNvPr>
          <p:cNvSpPr/>
          <p:nvPr/>
        </p:nvSpPr>
        <p:spPr>
          <a:xfrm>
            <a:off x="529358" y="1995686"/>
            <a:ext cx="5891360" cy="1349130"/>
          </a:xfrm>
          <a:prstGeom prst="roundRect">
            <a:avLst>
              <a:gd name="adj" fmla="val 10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800" dirty="0"/>
              <a:t>List&lt;String&gt; </a:t>
            </a:r>
            <a:r>
              <a:rPr lang="en-US" sz="1800" dirty="0" err="1"/>
              <a:t>transactionIdList</a:t>
            </a:r>
            <a:r>
              <a:rPr lang="en-US" sz="1800" dirty="0"/>
              <a:t> = </a:t>
            </a:r>
            <a:r>
              <a:rPr lang="en-US" sz="1800" dirty="0" err="1"/>
              <a:t>transactions.stream</a:t>
            </a:r>
            <a:r>
              <a:rPr lang="en-US" sz="1800" dirty="0"/>
              <a:t>()</a:t>
            </a:r>
          </a:p>
          <a:p>
            <a:pPr marL="0" indent="0">
              <a:buNone/>
            </a:pPr>
            <a:r>
              <a:rPr lang="en-US" sz="1800" dirty="0">
                <a:solidFill>
                  <a:srgbClr val="FFFF00"/>
                </a:solidFill>
              </a:rPr>
              <a:t>.map(Transaction::</a:t>
            </a:r>
            <a:r>
              <a:rPr lang="en-US" sz="1800" dirty="0" err="1">
                <a:solidFill>
                  <a:srgbClr val="FFFF00"/>
                </a:solidFill>
              </a:rPr>
              <a:t>getId</a:t>
            </a:r>
            <a:r>
              <a:rPr lang="en-US" sz="1800" dirty="0">
                <a:solidFill>
                  <a:srgbClr val="FFFF00"/>
                </a:solidFill>
              </a:rPr>
              <a:t>)</a:t>
            </a:r>
          </a:p>
          <a:p>
            <a:pPr marL="0" indent="0">
              <a:buNone/>
            </a:pPr>
            <a:r>
              <a:rPr lang="en-US" sz="1800" dirty="0"/>
              <a:t>.collect(</a:t>
            </a:r>
            <a:r>
              <a:rPr lang="en-US" sz="1800" dirty="0" err="1"/>
              <a:t>Collectors.toList</a:t>
            </a:r>
            <a:r>
              <a:rPr lang="en-US" sz="1800" dirty="0"/>
              <a:t>());</a:t>
            </a:r>
          </a:p>
          <a:p>
            <a:pPr algn="ctr"/>
            <a:endParaRPr lang="en-IN" dirty="0"/>
          </a:p>
        </p:txBody>
      </p:sp>
      <p:pic>
        <p:nvPicPr>
          <p:cNvPr id="13" name="Content Placeholder 13" descr="Work from home Wi-Fi with solid fill">
            <a:hlinkClick r:id="rId2" action="ppaction://hlinksldjump"/>
            <a:extLst>
              <a:ext uri="{FF2B5EF4-FFF2-40B4-BE49-F238E27FC236}">
                <a16:creationId xmlns:a16="http://schemas.microsoft.com/office/drawing/2014/main" id="{1F02966A-49E0-4664-92AF-F9592713B6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31973"/>
            <a:ext cx="914400" cy="914400"/>
          </a:xfrm>
          <a:prstGeom prst="rect">
            <a:avLst/>
          </a:prstGeom>
        </p:spPr>
      </p:pic>
    </p:spTree>
    <p:extLst>
      <p:ext uri="{BB962C8B-B14F-4D97-AF65-F5344CB8AC3E}">
        <p14:creationId xmlns:p14="http://schemas.microsoft.com/office/powerpoint/2010/main" val="308074726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FlatMap</a:t>
            </a:r>
            <a:r>
              <a:rPr lang="en-US" dirty="0"/>
              <a:t>(Function Mapper)</a:t>
            </a:r>
          </a:p>
        </p:txBody>
      </p:sp>
      <p:sp>
        <p:nvSpPr>
          <p:cNvPr id="3" name="Content Placeholder 2"/>
          <p:cNvSpPr>
            <a:spLocks noGrp="1"/>
          </p:cNvSpPr>
          <p:nvPr>
            <p:ph idx="13"/>
          </p:nvPr>
        </p:nvSpPr>
        <p:spPr/>
        <p:txBody>
          <a:bodyPr>
            <a:normAutofit/>
          </a:bodyPr>
          <a:lstStyle/>
          <a:p>
            <a:pPr marL="0" indent="0">
              <a:buNone/>
            </a:pPr>
            <a:r>
              <a:rPr lang="en-US" sz="1800" dirty="0"/>
              <a:t>The </a:t>
            </a:r>
            <a:r>
              <a:rPr lang="en-US" sz="1800" dirty="0" err="1"/>
              <a:t>flatMap</a:t>
            </a:r>
            <a:r>
              <a:rPr lang="en-US" sz="1800" dirty="0"/>
              <a:t>() operation is a combination of a map &amp; a flat operation. This means you first apply map function and than flattens the result.</a:t>
            </a:r>
          </a:p>
          <a:p>
            <a:pPr marL="0" indent="0">
              <a:buNone/>
            </a:pPr>
            <a:endParaRPr lang="en-US" sz="1800"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6" name="Rectangle: Rounded Corners 5">
            <a:extLst>
              <a:ext uri="{FF2B5EF4-FFF2-40B4-BE49-F238E27FC236}">
                <a16:creationId xmlns:a16="http://schemas.microsoft.com/office/drawing/2014/main" id="{658F8D36-CD1A-431B-BE92-A474132C68B8}"/>
              </a:ext>
            </a:extLst>
          </p:cNvPr>
          <p:cNvSpPr/>
          <p:nvPr/>
        </p:nvSpPr>
        <p:spPr>
          <a:xfrm>
            <a:off x="611560" y="1805978"/>
            <a:ext cx="7138722" cy="2100232"/>
          </a:xfrm>
          <a:prstGeom prst="roundRect">
            <a:avLst>
              <a:gd name="adj" fmla="val 10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05740" lvl="1" indent="0">
              <a:buNone/>
            </a:pPr>
            <a:r>
              <a:rPr lang="en-US" dirty="0"/>
              <a:t>Stream&lt;List&lt;Integer&gt;&gt; stream = </a:t>
            </a:r>
            <a:r>
              <a:rPr lang="en-US" dirty="0" err="1"/>
              <a:t>Stream.of</a:t>
            </a:r>
            <a:r>
              <a:rPr lang="en-US" dirty="0"/>
              <a:t>(</a:t>
            </a:r>
            <a:r>
              <a:rPr lang="en-US" dirty="0" err="1"/>
              <a:t>Arrays.asList</a:t>
            </a:r>
            <a:r>
              <a:rPr lang="en-US" dirty="0"/>
              <a:t>(1, 2, 3), </a:t>
            </a:r>
            <a:r>
              <a:rPr lang="en-US" dirty="0" err="1"/>
              <a:t>Arrays.asList</a:t>
            </a:r>
            <a:r>
              <a:rPr lang="en-US" dirty="0"/>
              <a:t>(1, 12, 30), </a:t>
            </a:r>
            <a:r>
              <a:rPr lang="en-US" dirty="0" err="1"/>
              <a:t>Arrays.asList</a:t>
            </a:r>
            <a:r>
              <a:rPr lang="en-US" dirty="0"/>
              <a:t>(11, 2, 13));</a:t>
            </a:r>
          </a:p>
          <a:p>
            <a:pPr marL="205740" lvl="1" indent="0">
              <a:buNone/>
            </a:pPr>
            <a:r>
              <a:rPr lang="en-US" dirty="0"/>
              <a:t>List&lt;Integer&gt; </a:t>
            </a:r>
            <a:r>
              <a:rPr lang="en-US" dirty="0" err="1"/>
              <a:t>flatIntList</a:t>
            </a:r>
            <a:r>
              <a:rPr lang="en-US" dirty="0"/>
              <a:t> = </a:t>
            </a:r>
          </a:p>
          <a:p>
            <a:pPr marL="205740" lvl="1" indent="0">
              <a:buNone/>
            </a:pPr>
            <a:r>
              <a:rPr lang="en-US" dirty="0" err="1"/>
              <a:t>stream.</a:t>
            </a:r>
            <a:r>
              <a:rPr lang="en-US" dirty="0" err="1">
                <a:solidFill>
                  <a:srgbClr val="FFFF00"/>
                </a:solidFill>
              </a:rPr>
              <a:t>flatMap</a:t>
            </a:r>
            <a:r>
              <a:rPr lang="en-US" dirty="0">
                <a:solidFill>
                  <a:srgbClr val="FFFF00"/>
                </a:solidFill>
              </a:rPr>
              <a:t>(List::stream)</a:t>
            </a:r>
          </a:p>
          <a:p>
            <a:pPr marL="205740" lvl="1" indent="0">
              <a:buNone/>
            </a:pPr>
            <a:r>
              <a:rPr lang="en-US" dirty="0"/>
              <a:t>.collect(</a:t>
            </a:r>
            <a:r>
              <a:rPr lang="en-US" dirty="0" err="1"/>
              <a:t>Collectors.toList</a:t>
            </a:r>
            <a:r>
              <a:rPr lang="en-US" dirty="0"/>
              <a:t>());  </a:t>
            </a:r>
            <a:r>
              <a:rPr lang="en-US" dirty="0">
                <a:solidFill>
                  <a:srgbClr val="FFFF00"/>
                </a:solidFill>
              </a:rPr>
              <a:t>// 1, 2, 3, 1, 12, 30, 11, 2, 13</a:t>
            </a:r>
          </a:p>
          <a:p>
            <a:pPr algn="ctr"/>
            <a:endParaRPr lang="en-IN" dirty="0"/>
          </a:p>
        </p:txBody>
      </p:sp>
      <p:pic>
        <p:nvPicPr>
          <p:cNvPr id="11" name="Content Placeholder 13" descr="Work from home Wi-Fi with solid fill">
            <a:hlinkClick r:id="rId2" action="ppaction://hlinksldjump"/>
            <a:extLst>
              <a:ext uri="{FF2B5EF4-FFF2-40B4-BE49-F238E27FC236}">
                <a16:creationId xmlns:a16="http://schemas.microsoft.com/office/drawing/2014/main" id="{53CA4C36-6E71-48ED-A482-F9008D593F4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31973"/>
            <a:ext cx="914400" cy="914400"/>
          </a:xfrm>
          <a:prstGeom prst="rect">
            <a:avLst/>
          </a:prstGeom>
        </p:spPr>
      </p:pic>
    </p:spTree>
    <p:extLst>
      <p:ext uri="{BB962C8B-B14F-4D97-AF65-F5344CB8AC3E}">
        <p14:creationId xmlns:p14="http://schemas.microsoft.com/office/powerpoint/2010/main" val="272381614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AllMatch</a:t>
            </a:r>
            <a:r>
              <a:rPr lang="en-US" dirty="0"/>
              <a:t>(Predicate p)</a:t>
            </a:r>
          </a:p>
        </p:txBody>
      </p:sp>
      <p:sp>
        <p:nvSpPr>
          <p:cNvPr id="3" name="Content Placeholder 2"/>
          <p:cNvSpPr>
            <a:spLocks noGrp="1"/>
          </p:cNvSpPr>
          <p:nvPr>
            <p:ph idx="13"/>
          </p:nvPr>
        </p:nvSpPr>
        <p:spPr/>
        <p:txBody>
          <a:bodyPr>
            <a:normAutofit/>
          </a:bodyPr>
          <a:lstStyle/>
          <a:p>
            <a:pPr marL="0" indent="0">
              <a:buNone/>
            </a:pPr>
            <a:r>
              <a:rPr lang="en-US" sz="1800" dirty="0"/>
              <a:t>The </a:t>
            </a:r>
            <a:r>
              <a:rPr lang="en-US" sz="1800" dirty="0" err="1"/>
              <a:t>allMatch</a:t>
            </a:r>
            <a:r>
              <a:rPr lang="en-US" sz="1800" dirty="0"/>
              <a:t>() operation checks whether all the elements of the stream match the given predicate.</a:t>
            </a:r>
          </a:p>
          <a:p>
            <a:pPr marL="0" indent="0">
              <a:buNone/>
            </a:pPr>
            <a:endParaRPr lang="en-US" sz="1800"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6" name="Rectangle: Rounded Corners 5">
            <a:extLst>
              <a:ext uri="{FF2B5EF4-FFF2-40B4-BE49-F238E27FC236}">
                <a16:creationId xmlns:a16="http://schemas.microsoft.com/office/drawing/2014/main" id="{BF38C2B5-7E44-437C-8D2F-5423FDE716E1}"/>
              </a:ext>
            </a:extLst>
          </p:cNvPr>
          <p:cNvSpPr/>
          <p:nvPr/>
        </p:nvSpPr>
        <p:spPr>
          <a:xfrm>
            <a:off x="611560" y="1842569"/>
            <a:ext cx="5891360" cy="898826"/>
          </a:xfrm>
          <a:prstGeom prst="roundRect">
            <a:avLst>
              <a:gd name="adj" fmla="val 10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05740" lvl="1" indent="0">
              <a:buNone/>
            </a:pPr>
            <a:endParaRPr lang="en-US" dirty="0"/>
          </a:p>
          <a:p>
            <a:pPr marL="205740" lvl="1" indent="0">
              <a:buNone/>
            </a:pPr>
            <a:r>
              <a:rPr lang="en-US" dirty="0" err="1"/>
              <a:t>boolean</a:t>
            </a:r>
            <a:r>
              <a:rPr lang="en-US" dirty="0"/>
              <a:t> </a:t>
            </a:r>
            <a:r>
              <a:rPr lang="en-US" dirty="0" err="1"/>
              <a:t>isHot</a:t>
            </a:r>
            <a:r>
              <a:rPr lang="en-US" dirty="0"/>
              <a:t> = </a:t>
            </a:r>
            <a:r>
              <a:rPr lang="en-US" dirty="0" err="1"/>
              <a:t>temteratures.stream</a:t>
            </a:r>
            <a:r>
              <a:rPr lang="en-US" dirty="0"/>
              <a:t>()</a:t>
            </a:r>
          </a:p>
          <a:p>
            <a:pPr marL="205740" lvl="1" indent="0">
              <a:buNone/>
            </a:pPr>
            <a:r>
              <a:rPr lang="en-US" dirty="0">
                <a:solidFill>
                  <a:srgbClr val="FFFF00"/>
                </a:solidFill>
              </a:rPr>
              <a:t>.</a:t>
            </a:r>
            <a:r>
              <a:rPr lang="en-US" dirty="0" err="1">
                <a:solidFill>
                  <a:srgbClr val="FFFF00"/>
                </a:solidFill>
              </a:rPr>
              <a:t>allMatch</a:t>
            </a:r>
            <a:r>
              <a:rPr lang="en-US" dirty="0">
                <a:solidFill>
                  <a:srgbClr val="FFFF00"/>
                </a:solidFill>
              </a:rPr>
              <a:t>(t -&gt; </a:t>
            </a:r>
            <a:r>
              <a:rPr lang="en-US" dirty="0" err="1">
                <a:solidFill>
                  <a:srgbClr val="FFFF00"/>
                </a:solidFill>
              </a:rPr>
              <a:t>t.getTemperature</a:t>
            </a:r>
            <a:r>
              <a:rPr lang="en-US" dirty="0">
                <a:solidFill>
                  <a:srgbClr val="FFFF00"/>
                </a:solidFill>
              </a:rPr>
              <a:t>() &gt; 40);</a:t>
            </a:r>
          </a:p>
          <a:p>
            <a:pPr algn="ctr"/>
            <a:endParaRPr lang="en-IN" dirty="0"/>
          </a:p>
        </p:txBody>
      </p:sp>
      <p:pic>
        <p:nvPicPr>
          <p:cNvPr id="11" name="Content Placeholder 13" descr="Work from home Wi-Fi with solid fill">
            <a:hlinkClick r:id="rId2" action="ppaction://hlinksldjump"/>
            <a:extLst>
              <a:ext uri="{FF2B5EF4-FFF2-40B4-BE49-F238E27FC236}">
                <a16:creationId xmlns:a16="http://schemas.microsoft.com/office/drawing/2014/main" id="{7A6F82A9-9399-4906-9A84-9672B04FD4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31973"/>
            <a:ext cx="914400" cy="914400"/>
          </a:xfrm>
          <a:prstGeom prst="rect">
            <a:avLst/>
          </a:prstGeom>
        </p:spPr>
      </p:pic>
    </p:spTree>
    <p:extLst>
      <p:ext uri="{BB962C8B-B14F-4D97-AF65-F5344CB8AC3E}">
        <p14:creationId xmlns:p14="http://schemas.microsoft.com/office/powerpoint/2010/main" val="413891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AnyMatch</a:t>
            </a:r>
            <a:r>
              <a:rPr lang="en-US" dirty="0"/>
              <a:t>(Predicate p)</a:t>
            </a:r>
          </a:p>
        </p:txBody>
      </p:sp>
      <p:sp>
        <p:nvSpPr>
          <p:cNvPr id="3" name="Content Placeholder 2"/>
          <p:cNvSpPr>
            <a:spLocks noGrp="1"/>
          </p:cNvSpPr>
          <p:nvPr>
            <p:ph idx="13"/>
          </p:nvPr>
        </p:nvSpPr>
        <p:spPr/>
        <p:txBody>
          <a:bodyPr>
            <a:normAutofit/>
          </a:bodyPr>
          <a:lstStyle/>
          <a:p>
            <a:pPr marL="0" indent="0">
              <a:buNone/>
            </a:pPr>
            <a:r>
              <a:rPr lang="en-US" sz="1800" dirty="0"/>
              <a:t>The </a:t>
            </a:r>
            <a:r>
              <a:rPr lang="en-US" sz="1800" dirty="0" err="1"/>
              <a:t>anyMatch</a:t>
            </a:r>
            <a:r>
              <a:rPr lang="en-US" sz="1800" dirty="0"/>
              <a:t>() operation checks at least one element of the stream match the given predicate.</a:t>
            </a:r>
          </a:p>
          <a:p>
            <a:pPr marL="0" indent="0">
              <a:buNone/>
            </a:pPr>
            <a:endParaRPr lang="en-US" sz="1800"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6" name="Rectangle: Rounded Corners 5">
            <a:extLst>
              <a:ext uri="{FF2B5EF4-FFF2-40B4-BE49-F238E27FC236}">
                <a16:creationId xmlns:a16="http://schemas.microsoft.com/office/drawing/2014/main" id="{9EAAF022-FACA-4981-AB7B-A4F4508C0ACA}"/>
              </a:ext>
            </a:extLst>
          </p:cNvPr>
          <p:cNvSpPr/>
          <p:nvPr/>
        </p:nvSpPr>
        <p:spPr>
          <a:xfrm>
            <a:off x="552848" y="1700119"/>
            <a:ext cx="5891360" cy="772646"/>
          </a:xfrm>
          <a:prstGeom prst="roundRect">
            <a:avLst>
              <a:gd name="adj" fmla="val 10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05740" lvl="1" indent="0">
              <a:buNone/>
            </a:pPr>
            <a:endParaRPr lang="en-US" dirty="0"/>
          </a:p>
          <a:p>
            <a:pPr marL="205740" lvl="1" indent="0">
              <a:buNone/>
            </a:pPr>
            <a:r>
              <a:rPr lang="en-US" dirty="0" err="1"/>
              <a:t>boolean</a:t>
            </a:r>
            <a:r>
              <a:rPr lang="en-US" dirty="0"/>
              <a:t> </a:t>
            </a:r>
            <a:r>
              <a:rPr lang="en-US" dirty="0" err="1"/>
              <a:t>isHot</a:t>
            </a:r>
            <a:r>
              <a:rPr lang="en-US" dirty="0"/>
              <a:t> = </a:t>
            </a:r>
            <a:r>
              <a:rPr lang="en-US" dirty="0" err="1"/>
              <a:t>temteratures.stream</a:t>
            </a:r>
            <a:r>
              <a:rPr lang="en-US" dirty="0"/>
              <a:t>()</a:t>
            </a:r>
          </a:p>
          <a:p>
            <a:pPr marL="205740" lvl="1" indent="0">
              <a:buNone/>
            </a:pPr>
            <a:r>
              <a:rPr lang="en-US" dirty="0">
                <a:solidFill>
                  <a:srgbClr val="FFFF00"/>
                </a:solidFill>
              </a:rPr>
              <a:t>.</a:t>
            </a:r>
            <a:r>
              <a:rPr lang="en-US" dirty="0" err="1">
                <a:solidFill>
                  <a:srgbClr val="FFFF00"/>
                </a:solidFill>
              </a:rPr>
              <a:t>anyMatch</a:t>
            </a:r>
            <a:r>
              <a:rPr lang="en-US" dirty="0">
                <a:solidFill>
                  <a:srgbClr val="FFFF00"/>
                </a:solidFill>
              </a:rPr>
              <a:t>(t -&gt; </a:t>
            </a:r>
            <a:r>
              <a:rPr lang="en-US" dirty="0" err="1">
                <a:solidFill>
                  <a:srgbClr val="FFFF00"/>
                </a:solidFill>
              </a:rPr>
              <a:t>t.getTemperature</a:t>
            </a:r>
            <a:r>
              <a:rPr lang="en-US" dirty="0">
                <a:solidFill>
                  <a:srgbClr val="FFFF00"/>
                </a:solidFill>
              </a:rPr>
              <a:t>() &gt; 40);</a:t>
            </a:r>
          </a:p>
          <a:p>
            <a:pPr algn="ctr"/>
            <a:endParaRPr lang="en-IN" dirty="0"/>
          </a:p>
        </p:txBody>
      </p:sp>
      <p:pic>
        <p:nvPicPr>
          <p:cNvPr id="11" name="Content Placeholder 13" descr="Work from home Wi-Fi with solid fill">
            <a:hlinkClick r:id="rId2" action="ppaction://hlinksldjump"/>
            <a:extLst>
              <a:ext uri="{FF2B5EF4-FFF2-40B4-BE49-F238E27FC236}">
                <a16:creationId xmlns:a16="http://schemas.microsoft.com/office/drawing/2014/main" id="{84293329-14E7-4255-92D6-2190F08EF0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31973"/>
            <a:ext cx="914400" cy="914400"/>
          </a:xfrm>
          <a:prstGeom prst="rect">
            <a:avLst/>
          </a:prstGeom>
        </p:spPr>
      </p:pic>
    </p:spTree>
    <p:extLst>
      <p:ext uri="{BB962C8B-B14F-4D97-AF65-F5344CB8AC3E}">
        <p14:creationId xmlns:p14="http://schemas.microsoft.com/office/powerpoint/2010/main" val="201508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NoneMatch</a:t>
            </a:r>
            <a:r>
              <a:rPr lang="en-US" dirty="0"/>
              <a:t>(Predicate p)</a:t>
            </a:r>
          </a:p>
        </p:txBody>
      </p:sp>
      <p:sp>
        <p:nvSpPr>
          <p:cNvPr id="3" name="Content Placeholder 2"/>
          <p:cNvSpPr>
            <a:spLocks noGrp="1"/>
          </p:cNvSpPr>
          <p:nvPr>
            <p:ph idx="13"/>
          </p:nvPr>
        </p:nvSpPr>
        <p:spPr/>
        <p:txBody>
          <a:bodyPr/>
          <a:lstStyle/>
          <a:p>
            <a:pPr marL="0" indent="0">
              <a:buNone/>
            </a:pPr>
            <a:r>
              <a:rPr lang="en-US" dirty="0"/>
              <a:t>The </a:t>
            </a:r>
            <a:r>
              <a:rPr lang="en-US" dirty="0" err="1"/>
              <a:t>noneMatch</a:t>
            </a:r>
            <a:r>
              <a:rPr lang="en-US" dirty="0"/>
              <a:t>() is opposite to </a:t>
            </a:r>
            <a:r>
              <a:rPr lang="en-US" dirty="0" err="1"/>
              <a:t>allMatch</a:t>
            </a:r>
            <a:r>
              <a:rPr lang="en-US" dirty="0"/>
              <a:t>() operation. The </a:t>
            </a:r>
            <a:r>
              <a:rPr lang="en-US" dirty="0" err="1"/>
              <a:t>noneMatch</a:t>
            </a:r>
            <a:r>
              <a:rPr lang="en-US" dirty="0"/>
              <a:t>() checks whether no element in the stream match the given predicate.</a:t>
            </a:r>
          </a:p>
          <a:p>
            <a:pPr marL="0" indent="0">
              <a:buNone/>
            </a:pPr>
            <a:endParaRPr lang="en-US"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6" name="Rectangle: Rounded Corners 5">
            <a:extLst>
              <a:ext uri="{FF2B5EF4-FFF2-40B4-BE49-F238E27FC236}">
                <a16:creationId xmlns:a16="http://schemas.microsoft.com/office/drawing/2014/main" id="{A3709AB9-0696-4244-9313-57F76551107D}"/>
              </a:ext>
            </a:extLst>
          </p:cNvPr>
          <p:cNvSpPr/>
          <p:nvPr/>
        </p:nvSpPr>
        <p:spPr>
          <a:xfrm>
            <a:off x="611560" y="1744932"/>
            <a:ext cx="5891360" cy="826818"/>
          </a:xfrm>
          <a:prstGeom prst="roundRect">
            <a:avLst>
              <a:gd name="adj" fmla="val 10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05740" lvl="1" indent="0">
              <a:buNone/>
            </a:pPr>
            <a:endParaRPr lang="en-US" dirty="0"/>
          </a:p>
          <a:p>
            <a:pPr marL="205740" lvl="1" indent="0">
              <a:buNone/>
            </a:pPr>
            <a:r>
              <a:rPr lang="en-US" dirty="0" err="1"/>
              <a:t>boolean</a:t>
            </a:r>
            <a:r>
              <a:rPr lang="en-US" dirty="0"/>
              <a:t> </a:t>
            </a:r>
            <a:r>
              <a:rPr lang="en-US" dirty="0" err="1"/>
              <a:t>isHot</a:t>
            </a:r>
            <a:r>
              <a:rPr lang="en-US" dirty="0"/>
              <a:t> = </a:t>
            </a:r>
            <a:r>
              <a:rPr lang="en-US" dirty="0" err="1"/>
              <a:t>temteratures.stream</a:t>
            </a:r>
            <a:r>
              <a:rPr lang="en-US" dirty="0"/>
              <a:t>()</a:t>
            </a:r>
          </a:p>
          <a:p>
            <a:pPr marL="205740" lvl="1" indent="0">
              <a:buNone/>
            </a:pPr>
            <a:r>
              <a:rPr lang="en-US" dirty="0">
                <a:solidFill>
                  <a:srgbClr val="FFFF00"/>
                </a:solidFill>
              </a:rPr>
              <a:t>.</a:t>
            </a:r>
            <a:r>
              <a:rPr lang="en-US" dirty="0" err="1">
                <a:solidFill>
                  <a:srgbClr val="FFFF00"/>
                </a:solidFill>
              </a:rPr>
              <a:t>noneMatch</a:t>
            </a:r>
            <a:r>
              <a:rPr lang="en-US" dirty="0">
                <a:solidFill>
                  <a:srgbClr val="FFFF00"/>
                </a:solidFill>
              </a:rPr>
              <a:t>(t -&gt; </a:t>
            </a:r>
            <a:r>
              <a:rPr lang="en-US" dirty="0" err="1">
                <a:solidFill>
                  <a:srgbClr val="FFFF00"/>
                </a:solidFill>
              </a:rPr>
              <a:t>t.getTemperature</a:t>
            </a:r>
            <a:r>
              <a:rPr lang="en-US" dirty="0">
                <a:solidFill>
                  <a:srgbClr val="FFFF00"/>
                </a:solidFill>
              </a:rPr>
              <a:t>() &gt; 40);</a:t>
            </a:r>
          </a:p>
          <a:p>
            <a:pPr algn="ctr"/>
            <a:endParaRPr lang="en-IN" dirty="0"/>
          </a:p>
        </p:txBody>
      </p:sp>
      <p:pic>
        <p:nvPicPr>
          <p:cNvPr id="11" name="Content Placeholder 13" descr="Work from home Wi-Fi with solid fill">
            <a:hlinkClick r:id="rId2" action="ppaction://hlinksldjump"/>
            <a:extLst>
              <a:ext uri="{FF2B5EF4-FFF2-40B4-BE49-F238E27FC236}">
                <a16:creationId xmlns:a16="http://schemas.microsoft.com/office/drawing/2014/main" id="{2B8747C6-EFD8-47CF-AB14-5BA472A157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31973"/>
            <a:ext cx="914400" cy="914400"/>
          </a:xfrm>
          <a:prstGeom prst="rect">
            <a:avLst/>
          </a:prstGeom>
        </p:spPr>
      </p:pic>
    </p:spTree>
    <p:extLst>
      <p:ext uri="{BB962C8B-B14F-4D97-AF65-F5344CB8AC3E}">
        <p14:creationId xmlns:p14="http://schemas.microsoft.com/office/powerpoint/2010/main" val="1765996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FindAny</a:t>
            </a:r>
            <a:r>
              <a:rPr lang="en-US" dirty="0"/>
              <a:t>()</a:t>
            </a:r>
          </a:p>
        </p:txBody>
      </p:sp>
      <p:sp>
        <p:nvSpPr>
          <p:cNvPr id="3" name="Content Placeholder 2"/>
          <p:cNvSpPr>
            <a:spLocks noGrp="1"/>
          </p:cNvSpPr>
          <p:nvPr>
            <p:ph idx="13"/>
          </p:nvPr>
        </p:nvSpPr>
        <p:spPr/>
        <p:txBody>
          <a:bodyPr/>
          <a:lstStyle/>
          <a:p>
            <a:pPr marL="0" indent="0">
              <a:buNone/>
            </a:pPr>
            <a:r>
              <a:rPr lang="en-US" dirty="0"/>
              <a:t>The </a:t>
            </a:r>
            <a:r>
              <a:rPr lang="en-US" dirty="0" err="1"/>
              <a:t>findAny</a:t>
            </a:r>
            <a:r>
              <a:rPr lang="en-US" dirty="0"/>
              <a:t>() method returns an arbitrary element of the current stream.</a:t>
            </a:r>
          </a:p>
          <a:p>
            <a:pPr marL="0" indent="0">
              <a:buNone/>
            </a:pPr>
            <a:endParaRPr lang="en-US"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6" name="Rectangle: Rounded Corners 5">
            <a:extLst>
              <a:ext uri="{FF2B5EF4-FFF2-40B4-BE49-F238E27FC236}">
                <a16:creationId xmlns:a16="http://schemas.microsoft.com/office/drawing/2014/main" id="{66649F91-4E80-405F-AAD5-0F0B1F7E9C52}"/>
              </a:ext>
            </a:extLst>
          </p:cNvPr>
          <p:cNvSpPr/>
          <p:nvPr/>
        </p:nvSpPr>
        <p:spPr>
          <a:xfrm>
            <a:off x="611560" y="1563638"/>
            <a:ext cx="5891360" cy="1511801"/>
          </a:xfrm>
          <a:prstGeom prst="roundRect">
            <a:avLst>
              <a:gd name="adj" fmla="val 10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05740" lvl="1" indent="0">
              <a:buNone/>
            </a:pPr>
            <a:endParaRPr lang="en-US" dirty="0"/>
          </a:p>
          <a:p>
            <a:pPr marL="205740" lvl="1" indent="0">
              <a:buNone/>
            </a:pPr>
            <a:r>
              <a:rPr lang="en-US" dirty="0"/>
              <a:t>Optional&lt;Transaction&gt; </a:t>
            </a:r>
            <a:r>
              <a:rPr lang="en-US" dirty="0" err="1"/>
              <a:t>opTransaction</a:t>
            </a:r>
            <a:r>
              <a:rPr lang="en-US" dirty="0"/>
              <a:t> =</a:t>
            </a:r>
          </a:p>
          <a:p>
            <a:pPr marL="205740" lvl="1" indent="0">
              <a:buNone/>
            </a:pPr>
            <a:r>
              <a:rPr lang="en-US" dirty="0" err="1"/>
              <a:t>transactions.stream</a:t>
            </a:r>
            <a:r>
              <a:rPr lang="en-US" dirty="0"/>
              <a:t>()</a:t>
            </a:r>
          </a:p>
          <a:p>
            <a:pPr marL="205740" lvl="1" indent="0">
              <a:buNone/>
            </a:pPr>
            <a:r>
              <a:rPr lang="en-US" dirty="0"/>
              <a:t>.filter(t -&gt; </a:t>
            </a:r>
            <a:r>
              <a:rPr lang="en-US" dirty="0" err="1"/>
              <a:t>t.getPrice</a:t>
            </a:r>
            <a:r>
              <a:rPr lang="en-US" dirty="0"/>
              <a:t>() &gt; 10000)</a:t>
            </a:r>
          </a:p>
          <a:p>
            <a:pPr marL="205740" lvl="1" indent="0">
              <a:buNone/>
            </a:pPr>
            <a:r>
              <a:rPr lang="en-US" dirty="0">
                <a:solidFill>
                  <a:srgbClr val="FFFF00"/>
                </a:solidFill>
              </a:rPr>
              <a:t>.</a:t>
            </a:r>
            <a:r>
              <a:rPr lang="en-US" dirty="0" err="1">
                <a:solidFill>
                  <a:srgbClr val="FFFF00"/>
                </a:solidFill>
              </a:rPr>
              <a:t>findAny</a:t>
            </a:r>
            <a:r>
              <a:rPr lang="en-US" dirty="0">
                <a:solidFill>
                  <a:srgbClr val="FFFF00"/>
                </a:solidFill>
              </a:rPr>
              <a:t>();</a:t>
            </a:r>
          </a:p>
          <a:p>
            <a:pPr algn="ctr"/>
            <a:endParaRPr lang="en-IN" dirty="0"/>
          </a:p>
        </p:txBody>
      </p:sp>
      <p:pic>
        <p:nvPicPr>
          <p:cNvPr id="11" name="Content Placeholder 13" descr="Work from home Wi-Fi with solid fill">
            <a:hlinkClick r:id="rId2" action="ppaction://hlinksldjump"/>
            <a:extLst>
              <a:ext uri="{FF2B5EF4-FFF2-40B4-BE49-F238E27FC236}">
                <a16:creationId xmlns:a16="http://schemas.microsoft.com/office/drawing/2014/main" id="{B00C6C7A-36A4-439F-96B0-8067D82EFB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31973"/>
            <a:ext cx="914400" cy="914400"/>
          </a:xfrm>
          <a:prstGeom prst="rect">
            <a:avLst/>
          </a:prstGeom>
        </p:spPr>
      </p:pic>
    </p:spTree>
    <p:extLst>
      <p:ext uri="{BB962C8B-B14F-4D97-AF65-F5344CB8AC3E}">
        <p14:creationId xmlns:p14="http://schemas.microsoft.com/office/powerpoint/2010/main" val="94178725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FindFirst</a:t>
            </a:r>
            <a:r>
              <a:rPr lang="en-US" dirty="0"/>
              <a:t>()</a:t>
            </a:r>
          </a:p>
        </p:txBody>
      </p:sp>
      <p:sp>
        <p:nvSpPr>
          <p:cNvPr id="3" name="Content Placeholder 2"/>
          <p:cNvSpPr>
            <a:spLocks noGrp="1"/>
          </p:cNvSpPr>
          <p:nvPr>
            <p:ph idx="13"/>
          </p:nvPr>
        </p:nvSpPr>
        <p:spPr/>
        <p:txBody>
          <a:bodyPr>
            <a:normAutofit/>
          </a:bodyPr>
          <a:lstStyle/>
          <a:p>
            <a:pPr marL="0" indent="0">
              <a:buNone/>
            </a:pPr>
            <a:r>
              <a:rPr lang="en-US" dirty="0"/>
              <a:t>The </a:t>
            </a:r>
            <a:r>
              <a:rPr lang="en-US" dirty="0" err="1"/>
              <a:t>findFirst</a:t>
            </a:r>
            <a:r>
              <a:rPr lang="en-US" dirty="0"/>
              <a:t>() operation is similar to </a:t>
            </a:r>
            <a:r>
              <a:rPr lang="en-US" dirty="0" err="1"/>
              <a:t>findAny</a:t>
            </a:r>
            <a:r>
              <a:rPr lang="en-US" dirty="0"/>
              <a:t>() method. It always returns the first element of the current stream.</a:t>
            </a:r>
          </a:p>
          <a:p>
            <a:pPr marL="0" indent="0">
              <a:buNone/>
            </a:pPr>
            <a:endParaRPr lang="en-US"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6" name="Rectangle: Rounded Corners 5">
            <a:extLst>
              <a:ext uri="{FF2B5EF4-FFF2-40B4-BE49-F238E27FC236}">
                <a16:creationId xmlns:a16="http://schemas.microsoft.com/office/drawing/2014/main" id="{4764916A-B421-4D12-BBCB-091304B9CC26}"/>
              </a:ext>
            </a:extLst>
          </p:cNvPr>
          <p:cNvSpPr/>
          <p:nvPr/>
        </p:nvSpPr>
        <p:spPr>
          <a:xfrm>
            <a:off x="611560" y="1992567"/>
            <a:ext cx="5891360" cy="1440160"/>
          </a:xfrm>
          <a:prstGeom prst="roundRect">
            <a:avLst>
              <a:gd name="adj" fmla="val 10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05740" lvl="1" indent="0">
              <a:buNone/>
            </a:pPr>
            <a:r>
              <a:rPr lang="en-US" dirty="0"/>
              <a:t>Optional&lt;Transaction&gt; </a:t>
            </a:r>
            <a:r>
              <a:rPr lang="en-US" dirty="0" err="1"/>
              <a:t>opTransaction</a:t>
            </a:r>
            <a:r>
              <a:rPr lang="en-US" dirty="0"/>
              <a:t> =</a:t>
            </a:r>
          </a:p>
          <a:p>
            <a:pPr marL="205740" lvl="1" indent="0">
              <a:buNone/>
            </a:pPr>
            <a:r>
              <a:rPr lang="en-US" dirty="0" err="1"/>
              <a:t>transactions.stream</a:t>
            </a:r>
            <a:r>
              <a:rPr lang="en-US" dirty="0"/>
              <a:t>()</a:t>
            </a:r>
          </a:p>
          <a:p>
            <a:pPr marL="205740" lvl="1" indent="0">
              <a:buNone/>
            </a:pPr>
            <a:r>
              <a:rPr lang="en-US" dirty="0"/>
              <a:t>.filter(t -&gt; </a:t>
            </a:r>
            <a:r>
              <a:rPr lang="en-US" dirty="0" err="1"/>
              <a:t>t.getPrice</a:t>
            </a:r>
            <a:r>
              <a:rPr lang="en-US" dirty="0"/>
              <a:t>() &gt; 10000)</a:t>
            </a:r>
          </a:p>
          <a:p>
            <a:pPr marL="205740" lvl="1" indent="0">
              <a:buNone/>
            </a:pPr>
            <a:r>
              <a:rPr lang="en-US" dirty="0">
                <a:solidFill>
                  <a:srgbClr val="FFFF00"/>
                </a:solidFill>
              </a:rPr>
              <a:t>.</a:t>
            </a:r>
            <a:r>
              <a:rPr lang="en-US" dirty="0" err="1">
                <a:solidFill>
                  <a:srgbClr val="FFFF00"/>
                </a:solidFill>
              </a:rPr>
              <a:t>findFirst</a:t>
            </a:r>
            <a:r>
              <a:rPr lang="en-US" dirty="0">
                <a:solidFill>
                  <a:srgbClr val="FFFF00"/>
                </a:solidFill>
              </a:rPr>
              <a:t>();</a:t>
            </a:r>
          </a:p>
          <a:p>
            <a:pPr algn="ctr"/>
            <a:endParaRPr lang="en-IN" dirty="0"/>
          </a:p>
        </p:txBody>
      </p:sp>
      <p:pic>
        <p:nvPicPr>
          <p:cNvPr id="11" name="Content Placeholder 13" descr="Work from home Wi-Fi with solid fill">
            <a:hlinkClick r:id="rId2" action="ppaction://hlinksldjump"/>
            <a:extLst>
              <a:ext uri="{FF2B5EF4-FFF2-40B4-BE49-F238E27FC236}">
                <a16:creationId xmlns:a16="http://schemas.microsoft.com/office/drawing/2014/main" id="{01F60BD3-E232-4153-97D6-A6387C55DF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31973"/>
            <a:ext cx="914400" cy="914400"/>
          </a:xfrm>
          <a:prstGeom prst="rect">
            <a:avLst/>
          </a:prstGeom>
        </p:spPr>
      </p:pic>
    </p:spTree>
    <p:extLst>
      <p:ext uri="{BB962C8B-B14F-4D97-AF65-F5344CB8AC3E}">
        <p14:creationId xmlns:p14="http://schemas.microsoft.com/office/powerpoint/2010/main" val="118358121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828" y="103187"/>
            <a:ext cx="8229600" cy="659964"/>
          </a:xfrm>
        </p:spPr>
        <p:txBody>
          <a:bodyPr/>
          <a:lstStyle/>
          <a:p>
            <a:r>
              <a:rPr lang="en-US" dirty="0"/>
              <a:t>Sorted(Comparator c)</a:t>
            </a:r>
          </a:p>
        </p:txBody>
      </p:sp>
      <p:sp>
        <p:nvSpPr>
          <p:cNvPr id="3" name="Content Placeholder 2"/>
          <p:cNvSpPr>
            <a:spLocks noGrp="1"/>
          </p:cNvSpPr>
          <p:nvPr>
            <p:ph idx="13"/>
          </p:nvPr>
        </p:nvSpPr>
        <p:spPr/>
        <p:txBody>
          <a:bodyPr>
            <a:normAutofit/>
          </a:bodyPr>
          <a:lstStyle/>
          <a:p>
            <a:pPr marL="0" indent="0">
              <a:buNone/>
            </a:pPr>
            <a:r>
              <a:rPr lang="en-US" sz="1800" dirty="0"/>
              <a:t>The sorted() operation sorts your stream in ascending order. </a:t>
            </a:r>
          </a:p>
          <a:p>
            <a:pPr marL="0" indent="0">
              <a:buNone/>
            </a:pPr>
            <a:r>
              <a:rPr lang="en-US" sz="1800" dirty="0"/>
              <a:t>For example:</a:t>
            </a:r>
          </a:p>
          <a:p>
            <a:pPr marL="0" indent="0">
              <a:buNone/>
            </a:pPr>
            <a:endParaRPr lang="en-US" sz="1800"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6" name="Rectangle: Rounded Corners 5">
            <a:extLst>
              <a:ext uri="{FF2B5EF4-FFF2-40B4-BE49-F238E27FC236}">
                <a16:creationId xmlns:a16="http://schemas.microsoft.com/office/drawing/2014/main" id="{DC96D3E2-04E6-4B31-8231-F8B9B303A88C}"/>
              </a:ext>
            </a:extLst>
          </p:cNvPr>
          <p:cNvSpPr/>
          <p:nvPr/>
        </p:nvSpPr>
        <p:spPr>
          <a:xfrm>
            <a:off x="611560" y="1707654"/>
            <a:ext cx="5891360" cy="1842204"/>
          </a:xfrm>
          <a:prstGeom prst="roundRect">
            <a:avLst>
              <a:gd name="adj" fmla="val 10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05740" lvl="1" indent="0">
              <a:buNone/>
            </a:pPr>
            <a:r>
              <a:rPr lang="en-US" dirty="0"/>
              <a:t>List&lt;Order&gt; </a:t>
            </a:r>
            <a:r>
              <a:rPr lang="en-US" dirty="0" err="1"/>
              <a:t>matchingOrders</a:t>
            </a:r>
            <a:r>
              <a:rPr lang="en-US" dirty="0"/>
              <a:t> = </a:t>
            </a:r>
          </a:p>
          <a:p>
            <a:pPr marL="205740" lvl="1" indent="0">
              <a:buNone/>
            </a:pPr>
            <a:r>
              <a:rPr lang="en-US" dirty="0" err="1"/>
              <a:t>orders.stream</a:t>
            </a:r>
            <a:r>
              <a:rPr lang="en-US" dirty="0"/>
              <a:t>()</a:t>
            </a:r>
          </a:p>
          <a:p>
            <a:pPr marL="205740" lvl="1" indent="0">
              <a:buNone/>
            </a:pPr>
            <a:r>
              <a:rPr lang="en-US" dirty="0"/>
              <a:t>.filter(order -&gt; </a:t>
            </a:r>
            <a:r>
              <a:rPr lang="en-US" dirty="0" err="1"/>
              <a:t>order.getPrice</a:t>
            </a:r>
            <a:r>
              <a:rPr lang="en-US" dirty="0"/>
              <a:t>() &lt; 200)</a:t>
            </a:r>
          </a:p>
          <a:p>
            <a:pPr marL="205740" lvl="1" indent="0">
              <a:buNone/>
            </a:pPr>
            <a:r>
              <a:rPr lang="en-US" dirty="0">
                <a:solidFill>
                  <a:srgbClr val="FFFF00"/>
                </a:solidFill>
              </a:rPr>
              <a:t>.sorted(</a:t>
            </a:r>
            <a:r>
              <a:rPr lang="en-US" dirty="0" err="1">
                <a:solidFill>
                  <a:srgbClr val="FFFF00"/>
                </a:solidFill>
              </a:rPr>
              <a:t>Comparator.</a:t>
            </a:r>
            <a:r>
              <a:rPr lang="en-US" i="1" dirty="0" err="1">
                <a:solidFill>
                  <a:srgbClr val="FFFF00"/>
                </a:solidFill>
              </a:rPr>
              <a:t>comparing</a:t>
            </a:r>
            <a:r>
              <a:rPr lang="en-US" i="1" dirty="0">
                <a:solidFill>
                  <a:srgbClr val="FFFF00"/>
                </a:solidFill>
              </a:rPr>
              <a:t>(Order::</a:t>
            </a:r>
            <a:r>
              <a:rPr lang="en-US" i="1" dirty="0" err="1">
                <a:solidFill>
                  <a:srgbClr val="FFFF00"/>
                </a:solidFill>
              </a:rPr>
              <a:t>getPrice</a:t>
            </a:r>
            <a:r>
              <a:rPr lang="en-US" i="1" dirty="0">
                <a:solidFill>
                  <a:srgbClr val="FFFF00"/>
                </a:solidFill>
              </a:rPr>
              <a:t>))</a:t>
            </a:r>
          </a:p>
          <a:p>
            <a:pPr marL="205740" lvl="1" indent="0">
              <a:buNone/>
            </a:pPr>
            <a:r>
              <a:rPr lang="en-US" i="1" dirty="0"/>
              <a:t>.collect(</a:t>
            </a:r>
            <a:r>
              <a:rPr lang="en-US" i="1" dirty="0" err="1"/>
              <a:t>Collectors.toList</a:t>
            </a:r>
            <a:r>
              <a:rPr lang="en-US" i="1" dirty="0"/>
              <a:t>());</a:t>
            </a:r>
            <a:endParaRPr lang="en-US" dirty="0"/>
          </a:p>
          <a:p>
            <a:pPr algn="ctr"/>
            <a:endParaRPr lang="en-IN" dirty="0"/>
          </a:p>
        </p:txBody>
      </p:sp>
      <p:pic>
        <p:nvPicPr>
          <p:cNvPr id="11" name="Content Placeholder 13" descr="Work from home Wi-Fi with solid fill">
            <a:hlinkClick r:id="rId3" action="ppaction://hlinksldjump"/>
            <a:extLst>
              <a:ext uri="{FF2B5EF4-FFF2-40B4-BE49-F238E27FC236}">
                <a16:creationId xmlns:a16="http://schemas.microsoft.com/office/drawing/2014/main" id="{585B7C61-F2C1-4135-B6B2-3D2BB0652D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59699" y="-31973"/>
            <a:ext cx="914400" cy="914400"/>
          </a:xfrm>
          <a:prstGeom prst="rect">
            <a:avLst/>
          </a:prstGeom>
        </p:spPr>
      </p:pic>
    </p:spTree>
    <p:extLst>
      <p:ext uri="{BB962C8B-B14F-4D97-AF65-F5344CB8AC3E}">
        <p14:creationId xmlns:p14="http://schemas.microsoft.com/office/powerpoint/2010/main" val="233327419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Reduce()</a:t>
            </a:r>
          </a:p>
        </p:txBody>
      </p:sp>
      <p:sp>
        <p:nvSpPr>
          <p:cNvPr id="3" name="Content Placeholder 2"/>
          <p:cNvSpPr>
            <a:spLocks noGrp="1"/>
          </p:cNvSpPr>
          <p:nvPr>
            <p:ph idx="13"/>
          </p:nvPr>
        </p:nvSpPr>
        <p:spPr/>
        <p:txBody>
          <a:bodyPr>
            <a:normAutofit/>
          </a:bodyPr>
          <a:lstStyle/>
          <a:p>
            <a:pPr marL="0" indent="0">
              <a:buNone/>
            </a:pPr>
            <a:r>
              <a:rPr lang="en-US" sz="1800" dirty="0"/>
              <a:t>We use aggregate methods like SUM(), MAX(), MIN() etc. in SQL. The similar aggregation is possible using reduce() operation. Thus, reduce() operation combines elements of a stream to express more complicated queries. </a:t>
            </a:r>
          </a:p>
          <a:p>
            <a:pPr marL="0" indent="0">
              <a:buNone/>
            </a:pPr>
            <a:r>
              <a:rPr lang="en-US" sz="1800" dirty="0"/>
              <a:t>For Example:</a:t>
            </a:r>
          </a:p>
          <a:p>
            <a:pPr marL="205740" lvl="1" indent="0">
              <a:buNone/>
            </a:pPr>
            <a:endParaRPr lang="en-US" dirty="0">
              <a:solidFill>
                <a:srgbClr val="FF0000"/>
              </a:solidFill>
            </a:endParaRPr>
          </a:p>
          <a:p>
            <a:pPr marL="205740" lvl="1" indent="0">
              <a:buNone/>
            </a:pPr>
            <a:endParaRPr lang="en-US" dirty="0">
              <a:solidFill>
                <a:srgbClr val="FF0000"/>
              </a:solidFill>
            </a:endParaRPr>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6" name="Rectangle: Rounded Corners 5">
            <a:extLst>
              <a:ext uri="{FF2B5EF4-FFF2-40B4-BE49-F238E27FC236}">
                <a16:creationId xmlns:a16="http://schemas.microsoft.com/office/drawing/2014/main" id="{EA927902-7511-4A18-BCEF-40787F635D7D}"/>
              </a:ext>
            </a:extLst>
          </p:cNvPr>
          <p:cNvSpPr/>
          <p:nvPr/>
        </p:nvSpPr>
        <p:spPr>
          <a:xfrm>
            <a:off x="611560" y="2217991"/>
            <a:ext cx="5914241" cy="2100232"/>
          </a:xfrm>
          <a:prstGeom prst="roundRect">
            <a:avLst>
              <a:gd name="adj" fmla="val 10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05740" lvl="1" indent="0">
              <a:buNone/>
            </a:pPr>
            <a:r>
              <a:rPr lang="en-US" dirty="0"/>
              <a:t>int </a:t>
            </a:r>
            <a:r>
              <a:rPr lang="en-US" dirty="0" err="1"/>
              <a:t>sumOfAllNumbers</a:t>
            </a:r>
            <a:r>
              <a:rPr lang="en-US" dirty="0"/>
              <a:t> = </a:t>
            </a:r>
            <a:r>
              <a:rPr lang="en-US" dirty="0" err="1"/>
              <a:t>numbers.stream</a:t>
            </a:r>
            <a:r>
              <a:rPr lang="en-US" dirty="0"/>
              <a:t>()</a:t>
            </a:r>
          </a:p>
          <a:p>
            <a:pPr marL="205740" lvl="1" indent="0">
              <a:buNone/>
            </a:pPr>
            <a:r>
              <a:rPr lang="en-US" dirty="0">
                <a:solidFill>
                  <a:srgbClr val="FFFF00"/>
                </a:solidFill>
              </a:rPr>
              <a:t>.reduce(0, Integer::sum); </a:t>
            </a:r>
            <a:r>
              <a:rPr lang="en-US" dirty="0">
                <a:solidFill>
                  <a:schemeClr val="bg1"/>
                </a:solidFill>
              </a:rPr>
              <a:t>// where ‘0’ is an initial value of </a:t>
            </a:r>
            <a:r>
              <a:rPr lang="en-US" dirty="0" err="1">
                <a:solidFill>
                  <a:schemeClr val="bg1"/>
                </a:solidFill>
              </a:rPr>
              <a:t>sumOfAllNumbers</a:t>
            </a:r>
            <a:r>
              <a:rPr lang="en-US" dirty="0">
                <a:solidFill>
                  <a:schemeClr val="bg1"/>
                </a:solidFill>
              </a:rPr>
              <a:t>.</a:t>
            </a:r>
          </a:p>
          <a:p>
            <a:pPr marL="205740" lvl="1" indent="0">
              <a:buNone/>
            </a:pPr>
            <a:r>
              <a:rPr lang="en-US" dirty="0"/>
              <a:t>Optional&lt;Integer&gt; </a:t>
            </a:r>
            <a:r>
              <a:rPr lang="en-US" dirty="0" err="1"/>
              <a:t>maxNumber</a:t>
            </a:r>
            <a:r>
              <a:rPr lang="en-US" dirty="0"/>
              <a:t> = </a:t>
            </a:r>
            <a:r>
              <a:rPr lang="en-US" dirty="0" err="1"/>
              <a:t>numbers.stream</a:t>
            </a:r>
            <a:r>
              <a:rPr lang="en-US" dirty="0"/>
              <a:t>()</a:t>
            </a:r>
            <a:r>
              <a:rPr lang="en-US" dirty="0">
                <a:solidFill>
                  <a:srgbClr val="FFFF00"/>
                </a:solidFill>
              </a:rPr>
              <a:t>.reduce(Integer::max);</a:t>
            </a:r>
          </a:p>
          <a:p>
            <a:pPr algn="ctr"/>
            <a:endParaRPr lang="en-IN" dirty="0"/>
          </a:p>
        </p:txBody>
      </p:sp>
      <p:pic>
        <p:nvPicPr>
          <p:cNvPr id="11" name="Content Placeholder 13" descr="Work from home Wi-Fi with solid fill">
            <a:hlinkClick r:id="rId2" action="ppaction://hlinksldjump"/>
            <a:extLst>
              <a:ext uri="{FF2B5EF4-FFF2-40B4-BE49-F238E27FC236}">
                <a16:creationId xmlns:a16="http://schemas.microsoft.com/office/drawing/2014/main" id="{3557DE7B-2F19-4B69-9276-D9D0B6DE393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31973"/>
            <a:ext cx="914400" cy="914400"/>
          </a:xfrm>
          <a:prstGeom prst="rect">
            <a:avLst/>
          </a:prstGeom>
        </p:spPr>
      </p:pic>
    </p:spTree>
    <p:extLst>
      <p:ext uri="{BB962C8B-B14F-4D97-AF65-F5344CB8AC3E}">
        <p14:creationId xmlns:p14="http://schemas.microsoft.com/office/powerpoint/2010/main" val="288462926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ForEach</a:t>
            </a:r>
            <a:r>
              <a:rPr lang="en-US" dirty="0"/>
              <a:t>(Consumer c)</a:t>
            </a:r>
          </a:p>
        </p:txBody>
      </p:sp>
      <p:sp>
        <p:nvSpPr>
          <p:cNvPr id="3" name="Content Placeholder 2"/>
          <p:cNvSpPr>
            <a:spLocks noGrp="1"/>
          </p:cNvSpPr>
          <p:nvPr>
            <p:ph idx="13"/>
          </p:nvPr>
        </p:nvSpPr>
        <p:spPr/>
        <p:txBody>
          <a:bodyPr/>
          <a:lstStyle/>
          <a:p>
            <a:pPr marL="0" indent="0">
              <a:buNone/>
            </a:pPr>
            <a:r>
              <a:rPr lang="en-US" sz="1800" dirty="0"/>
              <a:t>The </a:t>
            </a:r>
            <a:r>
              <a:rPr lang="en-US" sz="1800" dirty="0" err="1"/>
              <a:t>forEach</a:t>
            </a:r>
            <a:r>
              <a:rPr lang="en-US" sz="1800" dirty="0"/>
              <a:t>() is a terminal operation that returns void and applies a lambda to each element of the stream.</a:t>
            </a:r>
          </a:p>
          <a:p>
            <a:pPr marL="0" indent="0">
              <a:buNone/>
            </a:pPr>
            <a:endParaRPr lang="en-US"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6" name="Rectangle: Rounded Corners 5">
            <a:extLst>
              <a:ext uri="{FF2B5EF4-FFF2-40B4-BE49-F238E27FC236}">
                <a16:creationId xmlns:a16="http://schemas.microsoft.com/office/drawing/2014/main" id="{10940853-146C-48B2-B6F1-A8C68ACF440C}"/>
              </a:ext>
            </a:extLst>
          </p:cNvPr>
          <p:cNvSpPr/>
          <p:nvPr/>
        </p:nvSpPr>
        <p:spPr>
          <a:xfrm>
            <a:off x="611560" y="1927017"/>
            <a:ext cx="5891360" cy="644733"/>
          </a:xfrm>
          <a:prstGeom prst="roundRect">
            <a:avLst>
              <a:gd name="adj" fmla="val 10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05740" lvl="1" indent="0">
              <a:buNone/>
            </a:pPr>
            <a:endParaRPr lang="en-US" dirty="0"/>
          </a:p>
          <a:p>
            <a:pPr marL="205740" lvl="1" indent="0">
              <a:buNone/>
            </a:pPr>
            <a:r>
              <a:rPr lang="en-US" dirty="0" err="1"/>
              <a:t>transactions.stream</a:t>
            </a:r>
            <a:r>
              <a:rPr lang="en-US" dirty="0"/>
              <a:t>()</a:t>
            </a:r>
            <a:r>
              <a:rPr lang="en-US" dirty="0">
                <a:solidFill>
                  <a:srgbClr val="FF0000"/>
                </a:solidFill>
              </a:rPr>
              <a:t>.</a:t>
            </a:r>
            <a:r>
              <a:rPr lang="en-US" dirty="0" err="1">
                <a:solidFill>
                  <a:srgbClr val="FFFF00"/>
                </a:solidFill>
              </a:rPr>
              <a:t>forEach</a:t>
            </a:r>
            <a:r>
              <a:rPr lang="en-US" dirty="0">
                <a:solidFill>
                  <a:srgbClr val="FFFF00"/>
                </a:solidFill>
              </a:rPr>
              <a:t>(</a:t>
            </a:r>
            <a:r>
              <a:rPr lang="en-US" dirty="0" err="1">
                <a:solidFill>
                  <a:srgbClr val="FFFF00"/>
                </a:solidFill>
              </a:rPr>
              <a:t>System.out</a:t>
            </a:r>
            <a:r>
              <a:rPr lang="en-US" dirty="0">
                <a:solidFill>
                  <a:srgbClr val="FFFF00"/>
                </a:solidFill>
              </a:rPr>
              <a:t>::</a:t>
            </a:r>
            <a:r>
              <a:rPr lang="en-US" dirty="0" err="1">
                <a:solidFill>
                  <a:srgbClr val="FFFF00"/>
                </a:solidFill>
              </a:rPr>
              <a:t>println</a:t>
            </a:r>
            <a:r>
              <a:rPr lang="en-US" dirty="0">
                <a:solidFill>
                  <a:srgbClr val="FFFF00"/>
                </a:solidFill>
              </a:rPr>
              <a:t>)</a:t>
            </a:r>
            <a:r>
              <a:rPr lang="en-US" dirty="0">
                <a:solidFill>
                  <a:schemeClr val="bg1"/>
                </a:solidFill>
              </a:rPr>
              <a:t>;</a:t>
            </a:r>
          </a:p>
          <a:p>
            <a:pPr algn="ctr"/>
            <a:endParaRPr lang="en-IN" dirty="0"/>
          </a:p>
        </p:txBody>
      </p:sp>
      <p:pic>
        <p:nvPicPr>
          <p:cNvPr id="11" name="Content Placeholder 13" descr="Work from home Wi-Fi with solid fill">
            <a:hlinkClick r:id="rId2" action="ppaction://hlinksldjump"/>
            <a:extLst>
              <a:ext uri="{FF2B5EF4-FFF2-40B4-BE49-F238E27FC236}">
                <a16:creationId xmlns:a16="http://schemas.microsoft.com/office/drawing/2014/main" id="{69226492-6010-4DA0-9C3A-4C6EC7CA90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31973"/>
            <a:ext cx="914400" cy="914400"/>
          </a:xfrm>
          <a:prstGeom prst="rect">
            <a:avLst/>
          </a:prstGeom>
        </p:spPr>
      </p:pic>
    </p:spTree>
    <p:extLst>
      <p:ext uri="{BB962C8B-B14F-4D97-AF65-F5344CB8AC3E}">
        <p14:creationId xmlns:p14="http://schemas.microsoft.com/office/powerpoint/2010/main" val="40419607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dirty="0"/>
            </a:br>
            <a:r>
              <a:rPr lang="en-US" dirty="0"/>
              <a:t>Case Study-4</a:t>
            </a:r>
            <a:endParaRPr lang="en-US" b="1" i="1" dirty="0"/>
          </a:p>
        </p:txBody>
      </p:sp>
      <p:sp>
        <p:nvSpPr>
          <p:cNvPr id="3" name="Content Placeholder 2">
            <a:extLst>
              <a:ext uri="{FF2B5EF4-FFF2-40B4-BE49-F238E27FC236}">
                <a16:creationId xmlns:a16="http://schemas.microsoft.com/office/drawing/2014/main" id="{6AD36948-168A-4CD3-A3BC-2917B483B022}"/>
              </a:ext>
            </a:extLst>
          </p:cNvPr>
          <p:cNvSpPr>
            <a:spLocks noGrp="1"/>
          </p:cNvSpPr>
          <p:nvPr>
            <p:ph idx="4294967295"/>
          </p:nvPr>
        </p:nvSpPr>
        <p:spPr>
          <a:xfrm>
            <a:off x="258081" y="1034847"/>
            <a:ext cx="8385087" cy="3905250"/>
          </a:xfrm>
        </p:spPr>
        <p:txBody>
          <a:bodyPr/>
          <a:lstStyle/>
          <a:p>
            <a:endParaRPr lang="en-IN" dirty="0"/>
          </a:p>
        </p:txBody>
      </p:sp>
      <p:sp>
        <p:nvSpPr>
          <p:cNvPr id="4" name="Footer Placeholder 3"/>
          <p:cNvSpPr>
            <a:spLocks noGrp="1"/>
          </p:cNvSpPr>
          <p:nvPr>
            <p:ph type="ftr" sz="quarter" idx="4294967295"/>
          </p:nvPr>
        </p:nvSpPr>
        <p:spPr>
          <a:xfrm>
            <a:off x="0" y="4765675"/>
            <a:ext cx="3475038" cy="274638"/>
          </a:xfrm>
        </p:spPr>
        <p:txBody>
          <a:bodyPr/>
          <a:lstStyle/>
          <a:p>
            <a:r>
              <a:rPr lang="en-US" dirty="0" err="1"/>
              <a:t>Xoriant</a:t>
            </a:r>
            <a:r>
              <a:rPr lang="en-US" dirty="0"/>
              <a:t> </a:t>
            </a:r>
            <a:r>
              <a:rPr lang="en-US" dirty="0" err="1"/>
              <a:t>Soultions</a:t>
            </a:r>
            <a:r>
              <a:rPr lang="en-US" dirty="0"/>
              <a:t> Pvt. Ltd.</a:t>
            </a:r>
          </a:p>
        </p:txBody>
      </p:sp>
      <p:sp>
        <p:nvSpPr>
          <p:cNvPr id="6" name="Rectangle: Rounded Corners 5">
            <a:extLst>
              <a:ext uri="{FF2B5EF4-FFF2-40B4-BE49-F238E27FC236}">
                <a16:creationId xmlns:a16="http://schemas.microsoft.com/office/drawing/2014/main" id="{96CAAF06-8BEB-45CA-BDDF-73B6D0758DE4}"/>
              </a:ext>
            </a:extLst>
          </p:cNvPr>
          <p:cNvSpPr/>
          <p:nvPr/>
        </p:nvSpPr>
        <p:spPr>
          <a:xfrm>
            <a:off x="607356" y="1125298"/>
            <a:ext cx="7911257" cy="685800"/>
          </a:xfrm>
          <a:prstGeom prst="roundRect">
            <a:avLst>
              <a:gd name="adj" fmla="val 1021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600" dirty="0">
                <a:solidFill>
                  <a:schemeClr val="tx1"/>
                </a:solidFill>
              </a:rPr>
              <a:t>4. What if bank wants to send mail as well as SMS?</a:t>
            </a:r>
          </a:p>
        </p:txBody>
      </p:sp>
      <p:sp>
        <p:nvSpPr>
          <p:cNvPr id="7" name="Rectangle: Rounded Corners 6">
            <a:extLst>
              <a:ext uri="{FF2B5EF4-FFF2-40B4-BE49-F238E27FC236}">
                <a16:creationId xmlns:a16="http://schemas.microsoft.com/office/drawing/2014/main" id="{665DAF48-70E5-4CF5-890C-2E0A3BD03594}"/>
              </a:ext>
            </a:extLst>
          </p:cNvPr>
          <p:cNvSpPr/>
          <p:nvPr/>
        </p:nvSpPr>
        <p:spPr>
          <a:xfrm>
            <a:off x="607356" y="1869161"/>
            <a:ext cx="7911257" cy="1200353"/>
          </a:xfrm>
          <a:prstGeom prst="roundRect">
            <a:avLst>
              <a:gd name="adj" fmla="val 8251"/>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r>
              <a:rPr lang="en-US" sz="1600" dirty="0">
                <a:solidFill>
                  <a:schemeClr val="bg1"/>
                </a:solidFill>
              </a:rPr>
              <a:t>Answer: </a:t>
            </a:r>
            <a:r>
              <a:rPr lang="en-US" sz="1600" dirty="0">
                <a:solidFill>
                  <a:schemeClr val="tx1"/>
                </a:solidFill>
              </a:rPr>
              <a:t> </a:t>
            </a:r>
            <a:r>
              <a:rPr lang="en-US" sz="1600" dirty="0">
                <a:solidFill>
                  <a:schemeClr val="bg1"/>
                </a:solidFill>
              </a:rPr>
              <a:t>Let’s add one more method called </a:t>
            </a:r>
            <a:r>
              <a:rPr lang="en-US" sz="1600" dirty="0" err="1">
                <a:solidFill>
                  <a:schemeClr val="bg1"/>
                </a:solidFill>
              </a:rPr>
              <a:t>sendSMS</a:t>
            </a:r>
            <a:r>
              <a:rPr lang="en-US" sz="1600" dirty="0">
                <a:solidFill>
                  <a:schemeClr val="bg1"/>
                </a:solidFill>
              </a:rPr>
              <a:t>() in the Alert class.</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accent6"/>
              </a:solidFill>
            </a:endParaRPr>
          </a:p>
          <a:p>
            <a:endParaRPr lang="en-US" dirty="0">
              <a:solidFill>
                <a:schemeClr val="bg1"/>
              </a:solidFill>
            </a:endParaRPr>
          </a:p>
          <a:p>
            <a:pPr algn="ctr"/>
            <a:endParaRPr lang="en-IN" sz="1350" dirty="0"/>
          </a:p>
        </p:txBody>
      </p:sp>
      <p:grpSp>
        <p:nvGrpSpPr>
          <p:cNvPr id="8" name="Group 7">
            <a:extLst>
              <a:ext uri="{FF2B5EF4-FFF2-40B4-BE49-F238E27FC236}">
                <a16:creationId xmlns:a16="http://schemas.microsoft.com/office/drawing/2014/main" id="{5FFCF8BF-8C9B-491D-9783-383F534CA5DD}"/>
              </a:ext>
            </a:extLst>
          </p:cNvPr>
          <p:cNvGrpSpPr/>
          <p:nvPr/>
        </p:nvGrpSpPr>
        <p:grpSpPr>
          <a:xfrm>
            <a:off x="6904321" y="4220755"/>
            <a:ext cx="1614292" cy="512967"/>
            <a:chOff x="6215325" y="6076073"/>
            <a:chExt cx="2152389" cy="683956"/>
          </a:xfrm>
        </p:grpSpPr>
        <p:pic>
          <p:nvPicPr>
            <p:cNvPr id="9" name="Content Placeholder 11" descr="Right pointing backhand index outline">
              <a:extLst>
                <a:ext uri="{FF2B5EF4-FFF2-40B4-BE49-F238E27FC236}">
                  <a16:creationId xmlns:a16="http://schemas.microsoft.com/office/drawing/2014/main" id="{A905F865-41B7-453C-B5DC-8165277813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15325" y="6076073"/>
              <a:ext cx="779288" cy="683956"/>
            </a:xfrm>
            <a:prstGeom prst="rect">
              <a:avLst/>
            </a:prstGeom>
            <a:effectLst>
              <a:outerShdw blurRad="50800" dist="38100" dir="2700000" algn="tl" rotWithShape="0">
                <a:prstClr val="black">
                  <a:alpha val="40000"/>
                </a:prstClr>
              </a:outerShdw>
            </a:effectLst>
          </p:spPr>
        </p:pic>
        <p:sp>
          <p:nvSpPr>
            <p:cNvPr id="10" name="Rectangle: Rounded Corners 9">
              <a:hlinkClick r:id="rId5" action="ppaction://hlinksldjump"/>
              <a:extLst>
                <a:ext uri="{FF2B5EF4-FFF2-40B4-BE49-F238E27FC236}">
                  <a16:creationId xmlns:a16="http://schemas.microsoft.com/office/drawing/2014/main" id="{03E6A4F2-9555-4405-B458-FE12E8B68607}"/>
                </a:ext>
              </a:extLst>
            </p:cNvPr>
            <p:cNvSpPr/>
            <p:nvPr/>
          </p:nvSpPr>
          <p:spPr>
            <a:xfrm>
              <a:off x="7010400" y="6112329"/>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Next</a:t>
              </a:r>
              <a:endParaRPr lang="en-IN" sz="1350" dirty="0"/>
            </a:p>
          </p:txBody>
        </p:sp>
      </p:grpSp>
      <p:sp>
        <p:nvSpPr>
          <p:cNvPr id="11" name="TextBox 10">
            <a:extLst>
              <a:ext uri="{FF2B5EF4-FFF2-40B4-BE49-F238E27FC236}">
                <a16:creationId xmlns:a16="http://schemas.microsoft.com/office/drawing/2014/main" id="{3E91C4B1-A1A6-46B0-BA39-0ACE961CA94F}"/>
              </a:ext>
            </a:extLst>
          </p:cNvPr>
          <p:cNvSpPr txBox="1"/>
          <p:nvPr/>
        </p:nvSpPr>
        <p:spPr>
          <a:xfrm>
            <a:off x="607356" y="3202581"/>
            <a:ext cx="4572000" cy="369332"/>
          </a:xfrm>
          <a:prstGeom prst="rect">
            <a:avLst/>
          </a:prstGeom>
          <a:noFill/>
        </p:spPr>
        <p:txBody>
          <a:bodyPr wrap="square">
            <a:spAutoFit/>
          </a:bodyPr>
          <a:lstStyle/>
          <a:p>
            <a:r>
              <a:rPr lang="en-US" dirty="0">
                <a:solidFill>
                  <a:schemeClr val="accent6"/>
                </a:solidFill>
              </a:rPr>
              <a:t>Refer the Code:</a:t>
            </a:r>
          </a:p>
        </p:txBody>
      </p:sp>
    </p:spTree>
    <p:extLst>
      <p:ext uri="{BB962C8B-B14F-4D97-AF65-F5344CB8AC3E}">
        <p14:creationId xmlns:p14="http://schemas.microsoft.com/office/powerpoint/2010/main" val="266606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9" restart="whenNotActive" fill="hold" evtFilter="cancelBubble" nodeType="interactiveSeq">
                <p:stCondLst>
                  <p:cond evt="onClick" delay="0">
                    <p:tgtEl>
                      <p:spTgt spid="6"/>
                    </p:tgtEl>
                  </p:cond>
                </p:stCondLst>
                <p:endSync evt="end" delay="0">
                  <p:rtn val="all"/>
                </p:endSync>
                <p:childTnLst>
                  <p:par>
                    <p:cTn id="10" fill="hold">
                      <p:stCondLst>
                        <p:cond delay="0"/>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7" grpId="0" animBg="1"/>
      <p:bldP spid="7" grpId="1" animBg="1"/>
      <p:bldP spid="11"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Collect(Collector c)</a:t>
            </a:r>
          </a:p>
        </p:txBody>
      </p:sp>
      <p:sp>
        <p:nvSpPr>
          <p:cNvPr id="3" name="Content Placeholder 2"/>
          <p:cNvSpPr>
            <a:spLocks noGrp="1"/>
          </p:cNvSpPr>
          <p:nvPr>
            <p:ph idx="13"/>
          </p:nvPr>
        </p:nvSpPr>
        <p:spPr/>
        <p:txBody>
          <a:bodyPr>
            <a:normAutofit/>
          </a:bodyPr>
          <a:lstStyle/>
          <a:p>
            <a:pPr marL="0" indent="0">
              <a:buNone/>
            </a:pPr>
            <a:r>
              <a:rPr lang="en-US" sz="1800" dirty="0"/>
              <a:t>The collector() is a terminal operation &amp; it converts a stream into another form like List, Map etc. We passed Collector instance as operation parameter. The Collector instance can be obtained using different static methods from Collectors class. </a:t>
            </a:r>
          </a:p>
          <a:p>
            <a:pPr marL="0" indent="0">
              <a:buNone/>
            </a:pPr>
            <a:r>
              <a:rPr lang="en-US" sz="1800" dirty="0"/>
              <a:t>For example:</a:t>
            </a:r>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6" name="Rectangle: Rounded Corners 5">
            <a:extLst>
              <a:ext uri="{FF2B5EF4-FFF2-40B4-BE49-F238E27FC236}">
                <a16:creationId xmlns:a16="http://schemas.microsoft.com/office/drawing/2014/main" id="{A976CD7B-F4FB-44CE-93F8-D9CB030C4B39}"/>
              </a:ext>
            </a:extLst>
          </p:cNvPr>
          <p:cNvSpPr/>
          <p:nvPr/>
        </p:nvSpPr>
        <p:spPr>
          <a:xfrm>
            <a:off x="611560" y="2219451"/>
            <a:ext cx="5891360" cy="1043888"/>
          </a:xfrm>
          <a:prstGeom prst="roundRect">
            <a:avLst>
              <a:gd name="adj" fmla="val 10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05740" lvl="1" indent="0">
              <a:buNone/>
            </a:pPr>
            <a:endParaRPr lang="en-US" dirty="0"/>
          </a:p>
          <a:p>
            <a:pPr marL="205740" lvl="1" indent="0">
              <a:buNone/>
            </a:pPr>
            <a:r>
              <a:rPr lang="en-US" dirty="0"/>
              <a:t>List&lt;Order&gt; </a:t>
            </a:r>
            <a:r>
              <a:rPr lang="en-US" dirty="0" err="1"/>
              <a:t>myOrders</a:t>
            </a:r>
            <a:r>
              <a:rPr lang="en-US" dirty="0"/>
              <a:t> = </a:t>
            </a:r>
            <a:r>
              <a:rPr lang="en-US" dirty="0" err="1"/>
              <a:t>orders.stream</a:t>
            </a:r>
            <a:r>
              <a:rPr lang="en-US" dirty="0"/>
              <a:t>()</a:t>
            </a:r>
          </a:p>
          <a:p>
            <a:pPr marL="205740" lvl="1" indent="0">
              <a:buNone/>
            </a:pPr>
            <a:r>
              <a:rPr lang="en-US" dirty="0"/>
              <a:t>.filter(order -&gt; </a:t>
            </a:r>
            <a:r>
              <a:rPr lang="en-US" dirty="0" err="1"/>
              <a:t>order.getPrice</a:t>
            </a:r>
            <a:r>
              <a:rPr lang="en-US" dirty="0"/>
              <a:t>() &lt; 200)</a:t>
            </a:r>
          </a:p>
          <a:p>
            <a:pPr marL="205740" lvl="1" indent="0">
              <a:buNone/>
            </a:pPr>
            <a:r>
              <a:rPr lang="en-US" dirty="0">
                <a:solidFill>
                  <a:srgbClr val="FFFF00"/>
                </a:solidFill>
              </a:rPr>
              <a:t>.collect(</a:t>
            </a:r>
            <a:r>
              <a:rPr lang="en-US" dirty="0" err="1">
                <a:solidFill>
                  <a:srgbClr val="FFFF00"/>
                </a:solidFill>
              </a:rPr>
              <a:t>Collectors.toList</a:t>
            </a:r>
            <a:r>
              <a:rPr lang="en-US" dirty="0">
                <a:solidFill>
                  <a:srgbClr val="FFFF00"/>
                </a:solidFill>
              </a:rPr>
              <a:t>());</a:t>
            </a:r>
          </a:p>
          <a:p>
            <a:pPr algn="ctr"/>
            <a:endParaRPr lang="en-IN" dirty="0"/>
          </a:p>
        </p:txBody>
      </p:sp>
      <p:pic>
        <p:nvPicPr>
          <p:cNvPr id="11" name="Content Placeholder 13" descr="Work from home Wi-Fi with solid fill">
            <a:hlinkClick r:id="rId2" action="ppaction://hlinksldjump"/>
            <a:extLst>
              <a:ext uri="{FF2B5EF4-FFF2-40B4-BE49-F238E27FC236}">
                <a16:creationId xmlns:a16="http://schemas.microsoft.com/office/drawing/2014/main" id="{597C6CB8-88DA-473F-B2BB-E3F8CE8056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31973"/>
            <a:ext cx="914400" cy="914400"/>
          </a:xfrm>
          <a:prstGeom prst="rect">
            <a:avLst/>
          </a:prstGeom>
        </p:spPr>
      </p:pic>
    </p:spTree>
    <p:extLst>
      <p:ext uri="{BB962C8B-B14F-4D97-AF65-F5344CB8AC3E}">
        <p14:creationId xmlns:p14="http://schemas.microsoft.com/office/powerpoint/2010/main" val="399871977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a:t>
            </a:r>
          </a:p>
        </p:txBody>
      </p:sp>
      <p:sp>
        <p:nvSpPr>
          <p:cNvPr id="3" name="Content Placeholder 2"/>
          <p:cNvSpPr>
            <a:spLocks noGrp="1"/>
          </p:cNvSpPr>
          <p:nvPr>
            <p:ph idx="13"/>
          </p:nvPr>
        </p:nvSpPr>
        <p:spPr/>
        <p:txBody>
          <a:bodyPr/>
          <a:lstStyle/>
          <a:p>
            <a:pPr marL="0" indent="0">
              <a:buNone/>
            </a:pPr>
            <a:r>
              <a:rPr lang="en-US" sz="1800" dirty="0"/>
              <a:t>The count() operation counts total number of elements in a stream.</a:t>
            </a:r>
          </a:p>
          <a:p>
            <a:pPr marL="0" indent="0">
              <a:buNone/>
            </a:pPr>
            <a:endParaRPr lang="en-US"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6" name="Rectangle: Rounded Corners 5">
            <a:extLst>
              <a:ext uri="{FF2B5EF4-FFF2-40B4-BE49-F238E27FC236}">
                <a16:creationId xmlns:a16="http://schemas.microsoft.com/office/drawing/2014/main" id="{0115FC3A-C3E1-4F2F-B5B4-FDE79BE3C993}"/>
              </a:ext>
            </a:extLst>
          </p:cNvPr>
          <p:cNvSpPr/>
          <p:nvPr/>
        </p:nvSpPr>
        <p:spPr>
          <a:xfrm>
            <a:off x="611560" y="1635646"/>
            <a:ext cx="5891360" cy="1664677"/>
          </a:xfrm>
          <a:prstGeom prst="roundRect">
            <a:avLst>
              <a:gd name="adj" fmla="val 10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endParaRPr lang="en-US" sz="1800" dirty="0"/>
          </a:p>
          <a:p>
            <a:pPr marL="0" indent="0">
              <a:buNone/>
            </a:pPr>
            <a:r>
              <a:rPr lang="en-US" sz="1800" dirty="0"/>
              <a:t>List&lt;Transaction&gt; </a:t>
            </a:r>
            <a:r>
              <a:rPr lang="en-US" sz="1800" dirty="0" err="1"/>
              <a:t>failedTransactions</a:t>
            </a:r>
            <a:r>
              <a:rPr lang="en-US" sz="1800" dirty="0"/>
              <a:t> = </a:t>
            </a:r>
            <a:r>
              <a:rPr lang="en-US" sz="1800" dirty="0" err="1"/>
              <a:t>transactions.stream</a:t>
            </a:r>
            <a:r>
              <a:rPr lang="en-US" sz="1800" dirty="0"/>
              <a:t>()</a:t>
            </a:r>
          </a:p>
          <a:p>
            <a:pPr marL="0" indent="0">
              <a:buNone/>
            </a:pPr>
            <a:r>
              <a:rPr lang="en-US" sz="1800" dirty="0"/>
              <a:t>.filter(Transaction::</a:t>
            </a:r>
            <a:r>
              <a:rPr lang="en-US" sz="1800" dirty="0" err="1"/>
              <a:t>isFailed</a:t>
            </a:r>
            <a:r>
              <a:rPr lang="en-US" sz="1800" dirty="0"/>
              <a:t>)</a:t>
            </a:r>
          </a:p>
          <a:p>
            <a:pPr marL="0" indent="0">
              <a:buNone/>
            </a:pPr>
            <a:r>
              <a:rPr lang="en-US" sz="1800" dirty="0">
                <a:solidFill>
                  <a:srgbClr val="FFFF00"/>
                </a:solidFill>
              </a:rPr>
              <a:t>.skip(5)</a:t>
            </a:r>
          </a:p>
          <a:p>
            <a:pPr marL="0" indent="0">
              <a:buNone/>
            </a:pPr>
            <a:r>
              <a:rPr lang="en-US" sz="1800" dirty="0"/>
              <a:t>.collect(</a:t>
            </a:r>
            <a:r>
              <a:rPr lang="en-US" sz="1800" dirty="0" err="1"/>
              <a:t>Collectors.toList</a:t>
            </a:r>
            <a:r>
              <a:rPr lang="en-US" sz="1800" dirty="0"/>
              <a:t>());</a:t>
            </a:r>
          </a:p>
          <a:p>
            <a:pPr algn="ctr"/>
            <a:endParaRPr lang="en-IN" dirty="0"/>
          </a:p>
        </p:txBody>
      </p:sp>
      <p:pic>
        <p:nvPicPr>
          <p:cNvPr id="11" name="Content Placeholder 13" descr="Work from home Wi-Fi with solid fill">
            <a:hlinkClick r:id="rId2" action="ppaction://hlinksldjump"/>
            <a:extLst>
              <a:ext uri="{FF2B5EF4-FFF2-40B4-BE49-F238E27FC236}">
                <a16:creationId xmlns:a16="http://schemas.microsoft.com/office/drawing/2014/main" id="{4E923F0E-EC81-40DD-93E3-98615B0538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31973"/>
            <a:ext cx="914400" cy="914400"/>
          </a:xfrm>
          <a:prstGeom prst="rect">
            <a:avLst/>
          </a:prstGeom>
        </p:spPr>
      </p:pic>
    </p:spTree>
    <p:extLst>
      <p:ext uri="{BB962C8B-B14F-4D97-AF65-F5344CB8AC3E}">
        <p14:creationId xmlns:p14="http://schemas.microsoft.com/office/powerpoint/2010/main" val="287195912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Iterate()</a:t>
            </a:r>
          </a:p>
        </p:txBody>
      </p:sp>
      <p:sp>
        <p:nvSpPr>
          <p:cNvPr id="3" name="Content Placeholder 2"/>
          <p:cNvSpPr>
            <a:spLocks noGrp="1"/>
          </p:cNvSpPr>
          <p:nvPr>
            <p:ph idx="13"/>
          </p:nvPr>
        </p:nvSpPr>
        <p:spPr/>
        <p:txBody>
          <a:bodyPr>
            <a:normAutofit/>
          </a:bodyPr>
          <a:lstStyle/>
          <a:p>
            <a:r>
              <a:rPr lang="en-US" sz="1800" dirty="0"/>
              <a:t>The iterate() operation is used to iterate over the loop &amp; perform some business logic in every iteration. </a:t>
            </a:r>
          </a:p>
          <a:p>
            <a:r>
              <a:rPr lang="en-US" sz="1800" dirty="0"/>
              <a:t>It takes 2 arguments, an initial value and a lambda (of type Unary-Operator&lt;T&gt;).</a:t>
            </a:r>
          </a:p>
          <a:p>
            <a:pPr marL="205740" lvl="1" indent="0">
              <a:buNone/>
            </a:pPr>
            <a:endParaRPr lang="en-US"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9" name="Rectangle: Rounded Corners 8">
            <a:extLst>
              <a:ext uri="{FF2B5EF4-FFF2-40B4-BE49-F238E27FC236}">
                <a16:creationId xmlns:a16="http://schemas.microsoft.com/office/drawing/2014/main" id="{E19978CD-00B0-4607-A4F2-CFE0BFB19AB2}"/>
              </a:ext>
            </a:extLst>
          </p:cNvPr>
          <p:cNvSpPr/>
          <p:nvPr/>
        </p:nvSpPr>
        <p:spPr>
          <a:xfrm>
            <a:off x="611560" y="2177558"/>
            <a:ext cx="5891360" cy="1363060"/>
          </a:xfrm>
          <a:prstGeom prst="roundRect">
            <a:avLst>
              <a:gd name="adj" fmla="val 10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endParaRPr lang="en-US" sz="1800" dirty="0"/>
          </a:p>
          <a:p>
            <a:pPr marL="205740" lvl="1" indent="0">
              <a:buNone/>
            </a:pPr>
            <a:r>
              <a:rPr lang="en-US" dirty="0" err="1"/>
              <a:t>Stream.</a:t>
            </a:r>
            <a:r>
              <a:rPr lang="en-US" i="1" dirty="0" err="1">
                <a:solidFill>
                  <a:srgbClr val="FFFF00"/>
                </a:solidFill>
              </a:rPr>
              <a:t>iterate</a:t>
            </a:r>
            <a:r>
              <a:rPr lang="en-US" i="1" dirty="0">
                <a:solidFill>
                  <a:srgbClr val="FFFF00"/>
                </a:solidFill>
              </a:rPr>
              <a:t>(2, n -&gt; n * n)</a:t>
            </a:r>
          </a:p>
          <a:p>
            <a:pPr marL="205740" lvl="1" indent="0">
              <a:buNone/>
            </a:pPr>
            <a:r>
              <a:rPr lang="en-US" i="1" dirty="0"/>
              <a:t>.limit(5)</a:t>
            </a:r>
          </a:p>
          <a:p>
            <a:pPr marL="205740" lvl="1" indent="0">
              <a:buNone/>
            </a:pPr>
            <a:r>
              <a:rPr lang="en-US" i="1" dirty="0"/>
              <a:t>.</a:t>
            </a:r>
            <a:r>
              <a:rPr lang="en-US" i="1" dirty="0" err="1"/>
              <a:t>forEach</a:t>
            </a:r>
            <a:r>
              <a:rPr lang="en-US" i="1" dirty="0"/>
              <a:t>(</a:t>
            </a:r>
            <a:r>
              <a:rPr lang="en-US" i="1" dirty="0" err="1"/>
              <a:t>System.</a:t>
            </a:r>
            <a:r>
              <a:rPr lang="en-US" b="1" i="1" dirty="0" err="1"/>
              <a:t>out</a:t>
            </a:r>
            <a:r>
              <a:rPr lang="en-US" b="1" i="1" dirty="0"/>
              <a:t>::</a:t>
            </a:r>
            <a:r>
              <a:rPr lang="en-US" b="1" i="1" dirty="0" err="1"/>
              <a:t>println</a:t>
            </a:r>
            <a:r>
              <a:rPr lang="en-US" b="1" i="1" dirty="0"/>
              <a:t>); </a:t>
            </a:r>
            <a:r>
              <a:rPr lang="en-US" dirty="0">
                <a:solidFill>
                  <a:srgbClr val="FFFF00"/>
                </a:solidFill>
              </a:rPr>
              <a:t>//2, 4, 16, 256, 65536</a:t>
            </a:r>
            <a:endParaRPr lang="en-US" b="1" i="1" dirty="0">
              <a:solidFill>
                <a:srgbClr val="FFFF00"/>
              </a:solidFill>
            </a:endParaRPr>
          </a:p>
          <a:p>
            <a:pPr algn="ctr"/>
            <a:endParaRPr lang="en-IN" dirty="0"/>
          </a:p>
        </p:txBody>
      </p:sp>
      <p:pic>
        <p:nvPicPr>
          <p:cNvPr id="11" name="Content Placeholder 13" descr="Work from home Wi-Fi with solid fill">
            <a:hlinkClick r:id="rId2" action="ppaction://hlinksldjump"/>
            <a:extLst>
              <a:ext uri="{FF2B5EF4-FFF2-40B4-BE49-F238E27FC236}">
                <a16:creationId xmlns:a16="http://schemas.microsoft.com/office/drawing/2014/main" id="{0F8FEF0F-F996-485E-8065-8B3B249E04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31973"/>
            <a:ext cx="914400" cy="914400"/>
          </a:xfrm>
          <a:prstGeom prst="rect">
            <a:avLst/>
          </a:prstGeom>
        </p:spPr>
      </p:pic>
    </p:spTree>
    <p:extLst>
      <p:ext uri="{BB962C8B-B14F-4D97-AF65-F5344CB8AC3E}">
        <p14:creationId xmlns:p14="http://schemas.microsoft.com/office/powerpoint/2010/main" val="238017338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 Streams</a:t>
            </a:r>
          </a:p>
        </p:txBody>
      </p:sp>
      <p:sp>
        <p:nvSpPr>
          <p:cNvPr id="3" name="Content Placeholder 2"/>
          <p:cNvSpPr>
            <a:spLocks noGrp="1"/>
          </p:cNvSpPr>
          <p:nvPr>
            <p:ph idx="13"/>
          </p:nvPr>
        </p:nvSpPr>
        <p:spPr/>
        <p:txBody>
          <a:bodyPr>
            <a:normAutofit/>
          </a:bodyPr>
          <a:lstStyle/>
          <a:p>
            <a:pPr marL="0" indent="0">
              <a:buNone/>
            </a:pPr>
            <a:r>
              <a:rPr lang="en-US" sz="1800" dirty="0"/>
              <a:t>Suppose we want to find out total price of all transactions.</a:t>
            </a:r>
          </a:p>
          <a:p>
            <a:pPr marL="205740" lvl="1" indent="0">
              <a:buNone/>
            </a:pPr>
            <a:endParaRPr lang="en-US" dirty="0"/>
          </a:p>
          <a:p>
            <a:pPr marL="205740" lvl="1" indent="0">
              <a:buNone/>
            </a:pPr>
            <a:endParaRPr lang="en-US" dirty="0"/>
          </a:p>
          <a:p>
            <a:pPr marL="205740" lvl="1" indent="0">
              <a:buNone/>
            </a:pPr>
            <a:endParaRPr lang="en-US" dirty="0"/>
          </a:p>
          <a:p>
            <a:pPr marL="205740" lvl="1" indent="0">
              <a:buNone/>
            </a:pPr>
            <a:endParaRPr lang="en-US" dirty="0"/>
          </a:p>
          <a:p>
            <a:r>
              <a:rPr lang="en-US" sz="1600" dirty="0"/>
              <a:t>The above stream operations will work successfully. </a:t>
            </a:r>
          </a:p>
          <a:p>
            <a:r>
              <a:rPr lang="en-US" sz="1600" dirty="0"/>
              <a:t>However, there is a overhead of boxing. </a:t>
            </a:r>
          </a:p>
          <a:p>
            <a:r>
              <a:rPr lang="en-US" sz="1600" dirty="0"/>
              <a:t>Behind the scene each Integer needs to be unboxed to a primitive before performing summation. </a:t>
            </a:r>
          </a:p>
          <a:p>
            <a:r>
              <a:rPr lang="en-US" sz="1600" dirty="0"/>
              <a:t>In order to improve the performance, we should use primitive based streams instead of generic streams.</a:t>
            </a:r>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6" name="Rectangle: Rounded Corners 5">
            <a:extLst>
              <a:ext uri="{FF2B5EF4-FFF2-40B4-BE49-F238E27FC236}">
                <a16:creationId xmlns:a16="http://schemas.microsoft.com/office/drawing/2014/main" id="{9295843D-68A1-4C19-B227-38E2A836E233}"/>
              </a:ext>
            </a:extLst>
          </p:cNvPr>
          <p:cNvSpPr/>
          <p:nvPr/>
        </p:nvSpPr>
        <p:spPr>
          <a:xfrm>
            <a:off x="611560" y="1312274"/>
            <a:ext cx="5891360" cy="952747"/>
          </a:xfrm>
          <a:prstGeom prst="roundRect">
            <a:avLst>
              <a:gd name="adj" fmla="val 10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endParaRPr lang="en-US" sz="1800" dirty="0"/>
          </a:p>
          <a:p>
            <a:pPr marL="205740" lvl="1" indent="0">
              <a:buNone/>
            </a:pPr>
            <a:r>
              <a:rPr lang="en-US" dirty="0"/>
              <a:t>int </a:t>
            </a:r>
            <a:r>
              <a:rPr lang="en-US" dirty="0" err="1"/>
              <a:t>totalTransactionPrice</a:t>
            </a:r>
            <a:r>
              <a:rPr lang="en-US" dirty="0"/>
              <a:t> = </a:t>
            </a:r>
            <a:r>
              <a:rPr lang="en-US" dirty="0" err="1"/>
              <a:t>transactions.stream</a:t>
            </a:r>
            <a:r>
              <a:rPr lang="en-US" dirty="0"/>
              <a:t>()</a:t>
            </a:r>
          </a:p>
          <a:p>
            <a:pPr marL="205740" lvl="1" indent="0">
              <a:buNone/>
            </a:pPr>
            <a:r>
              <a:rPr lang="en-US" dirty="0"/>
              <a:t>.map(Transaction::</a:t>
            </a:r>
            <a:r>
              <a:rPr lang="en-US" dirty="0" err="1"/>
              <a:t>getPrice</a:t>
            </a:r>
            <a:r>
              <a:rPr lang="en-US" dirty="0"/>
              <a:t>)</a:t>
            </a:r>
          </a:p>
          <a:p>
            <a:pPr marL="205740" lvl="1" indent="0">
              <a:buNone/>
            </a:pPr>
            <a:r>
              <a:rPr lang="en-US" dirty="0"/>
              <a:t>.reduce(0, Integer::sum);</a:t>
            </a:r>
          </a:p>
          <a:p>
            <a:pPr algn="ctr"/>
            <a:endParaRPr lang="en-IN" dirty="0"/>
          </a:p>
        </p:txBody>
      </p:sp>
      <p:grpSp>
        <p:nvGrpSpPr>
          <p:cNvPr id="7" name="Group 6">
            <a:extLst>
              <a:ext uri="{FF2B5EF4-FFF2-40B4-BE49-F238E27FC236}">
                <a16:creationId xmlns:a16="http://schemas.microsoft.com/office/drawing/2014/main" id="{12100508-C270-4215-A59A-3D51FEBBCFDD}"/>
              </a:ext>
            </a:extLst>
          </p:cNvPr>
          <p:cNvGrpSpPr/>
          <p:nvPr/>
        </p:nvGrpSpPr>
        <p:grpSpPr>
          <a:xfrm>
            <a:off x="7028876" y="4291031"/>
            <a:ext cx="1614292" cy="512967"/>
            <a:chOff x="6215325" y="6076073"/>
            <a:chExt cx="2152389" cy="683956"/>
          </a:xfrm>
        </p:grpSpPr>
        <p:pic>
          <p:nvPicPr>
            <p:cNvPr id="8" name="Content Placeholder 11" descr="Right pointing backhand index outline">
              <a:extLst>
                <a:ext uri="{FF2B5EF4-FFF2-40B4-BE49-F238E27FC236}">
                  <a16:creationId xmlns:a16="http://schemas.microsoft.com/office/drawing/2014/main" id="{D6BD3458-7972-4198-84C6-F84B936C6D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5325" y="6076073"/>
              <a:ext cx="779288" cy="683956"/>
            </a:xfrm>
            <a:prstGeom prst="rect">
              <a:avLst/>
            </a:prstGeom>
            <a:effectLst>
              <a:outerShdw blurRad="50800" dist="38100" dir="2700000" algn="tl" rotWithShape="0">
                <a:prstClr val="black">
                  <a:alpha val="40000"/>
                </a:prstClr>
              </a:outerShdw>
            </a:effectLst>
          </p:spPr>
        </p:pic>
        <p:sp>
          <p:nvSpPr>
            <p:cNvPr id="9" name="Rectangle: Rounded Corners 8">
              <a:hlinkClick r:id="rId4" action="ppaction://hlinksldjump"/>
              <a:extLst>
                <a:ext uri="{FF2B5EF4-FFF2-40B4-BE49-F238E27FC236}">
                  <a16:creationId xmlns:a16="http://schemas.microsoft.com/office/drawing/2014/main" id="{005A2D39-9DB8-46AC-8DA6-2DBA33623A94}"/>
                </a:ext>
              </a:extLst>
            </p:cNvPr>
            <p:cNvSpPr/>
            <p:nvPr/>
          </p:nvSpPr>
          <p:spPr>
            <a:xfrm>
              <a:off x="7010400" y="6112329"/>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350" dirty="0"/>
                <a:t>Next</a:t>
              </a:r>
              <a:endParaRPr lang="en-IN" sz="1350" dirty="0"/>
            </a:p>
          </p:txBody>
        </p:sp>
      </p:grpSp>
    </p:spTree>
    <p:extLst>
      <p:ext uri="{BB962C8B-B14F-4D97-AF65-F5344CB8AC3E}">
        <p14:creationId xmlns:p14="http://schemas.microsoft.com/office/powerpoint/2010/main" val="143077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 Streams (Continued)</a:t>
            </a:r>
          </a:p>
        </p:txBody>
      </p:sp>
      <p:sp>
        <p:nvSpPr>
          <p:cNvPr id="3" name="Content Placeholder 2"/>
          <p:cNvSpPr>
            <a:spLocks noGrp="1"/>
          </p:cNvSpPr>
          <p:nvPr>
            <p:ph idx="13"/>
          </p:nvPr>
        </p:nvSpPr>
        <p:spPr/>
        <p:txBody>
          <a:bodyPr>
            <a:normAutofit/>
          </a:bodyPr>
          <a:lstStyle/>
          <a:p>
            <a:pPr marL="0" indent="0">
              <a:buNone/>
            </a:pPr>
            <a:r>
              <a:rPr lang="en-US" sz="1600" dirty="0"/>
              <a:t>Java 8 provides us 3 primitive based streams:</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600" dirty="0"/>
              <a:t>Now, let us find out total price of all transactions using primitive streams.</a:t>
            </a:r>
          </a:p>
          <a:p>
            <a:pPr marL="0" indent="0">
              <a:buNone/>
            </a:pPr>
            <a:endParaRPr lang="en-US"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6" name="Rectangle: Rounded Corners 5">
            <a:extLst>
              <a:ext uri="{FF2B5EF4-FFF2-40B4-BE49-F238E27FC236}">
                <a16:creationId xmlns:a16="http://schemas.microsoft.com/office/drawing/2014/main" id="{575DF873-60E9-4AF3-904E-9FFB1999B0C5}"/>
              </a:ext>
            </a:extLst>
          </p:cNvPr>
          <p:cNvSpPr/>
          <p:nvPr/>
        </p:nvSpPr>
        <p:spPr>
          <a:xfrm>
            <a:off x="570588" y="2849244"/>
            <a:ext cx="5095491" cy="1159603"/>
          </a:xfrm>
          <a:prstGeom prst="roundRect">
            <a:avLst>
              <a:gd name="adj" fmla="val 10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05740" lvl="1" indent="0">
              <a:buNone/>
            </a:pPr>
            <a:endParaRPr lang="en-US" dirty="0"/>
          </a:p>
          <a:p>
            <a:pPr marL="205740" lvl="1" indent="0">
              <a:buNone/>
            </a:pPr>
            <a:r>
              <a:rPr lang="en-US" dirty="0"/>
              <a:t>int </a:t>
            </a:r>
            <a:r>
              <a:rPr lang="en-US" dirty="0" err="1"/>
              <a:t>totalTransactionPrice</a:t>
            </a:r>
            <a:r>
              <a:rPr lang="en-US" dirty="0"/>
              <a:t> = </a:t>
            </a:r>
            <a:r>
              <a:rPr lang="en-US" dirty="0" err="1"/>
              <a:t>transactions.stream</a:t>
            </a:r>
            <a:r>
              <a:rPr lang="en-US" dirty="0"/>
              <a:t>()</a:t>
            </a:r>
          </a:p>
          <a:p>
            <a:pPr marL="205740" lvl="1" indent="0">
              <a:buNone/>
            </a:pPr>
            <a:r>
              <a:rPr lang="en-US" dirty="0"/>
              <a:t>.</a:t>
            </a:r>
            <a:r>
              <a:rPr lang="en-US" dirty="0" err="1">
                <a:solidFill>
                  <a:srgbClr val="FFFF00"/>
                </a:solidFill>
              </a:rPr>
              <a:t>mapToInt</a:t>
            </a:r>
            <a:r>
              <a:rPr lang="en-US" dirty="0"/>
              <a:t>(Transaction::</a:t>
            </a:r>
            <a:r>
              <a:rPr lang="en-US" dirty="0" err="1"/>
              <a:t>getPrice</a:t>
            </a:r>
            <a:r>
              <a:rPr lang="en-US" dirty="0"/>
              <a:t>)</a:t>
            </a:r>
          </a:p>
          <a:p>
            <a:pPr marL="205740" lvl="1" indent="0">
              <a:buNone/>
            </a:pPr>
            <a:r>
              <a:rPr lang="en-US" dirty="0">
                <a:solidFill>
                  <a:srgbClr val="FF0000"/>
                </a:solidFill>
              </a:rPr>
              <a:t>.</a:t>
            </a:r>
            <a:r>
              <a:rPr lang="en-US" dirty="0">
                <a:solidFill>
                  <a:srgbClr val="FFFF00"/>
                </a:solidFill>
              </a:rPr>
              <a:t>sum();</a:t>
            </a:r>
          </a:p>
          <a:p>
            <a:pPr algn="ctr"/>
            <a:endParaRPr lang="en-IN" dirty="0"/>
          </a:p>
        </p:txBody>
      </p:sp>
      <p:grpSp>
        <p:nvGrpSpPr>
          <p:cNvPr id="7" name="Group 6">
            <a:extLst>
              <a:ext uri="{FF2B5EF4-FFF2-40B4-BE49-F238E27FC236}">
                <a16:creationId xmlns:a16="http://schemas.microsoft.com/office/drawing/2014/main" id="{C24D802C-DB26-4C69-9283-308EE0849223}"/>
              </a:ext>
            </a:extLst>
          </p:cNvPr>
          <p:cNvGrpSpPr/>
          <p:nvPr/>
        </p:nvGrpSpPr>
        <p:grpSpPr>
          <a:xfrm>
            <a:off x="7028876" y="4291031"/>
            <a:ext cx="1614292" cy="512967"/>
            <a:chOff x="6215325" y="6076073"/>
            <a:chExt cx="2152389" cy="683956"/>
          </a:xfrm>
        </p:grpSpPr>
        <p:pic>
          <p:nvPicPr>
            <p:cNvPr id="8" name="Content Placeholder 11" descr="Right pointing backhand index outline">
              <a:extLst>
                <a:ext uri="{FF2B5EF4-FFF2-40B4-BE49-F238E27FC236}">
                  <a16:creationId xmlns:a16="http://schemas.microsoft.com/office/drawing/2014/main" id="{AEC32AC4-6A44-455F-8153-1133CF91CB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5325" y="6076073"/>
              <a:ext cx="779288" cy="683956"/>
            </a:xfrm>
            <a:prstGeom prst="rect">
              <a:avLst/>
            </a:prstGeom>
            <a:effectLst>
              <a:outerShdw blurRad="50800" dist="38100" dir="2700000" algn="tl" rotWithShape="0">
                <a:prstClr val="black">
                  <a:alpha val="40000"/>
                </a:prstClr>
              </a:outerShdw>
            </a:effectLst>
          </p:spPr>
        </p:pic>
        <p:sp>
          <p:nvSpPr>
            <p:cNvPr id="9" name="Rectangle: Rounded Corners 8">
              <a:hlinkClick r:id="rId4" action="ppaction://hlinksldjump"/>
              <a:extLst>
                <a:ext uri="{FF2B5EF4-FFF2-40B4-BE49-F238E27FC236}">
                  <a16:creationId xmlns:a16="http://schemas.microsoft.com/office/drawing/2014/main" id="{80910C89-B216-4CD9-A6B4-AEBF843F427B}"/>
                </a:ext>
              </a:extLst>
            </p:cNvPr>
            <p:cNvSpPr/>
            <p:nvPr/>
          </p:nvSpPr>
          <p:spPr>
            <a:xfrm>
              <a:off x="7010400" y="6112329"/>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350" dirty="0"/>
                <a:t>Next</a:t>
              </a:r>
              <a:endParaRPr lang="en-IN" sz="1350" dirty="0"/>
            </a:p>
          </p:txBody>
        </p:sp>
      </p:grpSp>
      <p:sp>
        <p:nvSpPr>
          <p:cNvPr id="11" name="Rectangle: Rounded Corners 10">
            <a:hlinkClick r:id="rId5" action="ppaction://hlinksldjump"/>
            <a:extLst>
              <a:ext uri="{FF2B5EF4-FFF2-40B4-BE49-F238E27FC236}">
                <a16:creationId xmlns:a16="http://schemas.microsoft.com/office/drawing/2014/main" id="{4DF6BCEB-79A4-479B-8EF3-C7716A78FC53}"/>
              </a:ext>
            </a:extLst>
          </p:cNvPr>
          <p:cNvSpPr/>
          <p:nvPr/>
        </p:nvSpPr>
        <p:spPr>
          <a:xfrm>
            <a:off x="570588" y="4250031"/>
            <a:ext cx="1017986" cy="40005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Back</a:t>
            </a:r>
            <a:endParaRPr lang="en-IN" sz="1350" dirty="0"/>
          </a:p>
        </p:txBody>
      </p:sp>
      <p:grpSp>
        <p:nvGrpSpPr>
          <p:cNvPr id="12" name="Group 11">
            <a:extLst>
              <a:ext uri="{FF2B5EF4-FFF2-40B4-BE49-F238E27FC236}">
                <a16:creationId xmlns:a16="http://schemas.microsoft.com/office/drawing/2014/main" id="{4EA6CF51-164C-47E6-84AA-462094834CE5}"/>
              </a:ext>
            </a:extLst>
          </p:cNvPr>
          <p:cNvGrpSpPr/>
          <p:nvPr/>
        </p:nvGrpSpPr>
        <p:grpSpPr>
          <a:xfrm>
            <a:off x="570588" y="1275606"/>
            <a:ext cx="2359187" cy="1224136"/>
            <a:chOff x="432010" y="1949918"/>
            <a:chExt cx="2281431" cy="1502696"/>
          </a:xfrm>
        </p:grpSpPr>
        <p:sp>
          <p:nvSpPr>
            <p:cNvPr id="13" name="Rectangle: Rounded Corners 12">
              <a:hlinkClick r:id="rId6" action="ppaction://hlinksldjump"/>
              <a:extLst>
                <a:ext uri="{FF2B5EF4-FFF2-40B4-BE49-F238E27FC236}">
                  <a16:creationId xmlns:a16="http://schemas.microsoft.com/office/drawing/2014/main" id="{9EF2DDD7-3AC4-4392-8E38-385CFD95C218}"/>
                </a:ext>
              </a:extLst>
            </p:cNvPr>
            <p:cNvSpPr/>
            <p:nvPr/>
          </p:nvSpPr>
          <p:spPr>
            <a:xfrm>
              <a:off x="432011" y="1949918"/>
              <a:ext cx="2281430" cy="432048"/>
            </a:xfrm>
            <a:prstGeom prst="roundRect">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a:p>
              <a:pPr algn="ctr"/>
              <a:r>
                <a:rPr lang="en-US" sz="1400" dirty="0"/>
                <a:t> </a:t>
              </a:r>
              <a:r>
                <a:rPr lang="en-US" sz="1600" dirty="0" err="1"/>
                <a:t>IntStream</a:t>
              </a:r>
              <a:endParaRPr lang="en-US" sz="1400" dirty="0"/>
            </a:p>
            <a:p>
              <a:pPr algn="ctr"/>
              <a:endParaRPr lang="en-IN" dirty="0"/>
            </a:p>
          </p:txBody>
        </p:sp>
        <p:sp>
          <p:nvSpPr>
            <p:cNvPr id="14" name="Rectangle: Rounded Corners 13">
              <a:hlinkClick r:id="rId7" action="ppaction://hlinksldjump"/>
              <a:extLst>
                <a:ext uri="{FF2B5EF4-FFF2-40B4-BE49-F238E27FC236}">
                  <a16:creationId xmlns:a16="http://schemas.microsoft.com/office/drawing/2014/main" id="{F65B7107-481A-4218-BC0E-EA845D878EC0}"/>
                </a:ext>
              </a:extLst>
            </p:cNvPr>
            <p:cNvSpPr/>
            <p:nvPr/>
          </p:nvSpPr>
          <p:spPr>
            <a:xfrm>
              <a:off x="432010" y="2473077"/>
              <a:ext cx="2281431" cy="432048"/>
            </a:xfrm>
            <a:prstGeom prst="roundRect">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DoubleStream</a:t>
              </a:r>
              <a:endParaRPr lang="en-IN" dirty="0"/>
            </a:p>
          </p:txBody>
        </p:sp>
        <p:sp>
          <p:nvSpPr>
            <p:cNvPr id="15" name="Rectangle: Rounded Corners 14">
              <a:hlinkClick r:id="rId8" action="ppaction://hlinksldjump"/>
              <a:extLst>
                <a:ext uri="{FF2B5EF4-FFF2-40B4-BE49-F238E27FC236}">
                  <a16:creationId xmlns:a16="http://schemas.microsoft.com/office/drawing/2014/main" id="{6842EC85-64BD-4E71-BAA1-CCDD6AF6B201}"/>
                </a:ext>
              </a:extLst>
            </p:cNvPr>
            <p:cNvSpPr/>
            <p:nvPr/>
          </p:nvSpPr>
          <p:spPr>
            <a:xfrm>
              <a:off x="432010" y="2996236"/>
              <a:ext cx="2281431" cy="456378"/>
            </a:xfrm>
            <a:prstGeom prst="roundRect">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LongStream</a:t>
              </a:r>
              <a:endParaRPr lang="en-US" sz="1400" dirty="0"/>
            </a:p>
          </p:txBody>
        </p:sp>
      </p:grpSp>
    </p:spTree>
    <p:extLst>
      <p:ext uri="{BB962C8B-B14F-4D97-AF65-F5344CB8AC3E}">
        <p14:creationId xmlns:p14="http://schemas.microsoft.com/office/powerpoint/2010/main" val="335623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Collectors</a:t>
            </a:r>
          </a:p>
        </p:txBody>
      </p:sp>
      <p:sp>
        <p:nvSpPr>
          <p:cNvPr id="3" name="Content Placeholder 2"/>
          <p:cNvSpPr>
            <a:spLocks noGrp="1"/>
          </p:cNvSpPr>
          <p:nvPr>
            <p:ph idx="13"/>
          </p:nvPr>
        </p:nvSpPr>
        <p:spPr/>
        <p:txBody>
          <a:bodyPr>
            <a:normAutofit/>
          </a:bodyPr>
          <a:lstStyle/>
          <a:p>
            <a:pPr marL="0" indent="0">
              <a:buNone/>
            </a:pPr>
            <a:r>
              <a:rPr lang="en-US" sz="1800" dirty="0"/>
              <a:t>Collectors are used to convert elements of a stream into custom formats like List, Map etc.</a:t>
            </a:r>
          </a:p>
          <a:p>
            <a:pPr marL="0" indent="0">
              <a:buNone/>
            </a:pPr>
            <a:endParaRPr lang="en-US" dirty="0"/>
          </a:p>
          <a:p>
            <a:pPr marL="0" indent="0">
              <a:buNone/>
            </a:pPr>
            <a:endParaRPr lang="en-US" dirty="0"/>
          </a:p>
          <a:p>
            <a:pPr marL="0" indent="0">
              <a:buNone/>
            </a:pPr>
            <a:endParaRPr lang="en-US" dirty="0"/>
          </a:p>
          <a:p>
            <a:pPr marL="0" indent="0">
              <a:buNone/>
            </a:pPr>
            <a:r>
              <a:rPr lang="en-US" sz="1600" dirty="0"/>
              <a:t>In the above example, </a:t>
            </a:r>
          </a:p>
          <a:p>
            <a:pPr marL="0" indent="0">
              <a:buNone/>
            </a:pPr>
            <a:r>
              <a:rPr lang="en-US" sz="1600" dirty="0"/>
              <a:t>We are converting all orders from Order stream into List&lt;Order&gt;. Sometimes we require to reduce (aggregate) the stream. Here we should use Collectors class. Consider the following requirements:</a:t>
            </a:r>
          </a:p>
          <a:p>
            <a:pPr lvl="1"/>
            <a:r>
              <a:rPr lang="en-US" sz="1600" dirty="0"/>
              <a:t>Group a list of transactions by currency to obtain the sum of the values of all transactions with that currency (returning a Map&lt;Currency, Integer&gt;).</a:t>
            </a:r>
          </a:p>
          <a:p>
            <a:pPr lvl="1"/>
            <a:r>
              <a:rPr lang="en-US" sz="1600" dirty="0"/>
              <a:t>Partition a list of transactions into two groups: expensive and not expensive (returning a Map&lt;Boolean, List&lt;Transaction&gt;&gt;)</a:t>
            </a:r>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6" name="Rectangle: Rounded Corners 5">
            <a:extLst>
              <a:ext uri="{FF2B5EF4-FFF2-40B4-BE49-F238E27FC236}">
                <a16:creationId xmlns:a16="http://schemas.microsoft.com/office/drawing/2014/main" id="{FCEBE982-C1DD-429D-BA4C-D9B8223A4092}"/>
              </a:ext>
            </a:extLst>
          </p:cNvPr>
          <p:cNvSpPr/>
          <p:nvPr/>
        </p:nvSpPr>
        <p:spPr>
          <a:xfrm>
            <a:off x="611560" y="1563638"/>
            <a:ext cx="5891360" cy="1008112"/>
          </a:xfrm>
          <a:prstGeom prst="roundRect">
            <a:avLst>
              <a:gd name="adj" fmla="val 10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05740" lvl="1" indent="0">
              <a:buNone/>
            </a:pPr>
            <a:endParaRPr lang="en-US" dirty="0"/>
          </a:p>
          <a:p>
            <a:pPr marL="205740" lvl="1" indent="0">
              <a:buNone/>
            </a:pPr>
            <a:r>
              <a:rPr lang="en-US" dirty="0"/>
              <a:t>List&lt;Order&gt; </a:t>
            </a:r>
            <a:r>
              <a:rPr lang="en-US" dirty="0" err="1"/>
              <a:t>myOrders</a:t>
            </a:r>
            <a:r>
              <a:rPr lang="en-US" dirty="0"/>
              <a:t> = </a:t>
            </a:r>
            <a:r>
              <a:rPr lang="en-US" dirty="0" err="1"/>
              <a:t>orders.stream</a:t>
            </a:r>
            <a:r>
              <a:rPr lang="en-US" dirty="0"/>
              <a:t>()</a:t>
            </a:r>
          </a:p>
          <a:p>
            <a:pPr marL="205740" lvl="1" indent="0">
              <a:buNone/>
            </a:pPr>
            <a:r>
              <a:rPr lang="en-US" dirty="0"/>
              <a:t>.filter(order -&gt; </a:t>
            </a:r>
            <a:r>
              <a:rPr lang="en-US" dirty="0" err="1"/>
              <a:t>order.getPrice</a:t>
            </a:r>
            <a:r>
              <a:rPr lang="en-US" dirty="0"/>
              <a:t>() &lt; 200)</a:t>
            </a:r>
          </a:p>
          <a:p>
            <a:pPr marL="205740" lvl="1" indent="0">
              <a:buNone/>
            </a:pPr>
            <a:r>
              <a:rPr lang="en-US" dirty="0">
                <a:solidFill>
                  <a:srgbClr val="FFFF00"/>
                </a:solidFill>
              </a:rPr>
              <a:t>.collect(</a:t>
            </a:r>
            <a:r>
              <a:rPr lang="en-US" dirty="0" err="1">
                <a:solidFill>
                  <a:srgbClr val="FFFF00"/>
                </a:solidFill>
              </a:rPr>
              <a:t>Collectors.toList</a:t>
            </a:r>
            <a:r>
              <a:rPr lang="en-US" dirty="0">
                <a:solidFill>
                  <a:srgbClr val="FFFF00"/>
                </a:solidFill>
              </a:rPr>
              <a:t>());</a:t>
            </a:r>
          </a:p>
          <a:p>
            <a:pPr algn="ctr"/>
            <a:endParaRPr lang="en-IN" dirty="0"/>
          </a:p>
        </p:txBody>
      </p:sp>
      <p:grpSp>
        <p:nvGrpSpPr>
          <p:cNvPr id="7" name="Group 6">
            <a:extLst>
              <a:ext uri="{FF2B5EF4-FFF2-40B4-BE49-F238E27FC236}">
                <a16:creationId xmlns:a16="http://schemas.microsoft.com/office/drawing/2014/main" id="{9B43C650-C9A2-45F6-B947-8C8CF505EB41}"/>
              </a:ext>
            </a:extLst>
          </p:cNvPr>
          <p:cNvGrpSpPr/>
          <p:nvPr/>
        </p:nvGrpSpPr>
        <p:grpSpPr>
          <a:xfrm>
            <a:off x="7028876" y="4291031"/>
            <a:ext cx="1614292" cy="512967"/>
            <a:chOff x="6215325" y="6076073"/>
            <a:chExt cx="2152389" cy="683956"/>
          </a:xfrm>
        </p:grpSpPr>
        <p:pic>
          <p:nvPicPr>
            <p:cNvPr id="8" name="Content Placeholder 11" descr="Right pointing backhand index outline">
              <a:extLst>
                <a:ext uri="{FF2B5EF4-FFF2-40B4-BE49-F238E27FC236}">
                  <a16:creationId xmlns:a16="http://schemas.microsoft.com/office/drawing/2014/main" id="{2EBF88AF-D4F3-4808-A0AF-A93340BE92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5325" y="6076073"/>
              <a:ext cx="779288" cy="683956"/>
            </a:xfrm>
            <a:prstGeom prst="rect">
              <a:avLst/>
            </a:prstGeom>
            <a:effectLst>
              <a:outerShdw blurRad="50800" dist="38100" dir="2700000" algn="tl" rotWithShape="0">
                <a:prstClr val="black">
                  <a:alpha val="40000"/>
                </a:prstClr>
              </a:outerShdw>
            </a:effectLst>
          </p:spPr>
        </p:pic>
        <p:sp>
          <p:nvSpPr>
            <p:cNvPr id="9" name="Rectangle: Rounded Corners 8">
              <a:hlinkClick r:id="rId4" action="ppaction://hlinksldjump"/>
              <a:extLst>
                <a:ext uri="{FF2B5EF4-FFF2-40B4-BE49-F238E27FC236}">
                  <a16:creationId xmlns:a16="http://schemas.microsoft.com/office/drawing/2014/main" id="{9B885250-1756-4E9D-A95C-3A365EDE50B3}"/>
                </a:ext>
              </a:extLst>
            </p:cNvPr>
            <p:cNvSpPr/>
            <p:nvPr/>
          </p:nvSpPr>
          <p:spPr>
            <a:xfrm>
              <a:off x="7010400" y="6112329"/>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a:t>Next</a:t>
              </a:r>
              <a:endParaRPr lang="en-IN" sz="1350" dirty="0"/>
            </a:p>
          </p:txBody>
        </p:sp>
      </p:grpSp>
    </p:spTree>
    <p:extLst>
      <p:ext uri="{BB962C8B-B14F-4D97-AF65-F5344CB8AC3E}">
        <p14:creationId xmlns:p14="http://schemas.microsoft.com/office/powerpoint/2010/main" val="84821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Predefined Collectors</a:t>
            </a:r>
          </a:p>
        </p:txBody>
      </p:sp>
      <p:sp>
        <p:nvSpPr>
          <p:cNvPr id="3" name="Content Placeholder 2"/>
          <p:cNvSpPr>
            <a:spLocks noGrp="1"/>
          </p:cNvSpPr>
          <p:nvPr>
            <p:ph idx="13"/>
          </p:nvPr>
        </p:nvSpPr>
        <p:spPr/>
        <p:txBody>
          <a:bodyPr/>
          <a:lstStyle/>
          <a:p>
            <a:pPr marL="0" indent="0">
              <a:buNone/>
            </a:pPr>
            <a:r>
              <a:rPr lang="en-US" sz="1800" dirty="0"/>
              <a:t>Java 8 defines several predefined collectors. These collectors offer three main functionalities:</a:t>
            </a:r>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grpSp>
        <p:nvGrpSpPr>
          <p:cNvPr id="7" name="Group 6">
            <a:extLst>
              <a:ext uri="{FF2B5EF4-FFF2-40B4-BE49-F238E27FC236}">
                <a16:creationId xmlns:a16="http://schemas.microsoft.com/office/drawing/2014/main" id="{3684A7A1-D7FA-4188-A005-114BF8CB294D}"/>
              </a:ext>
            </a:extLst>
          </p:cNvPr>
          <p:cNvGrpSpPr/>
          <p:nvPr/>
        </p:nvGrpSpPr>
        <p:grpSpPr>
          <a:xfrm>
            <a:off x="7028876" y="4291031"/>
            <a:ext cx="1614292" cy="512967"/>
            <a:chOff x="6215325" y="6076073"/>
            <a:chExt cx="2152389" cy="683956"/>
          </a:xfrm>
        </p:grpSpPr>
        <p:pic>
          <p:nvPicPr>
            <p:cNvPr id="8" name="Content Placeholder 11" descr="Right pointing backhand index outline">
              <a:extLst>
                <a:ext uri="{FF2B5EF4-FFF2-40B4-BE49-F238E27FC236}">
                  <a16:creationId xmlns:a16="http://schemas.microsoft.com/office/drawing/2014/main" id="{653F7C44-9D8B-4B42-AC7D-0544578989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5325" y="6076073"/>
              <a:ext cx="779288" cy="683956"/>
            </a:xfrm>
            <a:prstGeom prst="rect">
              <a:avLst/>
            </a:prstGeom>
            <a:effectLst>
              <a:outerShdw blurRad="50800" dist="38100" dir="2700000" algn="tl" rotWithShape="0">
                <a:prstClr val="black">
                  <a:alpha val="40000"/>
                </a:prstClr>
              </a:outerShdw>
            </a:effectLst>
          </p:spPr>
        </p:pic>
        <p:sp>
          <p:nvSpPr>
            <p:cNvPr id="9" name="Rectangle: Rounded Corners 8">
              <a:hlinkClick r:id="rId4" action="ppaction://hlinksldjump"/>
              <a:extLst>
                <a:ext uri="{FF2B5EF4-FFF2-40B4-BE49-F238E27FC236}">
                  <a16:creationId xmlns:a16="http://schemas.microsoft.com/office/drawing/2014/main" id="{5A6AE233-5707-4478-B8F3-63CD91FD8952}"/>
                </a:ext>
              </a:extLst>
            </p:cNvPr>
            <p:cNvSpPr/>
            <p:nvPr/>
          </p:nvSpPr>
          <p:spPr>
            <a:xfrm>
              <a:off x="7010400" y="6112329"/>
              <a:ext cx="1357314" cy="533400"/>
            </a:xfrm>
            <a:prstGeom prst="roundRect">
              <a:avLst/>
            </a:prstGeom>
            <a:solidFill>
              <a:schemeClr val="accent4">
                <a:lumMod val="50000"/>
              </a:schemeClr>
            </a:solidFill>
            <a:ln>
              <a:solidFill>
                <a:schemeClr val="accent4">
                  <a:lumMod val="50000"/>
                </a:schemeClr>
              </a:solidFill>
            </a:ln>
            <a:effectLst>
              <a:outerShdw blurRad="50800" dist="38100" algn="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Next</a:t>
              </a:r>
              <a:endParaRPr lang="en-IN" sz="1350" dirty="0"/>
            </a:p>
          </p:txBody>
        </p:sp>
      </p:grpSp>
      <p:grpSp>
        <p:nvGrpSpPr>
          <p:cNvPr id="10" name="Group 9">
            <a:extLst>
              <a:ext uri="{FF2B5EF4-FFF2-40B4-BE49-F238E27FC236}">
                <a16:creationId xmlns:a16="http://schemas.microsoft.com/office/drawing/2014/main" id="{5B69793F-3B0C-4148-BF09-E24939C5D0FE}"/>
              </a:ext>
            </a:extLst>
          </p:cNvPr>
          <p:cNvGrpSpPr/>
          <p:nvPr/>
        </p:nvGrpSpPr>
        <p:grpSpPr>
          <a:xfrm>
            <a:off x="405371" y="1779662"/>
            <a:ext cx="2664296" cy="1502696"/>
            <a:chOff x="432009" y="1949918"/>
            <a:chExt cx="2664296" cy="1502696"/>
          </a:xfrm>
        </p:grpSpPr>
        <p:sp>
          <p:nvSpPr>
            <p:cNvPr id="11" name="Rectangle: Rounded Corners 10">
              <a:hlinkClick r:id="rId5" action="ppaction://hlinksldjump"/>
              <a:extLst>
                <a:ext uri="{FF2B5EF4-FFF2-40B4-BE49-F238E27FC236}">
                  <a16:creationId xmlns:a16="http://schemas.microsoft.com/office/drawing/2014/main" id="{EBD64F35-BC61-4087-8A92-BE11372D48D9}"/>
                </a:ext>
              </a:extLst>
            </p:cNvPr>
            <p:cNvSpPr/>
            <p:nvPr/>
          </p:nvSpPr>
          <p:spPr>
            <a:xfrm>
              <a:off x="432011" y="1949918"/>
              <a:ext cx="2664294" cy="432048"/>
            </a:xfrm>
            <a:prstGeom prst="roundRect">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t>Reducing and summarizing (MapReduce)</a:t>
              </a:r>
            </a:p>
          </p:txBody>
        </p:sp>
        <p:sp>
          <p:nvSpPr>
            <p:cNvPr id="12" name="Rectangle: Rounded Corners 11">
              <a:hlinkClick r:id="rId6" action="ppaction://hlinksldjump"/>
              <a:extLst>
                <a:ext uri="{FF2B5EF4-FFF2-40B4-BE49-F238E27FC236}">
                  <a16:creationId xmlns:a16="http://schemas.microsoft.com/office/drawing/2014/main" id="{ABDF0B7B-B160-4872-9D6E-2424BEAD5366}"/>
                </a:ext>
              </a:extLst>
            </p:cNvPr>
            <p:cNvSpPr/>
            <p:nvPr/>
          </p:nvSpPr>
          <p:spPr>
            <a:xfrm>
              <a:off x="432010" y="2473077"/>
              <a:ext cx="2664294" cy="432048"/>
            </a:xfrm>
            <a:prstGeom prst="roundRect">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sz="1400" dirty="0"/>
                <a:t>Grouping elements</a:t>
              </a:r>
            </a:p>
            <a:p>
              <a:pPr algn="ctr"/>
              <a:endParaRPr lang="en-IN" dirty="0"/>
            </a:p>
          </p:txBody>
        </p:sp>
        <p:sp>
          <p:nvSpPr>
            <p:cNvPr id="13" name="Rectangle: Rounded Corners 12">
              <a:hlinkClick r:id="rId7" action="ppaction://hlinksldjump"/>
              <a:extLst>
                <a:ext uri="{FF2B5EF4-FFF2-40B4-BE49-F238E27FC236}">
                  <a16:creationId xmlns:a16="http://schemas.microsoft.com/office/drawing/2014/main" id="{C0A7FB0A-B296-4415-8FA8-3A94A74A9661}"/>
                </a:ext>
              </a:extLst>
            </p:cNvPr>
            <p:cNvSpPr/>
            <p:nvPr/>
          </p:nvSpPr>
          <p:spPr>
            <a:xfrm>
              <a:off x="432009" y="3020566"/>
              <a:ext cx="2664294" cy="432048"/>
            </a:xfrm>
            <a:prstGeom prst="roundRect">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sz="1400" dirty="0"/>
                <a:t>Partitioning elements</a:t>
              </a:r>
            </a:p>
            <a:p>
              <a:pPr algn="ctr"/>
              <a:endParaRPr lang="en-IN" sz="1600" dirty="0"/>
            </a:p>
          </p:txBody>
        </p:sp>
      </p:grpSp>
    </p:spTree>
    <p:extLst>
      <p:ext uri="{BB962C8B-B14F-4D97-AF65-F5344CB8AC3E}">
        <p14:creationId xmlns:p14="http://schemas.microsoft.com/office/powerpoint/2010/main" val="250187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Reducing and Summarizing</a:t>
            </a:r>
          </a:p>
        </p:txBody>
      </p:sp>
      <p:sp>
        <p:nvSpPr>
          <p:cNvPr id="3" name="Content Placeholder 2"/>
          <p:cNvSpPr>
            <a:spLocks noGrp="1"/>
          </p:cNvSpPr>
          <p:nvPr>
            <p:ph idx="13"/>
          </p:nvPr>
        </p:nvSpPr>
        <p:spPr/>
        <p:txBody>
          <a:bodyPr>
            <a:normAutofit/>
          </a:bodyPr>
          <a:lstStyle/>
          <a:p>
            <a:pPr marL="0" indent="0">
              <a:buNone/>
            </a:pPr>
            <a:endParaRPr lang="en-US" dirty="0"/>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6" name="Rectangle: Rounded Corners 5">
            <a:extLst>
              <a:ext uri="{FF2B5EF4-FFF2-40B4-BE49-F238E27FC236}">
                <a16:creationId xmlns:a16="http://schemas.microsoft.com/office/drawing/2014/main" id="{4674B64D-DF28-4F66-9212-ACAF19D85DF9}"/>
              </a:ext>
            </a:extLst>
          </p:cNvPr>
          <p:cNvSpPr/>
          <p:nvPr/>
        </p:nvSpPr>
        <p:spPr>
          <a:xfrm>
            <a:off x="552022" y="1454169"/>
            <a:ext cx="7859066" cy="2719169"/>
          </a:xfrm>
          <a:prstGeom prst="roundRect">
            <a:avLst>
              <a:gd name="adj" fmla="val 10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600" dirty="0"/>
              <a:t>import static </a:t>
            </a:r>
            <a:r>
              <a:rPr lang="en-US" sz="1600" dirty="0" err="1"/>
              <a:t>java.util.stream.Collectors</a:t>
            </a:r>
            <a:r>
              <a:rPr lang="en-US" sz="1600" dirty="0"/>
              <a:t>.*;</a:t>
            </a:r>
          </a:p>
          <a:p>
            <a:pPr marL="0" indent="0">
              <a:buNone/>
            </a:pPr>
            <a:endParaRPr lang="en-US" sz="1600" dirty="0"/>
          </a:p>
          <a:p>
            <a:pPr marL="0" indent="0">
              <a:buNone/>
            </a:pPr>
            <a:r>
              <a:rPr lang="en-US" sz="1600" dirty="0"/>
              <a:t>long </a:t>
            </a:r>
            <a:r>
              <a:rPr lang="en-US" sz="1600" dirty="0" err="1"/>
              <a:t>totalTransactionCount</a:t>
            </a:r>
            <a:r>
              <a:rPr lang="en-US" sz="1600" dirty="0"/>
              <a:t> = </a:t>
            </a:r>
            <a:r>
              <a:rPr lang="en-US" sz="1600" dirty="0" err="1"/>
              <a:t>transactions.stream</a:t>
            </a:r>
            <a:r>
              <a:rPr lang="en-US" sz="1600" dirty="0"/>
              <a:t>().collect(counting());</a:t>
            </a:r>
          </a:p>
          <a:p>
            <a:pPr marL="0" indent="0">
              <a:buNone/>
            </a:pPr>
            <a:endParaRPr lang="en-US" sz="1600" dirty="0"/>
          </a:p>
          <a:p>
            <a:pPr marL="0" indent="0">
              <a:buNone/>
            </a:pPr>
            <a:r>
              <a:rPr lang="en-US" sz="1600" dirty="0"/>
              <a:t>Comparator&lt;Order&gt; </a:t>
            </a:r>
            <a:r>
              <a:rPr lang="en-US" sz="1600" dirty="0" err="1"/>
              <a:t>orderPriceComparator</a:t>
            </a:r>
            <a:r>
              <a:rPr lang="en-US" sz="1600" dirty="0"/>
              <a:t> = </a:t>
            </a:r>
            <a:r>
              <a:rPr lang="en-US" sz="1600" dirty="0" err="1"/>
              <a:t>Comparator.comparingInt</a:t>
            </a:r>
            <a:r>
              <a:rPr lang="en-US" sz="1600" dirty="0"/>
              <a:t>(Order::</a:t>
            </a:r>
            <a:r>
              <a:rPr lang="en-US" sz="1600" dirty="0" err="1"/>
              <a:t>getPrice</a:t>
            </a:r>
            <a:r>
              <a:rPr lang="en-US" sz="1600" dirty="0"/>
              <a:t>);</a:t>
            </a:r>
          </a:p>
          <a:p>
            <a:pPr marL="0" indent="0">
              <a:buNone/>
            </a:pPr>
            <a:r>
              <a:rPr lang="en-US" sz="1600" dirty="0"/>
              <a:t>Optional&lt;Order&gt; </a:t>
            </a:r>
            <a:r>
              <a:rPr lang="en-US" sz="1600" dirty="0" err="1"/>
              <a:t>maxPriceOrder</a:t>
            </a:r>
            <a:r>
              <a:rPr lang="en-US" sz="1600" dirty="0"/>
              <a:t> = </a:t>
            </a:r>
            <a:r>
              <a:rPr lang="en-US" sz="1600" dirty="0" err="1"/>
              <a:t>orders.stream</a:t>
            </a:r>
            <a:r>
              <a:rPr lang="en-US" sz="1600" dirty="0"/>
              <a:t>().collect(</a:t>
            </a:r>
            <a:r>
              <a:rPr lang="en-US" sz="1600" dirty="0" err="1"/>
              <a:t>maxBy</a:t>
            </a:r>
            <a:r>
              <a:rPr lang="en-US" sz="1600" dirty="0"/>
              <a:t>(</a:t>
            </a:r>
            <a:r>
              <a:rPr lang="en-US" sz="1600" dirty="0" err="1"/>
              <a:t>orderPriceComparator</a:t>
            </a:r>
            <a:r>
              <a:rPr lang="en-US" sz="1600" dirty="0"/>
              <a:t>));</a:t>
            </a:r>
          </a:p>
          <a:p>
            <a:pPr marL="0" indent="0">
              <a:buNone/>
            </a:pPr>
            <a:endParaRPr lang="en-US" sz="1600" dirty="0"/>
          </a:p>
          <a:p>
            <a:pPr marL="0" indent="0">
              <a:buNone/>
            </a:pPr>
            <a:r>
              <a:rPr lang="en-US" sz="1600" dirty="0"/>
              <a:t>int </a:t>
            </a:r>
            <a:r>
              <a:rPr lang="en-US" sz="1600" dirty="0" err="1"/>
              <a:t>totalOrderPrice</a:t>
            </a:r>
            <a:r>
              <a:rPr lang="en-US" sz="1600" dirty="0"/>
              <a:t> = </a:t>
            </a:r>
            <a:r>
              <a:rPr lang="en-US" sz="1600" dirty="0" err="1"/>
              <a:t>orders.stream</a:t>
            </a:r>
            <a:r>
              <a:rPr lang="en-US" sz="1600" dirty="0"/>
              <a:t>().collect(</a:t>
            </a:r>
            <a:r>
              <a:rPr lang="en-US" sz="1600" dirty="0" err="1"/>
              <a:t>summingInt</a:t>
            </a:r>
            <a:r>
              <a:rPr lang="en-US" sz="1600" dirty="0"/>
              <a:t>(Order::</a:t>
            </a:r>
            <a:r>
              <a:rPr lang="en-US" sz="1600" dirty="0" err="1"/>
              <a:t>getPrice</a:t>
            </a:r>
            <a:r>
              <a:rPr lang="en-US" sz="1600" dirty="0"/>
              <a:t>));</a:t>
            </a:r>
          </a:p>
          <a:p>
            <a:pPr marL="0" indent="0">
              <a:buNone/>
            </a:pPr>
            <a:endParaRPr lang="en-US" sz="1600" dirty="0"/>
          </a:p>
          <a:p>
            <a:pPr marL="0" indent="0">
              <a:buNone/>
            </a:pPr>
            <a:r>
              <a:rPr lang="en-US" sz="1600" dirty="0"/>
              <a:t>String </a:t>
            </a:r>
            <a:r>
              <a:rPr lang="en-US" sz="1600" dirty="0" err="1"/>
              <a:t>orderTitles</a:t>
            </a:r>
            <a:r>
              <a:rPr lang="en-US" sz="1600" dirty="0"/>
              <a:t> = </a:t>
            </a:r>
            <a:r>
              <a:rPr lang="en-US" sz="1600" dirty="0" err="1"/>
              <a:t>orders.stream</a:t>
            </a:r>
            <a:r>
              <a:rPr lang="en-US" sz="1600" dirty="0"/>
              <a:t>().map(Order::</a:t>
            </a:r>
            <a:r>
              <a:rPr lang="en-US" sz="1600" dirty="0" err="1"/>
              <a:t>getTitle</a:t>
            </a:r>
            <a:r>
              <a:rPr lang="en-US" sz="1600" dirty="0"/>
              <a:t>).collect(joining(", "));</a:t>
            </a:r>
          </a:p>
          <a:p>
            <a:pPr algn="ctr"/>
            <a:endParaRPr lang="en-IN" sz="1600" dirty="0"/>
          </a:p>
        </p:txBody>
      </p:sp>
      <p:pic>
        <p:nvPicPr>
          <p:cNvPr id="10" name="Content Placeholder 13" descr="Work from home Wi-Fi with solid fill">
            <a:hlinkClick r:id="rId2" action="ppaction://hlinksldjump"/>
            <a:extLst>
              <a:ext uri="{FF2B5EF4-FFF2-40B4-BE49-F238E27FC236}">
                <a16:creationId xmlns:a16="http://schemas.microsoft.com/office/drawing/2014/main" id="{8A4D2EA3-094C-480F-8643-5BD980D01F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31973"/>
            <a:ext cx="914400" cy="914400"/>
          </a:xfrm>
          <a:prstGeom prst="rect">
            <a:avLst/>
          </a:prstGeom>
        </p:spPr>
      </p:pic>
    </p:spTree>
    <p:extLst>
      <p:ext uri="{BB962C8B-B14F-4D97-AF65-F5344CB8AC3E}">
        <p14:creationId xmlns:p14="http://schemas.microsoft.com/office/powerpoint/2010/main" val="344288686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a:t>
            </a:r>
          </a:p>
        </p:txBody>
      </p:sp>
      <p:sp>
        <p:nvSpPr>
          <p:cNvPr id="3" name="Content Placeholder 2"/>
          <p:cNvSpPr>
            <a:spLocks noGrp="1"/>
          </p:cNvSpPr>
          <p:nvPr>
            <p:ph idx="13"/>
          </p:nvPr>
        </p:nvSpPr>
        <p:spPr/>
        <p:txBody>
          <a:bodyPr>
            <a:normAutofit/>
          </a:bodyPr>
          <a:lstStyle/>
          <a:p>
            <a:pPr marL="0" indent="0">
              <a:buNone/>
            </a:pPr>
            <a:r>
              <a:rPr lang="en-US" sz="1600" dirty="0"/>
              <a:t>Single-level grouping:</a:t>
            </a:r>
          </a:p>
          <a:p>
            <a:pPr marL="0" indent="0">
              <a:buNone/>
            </a:pPr>
            <a:endParaRPr lang="en-US" dirty="0"/>
          </a:p>
          <a:p>
            <a:pPr marL="0" indent="0">
              <a:buNone/>
            </a:pPr>
            <a:endParaRPr lang="en-US" dirty="0"/>
          </a:p>
          <a:p>
            <a:pPr marL="0" indent="0">
              <a:buNone/>
            </a:pPr>
            <a:r>
              <a:rPr lang="en-US" sz="1600" dirty="0"/>
              <a:t>Multilevel grouping:</a:t>
            </a:r>
          </a:p>
          <a:p>
            <a:pPr marL="0" indent="0">
              <a:buNone/>
            </a:pPr>
            <a:endParaRPr lang="en-US" sz="1600" dirty="0"/>
          </a:p>
          <a:p>
            <a:pPr marL="205740" lvl="1" indent="0">
              <a:buNone/>
            </a:pPr>
            <a:endParaRPr lang="en-US" dirty="0"/>
          </a:p>
          <a:p>
            <a:pPr marL="0" indent="0">
              <a:buNone/>
            </a:pPr>
            <a:endParaRPr lang="en-US" sz="1800" dirty="0"/>
          </a:p>
          <a:p>
            <a:pPr marL="0" indent="0">
              <a:buNone/>
            </a:pPr>
            <a:endParaRPr lang="en-US" sz="1800" dirty="0"/>
          </a:p>
          <a:p>
            <a:pPr marL="0" indent="0">
              <a:buNone/>
            </a:pPr>
            <a:r>
              <a:rPr lang="en-US" sz="1600" dirty="0"/>
              <a:t>Subgrouping:</a:t>
            </a:r>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6" name="Rectangle: Rounded Corners 5">
            <a:extLst>
              <a:ext uri="{FF2B5EF4-FFF2-40B4-BE49-F238E27FC236}">
                <a16:creationId xmlns:a16="http://schemas.microsoft.com/office/drawing/2014/main" id="{8D90A537-6E8C-40D9-A14B-C74ABEB1EC68}"/>
              </a:ext>
            </a:extLst>
          </p:cNvPr>
          <p:cNvSpPr/>
          <p:nvPr/>
        </p:nvSpPr>
        <p:spPr>
          <a:xfrm>
            <a:off x="590429" y="1336586"/>
            <a:ext cx="7056784" cy="597245"/>
          </a:xfrm>
          <a:prstGeom prst="roundRect">
            <a:avLst>
              <a:gd name="adj" fmla="val 10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05740" lvl="1" indent="0">
              <a:buNone/>
            </a:pPr>
            <a:endParaRPr lang="en-US" sz="1600" dirty="0"/>
          </a:p>
          <a:p>
            <a:pPr marL="205740" lvl="1" indent="0">
              <a:buNone/>
            </a:pPr>
            <a:r>
              <a:rPr lang="en-US" sz="1400" dirty="0"/>
              <a:t>Map&lt;Currency, List&lt;Transaction&gt;&gt; </a:t>
            </a:r>
            <a:r>
              <a:rPr lang="en-US" sz="1400" dirty="0" err="1"/>
              <a:t>transactionsByCurrencies</a:t>
            </a:r>
            <a:r>
              <a:rPr lang="en-US" sz="1400" dirty="0"/>
              <a:t> = </a:t>
            </a:r>
            <a:r>
              <a:rPr lang="en-US" sz="1400" dirty="0" err="1"/>
              <a:t>transactions.stream</a:t>
            </a:r>
            <a:r>
              <a:rPr lang="en-US" sz="1400" dirty="0"/>
              <a:t>()</a:t>
            </a:r>
          </a:p>
          <a:p>
            <a:pPr marL="205740" lvl="1" indent="0">
              <a:buNone/>
            </a:pPr>
            <a:r>
              <a:rPr lang="en-US" sz="1400" dirty="0"/>
              <a:t>.collect(</a:t>
            </a:r>
            <a:r>
              <a:rPr lang="en-US" sz="1400" dirty="0" err="1">
                <a:solidFill>
                  <a:srgbClr val="FFFF00"/>
                </a:solidFill>
              </a:rPr>
              <a:t>groupingBy</a:t>
            </a:r>
            <a:r>
              <a:rPr lang="en-US" sz="1400" dirty="0"/>
              <a:t>(Transaction::</a:t>
            </a:r>
            <a:r>
              <a:rPr lang="en-US" sz="1400" dirty="0" err="1"/>
              <a:t>getCurrency</a:t>
            </a:r>
            <a:r>
              <a:rPr lang="en-US" sz="1400" dirty="0"/>
              <a:t>));</a:t>
            </a:r>
          </a:p>
          <a:p>
            <a:pPr algn="ctr"/>
            <a:endParaRPr lang="en-IN" dirty="0"/>
          </a:p>
        </p:txBody>
      </p:sp>
      <p:sp>
        <p:nvSpPr>
          <p:cNvPr id="7" name="Rectangle: Rounded Corners 6">
            <a:extLst>
              <a:ext uri="{FF2B5EF4-FFF2-40B4-BE49-F238E27FC236}">
                <a16:creationId xmlns:a16="http://schemas.microsoft.com/office/drawing/2014/main" id="{3D0D49F7-8AFD-4510-8DCD-A9EA3F46C6B0}"/>
              </a:ext>
            </a:extLst>
          </p:cNvPr>
          <p:cNvSpPr/>
          <p:nvPr/>
        </p:nvSpPr>
        <p:spPr>
          <a:xfrm>
            <a:off x="590428" y="2320028"/>
            <a:ext cx="7056785" cy="1034801"/>
          </a:xfrm>
          <a:prstGeom prst="roundRect">
            <a:avLst>
              <a:gd name="adj" fmla="val 10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05740" lvl="1" indent="0">
              <a:buNone/>
            </a:pPr>
            <a:endParaRPr lang="en-US" sz="1400" dirty="0"/>
          </a:p>
          <a:p>
            <a:pPr marL="205740" lvl="1" indent="0">
              <a:buNone/>
            </a:pPr>
            <a:r>
              <a:rPr lang="en-US" sz="1400" dirty="0"/>
              <a:t>Map&lt;Currency, Map&lt;String, List&lt;Transaction&gt;&gt;&gt; </a:t>
            </a:r>
            <a:r>
              <a:rPr lang="en-US" sz="1400" dirty="0" err="1"/>
              <a:t>transactionsByCurrenciesAndLocation</a:t>
            </a:r>
            <a:r>
              <a:rPr lang="en-US" sz="1400" dirty="0"/>
              <a:t> =</a:t>
            </a:r>
          </a:p>
          <a:p>
            <a:pPr marL="205740" lvl="1" indent="0">
              <a:buNone/>
            </a:pPr>
            <a:r>
              <a:rPr lang="en-US" sz="1400" dirty="0" err="1"/>
              <a:t>transactions.stream</a:t>
            </a:r>
            <a:r>
              <a:rPr lang="en-US" sz="1400" dirty="0"/>
              <a:t>().collect(</a:t>
            </a:r>
            <a:r>
              <a:rPr lang="en-US" sz="1400" dirty="0" err="1">
                <a:solidFill>
                  <a:srgbClr val="FFFF00"/>
                </a:solidFill>
              </a:rPr>
              <a:t>groupingBy</a:t>
            </a:r>
            <a:r>
              <a:rPr lang="en-US" sz="1400" dirty="0"/>
              <a:t>(Transaction::</a:t>
            </a:r>
            <a:r>
              <a:rPr lang="en-US" sz="1400" dirty="0" err="1"/>
              <a:t>getCurrency</a:t>
            </a:r>
            <a:r>
              <a:rPr lang="en-US" sz="1400" dirty="0"/>
              <a:t>, </a:t>
            </a:r>
            <a:r>
              <a:rPr lang="en-US" sz="1400" dirty="0" err="1">
                <a:solidFill>
                  <a:srgbClr val="FFFF00"/>
                </a:solidFill>
              </a:rPr>
              <a:t>groupingBy</a:t>
            </a:r>
            <a:r>
              <a:rPr lang="en-US" sz="1400" dirty="0"/>
              <a:t>(Transaction::</a:t>
            </a:r>
            <a:r>
              <a:rPr lang="en-US" sz="1400" dirty="0" err="1"/>
              <a:t>getLocation</a:t>
            </a:r>
            <a:r>
              <a:rPr lang="en-US" sz="1400" dirty="0"/>
              <a:t>) ));</a:t>
            </a:r>
          </a:p>
          <a:p>
            <a:pPr algn="ctr"/>
            <a:endParaRPr lang="en-IN" dirty="0"/>
          </a:p>
        </p:txBody>
      </p:sp>
      <p:sp>
        <p:nvSpPr>
          <p:cNvPr id="8" name="Rectangle: Rounded Corners 7">
            <a:extLst>
              <a:ext uri="{FF2B5EF4-FFF2-40B4-BE49-F238E27FC236}">
                <a16:creationId xmlns:a16="http://schemas.microsoft.com/office/drawing/2014/main" id="{F23C9080-0494-4F24-9666-52D5166EE974}"/>
              </a:ext>
            </a:extLst>
          </p:cNvPr>
          <p:cNvSpPr/>
          <p:nvPr/>
        </p:nvSpPr>
        <p:spPr>
          <a:xfrm>
            <a:off x="593194" y="3741026"/>
            <a:ext cx="7054019" cy="474922"/>
          </a:xfrm>
          <a:prstGeom prst="roundRect">
            <a:avLst>
              <a:gd name="adj" fmla="val 10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05740" lvl="1" indent="0">
              <a:buNone/>
            </a:pPr>
            <a:endParaRPr lang="en-US" sz="1600" dirty="0"/>
          </a:p>
          <a:p>
            <a:pPr marL="205740" lvl="1" indent="0">
              <a:buNone/>
            </a:pPr>
            <a:r>
              <a:rPr lang="en-US" sz="1600" dirty="0"/>
              <a:t>Map&lt;</a:t>
            </a:r>
            <a:r>
              <a:rPr lang="en-US" sz="1600" dirty="0" err="1"/>
              <a:t>Transaction.Currency</a:t>
            </a:r>
            <a:r>
              <a:rPr lang="en-US" sz="1600" dirty="0"/>
              <a:t>, Long&gt; </a:t>
            </a:r>
            <a:r>
              <a:rPr lang="en-US" sz="1600" dirty="0" err="1"/>
              <a:t>currencyCount</a:t>
            </a:r>
            <a:r>
              <a:rPr lang="en-US" sz="1600" dirty="0"/>
              <a:t> = </a:t>
            </a:r>
            <a:r>
              <a:rPr lang="en-US" sz="1600" dirty="0" err="1"/>
              <a:t>menu.stream</a:t>
            </a:r>
            <a:r>
              <a:rPr lang="en-US" sz="1600" dirty="0"/>
              <a:t>().collect(</a:t>
            </a:r>
            <a:r>
              <a:rPr lang="en-US" sz="1600" dirty="0" err="1">
                <a:solidFill>
                  <a:srgbClr val="FFFF00"/>
                </a:solidFill>
              </a:rPr>
              <a:t>groupingBy</a:t>
            </a:r>
            <a:r>
              <a:rPr lang="en-US" sz="1600" dirty="0"/>
              <a:t>(Transaction::</a:t>
            </a:r>
            <a:r>
              <a:rPr lang="en-US" sz="1600" dirty="0" err="1"/>
              <a:t>getCurrency</a:t>
            </a:r>
            <a:r>
              <a:rPr lang="en-US" sz="1600" dirty="0"/>
              <a:t>, counting()));</a:t>
            </a:r>
          </a:p>
          <a:p>
            <a:pPr algn="ctr"/>
            <a:endParaRPr lang="en-IN" dirty="0"/>
          </a:p>
        </p:txBody>
      </p:sp>
      <p:pic>
        <p:nvPicPr>
          <p:cNvPr id="12" name="Content Placeholder 13" descr="Work from home Wi-Fi with solid fill">
            <a:hlinkClick r:id="rId2" action="ppaction://hlinksldjump"/>
            <a:extLst>
              <a:ext uri="{FF2B5EF4-FFF2-40B4-BE49-F238E27FC236}">
                <a16:creationId xmlns:a16="http://schemas.microsoft.com/office/drawing/2014/main" id="{23A5CCD6-09B1-4CBC-B773-6546B2DBBC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31973"/>
            <a:ext cx="914400" cy="914400"/>
          </a:xfrm>
          <a:prstGeom prst="rect">
            <a:avLst/>
          </a:prstGeom>
        </p:spPr>
      </p:pic>
    </p:spTree>
    <p:extLst>
      <p:ext uri="{BB962C8B-B14F-4D97-AF65-F5344CB8AC3E}">
        <p14:creationId xmlns:p14="http://schemas.microsoft.com/office/powerpoint/2010/main" val="177093546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a:t>
            </a:r>
          </a:p>
        </p:txBody>
      </p:sp>
      <p:sp>
        <p:nvSpPr>
          <p:cNvPr id="3" name="Content Placeholder 2"/>
          <p:cNvSpPr>
            <a:spLocks noGrp="1"/>
          </p:cNvSpPr>
          <p:nvPr>
            <p:ph idx="13"/>
          </p:nvPr>
        </p:nvSpPr>
        <p:spPr/>
        <p:txBody>
          <a:bodyPr/>
          <a:lstStyle/>
          <a:p>
            <a:pPr marL="0" indent="0">
              <a:buNone/>
            </a:pPr>
            <a:r>
              <a:rPr lang="en-US" sz="1800" dirty="0"/>
              <a:t>Partitioning is a special case of grouping: having a predicate, called a </a:t>
            </a:r>
            <a:r>
              <a:rPr lang="en-US" sz="1800" i="1" dirty="0"/>
              <a:t>partitioning function</a:t>
            </a:r>
            <a:r>
              <a:rPr lang="en-US" sz="1800" dirty="0"/>
              <a:t>, as a classification function.</a:t>
            </a:r>
          </a:p>
        </p:txBody>
      </p:sp>
      <p:sp>
        <p:nvSpPr>
          <p:cNvPr id="4" name="Footer Placeholder 3"/>
          <p:cNvSpPr>
            <a:spLocks noGrp="1"/>
          </p:cNvSpPr>
          <p:nvPr>
            <p:ph type="ftr" sz="quarter" idx="4294967295"/>
          </p:nvPr>
        </p:nvSpPr>
        <p:spPr>
          <a:xfrm>
            <a:off x="0" y="4765675"/>
            <a:ext cx="3475038" cy="274638"/>
          </a:xfrm>
        </p:spPr>
        <p:txBody>
          <a:bodyPr/>
          <a:lstStyle/>
          <a:p>
            <a:r>
              <a:rPr lang="en-US"/>
              <a:t>Xoriant Soultions Pvt. Ltd.</a:t>
            </a:r>
          </a:p>
        </p:txBody>
      </p:sp>
      <p:sp>
        <p:nvSpPr>
          <p:cNvPr id="6" name="Rectangle: Rounded Corners 5">
            <a:extLst>
              <a:ext uri="{FF2B5EF4-FFF2-40B4-BE49-F238E27FC236}">
                <a16:creationId xmlns:a16="http://schemas.microsoft.com/office/drawing/2014/main" id="{777CB725-EAA0-4F66-B760-1DB9F355EF9F}"/>
              </a:ext>
            </a:extLst>
          </p:cNvPr>
          <p:cNvSpPr/>
          <p:nvPr/>
        </p:nvSpPr>
        <p:spPr>
          <a:xfrm>
            <a:off x="611560" y="1779662"/>
            <a:ext cx="5891360" cy="1296144"/>
          </a:xfrm>
          <a:prstGeom prst="roundRect">
            <a:avLst>
              <a:gd name="adj" fmla="val 10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endParaRPr lang="en-US" sz="1800" dirty="0"/>
          </a:p>
          <a:p>
            <a:pPr marL="205740" lvl="1" indent="0">
              <a:buNone/>
            </a:pPr>
            <a:r>
              <a:rPr lang="en-US" sz="1800" dirty="0"/>
              <a:t>Map&lt;Boolean, List&lt;Order&gt;&gt; </a:t>
            </a:r>
            <a:r>
              <a:rPr lang="en-US" sz="1800" dirty="0" err="1"/>
              <a:t>partitionedOrders</a:t>
            </a:r>
            <a:r>
              <a:rPr lang="en-US" sz="1800" dirty="0"/>
              <a:t> = </a:t>
            </a:r>
            <a:r>
              <a:rPr lang="en-US" sz="1800" dirty="0" err="1"/>
              <a:t>orders.stream</a:t>
            </a:r>
            <a:r>
              <a:rPr lang="en-US" sz="1800" dirty="0"/>
              <a:t>().collect(</a:t>
            </a:r>
            <a:r>
              <a:rPr lang="en-US" sz="1800" dirty="0" err="1">
                <a:solidFill>
                  <a:srgbClr val="FFFF00"/>
                </a:solidFill>
              </a:rPr>
              <a:t>partitioningBy</a:t>
            </a:r>
            <a:r>
              <a:rPr lang="en-US" sz="1800" dirty="0"/>
              <a:t>(Order::</a:t>
            </a:r>
            <a:r>
              <a:rPr lang="en-US" sz="1800" dirty="0" err="1"/>
              <a:t>isOpen</a:t>
            </a:r>
            <a:r>
              <a:rPr lang="en-US" sz="1800" dirty="0"/>
              <a:t>));</a:t>
            </a:r>
          </a:p>
          <a:p>
            <a:pPr marL="205740" lvl="1" indent="0">
              <a:buNone/>
            </a:pPr>
            <a:r>
              <a:rPr lang="en-US" sz="1800" dirty="0"/>
              <a:t>List&lt;Order&gt; </a:t>
            </a:r>
            <a:r>
              <a:rPr lang="en-US" sz="1800" dirty="0" err="1"/>
              <a:t>openOrders</a:t>
            </a:r>
            <a:r>
              <a:rPr lang="en-US" sz="1800" dirty="0"/>
              <a:t> = </a:t>
            </a:r>
            <a:r>
              <a:rPr lang="en-US" sz="1800" dirty="0" err="1"/>
              <a:t>partionedOrders.get</a:t>
            </a:r>
            <a:r>
              <a:rPr lang="en-US" sz="1800" dirty="0"/>
              <a:t>(true);</a:t>
            </a:r>
          </a:p>
          <a:p>
            <a:pPr algn="ctr"/>
            <a:endParaRPr lang="en-IN" dirty="0"/>
          </a:p>
        </p:txBody>
      </p:sp>
      <p:pic>
        <p:nvPicPr>
          <p:cNvPr id="10" name="Content Placeholder 13" descr="Work from home Wi-Fi with solid fill">
            <a:hlinkClick r:id="rId2" action="ppaction://hlinksldjump"/>
            <a:extLst>
              <a:ext uri="{FF2B5EF4-FFF2-40B4-BE49-F238E27FC236}">
                <a16:creationId xmlns:a16="http://schemas.microsoft.com/office/drawing/2014/main" id="{CCA2C902-F11A-4210-9747-064C895F41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9699" y="-31973"/>
            <a:ext cx="914400" cy="914400"/>
          </a:xfrm>
          <a:prstGeom prst="rect">
            <a:avLst/>
          </a:prstGeom>
        </p:spPr>
      </p:pic>
    </p:spTree>
    <p:extLst>
      <p:ext uri="{BB962C8B-B14F-4D97-AF65-F5344CB8AC3E}">
        <p14:creationId xmlns:p14="http://schemas.microsoft.com/office/powerpoint/2010/main" val="236795419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theme1.xml><?xml version="1.0" encoding="utf-8"?>
<a:theme xmlns:a="http://schemas.openxmlformats.org/drawingml/2006/main" name="Xoriant PPT Template-102016">
  <a:themeElements>
    <a:clrScheme name="Xoriant">
      <a:dk1>
        <a:srgbClr val="000000"/>
      </a:dk1>
      <a:lt1>
        <a:srgbClr val="FFFFFF"/>
      </a:lt1>
      <a:dk2>
        <a:srgbClr val="959AA5"/>
      </a:dk2>
      <a:lt2>
        <a:srgbClr val="44464B"/>
      </a:lt2>
      <a:accent1>
        <a:srgbClr val="15A563"/>
      </a:accent1>
      <a:accent2>
        <a:srgbClr val="049159"/>
      </a:accent2>
      <a:accent3>
        <a:srgbClr val="81C14B"/>
      </a:accent3>
      <a:accent4>
        <a:srgbClr val="17A1CC"/>
      </a:accent4>
      <a:accent5>
        <a:srgbClr val="01BAEF"/>
      </a:accent5>
      <a:accent6>
        <a:srgbClr val="0E678C"/>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Xoriant PPT Template-2301017</Template>
  <TotalTime>3728</TotalTime>
  <Words>10953</Words>
  <Application>Microsoft Office PowerPoint</Application>
  <PresentationFormat>On-screen Show (16:9)</PresentationFormat>
  <Paragraphs>1743</Paragraphs>
  <Slides>102</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102</vt:i4>
      </vt:variant>
    </vt:vector>
  </HeadingPairs>
  <TitlesOfParts>
    <vt:vector size="108" baseType="lpstr">
      <vt:lpstr>Arial</vt:lpstr>
      <vt:lpstr>Calibri</vt:lpstr>
      <vt:lpstr>Candara</vt:lpstr>
      <vt:lpstr>Consolas</vt:lpstr>
      <vt:lpstr>Wingdings 3</vt:lpstr>
      <vt:lpstr>Xoriant PPT Template-102016</vt:lpstr>
      <vt:lpstr>Java 1.8 Features</vt:lpstr>
      <vt:lpstr>Table of Content</vt:lpstr>
      <vt:lpstr>  Let’s begin with a case Study</vt:lpstr>
      <vt:lpstr> Case Study-1</vt:lpstr>
      <vt:lpstr>Account Class Code-1</vt:lpstr>
      <vt:lpstr> Case Study-2</vt:lpstr>
      <vt:lpstr>Account Class Code-2</vt:lpstr>
      <vt:lpstr> Case Study-3</vt:lpstr>
      <vt:lpstr> Case Study-4</vt:lpstr>
      <vt:lpstr> Case Study-5</vt:lpstr>
      <vt:lpstr>What is an Interface?</vt:lpstr>
      <vt:lpstr> Case Study-6</vt:lpstr>
      <vt:lpstr> Case Study-7</vt:lpstr>
      <vt:lpstr> Case Study-8</vt:lpstr>
      <vt:lpstr>What is an Anonymous Class?</vt:lpstr>
      <vt:lpstr> Case Study-9</vt:lpstr>
      <vt:lpstr>Behavior Parameterization</vt:lpstr>
      <vt:lpstr> Case Study-10</vt:lpstr>
      <vt:lpstr> Case Study-11</vt:lpstr>
      <vt:lpstr> Case Study-12</vt:lpstr>
      <vt:lpstr>Functional Interface</vt:lpstr>
      <vt:lpstr>Functional Interface Example</vt:lpstr>
      <vt:lpstr> Case Study-13</vt:lpstr>
      <vt:lpstr>Lambda Expressions</vt:lpstr>
      <vt:lpstr> Case Study-14</vt:lpstr>
      <vt:lpstr>Example</vt:lpstr>
      <vt:lpstr>Example (Continued)</vt:lpstr>
      <vt:lpstr> Case Study-15</vt:lpstr>
      <vt:lpstr>What is Method References?</vt:lpstr>
      <vt:lpstr>Types of Method References</vt:lpstr>
      <vt:lpstr>Constructor Method References</vt:lpstr>
      <vt:lpstr>Constructor Method References (Continued)</vt:lpstr>
      <vt:lpstr>Method Reference to Instance Method</vt:lpstr>
      <vt:lpstr>Method Reference to an Existing Object</vt:lpstr>
      <vt:lpstr>Method Reference to a Static Method</vt:lpstr>
      <vt:lpstr>Quiz Time</vt:lpstr>
      <vt:lpstr>Quiz</vt:lpstr>
      <vt:lpstr>Functional Interfaces Java Doc</vt:lpstr>
      <vt:lpstr>Predicate</vt:lpstr>
      <vt:lpstr>Consumer</vt:lpstr>
      <vt:lpstr>Supplier</vt:lpstr>
      <vt:lpstr>Function</vt:lpstr>
      <vt:lpstr>Primitive Specializations</vt:lpstr>
      <vt:lpstr>IntPredicate</vt:lpstr>
      <vt:lpstr>DoubleFunction</vt:lpstr>
      <vt:lpstr>LongConsumer</vt:lpstr>
      <vt:lpstr>Default Methods</vt:lpstr>
      <vt:lpstr>Default Method Syntax</vt:lpstr>
      <vt:lpstr>Function&lt;T, R&gt; default methods</vt:lpstr>
      <vt:lpstr>Predicate&lt;T&gt; default methods</vt:lpstr>
      <vt:lpstr>Date API</vt:lpstr>
      <vt:lpstr>Limitations of Date APIs prior to Java 8</vt:lpstr>
      <vt:lpstr>Introduction to Java.8 Date APIs</vt:lpstr>
      <vt:lpstr>LocalDate</vt:lpstr>
      <vt:lpstr>LocalTime</vt:lpstr>
      <vt:lpstr>LocalDateTime</vt:lpstr>
      <vt:lpstr>Duration</vt:lpstr>
      <vt:lpstr>Period</vt:lpstr>
      <vt:lpstr>TemporalAdjusters</vt:lpstr>
      <vt:lpstr>TemporalAdjusters (Continued)</vt:lpstr>
      <vt:lpstr>Custom Temporal Adjusters (Continued)</vt:lpstr>
      <vt:lpstr>Date formatting</vt:lpstr>
      <vt:lpstr>Localized Date formatting</vt:lpstr>
      <vt:lpstr>Time Zones</vt:lpstr>
      <vt:lpstr>  Let’s START with a case Study</vt:lpstr>
      <vt:lpstr> Case Study-16</vt:lpstr>
      <vt:lpstr> Case Study-16 (Continued)</vt:lpstr>
      <vt:lpstr> Case Study-17</vt:lpstr>
      <vt:lpstr>Streams</vt:lpstr>
      <vt:lpstr>What are Streams?</vt:lpstr>
      <vt:lpstr>Collections vs Streams</vt:lpstr>
      <vt:lpstr>Streams API</vt:lpstr>
      <vt:lpstr>Creating Stream</vt:lpstr>
      <vt:lpstr>Stream Intermediate Operations</vt:lpstr>
      <vt:lpstr>Stream Terminal Operations</vt:lpstr>
      <vt:lpstr>Filter(Predicate p)</vt:lpstr>
      <vt:lpstr>Distinct()</vt:lpstr>
      <vt:lpstr>Limit(long maxSize)</vt:lpstr>
      <vt:lpstr>Skip(long n)</vt:lpstr>
      <vt:lpstr>Map(Function mapper)</vt:lpstr>
      <vt:lpstr>FlatMap(Function Mapper)</vt:lpstr>
      <vt:lpstr>AllMatch(Predicate p)</vt:lpstr>
      <vt:lpstr>AnyMatch(Predicate p)</vt:lpstr>
      <vt:lpstr>NoneMatch(Predicate p)</vt:lpstr>
      <vt:lpstr>FindAny()</vt:lpstr>
      <vt:lpstr>FindFirst()</vt:lpstr>
      <vt:lpstr>Sorted(Comparator c)</vt:lpstr>
      <vt:lpstr>Reduce()</vt:lpstr>
      <vt:lpstr>ForEach(Consumer c)</vt:lpstr>
      <vt:lpstr>Collect(Collector c)</vt:lpstr>
      <vt:lpstr>Count()</vt:lpstr>
      <vt:lpstr>Iterate()</vt:lpstr>
      <vt:lpstr>Numeric Streams</vt:lpstr>
      <vt:lpstr>Numeric Streams (Continued)</vt:lpstr>
      <vt:lpstr>Collectors</vt:lpstr>
      <vt:lpstr>Predefined Collectors</vt:lpstr>
      <vt:lpstr>Reducing and Summarizing</vt:lpstr>
      <vt:lpstr>Grouping</vt:lpstr>
      <vt:lpstr>Partitioning</vt:lpstr>
      <vt:lpstr>Parallel Streams</vt:lpstr>
      <vt:lpstr>Decision between Sequential stream &amp; Parallel stream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TITLE SLIDE WITH PARTNER</dc:title>
  <dc:creator>Bangalore User2</dc:creator>
  <cp:lastModifiedBy>Bangalore User2</cp:lastModifiedBy>
  <cp:revision>79</cp:revision>
  <dcterms:created xsi:type="dcterms:W3CDTF">2021-08-11T09:15:18Z</dcterms:created>
  <dcterms:modified xsi:type="dcterms:W3CDTF">2021-08-18T09:51:54Z</dcterms:modified>
</cp:coreProperties>
</file>