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7" r:id="rId10"/>
    <p:sldId id="263" r:id="rId11"/>
    <p:sldId id="287" r:id="rId12"/>
    <p:sldId id="269" r:id="rId13"/>
    <p:sldId id="270" r:id="rId14"/>
    <p:sldId id="271" r:id="rId15"/>
    <p:sldId id="273" r:id="rId16"/>
    <p:sldId id="272" r:id="rId17"/>
    <p:sldId id="274" r:id="rId18"/>
    <p:sldId id="265" r:id="rId19"/>
    <p:sldId id="266" r:id="rId20"/>
    <p:sldId id="275" r:id="rId21"/>
    <p:sldId id="276" r:id="rId22"/>
    <p:sldId id="277" r:id="rId23"/>
    <p:sldId id="280" r:id="rId24"/>
    <p:sldId id="281" r:id="rId25"/>
    <p:sldId id="282" r:id="rId26"/>
    <p:sldId id="283" r:id="rId27"/>
    <p:sldId id="284" r:id="rId28"/>
    <p:sldId id="285" r:id="rId29"/>
    <p:sldId id="286" r:id="rId30"/>
    <p:sldId id="288" r:id="rId31"/>
    <p:sldId id="289" r:id="rId32"/>
    <p:sldId id="290" r:id="rId33"/>
    <p:sldId id="291" r:id="rId34"/>
    <p:sldId id="292" r:id="rId35"/>
    <p:sldId id="293" r:id="rId36"/>
    <p:sldId id="294" r:id="rId37"/>
    <p:sldId id="295" r:id="rId38"/>
    <p:sldId id="298" r:id="rId39"/>
    <p:sldId id="299" r:id="rId40"/>
    <p:sldId id="296" r:id="rId41"/>
    <p:sldId id="29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p:cViewPr varScale="1">
        <p:scale>
          <a:sx n="107" d="100"/>
          <a:sy n="107" d="100"/>
        </p:scale>
        <p:origin x="1760"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AE6198-35F6-437B-AE76-007BCFE7BDAE}" type="datetimeFigureOut">
              <a:rPr lang="en-US" smtClean="0"/>
              <a:t>12/14/21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2973037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AE6198-35F6-437B-AE76-007BCFE7BDAE}" type="datetimeFigureOut">
              <a:rPr lang="en-US" smtClean="0"/>
              <a:t>12/14/21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4216986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AE6198-35F6-437B-AE76-007BCFE7BDAE}" type="datetimeFigureOut">
              <a:rPr lang="en-US" smtClean="0"/>
              <a:t>12/14/21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3065900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AE6198-35F6-437B-AE76-007BCFE7BDAE}" type="datetimeFigureOut">
              <a:rPr lang="en-US" smtClean="0"/>
              <a:t>12/14/21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534330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AE6198-35F6-437B-AE76-007BCFE7BDAE}" type="datetimeFigureOut">
              <a:rPr lang="en-US" smtClean="0"/>
              <a:t>12/14/21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180711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AE6198-35F6-437B-AE76-007BCFE7BDAE}" type="datetimeFigureOut">
              <a:rPr lang="en-US" smtClean="0"/>
              <a:t>12/14/21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3305349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AE6198-35F6-437B-AE76-007BCFE7BDAE}" type="datetimeFigureOut">
              <a:rPr lang="en-US" smtClean="0"/>
              <a:t>12/14/21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2793453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AE6198-35F6-437B-AE76-007BCFE7BDAE}" type="datetimeFigureOut">
              <a:rPr lang="en-US" smtClean="0"/>
              <a:t>12/14/21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870171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E6198-35F6-437B-AE76-007BCFE7BDAE}" type="datetimeFigureOut">
              <a:rPr lang="en-US" smtClean="0"/>
              <a:t>12/14/21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2085424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AE6198-35F6-437B-AE76-007BCFE7BDAE}" type="datetimeFigureOut">
              <a:rPr lang="en-US" smtClean="0"/>
              <a:t>12/14/21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883759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AE6198-35F6-437B-AE76-007BCFE7BDAE}" type="datetimeFigureOut">
              <a:rPr lang="en-US" smtClean="0"/>
              <a:t>12/14/21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1926555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AE6198-35F6-437B-AE76-007BCFE7BDAE}" type="datetimeFigureOut">
              <a:rPr lang="en-US" smtClean="0"/>
              <a:t>12/14/21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009DDF-47A3-4887-8FE4-922754CF50EB}" type="slidenum">
              <a:rPr lang="en-US" smtClean="0"/>
              <a:t>‹#›</a:t>
            </a:fld>
            <a:endParaRPr lang="en-US"/>
          </a:p>
        </p:txBody>
      </p:sp>
    </p:spTree>
    <p:extLst>
      <p:ext uri="{BB962C8B-B14F-4D97-AF65-F5344CB8AC3E}">
        <p14:creationId xmlns:p14="http://schemas.microsoft.com/office/powerpoint/2010/main" val="39726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lstStyle/>
          <a:p>
            <a:r>
              <a:rPr lang="en-US" b="1" dirty="0"/>
              <a:t>Multi Row Operations</a:t>
            </a:r>
            <a:endParaRPr lang="en-US" dirty="0"/>
          </a:p>
        </p:txBody>
      </p:sp>
      <p:sp>
        <p:nvSpPr>
          <p:cNvPr id="3" name="Subtitle 2"/>
          <p:cNvSpPr>
            <a:spLocks noGrp="1"/>
          </p:cNvSpPr>
          <p:nvPr>
            <p:ph type="subTitle" idx="1"/>
          </p:nvPr>
        </p:nvSpPr>
        <p:spPr>
          <a:xfrm>
            <a:off x="1371600" y="3276600"/>
            <a:ext cx="6400800" cy="1752600"/>
          </a:xfrm>
        </p:spPr>
        <p:txBody>
          <a:bodyPr/>
          <a:lstStyle/>
          <a:p>
            <a:r>
              <a:rPr lang="en-US" dirty="0"/>
              <a:t>Hibernate Query Language</a:t>
            </a:r>
          </a:p>
          <a:p>
            <a:r>
              <a:rPr lang="en-US" dirty="0"/>
              <a:t>Criteria API</a:t>
            </a:r>
          </a:p>
        </p:txBody>
      </p:sp>
    </p:spTree>
    <p:extLst>
      <p:ext uri="{BB962C8B-B14F-4D97-AF65-F5344CB8AC3E}">
        <p14:creationId xmlns:p14="http://schemas.microsoft.com/office/powerpoint/2010/main" val="315965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581"/>
            <a:ext cx="8229600" cy="1143000"/>
          </a:xfrm>
        </p:spPr>
        <p:txBody>
          <a:bodyPr/>
          <a:lstStyle/>
          <a:p>
            <a:r>
              <a:rPr lang="en-US" b="1" dirty="0"/>
              <a:t>list() </a:t>
            </a:r>
            <a:r>
              <a:rPr lang="en-US" b="1" dirty="0" err="1"/>
              <a:t>vs</a:t>
            </a:r>
            <a:r>
              <a:rPr lang="en-US" b="1" dirty="0"/>
              <a:t> iterate()</a:t>
            </a:r>
            <a:endParaRPr lang="en-US" dirty="0"/>
          </a:p>
        </p:txBody>
      </p:sp>
      <p:sp>
        <p:nvSpPr>
          <p:cNvPr id="3" name="Content Placeholder 2"/>
          <p:cNvSpPr>
            <a:spLocks noGrp="1"/>
          </p:cNvSpPr>
          <p:nvPr>
            <p:ph idx="1"/>
          </p:nvPr>
        </p:nvSpPr>
        <p:spPr>
          <a:xfrm>
            <a:off x="304800" y="1066800"/>
            <a:ext cx="8610600" cy="5334000"/>
          </a:xfrm>
        </p:spPr>
        <p:txBody>
          <a:bodyPr>
            <a:normAutofit fontScale="85000" lnSpcReduction="20000"/>
          </a:bodyPr>
          <a:lstStyle/>
          <a:p>
            <a:r>
              <a:rPr lang="en-US" dirty="0"/>
              <a:t>list() generates results by selecting all the records through the execution of a single select </a:t>
            </a:r>
            <a:r>
              <a:rPr lang="en-US" dirty="0" err="1"/>
              <a:t>sql</a:t>
            </a:r>
            <a:r>
              <a:rPr lang="en-US" dirty="0"/>
              <a:t> query [no lazy loading]</a:t>
            </a:r>
          </a:p>
          <a:p>
            <a:r>
              <a:rPr lang="en-US" dirty="0"/>
              <a:t>iterate() selects the records from database table by executing a separate query to read each record and a</a:t>
            </a:r>
          </a:p>
          <a:p>
            <a:r>
              <a:rPr lang="en-US" dirty="0"/>
              <a:t>separate query to read all id values. [Lazy loading]</a:t>
            </a:r>
          </a:p>
          <a:p>
            <a:r>
              <a:rPr lang="en-US" b="1" dirty="0" err="1"/>
              <a:t>Eg</a:t>
            </a:r>
            <a:r>
              <a:rPr lang="en-US" b="1" dirty="0"/>
              <a:t>: </a:t>
            </a:r>
            <a:r>
              <a:rPr lang="en-US" dirty="0"/>
              <a:t>If we read 10 records from table then list() generates one query where as iterate() generates 11</a:t>
            </a:r>
          </a:p>
          <a:p>
            <a:r>
              <a:rPr lang="en-US" dirty="0"/>
              <a:t>queries [one for id values &amp; 10 queries for 10 records].</a:t>
            </a:r>
          </a:p>
          <a:p>
            <a:pPr marL="0" indent="0">
              <a:buNone/>
            </a:pPr>
            <a:r>
              <a:rPr lang="en-US" b="1" dirty="0"/>
              <a:t> Note:</a:t>
            </a:r>
          </a:p>
          <a:p>
            <a:pPr marL="0" indent="0">
              <a:buNone/>
            </a:pPr>
            <a:r>
              <a:rPr lang="en-US" dirty="0"/>
              <a:t>  1.  We can see difference between list() and iterate() only when </a:t>
            </a:r>
            <a:r>
              <a:rPr lang="en-US" dirty="0" err="1"/>
              <a:t>hql</a:t>
            </a:r>
            <a:r>
              <a:rPr lang="en-US" dirty="0"/>
              <a:t> select queries are selecting all the columns of a table.</a:t>
            </a:r>
          </a:p>
          <a:p>
            <a:pPr marL="0" indent="0">
              <a:buNone/>
            </a:pPr>
            <a:r>
              <a:rPr lang="en-US" dirty="0"/>
              <a:t>  2  When iterate() is used to select specific columns values then lazy loading doesn’t takes place.</a:t>
            </a:r>
          </a:p>
        </p:txBody>
      </p:sp>
    </p:spTree>
    <p:extLst>
      <p:ext uri="{BB962C8B-B14F-4D97-AF65-F5344CB8AC3E}">
        <p14:creationId xmlns:p14="http://schemas.microsoft.com/office/powerpoint/2010/main" val="627256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832"/>
            <a:ext cx="8229600" cy="1143000"/>
          </a:xfrm>
        </p:spPr>
        <p:txBody>
          <a:bodyPr/>
          <a:lstStyle/>
          <a:p>
            <a:r>
              <a:rPr lang="en-US" b="1" dirty="0"/>
              <a:t>Examples</a:t>
            </a:r>
            <a:endParaRPr lang="en-US" dirty="0"/>
          </a:p>
        </p:txBody>
      </p:sp>
      <p:sp>
        <p:nvSpPr>
          <p:cNvPr id="3" name="Content Placeholder 2"/>
          <p:cNvSpPr>
            <a:spLocks noGrp="1"/>
          </p:cNvSpPr>
          <p:nvPr>
            <p:ph idx="1"/>
          </p:nvPr>
        </p:nvSpPr>
        <p:spPr>
          <a:xfrm>
            <a:off x="457200" y="1295400"/>
            <a:ext cx="8534400" cy="5105400"/>
          </a:xfrm>
        </p:spPr>
        <p:txBody>
          <a:bodyPr>
            <a:normAutofit fontScale="92500" lnSpcReduction="20000"/>
          </a:bodyPr>
          <a:lstStyle/>
          <a:p>
            <a:pPr marL="0" indent="0">
              <a:buNone/>
            </a:pPr>
            <a:r>
              <a:rPr lang="en-US" b="1" dirty="0"/>
              <a:t>1. Selecting all columns using list() [early loading]</a:t>
            </a:r>
          </a:p>
          <a:p>
            <a:pPr marL="0" indent="0">
              <a:buNone/>
            </a:pPr>
            <a:r>
              <a:rPr lang="en-US" dirty="0"/>
              <a:t>String </a:t>
            </a:r>
            <a:r>
              <a:rPr lang="en-US" dirty="0" err="1"/>
              <a:t>qry</a:t>
            </a:r>
            <a:r>
              <a:rPr lang="en-US" dirty="0"/>
              <a:t> = "select </a:t>
            </a:r>
            <a:r>
              <a:rPr lang="en-US" dirty="0" err="1"/>
              <a:t>st</a:t>
            </a:r>
            <a:r>
              <a:rPr lang="en-US" dirty="0"/>
              <a:t> from </a:t>
            </a:r>
            <a:r>
              <a:rPr lang="en-US" dirty="0" err="1"/>
              <a:t>StudentBean</a:t>
            </a:r>
            <a:r>
              <a:rPr lang="en-US" dirty="0"/>
              <a:t> as </a:t>
            </a:r>
            <a:r>
              <a:rPr lang="en-US" dirty="0" err="1"/>
              <a:t>st</a:t>
            </a:r>
            <a:r>
              <a:rPr lang="en-US" dirty="0"/>
              <a:t>";</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a:t>List l = q1.list();</a:t>
            </a:r>
          </a:p>
          <a:p>
            <a:pPr marL="0" indent="0">
              <a:buNone/>
            </a:pPr>
            <a:r>
              <a:rPr lang="en-US" dirty="0" err="1"/>
              <a:t>System.out.println</a:t>
            </a:r>
            <a:r>
              <a:rPr lang="en-US" dirty="0"/>
              <a:t>("Records are: ");</a:t>
            </a:r>
          </a:p>
          <a:p>
            <a:pPr marL="0" indent="0">
              <a:buNone/>
            </a:pPr>
            <a:r>
              <a:rPr lang="en-US" dirty="0"/>
              <a:t>for( </a:t>
            </a:r>
            <a:r>
              <a:rPr lang="en-US" dirty="0" err="1"/>
              <a:t>int</a:t>
            </a:r>
            <a:r>
              <a:rPr lang="en-US" dirty="0"/>
              <a:t> i = 0; i &lt; </a:t>
            </a:r>
            <a:r>
              <a:rPr lang="en-US" dirty="0" err="1"/>
              <a:t>l.size</a:t>
            </a:r>
            <a:r>
              <a:rPr lang="en-US" dirty="0"/>
              <a:t>() ; i++) //for each row</a:t>
            </a:r>
          </a:p>
          <a:p>
            <a:pPr marL="0" indent="0">
              <a:buNone/>
            </a:pPr>
            <a:r>
              <a:rPr lang="en-US" dirty="0"/>
              <a:t>{</a:t>
            </a:r>
          </a:p>
          <a:p>
            <a:pPr marL="0" indent="0">
              <a:buNone/>
            </a:pPr>
            <a:r>
              <a:rPr lang="en-US" dirty="0" err="1"/>
              <a:t>StudentBean</a:t>
            </a:r>
            <a:r>
              <a:rPr lang="en-US" dirty="0"/>
              <a:t> </a:t>
            </a:r>
            <a:r>
              <a:rPr lang="en-US" dirty="0" err="1"/>
              <a:t>stu</a:t>
            </a:r>
            <a:r>
              <a:rPr lang="en-US" dirty="0"/>
              <a:t> = (</a:t>
            </a:r>
            <a:r>
              <a:rPr lang="en-US" dirty="0" err="1"/>
              <a:t>StudentBean</a:t>
            </a:r>
            <a:r>
              <a:rPr lang="en-US" dirty="0"/>
              <a:t>) </a:t>
            </a:r>
            <a:r>
              <a:rPr lang="en-US" dirty="0" err="1"/>
              <a:t>l.get</a:t>
            </a:r>
            <a:r>
              <a:rPr lang="en-US" dirty="0"/>
              <a:t>(i);</a:t>
            </a:r>
          </a:p>
          <a:p>
            <a:pPr marL="0" indent="0">
              <a:buNone/>
            </a:pPr>
            <a:r>
              <a:rPr lang="en-US" dirty="0" err="1"/>
              <a:t>System.out.println</a:t>
            </a:r>
            <a:r>
              <a:rPr lang="en-US" dirty="0"/>
              <a:t>(</a:t>
            </a:r>
            <a:r>
              <a:rPr lang="en-US" dirty="0" err="1"/>
              <a:t>stu.getSid</a:t>
            </a:r>
            <a:r>
              <a:rPr lang="en-US" dirty="0"/>
              <a:t>()+" "+</a:t>
            </a:r>
            <a:r>
              <a:rPr lang="en-US" dirty="0" err="1"/>
              <a:t>stu.getSname</a:t>
            </a:r>
            <a:r>
              <a:rPr lang="en-US" dirty="0"/>
              <a:t>()+" "+</a:t>
            </a:r>
            <a:r>
              <a:rPr lang="en-US" dirty="0" err="1"/>
              <a:t>stu.getTot_m</a:t>
            </a:r>
            <a:r>
              <a:rPr lang="en-US" dirty="0"/>
              <a:t>());</a:t>
            </a:r>
          </a:p>
          <a:p>
            <a:pPr marL="0" indent="0">
              <a:buNone/>
            </a:pPr>
            <a:r>
              <a:rPr lang="en-US" dirty="0"/>
              <a:t>}</a:t>
            </a:r>
          </a:p>
        </p:txBody>
      </p:sp>
    </p:spTree>
    <p:extLst>
      <p:ext uri="{BB962C8B-B14F-4D97-AF65-F5344CB8AC3E}">
        <p14:creationId xmlns:p14="http://schemas.microsoft.com/office/powerpoint/2010/main" val="1215934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9006085" cy="5867400"/>
          </a:xfrm>
        </p:spPr>
        <p:txBody>
          <a:bodyPr>
            <a:normAutofit fontScale="85000" lnSpcReduction="20000"/>
          </a:bodyPr>
          <a:lstStyle/>
          <a:p>
            <a:pPr marL="0" indent="0">
              <a:buNone/>
            </a:pPr>
            <a:r>
              <a:rPr lang="en-US" b="1" dirty="0"/>
              <a:t>2. </a:t>
            </a:r>
            <a:r>
              <a:rPr lang="en-US" b="1" dirty="0" err="1"/>
              <a:t>SelectAllCols</a:t>
            </a:r>
            <a:r>
              <a:rPr lang="en-US" b="1" dirty="0"/>
              <a:t>-Iterator[Lazy loading]</a:t>
            </a:r>
          </a:p>
          <a:p>
            <a:pPr marL="0" indent="0">
              <a:buNone/>
            </a:pPr>
            <a:r>
              <a:rPr lang="en-US" dirty="0"/>
              <a:t>String </a:t>
            </a:r>
            <a:r>
              <a:rPr lang="en-US" dirty="0" err="1"/>
              <a:t>qry</a:t>
            </a:r>
            <a:r>
              <a:rPr lang="en-US" dirty="0"/>
              <a:t> = "select </a:t>
            </a:r>
            <a:r>
              <a:rPr lang="en-US" dirty="0" err="1"/>
              <a:t>st</a:t>
            </a:r>
            <a:r>
              <a:rPr lang="en-US" dirty="0"/>
              <a:t> from </a:t>
            </a:r>
            <a:r>
              <a:rPr lang="en-US" dirty="0" err="1"/>
              <a:t>StudentBean</a:t>
            </a:r>
            <a:r>
              <a:rPr lang="en-US" dirty="0"/>
              <a:t> as </a:t>
            </a:r>
            <a:r>
              <a:rPr lang="en-US" dirty="0" err="1"/>
              <a:t>st</a:t>
            </a:r>
            <a:r>
              <a:rPr lang="en-US" dirty="0"/>
              <a:t>";</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a:t>Iterator it = q1.iterate(); //reads only id values [primary key values of all query satisfied records</a:t>
            </a:r>
          </a:p>
          <a:p>
            <a:pPr marL="0" indent="0">
              <a:buNone/>
            </a:pPr>
            <a:r>
              <a:rPr lang="en-US" dirty="0" err="1"/>
              <a:t>System.out.println</a:t>
            </a:r>
            <a:r>
              <a:rPr lang="en-US" dirty="0"/>
              <a:t>("Records are: ");</a:t>
            </a:r>
          </a:p>
          <a:p>
            <a:pPr marL="0" indent="0">
              <a:buNone/>
            </a:pPr>
            <a:r>
              <a:rPr lang="en-US" dirty="0"/>
              <a:t>while(</a:t>
            </a:r>
            <a:r>
              <a:rPr lang="en-US" dirty="0" err="1"/>
              <a:t>it.hasNext</a:t>
            </a:r>
            <a:r>
              <a:rPr lang="en-US" dirty="0"/>
              <a:t>()) //for each row</a:t>
            </a:r>
          </a:p>
          <a:p>
            <a:pPr marL="0" indent="0">
              <a:buNone/>
            </a:pPr>
            <a:r>
              <a:rPr lang="en-US" dirty="0"/>
              <a:t>{</a:t>
            </a:r>
          </a:p>
          <a:p>
            <a:pPr marL="0" indent="0">
              <a:buNone/>
            </a:pPr>
            <a:r>
              <a:rPr lang="en-US" dirty="0" err="1"/>
              <a:t>StudentBean</a:t>
            </a:r>
            <a:r>
              <a:rPr lang="en-US" dirty="0"/>
              <a:t> </a:t>
            </a:r>
            <a:r>
              <a:rPr lang="en-US" dirty="0" err="1"/>
              <a:t>stu</a:t>
            </a:r>
            <a:r>
              <a:rPr lang="en-US" dirty="0"/>
              <a:t> = (</a:t>
            </a:r>
            <a:r>
              <a:rPr lang="en-US" dirty="0" err="1"/>
              <a:t>StudentBean</a:t>
            </a:r>
            <a:r>
              <a:rPr lang="en-US" dirty="0"/>
              <a:t>) </a:t>
            </a:r>
            <a:r>
              <a:rPr lang="en-US" dirty="0" err="1"/>
              <a:t>it.next</a:t>
            </a:r>
            <a:r>
              <a:rPr lang="en-US" dirty="0"/>
              <a:t>(); //generates a separate query to fetch </a:t>
            </a:r>
            <a:r>
              <a:rPr lang="en-US" dirty="0" err="1"/>
              <a:t>eacjh</a:t>
            </a:r>
            <a:r>
              <a:rPr lang="en-US" dirty="0"/>
              <a:t> record</a:t>
            </a:r>
          </a:p>
          <a:p>
            <a:pPr marL="0" indent="0">
              <a:buNone/>
            </a:pPr>
            <a:r>
              <a:rPr lang="en-US" dirty="0" err="1"/>
              <a:t>System.out.print</a:t>
            </a:r>
            <a:r>
              <a:rPr lang="en-US" dirty="0"/>
              <a:t>(</a:t>
            </a:r>
            <a:r>
              <a:rPr lang="en-US" dirty="0" err="1"/>
              <a:t>stu.getSid</a:t>
            </a:r>
            <a:r>
              <a:rPr lang="en-US" dirty="0"/>
              <a:t>()+" "+</a:t>
            </a:r>
            <a:r>
              <a:rPr lang="en-US" dirty="0" err="1"/>
              <a:t>stu.getSname</a:t>
            </a:r>
            <a:r>
              <a:rPr lang="en-US" dirty="0"/>
              <a:t>()+" "+</a:t>
            </a:r>
            <a:r>
              <a:rPr lang="en-US" dirty="0" err="1"/>
              <a:t>stu.getTot_m</a:t>
            </a:r>
            <a:r>
              <a:rPr lang="en-US" dirty="0"/>
              <a:t>());</a:t>
            </a:r>
          </a:p>
          <a:p>
            <a:pPr marL="0" indent="0">
              <a:buNone/>
            </a:pPr>
            <a:r>
              <a:rPr lang="en-US" dirty="0" err="1"/>
              <a:t>System.out.println</a:t>
            </a:r>
            <a:r>
              <a:rPr lang="en-US" dirty="0"/>
              <a:t>();</a:t>
            </a:r>
          </a:p>
          <a:p>
            <a:pPr marL="0" indent="0">
              <a:buNone/>
            </a:pPr>
            <a:r>
              <a:rPr lang="en-US" dirty="0"/>
              <a:t>}</a:t>
            </a:r>
          </a:p>
        </p:txBody>
      </p:sp>
    </p:spTree>
    <p:extLst>
      <p:ext uri="{BB962C8B-B14F-4D97-AF65-F5344CB8AC3E}">
        <p14:creationId xmlns:p14="http://schemas.microsoft.com/office/powerpoint/2010/main" val="3567241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610600" cy="6019800"/>
          </a:xfrm>
        </p:spPr>
        <p:txBody>
          <a:bodyPr>
            <a:normAutofit fontScale="85000" lnSpcReduction="20000"/>
          </a:bodyPr>
          <a:lstStyle/>
          <a:p>
            <a:pPr marL="0" indent="0">
              <a:buNone/>
            </a:pPr>
            <a:r>
              <a:rPr lang="en-US" b="1" dirty="0"/>
              <a:t>3. </a:t>
            </a:r>
            <a:r>
              <a:rPr lang="en-US" b="1" dirty="0" err="1"/>
              <a:t>SelectFewCols</a:t>
            </a:r>
            <a:r>
              <a:rPr lang="en-US" b="1" dirty="0"/>
              <a:t>-List</a:t>
            </a:r>
          </a:p>
          <a:p>
            <a:pPr marL="0" indent="0">
              <a:buNone/>
            </a:pPr>
            <a:r>
              <a:rPr lang="en-US" dirty="0"/>
              <a:t>String </a:t>
            </a:r>
            <a:r>
              <a:rPr lang="en-US" dirty="0" err="1"/>
              <a:t>qry</a:t>
            </a:r>
            <a:r>
              <a:rPr lang="en-US" dirty="0"/>
              <a:t> = "select </a:t>
            </a:r>
            <a:r>
              <a:rPr lang="en-US" dirty="0" err="1"/>
              <a:t>st.sid</a:t>
            </a:r>
            <a:r>
              <a:rPr lang="en-US" dirty="0"/>
              <a:t>, </a:t>
            </a:r>
            <a:r>
              <a:rPr lang="en-US" dirty="0" err="1"/>
              <a:t>st.sname</a:t>
            </a:r>
            <a:r>
              <a:rPr lang="en-US" dirty="0"/>
              <a:t> from </a:t>
            </a:r>
            <a:r>
              <a:rPr lang="en-US" dirty="0" err="1"/>
              <a:t>StudentBean</a:t>
            </a:r>
            <a:r>
              <a:rPr lang="en-US" dirty="0"/>
              <a:t> as </a:t>
            </a:r>
            <a:r>
              <a:rPr lang="en-US" dirty="0" err="1"/>
              <a:t>st</a:t>
            </a:r>
            <a:r>
              <a:rPr lang="en-US" dirty="0"/>
              <a:t>";</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a:t>List l = q1.list();</a:t>
            </a:r>
          </a:p>
          <a:p>
            <a:pPr marL="0" indent="0">
              <a:buNone/>
            </a:pPr>
            <a:r>
              <a:rPr lang="en-US" dirty="0" err="1"/>
              <a:t>System.out.println</a:t>
            </a:r>
            <a:r>
              <a:rPr lang="en-US" dirty="0"/>
              <a:t>("Records are: ");</a:t>
            </a:r>
          </a:p>
          <a:p>
            <a:pPr marL="0" indent="0">
              <a:buNone/>
            </a:pPr>
            <a:r>
              <a:rPr lang="en-US" dirty="0"/>
              <a:t>for( </a:t>
            </a:r>
            <a:r>
              <a:rPr lang="en-US" dirty="0" err="1"/>
              <a:t>int</a:t>
            </a:r>
            <a:r>
              <a:rPr lang="en-US" dirty="0"/>
              <a:t> i = 0; i &lt; </a:t>
            </a:r>
            <a:r>
              <a:rPr lang="en-US" dirty="0" err="1"/>
              <a:t>l.size</a:t>
            </a:r>
            <a:r>
              <a:rPr lang="en-US" dirty="0"/>
              <a:t>() ; i++) //for each row</a:t>
            </a:r>
          </a:p>
          <a:p>
            <a:pPr marL="0" indent="0">
              <a:buNone/>
            </a:pPr>
            <a:r>
              <a:rPr lang="en-US" dirty="0"/>
              <a:t>{</a:t>
            </a:r>
          </a:p>
          <a:p>
            <a:pPr marL="0" indent="0">
              <a:buNone/>
            </a:pPr>
            <a:r>
              <a:rPr lang="en-US" dirty="0"/>
              <a:t>Object row[] = (Object[]) </a:t>
            </a:r>
            <a:r>
              <a:rPr lang="en-US" dirty="0" err="1"/>
              <a:t>l.get</a:t>
            </a:r>
            <a:r>
              <a:rPr lang="en-US" dirty="0"/>
              <a:t>(i);</a:t>
            </a:r>
          </a:p>
          <a:p>
            <a:pPr marL="0" indent="0">
              <a:buNone/>
            </a:pPr>
            <a:r>
              <a:rPr lang="en-US" dirty="0"/>
              <a:t>for( </a:t>
            </a:r>
            <a:r>
              <a:rPr lang="en-US" dirty="0" err="1"/>
              <a:t>int</a:t>
            </a:r>
            <a:r>
              <a:rPr lang="en-US" dirty="0"/>
              <a:t> j = 0; j &lt; </a:t>
            </a:r>
            <a:r>
              <a:rPr lang="en-US" dirty="0" err="1"/>
              <a:t>row.length</a:t>
            </a:r>
            <a:r>
              <a:rPr lang="en-US" dirty="0"/>
              <a:t> ; j++) //for each column</a:t>
            </a:r>
          </a:p>
          <a:p>
            <a:pPr marL="0" indent="0">
              <a:buNone/>
            </a:pPr>
            <a:r>
              <a:rPr lang="en-US" dirty="0"/>
              <a:t>{</a:t>
            </a:r>
          </a:p>
          <a:p>
            <a:pPr marL="0" indent="0">
              <a:buNone/>
            </a:pPr>
            <a:r>
              <a:rPr lang="en-US" dirty="0" err="1"/>
              <a:t>System.out.print</a:t>
            </a:r>
            <a:r>
              <a:rPr lang="en-US" dirty="0"/>
              <a:t>(row[j].</a:t>
            </a:r>
            <a:r>
              <a:rPr lang="en-US" dirty="0" err="1"/>
              <a:t>toString</a:t>
            </a:r>
            <a:r>
              <a:rPr lang="en-US" dirty="0"/>
              <a:t>()+" ");</a:t>
            </a:r>
          </a:p>
          <a:p>
            <a:pPr marL="0" indent="0">
              <a:buNone/>
            </a:pPr>
            <a:r>
              <a:rPr lang="en-US" dirty="0"/>
              <a:t>}</a:t>
            </a:r>
          </a:p>
          <a:p>
            <a:pPr marL="0" indent="0">
              <a:buNone/>
            </a:pPr>
            <a:r>
              <a:rPr lang="en-US" dirty="0" err="1"/>
              <a:t>System.out.println</a:t>
            </a:r>
            <a:r>
              <a:rPr lang="en-US" dirty="0"/>
              <a:t>();</a:t>
            </a:r>
          </a:p>
          <a:p>
            <a:pPr marL="0" indent="0">
              <a:buNone/>
            </a:pPr>
            <a:r>
              <a:rPr lang="en-US" dirty="0"/>
              <a:t>}</a:t>
            </a:r>
          </a:p>
        </p:txBody>
      </p:sp>
    </p:spTree>
    <p:extLst>
      <p:ext uri="{BB962C8B-B14F-4D97-AF65-F5344CB8AC3E}">
        <p14:creationId xmlns:p14="http://schemas.microsoft.com/office/powerpoint/2010/main" val="1705470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51271"/>
            <a:ext cx="8610600" cy="5943600"/>
          </a:xfrm>
        </p:spPr>
        <p:txBody>
          <a:bodyPr>
            <a:normAutofit/>
          </a:bodyPr>
          <a:lstStyle/>
          <a:p>
            <a:pPr marL="0" indent="0">
              <a:buNone/>
            </a:pPr>
            <a:r>
              <a:rPr lang="en-US" b="1" dirty="0"/>
              <a:t>4. Conditional Select</a:t>
            </a:r>
            <a:endParaRPr lang="en-US" dirty="0"/>
          </a:p>
          <a:p>
            <a:pPr marL="0" indent="0">
              <a:buNone/>
            </a:pPr>
            <a:r>
              <a:rPr lang="en-US" dirty="0"/>
              <a:t>String </a:t>
            </a:r>
            <a:r>
              <a:rPr lang="en-US" dirty="0" err="1"/>
              <a:t>qry</a:t>
            </a:r>
            <a:r>
              <a:rPr lang="en-US" dirty="0"/>
              <a:t> = "select </a:t>
            </a:r>
            <a:r>
              <a:rPr lang="en-US" dirty="0" err="1"/>
              <a:t>st.sid</a:t>
            </a:r>
            <a:r>
              <a:rPr lang="en-US" dirty="0"/>
              <a:t>, </a:t>
            </a:r>
            <a:r>
              <a:rPr lang="en-US" dirty="0" err="1"/>
              <a:t>st.sname</a:t>
            </a:r>
            <a:r>
              <a:rPr lang="en-US" dirty="0"/>
              <a:t> from </a:t>
            </a:r>
            <a:r>
              <a:rPr lang="en-US" dirty="0" err="1"/>
              <a:t>StudentBean</a:t>
            </a:r>
            <a:r>
              <a:rPr lang="en-US" dirty="0"/>
              <a:t> as </a:t>
            </a:r>
            <a:r>
              <a:rPr lang="en-US" dirty="0" err="1"/>
              <a:t>st</a:t>
            </a:r>
            <a:r>
              <a:rPr lang="en-US" dirty="0"/>
              <a:t> where </a:t>
            </a:r>
            <a:r>
              <a:rPr lang="en-US" dirty="0" err="1"/>
              <a:t>st.sid</a:t>
            </a:r>
            <a:r>
              <a:rPr lang="en-US" dirty="0"/>
              <a:t> &gt; 2";</a:t>
            </a:r>
          </a:p>
          <a:p>
            <a:pPr marL="0" indent="0">
              <a:buNone/>
            </a:pPr>
            <a:r>
              <a:rPr lang="en-US" dirty="0"/>
              <a:t>String </a:t>
            </a:r>
            <a:r>
              <a:rPr lang="en-US" dirty="0" err="1"/>
              <a:t>qry</a:t>
            </a:r>
            <a:r>
              <a:rPr lang="en-US" dirty="0"/>
              <a:t> = "select </a:t>
            </a:r>
            <a:r>
              <a:rPr lang="en-US" dirty="0" err="1"/>
              <a:t>st</a:t>
            </a:r>
            <a:r>
              <a:rPr lang="en-US" dirty="0"/>
              <a:t> from </a:t>
            </a:r>
            <a:r>
              <a:rPr lang="en-US" dirty="0" err="1"/>
              <a:t>StudentBean</a:t>
            </a:r>
            <a:r>
              <a:rPr lang="en-US" dirty="0"/>
              <a:t> as </a:t>
            </a:r>
            <a:r>
              <a:rPr lang="en-US" dirty="0" err="1"/>
              <a:t>st</a:t>
            </a:r>
            <a:r>
              <a:rPr lang="en-US" dirty="0"/>
              <a:t> where </a:t>
            </a:r>
            <a:r>
              <a:rPr lang="en-US" dirty="0" err="1"/>
              <a:t>st.sid</a:t>
            </a:r>
            <a:r>
              <a:rPr lang="en-US" dirty="0"/>
              <a:t> &gt; 1 and </a:t>
            </a:r>
            <a:r>
              <a:rPr lang="en-US" dirty="0" err="1"/>
              <a:t>st.sname</a:t>
            </a:r>
            <a:r>
              <a:rPr lang="en-US" dirty="0"/>
              <a:t> like '_a%'";</a:t>
            </a:r>
          </a:p>
          <a:p>
            <a:pPr marL="0" indent="0">
              <a:buNone/>
            </a:pPr>
            <a:r>
              <a:rPr lang="en-US" dirty="0"/>
              <a:t>String </a:t>
            </a:r>
            <a:r>
              <a:rPr lang="en-US" dirty="0" err="1"/>
              <a:t>qry</a:t>
            </a:r>
            <a:r>
              <a:rPr lang="en-US" dirty="0"/>
              <a:t> = "select </a:t>
            </a:r>
            <a:r>
              <a:rPr lang="en-US" dirty="0" err="1"/>
              <a:t>st.sid</a:t>
            </a:r>
            <a:r>
              <a:rPr lang="en-US" dirty="0"/>
              <a:t>, </a:t>
            </a:r>
            <a:r>
              <a:rPr lang="en-US" dirty="0" err="1"/>
              <a:t>st.sname</a:t>
            </a:r>
            <a:r>
              <a:rPr lang="en-US" dirty="0"/>
              <a:t> from </a:t>
            </a:r>
            <a:r>
              <a:rPr lang="en-US" dirty="0" err="1"/>
              <a:t>StudentBean</a:t>
            </a:r>
            <a:r>
              <a:rPr lang="en-US" dirty="0"/>
              <a:t> as </a:t>
            </a:r>
            <a:r>
              <a:rPr lang="en-US" dirty="0" err="1"/>
              <a:t>st</a:t>
            </a:r>
            <a:r>
              <a:rPr lang="en-US" dirty="0"/>
              <a:t> where (</a:t>
            </a:r>
            <a:r>
              <a:rPr lang="en-US" dirty="0" err="1"/>
              <a:t>st.sid</a:t>
            </a:r>
            <a:r>
              <a:rPr lang="en-US" dirty="0"/>
              <a:t> &gt; 4) or (</a:t>
            </a:r>
            <a:r>
              <a:rPr lang="en-US" dirty="0" err="1"/>
              <a:t>st.sname</a:t>
            </a:r>
            <a:r>
              <a:rPr lang="en-US" dirty="0"/>
              <a:t> like 'S%') or (</a:t>
            </a:r>
            <a:r>
              <a:rPr lang="en-US" dirty="0" err="1"/>
              <a:t>st.sname</a:t>
            </a:r>
            <a:r>
              <a:rPr lang="en-US" dirty="0"/>
              <a:t> like ‘Samantha%')";</a:t>
            </a:r>
          </a:p>
        </p:txBody>
      </p:sp>
    </p:spTree>
    <p:extLst>
      <p:ext uri="{BB962C8B-B14F-4D97-AF65-F5344CB8AC3E}">
        <p14:creationId xmlns:p14="http://schemas.microsoft.com/office/powerpoint/2010/main" val="79948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91400" cy="563562"/>
          </a:xfrm>
        </p:spPr>
        <p:txBody>
          <a:bodyPr>
            <a:normAutofit fontScale="90000"/>
          </a:bodyPr>
          <a:lstStyle/>
          <a:p>
            <a:r>
              <a:rPr lang="en-US" b="1" dirty="0"/>
              <a:t>Multiple values</a:t>
            </a:r>
            <a:endParaRPr lang="en-US" dirty="0"/>
          </a:p>
        </p:txBody>
      </p:sp>
      <p:sp>
        <p:nvSpPr>
          <p:cNvPr id="3" name="Content Placeholder 2"/>
          <p:cNvSpPr>
            <a:spLocks noGrp="1"/>
          </p:cNvSpPr>
          <p:nvPr>
            <p:ph idx="1"/>
          </p:nvPr>
        </p:nvSpPr>
        <p:spPr>
          <a:xfrm>
            <a:off x="381000" y="1143000"/>
            <a:ext cx="8382000" cy="5105400"/>
          </a:xfrm>
        </p:spPr>
        <p:txBody>
          <a:bodyPr>
            <a:normAutofit fontScale="92500" lnSpcReduction="20000"/>
          </a:bodyPr>
          <a:lstStyle/>
          <a:p>
            <a:pPr marL="0" indent="0">
              <a:buNone/>
            </a:pPr>
            <a:r>
              <a:rPr lang="en-US" dirty="0"/>
              <a:t>String </a:t>
            </a:r>
            <a:r>
              <a:rPr lang="en-US" dirty="0" err="1"/>
              <a:t>qry</a:t>
            </a:r>
            <a:r>
              <a:rPr lang="en-US" dirty="0"/>
              <a:t> = "select count(*), </a:t>
            </a:r>
            <a:r>
              <a:rPr lang="en-US" dirty="0" err="1"/>
              <a:t>avg</a:t>
            </a:r>
            <a:r>
              <a:rPr lang="en-US" dirty="0"/>
              <a:t>(</a:t>
            </a:r>
            <a:r>
              <a:rPr lang="en-US" dirty="0" err="1"/>
              <a:t>st.tot_m</a:t>
            </a:r>
            <a:r>
              <a:rPr lang="en-US" dirty="0"/>
              <a:t>), sum(</a:t>
            </a:r>
            <a:r>
              <a:rPr lang="en-US" dirty="0" err="1"/>
              <a:t>st.tot_m</a:t>
            </a:r>
            <a:r>
              <a:rPr lang="en-US" dirty="0"/>
              <a:t>), max(</a:t>
            </a:r>
            <a:r>
              <a:rPr lang="en-US" dirty="0" err="1"/>
              <a:t>st.tot_m</a:t>
            </a:r>
            <a:r>
              <a:rPr lang="en-US" dirty="0"/>
              <a:t>), min(</a:t>
            </a:r>
            <a:r>
              <a:rPr lang="en-US" dirty="0" err="1"/>
              <a:t>st.tot_m</a:t>
            </a:r>
            <a:r>
              <a:rPr lang="en-US" dirty="0"/>
              <a:t>) from </a:t>
            </a:r>
            <a:r>
              <a:rPr lang="en-US" dirty="0" err="1"/>
              <a:t>StudentBean</a:t>
            </a:r>
            <a:r>
              <a:rPr lang="en-US" dirty="0"/>
              <a:t> </a:t>
            </a:r>
            <a:r>
              <a:rPr lang="en-US" dirty="0" err="1"/>
              <a:t>st</a:t>
            </a:r>
            <a:r>
              <a:rPr lang="en-US" dirty="0"/>
              <a:t>";</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a:t>List l = q1.list();</a:t>
            </a:r>
          </a:p>
          <a:p>
            <a:pPr marL="0" indent="0">
              <a:buNone/>
            </a:pPr>
            <a:r>
              <a:rPr lang="en-US" dirty="0"/>
              <a:t>Object </a:t>
            </a:r>
            <a:r>
              <a:rPr lang="en-US" dirty="0" err="1"/>
              <a:t>ob</a:t>
            </a:r>
            <a:r>
              <a:rPr lang="en-US" dirty="0"/>
              <a:t>[] = (Object[]) </a:t>
            </a:r>
            <a:r>
              <a:rPr lang="en-US" dirty="0" err="1"/>
              <a:t>l.get</a:t>
            </a:r>
            <a:r>
              <a:rPr lang="en-US" dirty="0"/>
              <a:t>(0);</a:t>
            </a:r>
          </a:p>
          <a:p>
            <a:pPr marL="0" indent="0">
              <a:buNone/>
            </a:pPr>
            <a:r>
              <a:rPr lang="en-US" dirty="0" err="1"/>
              <a:t>System.out.println</a:t>
            </a:r>
            <a:r>
              <a:rPr lang="en-US" dirty="0"/>
              <a:t>("Count is: "+</a:t>
            </a:r>
            <a:r>
              <a:rPr lang="en-US" dirty="0" err="1"/>
              <a:t>ob</a:t>
            </a:r>
            <a:r>
              <a:rPr lang="en-US" dirty="0"/>
              <a:t>[0].</a:t>
            </a:r>
            <a:r>
              <a:rPr lang="en-US" dirty="0" err="1"/>
              <a:t>toString</a:t>
            </a:r>
            <a:r>
              <a:rPr lang="en-US" dirty="0"/>
              <a:t>());</a:t>
            </a:r>
          </a:p>
          <a:p>
            <a:pPr marL="0" indent="0">
              <a:buNone/>
            </a:pPr>
            <a:r>
              <a:rPr lang="en-US" dirty="0" err="1"/>
              <a:t>System.out.println</a:t>
            </a:r>
            <a:r>
              <a:rPr lang="en-US" dirty="0"/>
              <a:t>("</a:t>
            </a:r>
            <a:r>
              <a:rPr lang="en-US" dirty="0" err="1"/>
              <a:t>Avg</a:t>
            </a:r>
            <a:r>
              <a:rPr lang="en-US" dirty="0"/>
              <a:t> is: "+</a:t>
            </a:r>
            <a:r>
              <a:rPr lang="en-US" dirty="0" err="1"/>
              <a:t>ob</a:t>
            </a:r>
            <a:r>
              <a:rPr lang="en-US" dirty="0"/>
              <a:t>[1].</a:t>
            </a:r>
            <a:r>
              <a:rPr lang="en-US" dirty="0" err="1"/>
              <a:t>toString</a:t>
            </a:r>
            <a:r>
              <a:rPr lang="en-US" dirty="0"/>
              <a:t>());</a:t>
            </a:r>
          </a:p>
          <a:p>
            <a:pPr marL="0" indent="0">
              <a:buNone/>
            </a:pPr>
            <a:r>
              <a:rPr lang="en-US" dirty="0" err="1"/>
              <a:t>System.out.println</a:t>
            </a:r>
            <a:r>
              <a:rPr lang="en-US" dirty="0"/>
              <a:t>("Sum is: "+</a:t>
            </a:r>
            <a:r>
              <a:rPr lang="en-US" dirty="0" err="1"/>
              <a:t>ob</a:t>
            </a:r>
            <a:r>
              <a:rPr lang="en-US" dirty="0"/>
              <a:t>[2].</a:t>
            </a:r>
            <a:r>
              <a:rPr lang="en-US" dirty="0" err="1"/>
              <a:t>toString</a:t>
            </a:r>
            <a:r>
              <a:rPr lang="en-US" dirty="0"/>
              <a:t>());</a:t>
            </a:r>
          </a:p>
          <a:p>
            <a:pPr marL="0" indent="0">
              <a:buNone/>
            </a:pPr>
            <a:r>
              <a:rPr lang="en-US" dirty="0" err="1"/>
              <a:t>System.out.println</a:t>
            </a:r>
            <a:r>
              <a:rPr lang="en-US" dirty="0"/>
              <a:t>("Max is: "+</a:t>
            </a:r>
            <a:r>
              <a:rPr lang="en-US" dirty="0" err="1"/>
              <a:t>ob</a:t>
            </a:r>
            <a:r>
              <a:rPr lang="en-US" dirty="0"/>
              <a:t>[3].</a:t>
            </a:r>
            <a:r>
              <a:rPr lang="en-US" dirty="0" err="1"/>
              <a:t>toString</a:t>
            </a:r>
            <a:r>
              <a:rPr lang="en-US" dirty="0"/>
              <a:t>());</a:t>
            </a:r>
          </a:p>
          <a:p>
            <a:pPr marL="0" indent="0">
              <a:buNone/>
            </a:pPr>
            <a:r>
              <a:rPr lang="en-US" dirty="0" err="1"/>
              <a:t>System.out.println</a:t>
            </a:r>
            <a:r>
              <a:rPr lang="en-US" dirty="0"/>
              <a:t>("Min is: "+</a:t>
            </a:r>
            <a:r>
              <a:rPr lang="en-US" dirty="0" err="1"/>
              <a:t>ob</a:t>
            </a:r>
            <a:r>
              <a:rPr lang="en-US" dirty="0"/>
              <a:t>[4].</a:t>
            </a:r>
            <a:r>
              <a:rPr lang="en-US" dirty="0" err="1"/>
              <a:t>toString</a:t>
            </a:r>
            <a:r>
              <a:rPr lang="en-US" dirty="0"/>
              <a:t>());</a:t>
            </a:r>
          </a:p>
        </p:txBody>
      </p:sp>
    </p:spTree>
    <p:extLst>
      <p:ext uri="{BB962C8B-B14F-4D97-AF65-F5344CB8AC3E}">
        <p14:creationId xmlns:p14="http://schemas.microsoft.com/office/powerpoint/2010/main" val="2503908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684" y="1143000"/>
            <a:ext cx="8534400" cy="4525963"/>
          </a:xfrm>
        </p:spPr>
        <p:txBody>
          <a:bodyPr/>
          <a:lstStyle/>
          <a:p>
            <a:pPr marL="0" indent="0">
              <a:buNone/>
            </a:pPr>
            <a:r>
              <a:rPr lang="en-US" b="1" dirty="0"/>
              <a:t>5. Aggregate functions</a:t>
            </a:r>
          </a:p>
          <a:p>
            <a:pPr marL="0" indent="0">
              <a:buNone/>
            </a:pPr>
            <a:r>
              <a:rPr lang="en-US" b="1" dirty="0"/>
              <a:t>Single value</a:t>
            </a:r>
          </a:p>
          <a:p>
            <a:pPr marL="0" indent="0">
              <a:buNone/>
            </a:pPr>
            <a:r>
              <a:rPr lang="en-US" dirty="0"/>
              <a:t>String </a:t>
            </a:r>
            <a:r>
              <a:rPr lang="en-US" dirty="0" err="1"/>
              <a:t>qry</a:t>
            </a:r>
            <a:r>
              <a:rPr lang="en-US" dirty="0"/>
              <a:t> = "select count(*) from </a:t>
            </a:r>
            <a:r>
              <a:rPr lang="en-US" dirty="0" err="1"/>
              <a:t>StudentBean</a:t>
            </a:r>
            <a:r>
              <a:rPr lang="en-US" dirty="0"/>
              <a:t>";</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a:t>List l = q1.list();</a:t>
            </a:r>
          </a:p>
          <a:p>
            <a:pPr marL="0" indent="0">
              <a:buNone/>
            </a:pPr>
            <a:r>
              <a:rPr lang="en-US" dirty="0" err="1"/>
              <a:t>System.out.println</a:t>
            </a:r>
            <a:r>
              <a:rPr lang="en-US" dirty="0"/>
              <a:t>("Total Records are: "+</a:t>
            </a:r>
            <a:r>
              <a:rPr lang="en-US" dirty="0" err="1"/>
              <a:t>l.toString</a:t>
            </a:r>
            <a:r>
              <a:rPr lang="en-US" dirty="0"/>
              <a:t>());</a:t>
            </a:r>
          </a:p>
        </p:txBody>
      </p:sp>
    </p:spTree>
    <p:extLst>
      <p:ext uri="{BB962C8B-B14F-4D97-AF65-F5344CB8AC3E}">
        <p14:creationId xmlns:p14="http://schemas.microsoft.com/office/powerpoint/2010/main" val="1389495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62000"/>
            <a:ext cx="8229600" cy="4525963"/>
          </a:xfrm>
        </p:spPr>
        <p:txBody>
          <a:bodyPr/>
          <a:lstStyle/>
          <a:p>
            <a:pPr marL="0" indent="0">
              <a:buNone/>
            </a:pPr>
            <a:r>
              <a:rPr lang="en-US" b="1" dirty="0"/>
              <a:t>6. </a:t>
            </a:r>
            <a:r>
              <a:rPr lang="en-US" b="1" dirty="0" err="1"/>
              <a:t>subqueries</a:t>
            </a:r>
            <a:endParaRPr lang="en-US" b="1" dirty="0"/>
          </a:p>
          <a:p>
            <a:pPr marL="0" indent="0">
              <a:buNone/>
            </a:pPr>
            <a:r>
              <a:rPr lang="en-US" dirty="0"/>
              <a:t>String </a:t>
            </a:r>
            <a:r>
              <a:rPr lang="en-US" dirty="0" err="1"/>
              <a:t>qry</a:t>
            </a:r>
            <a:r>
              <a:rPr lang="en-US" dirty="0"/>
              <a:t> = "select </a:t>
            </a:r>
            <a:r>
              <a:rPr lang="en-US" dirty="0" err="1"/>
              <a:t>st</a:t>
            </a:r>
            <a:r>
              <a:rPr lang="en-US" dirty="0"/>
              <a:t> from </a:t>
            </a:r>
            <a:r>
              <a:rPr lang="en-US" dirty="0" err="1"/>
              <a:t>StudentBean</a:t>
            </a:r>
            <a:r>
              <a:rPr lang="en-US" dirty="0"/>
              <a:t> as </a:t>
            </a:r>
            <a:r>
              <a:rPr lang="en-US" dirty="0" err="1"/>
              <a:t>st</a:t>
            </a:r>
            <a:r>
              <a:rPr lang="en-US" dirty="0"/>
              <a:t> where </a:t>
            </a:r>
            <a:r>
              <a:rPr lang="en-US" dirty="0" err="1"/>
              <a:t>st.tot_m</a:t>
            </a:r>
            <a:r>
              <a:rPr lang="en-US" dirty="0"/>
              <a:t> = (select max(</a:t>
            </a:r>
            <a:r>
              <a:rPr lang="en-US" dirty="0" err="1"/>
              <a:t>st.tot_m</a:t>
            </a:r>
            <a:r>
              <a:rPr lang="en-US" dirty="0"/>
              <a:t>)</a:t>
            </a:r>
          </a:p>
          <a:p>
            <a:pPr marL="0" indent="0">
              <a:buNone/>
            </a:pPr>
            <a:r>
              <a:rPr lang="en-US" dirty="0"/>
              <a:t>from </a:t>
            </a:r>
            <a:r>
              <a:rPr lang="en-US" dirty="0" err="1"/>
              <a:t>StudentBean</a:t>
            </a:r>
            <a:r>
              <a:rPr lang="en-US" dirty="0"/>
              <a:t> as </a:t>
            </a:r>
            <a:r>
              <a:rPr lang="en-US" dirty="0" err="1"/>
              <a:t>st</a:t>
            </a:r>
            <a:r>
              <a:rPr lang="en-US" dirty="0"/>
              <a:t>)";</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a:t>List l = q1.list();</a:t>
            </a:r>
          </a:p>
        </p:txBody>
      </p:sp>
    </p:spTree>
    <p:extLst>
      <p:ext uri="{BB962C8B-B14F-4D97-AF65-F5344CB8AC3E}">
        <p14:creationId xmlns:p14="http://schemas.microsoft.com/office/powerpoint/2010/main" val="2457019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b="1" dirty="0"/>
              <a:t>Input values to </a:t>
            </a:r>
            <a:r>
              <a:rPr lang="en-US" b="1" dirty="0" err="1"/>
              <a:t>hql</a:t>
            </a:r>
            <a:r>
              <a:rPr lang="en-US" b="1" dirty="0"/>
              <a:t> queries</a:t>
            </a:r>
            <a:endParaRPr lang="en-US" dirty="0"/>
          </a:p>
        </p:txBody>
      </p:sp>
      <p:sp>
        <p:nvSpPr>
          <p:cNvPr id="3" name="Content Placeholder 2"/>
          <p:cNvSpPr>
            <a:spLocks noGrp="1"/>
          </p:cNvSpPr>
          <p:nvPr>
            <p:ph idx="1"/>
          </p:nvPr>
        </p:nvSpPr>
        <p:spPr>
          <a:xfrm>
            <a:off x="609600" y="2133600"/>
            <a:ext cx="8229600" cy="4525963"/>
          </a:xfrm>
        </p:spPr>
        <p:txBody>
          <a:bodyPr>
            <a:normAutofit/>
          </a:bodyPr>
          <a:lstStyle/>
          <a:p>
            <a:r>
              <a:rPr lang="en-US" dirty="0"/>
              <a:t>To make </a:t>
            </a:r>
            <a:r>
              <a:rPr lang="en-US" dirty="0" err="1"/>
              <a:t>hql</a:t>
            </a:r>
            <a:r>
              <a:rPr lang="en-US" dirty="0"/>
              <a:t> queries flexible by setting input values of query from outside the query and to set query input values without bothering about database s/w, we can pass parameters to </a:t>
            </a:r>
            <a:r>
              <a:rPr lang="en-US" dirty="0" err="1"/>
              <a:t>hql</a:t>
            </a:r>
            <a:r>
              <a:rPr lang="en-US" dirty="0"/>
              <a:t> queries in java style.</a:t>
            </a:r>
          </a:p>
        </p:txBody>
      </p:sp>
    </p:spTree>
    <p:extLst>
      <p:ext uri="{BB962C8B-B14F-4D97-AF65-F5344CB8AC3E}">
        <p14:creationId xmlns:p14="http://schemas.microsoft.com/office/powerpoint/2010/main" val="3529318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143000"/>
          </a:xfrm>
        </p:spPr>
        <p:txBody>
          <a:bodyPr/>
          <a:lstStyle/>
          <a:p>
            <a:r>
              <a:rPr lang="en-US" b="1" dirty="0"/>
              <a:t>Parameters in HQL queries</a:t>
            </a:r>
            <a:endParaRPr lang="en-US" dirty="0"/>
          </a:p>
        </p:txBody>
      </p:sp>
      <p:sp>
        <p:nvSpPr>
          <p:cNvPr id="3" name="Content Placeholder 2"/>
          <p:cNvSpPr>
            <a:spLocks noGrp="1"/>
          </p:cNvSpPr>
          <p:nvPr>
            <p:ph idx="1"/>
          </p:nvPr>
        </p:nvSpPr>
        <p:spPr>
          <a:xfrm>
            <a:off x="914400" y="2346785"/>
            <a:ext cx="8686800" cy="4525963"/>
          </a:xfrm>
        </p:spPr>
        <p:txBody>
          <a:bodyPr/>
          <a:lstStyle/>
          <a:p>
            <a:pPr marL="0" indent="0">
              <a:buNone/>
            </a:pPr>
            <a:r>
              <a:rPr lang="en-US" dirty="0"/>
              <a:t>1. Positional parameters (?)</a:t>
            </a:r>
          </a:p>
          <a:p>
            <a:pPr marL="0" indent="0">
              <a:buNone/>
            </a:pPr>
            <a:r>
              <a:rPr lang="en-US" dirty="0"/>
              <a:t>2. Named Parameters (</a:t>
            </a:r>
            <a:r>
              <a:rPr lang="en-US" b="1" dirty="0"/>
              <a:t>:&lt;name&gt;</a:t>
            </a:r>
            <a:r>
              <a:rPr lang="en-US" dirty="0"/>
              <a:t>)</a:t>
            </a:r>
          </a:p>
          <a:p>
            <a:pPr marL="0" indent="0">
              <a:buNone/>
            </a:pPr>
            <a:r>
              <a:rPr lang="en-US" dirty="0"/>
              <a:t>	 [Recommended to use]</a:t>
            </a:r>
          </a:p>
        </p:txBody>
      </p:sp>
    </p:spTree>
    <p:extLst>
      <p:ext uri="{BB962C8B-B14F-4D97-AF65-F5344CB8AC3E}">
        <p14:creationId xmlns:p14="http://schemas.microsoft.com/office/powerpoint/2010/main" val="667271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Bulk operations related techniques</a:t>
            </a:r>
            <a:endParaRPr lang="en-US" dirty="0"/>
          </a:p>
        </p:txBody>
      </p:sp>
      <p:sp>
        <p:nvSpPr>
          <p:cNvPr id="3" name="Content Placeholder 2"/>
          <p:cNvSpPr>
            <a:spLocks noGrp="1"/>
          </p:cNvSpPr>
          <p:nvPr>
            <p:ph idx="1"/>
          </p:nvPr>
        </p:nvSpPr>
        <p:spPr>
          <a:xfrm>
            <a:off x="533400" y="1447800"/>
            <a:ext cx="8229600" cy="4525963"/>
          </a:xfrm>
        </p:spPr>
        <p:txBody>
          <a:bodyPr>
            <a:normAutofit fontScale="92500" lnSpcReduction="10000"/>
          </a:bodyPr>
          <a:lstStyle/>
          <a:p>
            <a:r>
              <a:rPr lang="en-US" dirty="0"/>
              <a:t>In order to manipulate single row operations by taking our choice value as criteria value or to manipulate more than one row at a time then we can use one of the following techniques:</a:t>
            </a:r>
          </a:p>
          <a:p>
            <a:pPr marL="0" indent="0">
              <a:buNone/>
            </a:pPr>
            <a:r>
              <a:rPr lang="en-US" dirty="0"/>
              <a:t>	1. HQL [Hibernate query language]</a:t>
            </a:r>
          </a:p>
          <a:p>
            <a:pPr marL="0" indent="0">
              <a:buNone/>
            </a:pPr>
            <a:r>
              <a:rPr lang="en-US" dirty="0"/>
              <a:t>	2. Criteria API</a:t>
            </a:r>
          </a:p>
          <a:p>
            <a:pPr marL="0" indent="0">
              <a:buNone/>
            </a:pPr>
            <a:r>
              <a:rPr lang="en-US" dirty="0"/>
              <a:t>	3. Native SQL</a:t>
            </a:r>
          </a:p>
          <a:p>
            <a:pPr marL="0" indent="0">
              <a:buNone/>
            </a:pPr>
            <a:r>
              <a:rPr lang="en-US" b="1" dirty="0"/>
              <a:t>Note: </a:t>
            </a:r>
            <a:r>
              <a:rPr lang="en-US" dirty="0"/>
              <a:t>HQL is the most popular persistent technique in hibernate programming.</a:t>
            </a:r>
          </a:p>
        </p:txBody>
      </p:sp>
    </p:spTree>
    <p:extLst>
      <p:ext uri="{BB962C8B-B14F-4D97-AF65-F5344CB8AC3E}">
        <p14:creationId xmlns:p14="http://schemas.microsoft.com/office/powerpoint/2010/main" val="1777998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382000" cy="4876800"/>
          </a:xfrm>
        </p:spPr>
        <p:txBody>
          <a:bodyPr>
            <a:normAutofit/>
          </a:bodyPr>
          <a:lstStyle/>
          <a:p>
            <a:pPr marL="0" indent="0">
              <a:buNone/>
            </a:pPr>
            <a:r>
              <a:rPr lang="en-US" b="1" dirty="0"/>
              <a:t>a. Positional Parameters</a:t>
            </a:r>
          </a:p>
          <a:p>
            <a:pPr marL="0" indent="0">
              <a:buNone/>
            </a:pPr>
            <a:r>
              <a:rPr lang="en-US" dirty="0"/>
              <a:t>String </a:t>
            </a:r>
            <a:r>
              <a:rPr lang="en-US" dirty="0" err="1"/>
              <a:t>qry</a:t>
            </a:r>
            <a:r>
              <a:rPr lang="en-US" dirty="0"/>
              <a:t> = "select </a:t>
            </a:r>
            <a:r>
              <a:rPr lang="en-US" dirty="0" err="1"/>
              <a:t>st</a:t>
            </a:r>
            <a:r>
              <a:rPr lang="en-US" dirty="0"/>
              <a:t> from </a:t>
            </a:r>
            <a:r>
              <a:rPr lang="en-US" dirty="0" err="1"/>
              <a:t>StudentBean</a:t>
            </a:r>
            <a:r>
              <a:rPr lang="en-US" dirty="0"/>
              <a:t> as </a:t>
            </a:r>
            <a:r>
              <a:rPr lang="en-US" dirty="0" err="1"/>
              <a:t>st</a:t>
            </a:r>
            <a:r>
              <a:rPr lang="en-US" dirty="0"/>
              <a:t> where </a:t>
            </a:r>
            <a:r>
              <a:rPr lang="en-US" dirty="0" err="1"/>
              <a:t>st.tot_m</a:t>
            </a:r>
            <a:r>
              <a:rPr lang="en-US" dirty="0"/>
              <a:t> &gt;= ? and </a:t>
            </a:r>
            <a:r>
              <a:rPr lang="en-US" dirty="0" err="1"/>
              <a:t>st.sname</a:t>
            </a:r>
            <a:r>
              <a:rPr lang="en-US" dirty="0"/>
              <a:t> like ?";</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a:t>//setting parameter values</a:t>
            </a:r>
          </a:p>
          <a:p>
            <a:pPr marL="0" indent="0">
              <a:buNone/>
            </a:pPr>
            <a:r>
              <a:rPr lang="en-US" dirty="0"/>
              <a:t>q1.setInteger(0, 98); //index starts with 0 [zero]</a:t>
            </a:r>
          </a:p>
          <a:p>
            <a:pPr marL="0" indent="0">
              <a:buNone/>
            </a:pPr>
            <a:r>
              <a:rPr lang="en-US" dirty="0"/>
              <a:t>q1.setString(1, "S%");</a:t>
            </a:r>
          </a:p>
          <a:p>
            <a:pPr marL="0" indent="0">
              <a:buNone/>
            </a:pPr>
            <a:r>
              <a:rPr lang="en-US" dirty="0"/>
              <a:t>List l = q1.list();</a:t>
            </a:r>
          </a:p>
        </p:txBody>
      </p:sp>
    </p:spTree>
    <p:extLst>
      <p:ext uri="{BB962C8B-B14F-4D97-AF65-F5344CB8AC3E}">
        <p14:creationId xmlns:p14="http://schemas.microsoft.com/office/powerpoint/2010/main" val="2107023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8534400" cy="5029200"/>
          </a:xfrm>
        </p:spPr>
        <p:txBody>
          <a:bodyPr>
            <a:normAutofit/>
          </a:bodyPr>
          <a:lstStyle/>
          <a:p>
            <a:pPr marL="0" indent="0">
              <a:buNone/>
            </a:pPr>
            <a:r>
              <a:rPr lang="en-US" b="1" dirty="0"/>
              <a:t>b. Named Parameters</a:t>
            </a:r>
          </a:p>
          <a:p>
            <a:pPr marL="0" indent="0">
              <a:buNone/>
            </a:pPr>
            <a:r>
              <a:rPr lang="en-US" dirty="0"/>
              <a:t>String </a:t>
            </a:r>
            <a:r>
              <a:rPr lang="en-US" dirty="0" err="1"/>
              <a:t>qry</a:t>
            </a:r>
            <a:r>
              <a:rPr lang="en-US" dirty="0"/>
              <a:t> = "select </a:t>
            </a:r>
            <a:r>
              <a:rPr lang="en-US" dirty="0" err="1"/>
              <a:t>st</a:t>
            </a:r>
            <a:r>
              <a:rPr lang="en-US" dirty="0"/>
              <a:t> from </a:t>
            </a:r>
            <a:r>
              <a:rPr lang="en-US" dirty="0" err="1"/>
              <a:t>StudentBean</a:t>
            </a:r>
            <a:r>
              <a:rPr lang="en-US" dirty="0"/>
              <a:t> as </a:t>
            </a:r>
            <a:r>
              <a:rPr lang="en-US" dirty="0" err="1"/>
              <a:t>st</a:t>
            </a:r>
            <a:r>
              <a:rPr lang="en-US" dirty="0"/>
              <a:t> where </a:t>
            </a:r>
            <a:r>
              <a:rPr lang="en-US" dirty="0" err="1"/>
              <a:t>st.tot_m</a:t>
            </a:r>
            <a:r>
              <a:rPr lang="en-US" dirty="0"/>
              <a:t> &gt;= :tm and </a:t>
            </a:r>
            <a:r>
              <a:rPr lang="en-US" dirty="0" err="1"/>
              <a:t>st.sname</a:t>
            </a:r>
            <a:r>
              <a:rPr lang="en-US" dirty="0"/>
              <a:t> like :</a:t>
            </a:r>
            <a:r>
              <a:rPr lang="en-US" dirty="0" err="1"/>
              <a:t>sn</a:t>
            </a:r>
            <a:r>
              <a:rPr lang="en-US" dirty="0"/>
              <a:t>";</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a:t>//setting parameter values</a:t>
            </a:r>
          </a:p>
          <a:p>
            <a:pPr marL="0" indent="0">
              <a:buNone/>
            </a:pPr>
            <a:r>
              <a:rPr lang="en-US" dirty="0"/>
              <a:t>q1.setInteger("tm", 98);</a:t>
            </a:r>
          </a:p>
          <a:p>
            <a:pPr marL="0" indent="0">
              <a:buNone/>
            </a:pPr>
            <a:r>
              <a:rPr lang="en-US" dirty="0"/>
              <a:t>q1.setString("</a:t>
            </a:r>
            <a:r>
              <a:rPr lang="en-US" dirty="0" err="1"/>
              <a:t>sn</a:t>
            </a:r>
            <a:r>
              <a:rPr lang="en-US" dirty="0"/>
              <a:t>", "S%");</a:t>
            </a:r>
          </a:p>
          <a:p>
            <a:pPr marL="0" indent="0">
              <a:buNone/>
            </a:pPr>
            <a:r>
              <a:rPr lang="en-US" dirty="0"/>
              <a:t>List l = q1.list();</a:t>
            </a:r>
          </a:p>
        </p:txBody>
      </p:sp>
    </p:spTree>
    <p:extLst>
      <p:ext uri="{BB962C8B-B14F-4D97-AF65-F5344CB8AC3E}">
        <p14:creationId xmlns:p14="http://schemas.microsoft.com/office/powerpoint/2010/main" val="3196504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610600" cy="5334000"/>
          </a:xfrm>
        </p:spPr>
        <p:txBody>
          <a:bodyPr>
            <a:normAutofit fontScale="92500" lnSpcReduction="20000"/>
          </a:bodyPr>
          <a:lstStyle/>
          <a:p>
            <a:pPr marL="0" indent="0">
              <a:buNone/>
            </a:pPr>
            <a:r>
              <a:rPr lang="en-US" b="1" dirty="0"/>
              <a:t>C.</a:t>
            </a:r>
            <a:r>
              <a:rPr lang="en-US" dirty="0"/>
              <a:t> </a:t>
            </a:r>
            <a:r>
              <a:rPr lang="en-US" b="1" dirty="0"/>
              <a:t>Combination [</a:t>
            </a:r>
            <a:r>
              <a:rPr lang="en-US" dirty="0"/>
              <a:t>once we start named parameter we cannot go for positional parameters</a:t>
            </a:r>
            <a:r>
              <a:rPr lang="en-US" b="1" dirty="0"/>
              <a:t>]</a:t>
            </a:r>
          </a:p>
          <a:p>
            <a:pPr marL="0" indent="0">
              <a:buNone/>
            </a:pPr>
            <a:r>
              <a:rPr lang="en-US" dirty="0"/>
              <a:t>String </a:t>
            </a:r>
            <a:r>
              <a:rPr lang="en-US" dirty="0" err="1"/>
              <a:t>qry</a:t>
            </a:r>
            <a:r>
              <a:rPr lang="en-US" dirty="0"/>
              <a:t> = "select </a:t>
            </a:r>
            <a:r>
              <a:rPr lang="en-US" dirty="0" err="1"/>
              <a:t>st</a:t>
            </a:r>
            <a:r>
              <a:rPr lang="en-US" dirty="0"/>
              <a:t> from </a:t>
            </a:r>
            <a:r>
              <a:rPr lang="en-US" dirty="0" err="1"/>
              <a:t>StudentBean</a:t>
            </a:r>
            <a:r>
              <a:rPr lang="en-US" dirty="0"/>
              <a:t> as </a:t>
            </a:r>
            <a:r>
              <a:rPr lang="en-US" dirty="0" err="1"/>
              <a:t>st</a:t>
            </a:r>
            <a:r>
              <a:rPr lang="en-US" dirty="0"/>
              <a:t> where </a:t>
            </a:r>
            <a:r>
              <a:rPr lang="en-US" dirty="0" err="1"/>
              <a:t>st.tot_m</a:t>
            </a:r>
            <a:r>
              <a:rPr lang="en-US" dirty="0"/>
              <a:t> &gt;= ? or </a:t>
            </a:r>
            <a:r>
              <a:rPr lang="en-US" dirty="0" err="1"/>
              <a:t>st.sname</a:t>
            </a:r>
            <a:r>
              <a:rPr lang="en-US" dirty="0"/>
              <a:t> like ? or </a:t>
            </a:r>
            <a:r>
              <a:rPr lang="en-US" dirty="0" err="1"/>
              <a:t>st.sname</a:t>
            </a:r>
            <a:r>
              <a:rPr lang="en-US" dirty="0"/>
              <a:t> in(?, :n2)";</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a:t>//setting parameter values</a:t>
            </a:r>
          </a:p>
          <a:p>
            <a:pPr marL="0" indent="0">
              <a:buNone/>
            </a:pPr>
            <a:r>
              <a:rPr lang="en-US" dirty="0"/>
              <a:t>q1.setInteger(0, 98);</a:t>
            </a:r>
          </a:p>
          <a:p>
            <a:pPr marL="0" indent="0">
              <a:buNone/>
            </a:pPr>
            <a:r>
              <a:rPr lang="en-US" dirty="0"/>
              <a:t>q1.setString(1, "N%");</a:t>
            </a:r>
          </a:p>
          <a:p>
            <a:pPr marL="0" indent="0">
              <a:buNone/>
            </a:pPr>
            <a:r>
              <a:rPr lang="en-US" dirty="0"/>
              <a:t>q1.setString(2, "</a:t>
            </a:r>
            <a:r>
              <a:rPr lang="en-US" dirty="0" err="1"/>
              <a:t>Sai</a:t>
            </a:r>
            <a:r>
              <a:rPr lang="en-US" dirty="0"/>
              <a:t>");</a:t>
            </a:r>
          </a:p>
          <a:p>
            <a:pPr marL="0" indent="0">
              <a:buNone/>
            </a:pPr>
            <a:r>
              <a:rPr lang="en-US" dirty="0"/>
              <a:t>q1.setString("n2", "</a:t>
            </a:r>
            <a:r>
              <a:rPr lang="en-US" dirty="0" err="1"/>
              <a:t>Rajini</a:t>
            </a:r>
            <a:r>
              <a:rPr lang="en-US" dirty="0"/>
              <a:t>");</a:t>
            </a:r>
          </a:p>
          <a:p>
            <a:pPr marL="0" indent="0">
              <a:buNone/>
            </a:pPr>
            <a:r>
              <a:rPr lang="en-US" dirty="0"/>
              <a:t>List l = q1.list();</a:t>
            </a:r>
          </a:p>
        </p:txBody>
      </p:sp>
    </p:spTree>
    <p:extLst>
      <p:ext uri="{BB962C8B-B14F-4D97-AF65-F5344CB8AC3E}">
        <p14:creationId xmlns:p14="http://schemas.microsoft.com/office/powerpoint/2010/main" val="2179639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0"/>
            <a:ext cx="10530192" cy="5791200"/>
          </a:xfrm>
        </p:spPr>
        <p:txBody>
          <a:bodyPr>
            <a:normAutofit fontScale="62500" lnSpcReduction="20000"/>
          </a:bodyPr>
          <a:lstStyle/>
          <a:p>
            <a:pPr marL="0" indent="0">
              <a:buNone/>
            </a:pPr>
            <a:r>
              <a:rPr lang="en-US" b="1" dirty="0"/>
              <a:t>9. Named Queries</a:t>
            </a:r>
          </a:p>
          <a:p>
            <a:pPr marL="0" indent="0">
              <a:buNone/>
            </a:pPr>
            <a:r>
              <a:rPr lang="en-US" dirty="0"/>
              <a:t>a. select</a:t>
            </a:r>
          </a:p>
          <a:p>
            <a:pPr marL="0" indent="0">
              <a:buNone/>
            </a:pPr>
            <a:r>
              <a:rPr lang="en-US" b="1" dirty="0"/>
              <a:t>in mapping file:</a:t>
            </a:r>
          </a:p>
          <a:p>
            <a:pPr marL="0" indent="0">
              <a:buNone/>
            </a:pPr>
            <a:r>
              <a:rPr lang="en-US" dirty="0"/>
              <a:t>&lt;?xml version="1.0"?&gt;</a:t>
            </a:r>
          </a:p>
          <a:p>
            <a:pPr marL="0" indent="0">
              <a:buNone/>
            </a:pPr>
            <a:r>
              <a:rPr lang="en-US" dirty="0"/>
              <a:t>&lt;!DOCTYPE hibernate-mapping PUBLIC</a:t>
            </a:r>
          </a:p>
          <a:p>
            <a:pPr marL="0" indent="0">
              <a:buNone/>
            </a:pPr>
            <a:r>
              <a:rPr lang="en-US" dirty="0"/>
              <a:t>"-//Hibernate/Hibernate Mapping DTD 3.0//EN"</a:t>
            </a:r>
          </a:p>
          <a:p>
            <a:pPr marL="0" indent="0">
              <a:buNone/>
            </a:pPr>
            <a:r>
              <a:rPr lang="en-US" dirty="0"/>
              <a:t>"http://hibernate.sourceforge.net/hibernate-mapping-3.0.dtd"&gt;</a:t>
            </a:r>
          </a:p>
          <a:p>
            <a:pPr marL="0" indent="0">
              <a:buNone/>
            </a:pPr>
            <a:r>
              <a:rPr lang="en-US" dirty="0"/>
              <a:t>&lt;hibernate-mapping&gt;</a:t>
            </a:r>
          </a:p>
          <a:p>
            <a:pPr marL="0" indent="0">
              <a:buNone/>
            </a:pPr>
            <a:r>
              <a:rPr lang="en-US" dirty="0"/>
              <a:t>&lt;class name="</a:t>
            </a:r>
            <a:r>
              <a:rPr lang="en-US" dirty="0" err="1"/>
              <a:t>StudentBean</a:t>
            </a:r>
            <a:r>
              <a:rPr lang="en-US" dirty="0"/>
              <a:t>" table="student"&gt;</a:t>
            </a:r>
          </a:p>
          <a:p>
            <a:pPr marL="0" indent="0">
              <a:buNone/>
            </a:pPr>
            <a:r>
              <a:rPr lang="en-US" dirty="0"/>
              <a:t>&lt;id name="</a:t>
            </a:r>
            <a:r>
              <a:rPr lang="en-US" dirty="0" err="1"/>
              <a:t>sid</a:t>
            </a:r>
            <a:r>
              <a:rPr lang="en-US" dirty="0"/>
              <a:t>" column = "</a:t>
            </a:r>
            <a:r>
              <a:rPr lang="en-US" dirty="0" err="1"/>
              <a:t>sid</a:t>
            </a:r>
            <a:r>
              <a:rPr lang="en-US" dirty="0"/>
              <a:t>"/&gt;</a:t>
            </a:r>
          </a:p>
          <a:p>
            <a:pPr marL="0" indent="0">
              <a:buNone/>
            </a:pPr>
            <a:r>
              <a:rPr lang="en-US" dirty="0"/>
              <a:t>&lt;property name="</a:t>
            </a:r>
            <a:r>
              <a:rPr lang="en-US" dirty="0" err="1"/>
              <a:t>sname</a:t>
            </a:r>
            <a:r>
              <a:rPr lang="en-US" dirty="0"/>
              <a:t>"</a:t>
            </a:r>
          </a:p>
          <a:p>
            <a:pPr marL="0" indent="0">
              <a:buNone/>
            </a:pPr>
            <a:r>
              <a:rPr lang="en-US" dirty="0"/>
              <a:t>column="</a:t>
            </a:r>
            <a:r>
              <a:rPr lang="en-US" dirty="0" err="1"/>
              <a:t>sname</a:t>
            </a:r>
            <a:r>
              <a:rPr lang="en-US" dirty="0"/>
              <a:t>"/&gt;</a:t>
            </a:r>
          </a:p>
          <a:p>
            <a:pPr marL="0" indent="0">
              <a:buNone/>
            </a:pPr>
            <a:r>
              <a:rPr lang="en-US" dirty="0"/>
              <a:t>&lt;property name="</a:t>
            </a:r>
            <a:r>
              <a:rPr lang="en-US" dirty="0" err="1"/>
              <a:t>tot_m</a:t>
            </a:r>
            <a:r>
              <a:rPr lang="en-US" dirty="0"/>
              <a:t>" column = "</a:t>
            </a:r>
            <a:r>
              <a:rPr lang="en-US" dirty="0" err="1"/>
              <a:t>tot_m</a:t>
            </a:r>
            <a:r>
              <a:rPr lang="en-US" dirty="0"/>
              <a:t>"/&gt;</a:t>
            </a:r>
          </a:p>
          <a:p>
            <a:pPr marL="0" indent="0">
              <a:buNone/>
            </a:pPr>
            <a:r>
              <a:rPr lang="en-US" dirty="0"/>
              <a:t>&lt;/class&gt;</a:t>
            </a:r>
          </a:p>
          <a:p>
            <a:pPr marL="0" indent="0">
              <a:buNone/>
            </a:pPr>
            <a:r>
              <a:rPr lang="en-US" dirty="0"/>
              <a:t>&lt;query name = "</a:t>
            </a:r>
            <a:r>
              <a:rPr lang="en-US" dirty="0" err="1"/>
              <a:t>qry</a:t>
            </a:r>
            <a:r>
              <a:rPr lang="en-US" dirty="0"/>
              <a:t>"&gt;</a:t>
            </a:r>
          </a:p>
          <a:p>
            <a:pPr marL="0" indent="0">
              <a:buNone/>
            </a:pPr>
            <a:r>
              <a:rPr lang="en-US" dirty="0"/>
              <a:t>select </a:t>
            </a:r>
            <a:r>
              <a:rPr lang="en-US" dirty="0" err="1"/>
              <a:t>st</a:t>
            </a:r>
            <a:r>
              <a:rPr lang="en-US" dirty="0"/>
              <a:t> from </a:t>
            </a:r>
            <a:r>
              <a:rPr lang="en-US" dirty="0" err="1"/>
              <a:t>StudentBean</a:t>
            </a:r>
            <a:r>
              <a:rPr lang="en-US" dirty="0"/>
              <a:t> as </a:t>
            </a:r>
            <a:r>
              <a:rPr lang="en-US" dirty="0" err="1"/>
              <a:t>st</a:t>
            </a:r>
            <a:r>
              <a:rPr lang="en-US" dirty="0"/>
              <a:t> where </a:t>
            </a:r>
            <a:r>
              <a:rPr lang="en-US" dirty="0" err="1"/>
              <a:t>st.sname</a:t>
            </a:r>
            <a:r>
              <a:rPr lang="en-US" dirty="0"/>
              <a:t> like :n</a:t>
            </a:r>
          </a:p>
          <a:p>
            <a:pPr marL="0" indent="0">
              <a:buNone/>
            </a:pPr>
            <a:r>
              <a:rPr lang="en-US" dirty="0"/>
              <a:t>&lt;/query&gt;</a:t>
            </a:r>
          </a:p>
          <a:p>
            <a:pPr marL="0" indent="0">
              <a:buNone/>
            </a:pPr>
            <a:r>
              <a:rPr lang="en-US" dirty="0"/>
              <a:t>&lt;/hibernate-mapping&gt;</a:t>
            </a:r>
          </a:p>
        </p:txBody>
      </p:sp>
    </p:spTree>
    <p:extLst>
      <p:ext uri="{BB962C8B-B14F-4D97-AF65-F5344CB8AC3E}">
        <p14:creationId xmlns:p14="http://schemas.microsoft.com/office/powerpoint/2010/main" val="4249396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8229600" cy="4525963"/>
          </a:xfrm>
        </p:spPr>
        <p:txBody>
          <a:bodyPr/>
          <a:lstStyle/>
          <a:p>
            <a:pPr marL="0" indent="0">
              <a:buNone/>
            </a:pPr>
            <a:r>
              <a:rPr lang="en-US" b="1" dirty="0"/>
              <a:t>Client program:</a:t>
            </a:r>
          </a:p>
          <a:p>
            <a:pPr marL="0" indent="0">
              <a:buNone/>
            </a:pPr>
            <a:r>
              <a:rPr lang="en-US" dirty="0"/>
              <a:t>Query q1 = </a:t>
            </a:r>
            <a:r>
              <a:rPr lang="en-US" dirty="0" err="1"/>
              <a:t>ses.getNamedQuery</a:t>
            </a:r>
            <a:r>
              <a:rPr lang="en-US" dirty="0"/>
              <a:t>("</a:t>
            </a:r>
            <a:r>
              <a:rPr lang="en-US" dirty="0" err="1"/>
              <a:t>qry</a:t>
            </a:r>
            <a:r>
              <a:rPr lang="en-US" dirty="0"/>
              <a:t>");</a:t>
            </a:r>
          </a:p>
          <a:p>
            <a:pPr marL="0" indent="0">
              <a:buNone/>
            </a:pPr>
            <a:r>
              <a:rPr lang="en-US" dirty="0"/>
              <a:t>q1.setString("n", "S%");</a:t>
            </a:r>
          </a:p>
          <a:p>
            <a:pPr marL="0" indent="0">
              <a:buNone/>
            </a:pPr>
            <a:r>
              <a:rPr lang="en-US" dirty="0"/>
              <a:t>//Execution of native </a:t>
            </a:r>
            <a:r>
              <a:rPr lang="en-US" dirty="0" err="1"/>
              <a:t>sql</a:t>
            </a:r>
            <a:r>
              <a:rPr lang="en-US" dirty="0"/>
              <a:t> query</a:t>
            </a:r>
          </a:p>
          <a:p>
            <a:pPr marL="0" indent="0">
              <a:buNone/>
            </a:pPr>
            <a:r>
              <a:rPr lang="en-US" dirty="0"/>
              <a:t>List l = q1.list();</a:t>
            </a:r>
          </a:p>
        </p:txBody>
      </p:sp>
    </p:spTree>
    <p:extLst>
      <p:ext uri="{BB962C8B-B14F-4D97-AF65-F5344CB8AC3E}">
        <p14:creationId xmlns:p14="http://schemas.microsoft.com/office/powerpoint/2010/main" val="1039401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525963"/>
          </a:xfrm>
        </p:spPr>
        <p:txBody>
          <a:bodyPr>
            <a:normAutofit fontScale="85000" lnSpcReduction="20000"/>
          </a:bodyPr>
          <a:lstStyle/>
          <a:p>
            <a:pPr marL="0" indent="0">
              <a:buNone/>
            </a:pPr>
            <a:r>
              <a:rPr lang="en-US" b="1" dirty="0"/>
              <a:t>b. Delete</a:t>
            </a:r>
          </a:p>
          <a:p>
            <a:pPr marL="0" indent="0">
              <a:buNone/>
            </a:pPr>
            <a:r>
              <a:rPr lang="en-US" b="1" dirty="0"/>
              <a:t>In mapping file:</a:t>
            </a:r>
          </a:p>
          <a:p>
            <a:pPr marL="0" indent="0">
              <a:buNone/>
            </a:pPr>
            <a:r>
              <a:rPr lang="en-US" dirty="0"/>
              <a:t>&lt;query name = "</a:t>
            </a:r>
            <a:r>
              <a:rPr lang="en-US" dirty="0" err="1"/>
              <a:t>qry</a:t>
            </a:r>
            <a:r>
              <a:rPr lang="en-US" dirty="0"/>
              <a:t>"&gt;</a:t>
            </a:r>
          </a:p>
          <a:p>
            <a:pPr marL="0" indent="0">
              <a:buNone/>
            </a:pPr>
            <a:r>
              <a:rPr lang="en-US" dirty="0"/>
              <a:t>delete from </a:t>
            </a:r>
            <a:r>
              <a:rPr lang="en-US" dirty="0" err="1"/>
              <a:t>StudentBean</a:t>
            </a:r>
            <a:r>
              <a:rPr lang="en-US" dirty="0"/>
              <a:t> as </a:t>
            </a:r>
            <a:r>
              <a:rPr lang="en-US" dirty="0" err="1"/>
              <a:t>st</a:t>
            </a:r>
            <a:r>
              <a:rPr lang="en-US" dirty="0"/>
              <a:t> where </a:t>
            </a:r>
            <a:r>
              <a:rPr lang="en-US" dirty="0" err="1"/>
              <a:t>st.tot_m</a:t>
            </a:r>
            <a:r>
              <a:rPr lang="en-US" dirty="0"/>
              <a:t> = :m</a:t>
            </a:r>
          </a:p>
          <a:p>
            <a:pPr marL="0" indent="0">
              <a:buNone/>
            </a:pPr>
            <a:r>
              <a:rPr lang="en-US" dirty="0"/>
              <a:t>&lt;/query&gt;</a:t>
            </a:r>
          </a:p>
          <a:p>
            <a:pPr marL="0" indent="0">
              <a:buNone/>
            </a:pPr>
            <a:r>
              <a:rPr lang="en-US" b="1" dirty="0"/>
              <a:t>In client program:</a:t>
            </a:r>
          </a:p>
          <a:p>
            <a:pPr marL="0" indent="0">
              <a:buNone/>
            </a:pPr>
            <a:r>
              <a:rPr lang="en-US" dirty="0"/>
              <a:t>Query q1 = </a:t>
            </a:r>
            <a:r>
              <a:rPr lang="en-US" dirty="0" err="1"/>
              <a:t>ses.getNamedQuery</a:t>
            </a:r>
            <a:r>
              <a:rPr lang="en-US" dirty="0"/>
              <a:t>("</a:t>
            </a:r>
            <a:r>
              <a:rPr lang="en-US" dirty="0" err="1"/>
              <a:t>qry</a:t>
            </a:r>
            <a:r>
              <a:rPr lang="en-US" dirty="0"/>
              <a:t>");</a:t>
            </a:r>
          </a:p>
          <a:p>
            <a:pPr marL="0" indent="0">
              <a:buNone/>
            </a:pPr>
            <a:r>
              <a:rPr lang="en-US" dirty="0"/>
              <a:t>q1.setFloat("m", 99.9f);</a:t>
            </a:r>
          </a:p>
          <a:p>
            <a:pPr marL="0" indent="0">
              <a:buNone/>
            </a:pPr>
            <a:r>
              <a:rPr lang="en-US" dirty="0" err="1"/>
              <a:t>int</a:t>
            </a:r>
            <a:r>
              <a:rPr lang="en-US" dirty="0"/>
              <a:t> res = q1.executeUpdate();</a:t>
            </a:r>
          </a:p>
          <a:p>
            <a:pPr marL="0" indent="0">
              <a:buNone/>
            </a:pPr>
            <a:r>
              <a:rPr lang="en-US" dirty="0" err="1"/>
              <a:t>System.out.println</a:t>
            </a:r>
            <a:r>
              <a:rPr lang="en-US" dirty="0"/>
              <a:t>("Records deleted are: "+res);</a:t>
            </a:r>
          </a:p>
        </p:txBody>
      </p:sp>
    </p:spTree>
    <p:extLst>
      <p:ext uri="{BB962C8B-B14F-4D97-AF65-F5344CB8AC3E}">
        <p14:creationId xmlns:p14="http://schemas.microsoft.com/office/powerpoint/2010/main" val="1976072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534400" cy="5791200"/>
          </a:xfrm>
        </p:spPr>
        <p:txBody>
          <a:bodyPr>
            <a:normAutofit/>
          </a:bodyPr>
          <a:lstStyle/>
          <a:p>
            <a:pPr marL="0" indent="0">
              <a:buNone/>
            </a:pPr>
            <a:r>
              <a:rPr lang="en-US" b="1" dirty="0"/>
              <a:t>10. Non-Select-Transactional</a:t>
            </a:r>
          </a:p>
          <a:p>
            <a:pPr marL="0" indent="0">
              <a:buNone/>
            </a:pPr>
            <a:r>
              <a:rPr lang="en-US" b="1" dirty="0"/>
              <a:t>a. Update</a:t>
            </a:r>
          </a:p>
          <a:p>
            <a:pPr marL="0" indent="0">
              <a:buNone/>
            </a:pPr>
            <a:r>
              <a:rPr lang="en-US" dirty="0"/>
              <a:t>String </a:t>
            </a:r>
            <a:r>
              <a:rPr lang="en-US" dirty="0" err="1"/>
              <a:t>qry</a:t>
            </a:r>
            <a:r>
              <a:rPr lang="en-US" dirty="0"/>
              <a:t> = "update </a:t>
            </a:r>
            <a:r>
              <a:rPr lang="en-US" dirty="0" err="1"/>
              <a:t>StudentBean</a:t>
            </a:r>
            <a:r>
              <a:rPr lang="en-US" dirty="0"/>
              <a:t> as </a:t>
            </a:r>
            <a:r>
              <a:rPr lang="en-US" dirty="0" err="1"/>
              <a:t>st</a:t>
            </a:r>
            <a:r>
              <a:rPr lang="en-US" dirty="0"/>
              <a:t> set </a:t>
            </a:r>
            <a:r>
              <a:rPr lang="en-US" dirty="0" err="1"/>
              <a:t>st.tot_m</a:t>
            </a:r>
            <a:r>
              <a:rPr lang="en-US" dirty="0"/>
              <a:t> = </a:t>
            </a:r>
            <a:r>
              <a:rPr lang="en-US" dirty="0" err="1"/>
              <a:t>st.tot_m</a:t>
            </a:r>
            <a:r>
              <a:rPr lang="en-US" dirty="0"/>
              <a:t> + ? where </a:t>
            </a:r>
            <a:r>
              <a:rPr lang="en-US" dirty="0" err="1"/>
              <a:t>st.tot_m</a:t>
            </a:r>
            <a:r>
              <a:rPr lang="en-US" dirty="0"/>
              <a:t> &lt; :m";</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a:t>q1.setInteger(0, 1);</a:t>
            </a:r>
          </a:p>
          <a:p>
            <a:pPr marL="0" indent="0">
              <a:buNone/>
            </a:pPr>
            <a:r>
              <a:rPr lang="en-US" dirty="0"/>
              <a:t>q1.setFloat("m", 102.0f);</a:t>
            </a:r>
          </a:p>
          <a:p>
            <a:pPr marL="0" indent="0">
              <a:buNone/>
            </a:pPr>
            <a:r>
              <a:rPr lang="en-US" dirty="0" err="1"/>
              <a:t>int</a:t>
            </a:r>
            <a:r>
              <a:rPr lang="en-US" dirty="0"/>
              <a:t> count = q1.executeUpdate();</a:t>
            </a:r>
          </a:p>
          <a:p>
            <a:pPr marL="0" indent="0">
              <a:buNone/>
            </a:pPr>
            <a:r>
              <a:rPr lang="en-US" dirty="0" err="1"/>
              <a:t>System.out.println</a:t>
            </a:r>
            <a:r>
              <a:rPr lang="en-US" dirty="0"/>
              <a:t>("No of records updated are: "+count);</a:t>
            </a:r>
          </a:p>
        </p:txBody>
      </p:sp>
    </p:spTree>
    <p:extLst>
      <p:ext uri="{BB962C8B-B14F-4D97-AF65-F5344CB8AC3E}">
        <p14:creationId xmlns:p14="http://schemas.microsoft.com/office/powerpoint/2010/main" val="2044961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305800" cy="5181600"/>
          </a:xfrm>
        </p:spPr>
        <p:txBody>
          <a:bodyPr>
            <a:normAutofit/>
          </a:bodyPr>
          <a:lstStyle/>
          <a:p>
            <a:pPr marL="0" indent="0">
              <a:buNone/>
            </a:pPr>
            <a:r>
              <a:rPr lang="en-US" b="1" dirty="0"/>
              <a:t>b. Delete</a:t>
            </a:r>
          </a:p>
          <a:p>
            <a:pPr marL="0" indent="0">
              <a:buNone/>
            </a:pPr>
            <a:r>
              <a:rPr lang="en-US" dirty="0"/>
              <a:t>String </a:t>
            </a:r>
            <a:r>
              <a:rPr lang="en-US" dirty="0" err="1"/>
              <a:t>qry</a:t>
            </a:r>
            <a:r>
              <a:rPr lang="en-US" dirty="0"/>
              <a:t> = "delete from </a:t>
            </a:r>
            <a:r>
              <a:rPr lang="en-US" dirty="0" err="1"/>
              <a:t>StudentBean</a:t>
            </a:r>
            <a:r>
              <a:rPr lang="en-US" dirty="0"/>
              <a:t> as </a:t>
            </a:r>
            <a:r>
              <a:rPr lang="en-US" dirty="0" err="1"/>
              <a:t>st</a:t>
            </a:r>
            <a:r>
              <a:rPr lang="en-US" dirty="0"/>
              <a:t> where </a:t>
            </a:r>
            <a:r>
              <a:rPr lang="en-US" dirty="0" err="1"/>
              <a:t>st.sid</a:t>
            </a:r>
            <a:r>
              <a:rPr lang="en-US" dirty="0"/>
              <a:t> = (select min(</a:t>
            </a:r>
            <a:r>
              <a:rPr lang="en-US" dirty="0" err="1"/>
              <a:t>st.sid</a:t>
            </a:r>
            <a:r>
              <a:rPr lang="en-US" dirty="0"/>
              <a:t>) from </a:t>
            </a:r>
            <a:r>
              <a:rPr lang="en-US" dirty="0" err="1"/>
              <a:t>StudentBean</a:t>
            </a:r>
            <a:r>
              <a:rPr lang="en-US" dirty="0"/>
              <a:t> </a:t>
            </a:r>
            <a:r>
              <a:rPr lang="en-US" dirty="0" err="1"/>
              <a:t>st</a:t>
            </a:r>
            <a:r>
              <a:rPr lang="en-US" dirty="0"/>
              <a:t>)";</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err="1"/>
              <a:t>int</a:t>
            </a:r>
            <a:r>
              <a:rPr lang="en-US" dirty="0"/>
              <a:t> count = q1.executeUpdate();</a:t>
            </a:r>
          </a:p>
          <a:p>
            <a:pPr marL="0" indent="0">
              <a:buNone/>
            </a:pPr>
            <a:r>
              <a:rPr lang="en-US" dirty="0" err="1"/>
              <a:t>System.out.println</a:t>
            </a:r>
            <a:r>
              <a:rPr lang="en-US" dirty="0"/>
              <a:t>("No of records deleted are: "+count);</a:t>
            </a:r>
          </a:p>
        </p:txBody>
      </p:sp>
    </p:spTree>
    <p:extLst>
      <p:ext uri="{BB962C8B-B14F-4D97-AF65-F5344CB8AC3E}">
        <p14:creationId xmlns:p14="http://schemas.microsoft.com/office/powerpoint/2010/main" val="2725981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5334000"/>
          </a:xfrm>
        </p:spPr>
        <p:txBody>
          <a:bodyPr/>
          <a:lstStyle/>
          <a:p>
            <a:pPr marL="0" indent="0">
              <a:buNone/>
            </a:pPr>
            <a:r>
              <a:rPr lang="en-US" b="1" dirty="0"/>
              <a:t>c</a:t>
            </a:r>
            <a:r>
              <a:rPr lang="en-US" dirty="0"/>
              <a:t>. </a:t>
            </a:r>
            <a:r>
              <a:rPr lang="en-US" b="1" dirty="0"/>
              <a:t>Insert [</a:t>
            </a:r>
            <a:r>
              <a:rPr lang="en-US" dirty="0"/>
              <a:t>in HQL we cannot insert end user given input values. But we can read records from source table and we can insert into destination table.]</a:t>
            </a:r>
          </a:p>
          <a:p>
            <a:pPr marL="0" indent="0">
              <a:buNone/>
            </a:pPr>
            <a:r>
              <a:rPr lang="en-US" b="1" dirty="0"/>
              <a:t>Note: </a:t>
            </a:r>
            <a:r>
              <a:rPr lang="en-US" dirty="0"/>
              <a:t>In HQL it is not possible to insert one table records into another table</a:t>
            </a:r>
          </a:p>
        </p:txBody>
      </p:sp>
    </p:spTree>
    <p:extLst>
      <p:ext uri="{BB962C8B-B14F-4D97-AF65-F5344CB8AC3E}">
        <p14:creationId xmlns:p14="http://schemas.microsoft.com/office/powerpoint/2010/main" val="898703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610600" cy="6096000"/>
          </a:xfrm>
        </p:spPr>
        <p:txBody>
          <a:bodyPr>
            <a:normAutofit fontScale="92500" lnSpcReduction="20000"/>
          </a:bodyPr>
          <a:lstStyle/>
          <a:p>
            <a:pPr marL="0" indent="0">
              <a:buNone/>
            </a:pPr>
            <a:r>
              <a:rPr lang="en-US" b="1" dirty="0"/>
              <a:t>Note: </a:t>
            </a:r>
            <a:r>
              <a:rPr lang="en-US" dirty="0"/>
              <a:t>Here we need two </a:t>
            </a:r>
            <a:r>
              <a:rPr lang="en-US" dirty="0" err="1"/>
              <a:t>pojo</a:t>
            </a:r>
            <a:r>
              <a:rPr lang="en-US" dirty="0"/>
              <a:t> classes. One for source table and another for destination table. Here</a:t>
            </a:r>
          </a:p>
          <a:p>
            <a:pPr marL="0" indent="0">
              <a:buNone/>
            </a:pPr>
            <a:r>
              <a:rPr lang="en-US" dirty="0" err="1"/>
              <a:t>StuBean</a:t>
            </a:r>
            <a:r>
              <a:rPr lang="en-US" dirty="0"/>
              <a:t> is for destination and </a:t>
            </a:r>
            <a:r>
              <a:rPr lang="en-US" dirty="0" err="1"/>
              <a:t>StudentBean</a:t>
            </a:r>
            <a:r>
              <a:rPr lang="en-US" dirty="0"/>
              <a:t> is for source. Data types of corresponding columns of both</a:t>
            </a:r>
          </a:p>
          <a:p>
            <a:pPr marL="0" indent="0">
              <a:buNone/>
            </a:pPr>
            <a:r>
              <a:rPr lang="en-US" dirty="0"/>
              <a:t>the tables should be same.</a:t>
            </a:r>
          </a:p>
          <a:p>
            <a:pPr marL="0" indent="0">
              <a:buNone/>
            </a:pPr>
            <a:r>
              <a:rPr lang="en-US" dirty="0"/>
              <a:t>String </a:t>
            </a:r>
            <a:r>
              <a:rPr lang="en-US" dirty="0" err="1"/>
              <a:t>qry</a:t>
            </a:r>
            <a:r>
              <a:rPr lang="en-US" dirty="0"/>
              <a:t> = "insert into </a:t>
            </a:r>
            <a:r>
              <a:rPr lang="en-US" dirty="0" err="1"/>
              <a:t>StuBean</a:t>
            </a:r>
            <a:r>
              <a:rPr lang="en-US" dirty="0"/>
              <a:t> (sid1, sname1, tot_m1) select </a:t>
            </a:r>
            <a:r>
              <a:rPr lang="en-US" dirty="0" err="1"/>
              <a:t>st.sid</a:t>
            </a:r>
            <a:r>
              <a:rPr lang="en-US" dirty="0"/>
              <a:t>, </a:t>
            </a:r>
            <a:r>
              <a:rPr lang="en-US" dirty="0" err="1"/>
              <a:t>st.sname</a:t>
            </a:r>
            <a:r>
              <a:rPr lang="en-US" dirty="0"/>
              <a:t>, </a:t>
            </a:r>
            <a:r>
              <a:rPr lang="en-US" dirty="0" err="1"/>
              <a:t>st.tot_m</a:t>
            </a:r>
            <a:endParaRPr lang="en-US" dirty="0"/>
          </a:p>
          <a:p>
            <a:pPr marL="0" indent="0">
              <a:buNone/>
            </a:pPr>
            <a:r>
              <a:rPr lang="en-US" dirty="0"/>
              <a:t>from </a:t>
            </a:r>
            <a:r>
              <a:rPr lang="en-US" dirty="0" err="1"/>
              <a:t>StudentBean</a:t>
            </a:r>
            <a:r>
              <a:rPr lang="en-US" dirty="0"/>
              <a:t> as </a:t>
            </a:r>
            <a:r>
              <a:rPr lang="en-US" dirty="0" err="1"/>
              <a:t>st</a:t>
            </a:r>
            <a:r>
              <a:rPr lang="en-US" dirty="0"/>
              <a:t> where </a:t>
            </a:r>
            <a:r>
              <a:rPr lang="en-US" dirty="0" err="1"/>
              <a:t>st.tot_m</a:t>
            </a:r>
            <a:r>
              <a:rPr lang="en-US" dirty="0"/>
              <a:t> &gt;= :tm";</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a:t>//setting values for marks</a:t>
            </a:r>
          </a:p>
          <a:p>
            <a:pPr marL="0" indent="0">
              <a:buNone/>
            </a:pPr>
            <a:r>
              <a:rPr lang="en-US" dirty="0"/>
              <a:t>q1.setFloat("tm", 98.0f);</a:t>
            </a:r>
          </a:p>
          <a:p>
            <a:pPr marL="0" indent="0">
              <a:buNone/>
            </a:pPr>
            <a:r>
              <a:rPr lang="en-US" dirty="0" err="1"/>
              <a:t>int</a:t>
            </a:r>
            <a:r>
              <a:rPr lang="en-US" dirty="0"/>
              <a:t> count = q1.executeUpdate();</a:t>
            </a:r>
          </a:p>
          <a:p>
            <a:pPr marL="0" indent="0">
              <a:buNone/>
            </a:pPr>
            <a:r>
              <a:rPr lang="en-US" dirty="0" err="1"/>
              <a:t>System.out.println</a:t>
            </a:r>
            <a:r>
              <a:rPr lang="en-US" dirty="0"/>
              <a:t>("No of records inserted into </a:t>
            </a:r>
            <a:r>
              <a:rPr lang="en-US" dirty="0" err="1"/>
              <a:t>stu</a:t>
            </a:r>
            <a:r>
              <a:rPr lang="en-US" dirty="0"/>
              <a:t> table are: "+count);</a:t>
            </a:r>
          </a:p>
        </p:txBody>
      </p:sp>
    </p:spTree>
    <p:extLst>
      <p:ext uri="{BB962C8B-B14F-4D97-AF65-F5344CB8AC3E}">
        <p14:creationId xmlns:p14="http://schemas.microsoft.com/office/powerpoint/2010/main" val="4246194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HQL</a:t>
            </a:r>
            <a:endParaRPr lang="en-US" dirty="0"/>
          </a:p>
        </p:txBody>
      </p:sp>
      <p:sp>
        <p:nvSpPr>
          <p:cNvPr id="3" name="Content Placeholder 2"/>
          <p:cNvSpPr>
            <a:spLocks noGrp="1"/>
          </p:cNvSpPr>
          <p:nvPr>
            <p:ph idx="1"/>
          </p:nvPr>
        </p:nvSpPr>
        <p:spPr>
          <a:xfrm>
            <a:off x="457200" y="1447800"/>
            <a:ext cx="8229600" cy="4525963"/>
          </a:xfrm>
        </p:spPr>
        <p:txBody>
          <a:bodyPr>
            <a:normAutofit fontScale="92500" lnSpcReduction="20000"/>
          </a:bodyPr>
          <a:lstStyle/>
          <a:p>
            <a:r>
              <a:rPr lang="en-US" dirty="0"/>
              <a:t>Queries are database independent queries.</a:t>
            </a:r>
          </a:p>
          <a:p>
            <a:r>
              <a:rPr lang="en-US" dirty="0"/>
              <a:t>HQL queries should be written based on </a:t>
            </a:r>
            <a:r>
              <a:rPr lang="en-US" dirty="0" err="1"/>
              <a:t>pojo</a:t>
            </a:r>
            <a:r>
              <a:rPr lang="en-US" dirty="0"/>
              <a:t> classes and member variables of </a:t>
            </a:r>
            <a:r>
              <a:rPr lang="en-US" dirty="0" err="1"/>
              <a:t>pojo</a:t>
            </a:r>
            <a:r>
              <a:rPr lang="en-US" dirty="0"/>
              <a:t> classes.</a:t>
            </a:r>
          </a:p>
          <a:p>
            <a:r>
              <a:rPr lang="en-US" dirty="0"/>
              <a:t>HQL queries are object level queries. So they return hibernate </a:t>
            </a:r>
            <a:r>
              <a:rPr lang="en-US" dirty="0" err="1"/>
              <a:t>pojo</a:t>
            </a:r>
            <a:r>
              <a:rPr lang="en-US" dirty="0"/>
              <a:t> class objects as results.</a:t>
            </a:r>
          </a:p>
          <a:p>
            <a:r>
              <a:rPr lang="en-US" dirty="0"/>
              <a:t>HQL queries and keywords are similar to queries of oracle.</a:t>
            </a:r>
          </a:p>
          <a:p>
            <a:r>
              <a:rPr lang="en-US" dirty="0"/>
              <a:t>Hibernate s/w converts </a:t>
            </a:r>
            <a:r>
              <a:rPr lang="en-US" dirty="0" err="1"/>
              <a:t>hql</a:t>
            </a:r>
            <a:r>
              <a:rPr lang="en-US" dirty="0"/>
              <a:t> queries into </a:t>
            </a:r>
            <a:r>
              <a:rPr lang="en-US" dirty="0" err="1"/>
              <a:t>sql</a:t>
            </a:r>
            <a:r>
              <a:rPr lang="en-US" dirty="0"/>
              <a:t> queries and sends them to database s/w for execution.</a:t>
            </a:r>
          </a:p>
        </p:txBody>
      </p:sp>
    </p:spTree>
    <p:extLst>
      <p:ext uri="{BB962C8B-B14F-4D97-AF65-F5344CB8AC3E}">
        <p14:creationId xmlns:p14="http://schemas.microsoft.com/office/powerpoint/2010/main" val="2373973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Criteria API</a:t>
            </a:r>
            <a:endParaRPr lang="en-IN" dirty="0"/>
          </a:p>
        </p:txBody>
      </p:sp>
      <p:sp>
        <p:nvSpPr>
          <p:cNvPr id="3" name="Content Placeholder 2"/>
          <p:cNvSpPr>
            <a:spLocks noGrp="1"/>
          </p:cNvSpPr>
          <p:nvPr>
            <p:ph idx="1"/>
          </p:nvPr>
        </p:nvSpPr>
        <p:spPr>
          <a:xfrm>
            <a:off x="457200" y="1447800"/>
            <a:ext cx="8229600" cy="4525963"/>
          </a:xfrm>
        </p:spPr>
        <p:txBody>
          <a:bodyPr>
            <a:normAutofit fontScale="92500" lnSpcReduction="20000"/>
          </a:bodyPr>
          <a:lstStyle/>
          <a:p>
            <a:r>
              <a:rPr lang="en-IN" dirty="0"/>
              <a:t>Hibernate provides alternate ways of manipulating objects and in turn data available in RDBMS tables. One of the methods is Criteria API which allows you to build up a criteria query object programmatically where you can apply filtration rules and logical conditions.</a:t>
            </a:r>
          </a:p>
          <a:p>
            <a:r>
              <a:rPr lang="en-IN" dirty="0"/>
              <a:t>The Hibernate </a:t>
            </a:r>
            <a:r>
              <a:rPr lang="en-IN" b="1" dirty="0"/>
              <a:t>Session</a:t>
            </a:r>
            <a:r>
              <a:rPr lang="en-IN" dirty="0"/>
              <a:t> interface provides </a:t>
            </a:r>
            <a:r>
              <a:rPr lang="en-IN" b="1" dirty="0" err="1"/>
              <a:t>createCriteria</a:t>
            </a:r>
            <a:r>
              <a:rPr lang="en-IN" b="1" dirty="0"/>
              <a:t>()</a:t>
            </a:r>
            <a:r>
              <a:rPr lang="en-IN" dirty="0"/>
              <a:t> method which can be used to create a </a:t>
            </a:r>
            <a:r>
              <a:rPr lang="en-IN" b="1" dirty="0"/>
              <a:t>Criteria</a:t>
            </a:r>
            <a:r>
              <a:rPr lang="en-IN" dirty="0"/>
              <a:t> object that returns instances of the persistence object's class when your application executes a criteria query.</a:t>
            </a:r>
          </a:p>
          <a:p>
            <a:endParaRPr lang="en-IN" dirty="0"/>
          </a:p>
        </p:txBody>
      </p:sp>
    </p:spTree>
    <p:extLst>
      <p:ext uri="{BB962C8B-B14F-4D97-AF65-F5344CB8AC3E}">
        <p14:creationId xmlns:p14="http://schemas.microsoft.com/office/powerpoint/2010/main" val="30531110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Example</a:t>
            </a:r>
            <a:endParaRPr lang="en-IN" dirty="0"/>
          </a:p>
        </p:txBody>
      </p:sp>
      <p:sp>
        <p:nvSpPr>
          <p:cNvPr id="3" name="Content Placeholder 2"/>
          <p:cNvSpPr>
            <a:spLocks noGrp="1"/>
          </p:cNvSpPr>
          <p:nvPr>
            <p:ph idx="1"/>
          </p:nvPr>
        </p:nvSpPr>
        <p:spPr>
          <a:xfrm>
            <a:off x="457200" y="1600200"/>
            <a:ext cx="8686800" cy="4525963"/>
          </a:xfrm>
        </p:spPr>
        <p:txBody>
          <a:bodyPr/>
          <a:lstStyle/>
          <a:p>
            <a:pPr marL="0" indent="0">
              <a:buNone/>
            </a:pPr>
            <a:r>
              <a:rPr lang="en-IN" dirty="0"/>
              <a:t>Following is the example of a criteria query is one which will simply return every object that corresponds to the Employee class</a:t>
            </a:r>
          </a:p>
          <a:p>
            <a:pPr marL="0" indent="0">
              <a:buNone/>
            </a:pPr>
            <a:endParaRPr lang="en-IN" dirty="0"/>
          </a:p>
          <a:p>
            <a:pPr marL="0" indent="0">
              <a:buNone/>
            </a:pPr>
            <a:r>
              <a:rPr lang="en-IN" dirty="0"/>
              <a:t>Criteria </a:t>
            </a:r>
            <a:r>
              <a:rPr lang="en-IN" dirty="0" err="1"/>
              <a:t>cr</a:t>
            </a:r>
            <a:r>
              <a:rPr lang="en-IN" dirty="0"/>
              <a:t> = </a:t>
            </a:r>
            <a:r>
              <a:rPr lang="en-IN" dirty="0" err="1"/>
              <a:t>session.createCriteria</a:t>
            </a:r>
            <a:r>
              <a:rPr lang="en-IN" dirty="0"/>
              <a:t>(</a:t>
            </a:r>
            <a:r>
              <a:rPr lang="en-IN" dirty="0" err="1"/>
              <a:t>Employee.class</a:t>
            </a:r>
            <a:r>
              <a:rPr lang="en-IN" dirty="0"/>
              <a:t>);</a:t>
            </a:r>
          </a:p>
          <a:p>
            <a:pPr marL="0" indent="0">
              <a:buNone/>
            </a:pPr>
            <a:r>
              <a:rPr lang="en-IN" dirty="0"/>
              <a:t>List results = </a:t>
            </a:r>
            <a:r>
              <a:rPr lang="en-IN" dirty="0" err="1"/>
              <a:t>cr.list</a:t>
            </a:r>
            <a:r>
              <a:rPr lang="en-IN" dirty="0"/>
              <a:t>();</a:t>
            </a:r>
          </a:p>
        </p:txBody>
      </p:sp>
    </p:spTree>
    <p:extLst>
      <p:ext uri="{BB962C8B-B14F-4D97-AF65-F5344CB8AC3E}">
        <p14:creationId xmlns:p14="http://schemas.microsoft.com/office/powerpoint/2010/main" val="1812990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Restrictions with Criteria</a:t>
            </a:r>
          </a:p>
        </p:txBody>
      </p:sp>
      <p:sp>
        <p:nvSpPr>
          <p:cNvPr id="3" name="Content Placeholder 2"/>
          <p:cNvSpPr>
            <a:spLocks noGrp="1"/>
          </p:cNvSpPr>
          <p:nvPr>
            <p:ph idx="1"/>
          </p:nvPr>
        </p:nvSpPr>
        <p:spPr>
          <a:xfrm>
            <a:off x="304800" y="1447800"/>
            <a:ext cx="8915400" cy="4525963"/>
          </a:xfrm>
        </p:spPr>
        <p:txBody>
          <a:bodyPr>
            <a:normAutofit/>
          </a:bodyPr>
          <a:lstStyle/>
          <a:p>
            <a:pPr marL="0" indent="0">
              <a:buNone/>
            </a:pPr>
            <a:r>
              <a:rPr lang="en-IN" dirty="0"/>
              <a:t>We can use </a:t>
            </a:r>
            <a:r>
              <a:rPr lang="en-IN" b="1" dirty="0"/>
              <a:t>add()</a:t>
            </a:r>
            <a:r>
              <a:rPr lang="en-IN" dirty="0"/>
              <a:t> method available for </a:t>
            </a:r>
            <a:r>
              <a:rPr lang="en-IN" b="1" dirty="0"/>
              <a:t>Criteria</a:t>
            </a:r>
            <a:r>
              <a:rPr lang="en-IN" dirty="0"/>
              <a:t> object to add restriction for a criteria query.</a:t>
            </a:r>
          </a:p>
          <a:p>
            <a:pPr marL="0" indent="0">
              <a:buNone/>
            </a:pPr>
            <a:r>
              <a:rPr lang="en-IN" dirty="0"/>
              <a:t>Following is the example to add a restriction to return the records with salary is equal to 2000</a:t>
            </a:r>
          </a:p>
          <a:p>
            <a:pPr marL="0" indent="0">
              <a:buNone/>
            </a:pPr>
            <a:r>
              <a:rPr lang="en-IN" dirty="0"/>
              <a:t>Criteria </a:t>
            </a:r>
            <a:r>
              <a:rPr lang="en-IN" dirty="0" err="1"/>
              <a:t>cr</a:t>
            </a:r>
            <a:r>
              <a:rPr lang="en-IN" dirty="0"/>
              <a:t> = </a:t>
            </a:r>
            <a:r>
              <a:rPr lang="en-IN" dirty="0" err="1"/>
              <a:t>session.createCriteria</a:t>
            </a:r>
            <a:r>
              <a:rPr lang="en-IN" dirty="0"/>
              <a:t>(</a:t>
            </a:r>
            <a:r>
              <a:rPr lang="en-IN" dirty="0" err="1"/>
              <a:t>Employee.class</a:t>
            </a:r>
            <a:r>
              <a:rPr lang="en-IN" dirty="0"/>
              <a:t>);</a:t>
            </a:r>
          </a:p>
          <a:p>
            <a:pPr marL="0" indent="0">
              <a:buNone/>
            </a:pPr>
            <a:r>
              <a:rPr lang="en-IN" dirty="0" err="1"/>
              <a:t>cr.add</a:t>
            </a:r>
            <a:r>
              <a:rPr lang="en-IN" dirty="0"/>
              <a:t>(</a:t>
            </a:r>
            <a:r>
              <a:rPr lang="en-IN" dirty="0" err="1"/>
              <a:t>Restrictions.eq</a:t>
            </a:r>
            <a:r>
              <a:rPr lang="en-IN" dirty="0"/>
              <a:t>("salary", 2000));</a:t>
            </a:r>
          </a:p>
          <a:p>
            <a:pPr marL="0" indent="0">
              <a:buNone/>
            </a:pPr>
            <a:r>
              <a:rPr lang="en-IN" dirty="0"/>
              <a:t>List results = </a:t>
            </a:r>
            <a:r>
              <a:rPr lang="en-IN" dirty="0" err="1"/>
              <a:t>cr.list</a:t>
            </a:r>
            <a:r>
              <a:rPr lang="en-IN" dirty="0"/>
              <a:t>();</a:t>
            </a:r>
          </a:p>
        </p:txBody>
      </p:sp>
    </p:spTree>
    <p:extLst>
      <p:ext uri="{BB962C8B-B14F-4D97-AF65-F5344CB8AC3E}">
        <p14:creationId xmlns:p14="http://schemas.microsoft.com/office/powerpoint/2010/main" val="3545201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042" y="76200"/>
            <a:ext cx="7722358" cy="609600"/>
          </a:xfrm>
        </p:spPr>
        <p:txBody>
          <a:bodyPr>
            <a:noAutofit/>
          </a:bodyPr>
          <a:lstStyle/>
          <a:p>
            <a:r>
              <a:rPr lang="en-US" sz="4000" dirty="0"/>
              <a:t>More Examples</a:t>
            </a:r>
            <a:endParaRPr lang="en-IN" sz="4000" dirty="0"/>
          </a:p>
        </p:txBody>
      </p:sp>
      <p:sp>
        <p:nvSpPr>
          <p:cNvPr id="3" name="Content Placeholder 2"/>
          <p:cNvSpPr>
            <a:spLocks noGrp="1"/>
          </p:cNvSpPr>
          <p:nvPr>
            <p:ph idx="1"/>
          </p:nvPr>
        </p:nvSpPr>
        <p:spPr>
          <a:xfrm>
            <a:off x="838200" y="1066800"/>
            <a:ext cx="9629633" cy="5867400"/>
          </a:xfrm>
        </p:spPr>
        <p:txBody>
          <a:bodyPr>
            <a:noAutofit/>
          </a:bodyPr>
          <a:lstStyle/>
          <a:p>
            <a:pPr marL="0" indent="0">
              <a:buNone/>
            </a:pPr>
            <a:r>
              <a:rPr lang="en-IN" sz="2800" dirty="0"/>
              <a:t>Criteria </a:t>
            </a:r>
            <a:r>
              <a:rPr lang="en-IN" sz="2800" dirty="0" err="1"/>
              <a:t>cr</a:t>
            </a:r>
            <a:r>
              <a:rPr lang="en-IN" sz="2800" dirty="0"/>
              <a:t> = </a:t>
            </a:r>
            <a:r>
              <a:rPr lang="en-IN" sz="2800" dirty="0" err="1"/>
              <a:t>session.createCriteria</a:t>
            </a:r>
            <a:r>
              <a:rPr lang="en-IN" sz="2800" dirty="0"/>
              <a:t>(</a:t>
            </a:r>
            <a:r>
              <a:rPr lang="en-IN" sz="2800" dirty="0" err="1"/>
              <a:t>Employee.class</a:t>
            </a:r>
            <a:r>
              <a:rPr lang="en-IN" sz="2800" dirty="0"/>
              <a:t>);</a:t>
            </a:r>
          </a:p>
          <a:p>
            <a:pPr marL="0" indent="0">
              <a:buNone/>
            </a:pPr>
            <a:endParaRPr lang="en-IN" sz="2800" dirty="0"/>
          </a:p>
          <a:p>
            <a:pPr marL="0" indent="0">
              <a:buNone/>
            </a:pPr>
            <a:r>
              <a:rPr lang="en-IN" sz="2800" dirty="0"/>
              <a:t>// To get records having salary more than 2000</a:t>
            </a:r>
          </a:p>
          <a:p>
            <a:pPr marL="0" indent="0">
              <a:buNone/>
            </a:pPr>
            <a:r>
              <a:rPr lang="en-IN" sz="2800" dirty="0" err="1"/>
              <a:t>cr.add</a:t>
            </a:r>
            <a:r>
              <a:rPr lang="en-IN" sz="2800" dirty="0"/>
              <a:t>(Restrictions.gt("salary", 2000));</a:t>
            </a:r>
          </a:p>
          <a:p>
            <a:pPr marL="0" indent="0">
              <a:buNone/>
            </a:pPr>
            <a:r>
              <a:rPr lang="en-IN" sz="2800" dirty="0"/>
              <a:t>// To get records having salary less than 2000</a:t>
            </a:r>
          </a:p>
          <a:p>
            <a:pPr marL="0" indent="0">
              <a:buNone/>
            </a:pPr>
            <a:r>
              <a:rPr lang="en-IN" sz="2800" dirty="0" err="1"/>
              <a:t>cr.add</a:t>
            </a:r>
            <a:r>
              <a:rPr lang="en-IN" sz="2800" dirty="0"/>
              <a:t>(</a:t>
            </a:r>
            <a:r>
              <a:rPr lang="en-IN" sz="2800" dirty="0" err="1"/>
              <a:t>Restrictions.lt</a:t>
            </a:r>
            <a:r>
              <a:rPr lang="en-IN" sz="2800" dirty="0"/>
              <a:t>("salary", 2000));</a:t>
            </a:r>
          </a:p>
          <a:p>
            <a:pPr marL="0" indent="0">
              <a:buNone/>
            </a:pPr>
            <a:r>
              <a:rPr lang="en-IN" sz="2800" dirty="0"/>
              <a:t>// To get records having </a:t>
            </a:r>
            <a:r>
              <a:rPr lang="en-IN" sz="2800" dirty="0" err="1"/>
              <a:t>fistName</a:t>
            </a:r>
            <a:r>
              <a:rPr lang="en-IN" sz="2800" dirty="0"/>
              <a:t> starting with </a:t>
            </a:r>
            <a:r>
              <a:rPr lang="en-IN" sz="2800" dirty="0" err="1"/>
              <a:t>zara</a:t>
            </a:r>
            <a:endParaRPr lang="en-IN" sz="2800" dirty="0"/>
          </a:p>
          <a:p>
            <a:pPr marL="0" indent="0">
              <a:buNone/>
            </a:pPr>
            <a:r>
              <a:rPr lang="en-IN" sz="2800" dirty="0" err="1"/>
              <a:t>cr.add</a:t>
            </a:r>
            <a:r>
              <a:rPr lang="en-IN" sz="2800" dirty="0"/>
              <a:t>(</a:t>
            </a:r>
            <a:r>
              <a:rPr lang="en-IN" sz="2800" dirty="0" err="1"/>
              <a:t>Restrictions.like</a:t>
            </a:r>
            <a:r>
              <a:rPr lang="en-IN" sz="2800" dirty="0"/>
              <a:t>("</a:t>
            </a:r>
            <a:r>
              <a:rPr lang="en-IN" sz="2800" dirty="0" err="1"/>
              <a:t>firstName</a:t>
            </a:r>
            <a:r>
              <a:rPr lang="en-IN" sz="2800" dirty="0"/>
              <a:t>", "</a:t>
            </a:r>
            <a:r>
              <a:rPr lang="en-IN" sz="2800" dirty="0" err="1"/>
              <a:t>zara</a:t>
            </a:r>
            <a:r>
              <a:rPr lang="en-IN" sz="2800" dirty="0"/>
              <a:t>%"));</a:t>
            </a:r>
          </a:p>
          <a:p>
            <a:pPr marL="0" indent="0">
              <a:buNone/>
            </a:pPr>
            <a:r>
              <a:rPr lang="en-IN" sz="2800" dirty="0"/>
              <a:t>// Case sensitive form of the above restriction.</a:t>
            </a:r>
          </a:p>
          <a:p>
            <a:pPr marL="0" indent="0">
              <a:buNone/>
            </a:pPr>
            <a:r>
              <a:rPr lang="en-IN" sz="2800" dirty="0" err="1"/>
              <a:t>cr.add</a:t>
            </a:r>
            <a:r>
              <a:rPr lang="en-IN" sz="2800" dirty="0"/>
              <a:t>(</a:t>
            </a:r>
            <a:r>
              <a:rPr lang="en-IN" sz="2800" dirty="0" err="1"/>
              <a:t>Restrictions.ilike</a:t>
            </a:r>
            <a:r>
              <a:rPr lang="en-IN" sz="2800" dirty="0"/>
              <a:t>("</a:t>
            </a:r>
            <a:r>
              <a:rPr lang="en-IN" sz="2800" dirty="0" err="1"/>
              <a:t>firstName</a:t>
            </a:r>
            <a:r>
              <a:rPr lang="en-IN" sz="2800" dirty="0"/>
              <a:t>", "</a:t>
            </a:r>
            <a:r>
              <a:rPr lang="en-IN" sz="2800" dirty="0" err="1"/>
              <a:t>zara</a:t>
            </a:r>
            <a:r>
              <a:rPr lang="en-IN" sz="2800" dirty="0"/>
              <a:t>%"));</a:t>
            </a:r>
          </a:p>
        </p:txBody>
      </p:sp>
    </p:spTree>
    <p:extLst>
      <p:ext uri="{BB962C8B-B14F-4D97-AF65-F5344CB8AC3E}">
        <p14:creationId xmlns:p14="http://schemas.microsoft.com/office/powerpoint/2010/main" val="949026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763000" cy="4953000"/>
          </a:xfrm>
        </p:spPr>
        <p:txBody>
          <a:bodyPr>
            <a:normAutofit fontScale="92500" lnSpcReduction="20000"/>
          </a:bodyPr>
          <a:lstStyle/>
          <a:p>
            <a:pPr marL="0" indent="0">
              <a:buNone/>
            </a:pPr>
            <a:r>
              <a:rPr lang="en-IN" dirty="0"/>
              <a:t>// To get records having salary in between 1000 and 2000</a:t>
            </a:r>
          </a:p>
          <a:p>
            <a:pPr marL="0" indent="0">
              <a:buNone/>
            </a:pPr>
            <a:r>
              <a:rPr lang="en-IN" dirty="0" err="1"/>
              <a:t>cr.add</a:t>
            </a:r>
            <a:r>
              <a:rPr lang="en-IN" dirty="0"/>
              <a:t>(</a:t>
            </a:r>
            <a:r>
              <a:rPr lang="en-IN" dirty="0" err="1"/>
              <a:t>Restrictions.between</a:t>
            </a:r>
            <a:r>
              <a:rPr lang="en-IN" dirty="0"/>
              <a:t>("salary", 1000, 2000));</a:t>
            </a:r>
          </a:p>
          <a:p>
            <a:pPr marL="0" indent="0">
              <a:buNone/>
            </a:pPr>
            <a:r>
              <a:rPr lang="en-IN" dirty="0"/>
              <a:t>// To check if the given property is null</a:t>
            </a:r>
          </a:p>
          <a:p>
            <a:pPr marL="0" indent="0">
              <a:buNone/>
            </a:pPr>
            <a:r>
              <a:rPr lang="en-IN" dirty="0" err="1"/>
              <a:t>cr.add</a:t>
            </a:r>
            <a:r>
              <a:rPr lang="en-IN" dirty="0"/>
              <a:t>(</a:t>
            </a:r>
            <a:r>
              <a:rPr lang="en-IN" dirty="0" err="1"/>
              <a:t>Restrictions.isNull</a:t>
            </a:r>
            <a:r>
              <a:rPr lang="en-IN" dirty="0"/>
              <a:t>("salary"));</a:t>
            </a:r>
          </a:p>
          <a:p>
            <a:pPr marL="0" indent="0">
              <a:buNone/>
            </a:pPr>
            <a:r>
              <a:rPr lang="en-IN" dirty="0"/>
              <a:t>// To check if the given property is not null</a:t>
            </a:r>
          </a:p>
          <a:p>
            <a:pPr marL="0" indent="0">
              <a:buNone/>
            </a:pPr>
            <a:r>
              <a:rPr lang="en-IN" dirty="0" err="1"/>
              <a:t>cr.add</a:t>
            </a:r>
            <a:r>
              <a:rPr lang="en-IN" dirty="0"/>
              <a:t>(</a:t>
            </a:r>
            <a:r>
              <a:rPr lang="en-IN" dirty="0" err="1"/>
              <a:t>Restrictions.isNotNull</a:t>
            </a:r>
            <a:r>
              <a:rPr lang="en-IN" dirty="0"/>
              <a:t>("salary"));</a:t>
            </a:r>
          </a:p>
          <a:p>
            <a:pPr marL="0" indent="0">
              <a:buNone/>
            </a:pPr>
            <a:r>
              <a:rPr lang="en-IN" dirty="0"/>
              <a:t>// To check if the given property is empty</a:t>
            </a:r>
          </a:p>
          <a:p>
            <a:pPr marL="0" indent="0">
              <a:buNone/>
            </a:pPr>
            <a:r>
              <a:rPr lang="en-IN" dirty="0" err="1"/>
              <a:t>cr.add</a:t>
            </a:r>
            <a:r>
              <a:rPr lang="en-IN" dirty="0"/>
              <a:t>(</a:t>
            </a:r>
            <a:r>
              <a:rPr lang="en-IN" dirty="0" err="1"/>
              <a:t>Restrictions.isEmpty</a:t>
            </a:r>
            <a:r>
              <a:rPr lang="en-IN" dirty="0"/>
              <a:t>("salary"));</a:t>
            </a:r>
          </a:p>
          <a:p>
            <a:pPr marL="0" indent="0">
              <a:buNone/>
            </a:pPr>
            <a:r>
              <a:rPr lang="en-IN" dirty="0"/>
              <a:t>// To check if the given property is not empty</a:t>
            </a:r>
          </a:p>
          <a:p>
            <a:pPr marL="0" indent="0">
              <a:buNone/>
            </a:pPr>
            <a:r>
              <a:rPr lang="en-IN" dirty="0" err="1"/>
              <a:t>cr.add</a:t>
            </a:r>
            <a:r>
              <a:rPr lang="en-IN" dirty="0"/>
              <a:t>(</a:t>
            </a:r>
            <a:r>
              <a:rPr lang="en-IN" dirty="0" err="1"/>
              <a:t>Restrictions.isNotEmpty</a:t>
            </a:r>
            <a:r>
              <a:rPr lang="en-IN" dirty="0"/>
              <a:t>("salary"));</a:t>
            </a:r>
          </a:p>
          <a:p>
            <a:pPr marL="0" indent="0">
              <a:buNone/>
            </a:pPr>
            <a:endParaRPr lang="en-IN" dirty="0"/>
          </a:p>
        </p:txBody>
      </p:sp>
    </p:spTree>
    <p:extLst>
      <p:ext uri="{BB962C8B-B14F-4D97-AF65-F5344CB8AC3E}">
        <p14:creationId xmlns:p14="http://schemas.microsoft.com/office/powerpoint/2010/main" val="39587454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AND OR operators</a:t>
            </a:r>
            <a:endParaRPr lang="en-IN" dirty="0"/>
          </a:p>
        </p:txBody>
      </p:sp>
      <p:sp>
        <p:nvSpPr>
          <p:cNvPr id="3" name="Content Placeholder 2"/>
          <p:cNvSpPr>
            <a:spLocks noGrp="1"/>
          </p:cNvSpPr>
          <p:nvPr>
            <p:ph idx="1"/>
          </p:nvPr>
        </p:nvSpPr>
        <p:spPr>
          <a:xfrm>
            <a:off x="381000" y="1417637"/>
            <a:ext cx="8229600" cy="4525963"/>
          </a:xfrm>
        </p:spPr>
        <p:txBody>
          <a:bodyPr>
            <a:noAutofit/>
          </a:bodyPr>
          <a:lstStyle/>
          <a:p>
            <a:pPr marL="0" indent="0">
              <a:buNone/>
            </a:pPr>
            <a:r>
              <a:rPr lang="en-IN" sz="2400" dirty="0"/>
              <a:t>Criteria </a:t>
            </a:r>
            <a:r>
              <a:rPr lang="en-IN" sz="2400" dirty="0" err="1"/>
              <a:t>cr</a:t>
            </a:r>
            <a:r>
              <a:rPr lang="en-IN" sz="2400" dirty="0"/>
              <a:t> = </a:t>
            </a:r>
            <a:r>
              <a:rPr lang="en-IN" sz="2400" dirty="0" err="1"/>
              <a:t>session.createCriteria</a:t>
            </a:r>
            <a:r>
              <a:rPr lang="en-IN" sz="2400" dirty="0"/>
              <a:t>(</a:t>
            </a:r>
            <a:r>
              <a:rPr lang="en-IN" sz="2400" dirty="0" err="1"/>
              <a:t>Employee.class</a:t>
            </a:r>
            <a:r>
              <a:rPr lang="en-IN" sz="2400" dirty="0"/>
              <a:t>);</a:t>
            </a:r>
          </a:p>
          <a:p>
            <a:pPr marL="0" indent="0">
              <a:buNone/>
            </a:pPr>
            <a:endParaRPr lang="en-IN" sz="2400" dirty="0"/>
          </a:p>
          <a:p>
            <a:pPr marL="0" indent="0">
              <a:buNone/>
            </a:pPr>
            <a:r>
              <a:rPr lang="en-IN" sz="2400" dirty="0"/>
              <a:t>Criterion salary = Restrictions.gt("salary", 2000);</a:t>
            </a:r>
          </a:p>
          <a:p>
            <a:pPr marL="0" indent="0">
              <a:buNone/>
            </a:pPr>
            <a:r>
              <a:rPr lang="en-IN" sz="2400" dirty="0"/>
              <a:t>Criterion name = </a:t>
            </a:r>
            <a:r>
              <a:rPr lang="en-IN" sz="2400" dirty="0" err="1"/>
              <a:t>Restrictions.ilike</a:t>
            </a:r>
            <a:r>
              <a:rPr lang="en-IN" sz="2400" dirty="0"/>
              <a:t>("</a:t>
            </a:r>
            <a:r>
              <a:rPr lang="en-IN" sz="2400" dirty="0" err="1"/>
              <a:t>firstNname</a:t>
            </a:r>
            <a:r>
              <a:rPr lang="en-IN" sz="2400" dirty="0"/>
              <a:t>","</a:t>
            </a:r>
            <a:r>
              <a:rPr lang="en-IN" sz="2400" dirty="0" err="1"/>
              <a:t>zara</a:t>
            </a:r>
            <a:r>
              <a:rPr lang="en-IN" sz="2400" dirty="0"/>
              <a:t>%");</a:t>
            </a:r>
          </a:p>
          <a:p>
            <a:pPr marL="0" indent="0">
              <a:buNone/>
            </a:pPr>
            <a:r>
              <a:rPr lang="en-IN" sz="2400" dirty="0"/>
              <a:t>// To get records matching with OR </a:t>
            </a:r>
            <a:r>
              <a:rPr lang="en-IN" sz="2400" dirty="0" err="1"/>
              <a:t>condistions</a:t>
            </a:r>
            <a:endParaRPr lang="en-IN" sz="2400" dirty="0"/>
          </a:p>
          <a:p>
            <a:pPr marL="0" indent="0">
              <a:buNone/>
            </a:pPr>
            <a:r>
              <a:rPr lang="en-IN" sz="2400" dirty="0" err="1"/>
              <a:t>LogicalExpression</a:t>
            </a:r>
            <a:r>
              <a:rPr lang="en-IN" sz="2400" dirty="0"/>
              <a:t> </a:t>
            </a:r>
            <a:r>
              <a:rPr lang="en-IN" sz="2400" dirty="0" err="1"/>
              <a:t>orExp</a:t>
            </a:r>
            <a:r>
              <a:rPr lang="en-IN" sz="2400" dirty="0"/>
              <a:t> = </a:t>
            </a:r>
            <a:r>
              <a:rPr lang="en-IN" sz="2400" dirty="0" err="1"/>
              <a:t>Restrictions.or</a:t>
            </a:r>
            <a:r>
              <a:rPr lang="en-IN" sz="2400" dirty="0"/>
              <a:t>(salary, name);</a:t>
            </a:r>
          </a:p>
          <a:p>
            <a:pPr marL="0" indent="0">
              <a:buNone/>
            </a:pPr>
            <a:r>
              <a:rPr lang="en-IN" sz="2400" dirty="0" err="1"/>
              <a:t>cr.add</a:t>
            </a:r>
            <a:r>
              <a:rPr lang="en-IN" sz="2400" dirty="0"/>
              <a:t>( </a:t>
            </a:r>
            <a:r>
              <a:rPr lang="en-IN" sz="2400" dirty="0" err="1"/>
              <a:t>orExp</a:t>
            </a:r>
            <a:r>
              <a:rPr lang="en-IN" sz="2400" dirty="0"/>
              <a:t> );</a:t>
            </a:r>
          </a:p>
          <a:p>
            <a:pPr marL="0" indent="0">
              <a:buNone/>
            </a:pPr>
            <a:r>
              <a:rPr lang="en-IN" sz="2400" dirty="0"/>
              <a:t>// To get records matching with AND </a:t>
            </a:r>
            <a:r>
              <a:rPr lang="en-IN" sz="2400" dirty="0" err="1"/>
              <a:t>condistions</a:t>
            </a:r>
            <a:endParaRPr lang="en-IN" sz="2400" dirty="0"/>
          </a:p>
          <a:p>
            <a:pPr marL="0" indent="0">
              <a:buNone/>
            </a:pPr>
            <a:r>
              <a:rPr lang="en-IN" sz="2400" dirty="0" err="1"/>
              <a:t>LogicalExpression</a:t>
            </a:r>
            <a:r>
              <a:rPr lang="en-IN" sz="2400" dirty="0"/>
              <a:t> </a:t>
            </a:r>
            <a:r>
              <a:rPr lang="en-IN" sz="2400" dirty="0" err="1"/>
              <a:t>andExp</a:t>
            </a:r>
            <a:r>
              <a:rPr lang="en-IN" sz="2400" dirty="0"/>
              <a:t> = </a:t>
            </a:r>
            <a:r>
              <a:rPr lang="en-IN" sz="2400" dirty="0" err="1"/>
              <a:t>Restrictions.and</a:t>
            </a:r>
            <a:r>
              <a:rPr lang="en-IN" sz="2400" dirty="0"/>
              <a:t>(salary, name);</a:t>
            </a:r>
          </a:p>
          <a:p>
            <a:pPr marL="0" indent="0">
              <a:buNone/>
            </a:pPr>
            <a:r>
              <a:rPr lang="en-IN" sz="2400" dirty="0" err="1"/>
              <a:t>cr.add</a:t>
            </a:r>
            <a:r>
              <a:rPr lang="en-IN" sz="2400" dirty="0"/>
              <a:t>( </a:t>
            </a:r>
            <a:r>
              <a:rPr lang="en-IN" sz="2400" dirty="0" err="1"/>
              <a:t>andExp</a:t>
            </a:r>
            <a:r>
              <a:rPr lang="en-IN" sz="2400" dirty="0"/>
              <a:t> );</a:t>
            </a:r>
          </a:p>
          <a:p>
            <a:pPr marL="0" indent="0">
              <a:buNone/>
            </a:pPr>
            <a:r>
              <a:rPr lang="en-IN" sz="2400" dirty="0"/>
              <a:t>List results = </a:t>
            </a:r>
            <a:r>
              <a:rPr lang="en-IN" sz="2400" dirty="0" err="1"/>
              <a:t>cr.list</a:t>
            </a:r>
            <a:r>
              <a:rPr lang="en-IN" sz="2400" dirty="0"/>
              <a:t>();</a:t>
            </a:r>
          </a:p>
        </p:txBody>
      </p:sp>
    </p:spTree>
    <p:extLst>
      <p:ext uri="{BB962C8B-B14F-4D97-AF65-F5344CB8AC3E}">
        <p14:creationId xmlns:p14="http://schemas.microsoft.com/office/powerpoint/2010/main" val="987275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Sorting the Results</a:t>
            </a:r>
            <a:br>
              <a:rPr lang="en-IN" dirty="0"/>
            </a:br>
            <a:endParaRPr lang="en-IN" dirty="0"/>
          </a:p>
        </p:txBody>
      </p:sp>
      <p:sp>
        <p:nvSpPr>
          <p:cNvPr id="3" name="Content Placeholder 2"/>
          <p:cNvSpPr>
            <a:spLocks noGrp="1"/>
          </p:cNvSpPr>
          <p:nvPr>
            <p:ph idx="1"/>
          </p:nvPr>
        </p:nvSpPr>
        <p:spPr/>
        <p:txBody>
          <a:bodyPr/>
          <a:lstStyle/>
          <a:p>
            <a:pPr marL="0" indent="0">
              <a:buNone/>
            </a:pPr>
            <a:r>
              <a:rPr lang="en-IN" dirty="0"/>
              <a:t>The Criteria API provides the </a:t>
            </a:r>
            <a:r>
              <a:rPr lang="en-IN" b="1" dirty="0" err="1"/>
              <a:t>org.hibernate.criterion.Order</a:t>
            </a:r>
            <a:r>
              <a:rPr lang="en-IN" dirty="0"/>
              <a:t> class to sort your result set in either ascending or descending order, according to one of your object's properties. This example demonstrates how you would use the Order class to sort the result set</a:t>
            </a:r>
          </a:p>
        </p:txBody>
      </p:sp>
    </p:spTree>
    <p:extLst>
      <p:ext uri="{BB962C8B-B14F-4D97-AF65-F5344CB8AC3E}">
        <p14:creationId xmlns:p14="http://schemas.microsoft.com/office/powerpoint/2010/main" val="40435648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8229600" cy="4525963"/>
          </a:xfrm>
        </p:spPr>
        <p:txBody>
          <a:bodyPr>
            <a:normAutofit fontScale="77500" lnSpcReduction="20000"/>
          </a:bodyPr>
          <a:lstStyle/>
          <a:p>
            <a:pPr marL="0" indent="0">
              <a:buNone/>
            </a:pPr>
            <a:r>
              <a:rPr lang="en-IN" dirty="0"/>
              <a:t>Criteria </a:t>
            </a:r>
            <a:r>
              <a:rPr lang="en-IN" dirty="0" err="1"/>
              <a:t>cr</a:t>
            </a:r>
            <a:r>
              <a:rPr lang="en-IN" dirty="0"/>
              <a:t> = </a:t>
            </a:r>
            <a:r>
              <a:rPr lang="en-IN" dirty="0" err="1"/>
              <a:t>session.createCriteria</a:t>
            </a:r>
            <a:r>
              <a:rPr lang="en-IN" dirty="0"/>
              <a:t>(</a:t>
            </a:r>
            <a:r>
              <a:rPr lang="en-IN" dirty="0" err="1"/>
              <a:t>Employee.class</a:t>
            </a:r>
            <a:r>
              <a:rPr lang="en-IN" dirty="0"/>
              <a:t>);</a:t>
            </a:r>
          </a:p>
          <a:p>
            <a:pPr marL="0" indent="0">
              <a:buNone/>
            </a:pPr>
            <a:r>
              <a:rPr lang="en-IN" dirty="0"/>
              <a:t>// To get records having salary more than 2000</a:t>
            </a:r>
          </a:p>
          <a:p>
            <a:pPr marL="0" indent="0">
              <a:buNone/>
            </a:pPr>
            <a:r>
              <a:rPr lang="en-IN" dirty="0" err="1"/>
              <a:t>cr.add</a:t>
            </a:r>
            <a:r>
              <a:rPr lang="en-IN" dirty="0"/>
              <a:t>(Restrictions.gt("salary", 2000));</a:t>
            </a:r>
          </a:p>
          <a:p>
            <a:pPr marL="0" indent="0">
              <a:buNone/>
            </a:pPr>
            <a:endParaRPr lang="en-IN" dirty="0"/>
          </a:p>
          <a:p>
            <a:pPr marL="0" indent="0">
              <a:buNone/>
            </a:pPr>
            <a:r>
              <a:rPr lang="en-IN" dirty="0"/>
              <a:t>// To sort records in </a:t>
            </a:r>
            <a:r>
              <a:rPr lang="en-IN" dirty="0" err="1"/>
              <a:t>descening</a:t>
            </a:r>
            <a:r>
              <a:rPr lang="en-IN" dirty="0"/>
              <a:t> order</a:t>
            </a:r>
          </a:p>
          <a:p>
            <a:pPr marL="0" indent="0">
              <a:buNone/>
            </a:pPr>
            <a:r>
              <a:rPr lang="en-IN" dirty="0" err="1"/>
              <a:t>crit.addOrder</a:t>
            </a:r>
            <a:r>
              <a:rPr lang="en-IN" dirty="0"/>
              <a:t>(</a:t>
            </a:r>
            <a:r>
              <a:rPr lang="en-IN" dirty="0" err="1"/>
              <a:t>Order.desc</a:t>
            </a:r>
            <a:r>
              <a:rPr lang="en-IN" dirty="0"/>
              <a:t>("salary"));</a:t>
            </a:r>
          </a:p>
          <a:p>
            <a:pPr marL="0" indent="0">
              <a:buNone/>
            </a:pPr>
            <a:endParaRPr lang="en-IN" dirty="0"/>
          </a:p>
          <a:p>
            <a:pPr marL="0" indent="0">
              <a:buNone/>
            </a:pPr>
            <a:r>
              <a:rPr lang="en-IN" dirty="0"/>
              <a:t>// To sort records in ascending order</a:t>
            </a:r>
          </a:p>
          <a:p>
            <a:pPr marL="0" indent="0">
              <a:buNone/>
            </a:pPr>
            <a:r>
              <a:rPr lang="en-IN" dirty="0" err="1"/>
              <a:t>crit.addOrder</a:t>
            </a:r>
            <a:r>
              <a:rPr lang="en-IN" dirty="0"/>
              <a:t>(</a:t>
            </a:r>
            <a:r>
              <a:rPr lang="en-IN" dirty="0" err="1"/>
              <a:t>Order.asc</a:t>
            </a:r>
            <a:r>
              <a:rPr lang="en-IN" dirty="0"/>
              <a:t>("salary"));</a:t>
            </a:r>
          </a:p>
          <a:p>
            <a:pPr marL="0" indent="0">
              <a:buNone/>
            </a:pPr>
            <a:endParaRPr lang="en-IN" dirty="0"/>
          </a:p>
          <a:p>
            <a:pPr marL="0" indent="0">
              <a:buNone/>
            </a:pPr>
            <a:r>
              <a:rPr lang="en-IN" dirty="0"/>
              <a:t>List results = </a:t>
            </a:r>
            <a:r>
              <a:rPr lang="en-IN" dirty="0" err="1"/>
              <a:t>cr.list</a:t>
            </a:r>
            <a:r>
              <a:rPr lang="en-IN" dirty="0"/>
              <a:t>();</a:t>
            </a:r>
          </a:p>
        </p:txBody>
      </p:sp>
    </p:spTree>
    <p:extLst>
      <p:ext uri="{BB962C8B-B14F-4D97-AF65-F5344CB8AC3E}">
        <p14:creationId xmlns:p14="http://schemas.microsoft.com/office/powerpoint/2010/main" val="997241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0140"/>
            <a:ext cx="8229600" cy="1143000"/>
          </a:xfrm>
        </p:spPr>
        <p:txBody>
          <a:bodyPr>
            <a:normAutofit fontScale="90000"/>
          </a:bodyPr>
          <a:lstStyle/>
          <a:p>
            <a:r>
              <a:rPr lang="en-IN" dirty="0"/>
              <a:t>Projections &amp; Aggregations:</a:t>
            </a:r>
            <a:br>
              <a:rPr lang="en-IN" dirty="0"/>
            </a:br>
            <a:endParaRPr lang="en-IN" dirty="0"/>
          </a:p>
        </p:txBody>
      </p:sp>
      <p:sp>
        <p:nvSpPr>
          <p:cNvPr id="3" name="Content Placeholder 2"/>
          <p:cNvSpPr>
            <a:spLocks noGrp="1"/>
          </p:cNvSpPr>
          <p:nvPr>
            <p:ph idx="1"/>
          </p:nvPr>
        </p:nvSpPr>
        <p:spPr>
          <a:xfrm>
            <a:off x="685800" y="1583140"/>
            <a:ext cx="8229600" cy="4525963"/>
          </a:xfrm>
        </p:spPr>
        <p:txBody>
          <a:bodyPr/>
          <a:lstStyle/>
          <a:p>
            <a:pPr marL="0" indent="0">
              <a:buNone/>
            </a:pPr>
            <a:r>
              <a:rPr lang="en-IN" dirty="0"/>
              <a:t>The Criteria API provides the </a:t>
            </a:r>
            <a:r>
              <a:rPr lang="en-IN" b="1" dirty="0" err="1"/>
              <a:t>org.hibernate.criterion.Projections</a:t>
            </a:r>
            <a:r>
              <a:rPr lang="en-IN" dirty="0"/>
              <a:t> class which can be used to get average, maximum or minimum of the property values. The Projections class is similar to the Restrictions class in that it provides several static factory methods for obtaining </a:t>
            </a:r>
            <a:r>
              <a:rPr lang="en-IN" b="1" dirty="0"/>
              <a:t>Projection</a:t>
            </a:r>
            <a:r>
              <a:rPr lang="en-IN" dirty="0"/>
              <a:t> instances.</a:t>
            </a:r>
          </a:p>
        </p:txBody>
      </p:sp>
    </p:spTree>
    <p:extLst>
      <p:ext uri="{BB962C8B-B14F-4D97-AF65-F5344CB8AC3E}">
        <p14:creationId xmlns:p14="http://schemas.microsoft.com/office/powerpoint/2010/main" val="25868293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533400"/>
            <a:ext cx="8229600" cy="4525963"/>
          </a:xfrm>
        </p:spPr>
        <p:txBody>
          <a:bodyPr>
            <a:noAutofit/>
          </a:bodyPr>
          <a:lstStyle/>
          <a:p>
            <a:pPr marL="0" indent="0">
              <a:buNone/>
            </a:pPr>
            <a:r>
              <a:rPr lang="en-IN" sz="2400" dirty="0"/>
              <a:t>Criteria </a:t>
            </a:r>
            <a:r>
              <a:rPr lang="en-IN" sz="2400" dirty="0" err="1"/>
              <a:t>cr</a:t>
            </a:r>
            <a:r>
              <a:rPr lang="en-IN" sz="2400" dirty="0"/>
              <a:t> = </a:t>
            </a:r>
            <a:r>
              <a:rPr lang="en-IN" sz="2400" dirty="0" err="1"/>
              <a:t>session.createCriteria</a:t>
            </a:r>
            <a:r>
              <a:rPr lang="en-IN" sz="2400" dirty="0"/>
              <a:t>(</a:t>
            </a:r>
            <a:r>
              <a:rPr lang="en-IN" sz="2400" dirty="0" err="1"/>
              <a:t>Employee.class</a:t>
            </a:r>
            <a:r>
              <a:rPr lang="en-IN" sz="2400" dirty="0"/>
              <a:t>);</a:t>
            </a:r>
          </a:p>
          <a:p>
            <a:pPr marL="0" indent="0">
              <a:buNone/>
            </a:pPr>
            <a:r>
              <a:rPr lang="en-IN" sz="2400" dirty="0"/>
              <a:t>// To get total row count.</a:t>
            </a:r>
          </a:p>
          <a:p>
            <a:pPr marL="0" indent="0">
              <a:buNone/>
            </a:pPr>
            <a:r>
              <a:rPr lang="en-IN" sz="2400" dirty="0" err="1"/>
              <a:t>cr.setProjection</a:t>
            </a:r>
            <a:r>
              <a:rPr lang="en-IN" sz="2400" dirty="0"/>
              <a:t>(</a:t>
            </a:r>
            <a:r>
              <a:rPr lang="en-IN" sz="2400" dirty="0" err="1"/>
              <a:t>Projections.rowCount</a:t>
            </a:r>
            <a:r>
              <a:rPr lang="en-IN" sz="2400" dirty="0"/>
              <a:t>());</a:t>
            </a:r>
          </a:p>
          <a:p>
            <a:pPr marL="0" indent="0">
              <a:buNone/>
            </a:pPr>
            <a:r>
              <a:rPr lang="en-IN" sz="2400" dirty="0"/>
              <a:t>// To get average of a property.</a:t>
            </a:r>
          </a:p>
          <a:p>
            <a:pPr marL="0" indent="0">
              <a:buNone/>
            </a:pPr>
            <a:r>
              <a:rPr lang="en-IN" sz="2400" dirty="0" err="1"/>
              <a:t>cr.setProjection</a:t>
            </a:r>
            <a:r>
              <a:rPr lang="en-IN" sz="2400" dirty="0"/>
              <a:t>(</a:t>
            </a:r>
            <a:r>
              <a:rPr lang="en-IN" sz="2400" dirty="0" err="1"/>
              <a:t>Projections.avg</a:t>
            </a:r>
            <a:r>
              <a:rPr lang="en-IN" sz="2400" dirty="0"/>
              <a:t>("salary"));</a:t>
            </a:r>
          </a:p>
          <a:p>
            <a:pPr marL="0" indent="0">
              <a:buNone/>
            </a:pPr>
            <a:r>
              <a:rPr lang="en-IN" sz="2400" dirty="0"/>
              <a:t>// To get distinct count of a property.</a:t>
            </a:r>
          </a:p>
          <a:p>
            <a:pPr marL="0" indent="0">
              <a:buNone/>
            </a:pPr>
            <a:r>
              <a:rPr lang="en-IN" sz="2400" dirty="0" err="1"/>
              <a:t>cr.setProjection</a:t>
            </a:r>
            <a:r>
              <a:rPr lang="en-IN" sz="2400" dirty="0"/>
              <a:t>(</a:t>
            </a:r>
            <a:r>
              <a:rPr lang="en-IN" sz="2400" dirty="0" err="1"/>
              <a:t>Projections.countDistinct</a:t>
            </a:r>
            <a:r>
              <a:rPr lang="en-IN" sz="2400" dirty="0"/>
              <a:t>("</a:t>
            </a:r>
            <a:r>
              <a:rPr lang="en-IN" sz="2400" dirty="0" err="1"/>
              <a:t>firstName</a:t>
            </a:r>
            <a:r>
              <a:rPr lang="en-IN" sz="2400" dirty="0"/>
              <a:t>"));</a:t>
            </a:r>
          </a:p>
          <a:p>
            <a:pPr marL="0" indent="0">
              <a:buNone/>
            </a:pPr>
            <a:r>
              <a:rPr lang="en-IN" sz="2400" dirty="0"/>
              <a:t>// To get maximum of a property.</a:t>
            </a:r>
          </a:p>
          <a:p>
            <a:pPr marL="0" indent="0">
              <a:buNone/>
            </a:pPr>
            <a:r>
              <a:rPr lang="en-IN" sz="2400" dirty="0" err="1"/>
              <a:t>cr.setProjection</a:t>
            </a:r>
            <a:r>
              <a:rPr lang="en-IN" sz="2400" dirty="0"/>
              <a:t>(</a:t>
            </a:r>
            <a:r>
              <a:rPr lang="en-IN" sz="2400" dirty="0" err="1"/>
              <a:t>Projections.max</a:t>
            </a:r>
            <a:r>
              <a:rPr lang="en-IN" sz="2400" dirty="0"/>
              <a:t>("salary"));</a:t>
            </a:r>
          </a:p>
          <a:p>
            <a:pPr marL="0" indent="0">
              <a:buNone/>
            </a:pPr>
            <a:r>
              <a:rPr lang="en-IN" sz="2400" dirty="0"/>
              <a:t>// To get minimum of a property.</a:t>
            </a:r>
          </a:p>
          <a:p>
            <a:pPr marL="0" indent="0">
              <a:buNone/>
            </a:pPr>
            <a:r>
              <a:rPr lang="en-IN" sz="2400" dirty="0" err="1"/>
              <a:t>cr.setProjection</a:t>
            </a:r>
            <a:r>
              <a:rPr lang="en-IN" sz="2400" dirty="0"/>
              <a:t>(</a:t>
            </a:r>
            <a:r>
              <a:rPr lang="en-IN" sz="2400" dirty="0" err="1"/>
              <a:t>Projections.min</a:t>
            </a:r>
            <a:r>
              <a:rPr lang="en-IN" sz="2400" dirty="0"/>
              <a:t>("salary"));</a:t>
            </a:r>
          </a:p>
          <a:p>
            <a:pPr marL="0" indent="0">
              <a:buNone/>
            </a:pPr>
            <a:r>
              <a:rPr lang="en-IN" sz="2400" dirty="0"/>
              <a:t>// To get sum of a property.</a:t>
            </a:r>
          </a:p>
          <a:p>
            <a:pPr marL="0" indent="0">
              <a:buNone/>
            </a:pPr>
            <a:r>
              <a:rPr lang="en-IN" sz="2400" dirty="0" err="1"/>
              <a:t>cr.setProjection</a:t>
            </a:r>
            <a:r>
              <a:rPr lang="en-IN" sz="2400" dirty="0"/>
              <a:t>(</a:t>
            </a:r>
            <a:r>
              <a:rPr lang="en-IN" sz="2400" dirty="0" err="1"/>
              <a:t>Projections.sum</a:t>
            </a:r>
            <a:r>
              <a:rPr lang="en-IN" sz="2400" dirty="0"/>
              <a:t>("salary"));</a:t>
            </a:r>
          </a:p>
        </p:txBody>
      </p:sp>
    </p:spTree>
    <p:extLst>
      <p:ext uri="{BB962C8B-B14F-4D97-AF65-F5344CB8AC3E}">
        <p14:creationId xmlns:p14="http://schemas.microsoft.com/office/powerpoint/2010/main" val="4064641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b="1" dirty="0"/>
              <a:t>HQL vs. SQL</a:t>
            </a:r>
            <a:endParaRPr lang="en-US" dirty="0"/>
          </a:p>
        </p:txBody>
      </p:sp>
      <p:sp>
        <p:nvSpPr>
          <p:cNvPr id="3" name="Content Placeholder 2"/>
          <p:cNvSpPr>
            <a:spLocks noGrp="1"/>
          </p:cNvSpPr>
          <p:nvPr>
            <p:ph idx="1"/>
          </p:nvPr>
        </p:nvSpPr>
        <p:spPr>
          <a:xfrm>
            <a:off x="457200" y="1219200"/>
            <a:ext cx="8382000" cy="4953000"/>
          </a:xfrm>
        </p:spPr>
        <p:txBody>
          <a:bodyPr>
            <a:normAutofit fontScale="77500" lnSpcReduction="20000"/>
          </a:bodyPr>
          <a:lstStyle/>
          <a:p>
            <a:r>
              <a:rPr lang="en-US" b="1" dirty="0"/>
              <a:t>Ex1:</a:t>
            </a:r>
          </a:p>
          <a:p>
            <a:r>
              <a:rPr lang="en-US" b="1" dirty="0" err="1"/>
              <a:t>Sql</a:t>
            </a:r>
            <a:r>
              <a:rPr lang="en-US" b="1" dirty="0"/>
              <a:t>&gt; </a:t>
            </a:r>
            <a:r>
              <a:rPr lang="en-US" dirty="0"/>
              <a:t>select * from </a:t>
            </a:r>
            <a:r>
              <a:rPr lang="en-US" i="1" dirty="0"/>
              <a:t>employee</a:t>
            </a:r>
            <a:r>
              <a:rPr lang="en-US" dirty="0"/>
              <a:t>; [Here </a:t>
            </a:r>
            <a:r>
              <a:rPr lang="en-US" i="1" dirty="0"/>
              <a:t>employee </a:t>
            </a:r>
            <a:r>
              <a:rPr lang="en-US" dirty="0"/>
              <a:t>is table name]</a:t>
            </a:r>
          </a:p>
          <a:p>
            <a:r>
              <a:rPr lang="en-US" b="1" dirty="0" err="1"/>
              <a:t>Hql</a:t>
            </a:r>
            <a:r>
              <a:rPr lang="en-US" b="1" dirty="0"/>
              <a:t>&gt;</a:t>
            </a:r>
            <a:r>
              <a:rPr lang="en-US" dirty="0"/>
              <a:t>from </a:t>
            </a:r>
            <a:r>
              <a:rPr lang="en-US" dirty="0" err="1"/>
              <a:t>EmpBean</a:t>
            </a:r>
            <a:endParaRPr lang="en-US" dirty="0"/>
          </a:p>
          <a:p>
            <a:pPr marL="0" indent="0">
              <a:buNone/>
            </a:pPr>
            <a:r>
              <a:rPr lang="en-US" dirty="0"/>
              <a:t>	or</a:t>
            </a:r>
          </a:p>
          <a:p>
            <a:r>
              <a:rPr lang="en-US" b="1" dirty="0" err="1"/>
              <a:t>Hql</a:t>
            </a:r>
            <a:r>
              <a:rPr lang="en-US" b="1" dirty="0"/>
              <a:t>&gt;</a:t>
            </a:r>
            <a:r>
              <a:rPr lang="en-US" dirty="0"/>
              <a:t>from </a:t>
            </a:r>
            <a:r>
              <a:rPr lang="en-US" dirty="0" err="1"/>
              <a:t>EmpBean</a:t>
            </a:r>
            <a:r>
              <a:rPr lang="en-US" dirty="0"/>
              <a:t> </a:t>
            </a:r>
            <a:r>
              <a:rPr lang="en-US" dirty="0" err="1"/>
              <a:t>eb</a:t>
            </a:r>
            <a:endParaRPr lang="en-US" dirty="0"/>
          </a:p>
          <a:p>
            <a:pPr marL="0" indent="0">
              <a:buNone/>
            </a:pPr>
            <a:r>
              <a:rPr lang="en-US" dirty="0"/>
              <a:t>	Or</a:t>
            </a:r>
          </a:p>
          <a:p>
            <a:r>
              <a:rPr lang="en-US" b="1" dirty="0" err="1"/>
              <a:t>Hql</a:t>
            </a:r>
            <a:r>
              <a:rPr lang="en-US" b="1" dirty="0"/>
              <a:t>&gt;</a:t>
            </a:r>
            <a:r>
              <a:rPr lang="en-US" dirty="0"/>
              <a:t>From </a:t>
            </a:r>
            <a:r>
              <a:rPr lang="en-US" dirty="0" err="1"/>
              <a:t>EmpBean</a:t>
            </a:r>
            <a:r>
              <a:rPr lang="en-US" dirty="0"/>
              <a:t> as </a:t>
            </a:r>
            <a:r>
              <a:rPr lang="en-US" dirty="0" err="1"/>
              <a:t>eb</a:t>
            </a:r>
            <a:endParaRPr lang="en-US" dirty="0"/>
          </a:p>
          <a:p>
            <a:pPr marL="0" indent="0">
              <a:buNone/>
            </a:pPr>
            <a:r>
              <a:rPr lang="en-US" dirty="0"/>
              <a:t>	Or</a:t>
            </a:r>
          </a:p>
          <a:p>
            <a:r>
              <a:rPr lang="en-US" b="1" dirty="0" err="1"/>
              <a:t>Hql</a:t>
            </a:r>
            <a:r>
              <a:rPr lang="en-US" b="1" dirty="0"/>
              <a:t>&gt; </a:t>
            </a:r>
            <a:r>
              <a:rPr lang="en-US" dirty="0"/>
              <a:t>select </a:t>
            </a:r>
            <a:r>
              <a:rPr lang="en-US" i="1" dirty="0" err="1"/>
              <a:t>eb</a:t>
            </a:r>
            <a:r>
              <a:rPr lang="en-US" i="1" dirty="0"/>
              <a:t> </a:t>
            </a:r>
            <a:r>
              <a:rPr lang="en-US" dirty="0"/>
              <a:t>from </a:t>
            </a:r>
            <a:r>
              <a:rPr lang="en-US" i="1" dirty="0" err="1"/>
              <a:t>EmpBean</a:t>
            </a:r>
            <a:r>
              <a:rPr lang="en-US" i="1" dirty="0"/>
              <a:t> </a:t>
            </a:r>
            <a:r>
              <a:rPr lang="en-US" dirty="0"/>
              <a:t>as </a:t>
            </a:r>
            <a:r>
              <a:rPr lang="en-US" i="1" dirty="0" err="1"/>
              <a:t>eb</a:t>
            </a:r>
            <a:r>
              <a:rPr lang="en-US" i="1" dirty="0"/>
              <a:t> </a:t>
            </a:r>
            <a:r>
              <a:rPr lang="en-US" dirty="0"/>
              <a:t>[Here </a:t>
            </a:r>
            <a:r>
              <a:rPr lang="en-US" i="1" dirty="0" err="1"/>
              <a:t>EmpBean</a:t>
            </a:r>
            <a:r>
              <a:rPr lang="en-US" i="1" dirty="0"/>
              <a:t> </a:t>
            </a:r>
            <a:r>
              <a:rPr lang="en-US" dirty="0"/>
              <a:t>is </a:t>
            </a:r>
            <a:r>
              <a:rPr lang="en-US" dirty="0" err="1"/>
              <a:t>pojo</a:t>
            </a:r>
            <a:r>
              <a:rPr lang="en-US" dirty="0"/>
              <a:t> class and </a:t>
            </a:r>
            <a:r>
              <a:rPr lang="en-US" i="1" dirty="0" err="1"/>
              <a:t>eb</a:t>
            </a:r>
            <a:r>
              <a:rPr lang="en-US" i="1" dirty="0"/>
              <a:t> </a:t>
            </a:r>
            <a:r>
              <a:rPr lang="en-US" dirty="0"/>
              <a:t>is alias name]</a:t>
            </a:r>
          </a:p>
          <a:p>
            <a:r>
              <a:rPr lang="en-US" b="1" dirty="0"/>
              <a:t>Note: </a:t>
            </a:r>
            <a:r>
              <a:rPr lang="en-US" dirty="0"/>
              <a:t>When select keyword is there or </a:t>
            </a:r>
            <a:r>
              <a:rPr lang="en-US" dirty="0" err="1"/>
              <a:t>pojo</a:t>
            </a:r>
            <a:r>
              <a:rPr lang="en-US" dirty="0"/>
              <a:t> class member variables are there in a </a:t>
            </a:r>
            <a:r>
              <a:rPr lang="en-US" dirty="0" err="1"/>
              <a:t>hql</a:t>
            </a:r>
            <a:r>
              <a:rPr lang="en-US" dirty="0"/>
              <a:t> query then creating alias name for </a:t>
            </a:r>
            <a:r>
              <a:rPr lang="en-US" dirty="0" err="1"/>
              <a:t>pojo</a:t>
            </a:r>
            <a:r>
              <a:rPr lang="en-US" dirty="0"/>
              <a:t> class is mandatory operation.</a:t>
            </a:r>
          </a:p>
        </p:txBody>
      </p:sp>
    </p:spTree>
    <p:extLst>
      <p:ext uri="{BB962C8B-B14F-4D97-AF65-F5344CB8AC3E}">
        <p14:creationId xmlns:p14="http://schemas.microsoft.com/office/powerpoint/2010/main" val="30437150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Fetching Few Columns</a:t>
            </a:r>
            <a:endParaRPr lang="en-IN" dirty="0"/>
          </a:p>
        </p:txBody>
      </p:sp>
      <p:sp>
        <p:nvSpPr>
          <p:cNvPr id="3" name="Content Placeholder 2"/>
          <p:cNvSpPr>
            <a:spLocks noGrp="1"/>
          </p:cNvSpPr>
          <p:nvPr>
            <p:ph idx="1"/>
          </p:nvPr>
        </p:nvSpPr>
        <p:spPr>
          <a:xfrm>
            <a:off x="152400" y="1417638"/>
            <a:ext cx="8975678" cy="4525963"/>
          </a:xfrm>
        </p:spPr>
        <p:txBody>
          <a:bodyPr>
            <a:normAutofit fontScale="92500"/>
          </a:bodyPr>
          <a:lstStyle/>
          <a:p>
            <a:pPr marL="0" indent="0">
              <a:buNone/>
            </a:pPr>
            <a:r>
              <a:rPr lang="en-IN" dirty="0"/>
              <a:t>Criteria </a:t>
            </a:r>
            <a:r>
              <a:rPr lang="en-IN" dirty="0" err="1"/>
              <a:t>cr</a:t>
            </a:r>
            <a:r>
              <a:rPr lang="en-IN" dirty="0"/>
              <a:t> = </a:t>
            </a:r>
            <a:r>
              <a:rPr lang="en-IN" dirty="0" err="1"/>
              <a:t>session.createCriteria</a:t>
            </a:r>
            <a:r>
              <a:rPr lang="en-IN" dirty="0"/>
              <a:t>(</a:t>
            </a:r>
            <a:r>
              <a:rPr lang="en-IN" dirty="0" err="1"/>
              <a:t>User.class</a:t>
            </a:r>
            <a:r>
              <a:rPr lang="en-IN" dirty="0"/>
              <a:t>)</a:t>
            </a:r>
          </a:p>
          <a:p>
            <a:pPr marL="0" indent="0">
              <a:buNone/>
            </a:pPr>
            <a:r>
              <a:rPr lang="en-IN" dirty="0"/>
              <a:t>    .</a:t>
            </a:r>
            <a:r>
              <a:rPr lang="en-IN" dirty="0" err="1"/>
              <a:t>setProjection</a:t>
            </a:r>
            <a:r>
              <a:rPr lang="en-IN" dirty="0"/>
              <a:t>(</a:t>
            </a:r>
            <a:r>
              <a:rPr lang="en-IN" dirty="0" err="1"/>
              <a:t>Projections.projectionList</a:t>
            </a:r>
            <a:r>
              <a:rPr lang="en-IN" dirty="0"/>
              <a:t>()</a:t>
            </a:r>
          </a:p>
          <a:p>
            <a:pPr marL="0" indent="0">
              <a:buNone/>
            </a:pPr>
            <a:r>
              <a:rPr lang="en-IN" dirty="0"/>
              <a:t>    .add(</a:t>
            </a:r>
            <a:r>
              <a:rPr lang="en-IN" dirty="0" err="1"/>
              <a:t>Projections.property</a:t>
            </a:r>
            <a:r>
              <a:rPr lang="en-IN" dirty="0"/>
              <a:t>("id"), "id")</a:t>
            </a:r>
          </a:p>
          <a:p>
            <a:pPr marL="0" indent="0">
              <a:buNone/>
            </a:pPr>
            <a:r>
              <a:rPr lang="en-IN" dirty="0"/>
              <a:t>     .add(</a:t>
            </a:r>
            <a:r>
              <a:rPr lang="en-IN" dirty="0" err="1"/>
              <a:t>Projections.property</a:t>
            </a:r>
            <a:r>
              <a:rPr lang="en-IN" dirty="0"/>
              <a:t>("Name"), "Name"))</a:t>
            </a:r>
          </a:p>
          <a:p>
            <a:pPr marL="0" indent="0">
              <a:buNone/>
            </a:pPr>
            <a:r>
              <a:rPr lang="en-IN" dirty="0"/>
              <a:t>       .</a:t>
            </a:r>
            <a:r>
              <a:rPr lang="en-IN" sz="3000" dirty="0" err="1"/>
              <a:t>setResultTransformer</a:t>
            </a:r>
            <a:r>
              <a:rPr lang="en-IN" sz="3000" dirty="0"/>
              <a:t>(</a:t>
            </a:r>
            <a:r>
              <a:rPr lang="en-IN" sz="3000" dirty="0" err="1"/>
              <a:t>Transformers.aliasToBean</a:t>
            </a:r>
            <a:r>
              <a:rPr lang="en-IN" sz="3000" dirty="0"/>
              <a:t>(</a:t>
            </a:r>
            <a:r>
              <a:rPr lang="en-IN" sz="3000" dirty="0" err="1"/>
              <a:t>User.class</a:t>
            </a:r>
            <a:r>
              <a:rPr lang="en-IN" sz="3000" dirty="0"/>
              <a:t>));</a:t>
            </a:r>
          </a:p>
          <a:p>
            <a:pPr marL="0" indent="0">
              <a:buNone/>
            </a:pPr>
            <a:endParaRPr lang="en-IN" dirty="0"/>
          </a:p>
          <a:p>
            <a:pPr marL="0" indent="0">
              <a:buNone/>
            </a:pPr>
            <a:r>
              <a:rPr lang="en-IN" dirty="0"/>
              <a:t>  List&lt;User&gt; list = </a:t>
            </a:r>
            <a:r>
              <a:rPr lang="en-IN" dirty="0" err="1"/>
              <a:t>cr.list</a:t>
            </a:r>
            <a:r>
              <a:rPr lang="en-IN" dirty="0"/>
              <a:t>();</a:t>
            </a:r>
          </a:p>
        </p:txBody>
      </p:sp>
    </p:spTree>
    <p:extLst>
      <p:ext uri="{BB962C8B-B14F-4D97-AF65-F5344CB8AC3E}">
        <p14:creationId xmlns:p14="http://schemas.microsoft.com/office/powerpoint/2010/main" val="24881486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Level Cache in Hibernate</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039035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10600" cy="6019800"/>
          </a:xfrm>
        </p:spPr>
        <p:txBody>
          <a:bodyPr>
            <a:normAutofit lnSpcReduction="10000"/>
          </a:bodyPr>
          <a:lstStyle/>
          <a:p>
            <a:pPr marL="0" indent="0">
              <a:buNone/>
            </a:pPr>
            <a:r>
              <a:rPr lang="en-US" b="1" dirty="0"/>
              <a:t>Ex2</a:t>
            </a:r>
          </a:p>
          <a:p>
            <a:r>
              <a:rPr lang="en-US" b="1" dirty="0" err="1"/>
              <a:t>Sql</a:t>
            </a:r>
            <a:r>
              <a:rPr lang="en-US" b="1" dirty="0"/>
              <a:t>&gt; </a:t>
            </a:r>
            <a:r>
              <a:rPr lang="en-US" dirty="0"/>
              <a:t>select </a:t>
            </a:r>
            <a:r>
              <a:rPr lang="en-US" dirty="0" err="1"/>
              <a:t>eid</a:t>
            </a:r>
            <a:r>
              <a:rPr lang="en-US" dirty="0"/>
              <a:t>, </a:t>
            </a:r>
            <a:r>
              <a:rPr lang="en-US" dirty="0" err="1"/>
              <a:t>lastname</a:t>
            </a:r>
            <a:r>
              <a:rPr lang="en-US" dirty="0"/>
              <a:t> from employee where </a:t>
            </a:r>
            <a:r>
              <a:rPr lang="en-US" dirty="0" err="1"/>
              <a:t>eid</a:t>
            </a:r>
            <a:r>
              <a:rPr lang="en-US" dirty="0"/>
              <a:t> &gt;= 100;</a:t>
            </a:r>
          </a:p>
          <a:p>
            <a:r>
              <a:rPr lang="en-US" b="1" dirty="0" err="1"/>
              <a:t>Hql</a:t>
            </a:r>
            <a:r>
              <a:rPr lang="en-US" b="1" dirty="0"/>
              <a:t>&gt;</a:t>
            </a:r>
            <a:r>
              <a:rPr lang="en-US" dirty="0"/>
              <a:t>select </a:t>
            </a:r>
            <a:r>
              <a:rPr lang="en-US" dirty="0" err="1"/>
              <a:t>eb.eid</a:t>
            </a:r>
            <a:r>
              <a:rPr lang="en-US" dirty="0"/>
              <a:t>, </a:t>
            </a:r>
            <a:r>
              <a:rPr lang="en-US" dirty="0" err="1"/>
              <a:t>eb.lastname</a:t>
            </a:r>
            <a:r>
              <a:rPr lang="en-US" dirty="0"/>
              <a:t> from </a:t>
            </a:r>
            <a:r>
              <a:rPr lang="en-US" dirty="0" err="1"/>
              <a:t>EmpBean</a:t>
            </a:r>
            <a:r>
              <a:rPr lang="en-US" dirty="0"/>
              <a:t> as </a:t>
            </a:r>
            <a:r>
              <a:rPr lang="en-US" dirty="0" err="1"/>
              <a:t>eb</a:t>
            </a:r>
            <a:r>
              <a:rPr lang="en-US" dirty="0"/>
              <a:t> where </a:t>
            </a:r>
            <a:r>
              <a:rPr lang="en-US" dirty="0" err="1"/>
              <a:t>eb.eid</a:t>
            </a:r>
            <a:r>
              <a:rPr lang="en-US" dirty="0"/>
              <a:t> &gt;= 100</a:t>
            </a:r>
          </a:p>
          <a:p>
            <a:pPr marL="0" indent="0">
              <a:buNone/>
            </a:pPr>
            <a:r>
              <a:rPr lang="en-US" b="1" dirty="0"/>
              <a:t>Note:</a:t>
            </a:r>
          </a:p>
          <a:p>
            <a:pPr marL="0" indent="0">
              <a:buNone/>
            </a:pPr>
            <a:r>
              <a:rPr lang="en-US" b="1" dirty="0"/>
              <a:t>1  </a:t>
            </a:r>
            <a:r>
              <a:rPr lang="en-US" dirty="0" err="1"/>
              <a:t>hql</a:t>
            </a:r>
            <a:r>
              <a:rPr lang="en-US" dirty="0"/>
              <a:t> keywords and queries are not case sensitive but  </a:t>
            </a:r>
            <a:r>
              <a:rPr lang="en-US" dirty="0" err="1"/>
              <a:t>pojo</a:t>
            </a:r>
            <a:r>
              <a:rPr lang="en-US" dirty="0"/>
              <a:t> class name and </a:t>
            </a:r>
            <a:r>
              <a:rPr lang="en-US" dirty="0" err="1"/>
              <a:t>pojo</a:t>
            </a:r>
            <a:r>
              <a:rPr lang="en-US" dirty="0"/>
              <a:t> class member</a:t>
            </a:r>
          </a:p>
          <a:p>
            <a:pPr marL="0" indent="0">
              <a:buNone/>
            </a:pPr>
            <a:r>
              <a:rPr lang="en-US" dirty="0"/>
              <a:t>variable names used in </a:t>
            </a:r>
            <a:r>
              <a:rPr lang="en-US" dirty="0" err="1"/>
              <a:t>hql</a:t>
            </a:r>
            <a:r>
              <a:rPr lang="en-US" dirty="0"/>
              <a:t> are case sensitive.</a:t>
            </a:r>
          </a:p>
          <a:p>
            <a:pPr marL="0" indent="0">
              <a:buNone/>
            </a:pPr>
            <a:r>
              <a:rPr lang="en-US" b="1" dirty="0"/>
              <a:t>2  </a:t>
            </a:r>
            <a:r>
              <a:rPr lang="en-US" dirty="0"/>
              <a:t>string values in </a:t>
            </a:r>
            <a:r>
              <a:rPr lang="en-US" dirty="0" err="1"/>
              <a:t>hql</a:t>
            </a:r>
            <a:r>
              <a:rPr lang="en-US" dirty="0"/>
              <a:t> query should be represented in single quotes. </a:t>
            </a:r>
            <a:r>
              <a:rPr lang="en-US" dirty="0" err="1"/>
              <a:t>Eg</a:t>
            </a:r>
            <a:r>
              <a:rPr lang="en-US" dirty="0"/>
              <a:t>: ‘</a:t>
            </a:r>
            <a:r>
              <a:rPr lang="en-US" dirty="0" err="1"/>
              <a:t>Sai</a:t>
            </a:r>
            <a:r>
              <a:rPr lang="en-US" dirty="0"/>
              <a:t>’, ‘</a:t>
            </a:r>
            <a:r>
              <a:rPr lang="en-US" dirty="0" err="1"/>
              <a:t>Kanakadhar</a:t>
            </a:r>
            <a:r>
              <a:rPr lang="en-US" dirty="0"/>
              <a:t>’ etc..,</a:t>
            </a:r>
          </a:p>
        </p:txBody>
      </p:sp>
    </p:spTree>
    <p:extLst>
      <p:ext uri="{BB962C8B-B14F-4D97-AF65-F5344CB8AC3E}">
        <p14:creationId xmlns:p14="http://schemas.microsoft.com/office/powerpoint/2010/main" val="3997897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981200"/>
            <a:ext cx="8229600" cy="4525963"/>
          </a:xfrm>
        </p:spPr>
        <p:txBody>
          <a:bodyPr/>
          <a:lstStyle/>
          <a:p>
            <a:pPr marL="0" indent="0">
              <a:buNone/>
            </a:pPr>
            <a:r>
              <a:rPr lang="en-US" b="1" dirty="0"/>
              <a:t>Ex3:</a:t>
            </a:r>
          </a:p>
          <a:p>
            <a:r>
              <a:rPr lang="en-US" b="1" dirty="0" err="1"/>
              <a:t>Sql</a:t>
            </a:r>
            <a:r>
              <a:rPr lang="en-US" b="1" dirty="0"/>
              <a:t>&gt; </a:t>
            </a:r>
            <a:r>
              <a:rPr lang="en-US" dirty="0"/>
              <a:t>select count (*) from employee;</a:t>
            </a:r>
          </a:p>
          <a:p>
            <a:r>
              <a:rPr lang="en-US" b="1" dirty="0" err="1"/>
              <a:t>Hql</a:t>
            </a:r>
            <a:r>
              <a:rPr lang="en-US" b="1" dirty="0"/>
              <a:t>&gt; </a:t>
            </a:r>
            <a:r>
              <a:rPr lang="en-US" dirty="0"/>
              <a:t>select count (*) from </a:t>
            </a:r>
            <a:r>
              <a:rPr lang="en-US" dirty="0" err="1"/>
              <a:t>EmpBean</a:t>
            </a:r>
            <a:endParaRPr lang="en-US" dirty="0"/>
          </a:p>
        </p:txBody>
      </p:sp>
    </p:spTree>
    <p:extLst>
      <p:ext uri="{BB962C8B-B14F-4D97-AF65-F5344CB8AC3E}">
        <p14:creationId xmlns:p14="http://schemas.microsoft.com/office/powerpoint/2010/main" val="1381831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096000"/>
          </a:xfrm>
        </p:spPr>
        <p:txBody>
          <a:bodyPr>
            <a:normAutofit fontScale="85000" lnSpcReduction="20000"/>
          </a:bodyPr>
          <a:lstStyle/>
          <a:p>
            <a:pPr marL="0" indent="0">
              <a:buNone/>
            </a:pPr>
            <a:r>
              <a:rPr lang="en-US" b="1" dirty="0"/>
              <a:t>Ex4:</a:t>
            </a:r>
          </a:p>
          <a:p>
            <a:r>
              <a:rPr lang="en-US" b="1" dirty="0" err="1"/>
              <a:t>Sql</a:t>
            </a:r>
            <a:r>
              <a:rPr lang="en-US" b="1" dirty="0"/>
              <a:t>&gt;</a:t>
            </a:r>
            <a:r>
              <a:rPr lang="en-US" dirty="0"/>
              <a:t>delete from employee where </a:t>
            </a:r>
            <a:r>
              <a:rPr lang="en-US" dirty="0" err="1"/>
              <a:t>firstname</a:t>
            </a:r>
            <a:r>
              <a:rPr lang="en-US" dirty="0"/>
              <a:t> in (‘Bucky’, ‘Wall’);</a:t>
            </a:r>
          </a:p>
          <a:p>
            <a:r>
              <a:rPr lang="en-US" b="1" dirty="0" err="1"/>
              <a:t>Hql</a:t>
            </a:r>
            <a:r>
              <a:rPr lang="en-US" b="1" dirty="0"/>
              <a:t>&gt;</a:t>
            </a:r>
            <a:r>
              <a:rPr lang="en-US" dirty="0"/>
              <a:t>delete from </a:t>
            </a:r>
            <a:r>
              <a:rPr lang="en-US" dirty="0" err="1"/>
              <a:t>EmpBean</a:t>
            </a:r>
            <a:r>
              <a:rPr lang="en-US" dirty="0"/>
              <a:t> as </a:t>
            </a:r>
            <a:r>
              <a:rPr lang="en-US" dirty="0" err="1"/>
              <a:t>eb</a:t>
            </a:r>
            <a:r>
              <a:rPr lang="en-US" dirty="0"/>
              <a:t> where </a:t>
            </a:r>
            <a:r>
              <a:rPr lang="en-US" dirty="0" err="1"/>
              <a:t>eb.firstname</a:t>
            </a:r>
            <a:r>
              <a:rPr lang="en-US" dirty="0"/>
              <a:t> in (‘Bucky’, ‘Wall’)</a:t>
            </a:r>
          </a:p>
          <a:p>
            <a:r>
              <a:rPr lang="en-US" dirty="0"/>
              <a:t> To execute select queries of </a:t>
            </a:r>
            <a:r>
              <a:rPr lang="en-US" dirty="0" err="1"/>
              <a:t>hql</a:t>
            </a:r>
            <a:r>
              <a:rPr lang="en-US" dirty="0"/>
              <a:t> use list() or iterate() on query object.</a:t>
            </a:r>
          </a:p>
          <a:p>
            <a:r>
              <a:rPr lang="en-US" dirty="0"/>
              <a:t> To select non-select statement </a:t>
            </a:r>
            <a:r>
              <a:rPr lang="en-US" dirty="0" err="1"/>
              <a:t>hql</a:t>
            </a:r>
            <a:r>
              <a:rPr lang="en-US" dirty="0"/>
              <a:t> queries call </a:t>
            </a:r>
            <a:r>
              <a:rPr lang="en-US" dirty="0" err="1"/>
              <a:t>executeUpdate</a:t>
            </a:r>
            <a:r>
              <a:rPr lang="en-US" dirty="0"/>
              <a:t>() on query object.</a:t>
            </a:r>
          </a:p>
          <a:p>
            <a:r>
              <a:rPr lang="en-US" dirty="0"/>
              <a:t> Execution of </a:t>
            </a:r>
            <a:r>
              <a:rPr lang="en-US" dirty="0" err="1"/>
              <a:t>hql</a:t>
            </a:r>
            <a:r>
              <a:rPr lang="en-US" dirty="0"/>
              <a:t> query is nothing but converting </a:t>
            </a:r>
            <a:r>
              <a:rPr lang="en-US" dirty="0" err="1"/>
              <a:t>hql</a:t>
            </a:r>
            <a:r>
              <a:rPr lang="en-US" dirty="0"/>
              <a:t> query to the underlying database s/w specific </a:t>
            </a:r>
            <a:r>
              <a:rPr lang="en-US" dirty="0" err="1"/>
              <a:t>sql</a:t>
            </a:r>
            <a:r>
              <a:rPr lang="en-US" dirty="0"/>
              <a:t> query &amp; sending that </a:t>
            </a:r>
            <a:r>
              <a:rPr lang="en-US" dirty="0" err="1"/>
              <a:t>sql</a:t>
            </a:r>
            <a:r>
              <a:rPr lang="en-US" dirty="0"/>
              <a:t> query to database s/w for execution.</a:t>
            </a:r>
          </a:p>
          <a:p>
            <a:r>
              <a:rPr lang="en-US" dirty="0"/>
              <a:t>Hibernate 5.x software internally uses </a:t>
            </a:r>
            <a:r>
              <a:rPr lang="en-US" b="1" dirty="0"/>
              <a:t>AST query translator </a:t>
            </a:r>
            <a:r>
              <a:rPr lang="en-US" dirty="0"/>
              <a:t>factory to convert </a:t>
            </a:r>
            <a:r>
              <a:rPr lang="en-US" dirty="0" err="1"/>
              <a:t>hql</a:t>
            </a:r>
            <a:r>
              <a:rPr lang="en-US" dirty="0"/>
              <a:t> queries into database specific s/w equivalent </a:t>
            </a:r>
            <a:r>
              <a:rPr lang="en-US" dirty="0" err="1"/>
              <a:t>sql</a:t>
            </a:r>
            <a:r>
              <a:rPr lang="en-US" dirty="0"/>
              <a:t> queries.</a:t>
            </a:r>
          </a:p>
        </p:txBody>
      </p:sp>
    </p:spTree>
    <p:extLst>
      <p:ext uri="{BB962C8B-B14F-4D97-AF65-F5344CB8AC3E}">
        <p14:creationId xmlns:p14="http://schemas.microsoft.com/office/powerpoint/2010/main" val="710585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239000" cy="334962"/>
          </a:xfrm>
        </p:spPr>
        <p:txBody>
          <a:bodyPr>
            <a:normAutofit fontScale="90000"/>
          </a:bodyPr>
          <a:lstStyle/>
          <a:p>
            <a:r>
              <a:rPr lang="en-US" b="1" dirty="0" err="1"/>
              <a:t>Sql</a:t>
            </a:r>
            <a:r>
              <a:rPr lang="en-US" b="1" dirty="0"/>
              <a:t> select queries of </a:t>
            </a:r>
            <a:r>
              <a:rPr lang="en-US" b="1" dirty="0" err="1"/>
              <a:t>jdbc</a:t>
            </a:r>
            <a:r>
              <a:rPr lang="en-US" b="1" dirty="0"/>
              <a:t> </a:t>
            </a:r>
            <a:r>
              <a:rPr lang="en-US" i="1" dirty="0" err="1"/>
              <a:t>vs</a:t>
            </a:r>
            <a:r>
              <a:rPr lang="en-US" i="1" dirty="0"/>
              <a:t> </a:t>
            </a:r>
            <a:r>
              <a:rPr lang="en-US" b="1" dirty="0" err="1"/>
              <a:t>hql</a:t>
            </a:r>
            <a:r>
              <a:rPr lang="en-US" b="1" dirty="0"/>
              <a:t> select queries of hibernate</a:t>
            </a:r>
            <a:endParaRPr lang="en-US" dirty="0"/>
          </a:p>
        </p:txBody>
      </p:sp>
      <p:sp>
        <p:nvSpPr>
          <p:cNvPr id="3" name="Content Placeholder 2"/>
          <p:cNvSpPr>
            <a:spLocks noGrp="1"/>
          </p:cNvSpPr>
          <p:nvPr>
            <p:ph idx="1"/>
          </p:nvPr>
        </p:nvSpPr>
        <p:spPr>
          <a:xfrm>
            <a:off x="381000" y="1447800"/>
            <a:ext cx="8534400" cy="5105400"/>
          </a:xfrm>
        </p:spPr>
        <p:txBody>
          <a:bodyPr>
            <a:normAutofit fontScale="85000" lnSpcReduction="10000"/>
          </a:bodyPr>
          <a:lstStyle/>
          <a:p>
            <a:r>
              <a:rPr lang="en-US" dirty="0" err="1"/>
              <a:t>Jdbc</a:t>
            </a:r>
            <a:r>
              <a:rPr lang="en-US" dirty="0"/>
              <a:t> code based select queries execution gives </a:t>
            </a:r>
            <a:r>
              <a:rPr lang="en-US" dirty="0" err="1"/>
              <a:t>ResultSet</a:t>
            </a:r>
            <a:r>
              <a:rPr lang="en-US" dirty="0"/>
              <a:t> object which is not </a:t>
            </a:r>
            <a:r>
              <a:rPr lang="en-US" dirty="0" err="1"/>
              <a:t>serializable</a:t>
            </a:r>
            <a:r>
              <a:rPr lang="en-US" dirty="0"/>
              <a:t> object. So we cannot send </a:t>
            </a:r>
            <a:r>
              <a:rPr lang="en-US" dirty="0" err="1"/>
              <a:t>ResultSet</a:t>
            </a:r>
            <a:r>
              <a:rPr lang="en-US" dirty="0"/>
              <a:t> object over the network.</a:t>
            </a:r>
          </a:p>
          <a:p>
            <a:r>
              <a:rPr lang="en-US" dirty="0"/>
              <a:t>Hibernate based select </a:t>
            </a:r>
            <a:r>
              <a:rPr lang="en-US" dirty="0" err="1"/>
              <a:t>hql</a:t>
            </a:r>
            <a:r>
              <a:rPr lang="en-US" dirty="0"/>
              <a:t> queries execution gives results in the form of collection framework </a:t>
            </a:r>
            <a:r>
              <a:rPr lang="en-US" b="1" dirty="0"/>
              <a:t>List </a:t>
            </a:r>
            <a:r>
              <a:rPr lang="en-US" dirty="0"/>
              <a:t>data</a:t>
            </a:r>
          </a:p>
          <a:p>
            <a:r>
              <a:rPr lang="en-US" dirty="0"/>
              <a:t>structure. Since this </a:t>
            </a:r>
            <a:r>
              <a:rPr lang="en-US" b="1" dirty="0"/>
              <a:t>List </a:t>
            </a:r>
            <a:r>
              <a:rPr lang="en-US" dirty="0"/>
              <a:t>data structure is </a:t>
            </a:r>
            <a:r>
              <a:rPr lang="en-US" dirty="0" err="1"/>
              <a:t>serializable</a:t>
            </a:r>
            <a:r>
              <a:rPr lang="en-US" dirty="0"/>
              <a:t> object by default we can send it through network.</a:t>
            </a:r>
          </a:p>
          <a:p>
            <a:r>
              <a:rPr lang="en-US" b="1" dirty="0"/>
              <a:t>Note: </a:t>
            </a:r>
            <a:r>
              <a:rPr lang="en-US" dirty="0"/>
              <a:t>All collection frame work data structures are </a:t>
            </a:r>
            <a:r>
              <a:rPr lang="en-US" dirty="0" err="1"/>
              <a:t>serializable</a:t>
            </a:r>
            <a:r>
              <a:rPr lang="en-US" dirty="0"/>
              <a:t> by default.</a:t>
            </a:r>
          </a:p>
          <a:p>
            <a:r>
              <a:rPr lang="en-US" b="1" dirty="0"/>
              <a:t>Note: </a:t>
            </a:r>
            <a:r>
              <a:rPr lang="en-US" dirty="0"/>
              <a:t>In order to make </a:t>
            </a:r>
            <a:r>
              <a:rPr lang="en-US" dirty="0" err="1"/>
              <a:t>pojo</a:t>
            </a:r>
            <a:r>
              <a:rPr lang="en-US" dirty="0"/>
              <a:t> class object as </a:t>
            </a:r>
            <a:r>
              <a:rPr lang="en-US" dirty="0" err="1"/>
              <a:t>serializable</a:t>
            </a:r>
            <a:r>
              <a:rPr lang="en-US" dirty="0"/>
              <a:t> object, </a:t>
            </a:r>
            <a:r>
              <a:rPr lang="en-US" dirty="0" err="1"/>
              <a:t>pojo</a:t>
            </a:r>
            <a:r>
              <a:rPr lang="en-US" dirty="0"/>
              <a:t> class should implement </a:t>
            </a:r>
            <a:r>
              <a:rPr lang="en-US" dirty="0" err="1"/>
              <a:t>java.io.Serializable</a:t>
            </a:r>
            <a:r>
              <a:rPr lang="en-US" dirty="0"/>
              <a:t> interface.</a:t>
            </a:r>
          </a:p>
        </p:txBody>
      </p:sp>
    </p:spTree>
    <p:extLst>
      <p:ext uri="{BB962C8B-B14F-4D97-AF65-F5344CB8AC3E}">
        <p14:creationId xmlns:p14="http://schemas.microsoft.com/office/powerpoint/2010/main" val="1386070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763000" cy="6477000"/>
          </a:xfrm>
        </p:spPr>
        <p:txBody>
          <a:bodyPr>
            <a:normAutofit fontScale="77500" lnSpcReduction="20000"/>
          </a:bodyPr>
          <a:lstStyle/>
          <a:p>
            <a:r>
              <a:rPr lang="en-US" dirty="0"/>
              <a:t>Parameters passed to </a:t>
            </a:r>
            <a:r>
              <a:rPr lang="en-US" dirty="0" err="1"/>
              <a:t>hql</a:t>
            </a:r>
            <a:r>
              <a:rPr lang="en-US" dirty="0"/>
              <a:t> query never makes </a:t>
            </a:r>
            <a:r>
              <a:rPr lang="en-US" dirty="0" err="1"/>
              <a:t>hql</a:t>
            </a:r>
            <a:r>
              <a:rPr lang="en-US" dirty="0"/>
              <a:t> query as pre compiled query because </a:t>
            </a:r>
            <a:r>
              <a:rPr lang="en-US" dirty="0" err="1"/>
              <a:t>hql</a:t>
            </a:r>
            <a:r>
              <a:rPr lang="en-US" dirty="0"/>
              <a:t> query cannot directly go to database s/w.</a:t>
            </a:r>
          </a:p>
          <a:p>
            <a:r>
              <a:rPr lang="en-US" dirty="0"/>
              <a:t>In most of the cases hibernate s/w generates </a:t>
            </a:r>
            <a:r>
              <a:rPr lang="en-US" dirty="0" err="1"/>
              <a:t>jdbc</a:t>
            </a:r>
            <a:r>
              <a:rPr lang="en-US" dirty="0"/>
              <a:t> code internally &amp; uses pre-compiled </a:t>
            </a:r>
            <a:r>
              <a:rPr lang="en-US" dirty="0" err="1"/>
              <a:t>sql</a:t>
            </a:r>
            <a:r>
              <a:rPr lang="en-US" dirty="0"/>
              <a:t> queries with the support of prepared statement objects to perform persistent operations on the table.</a:t>
            </a:r>
          </a:p>
          <a:p>
            <a:pPr marL="0" indent="0">
              <a:buNone/>
            </a:pPr>
            <a:r>
              <a:rPr lang="en-US" b="1" dirty="0"/>
              <a:t>Note: </a:t>
            </a:r>
            <a:r>
              <a:rPr lang="en-US" dirty="0"/>
              <a:t>All HQL queries related to </a:t>
            </a:r>
            <a:r>
              <a:rPr lang="en-US" dirty="0" err="1"/>
              <a:t>sql</a:t>
            </a:r>
            <a:r>
              <a:rPr lang="en-US" dirty="0"/>
              <a:t> queries generated by hibernate s/w are pre compiled queries by default.</a:t>
            </a:r>
          </a:p>
          <a:p>
            <a:r>
              <a:rPr lang="en-US" dirty="0"/>
              <a:t>We cannot pass </a:t>
            </a:r>
            <a:r>
              <a:rPr lang="en-US" dirty="0" err="1"/>
              <a:t>hql</a:t>
            </a:r>
            <a:r>
              <a:rPr lang="en-US" dirty="0"/>
              <a:t> keywords, </a:t>
            </a:r>
            <a:r>
              <a:rPr lang="en-US" dirty="0" err="1"/>
              <a:t>pojo</a:t>
            </a:r>
            <a:r>
              <a:rPr lang="en-US" dirty="0"/>
              <a:t> class names or </a:t>
            </a:r>
            <a:r>
              <a:rPr lang="en-US" dirty="0" err="1"/>
              <a:t>pojo</a:t>
            </a:r>
            <a:r>
              <a:rPr lang="en-US" dirty="0"/>
              <a:t> class member variables names as values of parameters to </a:t>
            </a:r>
            <a:r>
              <a:rPr lang="en-US" dirty="0" err="1"/>
              <a:t>hql</a:t>
            </a:r>
            <a:r>
              <a:rPr lang="en-US" dirty="0"/>
              <a:t> queries.</a:t>
            </a:r>
          </a:p>
          <a:p>
            <a:r>
              <a:rPr lang="en-US" dirty="0"/>
              <a:t>Use parameters in </a:t>
            </a:r>
            <a:r>
              <a:rPr lang="en-US" dirty="0" err="1"/>
              <a:t>hql</a:t>
            </a:r>
            <a:r>
              <a:rPr lang="en-US" dirty="0"/>
              <a:t> query only to pass input values and condition values.</a:t>
            </a:r>
          </a:p>
          <a:p>
            <a:r>
              <a:rPr lang="en-US" dirty="0"/>
              <a:t>In </a:t>
            </a:r>
            <a:r>
              <a:rPr lang="en-US" dirty="0" err="1"/>
              <a:t>jdbc</a:t>
            </a:r>
            <a:r>
              <a:rPr lang="en-US" dirty="0"/>
              <a:t> programming we do not have named parameters. But in </a:t>
            </a:r>
            <a:r>
              <a:rPr lang="en-US" dirty="0" err="1"/>
              <a:t>hql</a:t>
            </a:r>
            <a:r>
              <a:rPr lang="en-US" dirty="0"/>
              <a:t> programming we have concept of both positional and named parameters and both can also be used in a single query. But we must pass positional parameters before named parameters.</a:t>
            </a:r>
          </a:p>
        </p:txBody>
      </p:sp>
    </p:spTree>
    <p:extLst>
      <p:ext uri="{BB962C8B-B14F-4D97-AF65-F5344CB8AC3E}">
        <p14:creationId xmlns:p14="http://schemas.microsoft.com/office/powerpoint/2010/main" val="4091065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TotalTime>
  <Words>3292</Words>
  <Application>Microsoft Macintosh PowerPoint</Application>
  <PresentationFormat>On-screen Show (4:3)</PresentationFormat>
  <Paragraphs>296</Paragraphs>
  <Slides>41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Arial</vt:lpstr>
      <vt:lpstr>Calibri</vt:lpstr>
      <vt:lpstr>Office Theme</vt:lpstr>
      <vt:lpstr>Multi Row Operations</vt:lpstr>
      <vt:lpstr>Bulk operations related techniques</vt:lpstr>
      <vt:lpstr>HQL</vt:lpstr>
      <vt:lpstr>HQL vs. SQL</vt:lpstr>
      <vt:lpstr>PowerPoint Presentation</vt:lpstr>
      <vt:lpstr>PowerPoint Presentation</vt:lpstr>
      <vt:lpstr>PowerPoint Presentation</vt:lpstr>
      <vt:lpstr>Sql select queries of jdbc vs hql select queries of hibernate</vt:lpstr>
      <vt:lpstr>PowerPoint Presentation</vt:lpstr>
      <vt:lpstr>list() vs iterate()</vt:lpstr>
      <vt:lpstr>Examples</vt:lpstr>
      <vt:lpstr>PowerPoint Presentation</vt:lpstr>
      <vt:lpstr>PowerPoint Presentation</vt:lpstr>
      <vt:lpstr>PowerPoint Presentation</vt:lpstr>
      <vt:lpstr>Multiple values</vt:lpstr>
      <vt:lpstr>PowerPoint Presentation</vt:lpstr>
      <vt:lpstr>PowerPoint Presentation</vt:lpstr>
      <vt:lpstr>Input values to hql queries</vt:lpstr>
      <vt:lpstr>Parameters in HQL queries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Criteria API</vt:lpstr>
      <vt:lpstr>Example</vt:lpstr>
      <vt:lpstr>Restrictions with Criteria</vt:lpstr>
      <vt:lpstr>More Examples</vt:lpstr>
      <vt:lpstr>PowerPoint Presentation</vt:lpstr>
      <vt:lpstr>Using AND OR operators</vt:lpstr>
      <vt:lpstr>Sorting the Results </vt:lpstr>
      <vt:lpstr>PowerPoint Presentation</vt:lpstr>
      <vt:lpstr>Projections &amp; Aggregations: </vt:lpstr>
      <vt:lpstr>PowerPoint Presentation</vt:lpstr>
      <vt:lpstr>Fetching Few Columns</vt:lpstr>
      <vt:lpstr>Second Level Cache in Hibernate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Row Operations</dc:title>
  <dc:creator>Praveen</dc:creator>
  <cp:lastModifiedBy>Microsoft Office User</cp:lastModifiedBy>
  <cp:revision>35</cp:revision>
  <dcterms:created xsi:type="dcterms:W3CDTF">2012-11-28T03:10:57Z</dcterms:created>
  <dcterms:modified xsi:type="dcterms:W3CDTF">2021-12-14T04:24:09Z</dcterms:modified>
</cp:coreProperties>
</file>