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68" r:id="rId3"/>
    <p:sldId id="276" r:id="rId4"/>
    <p:sldId id="277" r:id="rId5"/>
    <p:sldId id="278" r:id="rId6"/>
    <p:sldId id="303" r:id="rId7"/>
    <p:sldId id="294" r:id="rId8"/>
    <p:sldId id="295" r:id="rId9"/>
    <p:sldId id="302" r:id="rId10"/>
    <p:sldId id="263" r:id="rId11"/>
    <p:sldId id="267" r:id="rId12"/>
    <p:sldId id="273" r:id="rId13"/>
    <p:sldId id="264" r:id="rId14"/>
    <p:sldId id="279" r:id="rId15"/>
    <p:sldId id="280" r:id="rId16"/>
    <p:sldId id="287" r:id="rId17"/>
    <p:sldId id="281" r:id="rId18"/>
    <p:sldId id="290" r:id="rId19"/>
    <p:sldId id="283" r:id="rId20"/>
    <p:sldId id="285" r:id="rId21"/>
    <p:sldId id="286" r:id="rId22"/>
    <p:sldId id="270" r:id="rId23"/>
    <p:sldId id="288" r:id="rId24"/>
    <p:sldId id="271" r:id="rId25"/>
    <p:sldId id="274" r:id="rId26"/>
    <p:sldId id="260" r:id="rId27"/>
    <p:sldId id="266" r:id="rId28"/>
    <p:sldId id="258" r:id="rId29"/>
    <p:sldId id="305" r:id="rId30"/>
    <p:sldId id="306" r:id="rId31"/>
    <p:sldId id="308" r:id="rId32"/>
    <p:sldId id="261" r:id="rId33"/>
    <p:sldId id="309" r:id="rId34"/>
    <p:sldId id="299" r:id="rId35"/>
    <p:sldId id="301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2" d="100"/>
          <a:sy n="112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BC0E9-F5B5-204A-9A46-82DAFCCC06F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0DB7D-604B-034A-80C9-4DBE63F6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8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FD7ECC-6372-3943-ABCF-D84E90E61D74}" type="slidenum">
              <a:rPr lang="en-US" sz="1200">
                <a:latin typeface="Calibri" charset="0"/>
              </a:rPr>
              <a:pPr eaLnBrk="1" hangingPunct="1"/>
              <a:t>35</a:t>
            </a:fld>
            <a:endParaRPr lang="en-US" sz="120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39363" y="227013"/>
            <a:ext cx="20278726" cy="152098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5737" cy="180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51FDB1E7-206F-F64A-8248-5241B6D27C54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417A3872-FB5C-3B4F-8DD2-80046BDAC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47030"/>
            <a:ext cx="8229600" cy="9818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 smtClean="0"/>
              <a:t>1 column full width,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649224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charset="2"/>
              <a:buChar char="§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51FDB1E7-206F-F64A-8248-5241B6D27C54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417A3872-FB5C-3B4F-8DD2-80046BDAC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47030"/>
            <a:ext cx="8229600" cy="9818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 smtClean="0"/>
              <a:t>2 columns,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51FDB1E7-206F-F64A-8248-5241B6D27C54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417A3872-FB5C-3B4F-8DD2-80046BDACA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79044"/>
            <a:ext cx="8229600" cy="8211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 smtClean="0"/>
              <a:t>1 column, no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51FDB1E7-206F-F64A-8248-5241B6D27C54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417A3872-FB5C-3B4F-8DD2-80046BDAC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 smtClean="0"/>
              <a:t>1 column,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457200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51FDB1E7-206F-F64A-8248-5241B6D27C54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417A3872-FB5C-3B4F-8DD2-80046BDAC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1E7-206F-F64A-8248-5241B6D27C54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3872-FB5C-3B4F-8DD2-80046BDAC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fld id="{51FDB1E7-206F-F64A-8248-5241B6D27C54}" type="datetimeFigureOut">
              <a:rPr lang="en-US" smtClean="0"/>
              <a:pPr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fld id="{417A3872-FB5C-3B4F-8DD2-80046BDACA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9" name="Picture 6" descr="PP_MSU_chevron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304.5952" TargetMode="External"/><Relationship Id="rId4" Type="http://schemas.openxmlformats.org/officeDocument/2006/relationships/hyperlink" Target="http://dx.doi.org/10.6084/m9.figshare.679993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il.upenn.edu/BEERS/" TargetMode="External"/><Relationship Id="rId4" Type="http://schemas.openxmlformats.org/officeDocument/2006/relationships/hyperlink" Target="http://bioconductor.org/packages/release/bioc/html/DEXSeq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.math.berkeley.edu/eXpress/overview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7662" TargetMode="External"/><Relationship Id="rId4" Type="http://schemas.openxmlformats.org/officeDocument/2006/relationships/hyperlink" Target="http://seqanswers.com/forums/showthread.php?t=21020" TargetMode="External"/><Relationship Id="rId5" Type="http://schemas.openxmlformats.org/officeDocument/2006/relationships/hyperlink" Target="http://seqanswers.com/forums/showthread.php?t=21708" TargetMode="External"/><Relationship Id="rId6" Type="http://schemas.openxmlformats.org/officeDocument/2006/relationships/hyperlink" Target="http://www.biostars.org/p/6317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qanswers.com/forums/showthread.php?t=20702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informatics.ca/workshops/2013/informatics-rna-sequence-analysis-2013" TargetMode="External"/><Relationship Id="rId3" Type="http://schemas.openxmlformats.org/officeDocument/2006/relationships/hyperlink" Target="http://trinityrnaseq.sourceforge.net/rnaseq_workshop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ura.wi.mit.edu/bio/education/hot_topics/RNAseq/RNAseqDE_Dec2011.pd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592758"/>
            <a:ext cx="8102419" cy="41227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General considerations for RNA-</a:t>
            </a:r>
            <a:r>
              <a:rPr lang="en-US" dirty="0" err="1" smtClean="0"/>
              <a:t>seq</a:t>
            </a:r>
            <a:r>
              <a:rPr lang="en-US" dirty="0" smtClean="0"/>
              <a:t> quantification for differential </a:t>
            </a:r>
            <a:r>
              <a:rPr lang="en-US" dirty="0" smtClean="0"/>
              <a:t>expression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Tracy K. Teal</a:t>
            </a:r>
            <a:br>
              <a:rPr lang="en-US" sz="3100" dirty="0" smtClean="0"/>
            </a:br>
            <a:r>
              <a:rPr lang="en-US" sz="3100" dirty="0" smtClean="0"/>
              <a:t>Assistant Professor</a:t>
            </a:r>
            <a:br>
              <a:rPr lang="en-US" sz="3100" dirty="0" smtClean="0"/>
            </a:br>
            <a:r>
              <a:rPr lang="en-US" sz="3100" dirty="0" smtClean="0"/>
              <a:t>Microbiology &amp; Molecular Genetics</a:t>
            </a:r>
            <a:br>
              <a:rPr lang="en-US" sz="31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July 30, 2014</a:t>
            </a:r>
            <a:endParaRPr lang="en-US" sz="3100" dirty="0"/>
          </a:p>
        </p:txBody>
      </p:sp>
      <p:pic>
        <p:nvPicPr>
          <p:cNvPr id="7" name="Picture 6" descr="88x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" y="6344362"/>
            <a:ext cx="1117600" cy="393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8075" y="6248862"/>
            <a:ext cx="262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Adapted from NGS </a:t>
            </a:r>
            <a:r>
              <a:rPr lang="en-US" sz="1400" dirty="0" err="1" smtClean="0"/>
              <a:t>RNASeq</a:t>
            </a:r>
            <a:r>
              <a:rPr lang="en-US" sz="1400" dirty="0" smtClean="0"/>
              <a:t> slides</a:t>
            </a:r>
          </a:p>
          <a:p>
            <a:r>
              <a:rPr lang="en-US" sz="1400" dirty="0" smtClean="0"/>
              <a:t>Author: Ian </a:t>
            </a:r>
            <a:r>
              <a:rPr lang="en-US" sz="1400" dirty="0" err="1" smtClean="0"/>
              <a:t>Dworkin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988" y="6519446"/>
            <a:ext cx="9028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RNA-</a:t>
            </a:r>
            <a:r>
              <a:rPr lang="en-US" sz="1400" dirty="0" err="1" smtClean="0"/>
              <a:t>seq</a:t>
            </a:r>
            <a:r>
              <a:rPr lang="en-US" sz="1400" dirty="0" smtClean="0"/>
              <a:t> Workflows and Tools. Stephen Turner. </a:t>
            </a:r>
            <a:r>
              <a:rPr lang="en-US" sz="1400" dirty="0" err="1" smtClean="0"/>
              <a:t>Figshare</a:t>
            </a:r>
            <a:r>
              <a:rPr lang="en-US" sz="1400" dirty="0" smtClean="0"/>
              <a:t>. http://dx.doi.org/10.6084/m9.figshare.662782</a:t>
            </a:r>
            <a:endParaRPr lang="en-US" sz="1400" dirty="0"/>
          </a:p>
        </p:txBody>
      </p:sp>
      <p:pic>
        <p:nvPicPr>
          <p:cNvPr id="5" name="Picture 4" descr="RNA_Seq_Workflows_And_Tools.png"/>
          <p:cNvPicPr>
            <a:picLocks noChangeAspect="1"/>
          </p:cNvPicPr>
          <p:nvPr/>
        </p:nvPicPr>
        <p:blipFill>
          <a:blip r:embed="rId2"/>
          <a:srcRect l="12687" t="5706" r="7276" b="6470"/>
          <a:stretch>
            <a:fillRect/>
          </a:stretch>
        </p:blipFill>
        <p:spPr>
          <a:xfrm>
            <a:off x="2261712" y="0"/>
            <a:ext cx="4372959" cy="6431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696"/>
            <a:ext cx="8229600" cy="54397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Pipelines for RNA-</a:t>
            </a:r>
            <a:r>
              <a:rPr lang="en-US" sz="2000" dirty="0" err="1" smtClean="0"/>
              <a:t>seq</a:t>
            </a:r>
            <a:r>
              <a:rPr lang="en-US" sz="2000" dirty="0" smtClean="0"/>
              <a:t> (geared towards splicing)</a:t>
            </a:r>
            <a:endParaRPr lang="en-US" sz="2000" dirty="0"/>
          </a:p>
        </p:txBody>
      </p:sp>
      <p:pic>
        <p:nvPicPr>
          <p:cNvPr id="4" name="Picture 3" descr="AgirreFig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143" y="685935"/>
            <a:ext cx="5525734" cy="5525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3045" y="6233536"/>
            <a:ext cx="835791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Alamancos</a:t>
            </a:r>
            <a:r>
              <a:rPr lang="en-US" sz="1600" dirty="0" smtClean="0"/>
              <a:t> et al. Methods </a:t>
            </a:r>
            <a:r>
              <a:rPr lang="en-US" sz="1600" dirty="0" smtClean="0"/>
              <a:t>to Study Splicing from RNA-</a:t>
            </a:r>
            <a:r>
              <a:rPr lang="en-US" sz="1600" dirty="0" err="1" smtClean="0"/>
              <a:t>Seq</a:t>
            </a:r>
            <a:r>
              <a:rPr lang="en-US" sz="1600" dirty="0" smtClean="0"/>
              <a:t> </a:t>
            </a:r>
            <a:r>
              <a:rPr lang="en-US" sz="1600" dirty="0">
                <a:hlinkClick r:id="rId3"/>
              </a:rPr>
              <a:t>http://arxiv.org/abs/</a:t>
            </a:r>
            <a:r>
              <a:rPr lang="en-US" sz="1600" dirty="0" smtClean="0">
                <a:hlinkClick r:id="rId3"/>
              </a:rPr>
              <a:t>1304.5952</a:t>
            </a:r>
            <a:endParaRPr lang="en-US" sz="1600" dirty="0"/>
          </a:p>
          <a:p>
            <a:r>
              <a:rPr lang="en-US" sz="1600" dirty="0" err="1" smtClean="0"/>
              <a:t>Figshare</a:t>
            </a:r>
            <a:r>
              <a:rPr lang="en-US" sz="1600" dirty="0" smtClean="0"/>
              <a:t>. </a:t>
            </a:r>
            <a:r>
              <a:rPr lang="en-US" sz="1600" dirty="0" smtClean="0">
                <a:hlinkClick r:id="rId4"/>
              </a:rPr>
              <a:t>http://dx.doi.org/10.6084/m9.figshare.</a:t>
            </a:r>
            <a:r>
              <a:rPr lang="en-US" sz="1600" dirty="0" smtClean="0">
                <a:hlinkClick r:id="rId4"/>
              </a:rPr>
              <a:t>679993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87" y="266037"/>
            <a:ext cx="399927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“tuxedo” protocol for RNA-</a:t>
            </a:r>
            <a:r>
              <a:rPr lang="en-US" dirty="0" err="1" smtClean="0"/>
              <a:t>seq</a:t>
            </a:r>
            <a:endParaRPr lang="en-US" dirty="0"/>
          </a:p>
        </p:txBody>
      </p:sp>
      <p:pic>
        <p:nvPicPr>
          <p:cNvPr id="4" name="Picture 3" descr="TrapnellDifferential gene and transcript expression analysis of RNA-seq experiments with TopHat and CufflinksNature 201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59" y="336521"/>
            <a:ext cx="3591755" cy="6349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370" y="5687217"/>
            <a:ext cx="434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Trapnell</a:t>
            </a:r>
            <a:r>
              <a:rPr lang="en-US" sz="1400" dirty="0" smtClean="0"/>
              <a:t> </a:t>
            </a:r>
            <a:r>
              <a:rPr lang="en-US" sz="1400" dirty="0" smtClean="0"/>
              <a:t>C et </a:t>
            </a:r>
            <a:r>
              <a:rPr lang="en-US" sz="1400" dirty="0" smtClean="0"/>
              <a:t>al </a:t>
            </a:r>
            <a:endParaRPr lang="en-US" sz="1400" dirty="0" smtClean="0"/>
          </a:p>
          <a:p>
            <a:r>
              <a:rPr lang="en-US" sz="1400" dirty="0"/>
              <a:t>Differential gene and transcript expression analysis of RNA-</a:t>
            </a:r>
            <a:r>
              <a:rPr lang="en-US" sz="1400" dirty="0" err="1"/>
              <a:t>seq</a:t>
            </a:r>
            <a:r>
              <a:rPr lang="en-US" sz="1400" dirty="0"/>
              <a:t> experiments with </a:t>
            </a:r>
            <a:r>
              <a:rPr lang="en-US" sz="1400" dirty="0" err="1"/>
              <a:t>TopHat</a:t>
            </a:r>
            <a:r>
              <a:rPr lang="en-US" sz="1400" dirty="0"/>
              <a:t> and Cufflinks</a:t>
            </a:r>
            <a:endParaRPr lang="en-US" sz="1400" dirty="0" smtClean="0"/>
          </a:p>
          <a:p>
            <a:r>
              <a:rPr lang="en-US" sz="1400" i="1" dirty="0"/>
              <a:t>Nature Protocols</a:t>
            </a:r>
            <a:r>
              <a:rPr lang="en-US" sz="1400" dirty="0"/>
              <a:t> </a:t>
            </a:r>
            <a:r>
              <a:rPr lang="en-US" sz="1400" b="1" dirty="0"/>
              <a:t>7</a:t>
            </a:r>
            <a:r>
              <a:rPr lang="en-US" sz="1400" dirty="0"/>
              <a:t>, 562–578 (2012)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94" y="242455"/>
            <a:ext cx="7618144" cy="6168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3714" y="6488668"/>
            <a:ext cx="250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Nookaew</a:t>
            </a:r>
            <a:r>
              <a:rPr lang="en-US" dirty="0" smtClean="0"/>
              <a:t> et al 2102 NAR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we map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want to map to a reference genome (with a “splice aware” aligner)?</a:t>
            </a:r>
          </a:p>
          <a:p>
            <a:r>
              <a:rPr lang="en-US" dirty="0" smtClean="0"/>
              <a:t>Or do we want to map to a </a:t>
            </a:r>
            <a:r>
              <a:rPr lang="en-US" dirty="0" err="1" smtClean="0"/>
              <a:t>transcriptome</a:t>
            </a:r>
            <a:r>
              <a:rPr lang="en-US" dirty="0" smtClean="0"/>
              <a:t> </a:t>
            </a:r>
            <a:r>
              <a:rPr lang="en-US" dirty="0" smtClean="0"/>
              <a:t>directly?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to the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How do we deal with alternative transcripts or </a:t>
            </a:r>
            <a:r>
              <a:rPr lang="en-US" dirty="0" err="1" smtClean="0"/>
              <a:t>paralogs</a:t>
            </a:r>
            <a:r>
              <a:rPr lang="en-US" dirty="0" smtClean="0"/>
              <a:t> during mapping?</a:t>
            </a:r>
          </a:p>
          <a:p>
            <a:endParaRPr lang="en-US" dirty="0" smtClean="0"/>
          </a:p>
          <a:p>
            <a:r>
              <a:rPr lang="en-US" dirty="0" smtClean="0"/>
              <a:t>"splicing aware" aligners:</a:t>
            </a:r>
          </a:p>
          <a:p>
            <a:pPr lvl="1"/>
            <a:r>
              <a:rPr lang="en-US" dirty="0" smtClean="0"/>
              <a:t>Exon First: </a:t>
            </a:r>
            <a:r>
              <a:rPr lang="en-US" dirty="0" smtClean="0"/>
              <a:t>(</a:t>
            </a:r>
            <a:r>
              <a:rPr lang="en-US" dirty="0" err="1"/>
              <a:t>T</a:t>
            </a:r>
            <a:r>
              <a:rPr lang="en-US" dirty="0" err="1" smtClean="0"/>
              <a:t>ophat</a:t>
            </a:r>
            <a:r>
              <a:rPr lang="en-US" dirty="0" smtClean="0"/>
              <a:t>, </a:t>
            </a:r>
            <a:r>
              <a:rPr lang="en-US" dirty="0" err="1" smtClean="0"/>
              <a:t>MapSplice</a:t>
            </a:r>
            <a:r>
              <a:rPr lang="en-US" dirty="0" smtClean="0"/>
              <a:t>, </a:t>
            </a:r>
            <a:r>
              <a:rPr lang="en-US" dirty="0" err="1" smtClean="0"/>
              <a:t>SpliceMap</a:t>
            </a:r>
            <a:r>
              <a:rPr lang="en-US" dirty="0" smtClean="0"/>
              <a:t>) Fig1A Garber</a:t>
            </a:r>
          </a:p>
          <a:p>
            <a:pPr lvl="1"/>
            <a:r>
              <a:rPr lang="en-US" dirty="0" smtClean="0"/>
              <a:t> Step 1 - map reads to genome</a:t>
            </a:r>
          </a:p>
          <a:p>
            <a:pPr lvl="1"/>
            <a:r>
              <a:rPr lang="en-US" dirty="0" smtClean="0"/>
              <a:t> Step 2 -unmapped reads are split, and aligned.</a:t>
            </a:r>
          </a:p>
          <a:p>
            <a:endParaRPr lang="en-US" dirty="0" smtClean="0"/>
          </a:p>
          <a:p>
            <a:r>
              <a:rPr lang="en-US" dirty="0" smtClean="0"/>
              <a:t>Seed &amp; extend (Fig1B Garber) (GSNAP, QPALMA)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kmers</a:t>
            </a:r>
            <a:r>
              <a:rPr lang="en-US" dirty="0" smtClean="0"/>
              <a:t> from reads are mapped (the seeds), and then extended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rberFig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18" y="371684"/>
            <a:ext cx="7772964" cy="6116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2231" y="6488668"/>
            <a:ext cx="187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Garber et al. 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to a transcriptome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might be the downside to mapping to </a:t>
            </a:r>
            <a:r>
              <a:rPr lang="en-US" dirty="0" smtClean="0"/>
              <a:t>the </a:t>
            </a:r>
          </a:p>
          <a:p>
            <a:pPr marL="0" indent="0">
              <a:buNone/>
            </a:pPr>
            <a:r>
              <a:rPr lang="en-US" dirty="0" err="1" smtClean="0"/>
              <a:t>transcriptome</a:t>
            </a:r>
            <a:r>
              <a:rPr lang="en-US" dirty="0" smtClean="0"/>
              <a:t>? </a:t>
            </a:r>
            <a:r>
              <a:rPr lang="en-US" dirty="0" smtClean="0"/>
              <a:t>Incomplete </a:t>
            </a:r>
            <a:r>
              <a:rPr lang="en-US" dirty="0" err="1" smtClean="0"/>
              <a:t>transcriptomes</a:t>
            </a:r>
            <a:r>
              <a:rPr lang="en-US" dirty="0" smtClean="0"/>
              <a:t> can lead to errors in inferred expression levels. Potentially less well annotated.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this </a:t>
            </a:r>
            <a:r>
              <a:rPr lang="en-US" dirty="0" smtClean="0"/>
              <a:t>Burrows-Wheeler </a:t>
            </a:r>
            <a:r>
              <a:rPr lang="en-US" dirty="0" smtClean="0"/>
              <a:t>is faster than seed based approaches (</a:t>
            </a:r>
            <a:r>
              <a:rPr lang="en-US" dirty="0" err="1" smtClean="0"/>
              <a:t>shrimb</a:t>
            </a:r>
            <a:r>
              <a:rPr lang="en-US" dirty="0" smtClean="0"/>
              <a:t> &amp; </a:t>
            </a:r>
            <a:r>
              <a:rPr lang="en-US" dirty="0" err="1" smtClean="0"/>
              <a:t>stampy</a:t>
            </a:r>
            <a:r>
              <a:rPr lang="en-US" dirty="0" smtClean="0"/>
              <a:t>), but the latter may be preferred if mapping to "distant" </a:t>
            </a:r>
            <a:r>
              <a:rPr lang="en-US" dirty="0" err="1" smtClean="0"/>
              <a:t>transcriptomes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a (close to?) perfect match transcriptome assembly is available for mapping. Burrows-wheeler based aligners can be much faster than seed based methods (</a:t>
            </a:r>
            <a:r>
              <a:rPr lang="en-US" dirty="0" err="1" smtClean="0"/>
              <a:t>upto</a:t>
            </a:r>
            <a:r>
              <a:rPr lang="en-US" dirty="0" smtClean="0"/>
              <a:t> 15x faster)</a:t>
            </a:r>
          </a:p>
          <a:p>
            <a:endParaRPr lang="en-US" dirty="0" smtClean="0"/>
          </a:p>
          <a:p>
            <a:r>
              <a:rPr lang="en-US" dirty="0" smtClean="0"/>
              <a:t>BW based aligners have reduced performance once mismatches are considered.</a:t>
            </a:r>
          </a:p>
          <a:p>
            <a:pPr lvl="1"/>
            <a:r>
              <a:rPr lang="en-US" dirty="0" smtClean="0"/>
              <a:t>Exponential decrease in performance with each additional mismatch (iteratively performs perfect searches).</a:t>
            </a:r>
          </a:p>
          <a:p>
            <a:pPr lvl="1"/>
            <a:r>
              <a:rPr lang="en-US" dirty="0" smtClean="0"/>
              <a:t>Seed methods may be more sensitive when mapping to </a:t>
            </a:r>
            <a:r>
              <a:rPr lang="en-US" dirty="0" err="1" smtClean="0"/>
              <a:t>transcriptomes</a:t>
            </a:r>
            <a:r>
              <a:rPr lang="en-US" dirty="0" smtClean="0"/>
              <a:t> of distantly related species (or high </a:t>
            </a:r>
            <a:r>
              <a:rPr lang="en-US" smtClean="0"/>
              <a:t>polymorphism rates).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7653" y="6422167"/>
            <a:ext cx="241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Garber et al. 2011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difficult issues has been how to count reads.</a:t>
            </a:r>
          </a:p>
          <a:p>
            <a:endParaRPr lang="en-US" dirty="0" smtClean="0"/>
          </a:p>
          <a:p>
            <a:r>
              <a:rPr lang="en-US" dirty="0" smtClean="0"/>
              <a:t>What are some of the issues that we need to account for during counting of reads?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111"/>
            <a:ext cx="8229600" cy="18335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are the goals of your research?</a:t>
            </a:r>
            <a:br>
              <a:rPr lang="en-US" dirty="0" smtClean="0"/>
            </a:br>
            <a:r>
              <a:rPr lang="en-US" dirty="0" smtClean="0"/>
              <a:t>Why did you generate all of the </a:t>
            </a:r>
            <a:r>
              <a:rPr lang="en-US" dirty="0" err="1" smtClean="0"/>
              <a:t>RNAseq</a:t>
            </a:r>
            <a:r>
              <a:rPr lang="en-US" dirty="0" smtClean="0"/>
              <a:t> data in the first </a:t>
            </a:r>
            <a:r>
              <a:rPr lang="en-US" dirty="0" smtClean="0"/>
              <a:t>place?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755" y="3136370"/>
            <a:ext cx="8229600" cy="3128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Transcriptome</a:t>
            </a:r>
            <a:r>
              <a:rPr lang="en-US" sz="2800" dirty="0" smtClean="0"/>
              <a:t> </a:t>
            </a:r>
            <a:r>
              <a:rPr lang="en-US" sz="2800" dirty="0" smtClean="0"/>
              <a:t>assembly (&amp; SNP discovery)</a:t>
            </a:r>
          </a:p>
          <a:p>
            <a:r>
              <a:rPr lang="en-US" sz="2800" dirty="0" smtClean="0"/>
              <a:t>Transcript discovery (variants for Transcription start site, alternative splicing, etc..)</a:t>
            </a:r>
          </a:p>
          <a:p>
            <a:r>
              <a:rPr lang="en-US" sz="2800" dirty="0" smtClean="0"/>
              <a:t>Quantification of (alternative transcripts)</a:t>
            </a:r>
          </a:p>
          <a:p>
            <a:r>
              <a:rPr lang="en-US" sz="2800" dirty="0" smtClean="0"/>
              <a:t>Differential expression analysis across treatments.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57112" y="2425966"/>
            <a:ext cx="691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RNA-</a:t>
            </a:r>
            <a:r>
              <a:rPr lang="en-US" sz="2800" dirty="0" err="1"/>
              <a:t>seq</a:t>
            </a:r>
            <a:r>
              <a:rPr lang="en-US" sz="2800" dirty="0"/>
              <a:t> is generated for a number of </a:t>
            </a:r>
            <a:r>
              <a:rPr lang="en-US" sz="2800" dirty="0" smtClean="0"/>
              <a:t>reasons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interested in transcript abundance.</a:t>
            </a:r>
          </a:p>
          <a:p>
            <a:r>
              <a:rPr lang="en-US" dirty="0" smtClean="0"/>
              <a:t> But we need to take into account a number of things.</a:t>
            </a:r>
          </a:p>
          <a:p>
            <a:r>
              <a:rPr lang="en-US" dirty="0" smtClean="0"/>
              <a:t> How many reads in the sample.</a:t>
            </a:r>
          </a:p>
          <a:p>
            <a:r>
              <a:rPr lang="en-US" dirty="0" smtClean="0"/>
              <a:t> Length of transcripts</a:t>
            </a:r>
          </a:p>
          <a:p>
            <a:r>
              <a:rPr lang="en-US" dirty="0" smtClean="0"/>
              <a:t>GC content and sequencing bias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897" y="2955452"/>
            <a:ext cx="8229600" cy="3072101"/>
          </a:xfrm>
        </p:spPr>
        <p:txBody>
          <a:bodyPr/>
          <a:lstStyle/>
          <a:p>
            <a:r>
              <a:rPr lang="en-US" dirty="0" smtClean="0"/>
              <a:t>RPKM </a:t>
            </a:r>
            <a:r>
              <a:rPr lang="en-US" dirty="0" smtClean="0"/>
              <a:t>(Reads Per </a:t>
            </a:r>
            <a:r>
              <a:rPr lang="en-US" dirty="0" err="1"/>
              <a:t>K</a:t>
            </a:r>
            <a:r>
              <a:rPr lang="en-US" dirty="0" err="1" smtClean="0"/>
              <a:t>ilobase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transcript </a:t>
            </a:r>
            <a:r>
              <a:rPr lang="en-US" dirty="0" smtClean="0"/>
              <a:t>per </a:t>
            </a:r>
            <a:r>
              <a:rPr lang="en-US" dirty="0" smtClean="0"/>
              <a:t>Million mapped reads) </a:t>
            </a:r>
            <a:r>
              <a:rPr lang="en-US" dirty="0" smtClean="0"/>
              <a:t>– </a:t>
            </a:r>
            <a:r>
              <a:rPr lang="en-US" dirty="0" err="1" smtClean="0"/>
              <a:t>Mortazavi</a:t>
            </a:r>
            <a:r>
              <a:rPr lang="en-US" dirty="0" smtClean="0"/>
              <a:t> et al 2008</a:t>
            </a:r>
          </a:p>
          <a:p>
            <a:r>
              <a:rPr lang="en-US" dirty="0" smtClean="0"/>
              <a:t>FPKM </a:t>
            </a:r>
            <a:r>
              <a:rPr lang="en-US" dirty="0" smtClean="0"/>
              <a:t>(Fragments </a:t>
            </a:r>
            <a:r>
              <a:rPr lang="en-US" dirty="0"/>
              <a:t>P</a:t>
            </a:r>
            <a:r>
              <a:rPr lang="en-US" dirty="0" smtClean="0"/>
              <a:t>er </a:t>
            </a:r>
            <a:r>
              <a:rPr lang="en-US" dirty="0" err="1"/>
              <a:t>K</a:t>
            </a:r>
            <a:r>
              <a:rPr lang="en-US" dirty="0" err="1" smtClean="0"/>
              <a:t>ilobase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transcript </a:t>
            </a:r>
            <a:r>
              <a:rPr lang="en-US" dirty="0" smtClean="0"/>
              <a:t>per </a:t>
            </a:r>
            <a:r>
              <a:rPr lang="en-US" dirty="0" smtClean="0"/>
              <a:t>Million mapped reads)</a:t>
            </a:r>
            <a:r>
              <a:rPr lang="en-US" dirty="0" smtClean="0"/>
              <a:t>. </a:t>
            </a:r>
            <a:r>
              <a:rPr lang="en-US" dirty="0" smtClean="0"/>
              <a:t>Avoids double counting in paired-end sequencing.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5091" y="1625991"/>
            <a:ext cx="7560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Normalizing </a:t>
            </a:r>
            <a:r>
              <a:rPr lang="en-US" sz="2400" dirty="0"/>
              <a:t>a transcript's read count by both its length and the total number of mapped reads in the sample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rberFig3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88" y="310957"/>
            <a:ext cx="5976424" cy="6003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13" y="6337324"/>
            <a:ext cx="7630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Garber et </a:t>
            </a:r>
            <a:r>
              <a:rPr lang="en-US" sz="1400" dirty="0" smtClean="0"/>
              <a:t> al. </a:t>
            </a:r>
            <a:r>
              <a:rPr lang="en-US" sz="1400" dirty="0" smtClean="0"/>
              <a:t>Computational </a:t>
            </a:r>
            <a:r>
              <a:rPr lang="en-US" sz="1400" dirty="0"/>
              <a:t>methods for </a:t>
            </a:r>
            <a:r>
              <a:rPr lang="en-US" sz="1400" dirty="0" err="1"/>
              <a:t>transcriptome</a:t>
            </a:r>
            <a:r>
              <a:rPr lang="en-US" sz="1400" dirty="0"/>
              <a:t> annotation and quantification using RNA-</a:t>
            </a:r>
            <a:r>
              <a:rPr lang="en-US" sz="1400" dirty="0" smtClean="0"/>
              <a:t>seq</a:t>
            </a:r>
            <a:r>
              <a:rPr lang="en-US" sz="1400" dirty="0"/>
              <a:t>.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Nat </a:t>
            </a:r>
            <a:r>
              <a:rPr lang="en-US" sz="1400" dirty="0"/>
              <a:t>Methods, Jun </a:t>
            </a:r>
            <a:r>
              <a:rPr lang="en-US" sz="1400" dirty="0" smtClean="0"/>
              <a:t>2011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for multiple </a:t>
            </a:r>
            <a:r>
              <a:rPr lang="en-US" dirty="0" smtClean="0"/>
              <a:t>isoforms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- Only count reads that map uniquely to an </a:t>
            </a:r>
            <a:r>
              <a:rPr lang="en-US" dirty="0" smtClean="0"/>
              <a:t>isoform. </a:t>
            </a:r>
            <a:r>
              <a:rPr lang="en-US" dirty="0" smtClean="0"/>
              <a:t>Can be very problematic, when </a:t>
            </a:r>
            <a:r>
              <a:rPr lang="en-US" dirty="0" err="1" smtClean="0"/>
              <a:t>isoforms</a:t>
            </a:r>
            <a:r>
              <a:rPr lang="en-US" dirty="0" smtClean="0"/>
              <a:t> do not have unique </a:t>
            </a:r>
            <a:r>
              <a:rPr lang="en-US" dirty="0" err="1" smtClean="0"/>
              <a:t>exons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- so called "</a:t>
            </a:r>
            <a:r>
              <a:rPr lang="en-US" dirty="0" err="1" smtClean="0"/>
              <a:t>isoform</a:t>
            </a:r>
            <a:r>
              <a:rPr lang="en-US" dirty="0" smtClean="0"/>
              <a:t>-expression" methods (cufflinks, MISO) model the uncertainty parametrically (often using MLE). The model with the best mix of </a:t>
            </a:r>
            <a:r>
              <a:rPr lang="en-US" dirty="0" err="1" smtClean="0"/>
              <a:t>isoforms</a:t>
            </a:r>
            <a:r>
              <a:rPr lang="en-US" dirty="0" smtClean="0"/>
              <a:t> that models the data (highest joint probability) is the best estimate. How this is handled differs a great deal by the different </a:t>
            </a:r>
            <a:r>
              <a:rPr lang="en-US" dirty="0" smtClean="0"/>
              <a:t>model.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rberFig4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25" y="303274"/>
            <a:ext cx="5229534" cy="60998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2114" y="6488668"/>
            <a:ext cx="187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Garber et al. 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apnell2013_Fig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291"/>
            <a:ext cx="9144000" cy="3698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058" y="5994063"/>
            <a:ext cx="57386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Trapnell</a:t>
            </a:r>
            <a:r>
              <a:rPr lang="en-US" sz="1400" dirty="0" smtClean="0"/>
              <a:t> </a:t>
            </a:r>
            <a:r>
              <a:rPr lang="en-US" sz="1400" dirty="0" smtClean="0"/>
              <a:t>C et al</a:t>
            </a:r>
          </a:p>
          <a:p>
            <a:r>
              <a:rPr lang="en-US" sz="1400" dirty="0"/>
              <a:t>Differential analysis of gene regulation at transcript resolution with RNA-</a:t>
            </a:r>
            <a:r>
              <a:rPr lang="en-US" sz="1400" dirty="0" err="1" smtClean="0"/>
              <a:t>seq</a:t>
            </a:r>
            <a:endParaRPr lang="en-US" sz="1400" dirty="0" smtClean="0"/>
          </a:p>
          <a:p>
            <a:r>
              <a:rPr lang="en-US" sz="1400" dirty="0"/>
              <a:t>Nat </a:t>
            </a:r>
            <a:r>
              <a:rPr lang="en-US" sz="1400" dirty="0" err="1"/>
              <a:t>Biotechnol</a:t>
            </a:r>
            <a:r>
              <a:rPr lang="en-US" sz="1400" dirty="0"/>
              <a:t>. 2013 Jan;31(1):46-</a:t>
            </a:r>
            <a:r>
              <a:rPr lang="en-US" sz="1400" dirty="0" smtClean="0"/>
              <a:t>53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DEseq</a:t>
            </a:r>
            <a:r>
              <a:rPr lang="en-US" dirty="0" smtClean="0"/>
              <a:t> </a:t>
            </a:r>
            <a:r>
              <a:rPr lang="en-US" sz="1200" dirty="0" smtClean="0"/>
              <a:t>(http://www.ncbi.nlm.nih.gov/pubmed/20979621</a:t>
            </a:r>
            <a:r>
              <a:rPr lang="en-US" dirty="0" smtClean="0"/>
              <a:t>)</a:t>
            </a:r>
          </a:p>
          <a:p>
            <a:r>
              <a:rPr lang="en-US" dirty="0" smtClean="0"/>
              <a:t>EDGE-R</a:t>
            </a:r>
          </a:p>
          <a:p>
            <a:r>
              <a:rPr lang="en-US" dirty="0" err="1" smtClean="0"/>
              <a:t>EBseq</a:t>
            </a:r>
            <a:r>
              <a:rPr lang="en-US" dirty="0" smtClean="0"/>
              <a:t> (RSEM/</a:t>
            </a:r>
            <a:r>
              <a:rPr lang="en-US" dirty="0" err="1" smtClean="0"/>
              <a:t>EBseq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RSEM (</a:t>
            </a:r>
            <a:r>
              <a:rPr lang="en-US" sz="1200" dirty="0" smtClean="0"/>
              <a:t>http://</a:t>
            </a:r>
            <a:r>
              <a:rPr lang="en-US" sz="1200" dirty="0" err="1" smtClean="0"/>
              <a:t>deweylab.biostat.wisc.edu/rsem</a:t>
            </a:r>
            <a:r>
              <a:rPr lang="en-US" sz="1200" dirty="0" smtClean="0"/>
              <a:t>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eXpress</a:t>
            </a:r>
            <a:r>
              <a:rPr lang="en-US" dirty="0" smtClean="0"/>
              <a:t> (</a:t>
            </a:r>
            <a:r>
              <a:rPr lang="en-US" sz="1297" dirty="0" smtClean="0">
                <a:hlinkClick r:id="rId2"/>
              </a:rPr>
              <a:t>http://bio.math.berkeley.edu/eXpress/overview.html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Beers simulation </a:t>
            </a:r>
            <a:r>
              <a:rPr lang="en-US" dirty="0" err="1" smtClean="0"/>
              <a:t>pipeline(</a:t>
            </a:r>
            <a:r>
              <a:rPr lang="en-US" sz="1200" dirty="0" err="1" smtClean="0">
                <a:hlinkClick r:id="rId3"/>
              </a:rPr>
              <a:t>http://www.cbil.upenn.edu/BEERS</a:t>
            </a:r>
            <a:r>
              <a:rPr lang="en-US" sz="1200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DEXseq</a:t>
            </a:r>
            <a:r>
              <a:rPr lang="en-US" dirty="0" smtClean="0"/>
              <a:t> (</a:t>
            </a:r>
            <a:r>
              <a:rPr lang="en-US" sz="1200" dirty="0" smtClean="0">
                <a:hlinkClick r:id="rId4"/>
              </a:rPr>
              <a:t>http://bioconductor.org/packages/release/bioc/html/DEXSeq.html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Limma</a:t>
            </a:r>
            <a:r>
              <a:rPr lang="en-US" dirty="0" smtClean="0"/>
              <a:t> (</a:t>
            </a:r>
            <a:r>
              <a:rPr lang="en-US" dirty="0" err="1" smtClean="0"/>
              <a:t>voom</a:t>
            </a:r>
            <a:r>
              <a:rPr lang="en-US" dirty="0" smtClean="0"/>
              <a:t>)</a:t>
            </a:r>
          </a:p>
          <a:p>
            <a:r>
              <a:rPr lang="en-US" dirty="0" err="1"/>
              <a:t>Htseq</a:t>
            </a:r>
            <a:r>
              <a:rPr lang="en-US" dirty="0"/>
              <a:t> (python library) works with </a:t>
            </a:r>
            <a:r>
              <a:rPr lang="en-US" dirty="0" err="1"/>
              <a:t>DEseq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03714" y="6488668"/>
            <a:ext cx="250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Nookaew</a:t>
            </a:r>
            <a:r>
              <a:rPr lang="en-US" dirty="0" smtClean="0"/>
              <a:t> et al 2102 NAR</a:t>
            </a:r>
            <a:endParaRPr lang="en-US" dirty="0"/>
          </a:p>
        </p:txBody>
      </p:sp>
      <p:pic>
        <p:nvPicPr>
          <p:cNvPr id="6" name="Picture 5" descr="fig3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00" y="1143000"/>
            <a:ext cx="7809959" cy="5020688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1854154" y="417283"/>
            <a:ext cx="6433034" cy="1041281"/>
            <a:chOff x="1854154" y="417283"/>
            <a:chExt cx="6433034" cy="1041281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094661" y="827436"/>
              <a:ext cx="1658668" cy="631128"/>
            </a:xfrm>
            <a:prstGeom prst="straightConnector1">
              <a:avLst/>
            </a:prstGeom>
            <a:ln w="76200" cmpd="sng"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854154" y="417283"/>
              <a:ext cx="6433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Differentially expressed genes based on software for quantification</a:t>
              </a:r>
              <a:endParaRPr lang="en-US" dirty="0"/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5667907" y="719900"/>
            <a:ext cx="3410703" cy="1477328"/>
            <a:chOff x="5667907" y="719900"/>
            <a:chExt cx="3410703" cy="1477328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5667907" y="1143000"/>
              <a:ext cx="1827859" cy="525940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495766" y="719900"/>
              <a:ext cx="158284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Differentially expressed genes based on software for mapping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cufflink and </a:t>
            </a:r>
            <a:r>
              <a:rPr lang="en-US" dirty="0" err="1" smtClean="0"/>
              <a:t>cuffdiff</a:t>
            </a:r>
            <a:r>
              <a:rPr lang="en-US" dirty="0" smtClean="0"/>
              <a:t>? Reproducibility…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hlinkClick r:id="rId2"/>
              </a:rPr>
              <a:t>http://seqanswers.com/forums/showthread.php?t=20702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http://seqanswers.com/forums/showthread.php?t=17662</a:t>
            </a:r>
            <a:endParaRPr lang="en-US" sz="1200" dirty="0" smtClean="0"/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seqanswers.com/forums/showthread.php?t</a:t>
            </a:r>
            <a:r>
              <a:rPr lang="en-US" sz="1200" dirty="0" smtClean="0"/>
              <a:t>=23962</a:t>
            </a:r>
          </a:p>
          <a:p>
            <a:r>
              <a:rPr lang="en-US" sz="1200" dirty="0" smtClean="0">
                <a:hlinkClick r:id="rId4"/>
              </a:rPr>
              <a:t>http://seqanswers.com/forums/showthread.php?t=21020</a:t>
            </a:r>
            <a:endParaRPr lang="en-US" sz="1200" dirty="0" smtClean="0"/>
          </a:p>
          <a:p>
            <a:r>
              <a:rPr lang="en-US" sz="1200" dirty="0" smtClean="0">
                <a:hlinkClick r:id="rId5"/>
              </a:rPr>
              <a:t>http://seqanswers.com/forums/showthread.php?t=21708</a:t>
            </a:r>
            <a:endParaRPr lang="en-US" sz="1200" dirty="0" smtClean="0"/>
          </a:p>
          <a:p>
            <a:r>
              <a:rPr lang="en-US" sz="1200" dirty="0" smtClean="0">
                <a:hlinkClick r:id="rId6"/>
              </a:rPr>
              <a:t>http://www.biostars.org/p/6317/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4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972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was once thought to be separate goals are now clearly recognized as intertwined.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0979"/>
            <a:ext cx="8229600" cy="3987800"/>
          </a:xfrm>
        </p:spPr>
        <p:txBody>
          <a:bodyPr/>
          <a:lstStyle/>
          <a:p>
            <a:r>
              <a:rPr lang="en-US" dirty="0" smtClean="0"/>
              <a:t>Early work for RNA-</a:t>
            </a:r>
            <a:r>
              <a:rPr lang="en-US" dirty="0" err="1" smtClean="0"/>
              <a:t>seq</a:t>
            </a:r>
            <a:r>
              <a:rPr lang="en-US" dirty="0" smtClean="0"/>
              <a:t> tried to “mirror” the type of gene level analysis used in microarrays.</a:t>
            </a:r>
          </a:p>
          <a:p>
            <a:r>
              <a:rPr lang="en-US" dirty="0" smtClean="0"/>
              <a:t>However, RNA-</a:t>
            </a:r>
            <a:r>
              <a:rPr lang="en-US" dirty="0" err="1" smtClean="0"/>
              <a:t>seq</a:t>
            </a:r>
            <a:r>
              <a:rPr lang="en-US" dirty="0" smtClean="0"/>
              <a:t> has demonstrated how important it is to take into account alternative transcripts, even when attempting to get “gene level” measures.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workflows and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6059"/>
            <a:ext cx="8229600" cy="4066495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Ian </a:t>
            </a:r>
            <a:r>
              <a:rPr lang="en-US" sz="2400" dirty="0" err="1" smtClean="0"/>
              <a:t>Dworkin’s</a:t>
            </a:r>
            <a:r>
              <a:rPr lang="en-US" sz="2400" dirty="0" smtClean="0"/>
              <a:t> NGS course protocols</a:t>
            </a:r>
          </a:p>
          <a:p>
            <a:pPr marL="0" indent="0">
              <a:buNone/>
            </a:pPr>
            <a:r>
              <a:rPr lang="en-US" sz="2400" dirty="0"/>
              <a:t>http://</a:t>
            </a:r>
            <a:r>
              <a:rPr lang="en-US" sz="2400" dirty="0" err="1"/>
              <a:t>ged.msu.edu</a:t>
            </a:r>
            <a:r>
              <a:rPr lang="en-US" sz="2400" dirty="0"/>
              <a:t>/angus/tutorials-2013/</a:t>
            </a:r>
            <a:r>
              <a:rPr lang="en-US" sz="2400" dirty="0" err="1"/>
              <a:t>index.html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Bacterial RNA-</a:t>
            </a:r>
            <a:r>
              <a:rPr lang="en-US" sz="2400" dirty="0" err="1" smtClean="0"/>
              <a:t>Seq</a:t>
            </a:r>
            <a:r>
              <a:rPr lang="en-US" sz="2400" dirty="0" smtClean="0"/>
              <a:t> workflow from Ben Johnson &amp; Rob </a:t>
            </a:r>
            <a:r>
              <a:rPr lang="en-US" sz="2400" dirty="0" err="1" smtClean="0"/>
              <a:t>Abramovitch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http://</a:t>
            </a:r>
            <a:r>
              <a:rPr lang="en-US" sz="2400" dirty="0" err="1"/>
              <a:t>www.abramovitchlab.com</a:t>
            </a:r>
            <a:r>
              <a:rPr lang="en-US" sz="2400" dirty="0"/>
              <a:t>/#/</a:t>
            </a:r>
            <a:r>
              <a:rPr lang="en-US" sz="2400" dirty="0" err="1"/>
              <a:t>rna</a:t>
            </a:r>
            <a:r>
              <a:rPr lang="en-US" sz="2400" dirty="0"/>
              <a:t>-</a:t>
            </a:r>
            <a:r>
              <a:rPr lang="en-US" sz="2400" dirty="0" err="1"/>
              <a:t>seq</a:t>
            </a:r>
            <a:r>
              <a:rPr lang="en-US" sz="2400" dirty="0"/>
              <a:t>-computational-methods/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Canadian Bioinformatics workshops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http://bioinformatics.ca/workshops/2013/informatics-rna-sequence-analysis-</a:t>
            </a:r>
            <a:r>
              <a:rPr lang="en-US" sz="2400" dirty="0" smtClean="0">
                <a:hlinkClick r:id="rId2"/>
              </a:rPr>
              <a:t>2013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Trinity and Tuxedo tutorials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http://trinityrnaseq.sourceforge.net/</a:t>
            </a:r>
            <a:r>
              <a:rPr lang="en-US" sz="2400" dirty="0" smtClean="0">
                <a:hlinkClick r:id="rId3"/>
              </a:rPr>
              <a:t>rnaseq_workshop.html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Samtools</a:t>
            </a:r>
            <a:r>
              <a:rPr lang="en-US" sz="2400" dirty="0" smtClean="0"/>
              <a:t> for variant calling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51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87" y="266037"/>
            <a:ext cx="399927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“tuxedo” protocol for RNA-</a:t>
            </a:r>
            <a:r>
              <a:rPr lang="en-US" dirty="0" err="1" smtClean="0"/>
              <a:t>seq</a:t>
            </a:r>
            <a:endParaRPr lang="en-US" dirty="0"/>
          </a:p>
        </p:txBody>
      </p:sp>
      <p:pic>
        <p:nvPicPr>
          <p:cNvPr id="4" name="Picture 3" descr="TrapnellDifferential gene and transcript expression analysis of RNA-seq experiments with TopHat and CufflinksNature 201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59" y="336521"/>
            <a:ext cx="3591755" cy="6349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087" y="6316751"/>
            <a:ext cx="19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Trapnell</a:t>
            </a:r>
            <a:r>
              <a:rPr lang="en-US" dirty="0" smtClean="0"/>
              <a:t> et al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7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Overviews of RNA-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Graber et al, Computational </a:t>
            </a:r>
            <a:r>
              <a:rPr lang="en-US" sz="2400" dirty="0"/>
              <a:t>methods for </a:t>
            </a:r>
            <a:r>
              <a:rPr lang="en-US" sz="2400" dirty="0" err="1"/>
              <a:t>transcriptome</a:t>
            </a:r>
            <a:r>
              <a:rPr lang="en-US" sz="2400" dirty="0"/>
              <a:t> annotation and quantification using RNA-</a:t>
            </a:r>
            <a:r>
              <a:rPr lang="en-US" sz="2400" dirty="0" err="1" smtClean="0"/>
              <a:t>seq</a:t>
            </a:r>
            <a:r>
              <a:rPr lang="en-US" sz="2400" dirty="0" smtClean="0"/>
              <a:t>, Nat Methods, Jun 2011</a:t>
            </a:r>
            <a:endParaRPr lang="en-US" sz="2400" dirty="0" smtClean="0">
              <a:hlinkClick r:id="rId2"/>
            </a:endParaRPr>
          </a:p>
          <a:p>
            <a:r>
              <a:rPr lang="en-US" sz="2400" dirty="0" smtClean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://jura.wi.mit.edu/bio/education/hot_topics/RNAseq/RNAseqDE_Dec2011.pdf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705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74" y="747030"/>
            <a:ext cx="8229600" cy="9818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Aligning to a </a:t>
            </a:r>
            <a:r>
              <a:rPr lang="en-US" sz="3200" dirty="0" err="1" smtClean="0"/>
              <a:t>transcriptome</a:t>
            </a:r>
            <a:r>
              <a:rPr lang="en-US" sz="3200" dirty="0" smtClean="0"/>
              <a:t> or a genome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Aligning to a genome, you have to account for the different splice variations</a:t>
            </a:r>
          </a:p>
          <a:p>
            <a:r>
              <a:rPr lang="en-US" dirty="0" smtClean="0"/>
              <a:t>Aligning to a </a:t>
            </a:r>
            <a:r>
              <a:rPr lang="en-US" dirty="0" err="1" smtClean="0"/>
              <a:t>transcriptome</a:t>
            </a:r>
            <a:r>
              <a:rPr lang="en-US" dirty="0" smtClean="0"/>
              <a:t>, you have the different isoforms, so the mapping is more straightforward</a:t>
            </a:r>
          </a:p>
          <a:p>
            <a:r>
              <a:rPr lang="en-US" dirty="0" smtClean="0"/>
              <a:t>However, you might have to assemble your own </a:t>
            </a:r>
            <a:r>
              <a:rPr lang="en-US" dirty="0" err="1" smtClean="0"/>
              <a:t>transcriptome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54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reeform 2"/>
          <p:cNvSpPr>
            <a:spLocks/>
          </p:cNvSpPr>
          <p:nvPr/>
        </p:nvSpPr>
        <p:spPr bwMode="auto">
          <a:xfrm>
            <a:off x="1219200" y="4278313"/>
            <a:ext cx="228600" cy="2286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0 h 144"/>
              <a:gd name="T4" fmla="*/ 2147483647 w 144"/>
              <a:gd name="T5" fmla="*/ 2147483647 h 144"/>
              <a:gd name="T6" fmla="*/ 0 60000 65536"/>
              <a:gd name="T7" fmla="*/ 0 60000 65536"/>
              <a:gd name="T8" fmla="*/ 0 60000 65536"/>
              <a:gd name="T9" fmla="*/ 0 w 144"/>
              <a:gd name="T10" fmla="*/ 0 h 144"/>
              <a:gd name="T11" fmla="*/ 144 w 14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44">
                <a:moveTo>
                  <a:pt x="0" y="144"/>
                </a:moveTo>
                <a:lnTo>
                  <a:pt x="96" y="0"/>
                </a:lnTo>
                <a:lnTo>
                  <a:pt x="144" y="144"/>
                </a:ln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Freeform 3"/>
          <p:cNvSpPr>
            <a:spLocks/>
          </p:cNvSpPr>
          <p:nvPr/>
        </p:nvSpPr>
        <p:spPr bwMode="auto">
          <a:xfrm>
            <a:off x="1828800" y="4278313"/>
            <a:ext cx="228600" cy="2286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0 h 144"/>
              <a:gd name="T4" fmla="*/ 2147483647 w 144"/>
              <a:gd name="T5" fmla="*/ 2147483647 h 144"/>
              <a:gd name="T6" fmla="*/ 0 60000 65536"/>
              <a:gd name="T7" fmla="*/ 0 60000 65536"/>
              <a:gd name="T8" fmla="*/ 0 60000 65536"/>
              <a:gd name="T9" fmla="*/ 0 w 144"/>
              <a:gd name="T10" fmla="*/ 0 h 144"/>
              <a:gd name="T11" fmla="*/ 144 w 14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44">
                <a:moveTo>
                  <a:pt x="0" y="144"/>
                </a:moveTo>
                <a:lnTo>
                  <a:pt x="96" y="0"/>
                </a:lnTo>
                <a:lnTo>
                  <a:pt x="144" y="144"/>
                </a:ln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>
            <a:normAutofit fontScale="90000"/>
          </a:bodyPr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How to assemble multiple alternative spliced transcripts?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762000" y="4583113"/>
            <a:ext cx="1828800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838200" y="4506913"/>
            <a:ext cx="415925" cy="174625"/>
          </a:xfrm>
          <a:prstGeom prst="roundRect">
            <a:avLst>
              <a:gd name="adj" fmla="val 769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1447800" y="4506913"/>
            <a:ext cx="415925" cy="174625"/>
          </a:xfrm>
          <a:prstGeom prst="roundRect">
            <a:avLst>
              <a:gd name="adj" fmla="val 769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2057400" y="4506913"/>
            <a:ext cx="457200" cy="152400"/>
          </a:xfrm>
          <a:prstGeom prst="roundRect">
            <a:avLst>
              <a:gd name="adj" fmla="val 769"/>
            </a:avLst>
          </a:prstGeom>
          <a:noFill/>
          <a:ln w="571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882650" y="46069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Arial" charset="0"/>
              </a:rPr>
              <a:t>1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524000" y="46069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Arial" charset="0"/>
              </a:rPr>
              <a:t>2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133600" y="46069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Arial" charset="0"/>
              </a:rPr>
              <a:t>3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09600" y="1828800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Arial" charset="0"/>
              </a:rPr>
              <a:t>In the presence of AS, conventional assembly may be erroneous, ambiguous, or truncated.</a:t>
            </a:r>
            <a:endParaRPr lang="en-US" sz="180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Arial" charset="0"/>
            </a:endParaRPr>
          </a:p>
        </p:txBody>
      </p:sp>
      <p:sp>
        <p:nvSpPr>
          <p:cNvPr id="36877" name="AutoShape 13"/>
          <p:cNvSpPr>
            <a:spLocks noChangeArrowheads="1"/>
          </p:cNvSpPr>
          <p:nvPr/>
        </p:nvSpPr>
        <p:spPr bwMode="auto">
          <a:xfrm>
            <a:off x="5105400" y="44577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6600"/>
          </a:solidFill>
          <a:ln w="9525">
            <a:solidFill>
              <a:srgbClr val="FF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rot="-7004546">
            <a:off x="3885407" y="4496594"/>
            <a:ext cx="457200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3810000" y="4343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rot="1760820">
            <a:off x="4191000" y="4419600"/>
            <a:ext cx="457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3810000" y="44958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3581400" y="4495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 flipV="1">
            <a:off x="4267200" y="4800600"/>
            <a:ext cx="228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4038600" y="48006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3276600" y="4114800"/>
            <a:ext cx="1676400" cy="914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3419475" y="519112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latin typeface="Calibri" charset="0"/>
              </a:rPr>
              <a:t>Overlapping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1427163" y="3733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817563" y="3886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 flipV="1">
            <a:off x="1427163" y="38100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1046163" y="3810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2036763" y="3581400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 flipV="1">
            <a:off x="2036763" y="3657600"/>
            <a:ext cx="228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1655763" y="36576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1274763" y="3810000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1884363" y="3657600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96" name="AutoShape 32"/>
          <p:cNvSpPr>
            <a:spLocks noChangeArrowheads="1"/>
          </p:cNvSpPr>
          <p:nvPr/>
        </p:nvSpPr>
        <p:spPr bwMode="auto">
          <a:xfrm>
            <a:off x="2743200" y="4495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6600"/>
          </a:solidFill>
          <a:ln w="9525">
            <a:solidFill>
              <a:srgbClr val="FF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>
            <a:off x="809625" y="542925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1038225" y="535305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2028825" y="5276850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 flipV="1">
            <a:off x="2028825" y="5353050"/>
            <a:ext cx="228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1266825" y="5353050"/>
            <a:ext cx="7905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02" name="Freeform 38"/>
          <p:cNvSpPr>
            <a:spLocks/>
          </p:cNvSpPr>
          <p:nvPr/>
        </p:nvSpPr>
        <p:spPr bwMode="auto">
          <a:xfrm>
            <a:off x="1219200" y="4638675"/>
            <a:ext cx="838200" cy="228600"/>
          </a:xfrm>
          <a:custGeom>
            <a:avLst/>
            <a:gdLst>
              <a:gd name="T0" fmla="*/ 0 w 528"/>
              <a:gd name="T1" fmla="*/ 0 h 144"/>
              <a:gd name="T2" fmla="*/ 2147483647 w 528"/>
              <a:gd name="T3" fmla="*/ 2147483647 h 144"/>
              <a:gd name="T4" fmla="*/ 2147483647 w 528"/>
              <a:gd name="T5" fmla="*/ 0 h 144"/>
              <a:gd name="T6" fmla="*/ 0 60000 65536"/>
              <a:gd name="T7" fmla="*/ 0 60000 65536"/>
              <a:gd name="T8" fmla="*/ 0 60000 65536"/>
              <a:gd name="T9" fmla="*/ 0 w 528"/>
              <a:gd name="T10" fmla="*/ 0 h 144"/>
              <a:gd name="T11" fmla="*/ 528 w 52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44">
                <a:moveTo>
                  <a:pt x="0" y="0"/>
                </a:moveTo>
                <a:lnTo>
                  <a:pt x="288" y="144"/>
                </a:lnTo>
                <a:lnTo>
                  <a:pt x="528" y="0"/>
                </a:ln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6208713" y="5334000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5751513" y="548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 flipV="1">
            <a:off x="6208713" y="5410200"/>
            <a:ext cx="228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>
            <a:off x="5980113" y="5410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>
            <a:off x="6208713" y="5029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>
            <a:off x="5751513" y="5181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 flipV="1">
            <a:off x="6208713" y="51054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0" name="Line 46"/>
          <p:cNvSpPr>
            <a:spLocks noChangeShapeType="1"/>
          </p:cNvSpPr>
          <p:nvPr/>
        </p:nvSpPr>
        <p:spPr bwMode="auto">
          <a:xfrm>
            <a:off x="5980113" y="510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1" name="Line 47"/>
          <p:cNvSpPr>
            <a:spLocks noChangeShapeType="1"/>
          </p:cNvSpPr>
          <p:nvPr/>
        </p:nvSpPr>
        <p:spPr bwMode="auto">
          <a:xfrm>
            <a:off x="6665913" y="4876800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2" name="Line 48"/>
          <p:cNvSpPr>
            <a:spLocks noChangeShapeType="1"/>
          </p:cNvSpPr>
          <p:nvPr/>
        </p:nvSpPr>
        <p:spPr bwMode="auto">
          <a:xfrm flipV="1">
            <a:off x="6665913" y="4953000"/>
            <a:ext cx="228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3" name="Line 49"/>
          <p:cNvSpPr>
            <a:spLocks noChangeShapeType="1"/>
          </p:cNvSpPr>
          <p:nvPr/>
        </p:nvSpPr>
        <p:spPr bwMode="auto">
          <a:xfrm>
            <a:off x="6437313" y="49530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4" name="Line 50"/>
          <p:cNvSpPr>
            <a:spLocks noChangeShapeType="1"/>
          </p:cNvSpPr>
          <p:nvPr/>
        </p:nvSpPr>
        <p:spPr bwMode="auto">
          <a:xfrm>
            <a:off x="6665913" y="3475038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5" name="Line 51"/>
          <p:cNvSpPr>
            <a:spLocks noChangeShapeType="1"/>
          </p:cNvSpPr>
          <p:nvPr/>
        </p:nvSpPr>
        <p:spPr bwMode="auto">
          <a:xfrm>
            <a:off x="5751513" y="38560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6" name="Line 52"/>
          <p:cNvSpPr>
            <a:spLocks noChangeShapeType="1"/>
          </p:cNvSpPr>
          <p:nvPr/>
        </p:nvSpPr>
        <p:spPr bwMode="auto">
          <a:xfrm flipV="1">
            <a:off x="5980113" y="4084638"/>
            <a:ext cx="228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7" name="Line 53"/>
          <p:cNvSpPr>
            <a:spLocks noChangeShapeType="1"/>
          </p:cNvSpPr>
          <p:nvPr/>
        </p:nvSpPr>
        <p:spPr bwMode="auto">
          <a:xfrm>
            <a:off x="5751513" y="408463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8" name="Line 54"/>
          <p:cNvSpPr>
            <a:spLocks noChangeShapeType="1"/>
          </p:cNvSpPr>
          <p:nvPr/>
        </p:nvSpPr>
        <p:spPr bwMode="auto">
          <a:xfrm>
            <a:off x="6208713" y="36274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9" name="Line 55"/>
          <p:cNvSpPr>
            <a:spLocks noChangeShapeType="1"/>
          </p:cNvSpPr>
          <p:nvPr/>
        </p:nvSpPr>
        <p:spPr bwMode="auto">
          <a:xfrm>
            <a:off x="5751513" y="37798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Line 56"/>
          <p:cNvSpPr>
            <a:spLocks noChangeShapeType="1"/>
          </p:cNvSpPr>
          <p:nvPr/>
        </p:nvSpPr>
        <p:spPr bwMode="auto">
          <a:xfrm flipV="1">
            <a:off x="6208713" y="3703638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Line 57"/>
          <p:cNvSpPr>
            <a:spLocks noChangeShapeType="1"/>
          </p:cNvSpPr>
          <p:nvPr/>
        </p:nvSpPr>
        <p:spPr bwMode="auto">
          <a:xfrm>
            <a:off x="5980113" y="370363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>
            <a:off x="6665913" y="3398838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 flipV="1">
            <a:off x="6665913" y="3551238"/>
            <a:ext cx="228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Line 60"/>
          <p:cNvSpPr>
            <a:spLocks noChangeShapeType="1"/>
          </p:cNvSpPr>
          <p:nvPr/>
        </p:nvSpPr>
        <p:spPr bwMode="auto">
          <a:xfrm>
            <a:off x="6437313" y="3551238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Line 61"/>
          <p:cNvSpPr>
            <a:spLocks noChangeShapeType="1"/>
          </p:cNvSpPr>
          <p:nvPr/>
        </p:nvSpPr>
        <p:spPr bwMode="auto">
          <a:xfrm>
            <a:off x="3895725" y="4572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 rot="2017288">
            <a:off x="3590925" y="4724400"/>
            <a:ext cx="457200" cy="158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Line 63"/>
          <p:cNvSpPr>
            <a:spLocks noChangeShapeType="1"/>
          </p:cNvSpPr>
          <p:nvPr/>
        </p:nvSpPr>
        <p:spPr bwMode="auto">
          <a:xfrm flipV="1">
            <a:off x="3962400" y="4648200"/>
            <a:ext cx="228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8" name="Line 64"/>
          <p:cNvSpPr>
            <a:spLocks noChangeShapeType="1"/>
          </p:cNvSpPr>
          <p:nvPr/>
        </p:nvSpPr>
        <p:spPr bwMode="auto">
          <a:xfrm>
            <a:off x="3733800" y="4648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9" name="Line 65"/>
          <p:cNvSpPr>
            <a:spLocks noChangeShapeType="1"/>
          </p:cNvSpPr>
          <p:nvPr/>
        </p:nvSpPr>
        <p:spPr bwMode="auto">
          <a:xfrm>
            <a:off x="7831138" y="3919538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0" name="Line 66"/>
          <p:cNvSpPr>
            <a:spLocks noChangeShapeType="1"/>
          </p:cNvSpPr>
          <p:nvPr/>
        </p:nvSpPr>
        <p:spPr bwMode="auto">
          <a:xfrm>
            <a:off x="7391400" y="41481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1" name="Line 67"/>
          <p:cNvSpPr>
            <a:spLocks noChangeShapeType="1"/>
          </p:cNvSpPr>
          <p:nvPr/>
        </p:nvSpPr>
        <p:spPr bwMode="auto">
          <a:xfrm flipV="1">
            <a:off x="7850188" y="3995738"/>
            <a:ext cx="228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2" name="Line 68"/>
          <p:cNvSpPr>
            <a:spLocks noChangeShapeType="1"/>
          </p:cNvSpPr>
          <p:nvPr/>
        </p:nvSpPr>
        <p:spPr bwMode="auto">
          <a:xfrm>
            <a:off x="7621588" y="399573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3" name="Line 69"/>
          <p:cNvSpPr>
            <a:spLocks noChangeShapeType="1"/>
          </p:cNvSpPr>
          <p:nvPr/>
        </p:nvSpPr>
        <p:spPr bwMode="auto">
          <a:xfrm>
            <a:off x="7848600" y="35385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4" name="Line 70"/>
          <p:cNvSpPr>
            <a:spLocks noChangeShapeType="1"/>
          </p:cNvSpPr>
          <p:nvPr/>
        </p:nvSpPr>
        <p:spPr bwMode="auto">
          <a:xfrm>
            <a:off x="7391400" y="40719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5" name="Line 71"/>
          <p:cNvSpPr>
            <a:spLocks noChangeShapeType="1"/>
          </p:cNvSpPr>
          <p:nvPr/>
        </p:nvSpPr>
        <p:spPr bwMode="auto">
          <a:xfrm flipV="1">
            <a:off x="7848600" y="3614738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6" name="Line 72"/>
          <p:cNvSpPr>
            <a:spLocks noChangeShapeType="1"/>
          </p:cNvSpPr>
          <p:nvPr/>
        </p:nvSpPr>
        <p:spPr bwMode="auto">
          <a:xfrm>
            <a:off x="7620000" y="361473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7" name="Line 73"/>
          <p:cNvSpPr>
            <a:spLocks noChangeShapeType="1"/>
          </p:cNvSpPr>
          <p:nvPr/>
        </p:nvSpPr>
        <p:spPr bwMode="auto">
          <a:xfrm>
            <a:off x="7831138" y="3843338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8" name="Line 74"/>
          <p:cNvSpPr>
            <a:spLocks noChangeShapeType="1"/>
          </p:cNvSpPr>
          <p:nvPr/>
        </p:nvSpPr>
        <p:spPr bwMode="auto">
          <a:xfrm flipV="1">
            <a:off x="8305800" y="3462338"/>
            <a:ext cx="228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9" name="Line 75"/>
          <p:cNvSpPr>
            <a:spLocks noChangeShapeType="1"/>
          </p:cNvSpPr>
          <p:nvPr/>
        </p:nvSpPr>
        <p:spPr bwMode="auto">
          <a:xfrm>
            <a:off x="8077200" y="3462338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0" name="Line 76"/>
          <p:cNvSpPr>
            <a:spLocks noChangeShapeType="1"/>
          </p:cNvSpPr>
          <p:nvPr/>
        </p:nvSpPr>
        <p:spPr bwMode="auto">
          <a:xfrm>
            <a:off x="7239000" y="3233738"/>
            <a:ext cx="0" cy="259080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41" name="Line 77"/>
          <p:cNvSpPr>
            <a:spLocks noChangeShapeType="1"/>
          </p:cNvSpPr>
          <p:nvPr/>
        </p:nvSpPr>
        <p:spPr bwMode="auto">
          <a:xfrm flipV="1">
            <a:off x="1676400" y="3962400"/>
            <a:ext cx="0" cy="228600"/>
          </a:xfrm>
          <a:prstGeom prst="line">
            <a:avLst/>
          </a:prstGeom>
          <a:noFill/>
          <a:ln w="1905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42" name="Line 78"/>
          <p:cNvSpPr>
            <a:spLocks noChangeShapeType="1"/>
          </p:cNvSpPr>
          <p:nvPr/>
        </p:nvSpPr>
        <p:spPr bwMode="auto">
          <a:xfrm>
            <a:off x="1676400" y="5029200"/>
            <a:ext cx="0" cy="228600"/>
          </a:xfrm>
          <a:prstGeom prst="line">
            <a:avLst/>
          </a:prstGeom>
          <a:noFill/>
          <a:ln w="1905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43" name="Line 79"/>
          <p:cNvSpPr>
            <a:spLocks noChangeShapeType="1"/>
          </p:cNvSpPr>
          <p:nvPr/>
        </p:nvSpPr>
        <p:spPr bwMode="auto">
          <a:xfrm>
            <a:off x="7610475" y="5487988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4" name="Line 80"/>
          <p:cNvSpPr>
            <a:spLocks noChangeShapeType="1"/>
          </p:cNvSpPr>
          <p:nvPr/>
        </p:nvSpPr>
        <p:spPr bwMode="auto">
          <a:xfrm>
            <a:off x="7391400" y="523398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5" name="Line 81"/>
          <p:cNvSpPr>
            <a:spLocks noChangeShapeType="1"/>
          </p:cNvSpPr>
          <p:nvPr/>
        </p:nvSpPr>
        <p:spPr bwMode="auto">
          <a:xfrm flipV="1">
            <a:off x="7620000" y="5562600"/>
            <a:ext cx="228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6" name="Line 82"/>
          <p:cNvSpPr>
            <a:spLocks noChangeShapeType="1"/>
          </p:cNvSpPr>
          <p:nvPr/>
        </p:nvSpPr>
        <p:spPr bwMode="auto">
          <a:xfrm>
            <a:off x="7391400" y="55626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7" name="Line 83"/>
          <p:cNvSpPr>
            <a:spLocks noChangeShapeType="1"/>
          </p:cNvSpPr>
          <p:nvPr/>
        </p:nvSpPr>
        <p:spPr bwMode="auto">
          <a:xfrm>
            <a:off x="7848600" y="50053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8" name="Line 84"/>
          <p:cNvSpPr>
            <a:spLocks noChangeShapeType="1"/>
          </p:cNvSpPr>
          <p:nvPr/>
        </p:nvSpPr>
        <p:spPr bwMode="auto">
          <a:xfrm>
            <a:off x="7391400" y="515778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9" name="Line 85"/>
          <p:cNvSpPr>
            <a:spLocks noChangeShapeType="1"/>
          </p:cNvSpPr>
          <p:nvPr/>
        </p:nvSpPr>
        <p:spPr bwMode="auto">
          <a:xfrm flipV="1">
            <a:off x="7848600" y="5081588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0" name="Line 86"/>
          <p:cNvSpPr>
            <a:spLocks noChangeShapeType="1"/>
          </p:cNvSpPr>
          <p:nvPr/>
        </p:nvSpPr>
        <p:spPr bwMode="auto">
          <a:xfrm>
            <a:off x="7620000" y="508158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1" name="Line 87"/>
          <p:cNvSpPr>
            <a:spLocks noChangeShapeType="1"/>
          </p:cNvSpPr>
          <p:nvPr/>
        </p:nvSpPr>
        <p:spPr bwMode="auto">
          <a:xfrm>
            <a:off x="7610475" y="5411788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2" name="Line 88"/>
          <p:cNvSpPr>
            <a:spLocks noChangeShapeType="1"/>
          </p:cNvSpPr>
          <p:nvPr/>
        </p:nvSpPr>
        <p:spPr bwMode="auto">
          <a:xfrm flipV="1">
            <a:off x="8305800" y="4929188"/>
            <a:ext cx="228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3" name="Line 89"/>
          <p:cNvSpPr>
            <a:spLocks noChangeShapeType="1"/>
          </p:cNvSpPr>
          <p:nvPr/>
        </p:nvSpPr>
        <p:spPr bwMode="auto">
          <a:xfrm>
            <a:off x="8077200" y="4929188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4" name="Line 90"/>
          <p:cNvSpPr>
            <a:spLocks noChangeShapeType="1"/>
          </p:cNvSpPr>
          <p:nvPr/>
        </p:nvSpPr>
        <p:spPr bwMode="auto">
          <a:xfrm>
            <a:off x="5791200" y="4529138"/>
            <a:ext cx="28194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55" name="Text Box 91"/>
          <p:cNvSpPr txBox="1">
            <a:spLocks noChangeArrowheads="1"/>
          </p:cNvSpPr>
          <p:nvPr/>
        </p:nvSpPr>
        <p:spPr bwMode="auto">
          <a:xfrm>
            <a:off x="5710238" y="4191000"/>
            <a:ext cx="922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Calibri" charset="0"/>
              </a:rPr>
              <a:t>truncated</a:t>
            </a:r>
          </a:p>
        </p:txBody>
      </p:sp>
      <p:sp>
        <p:nvSpPr>
          <p:cNvPr id="36956" name="Text Box 92"/>
          <p:cNvSpPr txBox="1">
            <a:spLocks noChangeArrowheads="1"/>
          </p:cNvSpPr>
          <p:nvPr/>
        </p:nvSpPr>
        <p:spPr bwMode="auto">
          <a:xfrm>
            <a:off x="7307263" y="4191000"/>
            <a:ext cx="922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Calibri" charset="0"/>
              </a:rPr>
              <a:t>truncated</a:t>
            </a:r>
          </a:p>
        </p:txBody>
      </p:sp>
      <p:sp>
        <p:nvSpPr>
          <p:cNvPr id="36957" name="Text Box 93"/>
          <p:cNvSpPr txBox="1">
            <a:spLocks noChangeArrowheads="1"/>
          </p:cNvSpPr>
          <p:nvPr/>
        </p:nvSpPr>
        <p:spPr bwMode="auto">
          <a:xfrm>
            <a:off x="5675313" y="5562600"/>
            <a:ext cx="725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Calibri" charset="0"/>
              </a:rPr>
              <a:t>correct</a:t>
            </a:r>
          </a:p>
        </p:txBody>
      </p:sp>
      <p:sp>
        <p:nvSpPr>
          <p:cNvPr id="36958" name="Text Box 94"/>
          <p:cNvSpPr txBox="1">
            <a:spLocks noChangeArrowheads="1"/>
          </p:cNvSpPr>
          <p:nvPr/>
        </p:nvSpPr>
        <p:spPr bwMode="auto">
          <a:xfrm>
            <a:off x="7315200" y="5562600"/>
            <a:ext cx="922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Calibri" charset="0"/>
              </a:rPr>
              <a:t>truncated</a:t>
            </a:r>
          </a:p>
        </p:txBody>
      </p:sp>
    </p:spTree>
    <p:extLst>
      <p:ext uri="{BB962C8B-B14F-4D97-AF65-F5344CB8AC3E}">
        <p14:creationId xmlns:p14="http://schemas.microsoft.com/office/powerpoint/2010/main" val="212555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to use splice-aware assemblers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6850" y="2028139"/>
            <a:ext cx="51347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Cufflinks (most commonly used)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Scripture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Trinity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Trans-</a:t>
            </a:r>
            <a:r>
              <a:rPr lang="en-US" sz="2800" dirty="0" err="1" smtClean="0"/>
              <a:t>ABySS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GRIT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929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do we put together a </a:t>
            </a:r>
            <a:r>
              <a:rPr lang="en-US" dirty="0" smtClean="0"/>
              <a:t>useful </a:t>
            </a:r>
            <a:br>
              <a:rPr lang="en-US" dirty="0" smtClean="0"/>
            </a:br>
            <a:r>
              <a:rPr lang="en-US" dirty="0" smtClean="0"/>
              <a:t>pipeline </a:t>
            </a:r>
            <a:r>
              <a:rPr lang="en-US" dirty="0" smtClean="0"/>
              <a:t>for </a:t>
            </a:r>
            <a:r>
              <a:rPr lang="en-US" dirty="0" err="1" smtClean="0"/>
              <a:t>RNAseq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What </a:t>
            </a:r>
            <a:r>
              <a:rPr lang="en-US" dirty="0" smtClean="0"/>
              <a:t>are the steps we need to consider?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do we put together a useful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pipeline </a:t>
            </a:r>
            <a:r>
              <a:rPr lang="en-US" dirty="0" smtClean="0"/>
              <a:t>for </a:t>
            </a:r>
            <a:r>
              <a:rPr lang="en-US" dirty="0" err="1" smtClean="0"/>
              <a:t>RNAseq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What </a:t>
            </a:r>
            <a:r>
              <a:rPr lang="en-US" dirty="0" smtClean="0"/>
              <a:t>are the steps we need to consider?</a:t>
            </a:r>
          </a:p>
          <a:p>
            <a:r>
              <a:rPr lang="en-US" dirty="0" smtClean="0"/>
              <a:t>Quality filtering</a:t>
            </a:r>
            <a:endParaRPr lang="en-US" dirty="0" smtClean="0"/>
          </a:p>
          <a:p>
            <a:r>
              <a:rPr lang="en-US" dirty="0" smtClean="0"/>
              <a:t>Genome</a:t>
            </a:r>
            <a:r>
              <a:rPr lang="en-US" dirty="0" smtClean="0"/>
              <a:t>/transcriptome assembly.</a:t>
            </a:r>
          </a:p>
          <a:p>
            <a:r>
              <a:rPr lang="en-US" dirty="0" smtClean="0"/>
              <a:t>Mapping reads to genome/transcriptome.</a:t>
            </a:r>
          </a:p>
          <a:p>
            <a:r>
              <a:rPr lang="en-US" dirty="0" smtClean="0"/>
              <a:t>Deal with alternative transcripts (new transcriptome)?</a:t>
            </a:r>
          </a:p>
          <a:p>
            <a:r>
              <a:rPr lang="en-US" dirty="0" smtClean="0"/>
              <a:t>Remap &amp; count reads.</a:t>
            </a:r>
          </a:p>
          <a:p>
            <a:r>
              <a:rPr lang="en-US" dirty="0" smtClean="0"/>
              <a:t>Differential </a:t>
            </a:r>
            <a:r>
              <a:rPr lang="en-US" dirty="0" smtClean="0"/>
              <a:t>expression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Quality filtering</a:t>
            </a:r>
            <a:br>
              <a:rPr lang="en-US" dirty="0" smtClean="0"/>
            </a:br>
            <a:r>
              <a:rPr lang="en-US" i="1" dirty="0" smtClean="0"/>
              <a:t>Your analysis is only as good as your data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control and removal of poor-quality reads (FASTQC, </a:t>
            </a:r>
            <a:r>
              <a:rPr lang="en-US" dirty="0" err="1" smtClean="0"/>
              <a:t>RNASeQC</a:t>
            </a:r>
            <a:r>
              <a:rPr lang="en-US" dirty="0" smtClean="0"/>
              <a:t>, </a:t>
            </a:r>
            <a:r>
              <a:rPr lang="en-US" dirty="0" err="1" smtClean="0"/>
              <a:t>fastx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Remove adapters and linkers (FASTQC, </a:t>
            </a:r>
            <a:r>
              <a:rPr lang="en-US" dirty="0" err="1" smtClean="0"/>
              <a:t>Trimmomatic</a:t>
            </a:r>
            <a:r>
              <a:rPr lang="en-US" dirty="0" smtClean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298036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31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Mapping reads</a:t>
            </a:r>
            <a:br>
              <a:rPr lang="en-US" dirty="0" smtClean="0"/>
            </a:br>
            <a:r>
              <a:rPr lang="en-US" i="1" dirty="0" smtClean="0"/>
              <a:t>Ultimately all analyses require read mapping</a:t>
            </a:r>
            <a:endParaRPr lang="en-US" i="1" dirty="0"/>
          </a:p>
        </p:txBody>
      </p:sp>
      <p:pic>
        <p:nvPicPr>
          <p:cNvPr id="5" name="Picture 4" descr="Assembl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27" b="37398"/>
          <a:stretch/>
        </p:blipFill>
        <p:spPr>
          <a:xfrm>
            <a:off x="1858083" y="1639570"/>
            <a:ext cx="6027698" cy="4293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1878" y="6350168"/>
            <a:ext cx="2085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credit: </a:t>
            </a:r>
            <a:r>
              <a:rPr lang="en-US" sz="1200" dirty="0" err="1" smtClean="0"/>
              <a:t>Nir</a:t>
            </a:r>
            <a:r>
              <a:rPr lang="en-US" sz="1200" dirty="0" smtClean="0"/>
              <a:t> Friedman lab</a:t>
            </a:r>
          </a:p>
        </p:txBody>
      </p:sp>
    </p:spTree>
    <p:extLst>
      <p:ext uri="{BB962C8B-B14F-4D97-AF65-F5344CB8AC3E}">
        <p14:creationId xmlns:p14="http://schemas.microsoft.com/office/powerpoint/2010/main" val="328985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alternative splicing</a:t>
            </a:r>
            <a:endParaRPr lang="en-US" dirty="0"/>
          </a:p>
        </p:txBody>
      </p:sp>
      <p:pic>
        <p:nvPicPr>
          <p:cNvPr id="5" name="Picture 4" descr="DNA_alternative_splicin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2" y="1647742"/>
            <a:ext cx="8253058" cy="39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RNA-</a:t>
            </a:r>
            <a:r>
              <a:rPr lang="en-US" dirty="0" err="1" smtClean="0"/>
              <a:t>Seq</a:t>
            </a:r>
            <a:r>
              <a:rPr lang="en-US" dirty="0" smtClean="0"/>
              <a:t> analysis pipeline for detecting differential expression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3401"/>
            <a:ext cx="4096024" cy="3392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8230"/>
          <a:stretch/>
        </p:blipFill>
        <p:spPr>
          <a:xfrm>
            <a:off x="5682683" y="2331412"/>
            <a:ext cx="3461317" cy="321872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658668" y="5625953"/>
            <a:ext cx="0" cy="25944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59418" y="5885394"/>
            <a:ext cx="350614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165566" y="2009184"/>
            <a:ext cx="0" cy="38762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65566" y="2009184"/>
            <a:ext cx="175344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19015" y="2009184"/>
            <a:ext cx="0" cy="3222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3453" y="6397167"/>
            <a:ext cx="86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Oshlack</a:t>
            </a:r>
            <a:r>
              <a:rPr lang="en-US" dirty="0"/>
              <a:t> et al., </a:t>
            </a:r>
            <a:r>
              <a:rPr lang="en-US" i="1" dirty="0"/>
              <a:t>From RNA-</a:t>
            </a:r>
            <a:r>
              <a:rPr lang="en-US" i="1" dirty="0" err="1"/>
              <a:t>seq</a:t>
            </a:r>
            <a:r>
              <a:rPr lang="en-US" i="1" dirty="0"/>
              <a:t> reads to differential expression results, Genome Biology 2010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77626" y="2473666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Quality filter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7641324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Power-Point-Helmet.potx</Template>
  <TotalTime>3711</TotalTime>
  <Words>1375</Words>
  <Application>Microsoft Macintosh PowerPoint</Application>
  <PresentationFormat>On-screen Show (4:3)</PresentationFormat>
  <Paragraphs>156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MSU Template 1</vt:lpstr>
      <vt:lpstr>General considerations for RNA-seq quantification for differential expression  Tracy K. Teal Assistant Professor Microbiology &amp; Molecular Genetics  July 30, 2014</vt:lpstr>
      <vt:lpstr>What are the goals of your research? Why did you generate all of the RNAseq data in the first place?</vt:lpstr>
      <vt:lpstr>What was once thought to be separate goals are now clearly recognized as intertwined.</vt:lpstr>
      <vt:lpstr>How do we put together a useful  pipeline for RNAseq</vt:lpstr>
      <vt:lpstr>How do we put together a useful  pipeline for RNAseq?</vt:lpstr>
      <vt:lpstr>Quality filtering Your analysis is only as good as your data</vt:lpstr>
      <vt:lpstr>Mapping reads Ultimately all analyses require read mapping</vt:lpstr>
      <vt:lpstr>Challenge: alternative splicing</vt:lpstr>
      <vt:lpstr>Overview of RNA-Seq analysis pipeline for detecting differential expression</vt:lpstr>
      <vt:lpstr>PowerPoint Presentation</vt:lpstr>
      <vt:lpstr>Pipelines for RNA-seq (geared towards splicing)</vt:lpstr>
      <vt:lpstr>The “tuxedo” protocol for RNA-seq</vt:lpstr>
      <vt:lpstr>PowerPoint Presentation</vt:lpstr>
      <vt:lpstr>How should we map reads</vt:lpstr>
      <vt:lpstr>Mapping to the genome</vt:lpstr>
      <vt:lpstr>PowerPoint Presentation</vt:lpstr>
      <vt:lpstr>Mapping to a transcriptome</vt:lpstr>
      <vt:lpstr>Which to use</vt:lpstr>
      <vt:lpstr>Counting</vt:lpstr>
      <vt:lpstr>Counting</vt:lpstr>
      <vt:lpstr>Counting</vt:lpstr>
      <vt:lpstr>PowerPoint Presentation</vt:lpstr>
      <vt:lpstr>Accounting for multiple isoforms</vt:lpstr>
      <vt:lpstr>PowerPoint Presentation</vt:lpstr>
      <vt:lpstr>PowerPoint Presentation</vt:lpstr>
      <vt:lpstr>Differential expression</vt:lpstr>
      <vt:lpstr>PowerPoint Presentation</vt:lpstr>
      <vt:lpstr>Problems with cufflink and cuffdiff? Reproducibility…</vt:lpstr>
      <vt:lpstr>So, what to do?</vt:lpstr>
      <vt:lpstr>Example workflows and tutorials</vt:lpstr>
      <vt:lpstr>The “tuxedo” protocol for RNA-seq</vt:lpstr>
      <vt:lpstr>Overviews of RNA-Seq</vt:lpstr>
      <vt:lpstr>PowerPoint Presentation</vt:lpstr>
      <vt:lpstr>Aligning to a transcriptome or a genome</vt:lpstr>
      <vt:lpstr>How to assemble multiple alternative spliced transcripts?</vt:lpstr>
      <vt:lpstr>Need to use splice-aware assemblers</vt:lpstr>
    </vt:vector>
  </TitlesOfParts>
  <Company>Michigan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fuck? RNA-seq quantification for differential expression and or splice variant assessment</dc:title>
  <dc:creator>Ian Dworkin</dc:creator>
  <cp:lastModifiedBy>Tracy Teal</cp:lastModifiedBy>
  <cp:revision>49</cp:revision>
  <cp:lastPrinted>2014-07-30T14:42:07Z</cp:lastPrinted>
  <dcterms:created xsi:type="dcterms:W3CDTF">2014-03-10T01:56:26Z</dcterms:created>
  <dcterms:modified xsi:type="dcterms:W3CDTF">2014-08-01T15:40:03Z</dcterms:modified>
</cp:coreProperties>
</file>