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0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7"/>
  </p:notesMasterIdLst>
  <p:sldIdLst>
    <p:sldId id="256" r:id="rId6"/>
    <p:sldId id="284" r:id="rId7"/>
    <p:sldId id="308" r:id="rId8"/>
    <p:sldId id="298" r:id="rId9"/>
    <p:sldId id="289" r:id="rId10"/>
    <p:sldId id="307" r:id="rId11"/>
    <p:sldId id="280" r:id="rId12"/>
    <p:sldId id="302" r:id="rId13"/>
    <p:sldId id="306" r:id="rId14"/>
    <p:sldId id="267" r:id="rId15"/>
    <p:sldId id="293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E02"/>
    <a:srgbClr val="007ABF"/>
    <a:srgbClr val="94E77D"/>
    <a:srgbClr val="EDFBE9"/>
    <a:srgbClr val="FFFFFF"/>
    <a:srgbClr val="E1F4FF"/>
    <a:srgbClr val="D9F1FF"/>
    <a:srgbClr val="CCECFF"/>
    <a:srgbClr val="960E52"/>
    <a:srgbClr val="F9C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F7946-0AE8-4333-BEC2-659EF8F7836E}" v="439" dt="2024-11-29T00:41:31.733"/>
    <p1510:client id="{E5DBDDB5-58B1-4B85-8D16-5DBDE4B31842}" v="19" dt="2024-11-29T00:55:55.66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3" autoAdjust="0"/>
    <p:restoredTop sz="77635" autoAdjust="0"/>
  </p:normalViewPr>
  <p:slideViewPr>
    <p:cSldViewPr snapToGrid="0">
      <p:cViewPr varScale="1">
        <p:scale>
          <a:sx n="23" d="100"/>
          <a:sy n="23" d="100"/>
        </p:scale>
        <p:origin x="15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3547300@connect.hku.hk" userId="4b73514b-8722-4d35-a46a-0577a4ce0c05" providerId="ADAL" clId="{E5DBDDB5-58B1-4B85-8D16-5DBDE4B31842}"/>
    <pc:docChg chg="undo custSel addSld delSld modSld">
      <pc:chgData name="u3547300@connect.hku.hk" userId="4b73514b-8722-4d35-a46a-0577a4ce0c05" providerId="ADAL" clId="{E5DBDDB5-58B1-4B85-8D16-5DBDE4B31842}" dt="2024-11-29T01:08:49.176" v="28" actId="47"/>
      <pc:docMkLst>
        <pc:docMk/>
      </pc:docMkLst>
      <pc:sldChg chg="del">
        <pc:chgData name="u3547300@connect.hku.hk" userId="4b73514b-8722-4d35-a46a-0577a4ce0c05" providerId="ADAL" clId="{E5DBDDB5-58B1-4B85-8D16-5DBDE4B31842}" dt="2024-11-29T01:08:49.176" v="28" actId="47"/>
        <pc:sldMkLst>
          <pc:docMk/>
          <pc:sldMk cId="2780000419" sldId="285"/>
        </pc:sldMkLst>
      </pc:sldChg>
      <pc:sldChg chg="add del">
        <pc:chgData name="u3547300@connect.hku.hk" userId="4b73514b-8722-4d35-a46a-0577a4ce0c05" providerId="ADAL" clId="{E5DBDDB5-58B1-4B85-8D16-5DBDE4B31842}" dt="2024-11-29T00:52:11.525" v="1" actId="2890"/>
        <pc:sldMkLst>
          <pc:docMk/>
          <pc:sldMk cId="3554246703" sldId="308"/>
        </pc:sldMkLst>
      </pc:sldChg>
      <pc:sldChg chg="addSp modSp add mod modAnim">
        <pc:chgData name="u3547300@connect.hku.hk" userId="4b73514b-8722-4d35-a46a-0577a4ce0c05" providerId="ADAL" clId="{E5DBDDB5-58B1-4B85-8D16-5DBDE4B31842}" dt="2024-11-29T00:55:55.668" v="27"/>
        <pc:sldMkLst>
          <pc:docMk/>
          <pc:sldMk cId="3568877645" sldId="308"/>
        </pc:sldMkLst>
        <pc:cxnChg chg="add mod">
          <ac:chgData name="u3547300@connect.hku.hk" userId="4b73514b-8722-4d35-a46a-0577a4ce0c05" providerId="ADAL" clId="{E5DBDDB5-58B1-4B85-8D16-5DBDE4B31842}" dt="2024-11-29T00:54:46.397" v="16" actId="1582"/>
          <ac:cxnSpMkLst>
            <pc:docMk/>
            <pc:sldMk cId="3568877645" sldId="308"/>
            <ac:cxnSpMk id="5" creationId="{66583C00-BC16-EAB7-A536-D18EF4143DA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664341332660813E-2"/>
          <c:y val="0.32510196767752614"/>
          <c:w val="0.9622535198494766"/>
          <c:h val="0.6688776255136307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spPr>
            <a:solidFill>
              <a:srgbClr val="FF7E79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numRef>
              <c:f>工作表1!$A$2</c:f>
              <c:numCache>
                <c:formatCode>General</c:formatCode>
                <c:ptCount val="1"/>
              </c:numCache>
            </c:numRef>
          </c:cat>
          <c:val>
            <c:numRef>
              <c:f>工作表1!$B$2</c:f>
              <c:numCache>
                <c:formatCode>General</c:formatCode>
                <c:ptCount val="1"/>
                <c:pt idx="0">
                  <c:v>0.63212055882855767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28-4245-9C78-72426B37C1F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欄2</c:v>
                </c:pt>
              </c:strCache>
            </c:strRef>
          </c:tx>
          <c:spPr>
            <a:solidFill>
              <a:srgbClr val="FFD579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numRef>
              <c:f>工作表1!$A$2</c:f>
              <c:numCache>
                <c:formatCode>General</c:formatCode>
                <c:ptCount val="1"/>
              </c:numCache>
            </c:numRef>
          </c:cat>
          <c:val>
            <c:numRef>
              <c:f>工作表1!$C$2</c:f>
              <c:numCache>
                <c:formatCode>General</c:formatCode>
                <c:ptCount val="1"/>
                <c:pt idx="0">
                  <c:v>0.23254415793482963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28-4245-9C78-72426B37C1FB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欄3</c:v>
                </c:pt>
              </c:strCache>
            </c:strRef>
          </c:tx>
          <c:spPr>
            <a:solidFill>
              <a:srgbClr val="178F51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numRef>
              <c:f>工作表1!$A$2</c:f>
              <c:numCache>
                <c:formatCode>General</c:formatCode>
                <c:ptCount val="1"/>
              </c:numCache>
            </c:numRef>
          </c:cat>
          <c:val>
            <c:numRef>
              <c:f>工作表1!$D$2</c:f>
              <c:numCache>
                <c:formatCode>General</c:formatCode>
                <c:ptCount val="1"/>
                <c:pt idx="0">
                  <c:v>8.5548214868748751E-2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28-4245-9C78-72426B37C1FB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欄4</c:v>
                </c:pt>
              </c:strCache>
            </c:strRef>
          </c:tx>
          <c:spPr>
            <a:solidFill>
              <a:srgbClr val="FFFFFF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numRef>
              <c:f>工作表1!$A$2</c:f>
              <c:numCache>
                <c:formatCode>General</c:formatCode>
                <c:ptCount val="1"/>
              </c:numCache>
            </c:numRef>
          </c:cat>
          <c:val>
            <c:numRef>
              <c:f>工作表1!$E$2</c:f>
              <c:numCache>
                <c:formatCode>General</c:formatCode>
                <c:ptCount val="1"/>
                <c:pt idx="0">
                  <c:v>4.9787068367863944E-2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28-4245-9C78-72426B37C1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55029823"/>
        <c:axId val="1971540239"/>
      </c:barChart>
      <c:catAx>
        <c:axId val="1550298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71540239"/>
        <c:crosses val="autoZero"/>
        <c:auto val="1"/>
        <c:lblAlgn val="ctr"/>
        <c:lblOffset val="100"/>
        <c:noMultiLvlLbl val="0"/>
      </c:catAx>
      <c:valAx>
        <c:axId val="1971540239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55029823"/>
        <c:crosses val="autoZero"/>
        <c:crossBetween val="between"/>
      </c:valAx>
      <c:spPr>
        <a:noFill/>
        <a:ln w="9525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664341332660813E-2"/>
          <c:y val="0.32510196767752614"/>
          <c:w val="0.9622535198494766"/>
          <c:h val="0.6688776255136307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spPr>
            <a:solidFill>
              <a:srgbClr val="FF7E79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numRef>
              <c:f>工作表1!$A$2</c:f>
              <c:numCache>
                <c:formatCode>General</c:formatCode>
                <c:ptCount val="1"/>
              </c:numCache>
            </c:numRef>
          </c:cat>
          <c:val>
            <c:numRef>
              <c:f>工作表1!$B$2</c:f>
              <c:numCache>
                <c:formatCode>General</c:formatCode>
                <c:ptCount val="1"/>
                <c:pt idx="0">
                  <c:v>0.63212055882855767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28-4245-9C78-72426B37C1F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欄2</c:v>
                </c:pt>
              </c:strCache>
            </c:strRef>
          </c:tx>
          <c:spPr>
            <a:solidFill>
              <a:srgbClr val="FFD579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numRef>
              <c:f>工作表1!$A$2</c:f>
              <c:numCache>
                <c:formatCode>General</c:formatCode>
                <c:ptCount val="1"/>
              </c:numCache>
            </c:numRef>
          </c:cat>
          <c:val>
            <c:numRef>
              <c:f>工作表1!$C$2</c:f>
              <c:numCache>
                <c:formatCode>General</c:formatCode>
                <c:ptCount val="1"/>
                <c:pt idx="0">
                  <c:v>0.23254415793482963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28-4245-9C78-72426B37C1FB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欄3</c:v>
                </c:pt>
              </c:strCache>
            </c:strRef>
          </c:tx>
          <c:spPr>
            <a:solidFill>
              <a:srgbClr val="178F51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numRef>
              <c:f>工作表1!$A$2</c:f>
              <c:numCache>
                <c:formatCode>General</c:formatCode>
                <c:ptCount val="1"/>
              </c:numCache>
            </c:numRef>
          </c:cat>
          <c:val>
            <c:numRef>
              <c:f>工作表1!$D$2</c:f>
              <c:numCache>
                <c:formatCode>General</c:formatCode>
                <c:ptCount val="1"/>
                <c:pt idx="0">
                  <c:v>8.5548214868748751E-2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28-4245-9C78-72426B37C1FB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欄4</c:v>
                </c:pt>
              </c:strCache>
            </c:strRef>
          </c:tx>
          <c:spPr>
            <a:solidFill>
              <a:srgbClr val="FFFFFF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numRef>
              <c:f>工作表1!$A$2</c:f>
              <c:numCache>
                <c:formatCode>General</c:formatCode>
                <c:ptCount val="1"/>
              </c:numCache>
            </c:numRef>
          </c:cat>
          <c:val>
            <c:numRef>
              <c:f>工作表1!$E$2</c:f>
              <c:numCache>
                <c:formatCode>General</c:formatCode>
                <c:ptCount val="1"/>
                <c:pt idx="0">
                  <c:v>4.9787068367863944E-2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28-4245-9C78-72426B37C1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55029823"/>
        <c:axId val="1971540239"/>
      </c:barChart>
      <c:catAx>
        <c:axId val="1550298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71540239"/>
        <c:crosses val="autoZero"/>
        <c:auto val="1"/>
        <c:lblAlgn val="ctr"/>
        <c:lblOffset val="100"/>
        <c:noMultiLvlLbl val="0"/>
      </c:catAx>
      <c:valAx>
        <c:axId val="1971540239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55029823"/>
        <c:crosses val="autoZero"/>
        <c:crossBetween val="between"/>
      </c:valAx>
      <c:spPr>
        <a:noFill/>
        <a:ln w="9525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9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9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9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9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9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9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9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9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9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12700" algn="l"/>
                <a:tab pos="262890" algn="l"/>
              </a:tabLst>
            </a:pPr>
            <a:endParaRPr lang="zh-TW" altLang="zh-HK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9" name="Shape 4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D66AE-88E1-684C-6E0A-518136AC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>
            <a:extLst>
              <a:ext uri="{FF2B5EF4-FFF2-40B4-BE49-F238E27FC236}">
                <a16:creationId xmlns:a16="http://schemas.microsoft.com/office/drawing/2014/main" id="{3B2F4841-6CB9-24F3-79FA-238C040340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8" name="Shape 458">
            <a:extLst>
              <a:ext uri="{FF2B5EF4-FFF2-40B4-BE49-F238E27FC236}">
                <a16:creationId xmlns:a16="http://schemas.microsoft.com/office/drawing/2014/main" id="{37797901-507B-B10E-5173-E11F90E3BCE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7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33249-E28A-70A3-BC53-3DD591CBA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>
            <a:extLst>
              <a:ext uri="{FF2B5EF4-FFF2-40B4-BE49-F238E27FC236}">
                <a16:creationId xmlns:a16="http://schemas.microsoft.com/office/drawing/2014/main" id="{E8B8E545-7323-70CF-9F48-E56047595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>
            <a:extLst>
              <a:ext uri="{FF2B5EF4-FFF2-40B4-BE49-F238E27FC236}">
                <a16:creationId xmlns:a16="http://schemas.microsoft.com/office/drawing/2014/main" id="{6670C7CE-3884-68BE-B709-840E5AE5D2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6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53CD-6558-4179-75A7-5D58D456A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>
            <a:extLst>
              <a:ext uri="{FF2B5EF4-FFF2-40B4-BE49-F238E27FC236}">
                <a16:creationId xmlns:a16="http://schemas.microsoft.com/office/drawing/2014/main" id="{A3C76057-450D-D391-FCFA-98B71F2CA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>
            <a:extLst>
              <a:ext uri="{FF2B5EF4-FFF2-40B4-BE49-F238E27FC236}">
                <a16:creationId xmlns:a16="http://schemas.microsoft.com/office/drawing/2014/main" id="{445394EE-8B89-43AC-5DFB-0B5D6F2A596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4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1484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AA17-2C23-F1E8-D3F1-0B95C738E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>
            <a:extLst>
              <a:ext uri="{FF2B5EF4-FFF2-40B4-BE49-F238E27FC236}">
                <a16:creationId xmlns:a16="http://schemas.microsoft.com/office/drawing/2014/main" id="{00693B36-C45F-CEE6-A6F7-96F03777F5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>
            <a:extLst>
              <a:ext uri="{FF2B5EF4-FFF2-40B4-BE49-F238E27FC236}">
                <a16:creationId xmlns:a16="http://schemas.microsoft.com/office/drawing/2014/main" id="{7DDB3903-B10E-41D1-8CE7-9241898C46C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B9F6-9DD3-1A6A-8D26-ECA6FC49F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>
            <a:extLst>
              <a:ext uri="{FF2B5EF4-FFF2-40B4-BE49-F238E27FC236}">
                <a16:creationId xmlns:a16="http://schemas.microsoft.com/office/drawing/2014/main" id="{932FC351-A4D4-49D7-D4F4-16F52B8CD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>
            <a:extLst>
              <a:ext uri="{FF2B5EF4-FFF2-40B4-BE49-F238E27FC236}">
                <a16:creationId xmlns:a16="http://schemas.microsoft.com/office/drawing/2014/main" id="{2A3CEAA4-4FEB-1B4C-84B7-95DC7E40991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0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3B493-0E08-F72E-52C3-CA82CE19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>
            <a:extLst>
              <a:ext uri="{FF2B5EF4-FFF2-40B4-BE49-F238E27FC236}">
                <a16:creationId xmlns:a16="http://schemas.microsoft.com/office/drawing/2014/main" id="{2CA8F4D5-CF8F-0A0C-AB50-BF0A0CE24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4" name="Shape 404">
            <a:extLst>
              <a:ext uri="{FF2B5EF4-FFF2-40B4-BE49-F238E27FC236}">
                <a16:creationId xmlns:a16="http://schemas.microsoft.com/office/drawing/2014/main" id="{4B60F1EC-BA34-F922-4BD2-B5CAA5EA24B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12700" algn="l"/>
                <a:tab pos="262890" algn="l"/>
              </a:tabLst>
            </a:pPr>
            <a:endParaRPr lang="en-US" altLang="zh-HK" sz="1800" kern="0" dirty="0">
              <a:solidFill>
                <a:srgbClr val="000000"/>
              </a:solidFill>
              <a:effectLst/>
              <a:latin typeface="Aptos" panose="020B0004020202020204" pitchFamily="34" charset="0"/>
              <a:ea typeface="PingFang HK"/>
              <a:cs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06095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FFAD2-549A-1DB7-A286-E04E3A625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CDA2E49-1E7E-6CAF-1A94-A3546A85C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907CC2D-12F4-0FB5-C52A-BE01798DF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334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>
                <a:solidFill>
                  <a:srgbClr val="2951A1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7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1206496" y="2968691"/>
            <a:ext cx="21971004" cy="385825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7500" spc="-150">
                <a:solidFill>
                  <a:srgbClr val="FFFFFF"/>
                </a:solidFill>
              </a:defRPr>
            </a:lvl1pPr>
          </a:lstStyle>
          <a:p>
            <a:r>
              <a:t>簡報標題</a:t>
            </a:r>
          </a:p>
        </p:txBody>
      </p:sp>
      <p:sp>
        <p:nvSpPr>
          <p:cNvPr id="8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832790"/>
            <a:ext cx="21971001" cy="2289286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50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50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50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50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50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5pPr>
          </a:lstStyle>
          <a:p>
            <a:r>
              <a:t>簡報副標題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聲明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型資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事實資料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事實資料</a:t>
            </a:r>
          </a:p>
        </p:txBody>
      </p:sp>
      <p:sp>
        <p:nvSpPr>
          <p:cNvPr id="6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引文來源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引文來源</a:t>
            </a:r>
          </a:p>
        </p:txBody>
      </p:sp>
      <p:sp>
        <p:nvSpPr>
          <p:cNvPr id="66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「名言語錄」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相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一碗沙律、炒飯、烚蛋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" name="裝着三文魚餅、沙律和鷹嘴豆泥的碗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一碗意大利闊麵配番荽牛油、烤榛子和巴馬臣芝士片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燈片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23" name="幻燈片副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40028" y="2372962"/>
            <a:ext cx="21837472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幻燈片副標題</a:t>
            </a:r>
          </a:p>
        </p:txBody>
      </p:sp>
      <p:sp>
        <p:nvSpPr>
          <p:cNvPr id="24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替用標題與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裝着三文魚餅、沙律和鷹嘴豆泥的碗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幻燈片標題</a:t>
            </a:r>
          </a:p>
        </p:txBody>
      </p:sp>
      <p:sp>
        <p:nvSpPr>
          <p:cNvPr id="19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5pPr>
          </a:lstStyle>
          <a:p>
            <a:r>
              <a:t>幻燈片副標題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燈片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23" name="幻燈片副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40028" y="2372962"/>
            <a:ext cx="21837472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幻燈片副標題</a:t>
            </a:r>
          </a:p>
        </p:txBody>
      </p:sp>
      <p:sp>
        <p:nvSpPr>
          <p:cNvPr id="24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、項目符號與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副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幻燈片副標題</a:t>
            </a:r>
          </a:p>
        </p:txBody>
      </p:sp>
      <p:sp>
        <p:nvSpPr>
          <p:cNvPr id="31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一碗意大利闊麵配番荽牛油、烤榛子和巴馬臣芝士片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3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小型標題、項目符號與直播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幻燈片副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幻燈片副標題</a:t>
            </a:r>
          </a:p>
        </p:txBody>
      </p:sp>
      <p:sp>
        <p:nvSpPr>
          <p:cNvPr id="37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8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3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型標題、項目符號與直播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副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幻燈片副標題</a:t>
            </a:r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4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章節標題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章節標題</a:t>
            </a:r>
          </a:p>
        </p:txBody>
      </p:sp>
      <p:sp>
        <p:nvSpPr>
          <p:cNvPr id="4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議程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議程標題</a:t>
            </a:r>
          </a:p>
        </p:txBody>
      </p:sp>
      <p:sp>
        <p:nvSpPr>
          <p:cNvPr id="54" name="議程副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>
                <a:solidFill>
                  <a:srgbClr val="628E6D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議程副標題</a:t>
            </a:r>
          </a:p>
        </p:txBody>
      </p:sp>
      <p:sp>
        <p:nvSpPr>
          <p:cNvPr id="55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議程主題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560" baseline="0">
          <a:solidFill>
            <a:srgbClr val="18AFF2"/>
          </a:solidFill>
          <a:uFillTx/>
          <a:latin typeface="+mn-lt"/>
          <a:ea typeface="+mn-ea"/>
          <a:cs typeface="+mn-cs"/>
          <a:sym typeface="Verdana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chart" Target="../charts/chart10.xml"/><Relationship Id="rId26" Type="http://schemas.openxmlformats.org/officeDocument/2006/relationships/image" Target="../media/image47.png"/><Relationship Id="rId3" Type="http://schemas.openxmlformats.org/officeDocument/2006/relationships/image" Target="../media/image211.png"/><Relationship Id="rId21" Type="http://schemas.openxmlformats.org/officeDocument/2006/relationships/image" Target="../media/image42.png"/><Relationship Id="rId7" Type="http://schemas.openxmlformats.org/officeDocument/2006/relationships/image" Target="../media/image610.png"/><Relationship Id="rId12" Type="http://schemas.openxmlformats.org/officeDocument/2006/relationships/image" Target="../media/image35.png"/><Relationship Id="rId17" Type="http://schemas.openxmlformats.org/officeDocument/2006/relationships/chart" Target="../charts/chart1.xml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0.png"/><Relationship Id="rId11" Type="http://schemas.openxmlformats.org/officeDocument/2006/relationships/image" Target="../media/image34.png"/><Relationship Id="rId24" Type="http://schemas.openxmlformats.org/officeDocument/2006/relationships/image" Target="../media/image45.png"/><Relationship Id="rId5" Type="http://schemas.openxmlformats.org/officeDocument/2006/relationships/image" Target="../media/image410.png"/><Relationship Id="rId15" Type="http://schemas.openxmlformats.org/officeDocument/2006/relationships/image" Target="../media/image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0.png"/><Relationship Id="rId4" Type="http://schemas.openxmlformats.org/officeDocument/2006/relationships/image" Target="../media/image310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1.png"/><Relationship Id="rId1" Type="http://schemas.openxmlformats.org/officeDocument/2006/relationships/tags" Target="../tags/tag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9.png"/><Relationship Id="rId18" Type="http://schemas.openxmlformats.org/officeDocument/2006/relationships/image" Target="../media/image77.png"/><Relationship Id="rId26" Type="http://schemas.openxmlformats.org/officeDocument/2006/relationships/image" Target="../media/image80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1.png"/><Relationship Id="rId17" Type="http://schemas.openxmlformats.org/officeDocument/2006/relationships/image" Target="../media/image75.png"/><Relationship Id="rId25" Type="http://schemas.openxmlformats.org/officeDocument/2006/relationships/image" Target="../media/image84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3.png"/><Relationship Id="rId20" Type="http://schemas.openxmlformats.org/officeDocument/2006/relationships/image" Target="../media/image76.png"/><Relationship Id="rId1" Type="http://schemas.openxmlformats.org/officeDocument/2006/relationships/tags" Target="../tags/tag6.xml"/><Relationship Id="rId6" Type="http://schemas.openxmlformats.org/officeDocument/2006/relationships/image" Target="../media/image64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63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7.png"/><Relationship Id="rId19" Type="http://schemas.openxmlformats.org/officeDocument/2006/relationships/image" Target="../media/image78.png"/><Relationship Id="rId4" Type="http://schemas.openxmlformats.org/officeDocument/2006/relationships/image" Target="../media/image62.png"/><Relationship Id="rId9" Type="http://schemas.openxmlformats.org/officeDocument/2006/relationships/image" Target="../media/image68.png"/><Relationship Id="rId14" Type="http://schemas.openxmlformats.org/officeDocument/2006/relationships/image" Target="../media/image72.png"/><Relationship Id="rId22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02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tags" Target="../tags/tag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85.png"/><Relationship Id="rId5" Type="http://schemas.openxmlformats.org/officeDocument/2006/relationships/image" Target="../media/image82.png"/><Relationship Id="rId15" Type="http://schemas.openxmlformats.org/officeDocument/2006/relationships/image" Target="../media/image95.png"/><Relationship Id="rId23" Type="http://schemas.openxmlformats.org/officeDocument/2006/relationships/image" Target="../media/image104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1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WINE 2024"/>
          <p:cNvSpPr txBox="1">
            <a:spLocks noGrp="1"/>
          </p:cNvSpPr>
          <p:nvPr>
            <p:ph type="body" idx="21"/>
          </p:nvPr>
        </p:nvSpPr>
        <p:spPr>
          <a:xfrm>
            <a:off x="1201341" y="11859862"/>
            <a:ext cx="2555114" cy="6369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defTabSz="825500">
              <a:defRPr sz="3600"/>
            </a:lvl1pPr>
          </a:lstStyle>
          <a:p>
            <a:r>
              <a:t>WINE 2024</a:t>
            </a:r>
          </a:p>
        </p:txBody>
      </p:sp>
      <p:sp>
        <p:nvSpPr>
          <p:cNvPr id="82" name="Zhiyi Huang       Chui Shan Lee       Jianqiao Lu       Xinkai Shu…"/>
          <p:cNvSpPr txBox="1">
            <a:spLocks noGrp="1"/>
          </p:cNvSpPr>
          <p:nvPr>
            <p:ph type="subTitle" sz="quarter" idx="1"/>
          </p:nvPr>
        </p:nvSpPr>
        <p:spPr>
          <a:xfrm>
            <a:off x="1201342" y="8569390"/>
            <a:ext cx="21971001" cy="2289286"/>
          </a:xfrm>
          <a:prstGeom prst="rect">
            <a:avLst/>
          </a:prstGeom>
        </p:spPr>
        <p:txBody>
          <a:bodyPr/>
          <a:lstStyle/>
          <a:p>
            <a:pPr defTabSz="586104">
              <a:defRPr sz="4969">
                <a:solidFill>
                  <a:srgbClr val="000000"/>
                </a:solidFill>
              </a:defRPr>
            </a:pPr>
            <a:r>
              <a:rPr dirty="0" err="1"/>
              <a:t>Zhiyi</a:t>
            </a:r>
            <a:r>
              <a:rPr dirty="0"/>
              <a:t> Huang       </a:t>
            </a:r>
            <a:r>
              <a:rPr b="1" dirty="0"/>
              <a:t>Chui Shan Lee</a:t>
            </a:r>
            <a:r>
              <a:rPr dirty="0"/>
              <a:t>       </a:t>
            </a:r>
            <a:r>
              <a:rPr dirty="0" err="1"/>
              <a:t>Jianqiao</a:t>
            </a:r>
            <a:r>
              <a:rPr dirty="0"/>
              <a:t> Lu       </a:t>
            </a:r>
            <a:r>
              <a:rPr dirty="0" err="1"/>
              <a:t>Xinkai</a:t>
            </a:r>
            <a:r>
              <a:rPr dirty="0"/>
              <a:t> Shu</a:t>
            </a:r>
            <a:r>
              <a:rPr lang="en-US" dirty="0"/>
              <a:t>*</a:t>
            </a:r>
            <a:endParaRPr dirty="0"/>
          </a:p>
          <a:p>
            <a:pPr defTabSz="586104">
              <a:defRPr sz="4615">
                <a:solidFill>
                  <a:srgbClr val="000000"/>
                </a:solidFill>
              </a:defRPr>
            </a:pPr>
            <a:endParaRPr dirty="0"/>
          </a:p>
          <a:p>
            <a:pPr defTabSz="586104">
              <a:defRPr sz="4615">
                <a:solidFill>
                  <a:srgbClr val="000000"/>
                </a:solidFill>
              </a:defRPr>
            </a:pPr>
            <a:r>
              <a:rPr dirty="0"/>
              <a:t>The University of Hong Kong</a:t>
            </a:r>
            <a:endParaRPr lang="en-US" dirty="0"/>
          </a:p>
        </p:txBody>
      </p:sp>
      <p:sp>
        <p:nvSpPr>
          <p:cNvPr id="83" name="Sampling WithOut Replacement"/>
          <p:cNvSpPr/>
          <p:nvPr/>
        </p:nvSpPr>
        <p:spPr>
          <a:xfrm>
            <a:off x="13315119" y="2730251"/>
            <a:ext cx="9226006" cy="4948391"/>
          </a:xfrm>
          <a:prstGeom prst="roundRect">
            <a:avLst>
              <a:gd name="adj" fmla="val 28971"/>
            </a:avLst>
          </a:prstGeom>
          <a:solidFill>
            <a:srgbClr val="FCDFE8"/>
          </a:solidFill>
          <a:ln w="63500">
            <a:solidFill>
              <a:srgbClr val="FB82D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defRPr sz="7500" b="1" spc="-150">
                <a:solidFill>
                  <a:srgbClr val="FFFFFF"/>
                </a:solidFill>
                <a:latin typeface="+mn-lt"/>
                <a:ea typeface="+mn-ea"/>
                <a:cs typeface="+mn-cs"/>
                <a:sym typeface="Verdana"/>
              </a:defRPr>
            </a:pPr>
            <a:r>
              <a:rPr sz="8500" spc="-170">
                <a:ln w="63500" cap="flat">
                  <a:solidFill>
                    <a:srgbClr val="000000"/>
                  </a:solidFill>
                  <a:prstDash val="solid"/>
                  <a:miter lim="400000"/>
                </a:ln>
              </a:rPr>
              <a:t>S</a:t>
            </a:r>
            <a:r>
              <a:rPr>
                <a:solidFill>
                  <a:srgbClr val="000000"/>
                </a:solidFill>
              </a:rPr>
              <a:t>ampling </a:t>
            </a:r>
            <a:r>
              <a:rPr sz="8500" spc="-170" err="1">
                <a:ln w="63500" cap="flat">
                  <a:solidFill>
                    <a:srgbClr val="000000"/>
                  </a:solidFill>
                  <a:prstDash val="solid"/>
                  <a:miter lim="400000"/>
                </a:ln>
              </a:rPr>
              <a:t>W</a:t>
            </a:r>
            <a:r>
              <a:rPr err="1">
                <a:solidFill>
                  <a:srgbClr val="000000"/>
                </a:solidFill>
              </a:rPr>
              <a:t>ith</a:t>
            </a:r>
            <a:r>
              <a:rPr sz="8500" spc="-170" err="1">
                <a:ln w="63500" cap="flat">
                  <a:solidFill>
                    <a:srgbClr val="000000"/>
                  </a:solidFill>
                  <a:prstDash val="solid"/>
                  <a:miter lim="400000"/>
                </a:ln>
              </a:rPr>
              <a:t>O</a:t>
            </a:r>
            <a:r>
              <a:rPr err="1">
                <a:solidFill>
                  <a:srgbClr val="000000"/>
                </a:solidFill>
              </a:rPr>
              <a:t>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sz="8500" spc="-170">
                <a:ln w="63500" cap="flat">
                  <a:solidFill>
                    <a:srgbClr val="000000"/>
                  </a:solidFill>
                  <a:prstDash val="solid"/>
                  <a:miter lim="400000"/>
                </a:ln>
              </a:rPr>
              <a:t>R</a:t>
            </a:r>
            <a:r>
              <a:rPr>
                <a:solidFill>
                  <a:srgbClr val="000000"/>
                </a:solidFill>
              </a:rPr>
              <a:t>eplacement</a:t>
            </a:r>
          </a:p>
        </p:txBody>
      </p:sp>
      <p:sp>
        <p:nvSpPr>
          <p:cNvPr id="84" name="Online Matching"/>
          <p:cNvSpPr/>
          <p:nvPr/>
        </p:nvSpPr>
        <p:spPr>
          <a:xfrm>
            <a:off x="1842876" y="2730251"/>
            <a:ext cx="5853015" cy="4948391"/>
          </a:xfrm>
          <a:prstGeom prst="roundRect">
            <a:avLst>
              <a:gd name="adj" fmla="val 28971"/>
            </a:avLst>
          </a:prstGeom>
          <a:solidFill>
            <a:srgbClr val="B1E1EA"/>
          </a:solidFill>
          <a:ln w="63500">
            <a:solidFill>
              <a:srgbClr val="51B1F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30000"/>
              </a:lnSpc>
              <a:spcBef>
                <a:spcPts val="0"/>
              </a:spcBef>
              <a:defRPr sz="7500" b="1" spc="-150"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Online Matching</a:t>
            </a:r>
          </a:p>
        </p:txBody>
      </p:sp>
      <p:pic>
        <p:nvPicPr>
          <p:cNvPr id="85" name="lottery machine.jpg" descr="lottery machine.jpg"/>
          <p:cNvPicPr>
            <a:picLocks noChangeAspect="1"/>
          </p:cNvPicPr>
          <p:nvPr/>
        </p:nvPicPr>
        <p:blipFill>
          <a:blip r:embed="rId3"/>
          <a:srcRect l="13778" t="5096" r="13801" b="5213"/>
          <a:stretch>
            <a:fillRect/>
          </a:stretch>
        </p:blipFill>
        <p:spPr>
          <a:xfrm flipH="1">
            <a:off x="20502437" y="4594219"/>
            <a:ext cx="1606263" cy="149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6" extrusionOk="0">
                <a:moveTo>
                  <a:pt x="7009" y="0"/>
                </a:moveTo>
                <a:cubicBezTo>
                  <a:pt x="6939" y="5"/>
                  <a:pt x="6879" y="30"/>
                  <a:pt x="6807" y="69"/>
                </a:cubicBezTo>
                <a:cubicBezTo>
                  <a:pt x="6737" y="107"/>
                  <a:pt x="6593" y="167"/>
                  <a:pt x="6487" y="207"/>
                </a:cubicBezTo>
                <a:cubicBezTo>
                  <a:pt x="6380" y="247"/>
                  <a:pt x="6258" y="301"/>
                  <a:pt x="6220" y="322"/>
                </a:cubicBezTo>
                <a:cubicBezTo>
                  <a:pt x="6181" y="343"/>
                  <a:pt x="6121" y="356"/>
                  <a:pt x="6086" y="356"/>
                </a:cubicBezTo>
                <a:cubicBezTo>
                  <a:pt x="6052" y="356"/>
                  <a:pt x="5960" y="404"/>
                  <a:pt x="5884" y="460"/>
                </a:cubicBezTo>
                <a:cubicBezTo>
                  <a:pt x="5808" y="515"/>
                  <a:pt x="5717" y="569"/>
                  <a:pt x="5681" y="581"/>
                </a:cubicBezTo>
                <a:cubicBezTo>
                  <a:pt x="5520" y="634"/>
                  <a:pt x="4916" y="895"/>
                  <a:pt x="4881" y="925"/>
                </a:cubicBezTo>
                <a:cubicBezTo>
                  <a:pt x="4838" y="963"/>
                  <a:pt x="4740" y="1011"/>
                  <a:pt x="4427" y="1138"/>
                </a:cubicBezTo>
                <a:cubicBezTo>
                  <a:pt x="4243" y="1213"/>
                  <a:pt x="4194" y="1245"/>
                  <a:pt x="4081" y="1385"/>
                </a:cubicBezTo>
                <a:cubicBezTo>
                  <a:pt x="4009" y="1473"/>
                  <a:pt x="3899" y="1586"/>
                  <a:pt x="3835" y="1638"/>
                </a:cubicBezTo>
                <a:cubicBezTo>
                  <a:pt x="3772" y="1689"/>
                  <a:pt x="3659" y="1822"/>
                  <a:pt x="3585" y="1931"/>
                </a:cubicBezTo>
                <a:cubicBezTo>
                  <a:pt x="3511" y="2039"/>
                  <a:pt x="3222" y="2371"/>
                  <a:pt x="2945" y="2672"/>
                </a:cubicBezTo>
                <a:cubicBezTo>
                  <a:pt x="2425" y="3234"/>
                  <a:pt x="2219" y="3472"/>
                  <a:pt x="2219" y="3510"/>
                </a:cubicBezTo>
                <a:cubicBezTo>
                  <a:pt x="2219" y="3523"/>
                  <a:pt x="2210" y="3533"/>
                  <a:pt x="2198" y="3533"/>
                </a:cubicBezTo>
                <a:cubicBezTo>
                  <a:pt x="2165" y="3533"/>
                  <a:pt x="1827" y="3911"/>
                  <a:pt x="1782" y="3999"/>
                </a:cubicBezTo>
                <a:cubicBezTo>
                  <a:pt x="1760" y="4040"/>
                  <a:pt x="1719" y="4092"/>
                  <a:pt x="1691" y="4114"/>
                </a:cubicBezTo>
                <a:cubicBezTo>
                  <a:pt x="1621" y="4168"/>
                  <a:pt x="1476" y="4331"/>
                  <a:pt x="1382" y="4458"/>
                </a:cubicBezTo>
                <a:cubicBezTo>
                  <a:pt x="1339" y="4516"/>
                  <a:pt x="1259" y="4619"/>
                  <a:pt x="1206" y="4682"/>
                </a:cubicBezTo>
                <a:cubicBezTo>
                  <a:pt x="1126" y="4778"/>
                  <a:pt x="1110" y="4815"/>
                  <a:pt x="1110" y="4912"/>
                </a:cubicBezTo>
                <a:cubicBezTo>
                  <a:pt x="1110" y="4977"/>
                  <a:pt x="1097" y="5041"/>
                  <a:pt x="1083" y="5050"/>
                </a:cubicBezTo>
                <a:cubicBezTo>
                  <a:pt x="1067" y="5060"/>
                  <a:pt x="1062" y="5237"/>
                  <a:pt x="1062" y="5492"/>
                </a:cubicBezTo>
                <a:cubicBezTo>
                  <a:pt x="1062" y="5748"/>
                  <a:pt x="1050" y="5930"/>
                  <a:pt x="1035" y="5941"/>
                </a:cubicBezTo>
                <a:cubicBezTo>
                  <a:pt x="1019" y="5951"/>
                  <a:pt x="1008" y="6150"/>
                  <a:pt x="1008" y="6440"/>
                </a:cubicBezTo>
                <a:cubicBezTo>
                  <a:pt x="1008" y="6828"/>
                  <a:pt x="999" y="6937"/>
                  <a:pt x="966" y="7009"/>
                </a:cubicBezTo>
                <a:cubicBezTo>
                  <a:pt x="927" y="7093"/>
                  <a:pt x="929" y="7110"/>
                  <a:pt x="971" y="7210"/>
                </a:cubicBezTo>
                <a:cubicBezTo>
                  <a:pt x="1013" y="7311"/>
                  <a:pt x="1010" y="7322"/>
                  <a:pt x="971" y="7411"/>
                </a:cubicBezTo>
                <a:cubicBezTo>
                  <a:pt x="937" y="7488"/>
                  <a:pt x="928" y="7600"/>
                  <a:pt x="928" y="7969"/>
                </a:cubicBezTo>
                <a:cubicBezTo>
                  <a:pt x="928" y="8246"/>
                  <a:pt x="917" y="8435"/>
                  <a:pt x="902" y="8445"/>
                </a:cubicBezTo>
                <a:cubicBezTo>
                  <a:pt x="887" y="8455"/>
                  <a:pt x="880" y="8587"/>
                  <a:pt x="880" y="8750"/>
                </a:cubicBezTo>
                <a:lnTo>
                  <a:pt x="880" y="9043"/>
                </a:lnTo>
                <a:lnTo>
                  <a:pt x="992" y="9233"/>
                </a:lnTo>
                <a:cubicBezTo>
                  <a:pt x="1054" y="9336"/>
                  <a:pt x="1110" y="9450"/>
                  <a:pt x="1120" y="9485"/>
                </a:cubicBezTo>
                <a:cubicBezTo>
                  <a:pt x="1130" y="9520"/>
                  <a:pt x="1185" y="9580"/>
                  <a:pt x="1238" y="9617"/>
                </a:cubicBezTo>
                <a:cubicBezTo>
                  <a:pt x="1290" y="9655"/>
                  <a:pt x="1406" y="9799"/>
                  <a:pt x="1499" y="9945"/>
                </a:cubicBezTo>
                <a:cubicBezTo>
                  <a:pt x="1591" y="10090"/>
                  <a:pt x="1690" y="10222"/>
                  <a:pt x="1723" y="10238"/>
                </a:cubicBezTo>
                <a:cubicBezTo>
                  <a:pt x="1756" y="10254"/>
                  <a:pt x="1794" y="10291"/>
                  <a:pt x="1803" y="10318"/>
                </a:cubicBezTo>
                <a:cubicBezTo>
                  <a:pt x="1831" y="10403"/>
                  <a:pt x="2033" y="10726"/>
                  <a:pt x="2123" y="10830"/>
                </a:cubicBezTo>
                <a:cubicBezTo>
                  <a:pt x="2171" y="10884"/>
                  <a:pt x="2257" y="10993"/>
                  <a:pt x="2315" y="11077"/>
                </a:cubicBezTo>
                <a:cubicBezTo>
                  <a:pt x="2373" y="11160"/>
                  <a:pt x="2461" y="11280"/>
                  <a:pt x="2512" y="11341"/>
                </a:cubicBezTo>
                <a:cubicBezTo>
                  <a:pt x="2564" y="11402"/>
                  <a:pt x="2608" y="11462"/>
                  <a:pt x="2608" y="11473"/>
                </a:cubicBezTo>
                <a:cubicBezTo>
                  <a:pt x="2609" y="11484"/>
                  <a:pt x="2675" y="11567"/>
                  <a:pt x="2758" y="11657"/>
                </a:cubicBezTo>
                <a:cubicBezTo>
                  <a:pt x="2840" y="11746"/>
                  <a:pt x="2921" y="11857"/>
                  <a:pt x="2939" y="11904"/>
                </a:cubicBezTo>
                <a:cubicBezTo>
                  <a:pt x="2957" y="11951"/>
                  <a:pt x="3013" y="12031"/>
                  <a:pt x="3062" y="12082"/>
                </a:cubicBezTo>
                <a:cubicBezTo>
                  <a:pt x="3111" y="12133"/>
                  <a:pt x="3153" y="12190"/>
                  <a:pt x="3153" y="12208"/>
                </a:cubicBezTo>
                <a:cubicBezTo>
                  <a:pt x="3153" y="12227"/>
                  <a:pt x="3181" y="12264"/>
                  <a:pt x="3217" y="12295"/>
                </a:cubicBezTo>
                <a:cubicBezTo>
                  <a:pt x="3252" y="12325"/>
                  <a:pt x="3281" y="12364"/>
                  <a:pt x="3281" y="12381"/>
                </a:cubicBezTo>
                <a:cubicBezTo>
                  <a:pt x="3281" y="12397"/>
                  <a:pt x="3359" y="12489"/>
                  <a:pt x="3451" y="12588"/>
                </a:cubicBezTo>
                <a:cubicBezTo>
                  <a:pt x="3547" y="12690"/>
                  <a:pt x="3617" y="12797"/>
                  <a:pt x="3617" y="12829"/>
                </a:cubicBezTo>
                <a:cubicBezTo>
                  <a:pt x="3617" y="12860"/>
                  <a:pt x="3629" y="12888"/>
                  <a:pt x="3643" y="12898"/>
                </a:cubicBezTo>
                <a:cubicBezTo>
                  <a:pt x="3677" y="12920"/>
                  <a:pt x="3677" y="13128"/>
                  <a:pt x="3643" y="13151"/>
                </a:cubicBezTo>
                <a:cubicBezTo>
                  <a:pt x="3629" y="13160"/>
                  <a:pt x="3617" y="13195"/>
                  <a:pt x="3617" y="13231"/>
                </a:cubicBezTo>
                <a:cubicBezTo>
                  <a:pt x="3617" y="13268"/>
                  <a:pt x="3604" y="13308"/>
                  <a:pt x="3590" y="13317"/>
                </a:cubicBezTo>
                <a:cubicBezTo>
                  <a:pt x="3576" y="13327"/>
                  <a:pt x="3563" y="13371"/>
                  <a:pt x="3563" y="13415"/>
                </a:cubicBezTo>
                <a:cubicBezTo>
                  <a:pt x="3563" y="13459"/>
                  <a:pt x="3551" y="13503"/>
                  <a:pt x="3537" y="13513"/>
                </a:cubicBezTo>
                <a:cubicBezTo>
                  <a:pt x="3522" y="13522"/>
                  <a:pt x="3510" y="13554"/>
                  <a:pt x="3510" y="13587"/>
                </a:cubicBezTo>
                <a:cubicBezTo>
                  <a:pt x="3510" y="13621"/>
                  <a:pt x="3494" y="13678"/>
                  <a:pt x="3473" y="13708"/>
                </a:cubicBezTo>
                <a:cubicBezTo>
                  <a:pt x="3452" y="13738"/>
                  <a:pt x="3435" y="13787"/>
                  <a:pt x="3435" y="13823"/>
                </a:cubicBezTo>
                <a:cubicBezTo>
                  <a:pt x="3435" y="13961"/>
                  <a:pt x="3334" y="14122"/>
                  <a:pt x="3142" y="14282"/>
                </a:cubicBezTo>
                <a:cubicBezTo>
                  <a:pt x="3038" y="14369"/>
                  <a:pt x="2900" y="14467"/>
                  <a:pt x="2838" y="14501"/>
                </a:cubicBezTo>
                <a:cubicBezTo>
                  <a:pt x="2776" y="14535"/>
                  <a:pt x="2689" y="14592"/>
                  <a:pt x="2646" y="14627"/>
                </a:cubicBezTo>
                <a:cubicBezTo>
                  <a:pt x="2603" y="14662"/>
                  <a:pt x="2543" y="14707"/>
                  <a:pt x="2507" y="14725"/>
                </a:cubicBezTo>
                <a:cubicBezTo>
                  <a:pt x="2472" y="14742"/>
                  <a:pt x="2381" y="14789"/>
                  <a:pt x="2310" y="14834"/>
                </a:cubicBezTo>
                <a:cubicBezTo>
                  <a:pt x="2239" y="14878"/>
                  <a:pt x="2153" y="14930"/>
                  <a:pt x="2118" y="14949"/>
                </a:cubicBezTo>
                <a:cubicBezTo>
                  <a:pt x="2082" y="14967"/>
                  <a:pt x="2025" y="15013"/>
                  <a:pt x="1990" y="15046"/>
                </a:cubicBezTo>
                <a:cubicBezTo>
                  <a:pt x="1954" y="15080"/>
                  <a:pt x="1860" y="15142"/>
                  <a:pt x="1782" y="15184"/>
                </a:cubicBezTo>
                <a:cubicBezTo>
                  <a:pt x="1704" y="15227"/>
                  <a:pt x="1574" y="15315"/>
                  <a:pt x="1494" y="15380"/>
                </a:cubicBezTo>
                <a:cubicBezTo>
                  <a:pt x="1414" y="15444"/>
                  <a:pt x="1262" y="15542"/>
                  <a:pt x="1158" y="15598"/>
                </a:cubicBezTo>
                <a:cubicBezTo>
                  <a:pt x="1053" y="15653"/>
                  <a:pt x="921" y="15747"/>
                  <a:pt x="864" y="15805"/>
                </a:cubicBezTo>
                <a:cubicBezTo>
                  <a:pt x="807" y="15863"/>
                  <a:pt x="722" y="15927"/>
                  <a:pt x="672" y="15948"/>
                </a:cubicBezTo>
                <a:cubicBezTo>
                  <a:pt x="484" y="16028"/>
                  <a:pt x="345" y="16122"/>
                  <a:pt x="213" y="16259"/>
                </a:cubicBezTo>
                <a:lnTo>
                  <a:pt x="80" y="16397"/>
                </a:lnTo>
                <a:lnTo>
                  <a:pt x="80" y="16781"/>
                </a:lnTo>
                <a:cubicBezTo>
                  <a:pt x="80" y="17074"/>
                  <a:pt x="66" y="17177"/>
                  <a:pt x="37" y="17218"/>
                </a:cubicBezTo>
                <a:cubicBezTo>
                  <a:pt x="7" y="17261"/>
                  <a:pt x="1" y="17381"/>
                  <a:pt x="0" y="17810"/>
                </a:cubicBezTo>
                <a:lnTo>
                  <a:pt x="0" y="18344"/>
                </a:lnTo>
                <a:lnTo>
                  <a:pt x="69" y="18453"/>
                </a:lnTo>
                <a:cubicBezTo>
                  <a:pt x="142" y="18564"/>
                  <a:pt x="238" y="18621"/>
                  <a:pt x="357" y="18620"/>
                </a:cubicBezTo>
                <a:cubicBezTo>
                  <a:pt x="394" y="18620"/>
                  <a:pt x="562" y="18651"/>
                  <a:pt x="725" y="18689"/>
                </a:cubicBezTo>
                <a:cubicBezTo>
                  <a:pt x="1426" y="18850"/>
                  <a:pt x="2188" y="18985"/>
                  <a:pt x="2534" y="19011"/>
                </a:cubicBezTo>
                <a:cubicBezTo>
                  <a:pt x="2697" y="19023"/>
                  <a:pt x="2909" y="19054"/>
                  <a:pt x="3009" y="19079"/>
                </a:cubicBezTo>
                <a:cubicBezTo>
                  <a:pt x="3189" y="19125"/>
                  <a:pt x="3370" y="19151"/>
                  <a:pt x="3761" y="19200"/>
                </a:cubicBezTo>
                <a:cubicBezTo>
                  <a:pt x="3957" y="19225"/>
                  <a:pt x="4126" y="19261"/>
                  <a:pt x="4299" y="19315"/>
                </a:cubicBezTo>
                <a:cubicBezTo>
                  <a:pt x="4342" y="19328"/>
                  <a:pt x="4474" y="19351"/>
                  <a:pt x="4588" y="19361"/>
                </a:cubicBezTo>
                <a:cubicBezTo>
                  <a:pt x="4701" y="19370"/>
                  <a:pt x="4860" y="19400"/>
                  <a:pt x="4945" y="19430"/>
                </a:cubicBezTo>
                <a:cubicBezTo>
                  <a:pt x="5030" y="19460"/>
                  <a:pt x="5235" y="19495"/>
                  <a:pt x="5398" y="19510"/>
                </a:cubicBezTo>
                <a:cubicBezTo>
                  <a:pt x="5808" y="19548"/>
                  <a:pt x="6043" y="19585"/>
                  <a:pt x="6134" y="19619"/>
                </a:cubicBezTo>
                <a:cubicBezTo>
                  <a:pt x="6177" y="19635"/>
                  <a:pt x="6296" y="19652"/>
                  <a:pt x="6396" y="19660"/>
                </a:cubicBezTo>
                <a:cubicBezTo>
                  <a:pt x="6495" y="19668"/>
                  <a:pt x="6688" y="19698"/>
                  <a:pt x="6823" y="19729"/>
                </a:cubicBezTo>
                <a:cubicBezTo>
                  <a:pt x="6958" y="19760"/>
                  <a:pt x="7104" y="19786"/>
                  <a:pt x="7153" y="19786"/>
                </a:cubicBezTo>
                <a:cubicBezTo>
                  <a:pt x="7203" y="19787"/>
                  <a:pt x="7326" y="19808"/>
                  <a:pt x="7425" y="19832"/>
                </a:cubicBezTo>
                <a:cubicBezTo>
                  <a:pt x="7599" y="19874"/>
                  <a:pt x="7781" y="19901"/>
                  <a:pt x="8226" y="19953"/>
                </a:cubicBezTo>
                <a:cubicBezTo>
                  <a:pt x="8422" y="19975"/>
                  <a:pt x="8608" y="20011"/>
                  <a:pt x="8807" y="20068"/>
                </a:cubicBezTo>
                <a:cubicBezTo>
                  <a:pt x="8857" y="20082"/>
                  <a:pt x="9029" y="20110"/>
                  <a:pt x="9186" y="20125"/>
                </a:cubicBezTo>
                <a:cubicBezTo>
                  <a:pt x="9598" y="20166"/>
                  <a:pt x="9774" y="20189"/>
                  <a:pt x="9815" y="20217"/>
                </a:cubicBezTo>
                <a:cubicBezTo>
                  <a:pt x="9835" y="20230"/>
                  <a:pt x="9936" y="20255"/>
                  <a:pt x="10045" y="20269"/>
                </a:cubicBezTo>
                <a:cubicBezTo>
                  <a:pt x="10536" y="20331"/>
                  <a:pt x="10650" y="20347"/>
                  <a:pt x="10941" y="20401"/>
                </a:cubicBezTo>
                <a:cubicBezTo>
                  <a:pt x="11111" y="20432"/>
                  <a:pt x="11286" y="20472"/>
                  <a:pt x="11330" y="20487"/>
                </a:cubicBezTo>
                <a:cubicBezTo>
                  <a:pt x="11374" y="20502"/>
                  <a:pt x="11466" y="20516"/>
                  <a:pt x="11538" y="20516"/>
                </a:cubicBezTo>
                <a:cubicBezTo>
                  <a:pt x="11610" y="20516"/>
                  <a:pt x="11711" y="20533"/>
                  <a:pt x="11762" y="20556"/>
                </a:cubicBezTo>
                <a:cubicBezTo>
                  <a:pt x="11815" y="20580"/>
                  <a:pt x="11936" y="20596"/>
                  <a:pt x="12040" y="20596"/>
                </a:cubicBezTo>
                <a:cubicBezTo>
                  <a:pt x="12147" y="20596"/>
                  <a:pt x="12260" y="20616"/>
                  <a:pt x="12317" y="20642"/>
                </a:cubicBezTo>
                <a:cubicBezTo>
                  <a:pt x="12370" y="20666"/>
                  <a:pt x="12552" y="20697"/>
                  <a:pt x="12722" y="20711"/>
                </a:cubicBezTo>
                <a:cubicBezTo>
                  <a:pt x="12893" y="20725"/>
                  <a:pt x="13082" y="20749"/>
                  <a:pt x="13138" y="20763"/>
                </a:cubicBezTo>
                <a:cubicBezTo>
                  <a:pt x="13332" y="20811"/>
                  <a:pt x="13526" y="20842"/>
                  <a:pt x="13704" y="20860"/>
                </a:cubicBezTo>
                <a:cubicBezTo>
                  <a:pt x="13802" y="20871"/>
                  <a:pt x="13961" y="20902"/>
                  <a:pt x="14061" y="20929"/>
                </a:cubicBezTo>
                <a:cubicBezTo>
                  <a:pt x="14162" y="20956"/>
                  <a:pt x="14260" y="20972"/>
                  <a:pt x="14280" y="20964"/>
                </a:cubicBezTo>
                <a:cubicBezTo>
                  <a:pt x="14313" y="20950"/>
                  <a:pt x="14455" y="20976"/>
                  <a:pt x="14947" y="21073"/>
                </a:cubicBezTo>
                <a:cubicBezTo>
                  <a:pt x="15032" y="21090"/>
                  <a:pt x="15171" y="21108"/>
                  <a:pt x="15256" y="21119"/>
                </a:cubicBezTo>
                <a:cubicBezTo>
                  <a:pt x="15341" y="21130"/>
                  <a:pt x="15425" y="21153"/>
                  <a:pt x="15443" y="21165"/>
                </a:cubicBezTo>
                <a:cubicBezTo>
                  <a:pt x="15479" y="21190"/>
                  <a:pt x="15733" y="21227"/>
                  <a:pt x="16067" y="21263"/>
                </a:cubicBezTo>
                <a:cubicBezTo>
                  <a:pt x="16420" y="21300"/>
                  <a:pt x="16723" y="21348"/>
                  <a:pt x="16803" y="21377"/>
                </a:cubicBezTo>
                <a:cubicBezTo>
                  <a:pt x="16844" y="21393"/>
                  <a:pt x="16915" y="21406"/>
                  <a:pt x="16963" y="21406"/>
                </a:cubicBezTo>
                <a:cubicBezTo>
                  <a:pt x="17012" y="21406"/>
                  <a:pt x="17076" y="21417"/>
                  <a:pt x="17107" y="21435"/>
                </a:cubicBezTo>
                <a:cubicBezTo>
                  <a:pt x="17184" y="21480"/>
                  <a:pt x="17356" y="21516"/>
                  <a:pt x="17609" y="21538"/>
                </a:cubicBezTo>
                <a:cubicBezTo>
                  <a:pt x="17725" y="21549"/>
                  <a:pt x="17828" y="21562"/>
                  <a:pt x="17838" y="21573"/>
                </a:cubicBezTo>
                <a:cubicBezTo>
                  <a:pt x="17848" y="21583"/>
                  <a:pt x="17979" y="21596"/>
                  <a:pt x="18126" y="21596"/>
                </a:cubicBezTo>
                <a:cubicBezTo>
                  <a:pt x="18401" y="21595"/>
                  <a:pt x="18666" y="21537"/>
                  <a:pt x="18740" y="21458"/>
                </a:cubicBezTo>
                <a:cubicBezTo>
                  <a:pt x="18759" y="21437"/>
                  <a:pt x="18803" y="21391"/>
                  <a:pt x="18841" y="21360"/>
                </a:cubicBezTo>
                <a:cubicBezTo>
                  <a:pt x="18879" y="21330"/>
                  <a:pt x="18910" y="21291"/>
                  <a:pt x="18910" y="21274"/>
                </a:cubicBezTo>
                <a:cubicBezTo>
                  <a:pt x="18910" y="21257"/>
                  <a:pt x="18937" y="21230"/>
                  <a:pt x="18969" y="21211"/>
                </a:cubicBezTo>
                <a:cubicBezTo>
                  <a:pt x="19001" y="21192"/>
                  <a:pt x="19058" y="21122"/>
                  <a:pt x="19097" y="21056"/>
                </a:cubicBezTo>
                <a:cubicBezTo>
                  <a:pt x="19170" y="20932"/>
                  <a:pt x="19195" y="20898"/>
                  <a:pt x="19460" y="20590"/>
                </a:cubicBezTo>
                <a:cubicBezTo>
                  <a:pt x="19674" y="20342"/>
                  <a:pt x="19854" y="20120"/>
                  <a:pt x="19940" y="19993"/>
                </a:cubicBezTo>
                <a:cubicBezTo>
                  <a:pt x="19979" y="19935"/>
                  <a:pt x="20091" y="19801"/>
                  <a:pt x="20185" y="19694"/>
                </a:cubicBezTo>
                <a:cubicBezTo>
                  <a:pt x="20280" y="19587"/>
                  <a:pt x="20356" y="19482"/>
                  <a:pt x="20356" y="19464"/>
                </a:cubicBezTo>
                <a:cubicBezTo>
                  <a:pt x="20356" y="19447"/>
                  <a:pt x="20497" y="19281"/>
                  <a:pt x="20671" y="19091"/>
                </a:cubicBezTo>
                <a:cubicBezTo>
                  <a:pt x="20845" y="18901"/>
                  <a:pt x="21023" y="18693"/>
                  <a:pt x="21065" y="18631"/>
                </a:cubicBezTo>
                <a:cubicBezTo>
                  <a:pt x="21107" y="18570"/>
                  <a:pt x="21162" y="18501"/>
                  <a:pt x="21188" y="18476"/>
                </a:cubicBezTo>
                <a:cubicBezTo>
                  <a:pt x="21214" y="18451"/>
                  <a:pt x="21236" y="18424"/>
                  <a:pt x="21236" y="18413"/>
                </a:cubicBezTo>
                <a:cubicBezTo>
                  <a:pt x="21236" y="18402"/>
                  <a:pt x="21295" y="18295"/>
                  <a:pt x="21369" y="18177"/>
                </a:cubicBezTo>
                <a:cubicBezTo>
                  <a:pt x="21444" y="18060"/>
                  <a:pt x="21530" y="17923"/>
                  <a:pt x="21556" y="17867"/>
                </a:cubicBezTo>
                <a:cubicBezTo>
                  <a:pt x="21600" y="17774"/>
                  <a:pt x="21599" y="17757"/>
                  <a:pt x="21561" y="17678"/>
                </a:cubicBezTo>
                <a:cubicBezTo>
                  <a:pt x="21528" y="17608"/>
                  <a:pt x="21519" y="17488"/>
                  <a:pt x="21519" y="17034"/>
                </a:cubicBezTo>
                <a:cubicBezTo>
                  <a:pt x="21519" y="16693"/>
                  <a:pt x="21508" y="16470"/>
                  <a:pt x="21492" y="16460"/>
                </a:cubicBezTo>
                <a:cubicBezTo>
                  <a:pt x="21478" y="16450"/>
                  <a:pt x="21465" y="16402"/>
                  <a:pt x="21465" y="16351"/>
                </a:cubicBezTo>
                <a:cubicBezTo>
                  <a:pt x="21465" y="16299"/>
                  <a:pt x="21458" y="16251"/>
                  <a:pt x="21444" y="16241"/>
                </a:cubicBezTo>
                <a:cubicBezTo>
                  <a:pt x="21430" y="16232"/>
                  <a:pt x="21417" y="16149"/>
                  <a:pt x="21417" y="16058"/>
                </a:cubicBezTo>
                <a:cubicBezTo>
                  <a:pt x="21417" y="15966"/>
                  <a:pt x="21405" y="15872"/>
                  <a:pt x="21391" y="15845"/>
                </a:cubicBezTo>
                <a:cubicBezTo>
                  <a:pt x="21376" y="15818"/>
                  <a:pt x="21356" y="15764"/>
                  <a:pt x="21343" y="15724"/>
                </a:cubicBezTo>
                <a:cubicBezTo>
                  <a:pt x="21306" y="15611"/>
                  <a:pt x="21158" y="15552"/>
                  <a:pt x="20836" y="15523"/>
                </a:cubicBezTo>
                <a:cubicBezTo>
                  <a:pt x="20680" y="15509"/>
                  <a:pt x="20478" y="15478"/>
                  <a:pt x="20393" y="15454"/>
                </a:cubicBezTo>
                <a:cubicBezTo>
                  <a:pt x="20308" y="15430"/>
                  <a:pt x="20178" y="15404"/>
                  <a:pt x="20105" y="15397"/>
                </a:cubicBezTo>
                <a:cubicBezTo>
                  <a:pt x="19983" y="15386"/>
                  <a:pt x="19975" y="15379"/>
                  <a:pt x="19961" y="15305"/>
                </a:cubicBezTo>
                <a:cubicBezTo>
                  <a:pt x="19941" y="15198"/>
                  <a:pt x="19781" y="15013"/>
                  <a:pt x="19678" y="14978"/>
                </a:cubicBezTo>
                <a:cubicBezTo>
                  <a:pt x="19545" y="14931"/>
                  <a:pt x="19147" y="14857"/>
                  <a:pt x="18910" y="14834"/>
                </a:cubicBezTo>
                <a:cubicBezTo>
                  <a:pt x="18440" y="14788"/>
                  <a:pt x="18197" y="14753"/>
                  <a:pt x="18110" y="14725"/>
                </a:cubicBezTo>
                <a:cubicBezTo>
                  <a:pt x="18060" y="14708"/>
                  <a:pt x="17910" y="14696"/>
                  <a:pt x="17779" y="14696"/>
                </a:cubicBezTo>
                <a:cubicBezTo>
                  <a:pt x="17648" y="14696"/>
                  <a:pt x="17519" y="14686"/>
                  <a:pt x="17486" y="14673"/>
                </a:cubicBezTo>
                <a:cubicBezTo>
                  <a:pt x="17330" y="14609"/>
                  <a:pt x="17205" y="14573"/>
                  <a:pt x="17075" y="14552"/>
                </a:cubicBezTo>
                <a:cubicBezTo>
                  <a:pt x="16668" y="14489"/>
                  <a:pt x="16557" y="14473"/>
                  <a:pt x="16408" y="14472"/>
                </a:cubicBezTo>
                <a:cubicBezTo>
                  <a:pt x="16319" y="14471"/>
                  <a:pt x="16180" y="14449"/>
                  <a:pt x="16099" y="14420"/>
                </a:cubicBezTo>
                <a:cubicBezTo>
                  <a:pt x="15930" y="14361"/>
                  <a:pt x="15655" y="14313"/>
                  <a:pt x="15283" y="14277"/>
                </a:cubicBezTo>
                <a:cubicBezTo>
                  <a:pt x="15141" y="14263"/>
                  <a:pt x="14965" y="14241"/>
                  <a:pt x="14893" y="14225"/>
                </a:cubicBezTo>
                <a:cubicBezTo>
                  <a:pt x="14822" y="14209"/>
                  <a:pt x="14655" y="14184"/>
                  <a:pt x="14520" y="14167"/>
                </a:cubicBezTo>
                <a:cubicBezTo>
                  <a:pt x="14385" y="14151"/>
                  <a:pt x="14223" y="14125"/>
                  <a:pt x="14163" y="14110"/>
                </a:cubicBezTo>
                <a:cubicBezTo>
                  <a:pt x="14102" y="14095"/>
                  <a:pt x="13945" y="14081"/>
                  <a:pt x="13811" y="14081"/>
                </a:cubicBezTo>
                <a:cubicBezTo>
                  <a:pt x="13512" y="14081"/>
                  <a:pt x="13352" y="14139"/>
                  <a:pt x="13202" y="14305"/>
                </a:cubicBezTo>
                <a:cubicBezTo>
                  <a:pt x="13110" y="14408"/>
                  <a:pt x="13090" y="14419"/>
                  <a:pt x="13016" y="14403"/>
                </a:cubicBezTo>
                <a:cubicBezTo>
                  <a:pt x="12909" y="14380"/>
                  <a:pt x="12616" y="14350"/>
                  <a:pt x="12141" y="14305"/>
                </a:cubicBezTo>
                <a:cubicBezTo>
                  <a:pt x="11756" y="14269"/>
                  <a:pt x="11706" y="14246"/>
                  <a:pt x="11704" y="14133"/>
                </a:cubicBezTo>
                <a:cubicBezTo>
                  <a:pt x="11703" y="14108"/>
                  <a:pt x="11687" y="14050"/>
                  <a:pt x="11666" y="14007"/>
                </a:cubicBezTo>
                <a:cubicBezTo>
                  <a:pt x="11645" y="13963"/>
                  <a:pt x="11624" y="13902"/>
                  <a:pt x="11624" y="13869"/>
                </a:cubicBezTo>
                <a:cubicBezTo>
                  <a:pt x="11623" y="13835"/>
                  <a:pt x="11611" y="13798"/>
                  <a:pt x="11597" y="13788"/>
                </a:cubicBezTo>
                <a:cubicBezTo>
                  <a:pt x="11583" y="13779"/>
                  <a:pt x="11576" y="13718"/>
                  <a:pt x="11576" y="13650"/>
                </a:cubicBezTo>
                <a:cubicBezTo>
                  <a:pt x="11576" y="13583"/>
                  <a:pt x="11563" y="13522"/>
                  <a:pt x="11549" y="13513"/>
                </a:cubicBezTo>
                <a:cubicBezTo>
                  <a:pt x="11535" y="13503"/>
                  <a:pt x="11522" y="13460"/>
                  <a:pt x="11522" y="13415"/>
                </a:cubicBezTo>
                <a:cubicBezTo>
                  <a:pt x="11522" y="13370"/>
                  <a:pt x="11510" y="13329"/>
                  <a:pt x="11495" y="13329"/>
                </a:cubicBezTo>
                <a:cubicBezTo>
                  <a:pt x="11481" y="13329"/>
                  <a:pt x="11469" y="13294"/>
                  <a:pt x="11469" y="13248"/>
                </a:cubicBezTo>
                <a:cubicBezTo>
                  <a:pt x="11469" y="13151"/>
                  <a:pt x="11396" y="12944"/>
                  <a:pt x="11362" y="12944"/>
                </a:cubicBezTo>
                <a:cubicBezTo>
                  <a:pt x="11349" y="12944"/>
                  <a:pt x="11341" y="12903"/>
                  <a:pt x="11341" y="12858"/>
                </a:cubicBezTo>
                <a:cubicBezTo>
                  <a:pt x="11341" y="12813"/>
                  <a:pt x="11328" y="12769"/>
                  <a:pt x="11314" y="12760"/>
                </a:cubicBezTo>
                <a:cubicBezTo>
                  <a:pt x="11300" y="12750"/>
                  <a:pt x="11287" y="12703"/>
                  <a:pt x="11287" y="12651"/>
                </a:cubicBezTo>
                <a:cubicBezTo>
                  <a:pt x="11287" y="12599"/>
                  <a:pt x="11275" y="12545"/>
                  <a:pt x="11261" y="12536"/>
                </a:cubicBezTo>
                <a:cubicBezTo>
                  <a:pt x="11247" y="12526"/>
                  <a:pt x="11239" y="12472"/>
                  <a:pt x="11239" y="12410"/>
                </a:cubicBezTo>
                <a:cubicBezTo>
                  <a:pt x="11239" y="12310"/>
                  <a:pt x="11255" y="12277"/>
                  <a:pt x="11362" y="12168"/>
                </a:cubicBezTo>
                <a:cubicBezTo>
                  <a:pt x="11430" y="12100"/>
                  <a:pt x="11524" y="12025"/>
                  <a:pt x="11576" y="11996"/>
                </a:cubicBezTo>
                <a:cubicBezTo>
                  <a:pt x="11627" y="11967"/>
                  <a:pt x="11696" y="11910"/>
                  <a:pt x="11725" y="11869"/>
                </a:cubicBezTo>
                <a:cubicBezTo>
                  <a:pt x="11754" y="11829"/>
                  <a:pt x="11842" y="11750"/>
                  <a:pt x="11917" y="11691"/>
                </a:cubicBezTo>
                <a:cubicBezTo>
                  <a:pt x="11992" y="11633"/>
                  <a:pt x="12074" y="11546"/>
                  <a:pt x="12104" y="11502"/>
                </a:cubicBezTo>
                <a:cubicBezTo>
                  <a:pt x="12133" y="11458"/>
                  <a:pt x="12237" y="11375"/>
                  <a:pt x="12328" y="11318"/>
                </a:cubicBezTo>
                <a:cubicBezTo>
                  <a:pt x="12419" y="11261"/>
                  <a:pt x="12555" y="11145"/>
                  <a:pt x="12632" y="11059"/>
                </a:cubicBezTo>
                <a:cubicBezTo>
                  <a:pt x="12708" y="10974"/>
                  <a:pt x="12908" y="10791"/>
                  <a:pt x="13080" y="10652"/>
                </a:cubicBezTo>
                <a:cubicBezTo>
                  <a:pt x="13252" y="10512"/>
                  <a:pt x="13439" y="10354"/>
                  <a:pt x="13496" y="10295"/>
                </a:cubicBezTo>
                <a:cubicBezTo>
                  <a:pt x="13553" y="10237"/>
                  <a:pt x="13658" y="10129"/>
                  <a:pt x="13725" y="10060"/>
                </a:cubicBezTo>
                <a:cubicBezTo>
                  <a:pt x="13817" y="9965"/>
                  <a:pt x="13848" y="9914"/>
                  <a:pt x="13848" y="9853"/>
                </a:cubicBezTo>
                <a:cubicBezTo>
                  <a:pt x="13848" y="9808"/>
                  <a:pt x="13860" y="9765"/>
                  <a:pt x="13875" y="9755"/>
                </a:cubicBezTo>
                <a:cubicBezTo>
                  <a:pt x="13889" y="9746"/>
                  <a:pt x="13896" y="9706"/>
                  <a:pt x="13896" y="9669"/>
                </a:cubicBezTo>
                <a:cubicBezTo>
                  <a:pt x="13896" y="9633"/>
                  <a:pt x="13908" y="9598"/>
                  <a:pt x="13923" y="9589"/>
                </a:cubicBezTo>
                <a:cubicBezTo>
                  <a:pt x="13937" y="9579"/>
                  <a:pt x="13949" y="9453"/>
                  <a:pt x="13949" y="9307"/>
                </a:cubicBezTo>
                <a:cubicBezTo>
                  <a:pt x="13949" y="9130"/>
                  <a:pt x="13961" y="9015"/>
                  <a:pt x="13987" y="8962"/>
                </a:cubicBezTo>
                <a:cubicBezTo>
                  <a:pt x="14044" y="8842"/>
                  <a:pt x="14044" y="5239"/>
                  <a:pt x="13987" y="5119"/>
                </a:cubicBezTo>
                <a:cubicBezTo>
                  <a:pt x="13965" y="5074"/>
                  <a:pt x="13949" y="4968"/>
                  <a:pt x="13949" y="4884"/>
                </a:cubicBezTo>
                <a:cubicBezTo>
                  <a:pt x="13949" y="4799"/>
                  <a:pt x="13937" y="4726"/>
                  <a:pt x="13923" y="4717"/>
                </a:cubicBezTo>
                <a:cubicBezTo>
                  <a:pt x="13908" y="4707"/>
                  <a:pt x="13896" y="4672"/>
                  <a:pt x="13896" y="4642"/>
                </a:cubicBezTo>
                <a:cubicBezTo>
                  <a:pt x="13896" y="4612"/>
                  <a:pt x="13786" y="4465"/>
                  <a:pt x="13640" y="4303"/>
                </a:cubicBezTo>
                <a:cubicBezTo>
                  <a:pt x="13236" y="3856"/>
                  <a:pt x="13219" y="3835"/>
                  <a:pt x="13090" y="3637"/>
                </a:cubicBezTo>
                <a:cubicBezTo>
                  <a:pt x="13023" y="3534"/>
                  <a:pt x="12950" y="3433"/>
                  <a:pt x="12925" y="3413"/>
                </a:cubicBezTo>
                <a:cubicBezTo>
                  <a:pt x="12901" y="3393"/>
                  <a:pt x="12832" y="3317"/>
                  <a:pt x="12776" y="3240"/>
                </a:cubicBezTo>
                <a:cubicBezTo>
                  <a:pt x="12720" y="3164"/>
                  <a:pt x="12627" y="3050"/>
                  <a:pt x="12568" y="2988"/>
                </a:cubicBezTo>
                <a:cubicBezTo>
                  <a:pt x="12508" y="2925"/>
                  <a:pt x="12384" y="2775"/>
                  <a:pt x="12296" y="2654"/>
                </a:cubicBezTo>
                <a:cubicBezTo>
                  <a:pt x="12207" y="2534"/>
                  <a:pt x="12081" y="2365"/>
                  <a:pt x="12013" y="2281"/>
                </a:cubicBezTo>
                <a:cubicBezTo>
                  <a:pt x="11804" y="2023"/>
                  <a:pt x="11616" y="1771"/>
                  <a:pt x="11565" y="1684"/>
                </a:cubicBezTo>
                <a:cubicBezTo>
                  <a:pt x="11513" y="1595"/>
                  <a:pt x="11369" y="1422"/>
                  <a:pt x="11202" y="1253"/>
                </a:cubicBezTo>
                <a:cubicBezTo>
                  <a:pt x="11147" y="1196"/>
                  <a:pt x="11063" y="1111"/>
                  <a:pt x="11015" y="1057"/>
                </a:cubicBezTo>
                <a:cubicBezTo>
                  <a:pt x="10757" y="764"/>
                  <a:pt x="10740" y="753"/>
                  <a:pt x="10514" y="678"/>
                </a:cubicBezTo>
                <a:cubicBezTo>
                  <a:pt x="10390" y="637"/>
                  <a:pt x="10179" y="594"/>
                  <a:pt x="10034" y="581"/>
                </a:cubicBezTo>
                <a:cubicBezTo>
                  <a:pt x="9892" y="567"/>
                  <a:pt x="9733" y="531"/>
                  <a:pt x="9676" y="506"/>
                </a:cubicBezTo>
                <a:cubicBezTo>
                  <a:pt x="9584" y="465"/>
                  <a:pt x="9427" y="435"/>
                  <a:pt x="8887" y="356"/>
                </a:cubicBezTo>
                <a:cubicBezTo>
                  <a:pt x="8795" y="343"/>
                  <a:pt x="8643" y="313"/>
                  <a:pt x="8551" y="288"/>
                </a:cubicBezTo>
                <a:cubicBezTo>
                  <a:pt x="8382" y="242"/>
                  <a:pt x="8244" y="214"/>
                  <a:pt x="7932" y="167"/>
                </a:cubicBezTo>
                <a:cubicBezTo>
                  <a:pt x="7840" y="153"/>
                  <a:pt x="7732" y="126"/>
                  <a:pt x="7692" y="109"/>
                </a:cubicBezTo>
                <a:cubicBezTo>
                  <a:pt x="7652" y="92"/>
                  <a:pt x="7570" y="81"/>
                  <a:pt x="7511" y="81"/>
                </a:cubicBezTo>
                <a:cubicBezTo>
                  <a:pt x="7451" y="81"/>
                  <a:pt x="7338" y="63"/>
                  <a:pt x="7260" y="40"/>
                </a:cubicBezTo>
                <a:cubicBezTo>
                  <a:pt x="7159" y="11"/>
                  <a:pt x="7079" y="-4"/>
                  <a:pt x="7009" y="0"/>
                </a:cubicBezTo>
                <a:close/>
                <a:moveTo>
                  <a:pt x="9495" y="13570"/>
                </a:moveTo>
                <a:lnTo>
                  <a:pt x="9495" y="13691"/>
                </a:lnTo>
                <a:cubicBezTo>
                  <a:pt x="9497" y="13760"/>
                  <a:pt x="9490" y="13829"/>
                  <a:pt x="9474" y="13840"/>
                </a:cubicBezTo>
                <a:cubicBezTo>
                  <a:pt x="9430" y="13870"/>
                  <a:pt x="9399" y="13861"/>
                  <a:pt x="9292" y="13800"/>
                </a:cubicBezTo>
                <a:cubicBezTo>
                  <a:pt x="9211" y="13753"/>
                  <a:pt x="9199" y="13737"/>
                  <a:pt x="9223" y="13696"/>
                </a:cubicBezTo>
                <a:cubicBezTo>
                  <a:pt x="9239" y="13670"/>
                  <a:pt x="9306" y="13633"/>
                  <a:pt x="9372" y="13610"/>
                </a:cubicBezTo>
                <a:lnTo>
                  <a:pt x="9495" y="1357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88" name="群組"/>
          <p:cNvGrpSpPr/>
          <p:nvPr/>
        </p:nvGrpSpPr>
        <p:grpSpPr>
          <a:xfrm>
            <a:off x="8073704" y="4432793"/>
            <a:ext cx="4863601" cy="1653329"/>
            <a:chOff x="0" y="0"/>
            <a:chExt cx="4863600" cy="1653328"/>
          </a:xfrm>
        </p:grpSpPr>
        <p:sp>
          <p:nvSpPr>
            <p:cNvPr id="86" name="Meets"/>
            <p:cNvSpPr txBox="1"/>
            <p:nvPr/>
          </p:nvSpPr>
          <p:spPr>
            <a:xfrm>
              <a:off x="321944" y="0"/>
              <a:ext cx="4219711" cy="1543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lnSpc>
                  <a:spcPct val="130000"/>
                </a:lnSpc>
                <a:spcBef>
                  <a:spcPts val="0"/>
                </a:spcBef>
                <a:defRPr sz="7500" b="1" spc="-150">
                  <a:latin typeface="+mn-lt"/>
                  <a:ea typeface="+mn-ea"/>
                  <a:cs typeface="+mn-cs"/>
                  <a:sym typeface="Verdana"/>
                </a:defRPr>
              </a:lvl1pPr>
            </a:lstStyle>
            <a:p>
              <a:pPr>
                <a:defRPr>
                  <a:solidFill>
                    <a:srgbClr val="FFFFFF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Meets</a:t>
              </a:r>
            </a:p>
          </p:txBody>
        </p:sp>
        <p:sp>
          <p:nvSpPr>
            <p:cNvPr id="87" name="裝飾 18"/>
            <p:cNvSpPr/>
            <p:nvPr/>
          </p:nvSpPr>
          <p:spPr>
            <a:xfrm>
              <a:off x="0" y="1377424"/>
              <a:ext cx="4863600" cy="275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10049" y="2"/>
                  </a:moveTo>
                  <a:lnTo>
                    <a:pt x="74" y="8288"/>
                  </a:lnTo>
                  <a:cubicBezTo>
                    <a:pt x="33" y="8326"/>
                    <a:pt x="0" y="8923"/>
                    <a:pt x="0" y="9654"/>
                  </a:cubicBezTo>
                  <a:lnTo>
                    <a:pt x="0" y="11912"/>
                  </a:lnTo>
                  <a:cubicBezTo>
                    <a:pt x="0" y="12643"/>
                    <a:pt x="33" y="13240"/>
                    <a:pt x="74" y="13278"/>
                  </a:cubicBezTo>
                  <a:lnTo>
                    <a:pt x="10049" y="21564"/>
                  </a:lnTo>
                  <a:cubicBezTo>
                    <a:pt x="10071" y="21583"/>
                    <a:pt x="10092" y="21454"/>
                    <a:pt x="10108" y="21178"/>
                  </a:cubicBezTo>
                  <a:lnTo>
                    <a:pt x="10643" y="11763"/>
                  </a:lnTo>
                  <a:cubicBezTo>
                    <a:pt x="10673" y="11221"/>
                    <a:pt x="10673" y="10335"/>
                    <a:pt x="10643" y="9803"/>
                  </a:cubicBezTo>
                  <a:lnTo>
                    <a:pt x="10108" y="388"/>
                  </a:lnTo>
                  <a:cubicBezTo>
                    <a:pt x="10093" y="122"/>
                    <a:pt x="10071" y="-17"/>
                    <a:pt x="10049" y="2"/>
                  </a:cubicBezTo>
                  <a:close/>
                  <a:moveTo>
                    <a:pt x="11551" y="2"/>
                  </a:moveTo>
                  <a:cubicBezTo>
                    <a:pt x="11529" y="-17"/>
                    <a:pt x="11507" y="122"/>
                    <a:pt x="11492" y="388"/>
                  </a:cubicBezTo>
                  <a:lnTo>
                    <a:pt x="10957" y="9803"/>
                  </a:lnTo>
                  <a:cubicBezTo>
                    <a:pt x="10927" y="10335"/>
                    <a:pt x="10927" y="11221"/>
                    <a:pt x="10957" y="11763"/>
                  </a:cubicBezTo>
                  <a:lnTo>
                    <a:pt x="11492" y="21178"/>
                  </a:lnTo>
                  <a:cubicBezTo>
                    <a:pt x="11508" y="21454"/>
                    <a:pt x="11529" y="21583"/>
                    <a:pt x="11551" y="21564"/>
                  </a:cubicBezTo>
                  <a:lnTo>
                    <a:pt x="21526" y="13278"/>
                  </a:lnTo>
                  <a:cubicBezTo>
                    <a:pt x="21567" y="13240"/>
                    <a:pt x="21600" y="12643"/>
                    <a:pt x="21600" y="11912"/>
                  </a:cubicBezTo>
                  <a:lnTo>
                    <a:pt x="21600" y="9654"/>
                  </a:lnTo>
                  <a:cubicBezTo>
                    <a:pt x="21600" y="8923"/>
                    <a:pt x="21567" y="8326"/>
                    <a:pt x="21526" y="8288"/>
                  </a:cubicBezTo>
                  <a:lnTo>
                    <a:pt x="11551" y="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1B1F0"/>
                </a:gs>
                <a:gs pos="100000">
                  <a:srgbClr val="FB82D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2" name="WINE 2024">
            <a:extLst>
              <a:ext uri="{FF2B5EF4-FFF2-40B4-BE49-F238E27FC236}">
                <a16:creationId xmlns:a16="http://schemas.microsoft.com/office/drawing/2014/main" id="{2F3BBF84-F9F3-E712-0FBC-69377F0729BC}"/>
              </a:ext>
            </a:extLst>
          </p:cNvPr>
          <p:cNvSpPr txBox="1">
            <a:spLocks/>
          </p:cNvSpPr>
          <p:nvPr/>
        </p:nvSpPr>
        <p:spPr>
          <a:xfrm>
            <a:off x="9786551" y="11859862"/>
            <a:ext cx="1338579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 fontScale="850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solidFill>
                  <a:srgbClr val="2951A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GB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</a:t>
            </a:r>
            <a:r>
              <a:rPr lang="en-GB" b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Xinkai</a:t>
            </a:r>
            <a:r>
              <a:rPr lang="en-GB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now a postdoc at Max Planck Institute for Informatics</a:t>
            </a:r>
          </a:p>
        </p:txBody>
      </p:sp>
    </p:spTree>
  </p:cSld>
  <p:clrMapOvr>
    <a:masterClrMapping/>
  </p:clrMapOvr>
  <p:transition spd="med" advTm="3215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An algorithm is  -competitive if there exists some   such that:…"/>
              <p:cNvSpPr/>
              <p:nvPr/>
            </p:nvSpPr>
            <p:spPr>
              <a:xfrm>
                <a:off x="3830736" y="3624678"/>
                <a:ext cx="18395682" cy="4676195"/>
              </a:xfrm>
              <a:prstGeom prst="roundRect">
                <a:avLst>
                  <a:gd name="adj" fmla="val 3542"/>
                </a:avLst>
              </a:prstGeom>
              <a:solidFill>
                <a:srgbClr val="E4F5DE"/>
              </a:solidFill>
              <a:ln w="76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custDash>
                  <a:ds d="200000" sp="200000"/>
                </a:custDash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/>
              <a:p>
                <a:pPr indent="357631" defTabSz="2145738">
                  <a:spcBef>
                    <a:spcPts val="3900"/>
                  </a:spcBef>
                  <a:defRPr sz="4224"/>
                </a:pPr>
                <a:r>
                  <a:rPr lang="en-GB" dirty="0"/>
                  <a:t>An online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l-GR" b="1" dirty="0"/>
                  <a:t>-</a:t>
                </a:r>
                <a:r>
                  <a:rPr lang="en-GB" b="1" dirty="0"/>
                  <a:t>competitive</a:t>
                </a:r>
                <a:r>
                  <a:rPr lang="en-GB" dirty="0"/>
                  <a:t> if there exists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/>
                  <a:t> </a:t>
                </a:r>
                <a:r>
                  <a:rPr lang="en-GB" dirty="0"/>
                  <a:t>such that:</a:t>
                </a:r>
              </a:p>
              <a:p>
                <a:pPr marL="1922272" lvl="1" indent="-782319" defTabSz="2145738">
                  <a:spcBef>
                    <a:spcPts val="3900"/>
                  </a:spcBef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  <a:buAutoNum type="alphaUcParenBoth"/>
                  <a:defRPr sz="4224"/>
                </a:pPr>
                <a:r>
                  <a:rPr lang="en-GB" sz="51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sz="5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l-GR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l-GR" sz="5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l-GR" dirty="0"/>
                  <a:t> </a:t>
                </a:r>
              </a:p>
              <a:p>
                <a:pPr marL="1922272" lvl="1" indent="-782319" defTabSz="2145738">
                  <a:spcBef>
                    <a:spcPts val="3900"/>
                  </a:spcBef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  <a:buAutoNum type="alphaUcParenBoth"/>
                  <a:defRPr sz="4224"/>
                </a:pPr>
                <a:r>
                  <a:rPr lang="el-GR" sz="51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l-GR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l-GR" i="1" dirty="0"/>
              </a:p>
              <a:p>
                <a:pPr marL="1922272" lvl="1" indent="-782319" defTabSz="2145738">
                  <a:spcBef>
                    <a:spcPts val="3900"/>
                  </a:spcBef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  <a:buAutoNum type="alphaUcParenBoth"/>
                  <a:defRPr sz="4224"/>
                </a:pPr>
                <a:r>
                  <a:rPr lang="el-GR" sz="51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51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ar-AE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ar-AE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ar-AE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51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ar-AE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GB" dirty="0"/>
                  <a:t>is non-decreasing in </a:t>
                </a:r>
                <a14:m>
                  <m:oMath xmlns:m="http://schemas.openxmlformats.org/officeDocument/2006/math">
                    <m:r>
                      <a:rPr lang="en-GB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sz="4800" i="1" dirty="0"/>
              </a:p>
            </p:txBody>
          </p:sp>
        </mc:Choice>
        <mc:Fallback xmlns="">
          <p:sp>
            <p:nvSpPr>
              <p:cNvPr id="437" name="An algorithm is  -competitive if there exists some   such that:…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736" y="3624678"/>
                <a:ext cx="18395682" cy="4676195"/>
              </a:xfrm>
              <a:prstGeom prst="roundRect">
                <a:avLst>
                  <a:gd name="adj" fmla="val 3542"/>
                </a:avLst>
              </a:prstGeom>
              <a:blipFill>
                <a:blip r:embed="rId4"/>
                <a:stretch>
                  <a:fillRect b="-2179"/>
                </a:stretch>
              </a:blipFill>
              <a:ln w="76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custDash>
                  <a:ds d="200000" sp="200000"/>
                </a:custDash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8" name="Regularized Greed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De-randomization</a:t>
            </a:r>
            <a:endParaRPr dirty="0"/>
          </a:p>
        </p:txBody>
      </p:sp>
      <p:grpSp>
        <p:nvGrpSpPr>
          <p:cNvPr id="441" name="群組"/>
          <p:cNvGrpSpPr/>
          <p:nvPr/>
        </p:nvGrpSpPr>
        <p:grpSpPr>
          <a:xfrm>
            <a:off x="8821352" y="10282639"/>
            <a:ext cx="8033145" cy="1632102"/>
            <a:chOff x="0" y="0"/>
            <a:chExt cx="16165484" cy="2183074"/>
          </a:xfrm>
        </p:grpSpPr>
        <p:sp>
          <p:nvSpPr>
            <p:cNvPr id="439" name="圓角長方形"/>
            <p:cNvSpPr/>
            <p:nvPr/>
          </p:nvSpPr>
          <p:spPr>
            <a:xfrm>
              <a:off x="0" y="0"/>
              <a:ext cx="16165484" cy="2183074"/>
            </a:xfrm>
            <a:prstGeom prst="roundRect">
              <a:avLst>
                <a:gd name="adj" fmla="val 11221"/>
              </a:avLst>
            </a:prstGeom>
            <a:solidFill>
              <a:srgbClr val="FCDFE8">
                <a:alpha val="520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" name="Regularization term"/>
            <p:cNvSpPr txBox="1"/>
            <p:nvPr/>
          </p:nvSpPr>
          <p:spPr>
            <a:xfrm>
              <a:off x="1806674" y="1190732"/>
              <a:ext cx="12552134" cy="992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EB53A0"/>
                  </a:solidFill>
                </a:defRPr>
              </a:lvl1pPr>
            </a:lstStyle>
            <a:p>
              <a:r>
                <a:rPr dirty="0"/>
                <a:t>Regularization term</a:t>
              </a:r>
            </a:p>
          </p:txBody>
        </p:sp>
      </p:grpSp>
      <p:sp>
        <p:nvSpPr>
          <p:cNvPr id="442" name="Re-using the analysis of Stochastic SWOR"/>
          <p:cNvSpPr txBox="1">
            <a:spLocks noGrp="1"/>
          </p:cNvSpPr>
          <p:nvPr>
            <p:ph type="body" idx="21"/>
          </p:nvPr>
        </p:nvSpPr>
        <p:spPr>
          <a:xfrm>
            <a:off x="1340028" y="2372962"/>
            <a:ext cx="19643206" cy="93478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>
                <a:solidFill>
                  <a:srgbClr val="000000"/>
                </a:solidFill>
              </a:defRPr>
            </a:lvl1pPr>
          </a:lstStyle>
          <a:p>
            <a:pPr>
              <a:tabLst>
                <a:tab pos="5207000" algn="l"/>
              </a:tabLst>
            </a:pPr>
            <a:r>
              <a:rPr lang="en-US" dirty="0">
                <a:solidFill>
                  <a:srgbClr val="628E6D"/>
                </a:solidFill>
                <a:latin typeface="+mj-lt"/>
              </a:rPr>
              <a:t>From</a:t>
            </a:r>
            <a:r>
              <a:rPr dirty="0">
                <a:solidFill>
                  <a:srgbClr val="628E6D"/>
                </a:solidFill>
                <a:latin typeface="+mj-lt"/>
              </a:rPr>
              <a:t> Stochastic SWOR</a:t>
            </a:r>
            <a:r>
              <a:rPr lang="en-US" dirty="0">
                <a:solidFill>
                  <a:srgbClr val="628E6D"/>
                </a:solidFill>
                <a:latin typeface="+mj-lt"/>
              </a:rPr>
              <a:t> to Regularized Greedy</a:t>
            </a:r>
            <a:endParaRPr dirty="0">
              <a:solidFill>
                <a:srgbClr val="628E6D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gularized Greedy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2786035" y="8694291"/>
                <a:ext cx="19643206" cy="247856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 defTabSz="2365188">
                  <a:spcBef>
                    <a:spcPts val="3000"/>
                  </a:spcBef>
                  <a:buSzTx/>
                  <a:buNone/>
                  <a:defRPr sz="4656" b="1"/>
                </a:pPr>
                <a:r>
                  <a:rPr lang="en-GB" sz="5000" dirty="0">
                    <a:solidFill>
                      <a:srgbClr val="005493"/>
                    </a:solidFill>
                  </a:rPr>
                  <a:t>Regularized Greedy</a:t>
                </a:r>
              </a:p>
              <a:p>
                <a:pPr marL="591312" indent="-591312" defTabSz="2365188">
                  <a:lnSpc>
                    <a:spcPct val="100000"/>
                  </a:lnSpc>
                  <a:spcBef>
                    <a:spcPts val="1000"/>
                  </a:spcBef>
                  <a:defRPr sz="4656"/>
                </a:pPr>
                <a:r>
                  <a:rPr lang="en-GB" sz="4400" dirty="0"/>
                  <a:t>Match any online vertex to an unmatched offline </a:t>
                </a:r>
                <a:r>
                  <a:rPr lang="en-GB" sz="4400" dirty="0" err="1"/>
                  <a:t>neighbor</a:t>
                </a:r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4400" dirty="0"/>
                  <a:t> that </a:t>
                </a:r>
                <a:br>
                  <a:rPr lang="en-GB" sz="4400" dirty="0"/>
                </a:br>
                <a:r>
                  <a:rPr lang="en-GB" sz="4400" dirty="0"/>
                  <a:t>leads to the </a:t>
                </a:r>
                <a:r>
                  <a:rPr lang="en-GB" sz="4400" b="1" dirty="0"/>
                  <a:t>smallest decrease of the potential</a:t>
                </a:r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i="1" dirty="0"/>
              </a:p>
            </p:txBody>
          </p:sp>
        </mc:Choice>
        <mc:Fallback xmlns="">
          <p:sp>
            <p:nvSpPr>
              <p:cNvPr id="443" name="Regularized Greedy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86035" y="8694291"/>
                <a:ext cx="19643206" cy="2478560"/>
              </a:xfrm>
              <a:prstGeom prst="rect">
                <a:avLst/>
              </a:prstGeom>
              <a:blipFill>
                <a:blip r:embed="rId5"/>
                <a:stretch>
                  <a:fillRect l="-1707" t="-8600" b="-909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With Stochastic SWOR’s random choice,"/>
              <p:cNvSpPr txBox="1"/>
              <p:nvPr/>
            </p:nvSpPr>
            <p:spPr>
              <a:xfrm>
                <a:off x="11998208" y="4913344"/>
                <a:ext cx="11581640" cy="21745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216000" tIns="108000" rIns="180000" bIns="108000" anchor="ctr">
                <a:spAutoFit/>
              </a:bodyPr>
              <a:lstStyle/>
              <a:p>
                <a:pPr marL="571500" indent="-571500">
                  <a:spcBef>
                    <a:spcPts val="1000"/>
                  </a:spcBef>
                  <a:buFont typeface="Cambria Math" panose="02040503050406030204" pitchFamily="18" charset="0"/>
                  <a:buChar char="∵"/>
                </a:pPr>
                <a:r>
                  <a:rPr lang="en-GB" sz="4400" dirty="0"/>
                  <a:t>Stochastic SWOR’s random choice </a:t>
                </a:r>
                <a:br>
                  <a:rPr lang="en-GB" sz="4400" dirty="0"/>
                </a:br>
                <a:r>
                  <a:rPr lang="en-GB" sz="4400" dirty="0"/>
                  <a:t>is expected to </a:t>
                </a:r>
                <a:r>
                  <a:rPr lang="en-GB" altLang="zh-HK" sz="4400" dirty="0"/>
                  <a:t>weakly increase</a:t>
                </a:r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r>
                      <a:rPr lang="en-GB" altLang="zh-HK" sz="4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altLang="zh-HK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HK" sz="4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altLang="zh-HK" sz="4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altLang="zh-HK" sz="44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ar-AE" altLang="zh-HK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HK" sz="4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HK" sz="4400" i="1" dirty="0">
                  <a:latin typeface="Cambria Math" panose="02040503050406030204" pitchFamily="18" charset="0"/>
                </a:endParaRPr>
              </a:p>
              <a:p>
                <a:pPr marL="571500" indent="-571500">
                  <a:spcBef>
                    <a:spcPts val="1000"/>
                  </a:spcBef>
                  <a:buFont typeface="Cambria Math" panose="02040503050406030204" pitchFamily="18" charset="0"/>
                  <a:buChar char="∴"/>
                </a:pPr>
                <a:r>
                  <a:rPr lang="en-US" sz="4400" dirty="0"/>
                  <a:t>Deterministic choice exists</a:t>
                </a:r>
                <a:endParaRPr sz="4400" dirty="0"/>
              </a:p>
            </p:txBody>
          </p:sp>
        </mc:Choice>
        <mc:Fallback xmlns="">
          <p:sp>
            <p:nvSpPr>
              <p:cNvPr id="444" name="With Stochastic SWOR’s random choice,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8208" y="4913344"/>
                <a:ext cx="11581640" cy="2174542"/>
              </a:xfrm>
              <a:prstGeom prst="rect">
                <a:avLst/>
              </a:prstGeom>
              <a:blipFill>
                <a:blip r:embed="rId6"/>
                <a:stretch>
                  <a:fillRect l="-787" t="-4959" b="-8815"/>
                </a:stretch>
              </a:blip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8C5E19C-1B00-8705-A653-06D292647F54}"/>
                  </a:ext>
                </a:extLst>
              </p:cNvPr>
              <p:cNvSpPr txBox="1"/>
              <p:nvPr/>
            </p:nvSpPr>
            <p:spPr>
              <a:xfrm>
                <a:off x="2763718" y="12194350"/>
                <a:ext cx="18856564" cy="955610"/>
              </a:xfrm>
              <a:prstGeom prst="rect">
                <a:avLst/>
              </a:prstGeom>
              <a:solidFill>
                <a:srgbClr val="D8D3F9"/>
              </a:solidFill>
              <a:ln w="508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lIns="360000" tIns="144000" rIns="360000" bIns="144000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707</m:t>
                    </m:r>
                  </m:oMath>
                </a14:m>
                <a:r>
                  <a:rPr kumimoji="0" lang="en-US" altLang="zh-HK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, the first poly-time</a:t>
                </a:r>
                <a:r>
                  <a:rPr kumimoji="0" lang="en-US" altLang="zh-HK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 deterministic algorithm that beats </a:t>
                </a:r>
                <a14:m>
                  <m:oMath xmlns:m="http://schemas.openxmlformats.org/officeDocument/2006/math">
                    <m:r>
                      <a:rPr kumimoji="0" lang="en-US" altLang="zh-HK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1</m:t>
                    </m:r>
                    <m:r>
                      <a:rPr kumimoji="0" lang="en-US" altLang="zh-HK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−</m:t>
                    </m:r>
                    <m:r>
                      <a:rPr kumimoji="0" lang="en-US" altLang="zh-HK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1</m:t>
                    </m:r>
                    <m:r>
                      <a:rPr kumimoji="0" lang="en-US" altLang="zh-HK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/</m:t>
                    </m:r>
                    <m:r>
                      <a:rPr kumimoji="0" lang="en-US" altLang="zh-HK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𝑒</m:t>
                    </m:r>
                  </m:oMath>
                </a14:m>
                <a:endParaRPr kumimoji="0" lang="zh-HK" alt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8C5E19C-1B00-8705-A653-06D292647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18" y="12194350"/>
                <a:ext cx="18856564" cy="955610"/>
              </a:xfrm>
              <a:prstGeom prst="rect">
                <a:avLst/>
              </a:prstGeom>
              <a:blipFill>
                <a:blip r:embed="rId7"/>
                <a:stretch>
                  <a:fillRect t="-9091" b="-18788"/>
                </a:stretch>
              </a:blipFill>
              <a:ln w="508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弧形 6">
            <a:extLst>
              <a:ext uri="{FF2B5EF4-FFF2-40B4-BE49-F238E27FC236}">
                <a16:creationId xmlns:a16="http://schemas.microsoft.com/office/drawing/2014/main" id="{2915E561-E671-F132-8A70-549D13B6F5F7}"/>
              </a:ext>
            </a:extLst>
          </p:cNvPr>
          <p:cNvSpPr/>
          <p:nvPr/>
        </p:nvSpPr>
        <p:spPr>
          <a:xfrm>
            <a:off x="9945738" y="6004838"/>
            <a:ext cx="4104939" cy="2611863"/>
          </a:xfrm>
          <a:prstGeom prst="arc">
            <a:avLst>
              <a:gd name="adj1" fmla="val 10823712"/>
              <a:gd name="adj2" fmla="val 1620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BA56FDF-CDDA-FD1A-6EC0-A296CF7BE5F0}"/>
              </a:ext>
            </a:extLst>
          </p:cNvPr>
          <p:cNvGrpSpPr/>
          <p:nvPr/>
        </p:nvGrpSpPr>
        <p:grpSpPr>
          <a:xfrm>
            <a:off x="427196" y="4914491"/>
            <a:ext cx="4380122" cy="2051515"/>
            <a:chOff x="427196" y="4914491"/>
            <a:chExt cx="4380122" cy="2051515"/>
          </a:xfrm>
        </p:grpSpPr>
        <p:sp>
          <p:nvSpPr>
            <p:cNvPr id="2" name="左大括弧 1">
              <a:extLst>
                <a:ext uri="{FF2B5EF4-FFF2-40B4-BE49-F238E27FC236}">
                  <a16:creationId xmlns:a16="http://schemas.microsoft.com/office/drawing/2014/main" id="{A0A8D9F6-A43D-BA56-8EFE-6911220D1CDF}"/>
                </a:ext>
              </a:extLst>
            </p:cNvPr>
            <p:cNvSpPr/>
            <p:nvPr/>
          </p:nvSpPr>
          <p:spPr>
            <a:xfrm>
              <a:off x="4359846" y="4968754"/>
              <a:ext cx="447472" cy="1988041"/>
            </a:xfrm>
            <a:prstGeom prst="leftBrace">
              <a:avLst>
                <a:gd name="adj1" fmla="val 41666"/>
                <a:gd name="adj2" fmla="val 50000"/>
              </a:avLst>
            </a:prstGeom>
            <a:noFill/>
            <a:ln w="57150" cap="flat">
              <a:solidFill>
                <a:srgbClr val="960E5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8A034AE-B312-4460-D635-11FC88CA8979}"/>
                </a:ext>
              </a:extLst>
            </p:cNvPr>
            <p:cNvSpPr txBox="1"/>
            <p:nvPr/>
          </p:nvSpPr>
          <p:spPr>
            <a:xfrm>
              <a:off x="427196" y="4914491"/>
              <a:ext cx="3865671" cy="2051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rgbClr val="960E5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lIns="36000" tIns="36000" rIns="36000" bIns="36000" rtlCol="0">
              <a:spAutoFit/>
            </a:bodyPr>
            <a:lstStyle/>
            <a:p>
              <a:pPr algn="ctr" defTabSz="2218888" hangingPunct="1">
                <a:lnSpc>
                  <a:spcPct val="110000"/>
                </a:lnSpc>
                <a:spcBef>
                  <a:spcPts val="0"/>
                </a:spcBef>
                <a:buClr>
                  <a:schemeClr val="accent6">
                    <a:satOff val="-16844"/>
                    <a:lumOff val="-30747"/>
                  </a:schemeClr>
                </a:buClr>
                <a:buSzPct val="100000"/>
              </a:pPr>
              <a:r>
                <a:rPr lang="en-US" altLang="zh-TW" sz="4000" dirty="0">
                  <a:solidFill>
                    <a:schemeClr val="tx1"/>
                  </a:solidFill>
                </a:rPr>
                <a:t>Independent of algorithm’s decision</a:t>
              </a:r>
              <a:endParaRPr lang="zh-HK" altLang="en-US" sz="40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med" advTm="104753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 animBg="1" advAuto="0"/>
      <p:bldP spid="441" grpId="0" animBg="1" advAuto="0"/>
      <p:bldP spid="443" grpId="0" animBg="1" advAuto="0"/>
      <p:bldP spid="444" grpId="0" uiExpand="1" build="p" animBg="1" advAuto="0"/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E65F-00DB-FED9-65E4-705FA404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説明框">
            <a:extLst>
              <a:ext uri="{FF2B5EF4-FFF2-40B4-BE49-F238E27FC236}">
                <a16:creationId xmlns:a16="http://schemas.microsoft.com/office/drawing/2014/main" id="{92F1AD83-A1B1-C0C3-AC94-EF0FB3E54086}"/>
              </a:ext>
            </a:extLst>
          </p:cNvPr>
          <p:cNvSpPr/>
          <p:nvPr/>
        </p:nvSpPr>
        <p:spPr>
          <a:xfrm flipH="1">
            <a:off x="1573115" y="6302594"/>
            <a:ext cx="21058283" cy="5744626"/>
          </a:xfrm>
          <a:custGeom>
            <a:avLst/>
            <a:gdLst>
              <a:gd name="connsiteX0" fmla="*/ 17140 w 21600"/>
              <a:gd name="connsiteY0" fmla="*/ 0 h 21694"/>
              <a:gd name="connsiteX1" fmla="*/ 14482 w 21600"/>
              <a:gd name="connsiteY1" fmla="*/ 2115 h 21694"/>
              <a:gd name="connsiteX2" fmla="*/ 468 w 21600"/>
              <a:gd name="connsiteY2" fmla="*/ 2115 h 21694"/>
              <a:gd name="connsiteX3" fmla="*/ 0 w 21600"/>
              <a:gd name="connsiteY3" fmla="*/ 3882 h 21694"/>
              <a:gd name="connsiteX4" fmla="*/ 0 w 21600"/>
              <a:gd name="connsiteY4" fmla="*/ 19926 h 21694"/>
              <a:gd name="connsiteX5" fmla="*/ 468 w 21600"/>
              <a:gd name="connsiteY5" fmla="*/ 21694 h 21694"/>
              <a:gd name="connsiteX6" fmla="*/ 21133 w 21600"/>
              <a:gd name="connsiteY6" fmla="*/ 21694 h 21694"/>
              <a:gd name="connsiteX7" fmla="*/ 21600 w 21600"/>
              <a:gd name="connsiteY7" fmla="*/ 19926 h 21694"/>
              <a:gd name="connsiteX8" fmla="*/ 21600 w 21600"/>
              <a:gd name="connsiteY8" fmla="*/ 3882 h 21694"/>
              <a:gd name="connsiteX9" fmla="*/ 21133 w 21600"/>
              <a:gd name="connsiteY9" fmla="*/ 2115 h 21694"/>
              <a:gd name="connsiteX10" fmla="*/ 14644 w 21600"/>
              <a:gd name="connsiteY10" fmla="*/ 2115 h 21694"/>
              <a:gd name="connsiteX11" fmla="*/ 17140 w 21600"/>
              <a:gd name="connsiteY11" fmla="*/ 0 h 21694"/>
              <a:gd name="connsiteX0" fmla="*/ 17140 w 21600"/>
              <a:gd name="connsiteY0" fmla="*/ 0 h 21694"/>
              <a:gd name="connsiteX1" fmla="*/ 14482 w 21600"/>
              <a:gd name="connsiteY1" fmla="*/ 2115 h 21694"/>
              <a:gd name="connsiteX2" fmla="*/ 468 w 21600"/>
              <a:gd name="connsiteY2" fmla="*/ 2115 h 21694"/>
              <a:gd name="connsiteX3" fmla="*/ 0 w 21600"/>
              <a:gd name="connsiteY3" fmla="*/ 3882 h 21694"/>
              <a:gd name="connsiteX4" fmla="*/ 0 w 21600"/>
              <a:gd name="connsiteY4" fmla="*/ 19926 h 21694"/>
              <a:gd name="connsiteX5" fmla="*/ 468 w 21600"/>
              <a:gd name="connsiteY5" fmla="*/ 21694 h 21694"/>
              <a:gd name="connsiteX6" fmla="*/ 21133 w 21600"/>
              <a:gd name="connsiteY6" fmla="*/ 21694 h 21694"/>
              <a:gd name="connsiteX7" fmla="*/ 21600 w 21600"/>
              <a:gd name="connsiteY7" fmla="*/ 19926 h 21694"/>
              <a:gd name="connsiteX8" fmla="*/ 21600 w 21600"/>
              <a:gd name="connsiteY8" fmla="*/ 3882 h 21694"/>
              <a:gd name="connsiteX9" fmla="*/ 21133 w 21600"/>
              <a:gd name="connsiteY9" fmla="*/ 2115 h 21694"/>
              <a:gd name="connsiteX10" fmla="*/ 17196 w 21600"/>
              <a:gd name="connsiteY10" fmla="*/ 2115 h 21694"/>
              <a:gd name="connsiteX11" fmla="*/ 17140 w 21600"/>
              <a:gd name="connsiteY11" fmla="*/ 0 h 21694"/>
              <a:gd name="connsiteX0" fmla="*/ 17140 w 21600"/>
              <a:gd name="connsiteY0" fmla="*/ 0 h 21694"/>
              <a:gd name="connsiteX1" fmla="*/ 17084 w 21600"/>
              <a:gd name="connsiteY1" fmla="*/ 2115 h 21694"/>
              <a:gd name="connsiteX2" fmla="*/ 468 w 21600"/>
              <a:gd name="connsiteY2" fmla="*/ 2115 h 21694"/>
              <a:gd name="connsiteX3" fmla="*/ 0 w 21600"/>
              <a:gd name="connsiteY3" fmla="*/ 3882 h 21694"/>
              <a:gd name="connsiteX4" fmla="*/ 0 w 21600"/>
              <a:gd name="connsiteY4" fmla="*/ 19926 h 21694"/>
              <a:gd name="connsiteX5" fmla="*/ 468 w 21600"/>
              <a:gd name="connsiteY5" fmla="*/ 21694 h 21694"/>
              <a:gd name="connsiteX6" fmla="*/ 21133 w 21600"/>
              <a:gd name="connsiteY6" fmla="*/ 21694 h 21694"/>
              <a:gd name="connsiteX7" fmla="*/ 21600 w 21600"/>
              <a:gd name="connsiteY7" fmla="*/ 19926 h 21694"/>
              <a:gd name="connsiteX8" fmla="*/ 21600 w 21600"/>
              <a:gd name="connsiteY8" fmla="*/ 3882 h 21694"/>
              <a:gd name="connsiteX9" fmla="*/ 21133 w 21600"/>
              <a:gd name="connsiteY9" fmla="*/ 2115 h 21694"/>
              <a:gd name="connsiteX10" fmla="*/ 17196 w 21600"/>
              <a:gd name="connsiteY10" fmla="*/ 2115 h 21694"/>
              <a:gd name="connsiteX11" fmla="*/ 17140 w 21600"/>
              <a:gd name="connsiteY11" fmla="*/ 0 h 21694"/>
              <a:gd name="connsiteX0" fmla="*/ 19137 w 21600"/>
              <a:gd name="connsiteY0" fmla="*/ 0 h 22421"/>
              <a:gd name="connsiteX1" fmla="*/ 17084 w 21600"/>
              <a:gd name="connsiteY1" fmla="*/ 2842 h 22421"/>
              <a:gd name="connsiteX2" fmla="*/ 468 w 21600"/>
              <a:gd name="connsiteY2" fmla="*/ 2842 h 22421"/>
              <a:gd name="connsiteX3" fmla="*/ 0 w 21600"/>
              <a:gd name="connsiteY3" fmla="*/ 4609 h 22421"/>
              <a:gd name="connsiteX4" fmla="*/ 0 w 21600"/>
              <a:gd name="connsiteY4" fmla="*/ 20653 h 22421"/>
              <a:gd name="connsiteX5" fmla="*/ 468 w 21600"/>
              <a:gd name="connsiteY5" fmla="*/ 22421 h 22421"/>
              <a:gd name="connsiteX6" fmla="*/ 21133 w 21600"/>
              <a:gd name="connsiteY6" fmla="*/ 22421 h 22421"/>
              <a:gd name="connsiteX7" fmla="*/ 21600 w 21600"/>
              <a:gd name="connsiteY7" fmla="*/ 20653 h 22421"/>
              <a:gd name="connsiteX8" fmla="*/ 21600 w 21600"/>
              <a:gd name="connsiteY8" fmla="*/ 4609 h 22421"/>
              <a:gd name="connsiteX9" fmla="*/ 21133 w 21600"/>
              <a:gd name="connsiteY9" fmla="*/ 2842 h 22421"/>
              <a:gd name="connsiteX10" fmla="*/ 17196 w 21600"/>
              <a:gd name="connsiteY10" fmla="*/ 2842 h 22421"/>
              <a:gd name="connsiteX11" fmla="*/ 19137 w 21600"/>
              <a:gd name="connsiteY11" fmla="*/ 0 h 22421"/>
              <a:gd name="connsiteX0" fmla="*/ 19137 w 21600"/>
              <a:gd name="connsiteY0" fmla="*/ 0 h 22421"/>
              <a:gd name="connsiteX1" fmla="*/ 17084 w 21600"/>
              <a:gd name="connsiteY1" fmla="*/ 2842 h 22421"/>
              <a:gd name="connsiteX2" fmla="*/ 468 w 21600"/>
              <a:gd name="connsiteY2" fmla="*/ 2842 h 22421"/>
              <a:gd name="connsiteX3" fmla="*/ 0 w 21600"/>
              <a:gd name="connsiteY3" fmla="*/ 4609 h 22421"/>
              <a:gd name="connsiteX4" fmla="*/ 0 w 21600"/>
              <a:gd name="connsiteY4" fmla="*/ 20653 h 22421"/>
              <a:gd name="connsiteX5" fmla="*/ 468 w 21600"/>
              <a:gd name="connsiteY5" fmla="*/ 22421 h 22421"/>
              <a:gd name="connsiteX6" fmla="*/ 21133 w 21600"/>
              <a:gd name="connsiteY6" fmla="*/ 22421 h 22421"/>
              <a:gd name="connsiteX7" fmla="*/ 21600 w 21600"/>
              <a:gd name="connsiteY7" fmla="*/ 20653 h 22421"/>
              <a:gd name="connsiteX8" fmla="*/ 21600 w 21600"/>
              <a:gd name="connsiteY8" fmla="*/ 4609 h 22421"/>
              <a:gd name="connsiteX9" fmla="*/ 21133 w 21600"/>
              <a:gd name="connsiteY9" fmla="*/ 2842 h 22421"/>
              <a:gd name="connsiteX10" fmla="*/ 19280 w 21600"/>
              <a:gd name="connsiteY10" fmla="*/ 2842 h 22421"/>
              <a:gd name="connsiteX11" fmla="*/ 19137 w 21600"/>
              <a:gd name="connsiteY11" fmla="*/ 0 h 22421"/>
              <a:gd name="connsiteX0" fmla="*/ 19137 w 21600"/>
              <a:gd name="connsiteY0" fmla="*/ 0 h 22421"/>
              <a:gd name="connsiteX1" fmla="*/ 18934 w 21600"/>
              <a:gd name="connsiteY1" fmla="*/ 2941 h 22421"/>
              <a:gd name="connsiteX2" fmla="*/ 468 w 21600"/>
              <a:gd name="connsiteY2" fmla="*/ 2842 h 22421"/>
              <a:gd name="connsiteX3" fmla="*/ 0 w 21600"/>
              <a:gd name="connsiteY3" fmla="*/ 4609 h 22421"/>
              <a:gd name="connsiteX4" fmla="*/ 0 w 21600"/>
              <a:gd name="connsiteY4" fmla="*/ 20653 h 22421"/>
              <a:gd name="connsiteX5" fmla="*/ 468 w 21600"/>
              <a:gd name="connsiteY5" fmla="*/ 22421 h 22421"/>
              <a:gd name="connsiteX6" fmla="*/ 21133 w 21600"/>
              <a:gd name="connsiteY6" fmla="*/ 22421 h 22421"/>
              <a:gd name="connsiteX7" fmla="*/ 21600 w 21600"/>
              <a:gd name="connsiteY7" fmla="*/ 20653 h 22421"/>
              <a:gd name="connsiteX8" fmla="*/ 21600 w 21600"/>
              <a:gd name="connsiteY8" fmla="*/ 4609 h 22421"/>
              <a:gd name="connsiteX9" fmla="*/ 21133 w 21600"/>
              <a:gd name="connsiteY9" fmla="*/ 2842 h 22421"/>
              <a:gd name="connsiteX10" fmla="*/ 19280 w 21600"/>
              <a:gd name="connsiteY10" fmla="*/ 2842 h 22421"/>
              <a:gd name="connsiteX11" fmla="*/ 19137 w 21600"/>
              <a:gd name="connsiteY11" fmla="*/ 0 h 22421"/>
              <a:gd name="connsiteX0" fmla="*/ 19137 w 21600"/>
              <a:gd name="connsiteY0" fmla="*/ 0 h 22421"/>
              <a:gd name="connsiteX1" fmla="*/ 18977 w 21600"/>
              <a:gd name="connsiteY1" fmla="*/ 2875 h 22421"/>
              <a:gd name="connsiteX2" fmla="*/ 468 w 21600"/>
              <a:gd name="connsiteY2" fmla="*/ 2842 h 22421"/>
              <a:gd name="connsiteX3" fmla="*/ 0 w 21600"/>
              <a:gd name="connsiteY3" fmla="*/ 4609 h 22421"/>
              <a:gd name="connsiteX4" fmla="*/ 0 w 21600"/>
              <a:gd name="connsiteY4" fmla="*/ 20653 h 22421"/>
              <a:gd name="connsiteX5" fmla="*/ 468 w 21600"/>
              <a:gd name="connsiteY5" fmla="*/ 22421 h 22421"/>
              <a:gd name="connsiteX6" fmla="*/ 21133 w 21600"/>
              <a:gd name="connsiteY6" fmla="*/ 22421 h 22421"/>
              <a:gd name="connsiteX7" fmla="*/ 21600 w 21600"/>
              <a:gd name="connsiteY7" fmla="*/ 20653 h 22421"/>
              <a:gd name="connsiteX8" fmla="*/ 21600 w 21600"/>
              <a:gd name="connsiteY8" fmla="*/ 4609 h 22421"/>
              <a:gd name="connsiteX9" fmla="*/ 21133 w 21600"/>
              <a:gd name="connsiteY9" fmla="*/ 2842 h 22421"/>
              <a:gd name="connsiteX10" fmla="*/ 19280 w 21600"/>
              <a:gd name="connsiteY10" fmla="*/ 2842 h 22421"/>
              <a:gd name="connsiteX11" fmla="*/ 19137 w 21600"/>
              <a:gd name="connsiteY11" fmla="*/ 0 h 2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00" h="22421" extrusionOk="0">
                <a:moveTo>
                  <a:pt x="19137" y="0"/>
                </a:moveTo>
                <a:cubicBezTo>
                  <a:pt x="19118" y="705"/>
                  <a:pt x="18996" y="2170"/>
                  <a:pt x="18977" y="2875"/>
                </a:cubicBezTo>
                <a:lnTo>
                  <a:pt x="468" y="2842"/>
                </a:lnTo>
                <a:cubicBezTo>
                  <a:pt x="209" y="2842"/>
                  <a:pt x="0" y="3633"/>
                  <a:pt x="0" y="4609"/>
                </a:cubicBezTo>
                <a:lnTo>
                  <a:pt x="0" y="20653"/>
                </a:lnTo>
                <a:cubicBezTo>
                  <a:pt x="0" y="21629"/>
                  <a:pt x="209" y="22421"/>
                  <a:pt x="468" y="22421"/>
                </a:cubicBezTo>
                <a:lnTo>
                  <a:pt x="21133" y="22421"/>
                </a:lnTo>
                <a:cubicBezTo>
                  <a:pt x="21391" y="22421"/>
                  <a:pt x="21600" y="21629"/>
                  <a:pt x="21600" y="20653"/>
                </a:cubicBezTo>
                <a:lnTo>
                  <a:pt x="21600" y="4609"/>
                </a:lnTo>
                <a:cubicBezTo>
                  <a:pt x="21600" y="3633"/>
                  <a:pt x="21391" y="2842"/>
                  <a:pt x="21133" y="2842"/>
                </a:cubicBezTo>
                <a:lnTo>
                  <a:pt x="19280" y="2842"/>
                </a:lnTo>
                <a:cubicBezTo>
                  <a:pt x="19261" y="2137"/>
                  <a:pt x="19156" y="705"/>
                  <a:pt x="19137" y="0"/>
                </a:cubicBezTo>
                <a:close/>
              </a:path>
            </a:pathLst>
          </a:custGeom>
          <a:solidFill>
            <a:srgbClr val="FFFAE7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1" name="Summary">
            <a:extLst>
              <a:ext uri="{FF2B5EF4-FFF2-40B4-BE49-F238E27FC236}">
                <a16:creationId xmlns:a16="http://schemas.microsoft.com/office/drawing/2014/main" id="{2BD6D65E-B383-9B93-78BF-ECAE5C0DCF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456" name="Thank you! Questions?">
            <a:extLst>
              <a:ext uri="{FF2B5EF4-FFF2-40B4-BE49-F238E27FC236}">
                <a16:creationId xmlns:a16="http://schemas.microsoft.com/office/drawing/2014/main" id="{0CF69797-ED90-E3AB-CCEA-6DFF86A15BB2}"/>
              </a:ext>
            </a:extLst>
          </p:cNvPr>
          <p:cNvSpPr txBox="1"/>
          <p:nvPr/>
        </p:nvSpPr>
        <p:spPr>
          <a:xfrm>
            <a:off x="8550497" y="12231583"/>
            <a:ext cx="7283006" cy="9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8AFF2"/>
                </a:solidFill>
              </a:defRPr>
            </a:lvl1pPr>
          </a:lstStyle>
          <a:p>
            <a:r>
              <a:t>Thank you! Questions?</a:t>
            </a:r>
          </a:p>
        </p:txBody>
      </p:sp>
      <p:sp>
        <p:nvSpPr>
          <p:cNvPr id="17" name="Potential function analysis framework enables analysis &amp; de-randomization of:…">
            <a:extLst>
              <a:ext uri="{FF2B5EF4-FFF2-40B4-BE49-F238E27FC236}">
                <a16:creationId xmlns:a16="http://schemas.microsoft.com/office/drawing/2014/main" id="{D199F760-4CB5-B847-6686-38971AE15FC6}"/>
              </a:ext>
            </a:extLst>
          </p:cNvPr>
          <p:cNvSpPr txBox="1"/>
          <p:nvPr/>
        </p:nvSpPr>
        <p:spPr>
          <a:xfrm>
            <a:off x="1686560" y="7457444"/>
            <a:ext cx="20647660" cy="435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1">
              <a:spcBef>
                <a:spcPts val="3500"/>
              </a:spcBef>
              <a:defRPr sz="4500"/>
            </a:pPr>
            <a:r>
              <a:rPr sz="4200" b="1" dirty="0">
                <a:solidFill>
                  <a:srgbClr val="428B28"/>
                </a:solidFill>
              </a:rPr>
              <a:t>Potential function analysis framework</a:t>
            </a:r>
            <a:r>
              <a:rPr sz="4200" dirty="0">
                <a:solidFill>
                  <a:srgbClr val="628D6E"/>
                </a:solidFill>
              </a:rPr>
              <a:t> </a:t>
            </a:r>
            <a:r>
              <a:rPr sz="4200" dirty="0"/>
              <a:t>enables </a:t>
            </a:r>
            <a:r>
              <a:rPr sz="4200" b="1" dirty="0"/>
              <a:t>analysis</a:t>
            </a:r>
            <a:r>
              <a:rPr sz="4200" dirty="0"/>
              <a:t> &amp; </a:t>
            </a:r>
            <a:r>
              <a:rPr sz="4200" b="1" dirty="0"/>
              <a:t>de-randomization</a:t>
            </a:r>
            <a:r>
              <a:rPr sz="4200" dirty="0"/>
              <a:t> of:</a:t>
            </a:r>
          </a:p>
          <a:p>
            <a:pPr marL="1219200" lvl="1" indent="-609600">
              <a:spcBef>
                <a:spcPts val="3500"/>
              </a:spcBef>
              <a:buSzPct val="123000"/>
              <a:buChar char="•"/>
              <a:defRPr sz="4500" b="1">
                <a:solidFill>
                  <a:srgbClr val="005493"/>
                </a:solidFill>
              </a:defRPr>
            </a:pPr>
            <a:r>
              <a:rPr sz="4200" dirty="0"/>
              <a:t>Stochastic SWOR → R</a:t>
            </a:r>
            <a:r>
              <a:rPr sz="4200" dirty="0">
                <a:solidFill>
                  <a:srgbClr val="005493"/>
                </a:solidFill>
              </a:rPr>
              <a:t>e</a:t>
            </a:r>
            <a:r>
              <a:rPr sz="4200" dirty="0"/>
              <a:t>gularized Greedy</a:t>
            </a:r>
          </a:p>
          <a:p>
            <a:pPr marL="1219200" lvl="1" indent="-609600">
              <a:spcBef>
                <a:spcPts val="3500"/>
              </a:spcBef>
              <a:buSzPct val="123000"/>
              <a:buChar char="•"/>
              <a:defRPr sz="4500"/>
            </a:pPr>
            <a:r>
              <a:rPr sz="4200" b="1" dirty="0">
                <a:solidFill>
                  <a:srgbClr val="005493"/>
                </a:solidFill>
              </a:rPr>
              <a:t>Top Half Sampling</a:t>
            </a:r>
            <a:r>
              <a:rPr sz="4200" dirty="0"/>
              <a:t>, the state-of-the-art algorithm for </a:t>
            </a:r>
            <a:r>
              <a:rPr sz="4200" b="1" dirty="0"/>
              <a:t>Edge-Weighted</a:t>
            </a:r>
            <a:r>
              <a:rPr sz="4200" dirty="0"/>
              <a:t> Online Stochastic Matching with</a:t>
            </a:r>
            <a:r>
              <a:rPr sz="4200" b="1" dirty="0"/>
              <a:t> Free Disposal</a:t>
            </a:r>
            <a:r>
              <a:rPr sz="4200" dirty="0"/>
              <a:t> </a:t>
            </a:r>
            <a:r>
              <a:rPr sz="4200" dirty="0">
                <a:solidFill>
                  <a:srgbClr val="628E6D"/>
                </a:solidFill>
              </a:rPr>
              <a:t>[Huang</a:t>
            </a:r>
            <a:r>
              <a:rPr lang="en-US" altLang="zh-TW" sz="4200" dirty="0">
                <a:solidFill>
                  <a:srgbClr val="628E6D"/>
                </a:solidFill>
              </a:rPr>
              <a:t> et al.</a:t>
            </a:r>
            <a:r>
              <a:rPr sz="4200" dirty="0">
                <a:solidFill>
                  <a:srgbClr val="628E6D"/>
                </a:solidFill>
              </a:rPr>
              <a:t>, </a:t>
            </a:r>
            <a:r>
              <a:rPr lang="en-GB" altLang="zh-HK" sz="4200" dirty="0">
                <a:solidFill>
                  <a:srgbClr val="628E6D"/>
                </a:solidFill>
              </a:rPr>
              <a:t>20</a:t>
            </a:r>
            <a:r>
              <a:rPr sz="4200" dirty="0">
                <a:solidFill>
                  <a:srgbClr val="628E6D"/>
                </a:solidFill>
              </a:rPr>
              <a:t>22]</a:t>
            </a:r>
          </a:p>
          <a:p>
            <a:pPr marL="1219200" lvl="1" indent="-609600">
              <a:spcBef>
                <a:spcPts val="3500"/>
              </a:spcBef>
              <a:buSzPct val="123000"/>
              <a:buChar char="•"/>
              <a:defRPr sz="4500"/>
            </a:pPr>
            <a:r>
              <a:rPr lang="en-US" sz="4200" dirty="0"/>
              <a:t>and more</a:t>
            </a:r>
            <a:r>
              <a:rPr sz="4200" dirty="0"/>
              <a:t>…?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6890D3-AA6D-4312-AA2E-91E1C8F2C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15305"/>
              </p:ext>
            </p:extLst>
          </p:nvPr>
        </p:nvGraphicFramePr>
        <p:xfrm>
          <a:off x="1863538" y="2267383"/>
          <a:ext cx="14424706" cy="394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46">
                  <a:extLst>
                    <a:ext uri="{9D8B030D-6E8A-4147-A177-3AD203B41FA5}">
                      <a16:colId xmlns:a16="http://schemas.microsoft.com/office/drawing/2014/main" val="3607107731"/>
                    </a:ext>
                  </a:extLst>
                </a:gridCol>
                <a:gridCol w="4994416">
                  <a:extLst>
                    <a:ext uri="{9D8B030D-6E8A-4147-A177-3AD203B41FA5}">
                      <a16:colId xmlns:a16="http://schemas.microsoft.com/office/drawing/2014/main" val="1681777949"/>
                    </a:ext>
                  </a:extLst>
                </a:gridCol>
                <a:gridCol w="4858244">
                  <a:extLst>
                    <a:ext uri="{9D8B030D-6E8A-4147-A177-3AD203B41FA5}">
                      <a16:colId xmlns:a16="http://schemas.microsoft.com/office/drawing/2014/main" val="41262422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zh-HK" altLang="en-US" sz="4400">
                        <a:latin typeface="Helvetica Neue" panose="02000503000000020004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4400" b="1" i="0" u="none" strike="noStrike" cap="none" spc="0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SWOR</a:t>
                      </a:r>
                      <a:r>
                        <a:rPr kumimoji="0" lang="en-US" altLang="zh-HK" sz="44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US" altLang="zh-HK" sz="4400">
                          <a:latin typeface="Helvetica Neue" panose="02000503000000020004"/>
                        </a:rPr>
                        <a:t>algorithm</a:t>
                      </a:r>
                      <a:endParaRPr kumimoji="0" lang="zh-HK" altLang="en-US" sz="44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Sampling weights</a:t>
                      </a:r>
                      <a:endParaRPr kumimoji="0" lang="zh-HK" altLang="en-US" sz="44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9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44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Online Bipartite Matching</a:t>
                      </a:r>
                      <a:endParaRPr kumimoji="0" lang="zh-HK" altLang="en-US" sz="44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4400" b="1">
                          <a:solidFill>
                            <a:srgbClr val="005493"/>
                          </a:solidFill>
                          <a:latin typeface="Helvetica Neue" panose="02000503000000020004"/>
                        </a:rPr>
                        <a:t>Balance</a:t>
                      </a:r>
                      <a:r>
                        <a:rPr kumimoji="0" lang="en-US" altLang="zh-HK" sz="4400" b="1" i="0" u="none" strike="noStrike" cap="none" spc="0" normalizeH="0" baseline="0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SWOR</a:t>
                      </a:r>
                      <a:endParaRPr kumimoji="0" lang="zh-HK" altLang="en-US" sz="4400" b="1" i="0" u="none" strike="noStrike" cap="none" spc="0" normalizeH="0" baseline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4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Balance</a:t>
                      </a:r>
                      <a:endParaRPr kumimoji="0" lang="zh-HK" altLang="en-US" sz="44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83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44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Online Stochastic Matching</a:t>
                      </a:r>
                      <a:endParaRPr kumimoji="0" lang="zh-HK" altLang="en-US" sz="44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4400" b="1">
                          <a:solidFill>
                            <a:srgbClr val="005493"/>
                          </a:solidFill>
                          <a:latin typeface="Helvetica Neue" panose="02000503000000020004"/>
                        </a:rPr>
                        <a:t>Stochastic</a:t>
                      </a:r>
                      <a:r>
                        <a:rPr kumimoji="0" lang="en-US" altLang="zh-HK" sz="4400" b="1" i="0" u="none" strike="noStrike" cap="none" spc="0" normalizeH="0" baseline="0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SWOR</a:t>
                      </a:r>
                      <a:endParaRPr kumimoji="0" lang="zh-HK" altLang="en-US" sz="4400" b="1" i="0" u="none" strike="noStrike" cap="none" spc="0" normalizeH="0" baseline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44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Natural LP</a:t>
                      </a:r>
                      <a:endParaRPr kumimoji="0" lang="zh-HK" altLang="en-US" sz="44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323275"/>
                  </a:ext>
                </a:extLst>
              </a:tr>
            </a:tbl>
          </a:graphicData>
        </a:graphic>
      </p:graphicFrame>
      <p:sp>
        <p:nvSpPr>
          <p:cNvPr id="38" name="語音泡泡: 圓角矩形 37">
            <a:extLst>
              <a:ext uri="{FF2B5EF4-FFF2-40B4-BE49-F238E27FC236}">
                <a16:creationId xmlns:a16="http://schemas.microsoft.com/office/drawing/2014/main" id="{AA776297-EFB3-D0F0-9779-AB91CA86A70E}"/>
              </a:ext>
            </a:extLst>
          </p:cNvPr>
          <p:cNvSpPr/>
          <p:nvPr/>
        </p:nvSpPr>
        <p:spPr>
          <a:xfrm>
            <a:off x="16945282" y="3306043"/>
            <a:ext cx="6783424" cy="1543685"/>
          </a:xfrm>
          <a:prstGeom prst="wedgeRoundRectCallout">
            <a:avLst>
              <a:gd name="adj1" fmla="val -61212"/>
              <a:gd name="adj2" fmla="val 4329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They’re empirically</a:t>
            </a:r>
            <a:r>
              <a:rPr kumimoji="0" lang="en-US" altLang="zh-TW" sz="4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good! </a:t>
            </a:r>
            <a:br>
              <a:rPr kumimoji="0" lang="en-US" altLang="zh-TW" sz="4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</a:br>
            <a:r>
              <a:rPr kumimoji="0" lang="en-US" altLang="zh-TW" sz="4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</a:t>
            </a:r>
            <a:r>
              <a:rPr lang="en-US" altLang="zh-TW" sz="42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mprove current</a:t>
            </a:r>
            <a:r>
              <a:rPr kumimoji="0" lang="en-US" altLang="zh-TW" sz="4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analyses?</a:t>
            </a:r>
            <a:endParaRPr kumimoji="0" lang="zh-HK" altLang="en-US" sz="4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50083"/>
      </p:ext>
    </p:extLst>
  </p:cSld>
  <p:clrMapOvr>
    <a:masterClrMapping/>
  </p:clrMapOvr>
  <p:transition spd="med" advTm="51264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dvAuto="0"/>
      <p:bldP spid="456" grpId="0" animBg="1" advAuto="0"/>
      <p:bldP spid="17" grpId="0" uiExpand="1" build="p" bldLvl="5" animBg="1" advAuto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AFE56-829B-5535-E088-1A7C45B20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nline Bipartite Matching">
            <a:extLst>
              <a:ext uri="{FF2B5EF4-FFF2-40B4-BE49-F238E27FC236}">
                <a16:creationId xmlns:a16="http://schemas.microsoft.com/office/drawing/2014/main" id="{3CFBD87E-AD2D-927E-0828-EAAC5360D5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Online Bipartite Matching</a:t>
            </a:r>
          </a:p>
        </p:txBody>
      </p:sp>
      <p:sp>
        <p:nvSpPr>
          <p:cNvPr id="120" name="Karp, Vazirani, Vazirani (1990)">
            <a:extLst>
              <a:ext uri="{FF2B5EF4-FFF2-40B4-BE49-F238E27FC236}">
                <a16:creationId xmlns:a16="http://schemas.microsoft.com/office/drawing/2014/main" id="{9E95F681-9A55-CE8F-00E0-19FB9D40927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/>
          <a:lstStyle>
            <a:lvl1pPr defTabSz="817244">
              <a:defRPr sz="5445"/>
            </a:lvl1pPr>
          </a:lstStyle>
          <a:p>
            <a:r>
              <a:t>Karp, Vazirani, Vazirani (</a:t>
            </a:r>
            <a:r>
              <a:rPr lang="en-US" altLang="zh-TW"/>
              <a:t>1990</a:t>
            </a:r>
            <a: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mpetitive Ratio…">
                <a:extLst>
                  <a:ext uri="{FF2B5EF4-FFF2-40B4-BE49-F238E27FC236}">
                    <a16:creationId xmlns:a16="http://schemas.microsoft.com/office/drawing/2014/main" id="{A9C04387-FF69-D644-89B0-66B7929ED20A}"/>
                  </a:ext>
                </a:extLst>
              </p:cNvPr>
              <p:cNvSpPr txBox="1"/>
              <p:nvPr/>
            </p:nvSpPr>
            <p:spPr>
              <a:xfrm>
                <a:off x="5410496" y="11292926"/>
                <a:ext cx="13563008" cy="18202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 algn="ctr"/>
                <a:r>
                  <a:rPr lang="en-US" dirty="0"/>
                  <a:t>Competitive Ratio </a:t>
                </a:r>
                <a14:m>
                  <m:oMath xmlns:m="http://schemas.openxmlformats.org/officeDocument/2006/math">
                    <m:r>
                      <a:rPr lang="en-US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575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sz="575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5750" i="0">
                        <a:solidFill>
                          <a:srgbClr val="4294F7"/>
                        </a:solidFill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5750" i="1">
                        <a:solidFill>
                          <a:srgbClr val="4294F7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algn="ctr">
                  <a:spcBef>
                    <a:spcPts val="2000"/>
                  </a:spcBef>
                </a:pPr>
                <a:r>
                  <a:rPr lang="en-US" dirty="0"/>
                  <a:t>Worst ratio over all </a:t>
                </a:r>
                <a:r>
                  <a:rPr lang="en-US" b="1" dirty="0"/>
                  <a:t>graphs</a:t>
                </a:r>
                <a:r>
                  <a:rPr lang="en-US" dirty="0"/>
                  <a:t> and all </a:t>
                </a:r>
                <a:r>
                  <a:rPr lang="en-US" b="1" dirty="0"/>
                  <a:t>arrival orders</a:t>
                </a:r>
                <a:endParaRPr b="1" dirty="0"/>
              </a:p>
            </p:txBody>
          </p:sp>
        </mc:Choice>
        <mc:Fallback xmlns="">
          <p:sp>
            <p:nvSpPr>
              <p:cNvPr id="121" name="Competitive Ratio…">
                <a:extLst>
                  <a:ext uri="{FF2B5EF4-FFF2-40B4-BE49-F238E27FC236}">
                    <a16:creationId xmlns:a16="http://schemas.microsoft.com/office/drawing/2014/main" id="{A9C04387-FF69-D644-89B0-66B7929E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496" y="11292926"/>
                <a:ext cx="13563008" cy="1820242"/>
              </a:xfrm>
              <a:prstGeom prst="rect">
                <a:avLst/>
              </a:prstGeom>
              <a:blipFill>
                <a:blip r:embed="rId4"/>
                <a:stretch>
                  <a:fillRect l="-1933" t="-5705" r="-1844" b="-167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Offline">
            <a:extLst>
              <a:ext uri="{FF2B5EF4-FFF2-40B4-BE49-F238E27FC236}">
                <a16:creationId xmlns:a16="http://schemas.microsoft.com/office/drawing/2014/main" id="{1DE1DCE2-233C-E594-DFF4-F4CA7D7BE437}"/>
              </a:ext>
            </a:extLst>
          </p:cNvPr>
          <p:cNvSpPr txBox="1"/>
          <p:nvPr/>
        </p:nvSpPr>
        <p:spPr>
          <a:xfrm>
            <a:off x="6457541" y="7265535"/>
            <a:ext cx="195406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rPr lang="en-US" altLang="zh-TW"/>
              <a:t>Online</a:t>
            </a:r>
            <a:endParaRPr/>
          </a:p>
        </p:txBody>
      </p:sp>
      <p:sp>
        <p:nvSpPr>
          <p:cNvPr id="123" name="Online">
            <a:extLst>
              <a:ext uri="{FF2B5EF4-FFF2-40B4-BE49-F238E27FC236}">
                <a16:creationId xmlns:a16="http://schemas.microsoft.com/office/drawing/2014/main" id="{010DFF90-D844-1565-F49E-1E4BA0A3DE2E}"/>
              </a:ext>
            </a:extLst>
          </p:cNvPr>
          <p:cNvSpPr txBox="1"/>
          <p:nvPr/>
        </p:nvSpPr>
        <p:spPr>
          <a:xfrm>
            <a:off x="15817344" y="7265535"/>
            <a:ext cx="195406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rPr lang="en-US"/>
              <a:t>Offline</a:t>
            </a: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8CEB41-9FA0-3492-0EAB-CC2505BADE0B}"/>
              </a:ext>
            </a:extLst>
          </p:cNvPr>
          <p:cNvGrpSpPr/>
          <p:nvPr/>
        </p:nvGrpSpPr>
        <p:grpSpPr>
          <a:xfrm flipH="1">
            <a:off x="9275675" y="9052796"/>
            <a:ext cx="4621588" cy="1900879"/>
            <a:chOff x="10284570" y="9052796"/>
            <a:chExt cx="4621588" cy="1900879"/>
          </a:xfrm>
        </p:grpSpPr>
        <p:sp>
          <p:nvSpPr>
            <p:cNvPr id="4" name="線條">
              <a:extLst>
                <a:ext uri="{FF2B5EF4-FFF2-40B4-BE49-F238E27FC236}">
                  <a16:creationId xmlns:a16="http://schemas.microsoft.com/office/drawing/2014/main" id="{EF61A83B-DE45-00F1-4D8E-4F7FADDCA2D9}"/>
                </a:ext>
              </a:extLst>
            </p:cNvPr>
            <p:cNvSpPr/>
            <p:nvPr/>
          </p:nvSpPr>
          <p:spPr>
            <a:xfrm>
              <a:off x="10284570" y="9052796"/>
              <a:ext cx="3606257" cy="1449434"/>
            </a:xfrm>
            <a:prstGeom prst="line">
              <a:avLst/>
            </a:prstGeom>
            <a:noFill/>
            <a:ln w="762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5" name="線條">
              <a:extLst>
                <a:ext uri="{FF2B5EF4-FFF2-40B4-BE49-F238E27FC236}">
                  <a16:creationId xmlns:a16="http://schemas.microsoft.com/office/drawing/2014/main" id="{D4D0F486-7657-9B2D-49CD-A50225DE60B2}"/>
                </a:ext>
              </a:extLst>
            </p:cNvPr>
            <p:cNvSpPr/>
            <p:nvPr/>
          </p:nvSpPr>
          <p:spPr>
            <a:xfrm flipV="1">
              <a:off x="10335872" y="10502230"/>
              <a:ext cx="3555457" cy="0"/>
            </a:xfrm>
            <a:prstGeom prst="line">
              <a:avLst/>
            </a:prstGeom>
            <a:noFill/>
            <a:ln w="762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6" name="圓形">
              <a:extLst>
                <a:ext uri="{FF2B5EF4-FFF2-40B4-BE49-F238E27FC236}">
                  <a16:creationId xmlns:a16="http://schemas.microsoft.com/office/drawing/2014/main" id="{B5331490-2A64-3DD9-86CD-4E8B11C5C0D2}"/>
                </a:ext>
              </a:extLst>
            </p:cNvPr>
            <p:cNvSpPr/>
            <p:nvPr/>
          </p:nvSpPr>
          <p:spPr>
            <a:xfrm>
              <a:off x="13890824" y="9938340"/>
              <a:ext cx="1015334" cy="1015335"/>
            </a:xfrm>
            <a:prstGeom prst="ellipse">
              <a:avLst/>
            </a:prstGeom>
            <a:solidFill>
              <a:srgbClr val="7A81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4" name="群組">
            <a:extLst>
              <a:ext uri="{FF2B5EF4-FFF2-40B4-BE49-F238E27FC236}">
                <a16:creationId xmlns:a16="http://schemas.microsoft.com/office/drawing/2014/main" id="{AE4E661A-C440-5ED0-6798-C3DC6645DE94}"/>
              </a:ext>
            </a:extLst>
          </p:cNvPr>
          <p:cNvGrpSpPr/>
          <p:nvPr/>
        </p:nvGrpSpPr>
        <p:grpSpPr>
          <a:xfrm flipH="1">
            <a:off x="9275675" y="8545129"/>
            <a:ext cx="4582803" cy="1015335"/>
            <a:chOff x="1015336" y="0"/>
            <a:chExt cx="4582801" cy="1015333"/>
          </a:xfrm>
        </p:grpSpPr>
        <p:sp>
          <p:nvSpPr>
            <p:cNvPr id="92" name="線條">
              <a:extLst>
                <a:ext uri="{FF2B5EF4-FFF2-40B4-BE49-F238E27FC236}">
                  <a16:creationId xmlns:a16="http://schemas.microsoft.com/office/drawing/2014/main" id="{16B8081B-B87D-8B3E-157A-231FB19B9EB6}"/>
                </a:ext>
              </a:extLst>
            </p:cNvPr>
            <p:cNvSpPr/>
            <p:nvPr/>
          </p:nvSpPr>
          <p:spPr>
            <a:xfrm>
              <a:off x="1015336" y="507661"/>
              <a:ext cx="3586431" cy="6"/>
            </a:xfrm>
            <a:prstGeom prst="line">
              <a:avLst/>
            </a:prstGeom>
            <a:noFill/>
            <a:ln w="762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3" name="圓形">
              <a:extLst>
                <a:ext uri="{FF2B5EF4-FFF2-40B4-BE49-F238E27FC236}">
                  <a16:creationId xmlns:a16="http://schemas.microsoft.com/office/drawing/2014/main" id="{FFA60FE4-8284-65D3-D595-5C8FB9BE911D}"/>
                </a:ext>
              </a:extLst>
            </p:cNvPr>
            <p:cNvSpPr/>
            <p:nvPr/>
          </p:nvSpPr>
          <p:spPr>
            <a:xfrm>
              <a:off x="4582803" y="0"/>
              <a:ext cx="1015334" cy="1015333"/>
            </a:xfrm>
            <a:prstGeom prst="ellipse">
              <a:avLst/>
            </a:prstGeom>
            <a:solidFill>
              <a:srgbClr val="76D6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01" name="群組">
            <a:extLst>
              <a:ext uri="{FF2B5EF4-FFF2-40B4-BE49-F238E27FC236}">
                <a16:creationId xmlns:a16="http://schemas.microsoft.com/office/drawing/2014/main" id="{032283F6-F7A5-B775-CFFD-17C7AA4DD208}"/>
              </a:ext>
            </a:extLst>
          </p:cNvPr>
          <p:cNvGrpSpPr/>
          <p:nvPr/>
        </p:nvGrpSpPr>
        <p:grpSpPr>
          <a:xfrm flipH="1">
            <a:off x="9275675" y="7151916"/>
            <a:ext cx="4647492" cy="3401888"/>
            <a:chOff x="950647" y="0"/>
            <a:chExt cx="4647490" cy="3401886"/>
          </a:xfrm>
        </p:grpSpPr>
        <p:sp>
          <p:nvSpPr>
            <p:cNvPr id="98" name="線條">
              <a:extLst>
                <a:ext uri="{FF2B5EF4-FFF2-40B4-BE49-F238E27FC236}">
                  <a16:creationId xmlns:a16="http://schemas.microsoft.com/office/drawing/2014/main" id="{9FB1F3D7-D7BD-3457-1D08-3C01039A4F0A}"/>
                </a:ext>
              </a:extLst>
            </p:cNvPr>
            <p:cNvSpPr/>
            <p:nvPr/>
          </p:nvSpPr>
          <p:spPr>
            <a:xfrm flipH="1">
              <a:off x="950647" y="489830"/>
              <a:ext cx="3652444" cy="2912056"/>
            </a:xfrm>
            <a:prstGeom prst="line">
              <a:avLst/>
            </a:prstGeom>
            <a:noFill/>
            <a:ln w="762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9" name="線條">
              <a:extLst>
                <a:ext uri="{FF2B5EF4-FFF2-40B4-BE49-F238E27FC236}">
                  <a16:creationId xmlns:a16="http://schemas.microsoft.com/office/drawing/2014/main" id="{1F28C9C2-8769-7D12-D8A9-C0258384EEC1}"/>
                </a:ext>
              </a:extLst>
            </p:cNvPr>
            <p:cNvSpPr/>
            <p:nvPr/>
          </p:nvSpPr>
          <p:spPr>
            <a:xfrm>
              <a:off x="950648" y="507666"/>
              <a:ext cx="3652450" cy="0"/>
            </a:xfrm>
            <a:prstGeom prst="line">
              <a:avLst/>
            </a:prstGeom>
            <a:noFill/>
            <a:ln w="762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0" name="圓形">
              <a:extLst>
                <a:ext uri="{FF2B5EF4-FFF2-40B4-BE49-F238E27FC236}">
                  <a16:creationId xmlns:a16="http://schemas.microsoft.com/office/drawing/2014/main" id="{9E896EC3-B598-6C02-7192-B9B8B2A07AEE}"/>
                </a:ext>
              </a:extLst>
            </p:cNvPr>
            <p:cNvSpPr/>
            <p:nvPr/>
          </p:nvSpPr>
          <p:spPr>
            <a:xfrm>
              <a:off x="4582803" y="0"/>
              <a:ext cx="1015334" cy="1015333"/>
            </a:xfrm>
            <a:prstGeom prst="ellipse">
              <a:avLst/>
            </a:prstGeom>
            <a:solidFill>
              <a:srgbClr val="009051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05" name="群組">
            <a:extLst>
              <a:ext uri="{FF2B5EF4-FFF2-40B4-BE49-F238E27FC236}">
                <a16:creationId xmlns:a16="http://schemas.microsoft.com/office/drawing/2014/main" id="{E60CABA5-8CF2-C83C-231E-B15703B75B84}"/>
              </a:ext>
            </a:extLst>
          </p:cNvPr>
          <p:cNvGrpSpPr/>
          <p:nvPr/>
        </p:nvGrpSpPr>
        <p:grpSpPr>
          <a:xfrm flipH="1">
            <a:off x="9275675" y="5758706"/>
            <a:ext cx="4621588" cy="3257175"/>
            <a:chOff x="976551" y="0"/>
            <a:chExt cx="4621586" cy="3257174"/>
          </a:xfrm>
        </p:grpSpPr>
        <p:sp>
          <p:nvSpPr>
            <p:cNvPr id="102" name="線條">
              <a:extLst>
                <a:ext uri="{FF2B5EF4-FFF2-40B4-BE49-F238E27FC236}">
                  <a16:creationId xmlns:a16="http://schemas.microsoft.com/office/drawing/2014/main" id="{7B4E2B08-D627-7A7B-93E0-444DCEAA486C}"/>
                </a:ext>
              </a:extLst>
            </p:cNvPr>
            <p:cNvSpPr/>
            <p:nvPr/>
          </p:nvSpPr>
          <p:spPr>
            <a:xfrm>
              <a:off x="976551" y="511157"/>
              <a:ext cx="3626545" cy="6"/>
            </a:xfrm>
            <a:prstGeom prst="line">
              <a:avLst/>
            </a:prstGeom>
            <a:noFill/>
            <a:ln w="762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3" name="線條">
              <a:extLst>
                <a:ext uri="{FF2B5EF4-FFF2-40B4-BE49-F238E27FC236}">
                  <a16:creationId xmlns:a16="http://schemas.microsoft.com/office/drawing/2014/main" id="{14C4B88F-B0D6-3062-0CB7-4ABEA9134459}"/>
                </a:ext>
              </a:extLst>
            </p:cNvPr>
            <p:cNvSpPr/>
            <p:nvPr/>
          </p:nvSpPr>
          <p:spPr>
            <a:xfrm flipH="1">
              <a:off x="987788" y="576804"/>
              <a:ext cx="3542385" cy="2680370"/>
            </a:xfrm>
            <a:prstGeom prst="line">
              <a:avLst/>
            </a:prstGeom>
            <a:noFill/>
            <a:ln w="762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4" name="圓形">
              <a:extLst>
                <a:ext uri="{FF2B5EF4-FFF2-40B4-BE49-F238E27FC236}">
                  <a16:creationId xmlns:a16="http://schemas.microsoft.com/office/drawing/2014/main" id="{22CEF07F-1E78-8928-66A7-606FC05458CA}"/>
                </a:ext>
              </a:extLst>
            </p:cNvPr>
            <p:cNvSpPr/>
            <p:nvPr/>
          </p:nvSpPr>
          <p:spPr>
            <a:xfrm>
              <a:off x="4582803" y="0"/>
              <a:ext cx="1015334" cy="1015333"/>
            </a:xfrm>
            <a:prstGeom prst="ellipse">
              <a:avLst/>
            </a:prstGeom>
            <a:solidFill>
              <a:srgbClr val="FFD479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09" name="群組">
            <a:extLst>
              <a:ext uri="{FF2B5EF4-FFF2-40B4-BE49-F238E27FC236}">
                <a16:creationId xmlns:a16="http://schemas.microsoft.com/office/drawing/2014/main" id="{6C30BA80-CC96-97E8-C790-7D8864830947}"/>
              </a:ext>
            </a:extLst>
          </p:cNvPr>
          <p:cNvGrpSpPr/>
          <p:nvPr/>
        </p:nvGrpSpPr>
        <p:grpSpPr>
          <a:xfrm flipH="1">
            <a:off x="9275675" y="4372486"/>
            <a:ext cx="4610351" cy="3230869"/>
            <a:chOff x="987788" y="0"/>
            <a:chExt cx="4610349" cy="3230867"/>
          </a:xfrm>
        </p:grpSpPr>
        <p:sp>
          <p:nvSpPr>
            <p:cNvPr id="106" name="線條">
              <a:extLst>
                <a:ext uri="{FF2B5EF4-FFF2-40B4-BE49-F238E27FC236}">
                  <a16:creationId xmlns:a16="http://schemas.microsoft.com/office/drawing/2014/main" id="{3846DAE9-8F57-89BD-500B-AF4668F79C91}"/>
                </a:ext>
              </a:extLst>
            </p:cNvPr>
            <p:cNvSpPr/>
            <p:nvPr/>
          </p:nvSpPr>
          <p:spPr>
            <a:xfrm>
              <a:off x="987788" y="540263"/>
              <a:ext cx="3615307" cy="1086"/>
            </a:xfrm>
            <a:prstGeom prst="line">
              <a:avLst/>
            </a:prstGeom>
            <a:noFill/>
            <a:ln w="762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7" name="線條">
              <a:extLst>
                <a:ext uri="{FF2B5EF4-FFF2-40B4-BE49-F238E27FC236}">
                  <a16:creationId xmlns:a16="http://schemas.microsoft.com/office/drawing/2014/main" id="{C74A0D43-7D6A-B2C3-7C0C-7C240E037429}"/>
                </a:ext>
              </a:extLst>
            </p:cNvPr>
            <p:cNvSpPr/>
            <p:nvPr/>
          </p:nvSpPr>
          <p:spPr>
            <a:xfrm flipH="1">
              <a:off x="1015336" y="564995"/>
              <a:ext cx="3514836" cy="2665872"/>
            </a:xfrm>
            <a:prstGeom prst="line">
              <a:avLst/>
            </a:prstGeom>
            <a:noFill/>
            <a:ln w="762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8" name="圓形">
              <a:extLst>
                <a:ext uri="{FF2B5EF4-FFF2-40B4-BE49-F238E27FC236}">
                  <a16:creationId xmlns:a16="http://schemas.microsoft.com/office/drawing/2014/main" id="{B183567B-754E-7E15-FB22-DE16D5BEB43E}"/>
                </a:ext>
              </a:extLst>
            </p:cNvPr>
            <p:cNvSpPr/>
            <p:nvPr/>
          </p:nvSpPr>
          <p:spPr>
            <a:xfrm>
              <a:off x="4582803" y="0"/>
              <a:ext cx="1015334" cy="1015333"/>
            </a:xfrm>
            <a:prstGeom prst="ellipse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10" name="線條">
            <a:extLst>
              <a:ext uri="{FF2B5EF4-FFF2-40B4-BE49-F238E27FC236}">
                <a16:creationId xmlns:a16="http://schemas.microsoft.com/office/drawing/2014/main" id="{532C2088-0CCA-8A13-4F66-56F87EA2974B}"/>
              </a:ext>
            </a:extLst>
          </p:cNvPr>
          <p:cNvSpPr/>
          <p:nvPr/>
        </p:nvSpPr>
        <p:spPr>
          <a:xfrm>
            <a:off x="10270721" y="7641744"/>
            <a:ext cx="3618292" cy="2875167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1" name="線條">
            <a:extLst>
              <a:ext uri="{FF2B5EF4-FFF2-40B4-BE49-F238E27FC236}">
                <a16:creationId xmlns:a16="http://schemas.microsoft.com/office/drawing/2014/main" id="{274F2765-E75B-B3FD-2721-83A4D910D366}"/>
              </a:ext>
            </a:extLst>
          </p:cNvPr>
          <p:cNvSpPr/>
          <p:nvPr/>
        </p:nvSpPr>
        <p:spPr>
          <a:xfrm>
            <a:off x="10291008" y="6294601"/>
            <a:ext cx="3632159" cy="2758194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2" name="線條">
            <a:extLst>
              <a:ext uri="{FF2B5EF4-FFF2-40B4-BE49-F238E27FC236}">
                <a16:creationId xmlns:a16="http://schemas.microsoft.com/office/drawing/2014/main" id="{F329E962-5CDE-B359-D923-67C7F69162E1}"/>
              </a:ext>
            </a:extLst>
          </p:cNvPr>
          <p:cNvSpPr/>
          <p:nvPr/>
        </p:nvSpPr>
        <p:spPr>
          <a:xfrm>
            <a:off x="10291008" y="4913834"/>
            <a:ext cx="3599815" cy="2713912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3" name="線條">
            <a:extLst>
              <a:ext uri="{FF2B5EF4-FFF2-40B4-BE49-F238E27FC236}">
                <a16:creationId xmlns:a16="http://schemas.microsoft.com/office/drawing/2014/main" id="{1D61D5D4-3C0D-C1FD-B452-E5E07CC853D1}"/>
              </a:ext>
            </a:extLst>
          </p:cNvPr>
          <p:cNvSpPr/>
          <p:nvPr/>
        </p:nvSpPr>
        <p:spPr>
          <a:xfrm flipH="1">
            <a:off x="10316408" y="4913834"/>
            <a:ext cx="3555457" cy="0"/>
          </a:xfrm>
          <a:prstGeom prst="line">
            <a:avLst/>
          </a:prstGeom>
          <a:noFill/>
          <a:ln w="101600" cap="flat">
            <a:solidFill>
              <a:srgbClr val="479FF8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/>
          </a:p>
        </p:txBody>
      </p:sp>
      <p:sp>
        <p:nvSpPr>
          <p:cNvPr id="114" name="線條">
            <a:extLst>
              <a:ext uri="{FF2B5EF4-FFF2-40B4-BE49-F238E27FC236}">
                <a16:creationId xmlns:a16="http://schemas.microsoft.com/office/drawing/2014/main" id="{C074A6D0-A059-DD68-A545-5E0B0C7DF197}"/>
              </a:ext>
            </a:extLst>
          </p:cNvPr>
          <p:cNvSpPr/>
          <p:nvPr/>
        </p:nvSpPr>
        <p:spPr>
          <a:xfrm flipH="1">
            <a:off x="10316408" y="6269867"/>
            <a:ext cx="3555457" cy="1"/>
          </a:xfrm>
          <a:prstGeom prst="line">
            <a:avLst/>
          </a:prstGeom>
          <a:noFill/>
          <a:ln w="101600" cap="flat">
            <a:solidFill>
              <a:srgbClr val="0096FF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/>
          </a:p>
        </p:txBody>
      </p:sp>
      <p:sp>
        <p:nvSpPr>
          <p:cNvPr id="115" name="線條">
            <a:extLst>
              <a:ext uri="{FF2B5EF4-FFF2-40B4-BE49-F238E27FC236}">
                <a16:creationId xmlns:a16="http://schemas.microsoft.com/office/drawing/2014/main" id="{D149EB49-8166-CF61-4C56-50788403A7F0}"/>
              </a:ext>
            </a:extLst>
          </p:cNvPr>
          <p:cNvSpPr/>
          <p:nvPr/>
        </p:nvSpPr>
        <p:spPr>
          <a:xfrm flipH="1">
            <a:off x="10316408" y="7659583"/>
            <a:ext cx="3555457" cy="1"/>
          </a:xfrm>
          <a:prstGeom prst="line">
            <a:avLst/>
          </a:prstGeom>
          <a:noFill/>
          <a:ln w="101600" cap="flat">
            <a:solidFill>
              <a:srgbClr val="0096FF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/>
          </a:p>
        </p:txBody>
      </p:sp>
      <p:sp>
        <p:nvSpPr>
          <p:cNvPr id="116" name="線條">
            <a:extLst>
              <a:ext uri="{FF2B5EF4-FFF2-40B4-BE49-F238E27FC236}">
                <a16:creationId xmlns:a16="http://schemas.microsoft.com/office/drawing/2014/main" id="{676AE268-1C30-92A1-32DE-616731AAF1DF}"/>
              </a:ext>
            </a:extLst>
          </p:cNvPr>
          <p:cNvSpPr/>
          <p:nvPr/>
        </p:nvSpPr>
        <p:spPr>
          <a:xfrm flipH="1">
            <a:off x="10316408" y="9052796"/>
            <a:ext cx="3555457" cy="1"/>
          </a:xfrm>
          <a:prstGeom prst="line">
            <a:avLst/>
          </a:prstGeom>
          <a:noFill/>
          <a:ln w="101600" cap="flat">
            <a:solidFill>
              <a:srgbClr val="0096FF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/>
          </a:p>
        </p:txBody>
      </p:sp>
      <p:sp>
        <p:nvSpPr>
          <p:cNvPr id="117" name="線條">
            <a:extLst>
              <a:ext uri="{FF2B5EF4-FFF2-40B4-BE49-F238E27FC236}">
                <a16:creationId xmlns:a16="http://schemas.microsoft.com/office/drawing/2014/main" id="{143422E8-4669-2146-2D73-D7E86C199C02}"/>
              </a:ext>
            </a:extLst>
          </p:cNvPr>
          <p:cNvSpPr/>
          <p:nvPr/>
        </p:nvSpPr>
        <p:spPr>
          <a:xfrm flipH="1">
            <a:off x="10316408" y="10502235"/>
            <a:ext cx="3555457" cy="1"/>
          </a:xfrm>
          <a:prstGeom prst="line">
            <a:avLst/>
          </a:prstGeom>
          <a:noFill/>
          <a:ln w="101600" cap="flat">
            <a:solidFill>
              <a:srgbClr val="0096FF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/>
          </a:p>
        </p:txBody>
      </p:sp>
      <p:grpSp>
        <p:nvGrpSpPr>
          <p:cNvPr id="129" name="群組">
            <a:extLst>
              <a:ext uri="{FF2B5EF4-FFF2-40B4-BE49-F238E27FC236}">
                <a16:creationId xmlns:a16="http://schemas.microsoft.com/office/drawing/2014/main" id="{F2A03050-ECB6-C482-5680-3F9BC050611A}"/>
              </a:ext>
            </a:extLst>
          </p:cNvPr>
          <p:cNvGrpSpPr/>
          <p:nvPr/>
        </p:nvGrpSpPr>
        <p:grpSpPr>
          <a:xfrm flipH="1">
            <a:off x="13890824" y="4372486"/>
            <a:ext cx="1015334" cy="6581187"/>
            <a:chOff x="0" y="0"/>
            <a:chExt cx="1015332" cy="6581186"/>
          </a:xfrm>
        </p:grpSpPr>
        <p:sp>
          <p:nvSpPr>
            <p:cNvPr id="124" name="圓形">
              <a:extLst>
                <a:ext uri="{FF2B5EF4-FFF2-40B4-BE49-F238E27FC236}">
                  <a16:creationId xmlns:a16="http://schemas.microsoft.com/office/drawing/2014/main" id="{85F06400-8760-A891-221F-9BC7513F4B83}"/>
                </a:ext>
              </a:extLst>
            </p:cNvPr>
            <p:cNvSpPr/>
            <p:nvPr/>
          </p:nvSpPr>
          <p:spPr>
            <a:xfrm>
              <a:off x="0" y="4172643"/>
              <a:ext cx="1015333" cy="1015334"/>
            </a:xfrm>
            <a:prstGeom prst="ellipse">
              <a:avLst/>
            </a:prstGeom>
            <a:solidFill>
              <a:srgbClr val="D5D5D5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5" name="圓形">
              <a:extLst>
                <a:ext uri="{FF2B5EF4-FFF2-40B4-BE49-F238E27FC236}">
                  <a16:creationId xmlns:a16="http://schemas.microsoft.com/office/drawing/2014/main" id="{4A0B84B8-B504-95A4-5D9B-B4B015EDF4A0}"/>
                </a:ext>
              </a:extLst>
            </p:cNvPr>
            <p:cNvSpPr/>
            <p:nvPr/>
          </p:nvSpPr>
          <p:spPr>
            <a:xfrm>
              <a:off x="0" y="2779431"/>
              <a:ext cx="1015333" cy="1015333"/>
            </a:xfrm>
            <a:prstGeom prst="ellipse">
              <a:avLst/>
            </a:prstGeom>
            <a:solidFill>
              <a:srgbClr val="D5D5D5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6" name="圓形">
              <a:extLst>
                <a:ext uri="{FF2B5EF4-FFF2-40B4-BE49-F238E27FC236}">
                  <a16:creationId xmlns:a16="http://schemas.microsoft.com/office/drawing/2014/main" id="{B5E71F88-A625-4AAE-00ED-1866DEE3ABD4}"/>
                </a:ext>
              </a:extLst>
            </p:cNvPr>
            <p:cNvSpPr/>
            <p:nvPr/>
          </p:nvSpPr>
          <p:spPr>
            <a:xfrm>
              <a:off x="0" y="1386219"/>
              <a:ext cx="1015333" cy="1015334"/>
            </a:xfrm>
            <a:prstGeom prst="ellipse">
              <a:avLst/>
            </a:prstGeom>
            <a:solidFill>
              <a:srgbClr val="D5D5D5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7" name="圓形">
              <a:extLst>
                <a:ext uri="{FF2B5EF4-FFF2-40B4-BE49-F238E27FC236}">
                  <a16:creationId xmlns:a16="http://schemas.microsoft.com/office/drawing/2014/main" id="{55E35722-0B56-3D62-9A11-8A26B8A85B1A}"/>
                </a:ext>
              </a:extLst>
            </p:cNvPr>
            <p:cNvSpPr/>
            <p:nvPr/>
          </p:nvSpPr>
          <p:spPr>
            <a:xfrm>
              <a:off x="0" y="5565854"/>
              <a:ext cx="1015333" cy="1015333"/>
            </a:xfrm>
            <a:prstGeom prst="ellipse">
              <a:avLst/>
            </a:prstGeom>
            <a:solidFill>
              <a:srgbClr val="D5D5D5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8" name="圓形">
              <a:extLst>
                <a:ext uri="{FF2B5EF4-FFF2-40B4-BE49-F238E27FC236}">
                  <a16:creationId xmlns:a16="http://schemas.microsoft.com/office/drawing/2014/main" id="{D1E54B74-45CB-6349-74AD-9E7C68A15A5D}"/>
                </a:ext>
              </a:extLst>
            </p:cNvPr>
            <p:cNvSpPr/>
            <p:nvPr/>
          </p:nvSpPr>
          <p:spPr>
            <a:xfrm>
              <a:off x="0" y="0"/>
              <a:ext cx="1015333" cy="1015333"/>
            </a:xfrm>
            <a:prstGeom prst="ellipse">
              <a:avLst/>
            </a:prstGeom>
            <a:solidFill>
              <a:srgbClr val="D5D5D5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2F1F0A7-EE1F-ED82-DC32-36AAEA3ADA72}"/>
              </a:ext>
            </a:extLst>
          </p:cNvPr>
          <p:cNvCxnSpPr>
            <a:cxnSpLocks/>
            <a:stCxn id="121" idx="1"/>
            <a:endCxn id="121" idx="3"/>
          </p:cNvCxnSpPr>
          <p:nvPr/>
        </p:nvCxnSpPr>
        <p:spPr>
          <a:xfrm>
            <a:off x="5410496" y="12203047"/>
            <a:ext cx="1356300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45322432"/>
      </p:ext>
    </p:extLst>
  </p:cSld>
  <p:clrMapOvr>
    <a:masterClrMapping/>
  </p:clrMapOvr>
  <p:transition spd="med" advTm="68164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122" grpId="0" animBg="1"/>
      <p:bldP spid="123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E7AB1-BC24-46B9-9C2B-6EFFB539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anking [Karp, Vazirani, Vazirani, 1990]: Optimal,…">
                <a:extLst>
                  <a:ext uri="{FF2B5EF4-FFF2-40B4-BE49-F238E27FC236}">
                    <a16:creationId xmlns:a16="http://schemas.microsoft.com/office/drawing/2014/main" id="{EB6B644F-2F8A-F45F-5C71-F1F369CB7C8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06500" y="744273"/>
                <a:ext cx="22545040" cy="1029888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r>
                  <a:rPr lang="en-GB" sz="4400" b="1" dirty="0">
                    <a:solidFill>
                      <a:srgbClr val="005493"/>
                    </a:solidFill>
                  </a:rPr>
                  <a:t>Ranking</a:t>
                </a:r>
                <a:r>
                  <a:rPr lang="en-GB" sz="4400" dirty="0"/>
                  <a:t> </a:t>
                </a:r>
                <a:r>
                  <a:rPr lang="en-GB" sz="4400" dirty="0">
                    <a:solidFill>
                      <a:srgbClr val="628E6D"/>
                    </a:solidFill>
                  </a:rPr>
                  <a:t>[Karp, Vazirani, Vazirani, </a:t>
                </a:r>
                <a:r>
                  <a:rPr lang="en-US" altLang="zh-TW" sz="4400" dirty="0">
                    <a:solidFill>
                      <a:srgbClr val="628E6D"/>
                    </a:solidFill>
                  </a:rPr>
                  <a:t>1990</a:t>
                </a:r>
                <a:r>
                  <a:rPr lang="en-GB" sz="4400" dirty="0">
                    <a:solidFill>
                      <a:srgbClr val="628E6D"/>
                    </a:solidFill>
                  </a:rPr>
                  <a:t>]</a:t>
                </a:r>
                <a:r>
                  <a:rPr lang="en-GB" sz="4400" dirty="0"/>
                  <a:t>: Optimal, </a:t>
                </a:r>
                <a14:m>
                  <m:oMath xmlns:m="http://schemas.openxmlformats.org/officeDocument/2006/math"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632</m:t>
                    </m:r>
                  </m:oMath>
                </a14:m>
                <a:br>
                  <a:rPr lang="en-US" sz="4400" b="1" dirty="0">
                    <a:solidFill>
                      <a:srgbClr val="005493"/>
                    </a:solidFill>
                  </a:rPr>
                </a:br>
                <a:r>
                  <a:rPr lang="en-US" altLang="zh-TW" sz="4400" dirty="0">
                    <a:solidFill>
                      <a:schemeClr val="tx1"/>
                    </a:solidFill>
                  </a:rPr>
                  <a:t>Randomly rank the offline vertices </a:t>
                </a:r>
                <a:r>
                  <a:rPr lang="en-GB" altLang="zh-HK" sz="4400" i="1" dirty="0"/>
                  <a:t>→</a:t>
                </a:r>
                <a:r>
                  <a:rPr lang="en-US" altLang="zh-TW" sz="4400" dirty="0">
                    <a:solidFill>
                      <a:schemeClr val="tx1"/>
                    </a:solidFill>
                  </a:rPr>
                  <a:t> match to highest-ranked unmatched neighbor</a:t>
                </a:r>
                <a:endParaRPr lang="en-GB" altLang="zh-TW" sz="4400" dirty="0">
                  <a:solidFill>
                    <a:schemeClr val="tx1"/>
                  </a:solidFill>
                </a:endParaRPr>
              </a:p>
              <a:p>
                <a:r>
                  <a:rPr lang="en-GB" sz="4400" b="1" dirty="0">
                    <a:solidFill>
                      <a:srgbClr val="005493"/>
                    </a:solidFill>
                  </a:rPr>
                  <a:t>Balance (a.k.a. Water-Filling)</a:t>
                </a:r>
                <a:r>
                  <a:rPr lang="en-GB" sz="4400" dirty="0"/>
                  <a:t> </a:t>
                </a:r>
                <a:r>
                  <a:rPr lang="en-GB" sz="4400" dirty="0">
                    <a:solidFill>
                      <a:srgbClr val="628E6D"/>
                    </a:solidFill>
                  </a:rPr>
                  <a:t>[</a:t>
                </a:r>
                <a:r>
                  <a:rPr lang="en-GB" sz="4400" dirty="0" err="1">
                    <a:solidFill>
                      <a:srgbClr val="628E6D"/>
                    </a:solidFill>
                  </a:rPr>
                  <a:t>Kalyanasundaram</a:t>
                </a:r>
                <a:r>
                  <a:rPr lang="en-GB" sz="4400" dirty="0">
                    <a:solidFill>
                      <a:srgbClr val="628E6D"/>
                    </a:solidFill>
                  </a:rPr>
                  <a:t>, </a:t>
                </a:r>
                <a:r>
                  <a:rPr lang="en-GB" sz="4400" dirty="0" err="1">
                    <a:solidFill>
                      <a:srgbClr val="628E6D"/>
                    </a:solidFill>
                  </a:rPr>
                  <a:t>Pruhs</a:t>
                </a:r>
                <a:r>
                  <a:rPr lang="en-GB" sz="4400" dirty="0">
                    <a:solidFill>
                      <a:srgbClr val="628E6D"/>
                    </a:solidFill>
                  </a:rPr>
                  <a:t>, </a:t>
                </a:r>
                <a:r>
                  <a:rPr lang="en-GB" altLang="zh-HK" sz="4400" dirty="0">
                    <a:solidFill>
                      <a:srgbClr val="628E6D"/>
                    </a:solidFill>
                  </a:rPr>
                  <a:t>20</a:t>
                </a:r>
                <a:r>
                  <a:rPr lang="en-US" altLang="zh-TW" sz="4400" dirty="0">
                    <a:solidFill>
                      <a:srgbClr val="628E6D"/>
                    </a:solidFill>
                  </a:rPr>
                  <a:t>0</a:t>
                </a:r>
                <a:r>
                  <a:rPr lang="en-GB" sz="4400" dirty="0">
                    <a:solidFill>
                      <a:srgbClr val="628E6D"/>
                    </a:solidFill>
                  </a:rPr>
                  <a:t>0]</a:t>
                </a:r>
                <a:r>
                  <a:rPr lang="en-GB" sz="4400" dirty="0"/>
                  <a:t>:</a:t>
                </a:r>
                <a:br>
                  <a:rPr lang="en-GB" sz="4400" dirty="0"/>
                </a:br>
                <a:r>
                  <a:rPr lang="en-GB" sz="4400" dirty="0"/>
                  <a:t>Optimal for </a:t>
                </a:r>
                <a:r>
                  <a:rPr lang="en-GB" sz="4400" b="1" dirty="0"/>
                  <a:t>fractional </a:t>
                </a:r>
                <a:r>
                  <a:rPr lang="en-GB" sz="4400" dirty="0"/>
                  <a:t>Online Bipartite Matching, </a:t>
                </a:r>
                <a14:m>
                  <m:oMath xmlns:m="http://schemas.openxmlformats.org/officeDocument/2006/math"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4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TW" sz="4400" dirty="0"/>
              </a:p>
              <a:p>
                <a:r>
                  <a:rPr lang="en-GB" altLang="zh-TW" sz="4400" b="1" dirty="0">
                    <a:solidFill>
                      <a:srgbClr val="ED63A9"/>
                    </a:solidFill>
                  </a:rPr>
                  <a:t>Sampling Without Replacement (SWOR)</a:t>
                </a:r>
                <a:r>
                  <a:rPr lang="en-GB" altLang="zh-TW" sz="44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TW" sz="4400" dirty="0">
                    <a:solidFill>
                      <a:schemeClr val="tx1"/>
                    </a:solidFill>
                  </a:rPr>
                  <a:t>S</a:t>
                </a:r>
                <a:r>
                  <a:rPr lang="en-GB" altLang="zh-TW" sz="4400" dirty="0">
                    <a:solidFill>
                      <a:schemeClr val="tx1"/>
                    </a:solidFill>
                  </a:rPr>
                  <a:t>ample a candidate </a:t>
                </a:r>
                <a:br>
                  <a:rPr lang="en-GB" altLang="zh-TW" sz="4400" dirty="0">
                    <a:solidFill>
                      <a:schemeClr val="tx1"/>
                    </a:solidFill>
                  </a:rPr>
                </a:br>
                <a:r>
                  <a:rPr lang="en-GB" altLang="zh-TW" sz="4400" dirty="0">
                    <a:solidFill>
                      <a:schemeClr val="tx1"/>
                    </a:solidFill>
                  </a:rPr>
                  <a:t>from</a:t>
                </a:r>
                <a:r>
                  <a:rPr lang="en-GB" altLang="zh-HK" sz="4400" dirty="0"/>
                  <a:t> the set of </a:t>
                </a:r>
                <a:r>
                  <a:rPr lang="en-GB" altLang="zh-HK" sz="4400" b="1" dirty="0"/>
                  <a:t>unmatched</a:t>
                </a:r>
                <a:r>
                  <a:rPr lang="en-GB" altLang="zh-HK" sz="4400" dirty="0"/>
                  <a:t> offline </a:t>
                </a:r>
                <a:r>
                  <a:rPr lang="en-GB" altLang="zh-HK" sz="4400" dirty="0" err="1"/>
                  <a:t>neighbors</a:t>
                </a:r>
                <a:r>
                  <a:rPr lang="en-GB" altLang="zh-HK" sz="4400" dirty="0"/>
                  <a:t> </a:t>
                </a:r>
                <a:r>
                  <a:rPr lang="en-GB" altLang="zh-HK" sz="4400" dirty="0" err="1"/>
                  <a:t>w.p.</a:t>
                </a:r>
                <a:r>
                  <a:rPr lang="en-GB" altLang="zh-HK" sz="4400" dirty="0"/>
                  <a:t> </a:t>
                </a:r>
                <a14:m>
                  <m:oMath xmlns:m="http://schemas.openxmlformats.org/officeDocument/2006/math">
                    <m:r>
                      <a:rPr lang="en-GB" altLang="zh-HK" sz="4400" i="1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altLang="zh-HK" sz="4400" dirty="0"/>
                  <a:t> weight assigned</a:t>
                </a:r>
                <a:endParaRPr lang="en-GB" altLang="zh-HK" sz="4400" b="1" dirty="0">
                  <a:solidFill>
                    <a:schemeClr val="tx1"/>
                  </a:solidFill>
                </a:endParaRPr>
              </a:p>
              <a:p>
                <a:r>
                  <a:rPr lang="en-GB" altLang="zh-HK" sz="4400" b="1" dirty="0">
                    <a:solidFill>
                      <a:srgbClr val="005493"/>
                    </a:solidFill>
                  </a:rPr>
                  <a:t>Balance OCS</a:t>
                </a:r>
                <a:r>
                  <a:rPr lang="en-GB" altLang="zh-HK" sz="4400" dirty="0"/>
                  <a:t> </a:t>
                </a:r>
                <a:r>
                  <a:rPr lang="en-GB" altLang="zh-HK" sz="4400" dirty="0">
                    <a:solidFill>
                      <a:srgbClr val="628E6D"/>
                    </a:solidFill>
                  </a:rPr>
                  <a:t>[Gao, He, Huang, </a:t>
                </a:r>
                <a:r>
                  <a:rPr lang="en-GB" altLang="zh-HK" sz="4400" dirty="0" err="1">
                    <a:solidFill>
                      <a:srgbClr val="628E6D"/>
                    </a:solidFill>
                  </a:rPr>
                  <a:t>Nie</a:t>
                </a:r>
                <a:r>
                  <a:rPr lang="en-GB" altLang="zh-HK" sz="4400" dirty="0">
                    <a:solidFill>
                      <a:srgbClr val="628E6D"/>
                    </a:solidFill>
                  </a:rPr>
                  <a:t>, Yuan, Zhong, 2021]</a:t>
                </a:r>
                <a:r>
                  <a:rPr lang="en-GB" altLang="zh-HK" sz="4400" dirty="0"/>
                  <a:t>: </a:t>
                </a:r>
                <a14:m>
                  <m:oMath xmlns:m="http://schemas.openxmlformats.org/officeDocument/2006/math">
                    <m:r>
                      <a:rPr lang="en-GB" altLang="zh-HK" sz="4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altLang="zh-HK" sz="4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zh-HK" sz="4400" i="1">
                        <a:latin typeface="Cambria Math" panose="02040503050406030204" pitchFamily="18" charset="0"/>
                      </a:rPr>
                      <m:t>593</m:t>
                    </m:r>
                  </m:oMath>
                </a14:m>
                <a:br>
                  <a:rPr lang="en-GB" altLang="zh-HK" sz="4400" dirty="0"/>
                </a:br>
                <a:r>
                  <a:rPr lang="en-GB" altLang="zh-HK" sz="4400" dirty="0">
                    <a:solidFill>
                      <a:srgbClr val="EB53A0"/>
                    </a:solidFill>
                  </a:rPr>
                  <a:t>SWOR</a:t>
                </a:r>
                <a:r>
                  <a:rPr lang="en-GB" altLang="zh-HK" sz="4400" dirty="0"/>
                  <a:t> </a:t>
                </a:r>
                <a:r>
                  <a:rPr lang="en-US" altLang="zh-HK" sz="4400" dirty="0"/>
                  <a:t>with</a:t>
                </a:r>
                <a:r>
                  <a:rPr lang="en-GB" altLang="zh-HK" sz="4400" dirty="0"/>
                  <a:t> weight = </a:t>
                </a:r>
                <a:r>
                  <a:rPr lang="en-GB" altLang="zh-HK" sz="4400" dirty="0">
                    <a:solidFill>
                      <a:srgbClr val="EB53A0"/>
                    </a:solidFill>
                  </a:rPr>
                  <a:t>marginal increase </a:t>
                </a:r>
                <a14:m>
                  <m:oMath xmlns:m="http://schemas.openxmlformats.org/officeDocument/2006/math">
                    <m:r>
                      <a:rPr lang="en-US" altLang="zh-TW" sz="4400" i="1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4400" dirty="0"/>
                  <a:t> (</a:t>
                </a:r>
                <a:r>
                  <a:rPr lang="en-GB" altLang="zh-HK" sz="4400" dirty="0"/>
                  <a:t>a complex </a:t>
                </a:r>
                <a:r>
                  <a:rPr lang="en-US" altLang="zh-HK" sz="4400" dirty="0"/>
                  <a:t>function</a:t>
                </a:r>
                <a:r>
                  <a:rPr lang="en-GB" altLang="zh-HK" sz="4400" dirty="0"/>
                  <a:t> of </a:t>
                </a:r>
                <a:r>
                  <a:rPr lang="en-GB" altLang="zh-HK" sz="4400" dirty="0">
                    <a:solidFill>
                      <a:srgbClr val="EB53A0"/>
                    </a:solidFill>
                  </a:rPr>
                  <a:t>initial water level</a:t>
                </a:r>
                <a:r>
                  <a:rPr lang="en-US" altLang="zh-TW" sz="4400" dirty="0">
                    <a:solidFill>
                      <a:schemeClr val="tx1"/>
                    </a:solidFill>
                  </a:rPr>
                  <a:t>)</a:t>
                </a:r>
                <a:endParaRPr lang="en-GB" altLang="zh-HK" sz="4400" dirty="0">
                  <a:solidFill>
                    <a:srgbClr val="EB53A0"/>
                  </a:solidFill>
                </a:endParaRPr>
              </a:p>
              <a:p>
                <a:r>
                  <a:rPr lang="en-US" altLang="zh-TW" sz="4400" b="1" dirty="0">
                    <a:solidFill>
                      <a:schemeClr val="tx1"/>
                    </a:solidFill>
                  </a:rPr>
                  <a:t>What about </a:t>
                </a:r>
                <a:r>
                  <a:rPr lang="en-US" altLang="zh-HK" sz="4400" b="1" dirty="0">
                    <a:solidFill>
                      <a:srgbClr val="005493"/>
                    </a:solidFill>
                  </a:rPr>
                  <a:t>Balance SWOR</a:t>
                </a:r>
                <a:r>
                  <a:rPr lang="en-US" altLang="zh-HK" sz="4400" dirty="0"/>
                  <a:t> </a:t>
                </a:r>
                <a:r>
                  <a:rPr lang="en-US" altLang="zh-HK" sz="4400" dirty="0">
                    <a:solidFill>
                      <a:schemeClr val="tx1"/>
                    </a:solidFill>
                  </a:rPr>
                  <a:t>(with weight =</a:t>
                </a:r>
                <a:r>
                  <a:rPr lang="en-US" altLang="zh-HK" sz="4400" dirty="0">
                    <a:solidFill>
                      <a:srgbClr val="EB53A0"/>
                    </a:solidFill>
                  </a:rPr>
                  <a:t> marginal increase</a:t>
                </a:r>
                <a:r>
                  <a:rPr lang="en-US" altLang="zh-HK" sz="4400" dirty="0">
                    <a:solidFill>
                      <a:schemeClr val="tx1"/>
                    </a:solidFill>
                  </a:rPr>
                  <a:t>)?</a:t>
                </a:r>
              </a:p>
              <a:p>
                <a:pPr lvl="1">
                  <a:spcBef>
                    <a:spcPts val="2400"/>
                  </a:spcBef>
                </a:pPr>
                <a:r>
                  <a:rPr lang="en-US" altLang="zh-HK" sz="4400" dirty="0">
                    <a:solidFill>
                      <a:schemeClr val="tx1"/>
                    </a:solidFill>
                  </a:rPr>
                  <a:t>Our empirical results: </a:t>
                </a:r>
              </a:p>
              <a:p>
                <a:pPr lvl="1">
                  <a:spcBef>
                    <a:spcPts val="2400"/>
                  </a:spcBef>
                </a:pPr>
                <a:endParaRPr lang="en-US" altLang="zh-HK" sz="44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2400"/>
                  </a:spcBef>
                </a:pPr>
                <a:endParaRPr lang="en-US" altLang="zh-HK" sz="44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2400"/>
                  </a:spcBef>
                </a:pPr>
                <a:endParaRPr lang="en-US" altLang="zh-HK" sz="44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2400"/>
                  </a:spcBef>
                </a:pPr>
                <a:r>
                  <a:rPr lang="en-US" altLang="zh-HK" sz="4400" dirty="0">
                    <a:solidFill>
                      <a:schemeClr val="tx1"/>
                    </a:solidFill>
                  </a:rPr>
                  <a:t>Theoretically, </a:t>
                </a:r>
              </a:p>
            </p:txBody>
          </p:sp>
        </mc:Choice>
        <mc:Fallback xmlns="">
          <p:sp>
            <p:nvSpPr>
              <p:cNvPr id="135" name="Ranking [Karp, Vazirani, Vazirani, 1990]: Optimal,…">
                <a:extLst>
                  <a:ext uri="{FF2B5EF4-FFF2-40B4-BE49-F238E27FC236}">
                    <a16:creationId xmlns:a16="http://schemas.microsoft.com/office/drawing/2014/main" id="{EB6B644F-2F8A-F45F-5C71-F1F369CB7C8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06500" y="744273"/>
                <a:ext cx="22545040" cy="10298889"/>
              </a:xfrm>
              <a:prstGeom prst="rect">
                <a:avLst/>
              </a:prstGeom>
              <a:blipFill>
                <a:blip r:embed="rId4"/>
                <a:stretch>
                  <a:fillRect l="-1487" t="-2840" b="-2343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>
            <a:extLst>
              <a:ext uri="{FF2B5EF4-FFF2-40B4-BE49-F238E27FC236}">
                <a16:creationId xmlns:a16="http://schemas.microsoft.com/office/drawing/2014/main" id="{FB9FDAA5-DB3D-FC15-6B87-3F05018BF51B}"/>
              </a:ext>
            </a:extLst>
          </p:cNvPr>
          <p:cNvGrpSpPr/>
          <p:nvPr/>
        </p:nvGrpSpPr>
        <p:grpSpPr>
          <a:xfrm>
            <a:off x="8036197" y="4782165"/>
            <a:ext cx="6434142" cy="7520203"/>
            <a:chOff x="17840211" y="4895933"/>
            <a:chExt cx="6434142" cy="7520203"/>
          </a:xfrm>
        </p:grpSpPr>
        <p:sp>
          <p:nvSpPr>
            <p:cNvPr id="23" name="線條">
              <a:extLst>
                <a:ext uri="{FF2B5EF4-FFF2-40B4-BE49-F238E27FC236}">
                  <a16:creationId xmlns:a16="http://schemas.microsoft.com/office/drawing/2014/main" id="{4551A083-93A3-464C-D760-98F0FFF215AE}"/>
                </a:ext>
              </a:extLst>
            </p:cNvPr>
            <p:cNvSpPr/>
            <p:nvPr/>
          </p:nvSpPr>
          <p:spPr>
            <a:xfrm flipH="1">
              <a:off x="19000464" y="10244037"/>
              <a:ext cx="4120991" cy="1656241"/>
            </a:xfrm>
            <a:prstGeom prst="line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4" name="線條">
              <a:extLst>
                <a:ext uri="{FF2B5EF4-FFF2-40B4-BE49-F238E27FC236}">
                  <a16:creationId xmlns:a16="http://schemas.microsoft.com/office/drawing/2014/main" id="{5B4C3B85-B831-AB35-C26D-C0844656538A}"/>
                </a:ext>
              </a:extLst>
            </p:cNvPr>
            <p:cNvSpPr/>
            <p:nvPr/>
          </p:nvSpPr>
          <p:spPr>
            <a:xfrm flipH="1">
              <a:off x="19000463" y="11917056"/>
              <a:ext cx="4076671" cy="58934"/>
            </a:xfrm>
            <a:prstGeom prst="line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" name="線條">
              <a:extLst>
                <a:ext uri="{FF2B5EF4-FFF2-40B4-BE49-F238E27FC236}">
                  <a16:creationId xmlns:a16="http://schemas.microsoft.com/office/drawing/2014/main" id="{5B13B4C3-548B-3D34-B8A9-E0A07AE1D434}"/>
                </a:ext>
              </a:extLst>
            </p:cNvPr>
            <p:cNvSpPr/>
            <p:nvPr/>
          </p:nvSpPr>
          <p:spPr>
            <a:xfrm flipH="1">
              <a:off x="18978796" y="10244031"/>
              <a:ext cx="4098337" cy="7"/>
            </a:xfrm>
            <a:prstGeom prst="line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6" name="線條">
              <a:extLst>
                <a:ext uri="{FF2B5EF4-FFF2-40B4-BE49-F238E27FC236}">
                  <a16:creationId xmlns:a16="http://schemas.microsoft.com/office/drawing/2014/main" id="{544C83F7-E58B-0DC5-6EA1-49EA820F8AC1}"/>
                </a:ext>
              </a:extLst>
            </p:cNvPr>
            <p:cNvSpPr/>
            <p:nvPr/>
          </p:nvSpPr>
          <p:spPr>
            <a:xfrm>
              <a:off x="18977283" y="8631656"/>
              <a:ext cx="4173773" cy="3327555"/>
            </a:xfrm>
            <a:prstGeom prst="line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7" name="線條">
              <a:extLst>
                <a:ext uri="{FF2B5EF4-FFF2-40B4-BE49-F238E27FC236}">
                  <a16:creationId xmlns:a16="http://schemas.microsoft.com/office/drawing/2014/main" id="{C225F146-3C2E-3610-0120-C49964D7936C}"/>
                </a:ext>
              </a:extLst>
            </p:cNvPr>
            <p:cNvSpPr/>
            <p:nvPr/>
          </p:nvSpPr>
          <p:spPr>
            <a:xfrm flipH="1">
              <a:off x="18977275" y="8652037"/>
              <a:ext cx="4173780" cy="0"/>
            </a:xfrm>
            <a:prstGeom prst="line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3" name="線條">
              <a:extLst>
                <a:ext uri="{FF2B5EF4-FFF2-40B4-BE49-F238E27FC236}">
                  <a16:creationId xmlns:a16="http://schemas.microsoft.com/office/drawing/2014/main" id="{620B3082-7F0F-665A-8B07-D7F47DF9E0AB}"/>
                </a:ext>
              </a:extLst>
            </p:cNvPr>
            <p:cNvSpPr/>
            <p:nvPr/>
          </p:nvSpPr>
          <p:spPr>
            <a:xfrm flipH="1">
              <a:off x="18977278" y="7064031"/>
              <a:ext cx="4144177" cy="7"/>
            </a:xfrm>
            <a:prstGeom prst="line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4" name="線條">
              <a:extLst>
                <a:ext uri="{FF2B5EF4-FFF2-40B4-BE49-F238E27FC236}">
                  <a16:creationId xmlns:a16="http://schemas.microsoft.com/office/drawing/2014/main" id="{B68154D5-A3BA-19E1-3A1D-091FEEBE3647}"/>
                </a:ext>
              </a:extLst>
            </p:cNvPr>
            <p:cNvSpPr/>
            <p:nvPr/>
          </p:nvSpPr>
          <p:spPr>
            <a:xfrm>
              <a:off x="18977274" y="7075124"/>
              <a:ext cx="4131341" cy="3168912"/>
            </a:xfrm>
            <a:prstGeom prst="line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5" name="線條">
              <a:extLst>
                <a:ext uri="{FF2B5EF4-FFF2-40B4-BE49-F238E27FC236}">
                  <a16:creationId xmlns:a16="http://schemas.microsoft.com/office/drawing/2014/main" id="{D3F5ADF8-9517-7C61-84E4-516ABD2BF296}"/>
                </a:ext>
              </a:extLst>
            </p:cNvPr>
            <p:cNvSpPr/>
            <p:nvPr/>
          </p:nvSpPr>
          <p:spPr>
            <a:xfrm flipH="1">
              <a:off x="18977280" y="5468042"/>
              <a:ext cx="4113632" cy="46481"/>
            </a:xfrm>
            <a:prstGeom prst="line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0" name="線條">
              <a:extLst>
                <a:ext uri="{FF2B5EF4-FFF2-40B4-BE49-F238E27FC236}">
                  <a16:creationId xmlns:a16="http://schemas.microsoft.com/office/drawing/2014/main" id="{8D385D54-A614-4A73-5988-791D6EAEF2AC}"/>
                </a:ext>
              </a:extLst>
            </p:cNvPr>
            <p:cNvSpPr/>
            <p:nvPr/>
          </p:nvSpPr>
          <p:spPr>
            <a:xfrm>
              <a:off x="19000447" y="5485584"/>
              <a:ext cx="4113631" cy="3144488"/>
            </a:xfrm>
            <a:prstGeom prst="line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1" name="圓形">
              <a:extLst>
                <a:ext uri="{FF2B5EF4-FFF2-40B4-BE49-F238E27FC236}">
                  <a16:creationId xmlns:a16="http://schemas.microsoft.com/office/drawing/2014/main" id="{6BF231FD-FED6-77A7-627C-B83594336967}"/>
                </a:ext>
              </a:extLst>
            </p:cNvPr>
            <p:cNvSpPr/>
            <p:nvPr/>
          </p:nvSpPr>
          <p:spPr>
            <a:xfrm flipH="1">
              <a:off x="17840211" y="11255931"/>
              <a:ext cx="1160256" cy="1160205"/>
            </a:xfrm>
            <a:prstGeom prst="ellipse">
              <a:avLst/>
            </a:prstGeom>
            <a:solidFill>
              <a:srgbClr val="7A81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5" name="圓形">
              <a:extLst>
                <a:ext uri="{FF2B5EF4-FFF2-40B4-BE49-F238E27FC236}">
                  <a16:creationId xmlns:a16="http://schemas.microsoft.com/office/drawing/2014/main" id="{4F527CC9-CE2C-7248-FF1E-C86A2D638C3C}"/>
                </a:ext>
              </a:extLst>
            </p:cNvPr>
            <p:cNvSpPr/>
            <p:nvPr/>
          </p:nvSpPr>
          <p:spPr>
            <a:xfrm flipH="1">
              <a:off x="17840211" y="9663935"/>
              <a:ext cx="1160256" cy="1160205"/>
            </a:xfrm>
            <a:prstGeom prst="ellipse">
              <a:avLst/>
            </a:prstGeom>
            <a:solidFill>
              <a:srgbClr val="76D6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7" name="圓形">
              <a:extLst>
                <a:ext uri="{FF2B5EF4-FFF2-40B4-BE49-F238E27FC236}">
                  <a16:creationId xmlns:a16="http://schemas.microsoft.com/office/drawing/2014/main" id="{AF45AFB0-701A-5A98-E9EC-F1F1EE93D9F0}"/>
                </a:ext>
              </a:extLst>
            </p:cNvPr>
            <p:cNvSpPr/>
            <p:nvPr/>
          </p:nvSpPr>
          <p:spPr>
            <a:xfrm flipH="1">
              <a:off x="17840211" y="8071936"/>
              <a:ext cx="1160256" cy="1160203"/>
            </a:xfrm>
            <a:prstGeom prst="ellipse">
              <a:avLst/>
            </a:prstGeom>
            <a:solidFill>
              <a:srgbClr val="009051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" name="圓形">
              <a:extLst>
                <a:ext uri="{FF2B5EF4-FFF2-40B4-BE49-F238E27FC236}">
                  <a16:creationId xmlns:a16="http://schemas.microsoft.com/office/drawing/2014/main" id="{B036823A-1384-C2CB-3F4A-B5187DA7EE94}"/>
                </a:ext>
              </a:extLst>
            </p:cNvPr>
            <p:cNvSpPr/>
            <p:nvPr/>
          </p:nvSpPr>
          <p:spPr>
            <a:xfrm flipH="1">
              <a:off x="17840211" y="6479941"/>
              <a:ext cx="1160256" cy="1160202"/>
            </a:xfrm>
            <a:prstGeom prst="ellipse">
              <a:avLst/>
            </a:prstGeom>
            <a:solidFill>
              <a:srgbClr val="FFD47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" name="圓形">
              <a:extLst>
                <a:ext uri="{FF2B5EF4-FFF2-40B4-BE49-F238E27FC236}">
                  <a16:creationId xmlns:a16="http://schemas.microsoft.com/office/drawing/2014/main" id="{6F42EA2F-414D-0678-E5B0-06BA8920BC88}"/>
                </a:ext>
              </a:extLst>
            </p:cNvPr>
            <p:cNvSpPr/>
            <p:nvPr/>
          </p:nvSpPr>
          <p:spPr>
            <a:xfrm flipH="1">
              <a:off x="17840211" y="4895933"/>
              <a:ext cx="1160256" cy="1160203"/>
            </a:xfrm>
            <a:prstGeom prst="ellipse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" name="圓形">
              <a:extLst>
                <a:ext uri="{FF2B5EF4-FFF2-40B4-BE49-F238E27FC236}">
                  <a16:creationId xmlns:a16="http://schemas.microsoft.com/office/drawing/2014/main" id="{A40BC797-3DAC-119B-2DBF-C680D2ECD06B}"/>
                </a:ext>
              </a:extLst>
            </p:cNvPr>
            <p:cNvSpPr/>
            <p:nvPr/>
          </p:nvSpPr>
          <p:spPr>
            <a:xfrm flipH="1">
              <a:off x="23114096" y="9663936"/>
              <a:ext cx="1160257" cy="1160203"/>
            </a:xfrm>
            <a:prstGeom prst="ellipse">
              <a:avLst/>
            </a:prstGeom>
            <a:solidFill>
              <a:srgbClr val="D5D5D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" name="圓形">
              <a:extLst>
                <a:ext uri="{FF2B5EF4-FFF2-40B4-BE49-F238E27FC236}">
                  <a16:creationId xmlns:a16="http://schemas.microsoft.com/office/drawing/2014/main" id="{74580627-A769-FCAB-E91D-3B33413E783B}"/>
                </a:ext>
              </a:extLst>
            </p:cNvPr>
            <p:cNvSpPr/>
            <p:nvPr/>
          </p:nvSpPr>
          <p:spPr>
            <a:xfrm flipH="1">
              <a:off x="23114096" y="8071937"/>
              <a:ext cx="1160257" cy="1160202"/>
            </a:xfrm>
            <a:prstGeom prst="ellipse">
              <a:avLst/>
            </a:prstGeom>
            <a:solidFill>
              <a:srgbClr val="D5D5D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2" name="圓形">
              <a:extLst>
                <a:ext uri="{FF2B5EF4-FFF2-40B4-BE49-F238E27FC236}">
                  <a16:creationId xmlns:a16="http://schemas.microsoft.com/office/drawing/2014/main" id="{02FAE3EE-D322-4206-1276-9EA2463BB135}"/>
                </a:ext>
              </a:extLst>
            </p:cNvPr>
            <p:cNvSpPr/>
            <p:nvPr/>
          </p:nvSpPr>
          <p:spPr>
            <a:xfrm flipH="1">
              <a:off x="23114096" y="6479940"/>
              <a:ext cx="1160257" cy="1160203"/>
            </a:xfrm>
            <a:prstGeom prst="ellipse">
              <a:avLst/>
            </a:prstGeom>
            <a:solidFill>
              <a:srgbClr val="D5D5D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3" name="圓形">
              <a:extLst>
                <a:ext uri="{FF2B5EF4-FFF2-40B4-BE49-F238E27FC236}">
                  <a16:creationId xmlns:a16="http://schemas.microsoft.com/office/drawing/2014/main" id="{E38FD143-EC5C-2B98-1162-E5816620C200}"/>
                </a:ext>
              </a:extLst>
            </p:cNvPr>
            <p:cNvSpPr/>
            <p:nvPr/>
          </p:nvSpPr>
          <p:spPr>
            <a:xfrm flipH="1">
              <a:off x="23114096" y="11255933"/>
              <a:ext cx="1160257" cy="1160202"/>
            </a:xfrm>
            <a:prstGeom prst="ellipse">
              <a:avLst/>
            </a:prstGeom>
            <a:solidFill>
              <a:srgbClr val="D5D5D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8" name="圓形">
              <a:extLst>
                <a:ext uri="{FF2B5EF4-FFF2-40B4-BE49-F238E27FC236}">
                  <a16:creationId xmlns:a16="http://schemas.microsoft.com/office/drawing/2014/main" id="{F17352DB-7164-7AB5-3BE7-94E61EAB37E8}"/>
                </a:ext>
              </a:extLst>
            </p:cNvPr>
            <p:cNvSpPr/>
            <p:nvPr/>
          </p:nvSpPr>
          <p:spPr>
            <a:xfrm flipH="1">
              <a:off x="23114096" y="4895933"/>
              <a:ext cx="1160257" cy="1160202"/>
            </a:xfrm>
            <a:prstGeom prst="ellipse">
              <a:avLst/>
            </a:prstGeom>
            <a:solidFill>
              <a:srgbClr val="D5D5D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29" name="圓柱形 128">
            <a:extLst>
              <a:ext uri="{FF2B5EF4-FFF2-40B4-BE49-F238E27FC236}">
                <a16:creationId xmlns:a16="http://schemas.microsoft.com/office/drawing/2014/main" id="{1E0DA621-82B8-6909-0878-CC5EEDA5ECA8}"/>
              </a:ext>
            </a:extLst>
          </p:cNvPr>
          <p:cNvSpPr/>
          <p:nvPr/>
        </p:nvSpPr>
        <p:spPr>
          <a:xfrm flipV="1">
            <a:off x="7378542" y="4384333"/>
            <a:ext cx="1352963" cy="2159714"/>
          </a:xfrm>
          <a:prstGeom prst="can">
            <a:avLst>
              <a:gd name="adj" fmla="val 7085"/>
            </a:avLst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0" name="圓柱形 129">
            <a:extLst>
              <a:ext uri="{FF2B5EF4-FFF2-40B4-BE49-F238E27FC236}">
                <a16:creationId xmlns:a16="http://schemas.microsoft.com/office/drawing/2014/main" id="{679FCADF-639F-EF93-3BDD-C487E95E14B9}"/>
              </a:ext>
            </a:extLst>
          </p:cNvPr>
          <p:cNvSpPr/>
          <p:nvPr/>
        </p:nvSpPr>
        <p:spPr>
          <a:xfrm flipV="1">
            <a:off x="8960095" y="4384333"/>
            <a:ext cx="1352963" cy="2159714"/>
          </a:xfrm>
          <a:prstGeom prst="can">
            <a:avLst>
              <a:gd name="adj" fmla="val 7085"/>
            </a:avLst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1" name="圓柱形 130">
            <a:extLst>
              <a:ext uri="{FF2B5EF4-FFF2-40B4-BE49-F238E27FC236}">
                <a16:creationId xmlns:a16="http://schemas.microsoft.com/office/drawing/2014/main" id="{F6CED913-D257-0BA4-D75C-764362A72BD0}"/>
              </a:ext>
            </a:extLst>
          </p:cNvPr>
          <p:cNvSpPr/>
          <p:nvPr/>
        </p:nvSpPr>
        <p:spPr>
          <a:xfrm flipV="1">
            <a:off x="10559757" y="4384333"/>
            <a:ext cx="1352963" cy="2159714"/>
          </a:xfrm>
          <a:prstGeom prst="can">
            <a:avLst>
              <a:gd name="adj" fmla="val 7085"/>
            </a:avLst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EC8894C-7027-7F5D-73A5-BCCF1E18C35A}"/>
              </a:ext>
            </a:extLst>
          </p:cNvPr>
          <p:cNvGrpSpPr/>
          <p:nvPr/>
        </p:nvGrpSpPr>
        <p:grpSpPr>
          <a:xfrm>
            <a:off x="7387011" y="6021646"/>
            <a:ext cx="4532235" cy="514936"/>
            <a:chOff x="9194545" y="6135414"/>
            <a:chExt cx="4532235" cy="514936"/>
          </a:xfrm>
        </p:grpSpPr>
        <p:sp>
          <p:nvSpPr>
            <p:cNvPr id="133" name="圓柱形 132">
              <a:extLst>
                <a:ext uri="{FF2B5EF4-FFF2-40B4-BE49-F238E27FC236}">
                  <a16:creationId xmlns:a16="http://schemas.microsoft.com/office/drawing/2014/main" id="{CA03CA6D-1AB4-FEF0-8D3E-DEE2D39082F9}"/>
                </a:ext>
              </a:extLst>
            </p:cNvPr>
            <p:cNvSpPr/>
            <p:nvPr/>
          </p:nvSpPr>
          <p:spPr>
            <a:xfrm>
              <a:off x="9194545" y="6135414"/>
              <a:ext cx="1352961" cy="514936"/>
            </a:xfrm>
            <a:prstGeom prst="can">
              <a:avLst>
                <a:gd name="adj" fmla="val 12653"/>
              </a:avLst>
            </a:prstGeom>
            <a:solidFill>
              <a:srgbClr val="FF7E79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4" name="圓柱形 133">
              <a:extLst>
                <a:ext uri="{FF2B5EF4-FFF2-40B4-BE49-F238E27FC236}">
                  <a16:creationId xmlns:a16="http://schemas.microsoft.com/office/drawing/2014/main" id="{80B4CB9D-15FE-DF87-277C-9EC028CE71D1}"/>
                </a:ext>
              </a:extLst>
            </p:cNvPr>
            <p:cNvSpPr/>
            <p:nvPr/>
          </p:nvSpPr>
          <p:spPr>
            <a:xfrm>
              <a:off x="12373819" y="6135414"/>
              <a:ext cx="1352961" cy="514936"/>
            </a:xfrm>
            <a:prstGeom prst="can">
              <a:avLst>
                <a:gd name="adj" fmla="val 12653"/>
              </a:avLst>
            </a:prstGeom>
            <a:solidFill>
              <a:srgbClr val="FF7E79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36" name="圓柱形 135">
            <a:extLst>
              <a:ext uri="{FF2B5EF4-FFF2-40B4-BE49-F238E27FC236}">
                <a16:creationId xmlns:a16="http://schemas.microsoft.com/office/drawing/2014/main" id="{7A4BB812-95BF-A2EC-8807-DFB29DA66FC3}"/>
              </a:ext>
            </a:extLst>
          </p:cNvPr>
          <p:cNvSpPr/>
          <p:nvPr/>
        </p:nvSpPr>
        <p:spPr>
          <a:xfrm flipV="1">
            <a:off x="12150254" y="4384333"/>
            <a:ext cx="1352963" cy="2159714"/>
          </a:xfrm>
          <a:prstGeom prst="can">
            <a:avLst>
              <a:gd name="adj" fmla="val 7085"/>
            </a:avLst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2E7FD653-8C6C-7A9E-08A4-6194F1671304}"/>
              </a:ext>
            </a:extLst>
          </p:cNvPr>
          <p:cNvGrpSpPr/>
          <p:nvPr/>
        </p:nvGrpSpPr>
        <p:grpSpPr>
          <a:xfrm>
            <a:off x="8957618" y="6017899"/>
            <a:ext cx="4543522" cy="514955"/>
            <a:chOff x="10765152" y="6131667"/>
            <a:chExt cx="4543522" cy="514955"/>
          </a:xfrm>
        </p:grpSpPr>
        <p:sp>
          <p:nvSpPr>
            <p:cNvPr id="138" name="圓柱形 137">
              <a:extLst>
                <a:ext uri="{FF2B5EF4-FFF2-40B4-BE49-F238E27FC236}">
                  <a16:creationId xmlns:a16="http://schemas.microsoft.com/office/drawing/2014/main" id="{F16CFC58-C4CE-5E14-0749-BAFB931FB203}"/>
                </a:ext>
              </a:extLst>
            </p:cNvPr>
            <p:cNvSpPr/>
            <p:nvPr/>
          </p:nvSpPr>
          <p:spPr>
            <a:xfrm>
              <a:off x="10765152" y="6131686"/>
              <a:ext cx="1352961" cy="514936"/>
            </a:xfrm>
            <a:prstGeom prst="can">
              <a:avLst>
                <a:gd name="adj" fmla="val 13711"/>
              </a:avLst>
            </a:prstGeom>
            <a:solidFill>
              <a:srgbClr val="FFD479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9" name="圓柱形 138">
              <a:extLst>
                <a:ext uri="{FF2B5EF4-FFF2-40B4-BE49-F238E27FC236}">
                  <a16:creationId xmlns:a16="http://schemas.microsoft.com/office/drawing/2014/main" id="{ABA58927-AC87-E30B-DF6E-37F8F171B574}"/>
                </a:ext>
              </a:extLst>
            </p:cNvPr>
            <p:cNvSpPr/>
            <p:nvPr/>
          </p:nvSpPr>
          <p:spPr>
            <a:xfrm>
              <a:off x="13955713" y="6131667"/>
              <a:ext cx="1352961" cy="514936"/>
            </a:xfrm>
            <a:prstGeom prst="can">
              <a:avLst>
                <a:gd name="adj" fmla="val 13711"/>
              </a:avLst>
            </a:prstGeom>
            <a:solidFill>
              <a:srgbClr val="FFD479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0" name="圓柱形 139">
            <a:extLst>
              <a:ext uri="{FF2B5EF4-FFF2-40B4-BE49-F238E27FC236}">
                <a16:creationId xmlns:a16="http://schemas.microsoft.com/office/drawing/2014/main" id="{ECA88D40-6A91-3439-DB03-10CB20A57151}"/>
              </a:ext>
            </a:extLst>
          </p:cNvPr>
          <p:cNvSpPr/>
          <p:nvPr/>
        </p:nvSpPr>
        <p:spPr>
          <a:xfrm>
            <a:off x="12161046" y="5060262"/>
            <a:ext cx="1352963" cy="1032622"/>
          </a:xfrm>
          <a:prstGeom prst="can">
            <a:avLst>
              <a:gd name="adj" fmla="val 8367"/>
            </a:avLst>
          </a:prstGeom>
          <a:solidFill>
            <a:srgbClr val="76D6FF"/>
          </a:solidFill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1" name="圓柱形 140">
            <a:extLst>
              <a:ext uri="{FF2B5EF4-FFF2-40B4-BE49-F238E27FC236}">
                <a16:creationId xmlns:a16="http://schemas.microsoft.com/office/drawing/2014/main" id="{0F27D622-EEA2-E902-EF9E-9161F994668D}"/>
              </a:ext>
            </a:extLst>
          </p:cNvPr>
          <p:cNvSpPr/>
          <p:nvPr/>
        </p:nvSpPr>
        <p:spPr>
          <a:xfrm flipV="1">
            <a:off x="13751884" y="4384333"/>
            <a:ext cx="1352963" cy="2159714"/>
          </a:xfrm>
          <a:prstGeom prst="can">
            <a:avLst>
              <a:gd name="adj" fmla="val 7085"/>
            </a:avLst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BE948FE4-E25E-DCE1-9125-C2E328E64BE8}"/>
              </a:ext>
            </a:extLst>
          </p:cNvPr>
          <p:cNvGrpSpPr/>
          <p:nvPr/>
        </p:nvGrpSpPr>
        <p:grpSpPr>
          <a:xfrm>
            <a:off x="10544239" y="5839079"/>
            <a:ext cx="4559175" cy="686691"/>
            <a:chOff x="12351773" y="5952847"/>
            <a:chExt cx="4559175" cy="686691"/>
          </a:xfrm>
        </p:grpSpPr>
        <p:sp>
          <p:nvSpPr>
            <p:cNvPr id="143" name="圓柱形 142">
              <a:extLst>
                <a:ext uri="{FF2B5EF4-FFF2-40B4-BE49-F238E27FC236}">
                  <a16:creationId xmlns:a16="http://schemas.microsoft.com/office/drawing/2014/main" id="{D8555A05-59F9-EB49-DDEF-9A48A8645F19}"/>
                </a:ext>
              </a:extLst>
            </p:cNvPr>
            <p:cNvSpPr/>
            <p:nvPr/>
          </p:nvSpPr>
          <p:spPr>
            <a:xfrm>
              <a:off x="12351773" y="5952847"/>
              <a:ext cx="1352963" cy="257468"/>
            </a:xfrm>
            <a:prstGeom prst="can">
              <a:avLst>
                <a:gd name="adj" fmla="val 28128"/>
              </a:avLst>
            </a:prstGeom>
            <a:solidFill>
              <a:srgbClr val="209058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4" name="圓柱形 143">
              <a:extLst>
                <a:ext uri="{FF2B5EF4-FFF2-40B4-BE49-F238E27FC236}">
                  <a16:creationId xmlns:a16="http://schemas.microsoft.com/office/drawing/2014/main" id="{4FA05660-7994-0E96-0329-2BE6A82B1F3B}"/>
                </a:ext>
              </a:extLst>
            </p:cNvPr>
            <p:cNvSpPr/>
            <p:nvPr/>
          </p:nvSpPr>
          <p:spPr>
            <a:xfrm>
              <a:off x="15557985" y="5957618"/>
              <a:ext cx="1352963" cy="681920"/>
            </a:xfrm>
            <a:prstGeom prst="can">
              <a:avLst>
                <a:gd name="adj" fmla="val 9007"/>
              </a:avLst>
            </a:prstGeom>
            <a:solidFill>
              <a:srgbClr val="209058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778C2FA-54F1-79D3-22F3-7B1C9ECD7CC0}"/>
              </a:ext>
            </a:extLst>
          </p:cNvPr>
          <p:cNvGrpSpPr/>
          <p:nvPr/>
        </p:nvGrpSpPr>
        <p:grpSpPr>
          <a:xfrm>
            <a:off x="12161039" y="4973426"/>
            <a:ext cx="2934905" cy="937369"/>
            <a:chOff x="13968573" y="5087194"/>
            <a:chExt cx="2934905" cy="937369"/>
          </a:xfrm>
        </p:grpSpPr>
        <p:sp>
          <p:nvSpPr>
            <p:cNvPr id="146" name="圓柱形 145">
              <a:extLst>
                <a:ext uri="{FF2B5EF4-FFF2-40B4-BE49-F238E27FC236}">
                  <a16:creationId xmlns:a16="http://schemas.microsoft.com/office/drawing/2014/main" id="{40511C7A-579E-B73E-DC73-03297D2C221B}"/>
                </a:ext>
              </a:extLst>
            </p:cNvPr>
            <p:cNvSpPr/>
            <p:nvPr/>
          </p:nvSpPr>
          <p:spPr>
            <a:xfrm>
              <a:off x="13968573" y="5087194"/>
              <a:ext cx="1352963" cy="175351"/>
            </a:xfrm>
            <a:prstGeom prst="can">
              <a:avLst>
                <a:gd name="adj" fmla="val 44709"/>
              </a:avLst>
            </a:prstGeom>
            <a:solidFill>
              <a:srgbClr val="7A81FF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7" name="圓柱形 146">
              <a:extLst>
                <a:ext uri="{FF2B5EF4-FFF2-40B4-BE49-F238E27FC236}">
                  <a16:creationId xmlns:a16="http://schemas.microsoft.com/office/drawing/2014/main" id="{FD331BF0-A93E-7B21-DAE8-3F09B3666421}"/>
                </a:ext>
              </a:extLst>
            </p:cNvPr>
            <p:cNvSpPr/>
            <p:nvPr/>
          </p:nvSpPr>
          <p:spPr>
            <a:xfrm>
              <a:off x="15550515" y="5089358"/>
              <a:ext cx="1352963" cy="935205"/>
            </a:xfrm>
            <a:prstGeom prst="can">
              <a:avLst>
                <a:gd name="adj" fmla="val 7966"/>
              </a:avLst>
            </a:prstGeom>
            <a:solidFill>
              <a:srgbClr val="7A81FF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8" name="圓柱形 147">
            <a:extLst>
              <a:ext uri="{FF2B5EF4-FFF2-40B4-BE49-F238E27FC236}">
                <a16:creationId xmlns:a16="http://schemas.microsoft.com/office/drawing/2014/main" id="{D8BBBE1C-381D-8105-05F4-0B67FF0FA5A4}"/>
              </a:ext>
            </a:extLst>
          </p:cNvPr>
          <p:cNvSpPr/>
          <p:nvPr/>
        </p:nvSpPr>
        <p:spPr>
          <a:xfrm>
            <a:off x="7378542" y="4384333"/>
            <a:ext cx="1352963" cy="2159714"/>
          </a:xfrm>
          <a:prstGeom prst="can">
            <a:avLst>
              <a:gd name="adj" fmla="val 7085"/>
            </a:avLst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9" name="圓柱形 148">
            <a:extLst>
              <a:ext uri="{FF2B5EF4-FFF2-40B4-BE49-F238E27FC236}">
                <a16:creationId xmlns:a16="http://schemas.microsoft.com/office/drawing/2014/main" id="{985834D7-8E00-8F8D-C440-3FE12DACD500}"/>
              </a:ext>
            </a:extLst>
          </p:cNvPr>
          <p:cNvSpPr/>
          <p:nvPr/>
        </p:nvSpPr>
        <p:spPr>
          <a:xfrm>
            <a:off x="8960095" y="4384333"/>
            <a:ext cx="1352963" cy="2159714"/>
          </a:xfrm>
          <a:prstGeom prst="can">
            <a:avLst>
              <a:gd name="adj" fmla="val 7085"/>
            </a:avLst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0" name="圓柱形 149">
            <a:extLst>
              <a:ext uri="{FF2B5EF4-FFF2-40B4-BE49-F238E27FC236}">
                <a16:creationId xmlns:a16="http://schemas.microsoft.com/office/drawing/2014/main" id="{87E84AAA-BB5C-E83C-6EC1-2E2279BB621E}"/>
              </a:ext>
            </a:extLst>
          </p:cNvPr>
          <p:cNvSpPr/>
          <p:nvPr/>
        </p:nvSpPr>
        <p:spPr>
          <a:xfrm>
            <a:off x="10559757" y="4384333"/>
            <a:ext cx="1352963" cy="2159714"/>
          </a:xfrm>
          <a:prstGeom prst="can">
            <a:avLst>
              <a:gd name="adj" fmla="val 7085"/>
            </a:avLst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1" name="圓柱形 150">
            <a:extLst>
              <a:ext uri="{FF2B5EF4-FFF2-40B4-BE49-F238E27FC236}">
                <a16:creationId xmlns:a16="http://schemas.microsoft.com/office/drawing/2014/main" id="{5CE67D42-C8F4-5AEB-B964-3937D08BCC88}"/>
              </a:ext>
            </a:extLst>
          </p:cNvPr>
          <p:cNvSpPr/>
          <p:nvPr/>
        </p:nvSpPr>
        <p:spPr>
          <a:xfrm>
            <a:off x="12150254" y="4384333"/>
            <a:ext cx="1352963" cy="2159714"/>
          </a:xfrm>
          <a:prstGeom prst="can">
            <a:avLst>
              <a:gd name="adj" fmla="val 7085"/>
            </a:avLst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2" name="圓柱形 151">
            <a:extLst>
              <a:ext uri="{FF2B5EF4-FFF2-40B4-BE49-F238E27FC236}">
                <a16:creationId xmlns:a16="http://schemas.microsoft.com/office/drawing/2014/main" id="{3B18749F-5810-EE98-2300-502AD061748C}"/>
              </a:ext>
            </a:extLst>
          </p:cNvPr>
          <p:cNvSpPr/>
          <p:nvPr/>
        </p:nvSpPr>
        <p:spPr>
          <a:xfrm>
            <a:off x="13751884" y="4384333"/>
            <a:ext cx="1352963" cy="2159714"/>
          </a:xfrm>
          <a:prstGeom prst="can">
            <a:avLst>
              <a:gd name="adj" fmla="val 7085"/>
            </a:avLst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AFBCF0F9-6AD5-F540-1CE3-B74EC51EF657}"/>
              </a:ext>
            </a:extLst>
          </p:cNvPr>
          <p:cNvGrpSpPr/>
          <p:nvPr/>
        </p:nvGrpSpPr>
        <p:grpSpPr>
          <a:xfrm>
            <a:off x="8036197" y="6544047"/>
            <a:ext cx="3142135" cy="4456894"/>
            <a:chOff x="8036197" y="6961110"/>
            <a:chExt cx="3142135" cy="4456894"/>
          </a:xfrm>
        </p:grpSpPr>
        <p:cxnSp>
          <p:nvCxnSpPr>
            <p:cNvPr id="154" name="直線單箭頭接點 153">
              <a:extLst>
                <a:ext uri="{FF2B5EF4-FFF2-40B4-BE49-F238E27FC236}">
                  <a16:creationId xmlns:a16="http://schemas.microsoft.com/office/drawing/2014/main" id="{D31B62FE-C9A0-3E7A-906C-3CFBF3DD55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6197" y="6984395"/>
              <a:ext cx="67522" cy="4433609"/>
            </a:xfrm>
            <a:prstGeom prst="straightConnector1">
              <a:avLst/>
            </a:prstGeom>
            <a:noFill/>
            <a:ln w="82550" cap="flat">
              <a:solidFill>
                <a:srgbClr val="FF7E79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762B2233-7327-2C94-2FF0-ABC18BB80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2988" y="6961110"/>
              <a:ext cx="3075344" cy="4030230"/>
            </a:xfrm>
            <a:prstGeom prst="straightConnector1">
              <a:avLst/>
            </a:prstGeom>
            <a:noFill/>
            <a:ln w="82550" cap="flat">
              <a:solidFill>
                <a:srgbClr val="FF7E79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43994D06-3DF3-1744-C594-B7199928260F}"/>
              </a:ext>
            </a:extLst>
          </p:cNvPr>
          <p:cNvGrpSpPr/>
          <p:nvPr/>
        </p:nvGrpSpPr>
        <p:grpSpPr>
          <a:xfrm>
            <a:off x="9661978" y="6544047"/>
            <a:ext cx="3108875" cy="4050956"/>
            <a:chOff x="8089624" y="6947849"/>
            <a:chExt cx="3108875" cy="4050956"/>
          </a:xfrm>
        </p:grpSpPr>
        <p:cxnSp>
          <p:nvCxnSpPr>
            <p:cNvPr id="157" name="直線單箭頭接點 156">
              <a:extLst>
                <a:ext uri="{FF2B5EF4-FFF2-40B4-BE49-F238E27FC236}">
                  <a16:creationId xmlns:a16="http://schemas.microsoft.com/office/drawing/2014/main" id="{461E680D-6802-3A28-A265-33DDF73F8A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9624" y="6947849"/>
              <a:ext cx="3518" cy="4050956"/>
            </a:xfrm>
            <a:prstGeom prst="straightConnector1">
              <a:avLst/>
            </a:prstGeom>
            <a:noFill/>
            <a:ln w="82550" cap="flat">
              <a:solidFill>
                <a:srgbClr val="FFD579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2DB4BA31-8575-6F21-3932-E829752C1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0105" y="6971134"/>
              <a:ext cx="3068394" cy="4011773"/>
            </a:xfrm>
            <a:prstGeom prst="straightConnector1">
              <a:avLst/>
            </a:prstGeom>
            <a:noFill/>
            <a:ln w="82550" cap="flat">
              <a:solidFill>
                <a:srgbClr val="FFD579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A2C5D98A-AE54-FD65-43B6-E32E537C2192}"/>
              </a:ext>
            </a:extLst>
          </p:cNvPr>
          <p:cNvGrpSpPr/>
          <p:nvPr/>
        </p:nvGrpSpPr>
        <p:grpSpPr>
          <a:xfrm>
            <a:off x="11232669" y="6544047"/>
            <a:ext cx="3275063" cy="4043491"/>
            <a:chOff x="9893588" y="6650139"/>
            <a:chExt cx="3275063" cy="4043491"/>
          </a:xfrm>
        </p:grpSpPr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9B8101DA-6AA3-24E9-6C2E-B502D9EA0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2559" y="6650139"/>
              <a:ext cx="0" cy="3999848"/>
            </a:xfrm>
            <a:prstGeom prst="straightConnector1">
              <a:avLst/>
            </a:prstGeom>
            <a:noFill/>
            <a:ln w="82550" cap="flat">
              <a:solidFill>
                <a:srgbClr val="209058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1" name="直線單箭頭接點 160">
              <a:extLst>
                <a:ext uri="{FF2B5EF4-FFF2-40B4-BE49-F238E27FC236}">
                  <a16:creationId xmlns:a16="http://schemas.microsoft.com/office/drawing/2014/main" id="{A05E6469-4AA3-C448-2B18-BCC7564BF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588" y="6650139"/>
              <a:ext cx="3275063" cy="4043491"/>
            </a:xfrm>
            <a:prstGeom prst="straightConnector1">
              <a:avLst/>
            </a:prstGeom>
            <a:noFill/>
            <a:ln w="82550" cap="flat">
              <a:solidFill>
                <a:srgbClr val="209058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3E51F23-A30D-DF90-74B0-278D74DB0C6E}"/>
              </a:ext>
            </a:extLst>
          </p:cNvPr>
          <p:cNvCxnSpPr>
            <a:cxnSpLocks/>
          </p:cNvCxnSpPr>
          <p:nvPr/>
        </p:nvCxnSpPr>
        <p:spPr>
          <a:xfrm flipH="1" flipV="1">
            <a:off x="12831177" y="6544047"/>
            <a:ext cx="36848" cy="4013092"/>
          </a:xfrm>
          <a:prstGeom prst="straightConnector1">
            <a:avLst/>
          </a:prstGeom>
          <a:noFill/>
          <a:ln w="82550" cap="flat">
            <a:solidFill>
              <a:srgbClr val="76D6FF"/>
            </a:solidFill>
            <a:prstDash val="solid"/>
            <a:miter lim="400000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7DC15BC4-C93B-699C-DE9D-DC470BD1723A}"/>
              </a:ext>
            </a:extLst>
          </p:cNvPr>
          <p:cNvGrpSpPr/>
          <p:nvPr/>
        </p:nvGrpSpPr>
        <p:grpSpPr>
          <a:xfrm>
            <a:off x="12869073" y="6544049"/>
            <a:ext cx="1709552" cy="4043490"/>
            <a:chOff x="8290398" y="6650139"/>
            <a:chExt cx="1685969" cy="4048172"/>
          </a:xfrm>
        </p:grpSpPr>
        <p:cxnSp>
          <p:nvCxnSpPr>
            <p:cNvPr id="164" name="直線單箭頭接點 163">
              <a:extLst>
                <a:ext uri="{FF2B5EF4-FFF2-40B4-BE49-F238E27FC236}">
                  <a16:creationId xmlns:a16="http://schemas.microsoft.com/office/drawing/2014/main" id="{13514FD5-C3FC-C8B2-278A-BDB5BCCFF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31177" y="6650139"/>
              <a:ext cx="45190" cy="4048170"/>
            </a:xfrm>
            <a:prstGeom prst="straightConnector1">
              <a:avLst/>
            </a:prstGeom>
            <a:noFill/>
            <a:ln w="82550" cap="flat">
              <a:solidFill>
                <a:srgbClr val="7A81FF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" name="直線單箭頭接點 164">
              <a:extLst>
                <a:ext uri="{FF2B5EF4-FFF2-40B4-BE49-F238E27FC236}">
                  <a16:creationId xmlns:a16="http://schemas.microsoft.com/office/drawing/2014/main" id="{042E657C-3C2B-333B-289A-B70386A7C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0398" y="6650139"/>
              <a:ext cx="1606414" cy="4048172"/>
            </a:xfrm>
            <a:prstGeom prst="straightConnector1">
              <a:avLst/>
            </a:prstGeom>
            <a:noFill/>
            <a:ln w="82550" cap="flat">
              <a:solidFill>
                <a:srgbClr val="7A81FF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DDFB2857-38F2-3E73-9041-C6F0B81C92A3}"/>
              </a:ext>
            </a:extLst>
          </p:cNvPr>
          <p:cNvGrpSpPr/>
          <p:nvPr/>
        </p:nvGrpSpPr>
        <p:grpSpPr>
          <a:xfrm rot="16200000" flipH="1">
            <a:off x="8103767" y="4422685"/>
            <a:ext cx="6462857" cy="8187617"/>
            <a:chOff x="19331043" y="3705543"/>
            <a:chExt cx="3846457" cy="4872971"/>
          </a:xfrm>
        </p:grpSpPr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FE09043C-9887-1D6E-5E9A-DDBC9BBEA7A0}"/>
                </a:ext>
              </a:extLst>
            </p:cNvPr>
            <p:cNvGrpSpPr/>
            <p:nvPr/>
          </p:nvGrpSpPr>
          <p:grpSpPr>
            <a:xfrm>
              <a:off x="19331043" y="3853702"/>
              <a:ext cx="3846457" cy="4495931"/>
              <a:chOff x="8530194" y="5516513"/>
              <a:chExt cx="2222335" cy="2597576"/>
            </a:xfrm>
          </p:grpSpPr>
          <p:sp>
            <p:nvSpPr>
              <p:cNvPr id="167" name="線條">
                <a:extLst>
                  <a:ext uri="{FF2B5EF4-FFF2-40B4-BE49-F238E27FC236}">
                    <a16:creationId xmlns:a16="http://schemas.microsoft.com/office/drawing/2014/main" id="{1CD39652-C0C8-D03D-8B8E-46F9A79C3074}"/>
                  </a:ext>
                </a:extLst>
              </p:cNvPr>
              <p:cNvSpPr/>
              <p:nvPr/>
            </p:nvSpPr>
            <p:spPr>
              <a:xfrm>
                <a:off x="8542959" y="7363817"/>
                <a:ext cx="2196803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線條">
                <a:extLst>
                  <a:ext uri="{FF2B5EF4-FFF2-40B4-BE49-F238E27FC236}">
                    <a16:creationId xmlns:a16="http://schemas.microsoft.com/office/drawing/2014/main" id="{C9BF7409-4AF6-3551-E24D-C2D868374FB6}"/>
                  </a:ext>
                </a:extLst>
              </p:cNvPr>
              <p:cNvSpPr/>
              <p:nvPr/>
            </p:nvSpPr>
            <p:spPr>
              <a:xfrm>
                <a:off x="8542959" y="7935907"/>
                <a:ext cx="2196803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線條">
                <a:extLst>
                  <a:ext uri="{FF2B5EF4-FFF2-40B4-BE49-F238E27FC236}">
                    <a16:creationId xmlns:a16="http://schemas.microsoft.com/office/drawing/2014/main" id="{105B0562-FCB4-5EB8-66F0-DA4EE17E821B}"/>
                  </a:ext>
                </a:extLst>
              </p:cNvPr>
              <p:cNvSpPr/>
              <p:nvPr/>
            </p:nvSpPr>
            <p:spPr>
              <a:xfrm flipH="1">
                <a:off x="8550967" y="6719909"/>
                <a:ext cx="2180788" cy="128781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線條">
                <a:extLst>
                  <a:ext uri="{FF2B5EF4-FFF2-40B4-BE49-F238E27FC236}">
                    <a16:creationId xmlns:a16="http://schemas.microsoft.com/office/drawing/2014/main" id="{8147EE28-54AB-465C-DABA-8200D4D195DF}"/>
                  </a:ext>
                </a:extLst>
              </p:cNvPr>
              <p:cNvSpPr/>
              <p:nvPr/>
            </p:nvSpPr>
            <p:spPr>
              <a:xfrm>
                <a:off x="8542959" y="6813920"/>
                <a:ext cx="2196803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線條">
                <a:extLst>
                  <a:ext uri="{FF2B5EF4-FFF2-40B4-BE49-F238E27FC236}">
                    <a16:creationId xmlns:a16="http://schemas.microsoft.com/office/drawing/2014/main" id="{EF59293C-BE29-FCF3-5E03-18B735F8FE83}"/>
                  </a:ext>
                </a:extLst>
              </p:cNvPr>
              <p:cNvSpPr/>
              <p:nvPr/>
            </p:nvSpPr>
            <p:spPr>
              <a:xfrm>
                <a:off x="8542959" y="6265404"/>
                <a:ext cx="2196803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線條">
                <a:extLst>
                  <a:ext uri="{FF2B5EF4-FFF2-40B4-BE49-F238E27FC236}">
                    <a16:creationId xmlns:a16="http://schemas.microsoft.com/office/drawing/2014/main" id="{143E12A6-4B1A-79C7-EA14-19BC356468AB}"/>
                  </a:ext>
                </a:extLst>
              </p:cNvPr>
              <p:cNvSpPr/>
              <p:nvPr/>
            </p:nvSpPr>
            <p:spPr>
              <a:xfrm>
                <a:off x="8711374" y="7371325"/>
                <a:ext cx="1832801" cy="564576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線條">
                <a:extLst>
                  <a:ext uri="{FF2B5EF4-FFF2-40B4-BE49-F238E27FC236}">
                    <a16:creationId xmlns:a16="http://schemas.microsoft.com/office/drawing/2014/main" id="{DB0F51F9-A0E6-1C68-2360-1EDCA92F24D4}"/>
                  </a:ext>
                </a:extLst>
              </p:cNvPr>
              <p:cNvSpPr/>
              <p:nvPr/>
            </p:nvSpPr>
            <p:spPr>
              <a:xfrm flipH="1">
                <a:off x="8550966" y="6176225"/>
                <a:ext cx="2172074" cy="128259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線條">
                <a:extLst>
                  <a:ext uri="{FF2B5EF4-FFF2-40B4-BE49-F238E27FC236}">
                    <a16:creationId xmlns:a16="http://schemas.microsoft.com/office/drawing/2014/main" id="{514A3355-D886-89C7-338A-94C032B1A816}"/>
                  </a:ext>
                </a:extLst>
              </p:cNvPr>
              <p:cNvSpPr/>
              <p:nvPr/>
            </p:nvSpPr>
            <p:spPr>
              <a:xfrm>
                <a:off x="8542959" y="5730181"/>
                <a:ext cx="2196803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線條">
                <a:extLst>
                  <a:ext uri="{FF2B5EF4-FFF2-40B4-BE49-F238E27FC236}">
                    <a16:creationId xmlns:a16="http://schemas.microsoft.com/office/drawing/2014/main" id="{F109D9DA-98B4-769B-EE35-303FC2DEE9F9}"/>
                  </a:ext>
                </a:extLst>
              </p:cNvPr>
              <p:cNvSpPr/>
              <p:nvPr/>
            </p:nvSpPr>
            <p:spPr>
              <a:xfrm flipH="1">
                <a:off x="8544024" y="5629005"/>
                <a:ext cx="2180178" cy="128781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圓形">
                <a:extLst>
                  <a:ext uri="{FF2B5EF4-FFF2-40B4-BE49-F238E27FC236}">
                    <a16:creationId xmlns:a16="http://schemas.microsoft.com/office/drawing/2014/main" id="{7D851EF5-63DF-AF44-C646-D56EC55BC735}"/>
                  </a:ext>
                </a:extLst>
              </p:cNvPr>
              <p:cNvSpPr/>
              <p:nvPr/>
            </p:nvSpPr>
            <p:spPr>
              <a:xfrm>
                <a:off x="10351779" y="7713339"/>
                <a:ext cx="400750" cy="400750"/>
              </a:xfrm>
              <a:prstGeom prst="ellipse">
                <a:avLst/>
              </a:prstGeom>
              <a:solidFill>
                <a:srgbClr val="7A8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7" name="圓形">
                <a:extLst>
                  <a:ext uri="{FF2B5EF4-FFF2-40B4-BE49-F238E27FC236}">
                    <a16:creationId xmlns:a16="http://schemas.microsoft.com/office/drawing/2014/main" id="{C2A7E01D-33AA-883C-656F-D61550BD1437}"/>
                  </a:ext>
                </a:extLst>
              </p:cNvPr>
              <p:cNvSpPr/>
              <p:nvPr/>
            </p:nvSpPr>
            <p:spPr>
              <a:xfrm>
                <a:off x="10351779" y="7163443"/>
                <a:ext cx="400750" cy="400750"/>
              </a:xfrm>
              <a:prstGeom prst="ellipse">
                <a:avLst/>
              </a:prstGeom>
              <a:solidFill>
                <a:srgbClr val="76D6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" name="圓形">
                <a:extLst>
                  <a:ext uri="{FF2B5EF4-FFF2-40B4-BE49-F238E27FC236}">
                    <a16:creationId xmlns:a16="http://schemas.microsoft.com/office/drawing/2014/main" id="{532175CD-1D1F-C345-5D50-71DAF574E08D}"/>
                  </a:ext>
                </a:extLst>
              </p:cNvPr>
              <p:cNvSpPr/>
              <p:nvPr/>
            </p:nvSpPr>
            <p:spPr>
              <a:xfrm>
                <a:off x="10351779" y="6613545"/>
                <a:ext cx="400750" cy="400750"/>
              </a:xfrm>
              <a:prstGeom prst="ellipse">
                <a:avLst/>
              </a:prstGeom>
              <a:solidFill>
                <a:srgbClr val="009051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" name="圓形">
                <a:extLst>
                  <a:ext uri="{FF2B5EF4-FFF2-40B4-BE49-F238E27FC236}">
                    <a16:creationId xmlns:a16="http://schemas.microsoft.com/office/drawing/2014/main" id="{4BAA67E4-8F97-A641-5BAA-805CAF1FC82D}"/>
                  </a:ext>
                </a:extLst>
              </p:cNvPr>
              <p:cNvSpPr/>
              <p:nvPr/>
            </p:nvSpPr>
            <p:spPr>
              <a:xfrm>
                <a:off x="10351779" y="6063649"/>
                <a:ext cx="400750" cy="400750"/>
              </a:xfrm>
              <a:prstGeom prst="ellipse">
                <a:avLst/>
              </a:prstGeom>
              <a:solidFill>
                <a:srgbClr val="FFD479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" name="圓形">
                <a:extLst>
                  <a:ext uri="{FF2B5EF4-FFF2-40B4-BE49-F238E27FC236}">
                    <a16:creationId xmlns:a16="http://schemas.microsoft.com/office/drawing/2014/main" id="{FC8D8C9D-1A53-A475-BB7D-0FA0F8BB10EF}"/>
                  </a:ext>
                </a:extLst>
              </p:cNvPr>
              <p:cNvSpPr/>
              <p:nvPr/>
            </p:nvSpPr>
            <p:spPr>
              <a:xfrm>
                <a:off x="10351779" y="5516513"/>
                <a:ext cx="400750" cy="400749"/>
              </a:xfrm>
              <a:prstGeom prst="ellipse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" name="圓形">
                <a:extLst>
                  <a:ext uri="{FF2B5EF4-FFF2-40B4-BE49-F238E27FC236}">
                    <a16:creationId xmlns:a16="http://schemas.microsoft.com/office/drawing/2014/main" id="{0675AC4A-FC84-E83D-25C7-67A5512A8B8D}"/>
                  </a:ext>
                </a:extLst>
              </p:cNvPr>
              <p:cNvSpPr/>
              <p:nvPr/>
            </p:nvSpPr>
            <p:spPr>
              <a:xfrm>
                <a:off x="8530194" y="7163443"/>
                <a:ext cx="400749" cy="400750"/>
              </a:xfrm>
              <a:prstGeom prst="ellipse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" name="圓形">
                <a:extLst>
                  <a:ext uri="{FF2B5EF4-FFF2-40B4-BE49-F238E27FC236}">
                    <a16:creationId xmlns:a16="http://schemas.microsoft.com/office/drawing/2014/main" id="{E1590F7C-B3B2-ACCA-F04D-AA3CDBF9519F}"/>
                  </a:ext>
                </a:extLst>
              </p:cNvPr>
              <p:cNvSpPr/>
              <p:nvPr/>
            </p:nvSpPr>
            <p:spPr>
              <a:xfrm>
                <a:off x="8530194" y="6613545"/>
                <a:ext cx="400749" cy="400750"/>
              </a:xfrm>
              <a:prstGeom prst="ellipse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3" name="圓形">
                <a:extLst>
                  <a:ext uri="{FF2B5EF4-FFF2-40B4-BE49-F238E27FC236}">
                    <a16:creationId xmlns:a16="http://schemas.microsoft.com/office/drawing/2014/main" id="{78675496-A899-BBD2-FAA6-13A75B02F5EA}"/>
                  </a:ext>
                </a:extLst>
              </p:cNvPr>
              <p:cNvSpPr/>
              <p:nvPr/>
            </p:nvSpPr>
            <p:spPr>
              <a:xfrm>
                <a:off x="8530194" y="6063649"/>
                <a:ext cx="400749" cy="400750"/>
              </a:xfrm>
              <a:prstGeom prst="ellipse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" name="圓形">
                <a:extLst>
                  <a:ext uri="{FF2B5EF4-FFF2-40B4-BE49-F238E27FC236}">
                    <a16:creationId xmlns:a16="http://schemas.microsoft.com/office/drawing/2014/main" id="{F0FF33C2-3019-DB54-2491-4D4E0EFF02C9}"/>
                  </a:ext>
                </a:extLst>
              </p:cNvPr>
              <p:cNvSpPr/>
              <p:nvPr/>
            </p:nvSpPr>
            <p:spPr>
              <a:xfrm>
                <a:off x="8530194" y="7713339"/>
                <a:ext cx="400749" cy="400750"/>
              </a:xfrm>
              <a:prstGeom prst="ellipse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" name="圓形">
                <a:extLst>
                  <a:ext uri="{FF2B5EF4-FFF2-40B4-BE49-F238E27FC236}">
                    <a16:creationId xmlns:a16="http://schemas.microsoft.com/office/drawing/2014/main" id="{22604C38-57F2-CE20-FE27-642EDA33D401}"/>
                  </a:ext>
                </a:extLst>
              </p:cNvPr>
              <p:cNvSpPr/>
              <p:nvPr/>
            </p:nvSpPr>
            <p:spPr>
              <a:xfrm>
                <a:off x="8530194" y="5516513"/>
                <a:ext cx="400749" cy="400749"/>
              </a:xfrm>
              <a:prstGeom prst="ellipse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BF038840-DB47-5EA2-9340-943EFF222C30}"/>
                    </a:ext>
                  </a:extLst>
                </p:cNvPr>
                <p:cNvSpPr txBox="1"/>
                <p:nvPr/>
              </p:nvSpPr>
              <p:spPr>
                <a:xfrm>
                  <a:off x="21279919" y="6275106"/>
                  <a:ext cx="636229" cy="5556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lang="en-US" altLang="zh-TW" sz="6000" b="1" i="1" dirty="0" smtClean="0">
                          <a:solidFill>
                            <a:srgbClr val="209058"/>
                          </a:solidFill>
                          <a:latin typeface="Cambria Math" panose="02040503050406030204" pitchFamily="18" charset="0"/>
                        </a:rPr>
                        <m:t>¾</m:t>
                      </m:r>
                    </m:oMath>
                  </a14:m>
                  <a:r>
                    <a:rPr kumimoji="0" lang="en-US" altLang="zh-TW" sz="6000" b="1" i="0" u="none" strike="noStrike" cap="none" spc="0" normalizeH="0" baseline="0">
                      <a:ln>
                        <a:noFill/>
                      </a:ln>
                      <a:solidFill>
                        <a:srgbClr val="209058"/>
                      </a:solidFill>
                      <a:effectLst/>
                      <a:uFillTx/>
                      <a:sym typeface="Helvetica Neue"/>
                    </a:rPr>
                    <a:t> </a:t>
                  </a:r>
                  <a:endParaRPr kumimoji="0" lang="zh-HK" altLang="en-US" sz="6000" b="1" i="0" u="none" strike="noStrike" cap="none" spc="0" normalizeH="0" baseline="0">
                    <a:ln>
                      <a:noFill/>
                    </a:ln>
                    <a:solidFill>
                      <a:srgbClr val="209058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BF038840-DB47-5EA2-9340-943EFF222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9919" y="6275106"/>
                  <a:ext cx="636229" cy="5556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字方塊 186">
                  <a:extLst>
                    <a:ext uri="{FF2B5EF4-FFF2-40B4-BE49-F238E27FC236}">
                      <a16:creationId xmlns:a16="http://schemas.microsoft.com/office/drawing/2014/main" id="{87C7A397-90C5-4A93-804A-85E0BF7AF7FA}"/>
                    </a:ext>
                  </a:extLst>
                </p:cNvPr>
                <p:cNvSpPr txBox="1"/>
                <p:nvPr/>
              </p:nvSpPr>
              <p:spPr>
                <a:xfrm>
                  <a:off x="21907614" y="3705543"/>
                  <a:ext cx="632448" cy="5556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lang="en-US" altLang="zh-TW" sz="6000" b="1" i="1" dirty="0" smtClean="0">
                          <a:solidFill>
                            <a:srgbClr val="FF7E79"/>
                          </a:solidFill>
                          <a:latin typeface="Cambria Math" panose="02040503050406030204" pitchFamily="18" charset="0"/>
                        </a:rPr>
                        <m:t>½</m:t>
                      </m:r>
                    </m:oMath>
                  </a14:m>
                  <a:r>
                    <a:rPr kumimoji="0" lang="en-US" altLang="zh-TW" sz="6000" b="1" i="0" u="none" strike="noStrike" cap="none" spc="0" normalizeH="0" baseline="0">
                      <a:ln>
                        <a:noFill/>
                      </a:ln>
                      <a:solidFill>
                        <a:srgbClr val="FF7E79"/>
                      </a:solidFill>
                      <a:effectLst/>
                      <a:uFillTx/>
                      <a:sym typeface="Helvetica Neue"/>
                    </a:rPr>
                    <a:t> </a:t>
                  </a:r>
                  <a:endParaRPr kumimoji="0" lang="zh-HK" altLang="en-US" sz="6000" b="1" i="0" u="none" strike="noStrike" cap="none" spc="0" normalizeH="0" baseline="0">
                    <a:ln>
                      <a:noFill/>
                    </a:ln>
                    <a:solidFill>
                      <a:srgbClr val="FF7E79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87" name="文字方塊 186">
                  <a:extLst>
                    <a:ext uri="{FF2B5EF4-FFF2-40B4-BE49-F238E27FC236}">
                      <a16:creationId xmlns:a16="http://schemas.microsoft.com/office/drawing/2014/main" id="{87C7A397-90C5-4A93-804A-85E0BF7AF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7614" y="3705543"/>
                  <a:ext cx="632448" cy="5556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文字方塊 187">
                  <a:extLst>
                    <a:ext uri="{FF2B5EF4-FFF2-40B4-BE49-F238E27FC236}">
                      <a16:creationId xmlns:a16="http://schemas.microsoft.com/office/drawing/2014/main" id="{75B1D48A-7801-9FDD-0EE4-CC48EDCCB5D3}"/>
                    </a:ext>
                  </a:extLst>
                </p:cNvPr>
                <p:cNvSpPr txBox="1"/>
                <p:nvPr/>
              </p:nvSpPr>
              <p:spPr>
                <a:xfrm>
                  <a:off x="21948970" y="5612601"/>
                  <a:ext cx="549738" cy="5556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lang="en-US" altLang="zh-TW" sz="6000" b="1" i="1" dirty="0" smtClean="0">
                          <a:solidFill>
                            <a:srgbClr val="209058"/>
                          </a:solidFill>
                          <a:latin typeface="Cambria Math" panose="02040503050406030204" pitchFamily="18" charset="0"/>
                        </a:rPr>
                        <m:t>¼</m:t>
                      </m:r>
                    </m:oMath>
                  </a14:m>
                  <a:r>
                    <a:rPr kumimoji="0" lang="en-US" altLang="zh-TW" sz="6000" b="1" i="0" u="none" strike="noStrike" cap="none" spc="0" normalizeH="0" baseline="0">
                      <a:ln>
                        <a:noFill/>
                      </a:ln>
                      <a:solidFill>
                        <a:srgbClr val="209058"/>
                      </a:solidFill>
                      <a:effectLst/>
                      <a:uFillTx/>
                      <a:sym typeface="Helvetica Neue"/>
                    </a:rPr>
                    <a:t> </a:t>
                  </a:r>
                  <a:endParaRPr kumimoji="0" lang="zh-HK" altLang="en-US" sz="6000" b="1" i="0" u="none" strike="noStrike" cap="none" spc="0" normalizeH="0" baseline="0">
                    <a:ln>
                      <a:noFill/>
                    </a:ln>
                    <a:solidFill>
                      <a:srgbClr val="209058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88" name="文字方塊 187">
                  <a:extLst>
                    <a:ext uri="{FF2B5EF4-FFF2-40B4-BE49-F238E27FC236}">
                      <a16:creationId xmlns:a16="http://schemas.microsoft.com/office/drawing/2014/main" id="{75B1D48A-7801-9FDD-0EE4-CC48EDCCB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970" y="5612601"/>
                  <a:ext cx="549738" cy="5556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4B37C538-9922-5FBA-6FF4-66A6C789843A}"/>
                    </a:ext>
                  </a:extLst>
                </p:cNvPr>
                <p:cNvSpPr txBox="1"/>
                <p:nvPr/>
              </p:nvSpPr>
              <p:spPr>
                <a:xfrm>
                  <a:off x="21357676" y="8022876"/>
                  <a:ext cx="480714" cy="5556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6000" b="1" i="1" dirty="0" smtClean="0">
                            <a:solidFill>
                              <a:srgbClr val="7A81FF"/>
                            </a:solidFill>
                            <a:latin typeface="Cambria Math" panose="02040503050406030204" pitchFamily="18" charset="0"/>
                          </a:rPr>
                          <m:t>⅞</m:t>
                        </m:r>
                      </m:oMath>
                    </m:oMathPara>
                  </a14:m>
                  <a:endParaRPr kumimoji="0" lang="zh-HK" altLang="en-US" sz="6000" b="1" i="0" u="none" strike="noStrike" cap="none" spc="0" normalizeH="0" baseline="0">
                    <a:ln>
                      <a:noFill/>
                    </a:ln>
                    <a:solidFill>
                      <a:srgbClr val="7A81FF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4B37C538-9922-5FBA-6FF4-66A6C7898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7676" y="8022876"/>
                  <a:ext cx="480714" cy="555638"/>
                </a:xfrm>
                <a:prstGeom prst="rect">
                  <a:avLst/>
                </a:prstGeom>
                <a:blipFill>
                  <a:blip r:embed="rId8"/>
                  <a:stretch>
                    <a:fillRect b="-75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AF5F5491-45F0-F7E8-4CFE-EC0E660ADF63}"/>
                    </a:ext>
                  </a:extLst>
                </p:cNvPr>
                <p:cNvSpPr txBox="1"/>
                <p:nvPr/>
              </p:nvSpPr>
              <p:spPr>
                <a:xfrm>
                  <a:off x="22004159" y="6570941"/>
                  <a:ext cx="439359" cy="5556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sz="6000" b="0" i="1" dirty="0" smtClean="0">
                            <a:solidFill>
                              <a:srgbClr val="76D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0" lang="zh-HK" altLang="en-US" sz="600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AF5F5491-45F0-F7E8-4CFE-EC0E660AD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04159" y="6570941"/>
                  <a:ext cx="439359" cy="5556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字方塊 190">
                  <a:extLst>
                    <a:ext uri="{FF2B5EF4-FFF2-40B4-BE49-F238E27FC236}">
                      <a16:creationId xmlns:a16="http://schemas.microsoft.com/office/drawing/2014/main" id="{7D5905C4-F850-A503-C7A5-0AEE3E1F635B}"/>
                    </a:ext>
                  </a:extLst>
                </p:cNvPr>
                <p:cNvSpPr txBox="1"/>
                <p:nvPr/>
              </p:nvSpPr>
              <p:spPr>
                <a:xfrm>
                  <a:off x="21931128" y="7269398"/>
                  <a:ext cx="585420" cy="5556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6000" b="1" i="1" dirty="0" smtClean="0">
                            <a:solidFill>
                              <a:srgbClr val="7A81FF"/>
                            </a:solidFill>
                            <a:latin typeface="Cambria Math" panose="02040503050406030204" pitchFamily="18" charset="0"/>
                          </a:rPr>
                          <m:t>⅛</m:t>
                        </m:r>
                      </m:oMath>
                    </m:oMathPara>
                  </a14:m>
                  <a:endParaRPr kumimoji="0" lang="zh-HK" altLang="en-US" sz="6000" b="1" i="0" u="none" strike="noStrike" cap="none" spc="0" normalizeH="0" baseline="0">
                    <a:ln>
                      <a:noFill/>
                    </a:ln>
                    <a:solidFill>
                      <a:srgbClr val="7A81FF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91" name="文字方塊 190">
                  <a:extLst>
                    <a:ext uri="{FF2B5EF4-FFF2-40B4-BE49-F238E27FC236}">
                      <a16:creationId xmlns:a16="http://schemas.microsoft.com/office/drawing/2014/main" id="{7D5905C4-F850-A503-C7A5-0AEE3E1F6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1128" y="7269398"/>
                  <a:ext cx="585420" cy="55563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D5A24A5C-25E5-F2EB-FF3C-987C6EF55E3B}"/>
                    </a:ext>
                  </a:extLst>
                </p:cNvPr>
                <p:cNvSpPr txBox="1"/>
                <p:nvPr/>
              </p:nvSpPr>
              <p:spPr>
                <a:xfrm>
                  <a:off x="21323165" y="4336601"/>
                  <a:ext cx="549738" cy="5556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lang="en-US" altLang="zh-TW" sz="6000" b="1" i="1" dirty="0" smtClean="0">
                          <a:solidFill>
                            <a:srgbClr val="FF7E79"/>
                          </a:solidFill>
                          <a:latin typeface="Cambria Math" panose="02040503050406030204" pitchFamily="18" charset="0"/>
                        </a:rPr>
                        <m:t>½</m:t>
                      </m:r>
                    </m:oMath>
                  </a14:m>
                  <a:r>
                    <a:rPr kumimoji="0" lang="en-US" altLang="zh-TW" sz="6000" b="1" i="0" u="none" strike="noStrike" cap="none" spc="0" normalizeH="0" baseline="0">
                      <a:ln>
                        <a:noFill/>
                      </a:ln>
                      <a:solidFill>
                        <a:srgbClr val="FF7E79"/>
                      </a:solidFill>
                      <a:effectLst/>
                      <a:uFillTx/>
                      <a:sym typeface="Helvetica Neue"/>
                    </a:rPr>
                    <a:t> </a:t>
                  </a:r>
                  <a:endParaRPr kumimoji="0" lang="zh-HK" altLang="en-US" sz="6000" b="1" i="0" u="none" strike="noStrike" cap="none" spc="0" normalizeH="0" baseline="0">
                    <a:ln>
                      <a:noFill/>
                    </a:ln>
                    <a:solidFill>
                      <a:srgbClr val="FF7E79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D5A24A5C-25E5-F2EB-FF3C-987C6EF55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3165" y="4336601"/>
                  <a:ext cx="549738" cy="55563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字方塊 192">
                  <a:extLst>
                    <a:ext uri="{FF2B5EF4-FFF2-40B4-BE49-F238E27FC236}">
                      <a16:creationId xmlns:a16="http://schemas.microsoft.com/office/drawing/2014/main" id="{B1276EF9-73F4-7C2A-9F61-5E0A98F3122F}"/>
                    </a:ext>
                  </a:extLst>
                </p:cNvPr>
                <p:cNvSpPr txBox="1"/>
                <p:nvPr/>
              </p:nvSpPr>
              <p:spPr>
                <a:xfrm>
                  <a:off x="21323165" y="5288704"/>
                  <a:ext cx="549738" cy="5556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lang="en-US" altLang="zh-TW" sz="6000" b="1" i="1" dirty="0" smtClean="0">
                          <a:solidFill>
                            <a:srgbClr val="FFD479"/>
                          </a:solidFill>
                          <a:latin typeface="Cambria Math" panose="02040503050406030204" pitchFamily="18" charset="0"/>
                        </a:rPr>
                        <m:t>½</m:t>
                      </m:r>
                    </m:oMath>
                  </a14:m>
                  <a:r>
                    <a:rPr kumimoji="0" lang="en-US" altLang="zh-TW" sz="6000" b="1" i="0" u="none" strike="noStrike" cap="none" spc="0" normalizeH="0" baseline="0">
                      <a:ln>
                        <a:noFill/>
                      </a:ln>
                      <a:solidFill>
                        <a:srgbClr val="FFD479"/>
                      </a:solidFill>
                      <a:effectLst/>
                      <a:uFillTx/>
                      <a:sym typeface="Helvetica Neue"/>
                    </a:rPr>
                    <a:t> </a:t>
                  </a:r>
                  <a:endParaRPr kumimoji="0" lang="zh-HK" altLang="en-US" sz="6000" b="1" i="0" u="none" strike="noStrike" cap="none" spc="0" normalizeH="0" baseline="0">
                    <a:ln>
                      <a:noFill/>
                    </a:ln>
                    <a:solidFill>
                      <a:srgbClr val="FFD479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93" name="文字方塊 192">
                  <a:extLst>
                    <a:ext uri="{FF2B5EF4-FFF2-40B4-BE49-F238E27FC236}">
                      <a16:creationId xmlns:a16="http://schemas.microsoft.com/office/drawing/2014/main" id="{B1276EF9-73F4-7C2A-9F61-5E0A98F31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3165" y="5288704"/>
                  <a:ext cx="549738" cy="55563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字方塊 193">
                  <a:extLst>
                    <a:ext uri="{FF2B5EF4-FFF2-40B4-BE49-F238E27FC236}">
                      <a16:creationId xmlns:a16="http://schemas.microsoft.com/office/drawing/2014/main" id="{D3651F76-37E8-D2EF-0146-1136F3433C56}"/>
                    </a:ext>
                  </a:extLst>
                </p:cNvPr>
                <p:cNvSpPr txBox="1"/>
                <p:nvPr/>
              </p:nvSpPr>
              <p:spPr>
                <a:xfrm>
                  <a:off x="21907614" y="4635008"/>
                  <a:ext cx="632448" cy="5556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lang="en-US" altLang="zh-TW" sz="6000" b="1" i="1" dirty="0" smtClean="0">
                          <a:solidFill>
                            <a:srgbClr val="FFD479"/>
                          </a:solidFill>
                          <a:latin typeface="Cambria Math" panose="02040503050406030204" pitchFamily="18" charset="0"/>
                        </a:rPr>
                        <m:t>½</m:t>
                      </m:r>
                    </m:oMath>
                  </a14:m>
                  <a:r>
                    <a:rPr kumimoji="0" lang="en-US" altLang="zh-TW" sz="6000" b="1" i="0" u="none" strike="noStrike" cap="none" spc="0" normalizeH="0" baseline="0">
                      <a:ln>
                        <a:noFill/>
                      </a:ln>
                      <a:solidFill>
                        <a:srgbClr val="FFD479"/>
                      </a:solidFill>
                      <a:effectLst/>
                      <a:uFillTx/>
                      <a:sym typeface="Helvetica Neue"/>
                    </a:rPr>
                    <a:t> </a:t>
                  </a:r>
                  <a:endParaRPr kumimoji="0" lang="zh-HK" altLang="en-US" sz="6000" b="1" i="0" u="none" strike="noStrike" cap="none" spc="0" normalizeH="0" baseline="0">
                    <a:ln>
                      <a:noFill/>
                    </a:ln>
                    <a:solidFill>
                      <a:srgbClr val="FFD479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94" name="文字方塊 193">
                  <a:extLst>
                    <a:ext uri="{FF2B5EF4-FFF2-40B4-BE49-F238E27FC236}">
                      <a16:creationId xmlns:a16="http://schemas.microsoft.com/office/drawing/2014/main" id="{D3651F76-37E8-D2EF-0146-1136F3433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7614" y="4635008"/>
                  <a:ext cx="632448" cy="55563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">
                <a:extLst>
                  <a:ext uri="{FF2B5EF4-FFF2-40B4-BE49-F238E27FC236}">
                    <a16:creationId xmlns:a16="http://schemas.microsoft.com/office/drawing/2014/main" id="{225E1CFC-C974-4A05-55E7-F3667CD55B48}"/>
                  </a:ext>
                </a:extLst>
              </p:cNvPr>
              <p:cNvSpPr txBox="1"/>
              <p:nvPr/>
            </p:nvSpPr>
            <p:spPr>
              <a:xfrm>
                <a:off x="6517539" y="12357744"/>
                <a:ext cx="3907667" cy="767390"/>
              </a:xfrm>
              <a:prstGeom prst="rect">
                <a:avLst/>
              </a:prstGeom>
              <a:ln w="508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/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513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文字">
                <a:extLst>
                  <a:ext uri="{FF2B5EF4-FFF2-40B4-BE49-F238E27FC236}">
                    <a16:creationId xmlns:a16="http://schemas.microsoft.com/office/drawing/2014/main" id="{225E1CFC-C974-4A05-55E7-F3667CD55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9" y="12357744"/>
                <a:ext cx="3907667" cy="76739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508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BE748DE-A17C-ACCE-875F-CA572C68741E}"/>
              </a:ext>
            </a:extLst>
          </p:cNvPr>
          <p:cNvGraphicFramePr>
            <a:graphicFrameLocks noGrp="1"/>
          </p:cNvGraphicFramePr>
          <p:nvPr/>
        </p:nvGraphicFramePr>
        <p:xfrm>
          <a:off x="2962668" y="9788718"/>
          <a:ext cx="1845866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443087866"/>
                    </a:ext>
                  </a:extLst>
                </a:gridCol>
                <a:gridCol w="2476444">
                  <a:extLst>
                    <a:ext uri="{9D8B030D-6E8A-4147-A177-3AD203B41FA5}">
                      <a16:colId xmlns:a16="http://schemas.microsoft.com/office/drawing/2014/main" val="3226553351"/>
                    </a:ext>
                  </a:extLst>
                </a:gridCol>
                <a:gridCol w="2476444">
                  <a:extLst>
                    <a:ext uri="{9D8B030D-6E8A-4147-A177-3AD203B41FA5}">
                      <a16:colId xmlns:a16="http://schemas.microsoft.com/office/drawing/2014/main" val="1000381376"/>
                    </a:ext>
                  </a:extLst>
                </a:gridCol>
                <a:gridCol w="2476444">
                  <a:extLst>
                    <a:ext uri="{9D8B030D-6E8A-4147-A177-3AD203B41FA5}">
                      <a16:colId xmlns:a16="http://schemas.microsoft.com/office/drawing/2014/main" val="4168485721"/>
                    </a:ext>
                  </a:extLst>
                </a:gridCol>
                <a:gridCol w="2476444">
                  <a:extLst>
                    <a:ext uri="{9D8B030D-6E8A-4147-A177-3AD203B41FA5}">
                      <a16:colId xmlns:a16="http://schemas.microsoft.com/office/drawing/2014/main" val="1039586765"/>
                    </a:ext>
                  </a:extLst>
                </a:gridCol>
                <a:gridCol w="2476444">
                  <a:extLst>
                    <a:ext uri="{9D8B030D-6E8A-4147-A177-3AD203B41FA5}">
                      <a16:colId xmlns:a16="http://schemas.microsoft.com/office/drawing/2014/main" val="2592883680"/>
                    </a:ext>
                  </a:extLst>
                </a:gridCol>
                <a:gridCol w="2476444">
                  <a:extLst>
                    <a:ext uri="{9D8B030D-6E8A-4147-A177-3AD203B41FA5}">
                      <a16:colId xmlns:a16="http://schemas.microsoft.com/office/drawing/2014/main" val="1367757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3200"/>
                        <a:t>Algorithm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Caltech36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Reed98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CE-GN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CE-PG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 err="1"/>
                        <a:t>beause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 err="1"/>
                        <a:t>mbeaflw</a:t>
                      </a:r>
                      <a:endParaRPr lang="zh-HK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7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3200" b="1">
                          <a:solidFill>
                            <a:schemeClr val="tx1"/>
                          </a:solidFill>
                        </a:rPr>
                        <a:t>Balance SWOR</a:t>
                      </a:r>
                      <a:endParaRPr lang="zh-HK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>
                          <a:solidFill>
                            <a:srgbClr val="FF0000"/>
                          </a:solidFill>
                        </a:rPr>
                        <a:t>0.840</a:t>
                      </a:r>
                      <a:endParaRPr lang="zh-HK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>
                          <a:solidFill>
                            <a:srgbClr val="FF0000"/>
                          </a:solidFill>
                        </a:rPr>
                        <a:t>0.830</a:t>
                      </a:r>
                      <a:endParaRPr lang="zh-HK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>
                          <a:solidFill>
                            <a:srgbClr val="FF0000"/>
                          </a:solidFill>
                        </a:rPr>
                        <a:t>0.924</a:t>
                      </a:r>
                      <a:endParaRPr lang="zh-HK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>
                          <a:solidFill>
                            <a:srgbClr val="FF0000"/>
                          </a:solidFill>
                        </a:rPr>
                        <a:t>0.924</a:t>
                      </a:r>
                      <a:endParaRPr lang="zh-HK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>
                          <a:solidFill>
                            <a:srgbClr val="FF0000"/>
                          </a:solidFill>
                        </a:rPr>
                        <a:t>0.919</a:t>
                      </a:r>
                      <a:endParaRPr lang="zh-HK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>
                          <a:solidFill>
                            <a:srgbClr val="FF0000"/>
                          </a:solidFill>
                        </a:rPr>
                        <a:t>0.956</a:t>
                      </a:r>
                      <a:endParaRPr lang="zh-HK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HK" sz="3200"/>
                        <a:t>Balance OCS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0.835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0.828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0.922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0.923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0.918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>
                          <a:solidFill>
                            <a:srgbClr val="FF0000"/>
                          </a:solidFill>
                        </a:rPr>
                        <a:t>0.956</a:t>
                      </a:r>
                      <a:endParaRPr lang="zh-HK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3200"/>
                        <a:t>Ranking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0.824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0.818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0.921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0.920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0.914</a:t>
                      </a:r>
                      <a:endParaRPr lang="zh-HK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200"/>
                        <a:t>0.953</a:t>
                      </a:r>
                      <a:endParaRPr lang="zh-HK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0717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1C37B3DF-F1AC-0D48-2563-6D28964486F7}"/>
              </a:ext>
            </a:extLst>
          </p:cNvPr>
          <p:cNvSpPr txBox="1"/>
          <p:nvPr/>
        </p:nvSpPr>
        <p:spPr>
          <a:xfrm>
            <a:off x="15122889" y="8853847"/>
            <a:ext cx="8350786" cy="756000"/>
          </a:xfrm>
          <a:prstGeom prst="borderCallout2">
            <a:avLst>
              <a:gd name="adj1" fmla="val 100259"/>
              <a:gd name="adj2" fmla="val 91680"/>
              <a:gd name="adj3" fmla="val 145149"/>
              <a:gd name="adj4" fmla="val 91730"/>
              <a:gd name="adj5" fmla="val 144496"/>
              <a:gd name="adj6" fmla="val 75869"/>
            </a:avLst>
          </a:prstGeom>
          <a:solidFill>
            <a:schemeClr val="accent3">
              <a:lumMod val="20000"/>
              <a:lumOff val="80000"/>
            </a:schemeClr>
          </a:solidFill>
          <a:ln w="28575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HK" sz="3200" dirty="0"/>
              <a:t>Datasets used in </a:t>
            </a:r>
            <a:r>
              <a:rPr lang="en-US" altLang="zh-HK" sz="3200" dirty="0">
                <a:solidFill>
                  <a:srgbClr val="628E6D"/>
                </a:solidFill>
              </a:rPr>
              <a:t>Borodin et al. (2020)</a:t>
            </a:r>
            <a:r>
              <a:rPr lang="en-US" altLang="zh-HK" sz="3200" dirty="0"/>
              <a:t>: </a:t>
            </a:r>
            <a:endParaRPr lang="en-US" altLang="zh-HK" sz="3200" kern="0" dirty="0">
              <a:solidFill>
                <a:schemeClr val="bg1"/>
              </a:solidFill>
              <a:effectLst/>
              <a:ea typeface="PingFang HK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6583C00-BC16-EAB7-A536-D18EF4143DAE}"/>
              </a:ext>
            </a:extLst>
          </p:cNvPr>
          <p:cNvCxnSpPr>
            <a:cxnSpLocks/>
          </p:cNvCxnSpPr>
          <p:nvPr/>
        </p:nvCxnSpPr>
        <p:spPr>
          <a:xfrm flipV="1">
            <a:off x="15766181" y="4973426"/>
            <a:ext cx="4071486" cy="171613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68877645"/>
      </p:ext>
    </p:extLst>
  </p:cSld>
  <p:clrMapOvr>
    <a:masterClrMapping/>
  </p:clrMapOvr>
  <p:transition spd="med" advTm="159372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42579 -0.31446 " pathEditMode="relative" rAng="0" ptsTypes="AA">
                                      <p:cBhvr>
                                        <p:cTn id="113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89" y="-15729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1500" fill="hold"/>
                                        <p:tgtEl>
                                          <p:spTgt spid="19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7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uiExpand="1" build="p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6" grpId="0" animBg="1"/>
      <p:bldP spid="136" grpId="1" animBg="1"/>
      <p:bldP spid="140" grpId="0" animBg="1"/>
      <p:bldP spid="140" grpId="1" animBg="1"/>
      <p:bldP spid="141" grpId="0" animBg="1"/>
      <p:bldP spid="141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9" grpId="0" animBg="1" advAuto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群組"/>
          <p:cNvGrpSpPr/>
          <p:nvPr/>
        </p:nvGrpSpPr>
        <p:grpSpPr>
          <a:xfrm flipH="1">
            <a:off x="16627922" y="6630390"/>
            <a:ext cx="4304851" cy="3853848"/>
            <a:chOff x="241689" y="-111546"/>
            <a:chExt cx="4304850" cy="3853847"/>
          </a:xfrm>
        </p:grpSpPr>
        <p:sp>
          <p:nvSpPr>
            <p:cNvPr id="213" name="線條"/>
            <p:cNvSpPr/>
            <p:nvPr/>
          </p:nvSpPr>
          <p:spPr>
            <a:xfrm flipV="1">
              <a:off x="248926" y="3235392"/>
              <a:ext cx="3755946" cy="5069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4" name="線條"/>
            <p:cNvSpPr/>
            <p:nvPr/>
          </p:nvSpPr>
          <p:spPr>
            <a:xfrm>
              <a:off x="241689" y="-111546"/>
              <a:ext cx="3418585" cy="337472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5" name="圓形"/>
            <p:cNvSpPr/>
            <p:nvPr/>
          </p:nvSpPr>
          <p:spPr>
            <a:xfrm>
              <a:off x="3655030" y="2788858"/>
              <a:ext cx="891509" cy="891509"/>
            </a:xfrm>
            <a:prstGeom prst="ellipse">
              <a:avLst/>
            </a:prstGeom>
            <a:solidFill>
              <a:srgbClr val="76D6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0" name="群組"/>
          <p:cNvGrpSpPr/>
          <p:nvPr/>
        </p:nvGrpSpPr>
        <p:grpSpPr>
          <a:xfrm flipH="1">
            <a:off x="16636085" y="5434730"/>
            <a:ext cx="4289450" cy="3891407"/>
            <a:chOff x="354802" y="-161562"/>
            <a:chExt cx="4289448" cy="3891406"/>
          </a:xfrm>
        </p:grpSpPr>
        <p:sp>
          <p:nvSpPr>
            <p:cNvPr id="217" name="線條"/>
            <p:cNvSpPr/>
            <p:nvPr/>
          </p:nvSpPr>
          <p:spPr>
            <a:xfrm>
              <a:off x="354802" y="2324513"/>
              <a:ext cx="3377880" cy="96838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8" name="線條"/>
            <p:cNvSpPr/>
            <p:nvPr/>
          </p:nvSpPr>
          <p:spPr>
            <a:xfrm>
              <a:off x="360029" y="-161562"/>
              <a:ext cx="3372653" cy="342474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9" name="圓形"/>
            <p:cNvSpPr/>
            <p:nvPr/>
          </p:nvSpPr>
          <p:spPr>
            <a:xfrm>
              <a:off x="3732679" y="2818272"/>
              <a:ext cx="911571" cy="911572"/>
            </a:xfrm>
            <a:prstGeom prst="ellipse">
              <a:avLst/>
            </a:prstGeom>
            <a:solidFill>
              <a:srgbClr val="FF7E79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4" name="群組"/>
          <p:cNvGrpSpPr/>
          <p:nvPr/>
        </p:nvGrpSpPr>
        <p:grpSpPr>
          <a:xfrm flipH="1">
            <a:off x="16627922" y="5434730"/>
            <a:ext cx="4297325" cy="2485659"/>
            <a:chOff x="249214" y="-99465"/>
            <a:chExt cx="4297324" cy="2485658"/>
          </a:xfrm>
        </p:grpSpPr>
        <p:sp>
          <p:nvSpPr>
            <p:cNvPr id="221" name="線條"/>
            <p:cNvSpPr/>
            <p:nvPr/>
          </p:nvSpPr>
          <p:spPr>
            <a:xfrm flipV="1">
              <a:off x="282680" y="1228064"/>
              <a:ext cx="3377896" cy="115812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22" name="線條"/>
            <p:cNvSpPr/>
            <p:nvPr/>
          </p:nvSpPr>
          <p:spPr>
            <a:xfrm flipH="1" flipV="1">
              <a:off x="249214" y="-99465"/>
              <a:ext cx="3411362" cy="133627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23" name="圓形"/>
            <p:cNvSpPr/>
            <p:nvPr/>
          </p:nvSpPr>
          <p:spPr>
            <a:xfrm>
              <a:off x="3660272" y="763920"/>
              <a:ext cx="886266" cy="886267"/>
            </a:xfrm>
            <a:prstGeom prst="ellipse">
              <a:avLst/>
            </a:prstGeom>
            <a:solidFill>
              <a:srgbClr val="FF7E79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8" name="群組"/>
          <p:cNvGrpSpPr/>
          <p:nvPr/>
        </p:nvGrpSpPr>
        <p:grpSpPr>
          <a:xfrm flipH="1">
            <a:off x="16604030" y="4987641"/>
            <a:ext cx="4362511" cy="5496597"/>
            <a:chOff x="-1" y="65765"/>
            <a:chExt cx="4568929" cy="5364995"/>
          </a:xfrm>
        </p:grpSpPr>
        <p:sp>
          <p:nvSpPr>
            <p:cNvPr id="225" name="線條"/>
            <p:cNvSpPr/>
            <p:nvPr/>
          </p:nvSpPr>
          <p:spPr>
            <a:xfrm flipH="1">
              <a:off x="35366" y="479541"/>
              <a:ext cx="3605364" cy="49512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26" name="線條"/>
            <p:cNvSpPr/>
            <p:nvPr/>
          </p:nvSpPr>
          <p:spPr>
            <a:xfrm flipH="1" flipV="1">
              <a:off x="-1" y="502447"/>
              <a:ext cx="4093415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27" name="圓形"/>
            <p:cNvSpPr/>
            <p:nvPr/>
          </p:nvSpPr>
          <p:spPr>
            <a:xfrm>
              <a:off x="3640729" y="65765"/>
              <a:ext cx="928199" cy="864397"/>
            </a:xfrm>
            <a:prstGeom prst="ellipse">
              <a:avLst/>
            </a:prstGeom>
            <a:solidFill>
              <a:srgbClr val="3E8D58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229" name="Online Stochastic Mat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Online Stochastic Matching</a:t>
            </a:r>
          </a:p>
        </p:txBody>
      </p:sp>
      <p:sp>
        <p:nvSpPr>
          <p:cNvPr id="230" name="Feldman, Mehta, Mirrokni, Muthukrishnan (2009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dirty="0"/>
              <a:t>Feldman, Mehta, </a:t>
            </a:r>
            <a:r>
              <a:rPr dirty="0" err="1"/>
              <a:t>Mirrokni</a:t>
            </a:r>
            <a:r>
              <a:rPr dirty="0"/>
              <a:t>, </a:t>
            </a:r>
            <a:r>
              <a:rPr dirty="0" err="1"/>
              <a:t>Muthukrishnan</a:t>
            </a:r>
            <a:r>
              <a:rPr dirty="0"/>
              <a:t> (</a:t>
            </a:r>
            <a:r>
              <a:rPr lang="en-US" dirty="0"/>
              <a:t>20</a:t>
            </a:r>
            <a:r>
              <a:rPr dirty="0"/>
              <a:t>09)</a:t>
            </a:r>
          </a:p>
        </p:txBody>
      </p:sp>
      <p:grpSp>
        <p:nvGrpSpPr>
          <p:cNvPr id="237" name="群組"/>
          <p:cNvGrpSpPr/>
          <p:nvPr/>
        </p:nvGrpSpPr>
        <p:grpSpPr>
          <a:xfrm>
            <a:off x="2128167" y="3142990"/>
            <a:ext cx="3309158" cy="7981441"/>
            <a:chOff x="0" y="-354525"/>
            <a:chExt cx="3309158" cy="7981441"/>
          </a:xfrm>
        </p:grpSpPr>
        <p:sp>
          <p:nvSpPr>
            <p:cNvPr id="231" name="群組"/>
            <p:cNvSpPr txBox="1"/>
            <p:nvPr/>
          </p:nvSpPr>
          <p:spPr>
            <a:xfrm>
              <a:off x="0" y="-354525"/>
              <a:ext cx="3309158" cy="1934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/>
              </a:pPr>
              <a:r>
                <a:rPr sz="4400"/>
                <a:t>Poisson</a:t>
              </a:r>
              <a:br>
                <a:rPr lang="zh-HK" altLang="en-US" sz="4400"/>
              </a:br>
              <a:r>
                <a:rPr sz="4400"/>
                <a:t>arrival rate</a:t>
              </a:r>
            </a:p>
          </p:txBody>
        </p:sp>
        <p:sp>
          <p:nvSpPr>
            <p:cNvPr id="232" name="群組"/>
            <p:cNvSpPr txBox="1"/>
            <p:nvPr/>
          </p:nvSpPr>
          <p:spPr>
            <a:xfrm>
              <a:off x="956392" y="1394848"/>
              <a:ext cx="1139822" cy="965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4000"/>
                <a:t>1.5</a:t>
              </a:r>
            </a:p>
          </p:txBody>
        </p:sp>
        <p:sp>
          <p:nvSpPr>
            <p:cNvPr id="233" name="群組"/>
            <p:cNvSpPr txBox="1"/>
            <p:nvPr/>
          </p:nvSpPr>
          <p:spPr>
            <a:xfrm>
              <a:off x="1244533" y="2613543"/>
              <a:ext cx="563540" cy="1087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4000"/>
                <a:t>1</a:t>
              </a:r>
            </a:p>
          </p:txBody>
        </p:sp>
        <p:sp>
          <p:nvSpPr>
            <p:cNvPr id="234" name="群組"/>
            <p:cNvSpPr txBox="1"/>
            <p:nvPr/>
          </p:nvSpPr>
          <p:spPr>
            <a:xfrm>
              <a:off x="921827" y="3811235"/>
              <a:ext cx="1208953" cy="1112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4000"/>
                <a:t>0.8</a:t>
              </a:r>
            </a:p>
          </p:txBody>
        </p:sp>
        <p:sp>
          <p:nvSpPr>
            <p:cNvPr id="235" name="群組"/>
            <p:cNvSpPr txBox="1"/>
            <p:nvPr/>
          </p:nvSpPr>
          <p:spPr>
            <a:xfrm>
              <a:off x="962147" y="5138656"/>
              <a:ext cx="1128313" cy="1060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4000"/>
                <a:t>0.5</a:t>
              </a:r>
            </a:p>
          </p:txBody>
        </p:sp>
        <p:sp>
          <p:nvSpPr>
            <p:cNvPr id="236" name="群組"/>
            <p:cNvSpPr txBox="1"/>
            <p:nvPr/>
          </p:nvSpPr>
          <p:spPr>
            <a:xfrm>
              <a:off x="914473" y="6365534"/>
              <a:ext cx="1223661" cy="12613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4000"/>
                <a:t>0.2</a:t>
              </a:r>
            </a:p>
          </p:txBody>
        </p:sp>
      </p:grpSp>
      <p:grpSp>
        <p:nvGrpSpPr>
          <p:cNvPr id="262" name="群組"/>
          <p:cNvGrpSpPr/>
          <p:nvPr/>
        </p:nvGrpSpPr>
        <p:grpSpPr>
          <a:xfrm flipH="1">
            <a:off x="5560279" y="3434806"/>
            <a:ext cx="5107590" cy="7455696"/>
            <a:chOff x="0" y="-387893"/>
            <a:chExt cx="5107589" cy="7455694"/>
          </a:xfrm>
        </p:grpSpPr>
        <p:grpSp>
          <p:nvGrpSpPr>
            <p:cNvPr id="249" name="群組"/>
            <p:cNvGrpSpPr/>
            <p:nvPr/>
          </p:nvGrpSpPr>
          <p:grpSpPr>
            <a:xfrm>
              <a:off x="462090" y="1588869"/>
              <a:ext cx="4174491" cy="5081849"/>
              <a:chOff x="79437" y="67984"/>
              <a:chExt cx="4174489" cy="5081847"/>
            </a:xfrm>
          </p:grpSpPr>
          <p:sp>
            <p:nvSpPr>
              <p:cNvPr id="238" name="線條"/>
              <p:cNvSpPr/>
              <p:nvPr/>
            </p:nvSpPr>
            <p:spPr>
              <a:xfrm>
                <a:off x="79437" y="67984"/>
                <a:ext cx="4126731" cy="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39" name="線條"/>
              <p:cNvSpPr/>
              <p:nvPr/>
            </p:nvSpPr>
            <p:spPr>
              <a:xfrm>
                <a:off x="79437" y="1298086"/>
                <a:ext cx="4126731" cy="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0" name="線條"/>
              <p:cNvSpPr/>
              <p:nvPr/>
            </p:nvSpPr>
            <p:spPr>
              <a:xfrm flipV="1">
                <a:off x="581838" y="3852257"/>
                <a:ext cx="3194483" cy="129757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1" name="線條"/>
              <p:cNvSpPr/>
              <p:nvPr/>
            </p:nvSpPr>
            <p:spPr>
              <a:xfrm>
                <a:off x="79437" y="5137400"/>
                <a:ext cx="4174489" cy="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2" name="線條"/>
              <p:cNvSpPr/>
              <p:nvPr/>
            </p:nvSpPr>
            <p:spPr>
              <a:xfrm flipV="1">
                <a:off x="554941" y="2592012"/>
                <a:ext cx="3248957" cy="2557819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3" name="線條"/>
              <p:cNvSpPr/>
              <p:nvPr/>
            </p:nvSpPr>
            <p:spPr>
              <a:xfrm>
                <a:off x="563356" y="1305071"/>
                <a:ext cx="3252436" cy="255782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4" name="線條"/>
              <p:cNvSpPr/>
              <p:nvPr/>
            </p:nvSpPr>
            <p:spPr>
              <a:xfrm flipH="1" flipV="1">
                <a:off x="563357" y="94471"/>
                <a:ext cx="3229556" cy="119233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5" name="線條"/>
              <p:cNvSpPr/>
              <p:nvPr/>
            </p:nvSpPr>
            <p:spPr>
              <a:xfrm flipH="1">
                <a:off x="563354" y="78831"/>
                <a:ext cx="3240539" cy="2472859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6" name="線條"/>
              <p:cNvSpPr/>
              <p:nvPr/>
            </p:nvSpPr>
            <p:spPr>
              <a:xfrm>
                <a:off x="563356" y="2578177"/>
                <a:ext cx="3238481" cy="2554848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7" name="線條"/>
              <p:cNvSpPr/>
              <p:nvPr/>
            </p:nvSpPr>
            <p:spPr>
              <a:xfrm>
                <a:off x="531562" y="101588"/>
                <a:ext cx="3252933" cy="2475632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8" name="線條"/>
              <p:cNvSpPr/>
              <p:nvPr/>
            </p:nvSpPr>
            <p:spPr>
              <a:xfrm flipV="1">
                <a:off x="554940" y="1302462"/>
                <a:ext cx="3217161" cy="2520106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55" name="群組"/>
            <p:cNvGrpSpPr/>
            <p:nvPr/>
          </p:nvGrpSpPr>
          <p:grpSpPr>
            <a:xfrm>
              <a:off x="0" y="1097795"/>
              <a:ext cx="918431" cy="5953085"/>
              <a:chOff x="0" y="0"/>
              <a:chExt cx="918430" cy="5953083"/>
            </a:xfrm>
          </p:grpSpPr>
          <p:sp>
            <p:nvSpPr>
              <p:cNvPr id="250" name="圓形"/>
              <p:cNvSpPr/>
              <p:nvPr/>
            </p:nvSpPr>
            <p:spPr>
              <a:xfrm>
                <a:off x="0" y="3774409"/>
                <a:ext cx="918431" cy="918432"/>
              </a:xfrm>
              <a:prstGeom prst="ellipse">
                <a:avLst/>
              </a:prstGeom>
              <a:solidFill>
                <a:srgbClr val="D5D5D5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1" name="圓形"/>
              <p:cNvSpPr/>
              <p:nvPr/>
            </p:nvSpPr>
            <p:spPr>
              <a:xfrm>
                <a:off x="0" y="2514164"/>
                <a:ext cx="918431" cy="918431"/>
              </a:xfrm>
              <a:prstGeom prst="ellipse">
                <a:avLst/>
              </a:prstGeom>
              <a:solidFill>
                <a:srgbClr val="D5D5D5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2" name="圓形"/>
              <p:cNvSpPr/>
              <p:nvPr/>
            </p:nvSpPr>
            <p:spPr>
              <a:xfrm>
                <a:off x="0" y="1253920"/>
                <a:ext cx="918431" cy="918431"/>
              </a:xfrm>
              <a:prstGeom prst="ellipse">
                <a:avLst/>
              </a:prstGeom>
              <a:solidFill>
                <a:srgbClr val="D5D5D5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3" name="圓形"/>
              <p:cNvSpPr/>
              <p:nvPr/>
            </p:nvSpPr>
            <p:spPr>
              <a:xfrm>
                <a:off x="0" y="5034653"/>
                <a:ext cx="918431" cy="918431"/>
              </a:xfrm>
              <a:prstGeom prst="ellipse">
                <a:avLst/>
              </a:prstGeom>
              <a:solidFill>
                <a:srgbClr val="D5D5D5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4" name="圓形"/>
              <p:cNvSpPr/>
              <p:nvPr/>
            </p:nvSpPr>
            <p:spPr>
              <a:xfrm>
                <a:off x="0" y="0"/>
                <a:ext cx="918431" cy="918431"/>
              </a:xfrm>
              <a:prstGeom prst="ellipse">
                <a:avLst/>
              </a:prstGeom>
              <a:solidFill>
                <a:srgbClr val="D5D5D5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56" name="圓形"/>
            <p:cNvSpPr/>
            <p:nvPr/>
          </p:nvSpPr>
          <p:spPr>
            <a:xfrm>
              <a:off x="4186547" y="4882934"/>
              <a:ext cx="921042" cy="921041"/>
            </a:xfrm>
            <a:prstGeom prst="ellipse">
              <a:avLst/>
            </a:prstGeom>
            <a:solidFill>
              <a:srgbClr val="76D6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7" name="圓形"/>
            <p:cNvSpPr/>
            <p:nvPr/>
          </p:nvSpPr>
          <p:spPr>
            <a:xfrm>
              <a:off x="4186547" y="3619105"/>
              <a:ext cx="921042" cy="921042"/>
            </a:xfrm>
            <a:prstGeom prst="ellipse">
              <a:avLst/>
            </a:prstGeom>
            <a:solidFill>
              <a:srgbClr val="009051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8" name="圓形"/>
            <p:cNvSpPr/>
            <p:nvPr/>
          </p:nvSpPr>
          <p:spPr>
            <a:xfrm>
              <a:off x="4186547" y="2355279"/>
              <a:ext cx="921042" cy="921042"/>
            </a:xfrm>
            <a:prstGeom prst="ellipse">
              <a:avLst/>
            </a:prstGeom>
            <a:solidFill>
              <a:schemeClr val="accent4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9" name="圓形"/>
            <p:cNvSpPr/>
            <p:nvPr/>
          </p:nvSpPr>
          <p:spPr>
            <a:xfrm>
              <a:off x="4186547" y="6146760"/>
              <a:ext cx="921042" cy="921041"/>
            </a:xfrm>
            <a:prstGeom prst="ellipse">
              <a:avLst/>
            </a:prstGeom>
            <a:solidFill>
              <a:srgbClr val="7A81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0" name="圓形"/>
            <p:cNvSpPr/>
            <p:nvPr/>
          </p:nvSpPr>
          <p:spPr>
            <a:xfrm>
              <a:off x="4186547" y="1097795"/>
              <a:ext cx="921042" cy="921042"/>
            </a:xfrm>
            <a:prstGeom prst="ellipse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1" name="Type graph"/>
            <p:cNvSpPr txBox="1"/>
            <p:nvPr/>
          </p:nvSpPr>
          <p:spPr>
            <a:xfrm>
              <a:off x="742568" y="-387893"/>
              <a:ext cx="3564641" cy="889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/>
              </a:lvl1pPr>
            </a:lstStyle>
            <a:p>
              <a:r>
                <a:t>Type graph</a:t>
              </a:r>
            </a:p>
          </p:txBody>
        </p:sp>
      </p:grpSp>
      <p:grpSp>
        <p:nvGrpSpPr>
          <p:cNvPr id="274" name="群組"/>
          <p:cNvGrpSpPr/>
          <p:nvPr/>
        </p:nvGrpSpPr>
        <p:grpSpPr>
          <a:xfrm>
            <a:off x="13763439" y="4194121"/>
            <a:ext cx="8083752" cy="7119737"/>
            <a:chOff x="-2285297" y="410258"/>
            <a:chExt cx="8083751" cy="7119735"/>
          </a:xfrm>
        </p:grpSpPr>
        <p:grpSp>
          <p:nvGrpSpPr>
            <p:cNvPr id="268" name="群組"/>
            <p:cNvGrpSpPr/>
            <p:nvPr/>
          </p:nvGrpSpPr>
          <p:grpSpPr>
            <a:xfrm>
              <a:off x="4876804" y="1072904"/>
              <a:ext cx="921650" cy="5973882"/>
              <a:chOff x="4876800" y="0"/>
              <a:chExt cx="921649" cy="5973881"/>
            </a:xfrm>
          </p:grpSpPr>
          <p:sp>
            <p:nvSpPr>
              <p:cNvPr id="263" name="圓形"/>
              <p:cNvSpPr/>
              <p:nvPr/>
            </p:nvSpPr>
            <p:spPr>
              <a:xfrm>
                <a:off x="4876810" y="3787595"/>
                <a:ext cx="921639" cy="921640"/>
              </a:xfrm>
              <a:prstGeom prst="ellipse">
                <a:avLst/>
              </a:prstGeom>
              <a:solidFill>
                <a:srgbClr val="D5D5D5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4" name="圓形"/>
              <p:cNvSpPr/>
              <p:nvPr/>
            </p:nvSpPr>
            <p:spPr>
              <a:xfrm>
                <a:off x="4876810" y="2522947"/>
                <a:ext cx="921639" cy="921640"/>
              </a:xfrm>
              <a:prstGeom prst="ellipse">
                <a:avLst/>
              </a:prstGeom>
              <a:solidFill>
                <a:srgbClr val="D5D5D5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5" name="圓形"/>
              <p:cNvSpPr/>
              <p:nvPr/>
            </p:nvSpPr>
            <p:spPr>
              <a:xfrm>
                <a:off x="4876810" y="1258300"/>
                <a:ext cx="921639" cy="921640"/>
              </a:xfrm>
              <a:prstGeom prst="ellipse">
                <a:avLst/>
              </a:prstGeom>
              <a:solidFill>
                <a:srgbClr val="D5D5D5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圓形"/>
              <p:cNvSpPr/>
              <p:nvPr/>
            </p:nvSpPr>
            <p:spPr>
              <a:xfrm>
                <a:off x="4876800" y="5052241"/>
                <a:ext cx="921639" cy="921640"/>
              </a:xfrm>
              <a:prstGeom prst="ellipse">
                <a:avLst/>
              </a:prstGeom>
              <a:solidFill>
                <a:srgbClr val="D5D5D5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7" name="圓形"/>
              <p:cNvSpPr/>
              <p:nvPr/>
            </p:nvSpPr>
            <p:spPr>
              <a:xfrm>
                <a:off x="4876810" y="0"/>
                <a:ext cx="921639" cy="921639"/>
              </a:xfrm>
              <a:prstGeom prst="ellipse">
                <a:avLst/>
              </a:prstGeom>
              <a:solidFill>
                <a:srgbClr val="D5D5D5"/>
              </a:solidFill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69" name="Random graph"/>
            <p:cNvSpPr/>
            <p:nvPr/>
          </p:nvSpPr>
          <p:spPr>
            <a:xfrm>
              <a:off x="3037870" y="41025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b="1"/>
              </a:lvl1pPr>
            </a:lstStyle>
            <a:p>
              <a:r>
                <a:t>Random graph</a:t>
              </a:r>
            </a:p>
          </p:txBody>
        </p:sp>
        <p:sp>
          <p:nvSpPr>
            <p:cNvPr id="270" name="線條"/>
            <p:cNvSpPr/>
            <p:nvPr/>
          </p:nvSpPr>
          <p:spPr>
            <a:xfrm flipH="1">
              <a:off x="-204306" y="1122107"/>
              <a:ext cx="1" cy="6111083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 w="lg" len="lg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71" name="群組"/>
            <p:cNvSpPr txBox="1"/>
            <p:nvPr/>
          </p:nvSpPr>
          <p:spPr>
            <a:xfrm>
              <a:off x="-2285297" y="3596083"/>
              <a:ext cx="1828599" cy="10029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500"/>
              </a:lvl1pPr>
            </a:lstStyle>
            <a:p>
              <a:r>
                <a:rPr sz="4400"/>
                <a:t>Time</a:t>
              </a:r>
            </a:p>
          </p:txBody>
        </p:sp>
        <p:sp>
          <p:nvSpPr>
            <p:cNvPr id="272" name="群組"/>
            <p:cNvSpPr txBox="1"/>
            <p:nvPr/>
          </p:nvSpPr>
          <p:spPr>
            <a:xfrm>
              <a:off x="-1586970" y="742096"/>
              <a:ext cx="1828599" cy="10029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500"/>
              </a:lvl1pPr>
            </a:lstStyle>
            <a:p>
              <a:r>
                <a:t>0</a:t>
              </a:r>
            </a:p>
          </p:txBody>
        </p:sp>
        <p:sp>
          <p:nvSpPr>
            <p:cNvPr id="273" name="群組"/>
            <p:cNvSpPr txBox="1"/>
            <p:nvPr/>
          </p:nvSpPr>
          <p:spPr>
            <a:xfrm>
              <a:off x="-1586970" y="6527035"/>
              <a:ext cx="1828599" cy="10029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500"/>
              </a:lvl1pPr>
            </a:lstStyle>
            <a:p>
              <a: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Competitive Ratio…"/>
              <p:cNvSpPr txBox="1"/>
              <p:nvPr/>
            </p:nvSpPr>
            <p:spPr>
              <a:xfrm>
                <a:off x="4912765" y="11229426"/>
                <a:ext cx="14558473" cy="18202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 algn="ctr"/>
                <a:r>
                  <a:t>Competitive Ratio</a:t>
                </a:r>
                <a14:m>
                  <m:oMath xmlns:m="http://schemas.openxmlformats.org/officeDocument/2006/math">
                    <m:r>
                      <a:rPr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sz="575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ALG</m:t>
                    </m:r>
                    <m:r>
                      <a:rPr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]/</m:t>
                    </m:r>
                    <m:r>
                      <a:rPr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sz="575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OPT</m:t>
                    </m:r>
                    <m:r>
                      <a:rPr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>
                  <a:solidFill>
                    <a:schemeClr val="accent1"/>
                  </a:solidFill>
                </a:endParaRPr>
              </a:p>
              <a:p>
                <a:pPr algn="ctr">
                  <a:spcBef>
                    <a:spcPts val="2000"/>
                  </a:spcBef>
                </a:pPr>
                <a:r>
                  <a:t>Worst ratio over all </a:t>
                </a:r>
                <a:r>
                  <a:rPr b="1"/>
                  <a:t>type graphs </a:t>
                </a:r>
                <a:r>
                  <a:t>and all </a:t>
                </a:r>
                <a:r>
                  <a:rPr b="1"/>
                  <a:t>arrival rates</a:t>
                </a:r>
              </a:p>
            </p:txBody>
          </p:sp>
        </mc:Choice>
        <mc:Fallback xmlns="">
          <p:sp>
            <p:nvSpPr>
              <p:cNvPr id="275" name="Competitive Ratio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765" y="11229426"/>
                <a:ext cx="14558473" cy="1820242"/>
              </a:xfrm>
              <a:prstGeom prst="rect">
                <a:avLst/>
              </a:prstGeom>
              <a:blipFill>
                <a:blip r:embed="rId4"/>
                <a:stretch>
                  <a:fillRect l="-1717" t="-5686" r="-1717" b="-1638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9A97DD83-439F-B8CE-18E8-055B730CFFB9}"/>
              </a:ext>
            </a:extLst>
          </p:cNvPr>
          <p:cNvCxnSpPr>
            <a:cxnSpLocks/>
          </p:cNvCxnSpPr>
          <p:nvPr/>
        </p:nvCxnSpPr>
        <p:spPr>
          <a:xfrm>
            <a:off x="5243322" y="12203048"/>
            <a:ext cx="1416903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42BCCE-353E-985B-F08D-3A36209D714B}"/>
              </a:ext>
            </a:extLst>
          </p:cNvPr>
          <p:cNvSpPr txBox="1"/>
          <p:nvPr/>
        </p:nvSpPr>
        <p:spPr>
          <a:xfrm>
            <a:off x="10949376" y="7527217"/>
            <a:ext cx="2003160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Offline</a:t>
            </a:r>
            <a:endParaRPr kumimoji="0" lang="zh-HK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6624AB-DAB5-7D0F-9272-9E7A689091BD}"/>
              </a:ext>
            </a:extLst>
          </p:cNvPr>
          <p:cNvSpPr txBox="1"/>
          <p:nvPr/>
        </p:nvSpPr>
        <p:spPr>
          <a:xfrm>
            <a:off x="1363330" y="7537881"/>
            <a:ext cx="3898616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HK" sz="4400"/>
              <a:t>Online types</a:t>
            </a:r>
            <a:endParaRPr lang="zh-HK" altLang="en-US" sz="4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607544"/>
      </p:ext>
    </p:extLst>
  </p:cSld>
  <p:clrMapOvr>
    <a:masterClrMapping/>
  </p:clrMapOvr>
  <p:transition spd="med" advTm="69627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 advAuto="0"/>
      <p:bldP spid="220" grpId="0" animBg="1" advAuto="0"/>
      <p:bldP spid="224" grpId="0" animBg="1" advAuto="0"/>
      <p:bldP spid="228" grpId="0" animBg="1" advAuto="0"/>
      <p:bldP spid="237" grpId="0" animBg="1" advAuto="0"/>
      <p:bldP spid="262" grpId="0" animBg="1" advAuto="0"/>
      <p:bldP spid="274" grpId="0" animBg="1" advAuto="0"/>
      <p:bldP spid="275" grpId="0" animBg="1" advAuto="0"/>
      <p:bldP spid="3" grpId="0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83B12-3775-928D-26A6-E00AB98AB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4ABB5CC-5C81-A806-27FA-FFE1122803F2}"/>
              </a:ext>
            </a:extLst>
          </p:cNvPr>
          <p:cNvCxnSpPr>
            <a:cxnSpLocks/>
          </p:cNvCxnSpPr>
          <p:nvPr/>
        </p:nvCxnSpPr>
        <p:spPr>
          <a:xfrm>
            <a:off x="3367519" y="9409341"/>
            <a:ext cx="18567616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6B511B3-F442-7BF8-6118-1FB4D1152B1A}"/>
              </a:ext>
            </a:extLst>
          </p:cNvPr>
          <p:cNvGrpSpPr/>
          <p:nvPr/>
        </p:nvGrpSpPr>
        <p:grpSpPr>
          <a:xfrm>
            <a:off x="19884904" y="8880185"/>
            <a:ext cx="473755" cy="1040076"/>
            <a:chOff x="20904200" y="8995547"/>
            <a:chExt cx="490315" cy="1040076"/>
          </a:xfrm>
        </p:grpSpPr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FE5269A-2CC1-EE5B-6F0E-70C968BD9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04200" y="9029874"/>
              <a:ext cx="292100" cy="989662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D43A1712-49CE-014D-6A8D-847D190FBDF8}"/>
                </a:ext>
              </a:extLst>
            </p:cNvPr>
            <p:cNvCxnSpPr/>
            <p:nvPr/>
          </p:nvCxnSpPr>
          <p:spPr>
            <a:xfrm flipH="1">
              <a:off x="21102415" y="9030092"/>
              <a:ext cx="292100" cy="989662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FBE47682-22C3-4FF7-A0BD-456A0A5DA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8113" y="8995547"/>
              <a:ext cx="310685" cy="1040076"/>
            </a:xfrm>
            <a:prstGeom prst="line">
              <a:avLst/>
            </a:prstGeom>
            <a:noFill/>
            <a:ln w="120650" cap="flat">
              <a:solidFill>
                <a:schemeClr val="bg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B218F82-34B4-A01A-E055-10275CC79D0C}"/>
              </a:ext>
            </a:extLst>
          </p:cNvPr>
          <p:cNvSpPr txBox="1"/>
          <p:nvPr/>
        </p:nvSpPr>
        <p:spPr>
          <a:xfrm>
            <a:off x="645161" y="6914435"/>
            <a:ext cx="544471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2121354">
              <a:spcBef>
                <a:spcPts val="3900"/>
              </a:spcBef>
              <a:defRPr sz="4176"/>
            </a:pPr>
            <a:r>
              <a:rPr lang="en-US" altLang="zh-HK" sz="4000" b="1" dirty="0">
                <a:solidFill>
                  <a:srgbClr val="005493"/>
                </a:solidFill>
              </a:rPr>
              <a:t>Suggested Matching</a:t>
            </a:r>
            <a:br>
              <a:rPr lang="en-US" altLang="zh-HK" sz="4000" b="1" dirty="0">
                <a:solidFill>
                  <a:srgbClr val="005493"/>
                </a:solidFill>
              </a:rPr>
            </a:br>
            <a:r>
              <a:rPr lang="en-US" altLang="zh-HK" sz="4000" dirty="0">
                <a:solidFill>
                  <a:srgbClr val="628E6D"/>
                </a:solidFill>
              </a:rPr>
              <a:t>[Feldman et al., 2009]</a:t>
            </a:r>
            <a:endParaRPr lang="en-US" altLang="zh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D9602FCE-1F1C-19C3-C350-B5D2059311FA}"/>
                  </a:ext>
                </a:extLst>
              </p:cNvPr>
              <p:cNvSpPr txBox="1"/>
              <p:nvPr/>
            </p:nvSpPr>
            <p:spPr>
              <a:xfrm>
                <a:off x="1927910" y="9825027"/>
                <a:ext cx="2830649" cy="13111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ctr" defTabSz="2121354">
                  <a:spcBef>
                    <a:spcPts val="3900"/>
                  </a:spcBef>
                  <a:defRPr sz="4176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4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HK" sz="4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HK" sz="4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HK" sz="4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HK" sz="4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en-US" altLang="zh-HK" sz="4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HK" sz="4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HK" sz="4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HK" sz="4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632</m:t>
                      </m:r>
                    </m:oMath>
                  </m:oMathPara>
                </a14:m>
                <a:endParaRPr lang="en-US" altLang="zh-HK" sz="4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D9602FCE-1F1C-19C3-C350-B5D205931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10" y="9825027"/>
                <a:ext cx="2830649" cy="1311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85C6B36-4E53-4DBC-E335-DD0AB24D2719}"/>
                  </a:ext>
                </a:extLst>
              </p:cNvPr>
              <p:cNvSpPr txBox="1"/>
              <p:nvPr/>
            </p:nvSpPr>
            <p:spPr>
              <a:xfrm>
                <a:off x="6103085" y="5755842"/>
                <a:ext cx="5553104" cy="12557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ctr" defTabSz="2121354">
                  <a:spcBef>
                    <a:spcPts val="3900"/>
                  </a:spcBef>
                  <a:defRPr sz="4176"/>
                </a:pPr>
                <a:r>
                  <a:rPr kumimoji="0" lang="en-US" altLang="zh-HK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8E6D"/>
                    </a:solidFill>
                    <a:effectLst/>
                    <a:uLnTx/>
                    <a:uFillTx/>
                    <a:sym typeface="Helvetica Neue"/>
                  </a:rPr>
                  <a:t>[</a:t>
                </a:r>
                <a:r>
                  <a:rPr kumimoji="0" lang="en-US" altLang="zh-HK" sz="4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628E6D"/>
                    </a:solidFill>
                    <a:effectLst/>
                    <a:uLnTx/>
                    <a:uFillTx/>
                    <a:sym typeface="Helvetica Neue"/>
                  </a:rPr>
                  <a:t>Manshadi</a:t>
                </a:r>
                <a:r>
                  <a:rPr kumimoji="0" lang="en-US" altLang="zh-HK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8E6D"/>
                    </a:solidFill>
                    <a:effectLst/>
                    <a:uLnTx/>
                    <a:uFillTx/>
                    <a:sym typeface="Helvetica Neue"/>
                  </a:rPr>
                  <a:t> et al., 2012]</a:t>
                </a:r>
                <a:r>
                  <a:rPr kumimoji="0" lang="en-US" altLang="zh-HK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sym typeface="Helvetica Neue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zh-HK" sz="4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0</m:t>
                    </m:r>
                    <m:r>
                      <a:rPr kumimoji="0" lang="en-US" altLang="zh-HK" sz="4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.</m:t>
                    </m:r>
                    <m:r>
                      <a:rPr kumimoji="0" lang="en-US" altLang="zh-HK" sz="4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702</m:t>
                    </m:r>
                  </m:oMath>
                </a14:m>
                <a:endPara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85C6B36-4E53-4DBC-E335-DD0AB24D2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85" y="5755842"/>
                <a:ext cx="5553104" cy="1255728"/>
              </a:xfrm>
              <a:prstGeom prst="rect">
                <a:avLst/>
              </a:prstGeom>
              <a:blipFill>
                <a:blip r:embed="rId5"/>
                <a:stretch>
                  <a:fillRect l="-2964" t="-13592" r="-581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8B71DC0A-61A4-3C28-D824-41A5558B1CAC}"/>
                  </a:ext>
                </a:extLst>
              </p:cNvPr>
              <p:cNvSpPr txBox="1"/>
              <p:nvPr/>
            </p:nvSpPr>
            <p:spPr>
              <a:xfrm>
                <a:off x="9240823" y="7150394"/>
                <a:ext cx="4499372" cy="12557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ctr" defTabSz="2121354">
                  <a:spcBef>
                    <a:spcPts val="3900"/>
                  </a:spcBef>
                  <a:defRPr sz="4176"/>
                </a:pPr>
                <a:r>
                  <a:rPr kumimoji="0" lang="en-US" altLang="zh-HK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8E6D"/>
                    </a:solidFill>
                    <a:effectLst/>
                    <a:uLnTx/>
                    <a:uFillTx/>
                    <a:sym typeface="Helvetica Neue"/>
                  </a:rPr>
                  <a:t>[</a:t>
                </a:r>
                <a:r>
                  <a:rPr kumimoji="0" lang="en-US" altLang="zh-HK" sz="4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628E6D"/>
                    </a:solidFill>
                    <a:effectLst/>
                    <a:uLnTx/>
                    <a:uFillTx/>
                    <a:sym typeface="Helvetica Neue"/>
                  </a:rPr>
                  <a:t>Jaillet</a:t>
                </a:r>
                <a:r>
                  <a:rPr kumimoji="0" lang="en-US" altLang="zh-HK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8E6D"/>
                    </a:solidFill>
                    <a:effectLst/>
                    <a:uLnTx/>
                    <a:uFillTx/>
                    <a:sym typeface="Helvetica Neue"/>
                  </a:rPr>
                  <a:t>, Lu,</a:t>
                </a:r>
                <a:r>
                  <a:rPr kumimoji="0" lang="en-US" altLang="zh-HK" sz="4000" b="0" i="0" u="none" strike="noStrike" kern="0" cap="none" spc="0" normalizeH="0" noProof="0" dirty="0">
                    <a:ln>
                      <a:noFill/>
                    </a:ln>
                    <a:solidFill>
                      <a:srgbClr val="628E6D"/>
                    </a:solidFill>
                    <a:effectLst/>
                    <a:uLnTx/>
                    <a:uFillTx/>
                    <a:sym typeface="Helvetica Neue"/>
                  </a:rPr>
                  <a:t> </a:t>
                </a:r>
                <a:r>
                  <a:rPr kumimoji="0" lang="en-US" altLang="zh-HK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8E6D"/>
                    </a:solidFill>
                    <a:effectLst/>
                    <a:uLnTx/>
                    <a:uFillTx/>
                    <a:sym typeface="Helvetica Neue"/>
                  </a:rPr>
                  <a:t>2014]</a:t>
                </a:r>
                <a:r>
                  <a:rPr kumimoji="0" lang="en-US" altLang="zh-TW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sym typeface="Helvetica Neue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zh-TW" sz="4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0</m:t>
                    </m:r>
                    <m:r>
                      <a:rPr kumimoji="0" lang="en-US" altLang="zh-TW" sz="4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.</m:t>
                    </m:r>
                    <m:r>
                      <a:rPr kumimoji="0" lang="en-US" altLang="zh-TW" sz="4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706</m:t>
                    </m:r>
                  </m:oMath>
                </a14:m>
                <a:endPara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8B71DC0A-61A4-3C28-D824-41A5558B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23" y="7150394"/>
                <a:ext cx="4499372" cy="1255728"/>
              </a:xfrm>
              <a:prstGeom prst="rect">
                <a:avLst/>
              </a:prstGeom>
              <a:blipFill>
                <a:blip r:embed="rId6"/>
                <a:stretch>
                  <a:fillRect l="-1084" t="-13592" r="-433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2215A299-2E13-707A-7FAF-F86B2C7D0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1918853" y="7436442"/>
            <a:ext cx="14943" cy="1972899"/>
          </a:xfrm>
          <a:prstGeom prst="straightConnector1">
            <a:avLst/>
          </a:prstGeom>
          <a:noFill/>
          <a:ln w="5715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oval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4AAB7840-A4C6-4C26-BCDE-97B2E82D5148}"/>
              </a:ext>
            </a:extLst>
          </p:cNvPr>
          <p:cNvSpPr txBox="1"/>
          <p:nvPr/>
        </p:nvSpPr>
        <p:spPr>
          <a:xfrm>
            <a:off x="19806026" y="5695336"/>
            <a:ext cx="421313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2121354">
              <a:spcBef>
                <a:spcPts val="0"/>
              </a:spcBef>
              <a:defRPr sz="4176"/>
            </a:pPr>
            <a:r>
              <a:rPr lang="en-US" altLang="zh-HK" sz="4000" b="1" dirty="0">
                <a:solidFill>
                  <a:schemeClr val="accent5">
                    <a:lumMod val="50000"/>
                  </a:schemeClr>
                </a:solidFill>
              </a:rPr>
              <a:t>Hardness</a:t>
            </a:r>
            <a:endParaRPr lang="en-US" altLang="zh-HK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4624B039-13B4-74E7-4DCA-E5E4A76C9D15}"/>
                  </a:ext>
                </a:extLst>
              </p:cNvPr>
              <p:cNvSpPr txBox="1"/>
              <p:nvPr/>
            </p:nvSpPr>
            <p:spPr>
              <a:xfrm>
                <a:off x="20721831" y="9825009"/>
                <a:ext cx="2070335" cy="701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4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4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sz="4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44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HK" altLang="en-US" sz="44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4624B039-13B4-74E7-4DCA-E5E4A76C9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831" y="9825009"/>
                <a:ext cx="2070335" cy="7017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F1CB89B-BAD8-F79B-DBDD-1E96D9544E05}"/>
                  </a:ext>
                </a:extLst>
              </p:cNvPr>
              <p:cNvSpPr txBox="1"/>
              <p:nvPr/>
            </p:nvSpPr>
            <p:spPr>
              <a:xfrm>
                <a:off x="12324665" y="5755732"/>
                <a:ext cx="4993542" cy="12557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ctr" defTabSz="2121354">
                  <a:spcBef>
                    <a:spcPts val="3900"/>
                  </a:spcBef>
                  <a:defRPr sz="4176"/>
                </a:pPr>
                <a:r>
                  <a:rPr kumimoji="0" lang="en-US" altLang="zh-HK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8E6D"/>
                    </a:solidFill>
                    <a:effectLst/>
                    <a:uLnTx/>
                    <a:uFillTx/>
                    <a:sym typeface="Helvetica Neue"/>
                  </a:rPr>
                  <a:t>[Huang, Shu, 2021]</a:t>
                </a:r>
                <a:r>
                  <a:rPr kumimoji="0" lang="en-US" altLang="zh-HK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sym typeface="Helvetica Neue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zh-HK" sz="4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0</m:t>
                    </m:r>
                    <m:r>
                      <a:rPr kumimoji="0" lang="en-US" altLang="zh-HK" sz="4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.</m:t>
                    </m:r>
                    <m:r>
                      <a:rPr kumimoji="0" lang="en-US" altLang="zh-HK" sz="4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711</m:t>
                    </m:r>
                  </m:oMath>
                </a14:m>
                <a:endPara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F1CB89B-BAD8-F79B-DBDD-1E96D954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665" y="5755732"/>
                <a:ext cx="4993542" cy="1255728"/>
              </a:xfrm>
              <a:prstGeom prst="rect">
                <a:avLst/>
              </a:prstGeom>
              <a:blipFill>
                <a:blip r:embed="rId8"/>
                <a:stretch>
                  <a:fillRect l="-1465" t="-13592" r="-427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CEF074B9-AAC8-DEE8-D124-95E2B961CEAB}"/>
              </a:ext>
            </a:extLst>
          </p:cNvPr>
          <p:cNvGrpSpPr/>
          <p:nvPr/>
        </p:nvGrpSpPr>
        <p:grpSpPr>
          <a:xfrm>
            <a:off x="7585045" y="10739024"/>
            <a:ext cx="9213909" cy="2043999"/>
            <a:chOff x="7803883" y="10398156"/>
            <a:chExt cx="8822255" cy="2043999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B8C36D1C-CB22-9A73-53E3-4BEB11EA35FF}"/>
                </a:ext>
              </a:extLst>
            </p:cNvPr>
            <p:cNvSpPr/>
            <p:nvPr/>
          </p:nvSpPr>
          <p:spPr>
            <a:xfrm>
              <a:off x="7976526" y="10398156"/>
              <a:ext cx="8573044" cy="2043999"/>
            </a:xfrm>
            <a:prstGeom prst="roundRect">
              <a:avLst>
                <a:gd name="adj" fmla="val 19633"/>
              </a:avLst>
            </a:prstGeom>
            <a:solidFill>
              <a:srgbClr val="D8D3F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E77B4868-FB11-8B70-2F0B-4787C9E51881}"/>
                    </a:ext>
                  </a:extLst>
                </p:cNvPr>
                <p:cNvSpPr txBox="1"/>
                <p:nvPr/>
              </p:nvSpPr>
              <p:spPr>
                <a:xfrm>
                  <a:off x="7803883" y="10398156"/>
                  <a:ext cx="8822255" cy="19274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 lIns="90000" tIns="144000" rIns="90000" bIns="144000">
                  <a:spAutoFit/>
                </a:bodyPr>
                <a:lstStyle/>
                <a:p>
                  <a:pPr algn="ctr" defTabSz="2121354">
                    <a:lnSpc>
                      <a:spcPct val="120000"/>
                    </a:lnSpc>
                    <a:spcBef>
                      <a:spcPts val="3900"/>
                    </a:spcBef>
                    <a:defRPr sz="4176"/>
                  </a:pPr>
                  <a:r>
                    <a:rPr lang="en-US" altLang="zh-HK" sz="4000" b="1" dirty="0">
                      <a:solidFill>
                        <a:srgbClr val="005493"/>
                      </a:solidFill>
                    </a:rPr>
                    <a:t>Stochastic SWOR </a:t>
                  </a:r>
                  <a:r>
                    <a:rPr lang="en-GB" altLang="zh-HK" sz="4000" dirty="0"/>
                    <a:t>(with weight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HK" sz="4000" i="1">
                              <a:solidFill>
                                <a:srgbClr val="EB53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ar-AE" sz="4000" i="1">
                              <a:solidFill>
                                <a:srgbClr val="EB53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HK" altLang="ar-AE" sz="4000" i="1">
                              <a:solidFill>
                                <a:srgbClr val="EB53A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HK" sz="4000" dirty="0">
                      <a:solidFill>
                        <a:schemeClr val="tx1"/>
                      </a:solidFill>
                    </a:rPr>
                    <a:t>)</a:t>
                  </a:r>
                  <a:br>
                    <a:rPr lang="en-US" altLang="zh-HK" sz="4000" b="1" dirty="0">
                      <a:solidFill>
                        <a:srgbClr val="005493"/>
                      </a:solidFill>
                    </a:rPr>
                  </a:br>
                  <a:endParaRPr kumimoji="0" lang="en-US" altLang="zh-HK" sz="5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E77B4868-FB11-8B70-2F0B-4787C9E51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883" y="10398156"/>
                  <a:ext cx="8822255" cy="192741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4663C8A0-4842-DF13-0DD2-55B12EA296BA}"/>
                  </a:ext>
                </a:extLst>
              </p:cNvPr>
              <p:cNvSpPr/>
              <p:nvPr/>
            </p:nvSpPr>
            <p:spPr>
              <a:xfrm>
                <a:off x="10743355" y="11673883"/>
                <a:ext cx="2950654" cy="933589"/>
              </a:xfrm>
              <a:prstGeom prst="rect">
                <a:avLst/>
              </a:prstGeom>
              <a:noFill/>
              <a:ln w="508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5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0</m:t>
                      </m:r>
                      <m:r>
                        <a:rPr kumimoji="0" lang="en-US" altLang="zh-TW" sz="5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.</m:t>
                      </m:r>
                      <m:r>
                        <a:rPr kumimoji="0" lang="en-US" altLang="zh-TW" sz="5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707</m:t>
                      </m:r>
                    </m:oMath>
                  </m:oMathPara>
                </a14:m>
                <a:endParaRPr kumimoji="0" lang="zh-HK" altLang="en-US" sz="54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4663C8A0-4842-DF13-0DD2-55B12EA29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355" y="11673883"/>
                <a:ext cx="2950654" cy="9335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50800" cap="flat">
                <a:solidFill>
                  <a:srgbClr val="00000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EE73B62-09A8-0272-E2EF-5B7D44281FA4}"/>
              </a:ext>
            </a:extLst>
          </p:cNvPr>
          <p:cNvSpPr txBox="1"/>
          <p:nvPr/>
        </p:nvSpPr>
        <p:spPr>
          <a:xfrm>
            <a:off x="760070" y="11181966"/>
            <a:ext cx="804174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HK" sz="4000" b="1" dirty="0" err="1">
                <a:solidFill>
                  <a:schemeClr val="accent4">
                    <a:lumMod val="75000"/>
                  </a:schemeClr>
                </a:solidFill>
              </a:rPr>
              <a:t>Indep</a:t>
            </a:r>
            <a:r>
              <a:rPr lang="en-US" altLang="zh-TW" sz="4000" b="1" dirty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en-US" altLang="zh-HK" sz="4000" b="1" dirty="0">
                <a:solidFill>
                  <a:schemeClr val="accent4">
                    <a:lumMod val="75000"/>
                  </a:schemeClr>
                </a:solidFill>
              </a:rPr>
              <a:t>random selection</a:t>
            </a:r>
            <a:br>
              <a:rPr lang="en-US" altLang="zh-HK" sz="40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HK" sz="4000" b="1" dirty="0">
                <a:solidFill>
                  <a:schemeClr val="accent4">
                    <a:lumMod val="75000"/>
                  </a:schemeClr>
                </a:solidFill>
              </a:rPr>
              <a:t>+ Matching LP</a:t>
            </a:r>
            <a:endParaRPr lang="zh-HK" alt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959A492-3403-6C3B-AECC-05F77199013E}"/>
              </a:ext>
            </a:extLst>
          </p:cNvPr>
          <p:cNvSpPr txBox="1"/>
          <p:nvPr/>
        </p:nvSpPr>
        <p:spPr>
          <a:xfrm>
            <a:off x="16347679" y="11189495"/>
            <a:ext cx="572055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HK" sz="4000" b="1" dirty="0">
                <a:solidFill>
                  <a:srgbClr val="7030A0"/>
                </a:solidFill>
              </a:rPr>
              <a:t>Correlated selection</a:t>
            </a:r>
            <a:br>
              <a:rPr lang="en-US" altLang="zh-HK" sz="4000" b="1" dirty="0">
                <a:solidFill>
                  <a:srgbClr val="7030A0"/>
                </a:solidFill>
              </a:rPr>
            </a:br>
            <a:r>
              <a:rPr lang="en-US" altLang="zh-TW" sz="4000" b="1" dirty="0">
                <a:solidFill>
                  <a:srgbClr val="7030A0"/>
                </a:solidFill>
              </a:rPr>
              <a:t>+ Better LPs</a:t>
            </a:r>
            <a:endParaRPr lang="zh-HK" alt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3D7F538-1770-E572-D11A-ED7B5DF5624F}"/>
                  </a:ext>
                </a:extLst>
              </p:cNvPr>
              <p:cNvSpPr txBox="1"/>
              <p:nvPr/>
            </p:nvSpPr>
            <p:spPr>
              <a:xfrm>
                <a:off x="15608546" y="6828099"/>
                <a:ext cx="5102216" cy="1809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ctr" defTabSz="2121354">
                  <a:spcBef>
                    <a:spcPts val="3900"/>
                  </a:spcBef>
                  <a:defRPr sz="4176"/>
                </a:pPr>
                <a:r>
                  <a:rPr lang="en-US" altLang="zh-HK" sz="4000" b="1" dirty="0">
                    <a:solidFill>
                      <a:srgbClr val="005493"/>
                    </a:solidFill>
                  </a:rPr>
                  <a:t>Poisson OCS</a:t>
                </a:r>
                <a:br>
                  <a:rPr lang="en-US" altLang="zh-HK" sz="4000" b="1" dirty="0">
                    <a:solidFill>
                      <a:srgbClr val="005493"/>
                    </a:solidFill>
                  </a:rPr>
                </a:br>
                <a:r>
                  <a:rPr kumimoji="0" lang="en-US" altLang="zh-HK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8E6D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[Huang et al., 2022]</a:t>
                </a:r>
                <a:r>
                  <a:rPr kumimoji="0" lang="en-US" altLang="zh-HK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4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4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4400" i="1">
                        <a:latin typeface="Cambria Math" panose="02040503050406030204" pitchFamily="18" charset="0"/>
                      </a:rPr>
                      <m:t>716</m:t>
                    </m:r>
                  </m:oMath>
                </a14:m>
                <a:endParaRPr lang="en-US" altLang="zh-HK" sz="4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3D7F538-1770-E572-D11A-ED7B5DF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8546" y="6828099"/>
                <a:ext cx="5102216" cy="1809726"/>
              </a:xfrm>
              <a:prstGeom prst="rect">
                <a:avLst/>
              </a:prstGeom>
              <a:blipFill>
                <a:blip r:embed="rId11"/>
                <a:stretch>
                  <a:fillRect l="-717" t="-9428" r="-382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群組 225" hidden="1">
            <a:extLst>
              <a:ext uri="{FF2B5EF4-FFF2-40B4-BE49-F238E27FC236}">
                <a16:creationId xmlns:a16="http://schemas.microsoft.com/office/drawing/2014/main" id="{A781ACAB-23CC-01FA-B04B-FB374FCFA006}"/>
              </a:ext>
            </a:extLst>
          </p:cNvPr>
          <p:cNvGrpSpPr/>
          <p:nvPr/>
        </p:nvGrpSpPr>
        <p:grpSpPr>
          <a:xfrm>
            <a:off x="5728769" y="4492433"/>
            <a:ext cx="18000503" cy="4651269"/>
            <a:chOff x="5728769" y="4492433"/>
            <a:chExt cx="18000503" cy="4651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F201BCFE-36E1-5EDC-23BE-D9CABCEF6017}"/>
                    </a:ext>
                  </a:extLst>
                </p:cNvPr>
                <p:cNvSpPr txBox="1"/>
                <p:nvPr/>
              </p:nvSpPr>
              <p:spPr>
                <a:xfrm>
                  <a:off x="5728769" y="5093623"/>
                  <a:ext cx="4773820" cy="1503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noAutofit/>
                </a:bodyPr>
                <a:lstStyle/>
                <a:p>
                  <a:pPr algn="ctr" defTabSz="2121354">
                    <a:spcBef>
                      <a:spcPts val="3900"/>
                    </a:spcBef>
                    <a:defRPr sz="4176"/>
                  </a:pPr>
                  <a:r>
                    <a:rPr kumimoji="0" lang="en-US" altLang="zh-HK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28E6D"/>
                      </a:solidFill>
                      <a:effectLst/>
                      <a:uLnTx/>
                      <a:uFillTx/>
                      <a:latin typeface="Helvetica Neue"/>
                      <a:sym typeface="Helvetica Neue"/>
                    </a:rPr>
                    <a:t>[</a:t>
                  </a:r>
                  <a:r>
                    <a:rPr kumimoji="0" lang="da-DK" altLang="zh-HK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28E6D"/>
                      </a:solidFill>
                      <a:effectLst/>
                      <a:uLnTx/>
                      <a:uFillTx/>
                      <a:latin typeface="Helvetica Neue"/>
                      <a:sym typeface="Helvetica Neue"/>
                    </a:rPr>
                    <a:t>Huang et al. 2019;</a:t>
                  </a:r>
                  <a:br>
                    <a:rPr kumimoji="0" lang="da-DK" altLang="zh-HK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28E6D"/>
                      </a:solidFill>
                      <a:effectLst/>
                      <a:uLnTx/>
                      <a:uFillTx/>
                      <a:latin typeface="Helvetica Neue"/>
                      <a:sym typeface="Helvetica Neue"/>
                    </a:rPr>
                  </a:br>
                  <a:r>
                    <a:rPr kumimoji="0" lang="da-DK" altLang="zh-HK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28E6D"/>
                      </a:solidFill>
                      <a:effectLst/>
                      <a:uLnTx/>
                      <a:uFillTx/>
                      <a:latin typeface="Helvetica Neue"/>
                      <a:sym typeface="Helvetica Neue"/>
                    </a:rPr>
                    <a:t>Jin, Williamson, 2022</a:t>
                  </a:r>
                  <a:r>
                    <a:rPr kumimoji="0" lang="en-US" altLang="zh-HK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28E6D"/>
                      </a:solidFill>
                      <a:effectLst/>
                      <a:uLnTx/>
                      <a:uFillTx/>
                      <a:latin typeface="Helvetica Neue"/>
                      <a:sym typeface="Helvetica Neue"/>
                    </a:rPr>
                    <a:t>]</a:t>
                  </a:r>
                  <a:r>
                    <a:rPr kumimoji="0" lang="en-US" altLang="zh-HK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 Neue"/>
                      <a:sym typeface="Helvetica Neue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9</m:t>
                      </m:r>
                    </m:oMath>
                  </a14:m>
                  <a:r>
                    <a:rPr lang="en-US" altLang="zh-HK" sz="3600" dirty="0"/>
                    <a:t>*</a:t>
                  </a:r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F201BCFE-36E1-5EDC-23BE-D9CABCEF6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769" y="5093623"/>
                  <a:ext cx="4773820" cy="1503340"/>
                </a:xfrm>
                <a:prstGeom prst="rect">
                  <a:avLst/>
                </a:prstGeom>
                <a:blipFill>
                  <a:blip r:embed="rId12"/>
                  <a:stretch>
                    <a:fillRect t="-8537" b="-130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2059439C-7ED3-B739-D1E1-71D1A801C394}"/>
                    </a:ext>
                  </a:extLst>
                </p:cNvPr>
                <p:cNvSpPr txBox="1"/>
                <p:nvPr/>
              </p:nvSpPr>
              <p:spPr>
                <a:xfrm>
                  <a:off x="10372824" y="5083454"/>
                  <a:ext cx="4160373" cy="10341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noAutofit/>
                </a:bodyPr>
                <a:lstStyle/>
                <a:p>
                  <a:pPr algn="ctr" defTabSz="2121354">
                    <a:spcBef>
                      <a:spcPts val="3900"/>
                    </a:spcBef>
                    <a:defRPr sz="4176"/>
                  </a:pPr>
                  <a:r>
                    <a:rPr kumimoji="0" lang="en-US" altLang="zh-HK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28E6D"/>
                      </a:solidFill>
                      <a:effectLst/>
                      <a:uLnTx/>
                      <a:uFillTx/>
                      <a:latin typeface="Helvetica Neue"/>
                      <a:sym typeface="Helvetica Neue"/>
                    </a:rPr>
                    <a:t>[</a:t>
                  </a:r>
                  <a:r>
                    <a:rPr kumimoji="0" lang="da-DK" altLang="zh-HK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28E6D"/>
                      </a:solidFill>
                      <a:effectLst/>
                      <a:uLnTx/>
                      <a:uFillTx/>
                      <a:latin typeface="Helvetica Neue"/>
                      <a:sym typeface="Helvetica Neue"/>
                    </a:rPr>
                    <a:t>Mahdian, Yan, 2011</a:t>
                  </a:r>
                  <a:r>
                    <a:rPr kumimoji="0" lang="en-US" altLang="zh-HK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28E6D"/>
                      </a:solidFill>
                      <a:effectLst/>
                      <a:uLnTx/>
                      <a:uFillTx/>
                      <a:latin typeface="Helvetica Neue"/>
                      <a:sym typeface="Helvetica Neue"/>
                    </a:rPr>
                    <a:t>]</a:t>
                  </a:r>
                  <a:r>
                    <a:rPr kumimoji="0" lang="en-US" altLang="zh-TW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 Neue"/>
                      <a:sym typeface="Helvetica Neue"/>
                    </a:rPr>
                    <a:t>:</a:t>
                  </a:r>
                  <a:r>
                    <a:rPr kumimoji="0" lang="en-US" altLang="zh-TW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sym typeface="Helvetica Neue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3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696</m:t>
                      </m:r>
                    </m:oMath>
                  </a14:m>
                  <a:r>
                    <a:rPr lang="en-US" altLang="zh-HK" sz="3600" dirty="0"/>
                    <a:t>*</a:t>
                  </a:r>
                  <a:endParaRPr kumimoji="0" lang="en-US" altLang="zh-HK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2059439C-7ED3-B739-D1E1-71D1A801C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824" y="5083454"/>
                  <a:ext cx="4160373" cy="1034130"/>
                </a:xfrm>
                <a:prstGeom prst="rect">
                  <a:avLst/>
                </a:prstGeom>
                <a:blipFill>
                  <a:blip r:embed="rId13"/>
                  <a:stretch>
                    <a:fillRect l="-3812" t="-8235" r="-3666" b="-264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接點: 肘形 44">
              <a:extLst>
                <a:ext uri="{FF2B5EF4-FFF2-40B4-BE49-F238E27FC236}">
                  <a16:creationId xmlns:a16="http://schemas.microsoft.com/office/drawing/2014/main" id="{0A3F8041-E89E-0C9C-9033-C1BEDAF849CF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rot="16200000" flipH="1">
              <a:off x="12407397" y="6163198"/>
              <a:ext cx="3026118" cy="2934890"/>
            </a:xfrm>
            <a:prstGeom prst="bentConnector3">
              <a:avLst>
                <a:gd name="adj1" fmla="val 78109"/>
              </a:avLst>
            </a:prstGeom>
            <a:noFill/>
            <a:ln w="57150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400000"/>
              <a:headEnd type="none" w="med" len="med"/>
              <a:tailEnd type="oval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C356FF8E-1544-83C7-4608-799D30BBD547}"/>
                </a:ext>
              </a:extLst>
            </p:cNvPr>
            <p:cNvSpPr txBox="1"/>
            <p:nvPr/>
          </p:nvSpPr>
          <p:spPr>
            <a:xfrm>
              <a:off x="13615141" y="4492433"/>
              <a:ext cx="10114131" cy="601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* Result holds even for the Random Order Model</a:t>
              </a:r>
              <a:endParaRPr kumimoji="0" lang="zh-HK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1" name="接點: 肘形 170">
              <a:extLst>
                <a:ext uri="{FF2B5EF4-FFF2-40B4-BE49-F238E27FC236}">
                  <a16:creationId xmlns:a16="http://schemas.microsoft.com/office/drawing/2014/main" id="{A29C1EAA-B13B-20CD-1C65-9C21F73536BF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6200000" flipH="1">
              <a:off x="7685592" y="7027050"/>
              <a:ext cx="2546496" cy="1686322"/>
            </a:xfrm>
            <a:prstGeom prst="bentConnector3">
              <a:avLst>
                <a:gd name="adj1" fmla="val 74217"/>
              </a:avLst>
            </a:prstGeom>
            <a:noFill/>
            <a:ln w="57150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400000"/>
              <a:headEnd type="none" w="med" len="med"/>
              <a:tailEnd type="oval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1D0A5E0D-954E-D738-9517-2B9B4F18F944}"/>
              </a:ext>
            </a:extLst>
          </p:cNvPr>
          <p:cNvSpPr txBox="1"/>
          <p:nvPr/>
        </p:nvSpPr>
        <p:spPr>
          <a:xfrm>
            <a:off x="106646" y="12993646"/>
            <a:ext cx="10627972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* Results for the Random Order Model are omitted</a:t>
            </a:r>
            <a:endParaRPr kumimoji="0" lang="zh-HK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BCA1081C-0B46-6306-BC05-EF796ABBB090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67519" y="8114764"/>
            <a:ext cx="1" cy="1294578"/>
          </a:xfrm>
          <a:prstGeom prst="line">
            <a:avLst/>
          </a:prstGeom>
          <a:noFill/>
          <a:ln w="57150" cap="flat">
            <a:solidFill>
              <a:schemeClr val="accent4">
                <a:lumMod val="75000"/>
              </a:schemeClr>
            </a:solidFill>
            <a:prstDash val="solid"/>
            <a:miter lim="400000"/>
            <a:headEnd type="oval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83201CC-DF5F-427E-1144-E12B8AEF52F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8861912" y="7011570"/>
            <a:ext cx="17725" cy="2397527"/>
          </a:xfrm>
          <a:prstGeom prst="line">
            <a:avLst/>
          </a:prstGeom>
          <a:noFill/>
          <a:ln w="57150" cap="flat">
            <a:solidFill>
              <a:srgbClr val="7030A0"/>
            </a:solidFill>
            <a:prstDash val="solid"/>
            <a:miter lim="400000"/>
            <a:headEnd type="oval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7EB8629-9B5A-B40E-A025-58A966CD1CF4}"/>
              </a:ext>
            </a:extLst>
          </p:cNvPr>
          <p:cNvCxnSpPr>
            <a:cxnSpLocks/>
          </p:cNvCxnSpPr>
          <p:nvPr/>
        </p:nvCxnSpPr>
        <p:spPr>
          <a:xfrm flipV="1">
            <a:off x="11487999" y="8437097"/>
            <a:ext cx="0" cy="972000"/>
          </a:xfrm>
          <a:prstGeom prst="line">
            <a:avLst/>
          </a:prstGeom>
          <a:noFill/>
          <a:ln w="57150" cap="flat">
            <a:solidFill>
              <a:srgbClr val="7030A0"/>
            </a:solidFill>
            <a:prstDash val="solid"/>
            <a:miter lim="400000"/>
            <a:headEnd type="oval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4E365CC-507D-1EC7-4E3C-DFA50FE57713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14821436" y="7011460"/>
            <a:ext cx="1029" cy="2397637"/>
          </a:xfrm>
          <a:prstGeom prst="line">
            <a:avLst/>
          </a:prstGeom>
          <a:noFill/>
          <a:ln w="57150" cap="flat">
            <a:solidFill>
              <a:srgbClr val="7030A0"/>
            </a:solidFill>
            <a:prstDash val="solid"/>
            <a:miter lim="400000"/>
            <a:headEnd type="oval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B82A7C6-6848-326A-5165-0336BA0C4778}"/>
              </a:ext>
            </a:extLst>
          </p:cNvPr>
          <p:cNvCxnSpPr>
            <a:cxnSpLocks/>
          </p:cNvCxnSpPr>
          <p:nvPr/>
        </p:nvCxnSpPr>
        <p:spPr>
          <a:xfrm flipV="1">
            <a:off x="18176191" y="8437097"/>
            <a:ext cx="0" cy="972000"/>
          </a:xfrm>
          <a:prstGeom prst="line">
            <a:avLst/>
          </a:prstGeom>
          <a:noFill/>
          <a:ln w="57150" cap="flat">
            <a:solidFill>
              <a:srgbClr val="7030A0"/>
            </a:solidFill>
            <a:prstDash val="solid"/>
            <a:miter lim="400000"/>
            <a:headEnd type="oval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2620E47-0041-4210-1246-34A911537C41}"/>
              </a:ext>
            </a:extLst>
          </p:cNvPr>
          <p:cNvCxnSpPr>
            <a:cxnSpLocks/>
          </p:cNvCxnSpPr>
          <p:nvPr/>
        </p:nvCxnSpPr>
        <p:spPr>
          <a:xfrm>
            <a:off x="12220607" y="9399165"/>
            <a:ext cx="0" cy="1358640"/>
          </a:xfrm>
          <a:prstGeom prst="line">
            <a:avLst/>
          </a:prstGeom>
          <a:noFill/>
          <a:ln w="57150" cap="flat">
            <a:solidFill>
              <a:srgbClr val="7030A0"/>
            </a:solidFill>
            <a:prstDash val="solid"/>
            <a:miter lim="400000"/>
            <a:headEnd type="oval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422E9C5-F556-9FB9-22B5-46C5E4C7C49E}"/>
              </a:ext>
            </a:extLst>
          </p:cNvPr>
          <p:cNvGrpSpPr/>
          <p:nvPr/>
        </p:nvGrpSpPr>
        <p:grpSpPr>
          <a:xfrm>
            <a:off x="6471478" y="8880185"/>
            <a:ext cx="473755" cy="1040076"/>
            <a:chOff x="20904200" y="8995547"/>
            <a:chExt cx="490315" cy="1040076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EF35E7A-B191-1141-4EA9-07EFDA8BC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04200" y="9029874"/>
              <a:ext cx="292100" cy="989662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1E511EF-16A7-73DD-65F6-EFD8333096C0}"/>
                </a:ext>
              </a:extLst>
            </p:cNvPr>
            <p:cNvCxnSpPr/>
            <p:nvPr/>
          </p:nvCxnSpPr>
          <p:spPr>
            <a:xfrm flipH="1">
              <a:off x="21102415" y="9030092"/>
              <a:ext cx="292100" cy="989662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235E78D-0E7C-A7AB-B1A4-95E7CB871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8113" y="8995547"/>
              <a:ext cx="310685" cy="1040076"/>
            </a:xfrm>
            <a:prstGeom prst="line">
              <a:avLst/>
            </a:prstGeom>
            <a:noFill/>
            <a:ln w="120650" cap="flat">
              <a:solidFill>
                <a:schemeClr val="bg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8333418-15F2-6ECF-0DBB-CD9EDF308C94}"/>
              </a:ext>
            </a:extLst>
          </p:cNvPr>
          <p:cNvSpPr txBox="1"/>
          <p:nvPr/>
        </p:nvSpPr>
        <p:spPr>
          <a:xfrm>
            <a:off x="15583398" y="9604107"/>
            <a:ext cx="422262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Multiple Choices</a:t>
            </a:r>
            <a:endParaRPr kumimoji="0" lang="zh-HK" altLang="en-US" sz="40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9561C2C4-A58A-ABF9-4F58-12CA298FDCDF}"/>
              </a:ext>
            </a:extLst>
          </p:cNvPr>
          <p:cNvGrpSpPr/>
          <p:nvPr/>
        </p:nvGrpSpPr>
        <p:grpSpPr>
          <a:xfrm>
            <a:off x="661490" y="945833"/>
            <a:ext cx="17914650" cy="2741017"/>
            <a:chOff x="2370849" y="451801"/>
            <a:chExt cx="17914650" cy="2741017"/>
          </a:xfrm>
        </p:grpSpPr>
        <p:sp>
          <p:nvSpPr>
            <p:cNvPr id="3" name="流程圖: 結束點 2">
              <a:extLst>
                <a:ext uri="{FF2B5EF4-FFF2-40B4-BE49-F238E27FC236}">
                  <a16:creationId xmlns:a16="http://schemas.microsoft.com/office/drawing/2014/main" id="{8E420EBD-3996-5167-3DA2-247096D38CAD}"/>
                </a:ext>
              </a:extLst>
            </p:cNvPr>
            <p:cNvSpPr/>
            <p:nvPr/>
          </p:nvSpPr>
          <p:spPr>
            <a:xfrm>
              <a:off x="6224438" y="451801"/>
              <a:ext cx="5975912" cy="2741017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Step 1: </a:t>
              </a:r>
              <a:r>
                <a:rPr kumimoji="0" lang="en-US" altLang="zh-HK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Preprocessing</a:t>
              </a:r>
              <a:r>
                <a:rPr kumimoji="0" lang="en-US" altLang="zh-TW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,</a:t>
              </a:r>
              <a:br>
                <a:rPr kumimoji="0" lang="en-US" altLang="zh-HK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</a:br>
              <a:r>
                <a:rPr lang="en-US" altLang="zh-HK" sz="4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i.e. s</a:t>
              </a:r>
              <a:r>
                <a:rPr kumimoji="0" lang="en-US" altLang="zh-HK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olv</a:t>
              </a:r>
              <a:r>
                <a:rPr lang="en-US" altLang="zh-HK" sz="4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ing</a:t>
              </a:r>
              <a:r>
                <a:rPr kumimoji="0" lang="en-US" altLang="zh-HK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an </a:t>
              </a:r>
              <a:br>
                <a:rPr kumimoji="0" lang="en-US" altLang="zh-HK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</a:br>
              <a:r>
                <a:rPr kumimoji="0" lang="en-US" altLang="zh-HK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LP relaxation</a:t>
              </a:r>
              <a:endParaRPr kumimoji="0" lang="zh-HK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F136408-D90C-16B6-DC41-E046DDFC5F95}"/>
                </a:ext>
              </a:extLst>
            </p:cNvPr>
            <p:cNvGrpSpPr/>
            <p:nvPr/>
          </p:nvGrpSpPr>
          <p:grpSpPr>
            <a:xfrm>
              <a:off x="5632365" y="940155"/>
              <a:ext cx="592072" cy="1706039"/>
              <a:chOff x="3720926" y="1430870"/>
              <a:chExt cx="769279" cy="1706039"/>
            </a:xfrm>
          </p:grpSpPr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2E952375-B8B8-3422-C1B3-F004751F7E88}"/>
                  </a:ext>
                </a:extLst>
              </p:cNvPr>
              <p:cNvCxnSpPr>
                <a:cxnSpLocks/>
                <a:stCxn id="38" idx="3"/>
                <a:endCxn id="3" idx="1"/>
              </p:cNvCxnSpPr>
              <p:nvPr/>
            </p:nvCxnSpPr>
            <p:spPr>
              <a:xfrm>
                <a:off x="3720926" y="1430870"/>
                <a:ext cx="769279" cy="882155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567CDE8A-AA38-C080-B4D9-E68DA618AB7F}"/>
                  </a:ext>
                </a:extLst>
              </p:cNvPr>
              <p:cNvCxnSpPr>
                <a:cxnSpLocks/>
                <a:stCxn id="39" idx="3"/>
                <a:endCxn id="3" idx="1"/>
              </p:cNvCxnSpPr>
              <p:nvPr/>
            </p:nvCxnSpPr>
            <p:spPr>
              <a:xfrm flipV="1">
                <a:off x="3720926" y="2313025"/>
                <a:ext cx="769279" cy="823884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FD41C39-3B98-CB8B-9225-1C34F78C5D14}"/>
                </a:ext>
              </a:extLst>
            </p:cNvPr>
            <p:cNvSpPr/>
            <p:nvPr/>
          </p:nvSpPr>
          <p:spPr>
            <a:xfrm>
              <a:off x="2370849" y="581082"/>
              <a:ext cx="3261517" cy="71814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</a:t>
              </a:r>
              <a:r>
                <a:rPr lang="en-US" altLang="zh-TW" sz="4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ype</a:t>
              </a:r>
              <a:r>
                <a:rPr lang="zh-TW" altLang="en-US" sz="4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  <a:r>
                <a:rPr lang="en-US" altLang="zh-TW" sz="4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graph</a:t>
              </a:r>
              <a:endParaRPr kumimoji="0" lang="zh-HK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D64544C-17F1-D6F7-4976-0BBD6BB9171E}"/>
                </a:ext>
              </a:extLst>
            </p:cNvPr>
            <p:cNvSpPr/>
            <p:nvPr/>
          </p:nvSpPr>
          <p:spPr>
            <a:xfrm>
              <a:off x="2370849" y="2287121"/>
              <a:ext cx="3261517" cy="71814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Arrival rates</a:t>
              </a:r>
              <a:endParaRPr kumimoji="0" lang="zh-HK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1E7CF62F-D600-20B2-5CAC-057319CD7B4B}"/>
                </a:ext>
              </a:extLst>
            </p:cNvPr>
            <p:cNvCxnSpPr>
              <a:cxnSpLocks/>
              <a:stCxn id="3" idx="3"/>
              <a:endCxn id="50" idx="1"/>
            </p:cNvCxnSpPr>
            <p:nvPr/>
          </p:nvCxnSpPr>
          <p:spPr>
            <a:xfrm flipV="1">
              <a:off x="12200350" y="1821768"/>
              <a:ext cx="797093" cy="54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B2CE0E9-874F-C42A-7C31-B4B2E61E91FE}"/>
                    </a:ext>
                  </a:extLst>
                </p:cNvPr>
                <p:cNvSpPr/>
                <p:nvPr/>
              </p:nvSpPr>
              <p:spPr>
                <a:xfrm>
                  <a:off x="12997443" y="1340097"/>
                  <a:ext cx="7288056" cy="96334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4000" b="0" i="0" u="none" strike="noStrike" cap="none" spc="0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F</a:t>
                  </a:r>
                  <a:r>
                    <a:rPr lang="en-US" altLang="zh-TW" sz="4000" dirty="0">
                      <a:solidFill>
                        <a:schemeClr val="tx1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ractional</a:t>
                  </a:r>
                  <a:r>
                    <a:rPr lang="zh-TW" altLang="en-US" sz="4000" dirty="0">
                      <a:solidFill>
                        <a:schemeClr val="tx1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 </a:t>
                  </a:r>
                  <a:r>
                    <a:rPr lang="en-US" altLang="zh-TW" sz="4000" dirty="0">
                      <a:solidFill>
                        <a:schemeClr val="tx1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matching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elvetica Neue Medium"/>
                                      <a:cs typeface="Helvetica Neue Medium"/>
                                      <a:sym typeface="Helvetica Neue Medium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elvetica Neue Medium"/>
                                      <a:cs typeface="Helvetica Neue Medium"/>
                                      <a:sym typeface="Helvetica Neue Medium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elvetica Neue Medium"/>
                                      <a:cs typeface="Helvetica Neue Medium"/>
                                      <a:sym typeface="Helvetica Neue Medium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</m:ctrlPr>
                            </m:dPr>
                            <m:e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𝑖</m:t>
                              </m:r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,</m:t>
                              </m:r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𝐸</m:t>
                          </m:r>
                        </m:sub>
                      </m:sSub>
                    </m:oMath>
                  </a14:m>
                  <a:endParaRPr kumimoji="0" lang="zh-HK" alt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B2CE0E9-874F-C42A-7C31-B4B2E61E9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7443" y="1340097"/>
                  <a:ext cx="7288056" cy="963341"/>
                </a:xfrm>
                <a:prstGeom prst="rect">
                  <a:avLst/>
                </a:prstGeom>
                <a:blipFill>
                  <a:blip r:embed="rId14"/>
                  <a:stretch>
                    <a:fillRect l="-837" t="-7595" b="-379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B8079CC-133A-66AB-1FB1-B9FEDA5BCB7F}"/>
              </a:ext>
            </a:extLst>
          </p:cNvPr>
          <p:cNvGrpSpPr/>
          <p:nvPr/>
        </p:nvGrpSpPr>
        <p:grpSpPr>
          <a:xfrm>
            <a:off x="11313952" y="2263031"/>
            <a:ext cx="12525840" cy="2394823"/>
            <a:chOff x="13017375" y="1745036"/>
            <a:chExt cx="12525840" cy="2394823"/>
          </a:xfrm>
        </p:grpSpPr>
        <p:sp>
          <p:nvSpPr>
            <p:cNvPr id="2" name="流程圖: 結束點 1">
              <a:extLst>
                <a:ext uri="{FF2B5EF4-FFF2-40B4-BE49-F238E27FC236}">
                  <a16:creationId xmlns:a16="http://schemas.microsoft.com/office/drawing/2014/main" id="{BED6CABF-242B-9874-9BB7-18AB371BBCF1}"/>
                </a:ext>
              </a:extLst>
            </p:cNvPr>
            <p:cNvSpPr/>
            <p:nvPr/>
          </p:nvSpPr>
          <p:spPr>
            <a:xfrm>
              <a:off x="20978867" y="1745036"/>
              <a:ext cx="4564348" cy="1875433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4000" b="1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Step 2:</a:t>
              </a:r>
              <a:br>
                <a:rPr lang="en-US" altLang="zh-HK" sz="4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</a:br>
              <a:r>
                <a:rPr kumimoji="0" lang="en-US" altLang="zh-HK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Online decisions</a:t>
              </a:r>
              <a:endParaRPr kumimoji="0" lang="zh-HK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8D5CEB66-18A1-F65A-DCB2-FBA6CCA73A07}"/>
                </a:ext>
              </a:extLst>
            </p:cNvPr>
            <p:cNvGrpSpPr/>
            <p:nvPr/>
          </p:nvGrpSpPr>
          <p:grpSpPr>
            <a:xfrm>
              <a:off x="20279563" y="1820665"/>
              <a:ext cx="699304" cy="1652345"/>
              <a:chOff x="6130445" y="1288343"/>
              <a:chExt cx="908613" cy="1652345"/>
            </a:xfrm>
          </p:grpSpPr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715AD062-3C5F-AA3B-9697-5F4CEA89B162}"/>
                  </a:ext>
                </a:extLst>
              </p:cNvPr>
              <p:cNvCxnSpPr>
                <a:cxnSpLocks/>
                <a:stCxn id="50" idx="3"/>
                <a:endCxn id="2" idx="1"/>
              </p:cNvCxnSpPr>
              <p:nvPr/>
            </p:nvCxnSpPr>
            <p:spPr>
              <a:xfrm>
                <a:off x="6130445" y="1288343"/>
                <a:ext cx="908613" cy="862088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2" name="直線單箭頭接點 41">
                <a:extLst>
                  <a:ext uri="{FF2B5EF4-FFF2-40B4-BE49-F238E27FC236}">
                    <a16:creationId xmlns:a16="http://schemas.microsoft.com/office/drawing/2014/main" id="{BCC9A0DA-6C58-AB32-78E3-4361E2542842}"/>
                  </a:ext>
                </a:extLst>
              </p:cNvPr>
              <p:cNvCxnSpPr>
                <a:cxnSpLocks/>
                <a:stCxn id="55" idx="3"/>
                <a:endCxn id="2" idx="1"/>
              </p:cNvCxnSpPr>
              <p:nvPr/>
            </p:nvCxnSpPr>
            <p:spPr>
              <a:xfrm flipV="1">
                <a:off x="6138153" y="2150431"/>
                <a:ext cx="900901" cy="790257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129D165-CD50-C88A-A423-EE2E07AF24AA}"/>
                </a:ext>
              </a:extLst>
            </p:cNvPr>
            <p:cNvSpPr/>
            <p:nvPr/>
          </p:nvSpPr>
          <p:spPr>
            <a:xfrm>
              <a:off x="13017375" y="2806161"/>
              <a:ext cx="7268123" cy="13336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Current availability of </a:t>
              </a:r>
              <a:br>
                <a:rPr kumimoji="0" lang="en-US" altLang="zh-TW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</a:br>
              <a:r>
                <a:rPr kumimoji="0" lang="en-US" altLang="zh-TW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offline vertices</a:t>
              </a:r>
              <a:endParaRPr kumimoji="0" lang="zh-HK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37D2727-4973-9C34-B77D-6FAF57A37507}"/>
              </a:ext>
            </a:extLst>
          </p:cNvPr>
          <p:cNvSpPr txBox="1"/>
          <p:nvPr/>
        </p:nvSpPr>
        <p:spPr>
          <a:xfrm>
            <a:off x="19790127" y="6236113"/>
            <a:ext cx="4257452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HK" sz="4000" dirty="0">
                <a:solidFill>
                  <a:srgbClr val="628E6D"/>
                </a:solidFill>
              </a:rPr>
              <a:t>[</a:t>
            </a:r>
            <a:r>
              <a:rPr lang="en-US" altLang="zh-HK" sz="4000" dirty="0" err="1">
                <a:solidFill>
                  <a:srgbClr val="628E6D"/>
                </a:solidFill>
              </a:rPr>
              <a:t>Manshadi</a:t>
            </a:r>
            <a:r>
              <a:rPr lang="en-US" altLang="zh-HK" sz="4000" dirty="0">
                <a:solidFill>
                  <a:srgbClr val="628E6D"/>
                </a:solidFill>
              </a:rPr>
              <a:t> et al., 2012]</a:t>
            </a:r>
            <a:endParaRPr lang="zh-HK" altLang="en-US" sz="4000" dirty="0"/>
          </a:p>
        </p:txBody>
      </p:sp>
      <p:sp>
        <p:nvSpPr>
          <p:cNvPr id="5" name="左中括弧 4">
            <a:extLst>
              <a:ext uri="{FF2B5EF4-FFF2-40B4-BE49-F238E27FC236}">
                <a16:creationId xmlns:a16="http://schemas.microsoft.com/office/drawing/2014/main" id="{A449E03A-9A66-0818-21DA-7E97CEF155F7}"/>
              </a:ext>
            </a:extLst>
          </p:cNvPr>
          <p:cNvSpPr/>
          <p:nvPr/>
        </p:nvSpPr>
        <p:spPr>
          <a:xfrm rot="16200000" flipH="1">
            <a:off x="11364214" y="52107"/>
            <a:ext cx="475994" cy="10888556"/>
          </a:xfrm>
          <a:prstGeom prst="leftBracket">
            <a:avLst>
              <a:gd name="adj" fmla="val 45119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FAF0182-D1EF-6581-BA0B-22233A472B5B}"/>
              </a:ext>
            </a:extLst>
          </p:cNvPr>
          <p:cNvSpPr txBox="1"/>
          <p:nvPr/>
        </p:nvSpPr>
        <p:spPr>
          <a:xfrm>
            <a:off x="9571921" y="4959761"/>
            <a:ext cx="4060580" cy="65659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Two Choices</a:t>
            </a:r>
            <a:endParaRPr kumimoji="0" lang="zh-HK" altLang="en-US" sz="40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496424"/>
      </p:ext>
    </p:extLst>
  </p:cSld>
  <p:clrMapOvr>
    <a:masterClrMapping/>
  </p:clrMapOvr>
  <p:transition spd="med" advTm="1020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1FF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32" grpId="0"/>
      <p:bldP spid="33" grpId="0"/>
      <p:bldP spid="116" grpId="0"/>
      <p:bldP spid="126" grpId="0"/>
      <p:bldP spid="34" grpId="0" animBg="1"/>
      <p:bldP spid="157" grpId="0" animBg="1"/>
      <p:bldP spid="19" grpId="0"/>
      <p:bldP spid="21" grpId="0"/>
      <p:bldP spid="35" grpId="0"/>
      <p:bldP spid="35" grpId="1"/>
      <p:bldP spid="228" grpId="0"/>
      <p:bldP spid="60" grpId="0"/>
      <p:bldP spid="59" grpId="0"/>
      <p:bldP spid="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7C214-0A9B-20DF-B048-3B5B75D67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>
            <a:extLst>
              <a:ext uri="{FF2B5EF4-FFF2-40B4-BE49-F238E27FC236}">
                <a16:creationId xmlns:a16="http://schemas.microsoft.com/office/drawing/2014/main" id="{3B73C7F9-7463-33BF-CA52-6943EDD941F2}"/>
              </a:ext>
            </a:extLst>
          </p:cNvPr>
          <p:cNvSpPr txBox="1"/>
          <p:nvPr/>
        </p:nvSpPr>
        <p:spPr>
          <a:xfrm>
            <a:off x="466927" y="7891852"/>
            <a:ext cx="13791781" cy="1208326"/>
          </a:xfrm>
          <a:prstGeom prst="rect">
            <a:avLst/>
          </a:prstGeom>
          <a:noFill/>
          <a:ln w="76200" cap="flat">
            <a:solidFill>
              <a:srgbClr val="068E0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324000" tIns="324000" rIns="324000" bIns="324000" anchor="ctr">
            <a:spAutoFit/>
          </a:bodyPr>
          <a:lstStyle/>
          <a:p>
            <a:r>
              <a:rPr lang="zh-HK" altLang="en-US" sz="4000" dirty="0">
                <a:solidFill>
                  <a:srgbClr val="068E02"/>
                </a:solidFill>
              </a:rPr>
              <a:t>(Poisson constraints)</a:t>
            </a:r>
          </a:p>
        </p:txBody>
      </p:sp>
      <p:sp>
        <p:nvSpPr>
          <p:cNvPr id="229" name="Online Stochastic Matching">
            <a:extLst>
              <a:ext uri="{FF2B5EF4-FFF2-40B4-BE49-F238E27FC236}">
                <a16:creationId xmlns:a16="http://schemas.microsoft.com/office/drawing/2014/main" id="{0548D555-4F56-85C3-FE29-AAD7C550B3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Natural Linear Program</a:t>
            </a:r>
            <a:endParaRPr dirty="0"/>
          </a:p>
        </p:txBody>
      </p:sp>
      <p:sp>
        <p:nvSpPr>
          <p:cNvPr id="230" name="Feldman, Mehta, Mirrokni, Muthukrishnan (2009)">
            <a:extLst>
              <a:ext uri="{FF2B5EF4-FFF2-40B4-BE49-F238E27FC236}">
                <a16:creationId xmlns:a16="http://schemas.microsoft.com/office/drawing/2014/main" id="{FC5BF305-AFC2-786D-F5E4-EE98E1CFA1E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lang="en-US" dirty="0"/>
              <a:t>Huang, Shu (</a:t>
            </a:r>
            <a:r>
              <a:rPr lang="en-GB" altLang="zh-HK" dirty="0"/>
              <a:t>20</a:t>
            </a:r>
            <a:r>
              <a:rPr lang="en-US" dirty="0"/>
              <a:t>21)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6AF978F-5016-9EEA-0D8D-EB8CAE2B85A8}"/>
                  </a:ext>
                </a:extLst>
              </p:cNvPr>
              <p:cNvSpPr txBox="1"/>
              <p:nvPr/>
            </p:nvSpPr>
            <p:spPr>
              <a:xfrm>
                <a:off x="1340028" y="3507867"/>
                <a:ext cx="21837472" cy="16092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zh-HK" altLang="en-US" sz="4400" dirty="0"/>
                  <a:t>Assume </a:t>
                </a:r>
                <a:r>
                  <a:rPr lang="zh-HK" altLang="en-US" sz="4400" b="1" dirty="0"/>
                  <a:t>unit arrival rates </a:t>
                </a:r>
                <a:r>
                  <a:rPr lang="zh-HK" altLang="en-US" sz="4400" dirty="0"/>
                  <a:t>in this talk</a:t>
                </a:r>
                <a:r>
                  <a:rPr lang="en-US" altLang="zh-TW" sz="44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TW" sz="4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4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HK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4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HK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lang="en-US" altLang="zh-HK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Helvetica Neue Medium"/>
                              </a:rPr>
                              <m:t>𝑗</m:t>
                            </m:r>
                            <m:r>
                              <a:rPr lang="en-US" altLang="zh-HK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Helvetica Neue Medium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HK" sz="4400" dirty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altLang="zh-HK" sz="4400" dirty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HK" sz="4400" dirty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matched</m:t>
                            </m:r>
                            <m:r>
                              <m:rPr>
                                <m:nor/>
                              </m:rPr>
                              <a:rPr lang="en-US" altLang="zh-HK" sz="4400" dirty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HK" sz="4400" dirty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to</m:t>
                            </m:r>
                            <m:r>
                              <m:rPr>
                                <m:nor/>
                              </m:rPr>
                              <a:rPr lang="en-US" altLang="zh-HK" sz="44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HK" sz="44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HK" sz="44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HK" sz="44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type</m:t>
                            </m:r>
                            <m:r>
                              <m:rPr>
                                <m:nor/>
                              </m:rPr>
                              <a:rPr lang="en-US" altLang="zh-HK" sz="44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−</m:t>
                            </m:r>
                            <m:r>
                              <a:rPr lang="en-US" altLang="zh-HK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en-US" altLang="zh-HK" sz="44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HK" sz="44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vertex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HK" sz="44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.</a:t>
                </a:r>
                <a:endParaRPr lang="zh-HK" altLang="en-US" sz="4400" dirty="0">
                  <a:solidFill>
                    <a:schemeClr val="tx1"/>
                  </a:solidFill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6AF978F-5016-9EEA-0D8D-EB8CAE2B8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28" y="3507867"/>
                <a:ext cx="21837472" cy="1609287"/>
              </a:xfrm>
              <a:prstGeom prst="rect">
                <a:avLst/>
              </a:prstGeom>
              <a:blipFill>
                <a:blip r:embed="rId3"/>
                <a:stretch>
                  <a:fillRect l="-1145" t="-12121" b="-128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D03202A-CAF4-AEFB-76E3-060FC1130FC4}"/>
                  </a:ext>
                </a:extLst>
              </p:cNvPr>
              <p:cNvSpPr txBox="1"/>
              <p:nvPr/>
            </p:nvSpPr>
            <p:spPr>
              <a:xfrm>
                <a:off x="1340028" y="9567204"/>
                <a:ext cx="14639385" cy="3199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zh-HK" sz="4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Converse Jensen Inequality</a:t>
                </a:r>
                <a:br>
                  <a:rPr kumimoji="0" lang="en-GB" altLang="zh-HK" sz="4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</a:br>
                <a:r>
                  <a:rPr kumimoji="0" lang="en-GB" altLang="zh-HK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For any convex </a:t>
                </a:r>
                <a14:m>
                  <m:oMath xmlns:m="http://schemas.openxmlformats.org/officeDocument/2006/math">
                    <m:r>
                      <a:rPr kumimoji="0" lang="en-US" altLang="zh-HK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𝑓</m:t>
                    </m:r>
                  </m:oMath>
                </a14:m>
                <a:r>
                  <a:rPr kumimoji="0" lang="en-GB" altLang="zh-HK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HK" sz="4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HK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4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en-GB" altLang="zh-HK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, and for any </a:t>
                </a:r>
                <a14:m>
                  <m:oMath xmlns:m="http://schemas.openxmlformats.org/officeDocument/2006/math">
                    <m:r>
                      <a:rPr kumimoji="0" lang="en-US" altLang="zh-HK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𝑗</m:t>
                    </m:r>
                    <m:r>
                      <a:rPr kumimoji="0" lang="en-US" altLang="zh-HK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∈</m:t>
                    </m:r>
                    <m:r>
                      <a:rPr kumimoji="0" lang="en-US" altLang="zh-HK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𝐽</m:t>
                    </m:r>
                  </m:oMath>
                </a14:m>
                <a:r>
                  <a:rPr kumimoji="0" lang="en-GB" altLang="zh-HK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HK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HK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K" sz="4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en-US" altLang="zh-HK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HK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HK" sz="4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HK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HK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HK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K" sz="4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K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HK" sz="4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HK" sz="4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HK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HK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HK" sz="4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HK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HK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4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HK" sz="4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HK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HK" sz="4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HK" sz="4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HK" sz="4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0" lang="en-GB" altLang="zh-HK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D03202A-CAF4-AEFB-76E3-060FC1130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28" y="9567204"/>
                <a:ext cx="14639385" cy="3199850"/>
              </a:xfrm>
              <a:prstGeom prst="rect">
                <a:avLst/>
              </a:prstGeom>
              <a:blipFill>
                <a:blip r:embed="rId4"/>
                <a:stretch>
                  <a:fillRect l="-195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234E13A9-FFFC-BADF-8F99-ED38B841327F}"/>
              </a:ext>
            </a:extLst>
          </p:cNvPr>
          <p:cNvGrpSpPr/>
          <p:nvPr/>
        </p:nvGrpSpPr>
        <p:grpSpPr>
          <a:xfrm>
            <a:off x="3024636" y="5027882"/>
            <a:ext cx="11325431" cy="4835793"/>
            <a:chOff x="2854036" y="4355211"/>
            <a:chExt cx="11325431" cy="48357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7872F935-0776-B2D5-73FC-77B09A43DC16}"/>
                    </a:ext>
                  </a:extLst>
                </p:cNvPr>
                <p:cNvSpPr txBox="1"/>
                <p:nvPr/>
              </p:nvSpPr>
              <p:spPr>
                <a:xfrm>
                  <a:off x="5034067" y="4355211"/>
                  <a:ext cx="3768437" cy="13478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altLang="zh-HK" sz="4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zh-HK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5"/>
                                  </m:rP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HK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HK" sz="4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HK" sz="4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4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0" lang="zh-HK" alt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7872F935-0776-B2D5-73FC-77B09A43D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067" y="4355211"/>
                  <a:ext cx="3768437" cy="13478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20E43944-A218-873B-C2F1-0D5897BE0C83}"/>
                    </a:ext>
                  </a:extLst>
                </p:cNvPr>
                <p:cNvSpPr txBox="1"/>
                <p:nvPr/>
              </p:nvSpPr>
              <p:spPr>
                <a:xfrm>
                  <a:off x="5251951" y="5703589"/>
                  <a:ext cx="3768437" cy="13571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altLang="zh-HK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HK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HK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HK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HK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HK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oMath>
                    </m:oMathPara>
                  </a14:m>
                  <a:endParaRPr kumimoji="0" lang="zh-HK" alt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20E43944-A218-873B-C2F1-0D5897BE0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951" y="5703589"/>
                  <a:ext cx="3768437" cy="13571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D073F6B0-1ACE-00EC-A9EE-0C94CFB1500A}"/>
                    </a:ext>
                  </a:extLst>
                </p:cNvPr>
                <p:cNvSpPr txBox="1"/>
                <p:nvPr/>
              </p:nvSpPr>
              <p:spPr>
                <a:xfrm>
                  <a:off x="5058061" y="7103321"/>
                  <a:ext cx="5623791" cy="1285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altLang="zh-HK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7"/>
                              </m:rP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HK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HK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HK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HK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HK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HK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HK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oMath>
                    </m:oMathPara>
                  </a14:m>
                  <a:endParaRPr kumimoji="0" lang="zh-HK" alt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D073F6B0-1ACE-00EC-A9EE-0C94CFB1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061" y="7103321"/>
                  <a:ext cx="5623791" cy="12858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86EE503F-DEB0-2F77-9EDB-555A5FC87E40}"/>
                    </a:ext>
                  </a:extLst>
                </p:cNvPr>
                <p:cNvSpPr txBox="1"/>
                <p:nvPr/>
              </p:nvSpPr>
              <p:spPr>
                <a:xfrm>
                  <a:off x="3573989" y="8489786"/>
                  <a:ext cx="5623791" cy="70121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K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sz="4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HK" sz="4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HK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HK" sz="4000" b="0" i="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86EE503F-DEB0-2F77-9EDB-555A5FC87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989" y="8489786"/>
                  <a:ext cx="5623791" cy="7012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6E5A6E9-217B-5F41-FFD3-0E1760108F67}"/>
                    </a:ext>
                  </a:extLst>
                </p:cNvPr>
                <p:cNvSpPr txBox="1"/>
                <p:nvPr/>
              </p:nvSpPr>
              <p:spPr>
                <a:xfrm>
                  <a:off x="2854036" y="4655531"/>
                  <a:ext cx="3768437" cy="7571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/>
                        </m:func>
                      </m:oMath>
                    </m:oMathPara>
                  </a14:m>
                  <a:endParaRPr lang="zh-HK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6E5A6E9-217B-5F41-FFD3-0E1760108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036" y="4655531"/>
                  <a:ext cx="3768437" cy="7571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858C7F98-F136-F306-EAF5-3140A1BC295F}"/>
                    </a:ext>
                  </a:extLst>
                </p:cNvPr>
                <p:cNvSpPr txBox="1"/>
                <p:nvPr/>
              </p:nvSpPr>
              <p:spPr>
                <a:xfrm>
                  <a:off x="10115498" y="6082753"/>
                  <a:ext cx="2548429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∀</m:t>
                        </m:r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𝑖</m:t>
                        </m:r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∈</m:t>
                        </m:r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𝐼</m:t>
                        </m:r>
                      </m:oMath>
                    </m:oMathPara>
                  </a14:m>
                  <a:endParaRPr kumimoji="0" lang="zh-HK" alt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858C7F98-F136-F306-EAF5-3140A1BC2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5498" y="6082753"/>
                  <a:ext cx="2548429" cy="6565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8F7CD2C3-40B8-C818-8555-711DC542F52E}"/>
                    </a:ext>
                  </a:extLst>
                </p:cNvPr>
                <p:cNvSpPr txBox="1"/>
                <p:nvPr/>
              </p:nvSpPr>
              <p:spPr>
                <a:xfrm>
                  <a:off x="10411030" y="7408312"/>
                  <a:ext cx="3768437" cy="70121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∀</m:t>
                        </m:r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𝑗</m:t>
                        </m:r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∈</m:t>
                        </m:r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𝐽</m:t>
                        </m:r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, ∀</m:t>
                        </m:r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𝑆</m:t>
                        </m:r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⊆</m:t>
                        </m:r>
                        <m:sSub>
                          <m:sSubPr>
                            <m:ctrlP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0" lang="zh-HK" alt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8F7CD2C3-40B8-C818-8555-711DC542F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1030" y="7408312"/>
                  <a:ext cx="3768437" cy="7012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98D72B-C62E-128E-85AB-83BE4BA4ADC4}"/>
                    </a:ext>
                  </a:extLst>
                </p:cNvPr>
                <p:cNvSpPr txBox="1"/>
                <p:nvPr/>
              </p:nvSpPr>
              <p:spPr>
                <a:xfrm>
                  <a:off x="10582416" y="8512099"/>
                  <a:ext cx="2548429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∀</m:t>
                        </m:r>
                        <m:d>
                          <m:dPr>
                            <m:ctrlP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dPr>
                          <m:e>
                            <m: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𝑖</m:t>
                            </m:r>
                            <m: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,</m:t>
                            </m:r>
                            <m: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𝑗</m:t>
                            </m:r>
                          </m:e>
                        </m:d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∈</m:t>
                        </m:r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𝐸</m:t>
                        </m:r>
                      </m:oMath>
                    </m:oMathPara>
                  </a14:m>
                  <a:endParaRPr kumimoji="0" lang="zh-HK" alt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98D72B-C62E-128E-85AB-83BE4BA4A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416" y="8512099"/>
                  <a:ext cx="2548429" cy="6565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圖說文字: 雙折線 3">
                <a:extLst>
                  <a:ext uri="{FF2B5EF4-FFF2-40B4-BE49-F238E27FC236}">
                    <a16:creationId xmlns:a16="http://schemas.microsoft.com/office/drawing/2014/main" id="{0AC8E94D-2841-5139-ED9D-5FDE11674CF3}"/>
                  </a:ext>
                </a:extLst>
              </p:cNvPr>
              <p:cNvSpPr/>
              <p:nvPr/>
            </p:nvSpPr>
            <p:spPr>
              <a:xfrm>
                <a:off x="14943731" y="6313003"/>
                <a:ext cx="9020079" cy="1122974"/>
              </a:xfrm>
              <a:prstGeom prst="borderCallout3">
                <a:avLst>
                  <a:gd name="adj1" fmla="val 64277"/>
                  <a:gd name="adj2" fmla="val -81"/>
                  <a:gd name="adj3" fmla="val 64776"/>
                  <a:gd name="adj4" fmla="val -384"/>
                  <a:gd name="adj5" fmla="val 65483"/>
                  <a:gd name="adj6" fmla="val -24392"/>
                  <a:gd name="adj7" fmla="val 64932"/>
                  <a:gd name="adj8" fmla="val -343"/>
                </a:avLst>
              </a:prstGeom>
              <a:solidFill>
                <a:srgbClr val="E1F4FF"/>
              </a:solidFill>
              <a:ln w="50800" cap="flat">
                <a:solidFill>
                  <a:srgbClr val="007AB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0" lang="en-US" altLang="zh-TW" sz="36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ea typeface="Helvetica Neue Medium"/>
                    <a:cs typeface="Helvetica Neue Medium"/>
                    <a:sym typeface="Helvetica Neue Medium"/>
                  </a:rPr>
                  <a:t>O</a:t>
                </a:r>
                <a:r>
                  <a:rPr lang="en-US" altLang="zh-TW" sz="3600" b="1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nline type </a:t>
                </a:r>
                <a14:m>
                  <m:oMath xmlns:m="http://schemas.openxmlformats.org/officeDocument/2006/math">
                    <m:r>
                      <a:rPr lang="en-US" altLang="zh-TW" sz="3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𝒊</m:t>
                    </m:r>
                  </m:oMath>
                </a14:m>
                <a:r>
                  <a:rPr lang="en-US" altLang="zh-TW" sz="3600" b="1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  <a:br>
                  <a:rPr lang="en-US" altLang="zh-TW" sz="36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</a:br>
                <a14:m>
                  <m:oMath xmlns:m="http://schemas.openxmlformats.org/officeDocument/2006/math">
                    <m:r>
                      <a:rPr lang="en-US" altLang="zh-TW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sz="3600" dirty="0">
                            <a:solidFill>
                              <a:schemeClr val="tx1"/>
                            </a:solidFill>
                            <a:ea typeface="Helvetica Neue Medium"/>
                            <a:cs typeface="Helvetica Neue Medium"/>
                            <a:sym typeface="Helvetica Neue Medium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altLang="zh-TW" sz="3600" dirty="0">
                            <a:solidFill>
                              <a:schemeClr val="tx1"/>
                            </a:solidFill>
                            <a:ea typeface="Helvetica Neue Medium"/>
                            <a:cs typeface="Helvetica Neue Medium"/>
                            <a:sym typeface="Helvetica Neue Medium"/>
                          </a:rPr>
                          <m:t>matches</m:t>
                        </m:r>
                      </m:e>
                    </m:d>
                  </m:oMath>
                </a14:m>
                <a:r>
                  <a:rPr lang="en-US" altLang="zh-TW" sz="36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≤</m:t>
                    </m:r>
                  </m:oMath>
                </a14:m>
                <a:r>
                  <a:rPr lang="en-US" altLang="zh-TW" sz="36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sz="3600" dirty="0">
                            <a:solidFill>
                              <a:schemeClr val="tx1"/>
                            </a:solidFill>
                            <a:ea typeface="Helvetica Neue Medium"/>
                            <a:cs typeface="Helvetica Neue Medium"/>
                            <a:sym typeface="Helvetica Neue Medium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altLang="zh-TW" sz="3600" dirty="0">
                            <a:solidFill>
                              <a:schemeClr val="tx1"/>
                            </a:solidFill>
                            <a:ea typeface="Helvetica Neue Medium"/>
                            <a:cs typeface="Helvetica Neue Medium"/>
                            <a:sym typeface="Helvetica Neue Medium"/>
                          </a:rPr>
                          <m:t>arrivals</m:t>
                        </m:r>
                      </m:e>
                    </m:d>
                  </m:oMath>
                </a14:m>
                <a:r>
                  <a:rPr lang="en-US" altLang="zh-TW" sz="36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=</m:t>
                    </m:r>
                  </m:oMath>
                </a14:m>
                <a:r>
                  <a:rPr lang="en-US" altLang="zh-TW" sz="36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arrival rate </a:t>
                </a:r>
                <a:endParaRPr kumimoji="0" lang="zh-HK" altLang="en-US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" name="圖說文字: 雙折線 3">
                <a:extLst>
                  <a:ext uri="{FF2B5EF4-FFF2-40B4-BE49-F238E27FC236}">
                    <a16:creationId xmlns:a16="http://schemas.microsoft.com/office/drawing/2014/main" id="{0AC8E94D-2841-5139-ED9D-5FDE11674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731" y="6313003"/>
                <a:ext cx="9020079" cy="1122974"/>
              </a:xfrm>
              <a:prstGeom prst="borderCallout3">
                <a:avLst>
                  <a:gd name="adj1" fmla="val 64277"/>
                  <a:gd name="adj2" fmla="val -81"/>
                  <a:gd name="adj3" fmla="val 64776"/>
                  <a:gd name="adj4" fmla="val -384"/>
                  <a:gd name="adj5" fmla="val 65483"/>
                  <a:gd name="adj6" fmla="val -24392"/>
                  <a:gd name="adj7" fmla="val 64932"/>
                  <a:gd name="adj8" fmla="val -343"/>
                </a:avLst>
              </a:prstGeom>
              <a:blipFill>
                <a:blip r:embed="rId13"/>
                <a:stretch>
                  <a:fillRect t="-8854" r="-967" b="-20313"/>
                </a:stretch>
              </a:blipFill>
              <a:ln w="50800" cap="flat">
                <a:solidFill>
                  <a:srgbClr val="007ABF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圖說文字: 雙折線 10">
                <a:extLst>
                  <a:ext uri="{FF2B5EF4-FFF2-40B4-BE49-F238E27FC236}">
                    <a16:creationId xmlns:a16="http://schemas.microsoft.com/office/drawing/2014/main" id="{2F2C5C43-5D07-7F29-24F7-82DC606E7BEB}"/>
                  </a:ext>
                </a:extLst>
              </p:cNvPr>
              <p:cNvSpPr/>
              <p:nvPr/>
            </p:nvSpPr>
            <p:spPr>
              <a:xfrm>
                <a:off x="14945769" y="7680784"/>
                <a:ext cx="9020079" cy="1653020"/>
              </a:xfrm>
              <a:prstGeom prst="borderCallout3">
                <a:avLst>
                  <a:gd name="adj1" fmla="val 68911"/>
                  <a:gd name="adj2" fmla="val 26"/>
                  <a:gd name="adj3" fmla="val 38086"/>
                  <a:gd name="adj4" fmla="val 20"/>
                  <a:gd name="adj5" fmla="val 38341"/>
                  <a:gd name="adj6" fmla="val -7830"/>
                  <a:gd name="adj7" fmla="val 38190"/>
                  <a:gd name="adj8" fmla="val -500"/>
                </a:avLst>
              </a:prstGeom>
              <a:solidFill>
                <a:srgbClr val="EDFBE9"/>
              </a:solidFill>
              <a:ln w="50800" cap="flat">
                <a:solidFill>
                  <a:srgbClr val="068E02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0" lang="en-US" altLang="zh-TW" sz="36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ea typeface="Helvetica Neue Medium"/>
                    <a:cs typeface="Helvetica Neue Medium"/>
                    <a:sym typeface="Helvetica Neue Medium"/>
                  </a:rPr>
                  <a:t>O</a:t>
                </a:r>
                <a:r>
                  <a:rPr lang="en-US" altLang="zh-TW" sz="3600" b="1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ffline vertex </a:t>
                </a:r>
                <a14:m>
                  <m:oMath xmlns:m="http://schemas.openxmlformats.org/officeDocument/2006/math">
                    <m:r>
                      <a:rPr lang="en-US" altLang="zh-TW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𝒋</m:t>
                    </m:r>
                  </m:oMath>
                </a14:m>
                <a:r>
                  <a:rPr lang="en-US" altLang="zh-TW" sz="3600" b="1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, online type subset </a:t>
                </a:r>
                <a14:m>
                  <m:oMath xmlns:m="http://schemas.openxmlformats.org/officeDocument/2006/math">
                    <m:r>
                      <a:rPr lang="en-US" altLang="zh-TW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𝑺</m:t>
                    </m:r>
                  </m:oMath>
                </a14:m>
                <a:r>
                  <a:rPr lang="en-US" altLang="zh-TW" sz="3600" b="1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  <a:br>
                  <a:rPr lang="en-US" altLang="zh-TW" sz="36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 Medium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 Medium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altLang="zh-TW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 Medium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3600" dirty="0">
                                  <a:solidFill>
                                    <a:schemeClr val="tx1"/>
                                  </a:solidFill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match</m:t>
                              </m:r>
                              <m:r>
                                <m:rPr>
                                  <m:nor/>
                                </m:rPr>
                                <a:rPr lang="en-US" altLang="zh-TW" sz="3600" b="0" i="0" dirty="0" smtClean="0">
                                  <a:solidFill>
                                    <a:schemeClr val="tx1"/>
                                  </a:solidFill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es</m:t>
                              </m:r>
                              <m:r>
                                <m:rPr>
                                  <m:nor/>
                                </m:rPr>
                                <a:rPr lang="en-US" altLang="zh-TW" sz="3600" dirty="0">
                                  <a:solidFill>
                                    <a:schemeClr val="tx1"/>
                                  </a:solidFill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3600" dirty="0">
                                  <a:solidFill>
                                    <a:schemeClr val="tx1"/>
                                  </a:solidFill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altLang="zh-TW" sz="3600" dirty="0">
                                  <a:solidFill>
                                    <a:schemeClr val="tx1"/>
                                  </a:solidFill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3600" dirty="0">
                                  <a:solidFill>
                                    <a:schemeClr val="tx1"/>
                                  </a:solidFill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vertex</m:t>
                              </m:r>
                              <m:r>
                                <m:rPr>
                                  <m:nor/>
                                </m:rPr>
                                <a:rPr lang="en-US" altLang="zh-TW" sz="3600" dirty="0">
                                  <a:solidFill>
                                    <a:schemeClr val="tx1"/>
                                  </a:solidFill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3600" dirty="0">
                                  <a:solidFill>
                                    <a:schemeClr val="tx1"/>
                                  </a:solidFill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TW" sz="3600" dirty="0">
                                  <a:solidFill>
                                    <a:schemeClr val="tx1"/>
                                  </a:solidFill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3600" dirty="0">
                                  <a:solidFill>
                                    <a:schemeClr val="tx1"/>
                                  </a:solidFill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type</m:t>
                              </m:r>
                              <m:r>
                                <a:rPr lang="en-US" altLang="zh-TW" sz="3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∈</m:t>
                              </m:r>
                              <m:r>
                                <a:rPr lang="en-US" altLang="zh-TW" sz="3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Medium"/>
                                  <a:cs typeface="Helvetica Neue Medium"/>
                                  <a:sym typeface="Helvetica Neue Medium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zh-TW" sz="36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</a:br>
                <a14:m>
                  <m:oMath xmlns:m="http://schemas.openxmlformats.org/officeDocument/2006/math">
                    <m:r>
                      <a:rPr lang="en-US" altLang="zh-TW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≤</m:t>
                    </m:r>
                  </m:oMath>
                </a14:m>
                <a:r>
                  <a:rPr lang="en-US" altLang="zh-TW" sz="36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lang="en-US" altLang="zh-TW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Helvetica Neue Medium"/>
                              </a:rPr>
                              <m:t>∃</m:t>
                            </m:r>
                            <m:r>
                              <m:rPr>
                                <m:nor/>
                              </m:rPr>
                              <a:rPr lang="en-US" altLang="zh-TW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Helvetica Neue Medium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36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TW" sz="36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36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vertex</m:t>
                            </m:r>
                            <m:r>
                              <m:rPr>
                                <m:nor/>
                              </m:rPr>
                              <a:rPr lang="en-US" altLang="zh-TW" sz="36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3600" b="0" i="0" dirty="0" smtClean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arrival</m:t>
                            </m:r>
                            <m:r>
                              <m:rPr>
                                <m:nor/>
                              </m:rPr>
                              <a:rPr lang="en-US" altLang="zh-TW" sz="3600" dirty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3600" dirty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altLang="zh-TW" sz="3600" dirty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3600" dirty="0">
                                <a:solidFill>
                                  <a:schemeClr val="tx1"/>
                                </a:solidFill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type</m:t>
                            </m:r>
                            <m:r>
                              <a:rPr lang="en-US" altLang="zh-TW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∈</m:t>
                            </m:r>
                            <m:r>
                              <a:rPr lang="en-US" altLang="zh-TW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elvetica Neue Medium"/>
                                <a:cs typeface="Helvetica Neue Medium"/>
                                <a:sym typeface="Helvetica Neue Medium"/>
                              </a:rPr>
                              <m:t>𝑆</m:t>
                            </m:r>
                          </m:e>
                        </m:d>
                      </m:e>
                    </m:func>
                  </m:oMath>
                </a14:m>
                <a:endParaRPr kumimoji="0" lang="zh-HK" altLang="en-US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11" name="圖說文字: 雙折線 10">
                <a:extLst>
                  <a:ext uri="{FF2B5EF4-FFF2-40B4-BE49-F238E27FC236}">
                    <a16:creationId xmlns:a16="http://schemas.microsoft.com/office/drawing/2014/main" id="{2F2C5C43-5D07-7F29-24F7-82DC606E7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5769" y="7680784"/>
                <a:ext cx="9020079" cy="1653020"/>
              </a:xfrm>
              <a:prstGeom prst="borderCallout3">
                <a:avLst>
                  <a:gd name="adj1" fmla="val 68911"/>
                  <a:gd name="adj2" fmla="val 26"/>
                  <a:gd name="adj3" fmla="val 38086"/>
                  <a:gd name="adj4" fmla="val 20"/>
                  <a:gd name="adj5" fmla="val 38341"/>
                  <a:gd name="adj6" fmla="val -7830"/>
                  <a:gd name="adj7" fmla="val 38190"/>
                  <a:gd name="adj8" fmla="val -500"/>
                </a:avLst>
              </a:prstGeom>
              <a:blipFill>
                <a:blip r:embed="rId14"/>
                <a:stretch>
                  <a:fillRect t="-6452"/>
                </a:stretch>
              </a:blipFill>
              <a:ln w="50800" cap="flat">
                <a:solidFill>
                  <a:srgbClr val="068E02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 hidden="1">
            <a:extLst>
              <a:ext uri="{FF2B5EF4-FFF2-40B4-BE49-F238E27FC236}">
                <a16:creationId xmlns:a16="http://schemas.microsoft.com/office/drawing/2014/main" id="{6CCEA88B-C3E0-3609-B330-893CE376982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048266" y="10818451"/>
            <a:ext cx="9508066" cy="2434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圖說文字: 雙折線 14">
                <a:extLst>
                  <a:ext uri="{FF2B5EF4-FFF2-40B4-BE49-F238E27FC236}">
                    <a16:creationId xmlns:a16="http://schemas.microsoft.com/office/drawing/2014/main" id="{FE8AB68F-35FD-1329-B906-C9B339028535}"/>
                  </a:ext>
                </a:extLst>
              </p:cNvPr>
              <p:cNvSpPr/>
              <p:nvPr/>
            </p:nvSpPr>
            <p:spPr>
              <a:xfrm>
                <a:off x="14943731" y="5277402"/>
                <a:ext cx="4917083" cy="781232"/>
              </a:xfrm>
              <a:prstGeom prst="borderCallout3">
                <a:avLst>
                  <a:gd name="adj1" fmla="val 64277"/>
                  <a:gd name="adj2" fmla="val -81"/>
                  <a:gd name="adj3" fmla="val 64776"/>
                  <a:gd name="adj4" fmla="val -384"/>
                  <a:gd name="adj5" fmla="val 64578"/>
                  <a:gd name="adj6" fmla="val -122280"/>
                  <a:gd name="adj7" fmla="val 64932"/>
                  <a:gd name="adj8" fmla="val -343"/>
                </a:avLst>
              </a:prstGeom>
              <a:solidFill>
                <a:schemeClr val="bg1">
                  <a:lumMod val="85000"/>
                </a:schemeClr>
              </a:solidFill>
              <a:ln w="508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 Medium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3600" b="0" i="0" dirty="0" smtClean="0">
                              <a:solidFill>
                                <a:schemeClr val="tx1"/>
                              </a:solidFill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altLang="zh-TW" sz="3600" b="0" i="0" dirty="0" smtClean="0">
                              <a:solidFill>
                                <a:schemeClr val="tx1"/>
                              </a:solidFill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 # </m:t>
                          </m:r>
                          <m:r>
                            <m:rPr>
                              <m:nor/>
                            </m:rPr>
                            <a:rPr lang="en-US" altLang="zh-TW" sz="3600" dirty="0">
                              <a:solidFill>
                                <a:schemeClr val="tx1"/>
                              </a:solidFill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matche</m:t>
                          </m:r>
                          <m:r>
                            <m:rPr>
                              <m:nor/>
                            </m:rPr>
                            <a:rPr lang="en-US" altLang="zh-TW" sz="3600" b="0" i="0" dirty="0" smtClean="0">
                              <a:solidFill>
                                <a:schemeClr val="tx1"/>
                              </a:solidFill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kumimoji="0" lang="zh-HK" altLang="en-US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15" name="圖說文字: 雙折線 14">
                <a:extLst>
                  <a:ext uri="{FF2B5EF4-FFF2-40B4-BE49-F238E27FC236}">
                    <a16:creationId xmlns:a16="http://schemas.microsoft.com/office/drawing/2014/main" id="{FE8AB68F-35FD-1329-B906-C9B339028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731" y="5277402"/>
                <a:ext cx="4917083" cy="781232"/>
              </a:xfrm>
              <a:prstGeom prst="borderCallout3">
                <a:avLst>
                  <a:gd name="adj1" fmla="val 64277"/>
                  <a:gd name="adj2" fmla="val -81"/>
                  <a:gd name="adj3" fmla="val 64776"/>
                  <a:gd name="adj4" fmla="val -384"/>
                  <a:gd name="adj5" fmla="val 64578"/>
                  <a:gd name="adj6" fmla="val -122280"/>
                  <a:gd name="adj7" fmla="val 64932"/>
                  <a:gd name="adj8" fmla="val -343"/>
                </a:avLst>
              </a:prstGeom>
              <a:blipFill>
                <a:blip r:embed="rId16"/>
                <a:stretch>
                  <a:fillRect/>
                </a:stretch>
              </a:blipFill>
              <a:ln w="508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群組 55">
            <a:extLst>
              <a:ext uri="{FF2B5EF4-FFF2-40B4-BE49-F238E27FC236}">
                <a16:creationId xmlns:a16="http://schemas.microsoft.com/office/drawing/2014/main" id="{ACF8E1A7-4DB2-915D-D18C-AFB20A625665}"/>
              </a:ext>
            </a:extLst>
          </p:cNvPr>
          <p:cNvGrpSpPr/>
          <p:nvPr/>
        </p:nvGrpSpPr>
        <p:grpSpPr>
          <a:xfrm>
            <a:off x="14123464" y="10126806"/>
            <a:ext cx="9950010" cy="2633764"/>
            <a:chOff x="13818664" y="10880171"/>
            <a:chExt cx="9950010" cy="263376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圖表 24">
                  <a:extLst>
                    <a:ext uri="{FF2B5EF4-FFF2-40B4-BE49-F238E27FC236}">
                      <a16:creationId xmlns:a16="http://schemas.microsoft.com/office/drawing/2014/main" id="{9F5633D8-2957-064D-36C3-5D17B58CBC5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56802221"/>
                    </p:ext>
                  </p:extLst>
                </p:nvPr>
              </p:nvGraphicFramePr>
              <p:xfrm>
                <a:off x="14099067" y="11590391"/>
                <a:ext cx="9262612" cy="162049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7"/>
                </a:graphicData>
              </a:graphic>
            </p:graphicFrame>
          </mc:Choice>
          <mc:Fallback xmlns="">
            <p:graphicFrame>
              <p:nvGraphicFramePr>
                <p:cNvPr id="25" name="圖表 24">
                  <a:extLst>
                    <a:ext uri="{FF2B5EF4-FFF2-40B4-BE49-F238E27FC236}">
                      <a16:creationId xmlns:a16="http://schemas.microsoft.com/office/drawing/2014/main" id="{9F5633D8-2957-064D-36C3-5D17B58CBC5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56802221"/>
                    </p:ext>
                  </p:extLst>
                </p:nvPr>
              </p:nvGraphicFramePr>
              <p:xfrm>
                <a:off x="14099067" y="11590391"/>
                <a:ext cx="9262612" cy="162049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8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8C91C1CB-4FD3-7AEB-0488-E710A0C8301D}"/>
                    </a:ext>
                  </a:extLst>
                </p:cNvPr>
                <p:cNvSpPr txBox="1"/>
                <p:nvPr/>
              </p:nvSpPr>
              <p:spPr>
                <a:xfrm>
                  <a:off x="22724185" y="12495666"/>
                  <a:ext cx="567923" cy="4054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⋯</m:t>
                        </m:r>
                      </m:oMath>
                    </m:oMathPara>
                  </a14:m>
                  <a:endParaRPr kumimoji="0" lang="zh-HK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8C91C1CB-4FD3-7AEB-0488-E710A0C83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4185" y="12495666"/>
                  <a:ext cx="567923" cy="4054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1880DE68-0A0E-A871-6826-7B857AB8E51C}"/>
                    </a:ext>
                  </a:extLst>
                </p:cNvPr>
                <p:cNvSpPr txBox="1"/>
                <p:nvPr/>
              </p:nvSpPr>
              <p:spPr>
                <a:xfrm>
                  <a:off x="18945694" y="13111107"/>
                  <a:ext cx="1989002" cy="3868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3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1</m:t>
                        </m:r>
                        <m:r>
                          <a:rPr kumimoji="0" lang="en-US" altLang="zh-HK" sz="3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altLang="zh-HK" sz="3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sSupPr>
                          <m:e>
                            <m:r>
                              <a:rPr kumimoji="0" lang="en-US" altLang="zh-HK" sz="3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altLang="zh-HK" sz="3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−</m:t>
                            </m:r>
                            <m:r>
                              <a:rPr kumimoji="0" lang="en-US" altLang="zh-HK" sz="3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0" lang="en-US" altLang="zh-HK" sz="3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1880DE68-0A0E-A871-6826-7B857AB8E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5694" y="13111107"/>
                  <a:ext cx="1989002" cy="386804"/>
                </a:xfrm>
                <a:prstGeom prst="rect">
                  <a:avLst/>
                </a:prstGeom>
                <a:blipFill>
                  <a:blip r:embed="rId20"/>
                  <a:stretch>
                    <a:fillRect t="-937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C1683A8-F996-5C14-491F-1FB6EBB97BC7}"/>
                    </a:ext>
                  </a:extLst>
                </p:cNvPr>
                <p:cNvSpPr txBox="1"/>
                <p:nvPr/>
              </p:nvSpPr>
              <p:spPr>
                <a:xfrm>
                  <a:off x="21014312" y="13111107"/>
                  <a:ext cx="1989002" cy="3868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3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1</m:t>
                        </m:r>
                        <m:r>
                          <a:rPr kumimoji="0" lang="en-US" altLang="zh-HK" sz="3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altLang="zh-HK" sz="3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sSupPr>
                          <m:e>
                            <m:r>
                              <a:rPr kumimoji="0" lang="en-US" altLang="zh-HK" sz="3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altLang="zh-HK" sz="3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−</m:t>
                            </m:r>
                            <m:r>
                              <a:rPr kumimoji="0" lang="en-US" altLang="zh-HK" sz="3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en-US" altLang="zh-HK" sz="3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C1683A8-F996-5C14-491F-1FB6EBB97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14312" y="13111107"/>
                  <a:ext cx="1989002" cy="386804"/>
                </a:xfrm>
                <a:prstGeom prst="rect">
                  <a:avLst/>
                </a:prstGeom>
                <a:blipFill>
                  <a:blip r:embed="rId21"/>
                  <a:stretch>
                    <a:fillRect t="-937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583FB7FB-F6FA-C3DB-F65A-7B2B583762AB}"/>
                    </a:ext>
                  </a:extLst>
                </p:cNvPr>
                <p:cNvSpPr txBox="1"/>
                <p:nvPr/>
              </p:nvSpPr>
              <p:spPr>
                <a:xfrm>
                  <a:off x="13818664" y="13104901"/>
                  <a:ext cx="994499" cy="4054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0</m:t>
                        </m:r>
                      </m:oMath>
                    </m:oMathPara>
                  </a14:m>
                  <a:endParaRPr kumimoji="0" lang="en-US" altLang="zh-HK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583FB7FB-F6FA-C3DB-F65A-7B2B58376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8664" y="13104901"/>
                  <a:ext cx="994499" cy="40548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831105D-56EB-FE73-BD1F-04C5B0AFA03F}"/>
                </a:ext>
              </a:extLst>
            </p:cNvPr>
            <p:cNvGrpSpPr/>
            <p:nvPr/>
          </p:nvGrpSpPr>
          <p:grpSpPr>
            <a:xfrm>
              <a:off x="14309508" y="12209513"/>
              <a:ext cx="8904622" cy="862696"/>
              <a:chOff x="14258708" y="11499758"/>
              <a:chExt cx="8904622" cy="1214120"/>
            </a:xfrm>
          </p:grpSpPr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9574ED7B-AAB7-9937-AA1D-3E1AF9FAA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84190" y="11499758"/>
                <a:ext cx="0" cy="121412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FCF3AF0B-448B-64E5-8A6D-011624219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68120" y="11499758"/>
                <a:ext cx="0" cy="121412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7559CE28-CC9A-0CE6-E9C6-F84812A1A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23375" y="11499758"/>
                <a:ext cx="0" cy="121412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B1DCF1EF-7CB7-6297-9BA7-EC27229EA1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63330" y="11499758"/>
                <a:ext cx="0" cy="121412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C54FF982-EBDA-FB93-B1B3-0696E461C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8708" y="11499758"/>
                <a:ext cx="0" cy="121412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B4FF2F54-CB69-A649-C0A6-4E98417E4CDD}"/>
                    </a:ext>
                  </a:extLst>
                </p:cNvPr>
                <p:cNvSpPr txBox="1"/>
                <p:nvPr/>
              </p:nvSpPr>
              <p:spPr>
                <a:xfrm>
                  <a:off x="22774175" y="13108449"/>
                  <a:ext cx="994499" cy="4054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0" lang="en-US" altLang="zh-HK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B4FF2F54-CB69-A649-C0A6-4E98417E4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4175" y="13108449"/>
                  <a:ext cx="994499" cy="4054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DBB2F95-DCAA-FA31-A2FA-3C82DD66B241}"/>
                    </a:ext>
                  </a:extLst>
                </p:cNvPr>
                <p:cNvSpPr txBox="1"/>
                <p:nvPr/>
              </p:nvSpPr>
              <p:spPr>
                <a:xfrm>
                  <a:off x="22650291" y="13102559"/>
                  <a:ext cx="567923" cy="4054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⋯</m:t>
                        </m:r>
                      </m:oMath>
                    </m:oMathPara>
                  </a14:m>
                  <a:endParaRPr kumimoji="0" lang="zh-HK" altLang="en-US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DBB2F95-DCAA-FA31-A2FA-3C82DD66B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0291" y="13102559"/>
                  <a:ext cx="567923" cy="4054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左大括弧 28">
              <a:extLst>
                <a:ext uri="{FF2B5EF4-FFF2-40B4-BE49-F238E27FC236}">
                  <a16:creationId xmlns:a16="http://schemas.microsoft.com/office/drawing/2014/main" id="{601569AB-1FE4-7135-D4DA-2B3393F2B76F}"/>
                </a:ext>
              </a:extLst>
            </p:cNvPr>
            <p:cNvSpPr/>
            <p:nvPr/>
          </p:nvSpPr>
          <p:spPr>
            <a:xfrm rot="5400000">
              <a:off x="20745608" y="10751202"/>
              <a:ext cx="462694" cy="2083930"/>
            </a:xfrm>
            <a:prstGeom prst="leftBrace">
              <a:avLst>
                <a:gd name="adj1" fmla="val 37860"/>
                <a:gd name="adj2" fmla="val 62189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A20756E7-1F2B-AEF4-097E-1922452F95D4}"/>
                    </a:ext>
                  </a:extLst>
                </p:cNvPr>
                <p:cNvSpPr txBox="1"/>
                <p:nvPr/>
              </p:nvSpPr>
              <p:spPr>
                <a:xfrm>
                  <a:off x="19266274" y="10880171"/>
                  <a:ext cx="2913361" cy="6011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sSupPr>
                          <m:e>
                            <m: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−</m:t>
                            </m:r>
                            <m: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dPr>
                          <m:e>
                            <m: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1</m:t>
                            </m:r>
                            <m: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HK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HK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altLang="zh-HK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−</m:t>
                                </m:r>
                                <m:r>
                                  <a:rPr kumimoji="0" lang="en-US" altLang="zh-HK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0" lang="zh-HK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A20756E7-1F2B-AEF4-097E-1922452F9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6274" y="10880171"/>
                  <a:ext cx="2913361" cy="60119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左大括弧 49">
              <a:extLst>
                <a:ext uri="{FF2B5EF4-FFF2-40B4-BE49-F238E27FC236}">
                  <a16:creationId xmlns:a16="http://schemas.microsoft.com/office/drawing/2014/main" id="{46767CCC-BB3E-8844-9709-F6D31A6127A8}"/>
                </a:ext>
              </a:extLst>
            </p:cNvPr>
            <p:cNvSpPr/>
            <p:nvPr/>
          </p:nvSpPr>
          <p:spPr>
            <a:xfrm rot="5400000">
              <a:off x="16895759" y="8997828"/>
              <a:ext cx="462694" cy="5615763"/>
            </a:xfrm>
            <a:prstGeom prst="leftBrace">
              <a:avLst>
                <a:gd name="adj1" fmla="val 37860"/>
                <a:gd name="adj2" fmla="val 49925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D975771-804D-BABC-C366-7BABC112EBE1}"/>
                    </a:ext>
                  </a:extLst>
                </p:cNvPr>
                <p:cNvSpPr txBox="1"/>
                <p:nvPr/>
              </p:nvSpPr>
              <p:spPr>
                <a:xfrm>
                  <a:off x="15669175" y="10892712"/>
                  <a:ext cx="2930007" cy="6011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sSupPr>
                          <m:e>
                            <m: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−</m:t>
                            </m:r>
                            <m: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dPr>
                          <m:e>
                            <m: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1</m:t>
                            </m:r>
                            <m:r>
                              <a:rPr kumimoji="0" lang="en-US" altLang="zh-HK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HK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HK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altLang="zh-HK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−</m:t>
                                </m:r>
                                <m:r>
                                  <a:rPr kumimoji="0" lang="en-US" altLang="zh-HK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0" lang="zh-HK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D975771-804D-BABC-C366-7BABC112E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9175" y="10892712"/>
                  <a:ext cx="2930007" cy="60119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左大括弧 52">
              <a:extLst>
                <a:ext uri="{FF2B5EF4-FFF2-40B4-BE49-F238E27FC236}">
                  <a16:creationId xmlns:a16="http://schemas.microsoft.com/office/drawing/2014/main" id="{81BB70AC-EBD9-DCDD-0C1A-57989CDCA150}"/>
                </a:ext>
              </a:extLst>
            </p:cNvPr>
            <p:cNvSpPr/>
            <p:nvPr/>
          </p:nvSpPr>
          <p:spPr>
            <a:xfrm rot="5400000">
              <a:off x="22165200" y="11428080"/>
              <a:ext cx="462694" cy="755255"/>
            </a:xfrm>
            <a:prstGeom prst="leftBrace">
              <a:avLst>
                <a:gd name="adj1" fmla="val 37860"/>
                <a:gd name="adj2" fmla="val 50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EFD3DC7B-7E11-81C1-2D59-BC690D5FF683}"/>
                    </a:ext>
                  </a:extLst>
                </p:cNvPr>
                <p:cNvSpPr txBox="1"/>
                <p:nvPr/>
              </p:nvSpPr>
              <p:spPr>
                <a:xfrm>
                  <a:off x="22093010" y="10980833"/>
                  <a:ext cx="567923" cy="4054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⋯</m:t>
                        </m:r>
                      </m:oMath>
                    </m:oMathPara>
                  </a14:m>
                  <a:endParaRPr kumimoji="0" lang="zh-HK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EFD3DC7B-7E11-81C1-2D59-BC690D5FF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3010" y="10980833"/>
                  <a:ext cx="567923" cy="40548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656539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/>
      <p:bldP spid="4" grpId="0" animBg="1"/>
      <p:bldP spid="11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5DC8E-57F0-A048-6D92-787F17C1D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An algorithm is  -competitive if there exists some   such that:…">
                <a:extLst>
                  <a:ext uri="{FF2B5EF4-FFF2-40B4-BE49-F238E27FC236}">
                    <a16:creationId xmlns:a16="http://schemas.microsoft.com/office/drawing/2014/main" id="{CCEFD6C3-52F9-1270-6D3C-7154301C58A9}"/>
                  </a:ext>
                </a:extLst>
              </p:cNvPr>
              <p:cNvSpPr/>
              <p:nvPr/>
            </p:nvSpPr>
            <p:spPr>
              <a:xfrm>
                <a:off x="1028554" y="5326133"/>
                <a:ext cx="14166725" cy="6362130"/>
              </a:xfrm>
              <a:prstGeom prst="roundRect">
                <a:avLst>
                  <a:gd name="adj" fmla="val 3542"/>
                </a:avLst>
              </a:prstGeom>
              <a:solidFill>
                <a:srgbClr val="E4F5DE"/>
              </a:solidFill>
              <a:ln w="76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custDash>
                  <a:ds d="200000" sp="200000"/>
                </a:custDash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252000" tIns="50800" rIns="50800" bIns="50800" anchor="ctr">
                <a:normAutofit/>
              </a:bodyPr>
              <a:lstStyle/>
              <a:p>
                <a:r>
                  <a:rPr lang="en-GB"/>
                  <a:t>An online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l-GR" b="1"/>
                  <a:t>-</a:t>
                </a:r>
                <a:r>
                  <a:rPr lang="en-GB" b="1"/>
                  <a:t>competitive </a:t>
                </a:r>
                <a:r>
                  <a:rPr lang="en-GB"/>
                  <a:t>if there exists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/>
                  <a:t> </a:t>
                </a:r>
                <a:r>
                  <a:rPr lang="en-GB"/>
                  <a:t>such that:</a:t>
                </a:r>
              </a:p>
              <a:p>
                <a:pPr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  <a:buAutoNum type="alphaUcParenBoth"/>
                </a:pPr>
                <a:r>
                  <a:rPr lang="en-US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)≥</m:t>
                    </m:r>
                  </m:oMath>
                </a14:m>
                <a:endParaRPr lang="en-GB"/>
              </a:p>
              <a:p>
                <a:pPr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  <a:buAutoNum type="alphaUcParenBoth"/>
                </a:pPr>
                <a:r>
                  <a:rPr lang="en-US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l-GR" i="1"/>
              </a:p>
              <a:p>
                <a:pPr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  <a:buAutoNum type="alphaUcParenBoth"/>
                </a:pPr>
                <a:r>
                  <a:rPr lang="en-US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l-G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l-GR"/>
                  <a:t> </a:t>
                </a:r>
                <a:r>
                  <a:rPr lang="en-GB"/>
                  <a:t>is non-decreasing in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48" name="An algorithm is  -competitive if there exists some   such that:…">
                <a:extLst>
                  <a:ext uri="{FF2B5EF4-FFF2-40B4-BE49-F238E27FC236}">
                    <a16:creationId xmlns:a16="http://schemas.microsoft.com/office/drawing/2014/main" id="{CCEFD6C3-52F9-1270-6D3C-7154301C5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54" y="5326133"/>
                <a:ext cx="14166725" cy="6362130"/>
              </a:xfrm>
              <a:prstGeom prst="roundRect">
                <a:avLst>
                  <a:gd name="adj" fmla="val 3542"/>
                </a:avLst>
              </a:prstGeom>
              <a:blipFill>
                <a:blip r:embed="rId4"/>
                <a:stretch>
                  <a:fillRect l="-128" r="-2353"/>
                </a:stretch>
              </a:blipFill>
              <a:ln w="76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custDash>
                  <a:ds d="200000" sp="200000"/>
                </a:custDash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Potential Function Analysis Framework">
            <a:extLst>
              <a:ext uri="{FF2B5EF4-FFF2-40B4-BE49-F238E27FC236}">
                <a16:creationId xmlns:a16="http://schemas.microsoft.com/office/drawing/2014/main" id="{ED0858B1-59FF-048B-C675-D98DC1B00D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Potential Function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: Online algorithm’s matching size at time…">
                <a:extLst>
                  <a:ext uri="{FF2B5EF4-FFF2-40B4-BE49-F238E27FC236}">
                    <a16:creationId xmlns:a16="http://schemas.microsoft.com/office/drawing/2014/main" id="{E8D13F09-7966-DA7E-0E34-A20769646C16}"/>
                  </a:ext>
                </a:extLst>
              </p:cNvPr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1206500" y="2801034"/>
                <a:ext cx="21971000" cy="232465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200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: Online algorithm’s matching size at time </a:t>
                </a:r>
                <a14:m>
                  <m:oMath xmlns:m="http://schemas.openxmlformats.org/officeDocument/2006/math">
                    <m:r>
                      <a:rPr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/>
              </a:p>
              <a:p>
                <a:pPr marL="0" indent="0">
                  <a:spcBef>
                    <a:spcPts val="200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: Potential at time </a:t>
                </a:r>
                <a14:m>
                  <m:oMath xmlns:m="http://schemas.openxmlformats.org/officeDocument/2006/math">
                    <m:r>
                      <a:rPr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51" name=": Online algorithm’s matching size at time…">
                <a:extLst>
                  <a:ext uri="{FF2B5EF4-FFF2-40B4-BE49-F238E27FC236}">
                    <a16:creationId xmlns:a16="http://schemas.microsoft.com/office/drawing/2014/main" id="{E8D13F09-7966-DA7E-0E34-A20769646C1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1206500" y="2801034"/>
                <a:ext cx="21971000" cy="2324654"/>
              </a:xfrm>
              <a:prstGeom prst="rect">
                <a:avLst/>
              </a:prstGeom>
              <a:blipFill>
                <a:blip r:embed="rId5"/>
                <a:stretch>
                  <a:fillRect t="-602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before…">
                <a:extLst>
                  <a:ext uri="{FF2B5EF4-FFF2-40B4-BE49-F238E27FC236}">
                    <a16:creationId xmlns:a16="http://schemas.microsoft.com/office/drawing/2014/main" id="{7794E335-EEC3-1EA0-F72A-90CEDD094739}"/>
                  </a:ext>
                </a:extLst>
              </p:cNvPr>
              <p:cNvSpPr txBox="1"/>
              <p:nvPr/>
            </p:nvSpPr>
            <p:spPr>
              <a:xfrm>
                <a:off x="14406664" y="2175454"/>
                <a:ext cx="9640110" cy="28375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>
                <a:normAutofit fontScale="85000" lnSpcReduction="10000"/>
              </a:bodyPr>
              <a:lstStyle/>
              <a:p>
                <a:pPr>
                  <a:spcBef>
                    <a:spcPts val="2000"/>
                  </a:spcBef>
                  <a:defRPr>
                    <a:solidFill>
                      <a:schemeClr val="accent5"/>
                    </a:solidFill>
                  </a:defRPr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>
                    <a:solidFill>
                      <a:schemeClr val="tx1"/>
                    </a:solidFill>
                  </a:rPr>
                  <a:t> Online algorithm’s # matches</a:t>
                </a:r>
              </a:p>
              <a:p>
                <a:pPr marL="685800" indent="-685800">
                  <a:spcBef>
                    <a:spcPts val="20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accent5"/>
                    </a:solidFill>
                  </a:defRPr>
                </a:pPr>
                <a:r>
                  <a:rPr lang="en-US">
                    <a:solidFill>
                      <a:schemeClr val="accent1"/>
                    </a:solidFill>
                  </a:rPr>
                  <a:t>made before </a:t>
                </a:r>
                <a14:m>
                  <m:oMath xmlns:m="http://schemas.openxmlformats.org/officeDocument/2006/math">
                    <m:r>
                      <a:rPr lang="en-US" sz="575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>
                  <a:solidFill>
                    <a:schemeClr val="accent1"/>
                  </a:solidFill>
                </a:endParaRPr>
              </a:p>
              <a:p>
                <a:pPr marL="685800" indent="-685800">
                  <a:spcBef>
                    <a:spcPts val="20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accent5"/>
                    </a:solidFill>
                  </a:defRPr>
                </a:pPr>
                <a:r>
                  <a:rPr lang="en-US"/>
                  <a:t>expected to be made after </a:t>
                </a:r>
                <a14:m>
                  <m:oMath xmlns:m="http://schemas.openxmlformats.org/officeDocument/2006/math">
                    <m:r>
                      <a:rPr lang="en-US" sz="5750" i="1">
                        <a:solidFill>
                          <a:srgbClr val="FE634D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, given current availability of offline vertices</a:t>
                </a:r>
                <a:endParaRPr>
                  <a:solidFill>
                    <a:srgbClr val="FF644E"/>
                  </a:solidFill>
                </a:endParaRPr>
              </a:p>
            </p:txBody>
          </p:sp>
        </mc:Choice>
        <mc:Fallback xmlns="">
          <p:sp>
            <p:nvSpPr>
              <p:cNvPr id="353" name="before…">
                <a:extLst>
                  <a:ext uri="{FF2B5EF4-FFF2-40B4-BE49-F238E27FC236}">
                    <a16:creationId xmlns:a16="http://schemas.microsoft.com/office/drawing/2014/main" id="{7794E335-EEC3-1EA0-F72A-90CEDD094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664" y="2175454"/>
                <a:ext cx="9640110" cy="2837550"/>
              </a:xfrm>
              <a:prstGeom prst="rect">
                <a:avLst/>
              </a:prstGeom>
              <a:blipFill>
                <a:blip r:embed="rId6"/>
                <a:stretch>
                  <a:fillRect l="-2465" t="-8172" b="-77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efore…">
                <a:extLst>
                  <a:ext uri="{FF2B5EF4-FFF2-40B4-BE49-F238E27FC236}">
                    <a16:creationId xmlns:a16="http://schemas.microsoft.com/office/drawing/2014/main" id="{C6E36910-136B-B39F-8178-07C5AC71108A}"/>
                  </a:ext>
                </a:extLst>
              </p:cNvPr>
              <p:cNvSpPr txBox="1"/>
              <p:nvPr/>
            </p:nvSpPr>
            <p:spPr>
              <a:xfrm>
                <a:off x="21659203" y="9144267"/>
                <a:ext cx="2383968" cy="8244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>
                <a:noAutofit/>
              </a:bodyPr>
              <a:lstStyle/>
              <a:p>
                <a:pPr>
                  <a:spcBef>
                    <a:spcPts val="2000"/>
                  </a:spcBef>
                  <a:defRPr>
                    <a:solidFill>
                      <a:schemeClr val="accent5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4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ar-AE" sz="4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4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ALG</m:t>
                          </m:r>
                        </m:e>
                      </m:d>
                    </m:oMath>
                  </m:oMathPara>
                </a14:m>
                <a:br>
                  <a:rPr lang="ar-AE" altLang="zh-TW" sz="4400" i="1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4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before…">
                <a:extLst>
                  <a:ext uri="{FF2B5EF4-FFF2-40B4-BE49-F238E27FC236}">
                    <a16:creationId xmlns:a16="http://schemas.microsoft.com/office/drawing/2014/main" id="{C6E36910-136B-B39F-8178-07C5AC71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9203" y="9144267"/>
                <a:ext cx="2383968" cy="824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2AF7742-FDAB-FC7D-A8E8-D332F86D1427}"/>
                  </a:ext>
                </a:extLst>
              </p:cNvPr>
              <p:cNvSpPr txBox="1"/>
              <p:nvPr/>
            </p:nvSpPr>
            <p:spPr>
              <a:xfrm>
                <a:off x="21552880" y="8248478"/>
                <a:ext cx="1064660" cy="711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HK" sz="4400" b="1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𝐄</m:t>
                    </m:r>
                    <m:r>
                      <a:rPr lang="en-US" altLang="zh-TW" sz="4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n-US" altLang="zh-HK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𝐴</m:t>
                    </m:r>
                    <m:d>
                      <m:dPr>
                        <m:ctrlPr>
                          <a:rPr kumimoji="0" lang="en-US" altLang="zh-HK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kumimoji="0" lang="en-US" altLang="zh-HK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1</m:t>
                        </m:r>
                      </m:e>
                    </m:d>
                    <m:r>
                      <a:rPr lang="en-US" altLang="zh-TW" sz="4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zh-HK" altLang="en-US" sz="4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2AF7742-FDAB-FC7D-A8E8-D332F86D1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2880" y="8248478"/>
                <a:ext cx="1064660" cy="711990"/>
              </a:xfrm>
              <a:prstGeom prst="rect">
                <a:avLst/>
              </a:prstGeom>
              <a:blipFill>
                <a:blip r:embed="rId8"/>
                <a:stretch>
                  <a:fillRect r="-735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4E6A91C-94E6-1A7E-4355-DCC7D1737E0F}"/>
                  </a:ext>
                </a:extLst>
              </p:cNvPr>
              <p:cNvSpPr txBox="1"/>
              <p:nvPr/>
            </p:nvSpPr>
            <p:spPr>
              <a:xfrm>
                <a:off x="15555816" y="8554331"/>
                <a:ext cx="1064660" cy="712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HK" sz="4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Φ</m:t>
                      </m:r>
                      <m:d>
                        <m:dPr>
                          <m:ctrlPr>
                            <a:rPr kumimoji="0" lang="en-US" altLang="zh-HK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zh-HK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br>
                  <a:rPr kumimoji="0" lang="en-US" altLang="zh-HK" sz="4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rPr>
                </a:br>
                <a:endParaRPr kumimoji="0" lang="zh-HK" altLang="en-US" sz="4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4E6A91C-94E6-1A7E-4355-DCC7D173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816" y="8554331"/>
                <a:ext cx="1064660" cy="712054"/>
              </a:xfrm>
              <a:prstGeom prst="rect">
                <a:avLst/>
              </a:prstGeom>
              <a:blipFill>
                <a:blip r:embed="rId9"/>
                <a:stretch>
                  <a:fillRect r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F132A330-FE3C-BE5D-5430-3B556C1FBD42}"/>
              </a:ext>
            </a:extLst>
          </p:cNvPr>
          <p:cNvGrpSpPr/>
          <p:nvPr/>
        </p:nvGrpSpPr>
        <p:grpSpPr>
          <a:xfrm>
            <a:off x="15477996" y="5974893"/>
            <a:ext cx="6181207" cy="5505608"/>
            <a:chOff x="15477996" y="5877618"/>
            <a:chExt cx="6181207" cy="5505608"/>
          </a:xfrm>
        </p:grpSpPr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62E442AE-6D4B-F8CA-7D22-751DEACF2F6E}"/>
                </a:ext>
              </a:extLst>
            </p:cNvPr>
            <p:cNvSpPr/>
            <p:nvPr/>
          </p:nvSpPr>
          <p:spPr>
            <a:xfrm rot="21418222">
              <a:off x="17111478" y="6621513"/>
              <a:ext cx="4123784" cy="3961132"/>
            </a:xfrm>
            <a:custGeom>
              <a:avLst/>
              <a:gdLst>
                <a:gd name="connsiteX0" fmla="*/ 0 w 3821229"/>
                <a:gd name="connsiteY0" fmla="*/ 346509 h 409381"/>
                <a:gd name="connsiteX1" fmla="*/ 1309035 w 3821229"/>
                <a:gd name="connsiteY1" fmla="*/ 404261 h 409381"/>
                <a:gd name="connsiteX2" fmla="*/ 2569945 w 3821229"/>
                <a:gd name="connsiteY2" fmla="*/ 231006 h 409381"/>
                <a:gd name="connsiteX3" fmla="*/ 3224463 w 3821229"/>
                <a:gd name="connsiteY3" fmla="*/ 134754 h 409381"/>
                <a:gd name="connsiteX4" fmla="*/ 3821229 w 3821229"/>
                <a:gd name="connsiteY4" fmla="*/ 0 h 409381"/>
                <a:gd name="connsiteX0" fmla="*/ 0 w 3821229"/>
                <a:gd name="connsiteY0" fmla="*/ 346509 h 409381"/>
                <a:gd name="connsiteX1" fmla="*/ 1309035 w 3821229"/>
                <a:gd name="connsiteY1" fmla="*/ 404261 h 409381"/>
                <a:gd name="connsiteX2" fmla="*/ 2569945 w 3821229"/>
                <a:gd name="connsiteY2" fmla="*/ 231006 h 409381"/>
                <a:gd name="connsiteX3" fmla="*/ 3224463 w 3821229"/>
                <a:gd name="connsiteY3" fmla="*/ 134754 h 409381"/>
                <a:gd name="connsiteX4" fmla="*/ 3821229 w 3821229"/>
                <a:gd name="connsiteY4" fmla="*/ 0 h 409381"/>
                <a:gd name="connsiteX5" fmla="*/ 0 w 3821229"/>
                <a:gd name="connsiteY5" fmla="*/ 346509 h 409381"/>
                <a:gd name="connsiteX0" fmla="*/ 0 w 3876767"/>
                <a:gd name="connsiteY0" fmla="*/ 346614 h 409486"/>
                <a:gd name="connsiteX1" fmla="*/ 1309035 w 3876767"/>
                <a:gd name="connsiteY1" fmla="*/ 404366 h 409486"/>
                <a:gd name="connsiteX2" fmla="*/ 2569945 w 3876767"/>
                <a:gd name="connsiteY2" fmla="*/ 231111 h 409486"/>
                <a:gd name="connsiteX3" fmla="*/ 3224463 w 3876767"/>
                <a:gd name="connsiteY3" fmla="*/ 134859 h 409486"/>
                <a:gd name="connsiteX4" fmla="*/ 3821229 w 3876767"/>
                <a:gd name="connsiteY4" fmla="*/ 105 h 409486"/>
                <a:gd name="connsiteX5" fmla="*/ 1753727 w 3876767"/>
                <a:gd name="connsiteY5" fmla="*/ 157681 h 409486"/>
                <a:gd name="connsiteX6" fmla="*/ 0 w 3876767"/>
                <a:gd name="connsiteY6" fmla="*/ 346614 h 409486"/>
                <a:gd name="connsiteX0" fmla="*/ 211157 w 4087924"/>
                <a:gd name="connsiteY0" fmla="*/ 346614 h 4134976"/>
                <a:gd name="connsiteX1" fmla="*/ 1520192 w 4087924"/>
                <a:gd name="connsiteY1" fmla="*/ 404366 h 4134976"/>
                <a:gd name="connsiteX2" fmla="*/ 2781102 w 4087924"/>
                <a:gd name="connsiteY2" fmla="*/ 231111 h 4134976"/>
                <a:gd name="connsiteX3" fmla="*/ 3435620 w 4087924"/>
                <a:gd name="connsiteY3" fmla="*/ 134859 h 4134976"/>
                <a:gd name="connsiteX4" fmla="*/ 4032386 w 4087924"/>
                <a:gd name="connsiteY4" fmla="*/ 105 h 4134976"/>
                <a:gd name="connsiteX5" fmla="*/ 0 w 4087924"/>
                <a:gd name="connsiteY5" fmla="*/ 4134976 h 4134976"/>
                <a:gd name="connsiteX6" fmla="*/ 211157 w 4087924"/>
                <a:gd name="connsiteY6" fmla="*/ 346614 h 4134976"/>
                <a:gd name="connsiteX0" fmla="*/ 211157 w 4087019"/>
                <a:gd name="connsiteY0" fmla="*/ 471623 h 4259985"/>
                <a:gd name="connsiteX1" fmla="*/ 1520192 w 4087019"/>
                <a:gd name="connsiteY1" fmla="*/ 529375 h 4259985"/>
                <a:gd name="connsiteX2" fmla="*/ 2781102 w 4087019"/>
                <a:gd name="connsiteY2" fmla="*/ 356120 h 4259985"/>
                <a:gd name="connsiteX3" fmla="*/ 3435620 w 4087019"/>
                <a:gd name="connsiteY3" fmla="*/ 259868 h 4259985"/>
                <a:gd name="connsiteX4" fmla="*/ 4032386 w 4087019"/>
                <a:gd name="connsiteY4" fmla="*/ 125114 h 4259985"/>
                <a:gd name="connsiteX5" fmla="*/ 1981079 w 4087019"/>
                <a:gd name="connsiteY5" fmla="*/ 2248822 h 4259985"/>
                <a:gd name="connsiteX6" fmla="*/ 0 w 4087019"/>
                <a:gd name="connsiteY6" fmla="*/ 4259985 h 4259985"/>
                <a:gd name="connsiteX7" fmla="*/ 211157 w 4087019"/>
                <a:gd name="connsiteY7" fmla="*/ 471623 h 4259985"/>
                <a:gd name="connsiteX0" fmla="*/ 211157 w 4087019"/>
                <a:gd name="connsiteY0" fmla="*/ 471623 h 4543190"/>
                <a:gd name="connsiteX1" fmla="*/ 1520192 w 4087019"/>
                <a:gd name="connsiteY1" fmla="*/ 529375 h 4543190"/>
                <a:gd name="connsiteX2" fmla="*/ 2781102 w 4087019"/>
                <a:gd name="connsiteY2" fmla="*/ 356120 h 4543190"/>
                <a:gd name="connsiteX3" fmla="*/ 3435620 w 4087019"/>
                <a:gd name="connsiteY3" fmla="*/ 259868 h 4543190"/>
                <a:gd name="connsiteX4" fmla="*/ 4032386 w 4087019"/>
                <a:gd name="connsiteY4" fmla="*/ 125114 h 4543190"/>
                <a:gd name="connsiteX5" fmla="*/ 3890747 w 4087019"/>
                <a:gd name="connsiteY5" fmla="*/ 4543190 h 4543190"/>
                <a:gd name="connsiteX6" fmla="*/ 0 w 4087019"/>
                <a:gd name="connsiteY6" fmla="*/ 4259985 h 4543190"/>
                <a:gd name="connsiteX7" fmla="*/ 211157 w 4087019"/>
                <a:gd name="connsiteY7" fmla="*/ 471623 h 4543190"/>
                <a:gd name="connsiteX0" fmla="*/ 211157 w 4087019"/>
                <a:gd name="connsiteY0" fmla="*/ 471623 h 4474027"/>
                <a:gd name="connsiteX1" fmla="*/ 1520192 w 4087019"/>
                <a:gd name="connsiteY1" fmla="*/ 529375 h 4474027"/>
                <a:gd name="connsiteX2" fmla="*/ 2781102 w 4087019"/>
                <a:gd name="connsiteY2" fmla="*/ 356120 h 4474027"/>
                <a:gd name="connsiteX3" fmla="*/ 3435620 w 4087019"/>
                <a:gd name="connsiteY3" fmla="*/ 259868 h 4474027"/>
                <a:gd name="connsiteX4" fmla="*/ 4032386 w 4087019"/>
                <a:gd name="connsiteY4" fmla="*/ 125114 h 4474027"/>
                <a:gd name="connsiteX5" fmla="*/ 3855352 w 4087019"/>
                <a:gd name="connsiteY5" fmla="*/ 4474027 h 4474027"/>
                <a:gd name="connsiteX6" fmla="*/ 0 w 4087019"/>
                <a:gd name="connsiteY6" fmla="*/ 4259985 h 4474027"/>
                <a:gd name="connsiteX7" fmla="*/ 211157 w 4087019"/>
                <a:gd name="connsiteY7" fmla="*/ 471623 h 4474027"/>
                <a:gd name="connsiteX0" fmla="*/ 211157 w 4087019"/>
                <a:gd name="connsiteY0" fmla="*/ 471623 h 4522997"/>
                <a:gd name="connsiteX1" fmla="*/ 1520192 w 4087019"/>
                <a:gd name="connsiteY1" fmla="*/ 529375 h 4522997"/>
                <a:gd name="connsiteX2" fmla="*/ 2781102 w 4087019"/>
                <a:gd name="connsiteY2" fmla="*/ 356120 h 4522997"/>
                <a:gd name="connsiteX3" fmla="*/ 3435620 w 4087019"/>
                <a:gd name="connsiteY3" fmla="*/ 259868 h 4522997"/>
                <a:gd name="connsiteX4" fmla="*/ 4032386 w 4087019"/>
                <a:gd name="connsiteY4" fmla="*/ 125114 h 4522997"/>
                <a:gd name="connsiteX5" fmla="*/ 3853114 w 4087019"/>
                <a:gd name="connsiteY5" fmla="*/ 4522998 h 4522997"/>
                <a:gd name="connsiteX6" fmla="*/ 0 w 4087019"/>
                <a:gd name="connsiteY6" fmla="*/ 4259985 h 4522997"/>
                <a:gd name="connsiteX7" fmla="*/ 211157 w 4087019"/>
                <a:gd name="connsiteY7" fmla="*/ 471623 h 4522997"/>
                <a:gd name="connsiteX0" fmla="*/ 211157 w 4087019"/>
                <a:gd name="connsiteY0" fmla="*/ 471623 h 4506002"/>
                <a:gd name="connsiteX1" fmla="*/ 1520192 w 4087019"/>
                <a:gd name="connsiteY1" fmla="*/ 529375 h 4506002"/>
                <a:gd name="connsiteX2" fmla="*/ 2781102 w 4087019"/>
                <a:gd name="connsiteY2" fmla="*/ 356120 h 4506002"/>
                <a:gd name="connsiteX3" fmla="*/ 3435620 w 4087019"/>
                <a:gd name="connsiteY3" fmla="*/ 259868 h 4506002"/>
                <a:gd name="connsiteX4" fmla="*/ 4032386 w 4087019"/>
                <a:gd name="connsiteY4" fmla="*/ 125114 h 4506002"/>
                <a:gd name="connsiteX5" fmla="*/ 3896283 w 4087019"/>
                <a:gd name="connsiteY5" fmla="*/ 4506002 h 4506002"/>
                <a:gd name="connsiteX6" fmla="*/ 0 w 4087019"/>
                <a:gd name="connsiteY6" fmla="*/ 4259985 h 4506002"/>
                <a:gd name="connsiteX7" fmla="*/ 211157 w 4087019"/>
                <a:gd name="connsiteY7" fmla="*/ 471623 h 4506002"/>
                <a:gd name="connsiteX0" fmla="*/ 211157 w 4087019"/>
                <a:gd name="connsiteY0" fmla="*/ 471623 h 4885122"/>
                <a:gd name="connsiteX1" fmla="*/ 1520192 w 4087019"/>
                <a:gd name="connsiteY1" fmla="*/ 529375 h 4885122"/>
                <a:gd name="connsiteX2" fmla="*/ 2781102 w 4087019"/>
                <a:gd name="connsiteY2" fmla="*/ 356120 h 4885122"/>
                <a:gd name="connsiteX3" fmla="*/ 3435620 w 4087019"/>
                <a:gd name="connsiteY3" fmla="*/ 259868 h 4885122"/>
                <a:gd name="connsiteX4" fmla="*/ 4032386 w 4087019"/>
                <a:gd name="connsiteY4" fmla="*/ 125114 h 4885122"/>
                <a:gd name="connsiteX5" fmla="*/ 3832329 w 4087019"/>
                <a:gd name="connsiteY5" fmla="*/ 4885122 h 4885122"/>
                <a:gd name="connsiteX6" fmla="*/ 0 w 4087019"/>
                <a:gd name="connsiteY6" fmla="*/ 4259985 h 4885122"/>
                <a:gd name="connsiteX7" fmla="*/ 211157 w 4087019"/>
                <a:gd name="connsiteY7" fmla="*/ 471623 h 4885122"/>
                <a:gd name="connsiteX0" fmla="*/ 211157 w 4087019"/>
                <a:gd name="connsiteY0" fmla="*/ 471623 h 4490016"/>
                <a:gd name="connsiteX1" fmla="*/ 1520192 w 4087019"/>
                <a:gd name="connsiteY1" fmla="*/ 529375 h 4490016"/>
                <a:gd name="connsiteX2" fmla="*/ 2781102 w 4087019"/>
                <a:gd name="connsiteY2" fmla="*/ 356120 h 4490016"/>
                <a:gd name="connsiteX3" fmla="*/ 3435620 w 4087019"/>
                <a:gd name="connsiteY3" fmla="*/ 259868 h 4490016"/>
                <a:gd name="connsiteX4" fmla="*/ 4032386 w 4087019"/>
                <a:gd name="connsiteY4" fmla="*/ 125114 h 4490016"/>
                <a:gd name="connsiteX5" fmla="*/ 3875817 w 4087019"/>
                <a:gd name="connsiteY5" fmla="*/ 4490016 h 4490016"/>
                <a:gd name="connsiteX6" fmla="*/ 0 w 4087019"/>
                <a:gd name="connsiteY6" fmla="*/ 4259985 h 4490016"/>
                <a:gd name="connsiteX7" fmla="*/ 211157 w 4087019"/>
                <a:gd name="connsiteY7" fmla="*/ 471623 h 4490016"/>
                <a:gd name="connsiteX0" fmla="*/ 211157 w 4185985"/>
                <a:gd name="connsiteY0" fmla="*/ 270019 h 4288412"/>
                <a:gd name="connsiteX1" fmla="*/ 1520192 w 4185985"/>
                <a:gd name="connsiteY1" fmla="*/ 327771 h 4288412"/>
                <a:gd name="connsiteX2" fmla="*/ 2781102 w 4185985"/>
                <a:gd name="connsiteY2" fmla="*/ 154516 h 4288412"/>
                <a:gd name="connsiteX3" fmla="*/ 3435620 w 4185985"/>
                <a:gd name="connsiteY3" fmla="*/ 58264 h 4288412"/>
                <a:gd name="connsiteX4" fmla="*/ 4137553 w 4185985"/>
                <a:gd name="connsiteY4" fmla="*/ 219693 h 4288412"/>
                <a:gd name="connsiteX5" fmla="*/ 3875817 w 4185985"/>
                <a:gd name="connsiteY5" fmla="*/ 4288412 h 4288412"/>
                <a:gd name="connsiteX6" fmla="*/ 0 w 4185985"/>
                <a:gd name="connsiteY6" fmla="*/ 4058381 h 4288412"/>
                <a:gd name="connsiteX7" fmla="*/ 211157 w 4185985"/>
                <a:gd name="connsiteY7" fmla="*/ 270019 h 4288412"/>
                <a:gd name="connsiteX0" fmla="*/ 211157 w 4138020"/>
                <a:gd name="connsiteY0" fmla="*/ 212873 h 4231266"/>
                <a:gd name="connsiteX1" fmla="*/ 1520192 w 4138020"/>
                <a:gd name="connsiteY1" fmla="*/ 270625 h 4231266"/>
                <a:gd name="connsiteX2" fmla="*/ 2781102 w 4138020"/>
                <a:gd name="connsiteY2" fmla="*/ 97370 h 4231266"/>
                <a:gd name="connsiteX3" fmla="*/ 3435620 w 4138020"/>
                <a:gd name="connsiteY3" fmla="*/ 1118 h 4231266"/>
                <a:gd name="connsiteX4" fmla="*/ 4137553 w 4138020"/>
                <a:gd name="connsiteY4" fmla="*/ 162547 h 4231266"/>
                <a:gd name="connsiteX5" fmla="*/ 3875817 w 4138020"/>
                <a:gd name="connsiteY5" fmla="*/ 4231266 h 4231266"/>
                <a:gd name="connsiteX6" fmla="*/ 0 w 4138020"/>
                <a:gd name="connsiteY6" fmla="*/ 4001235 h 4231266"/>
                <a:gd name="connsiteX7" fmla="*/ 211157 w 4138020"/>
                <a:gd name="connsiteY7" fmla="*/ 212873 h 4231266"/>
                <a:gd name="connsiteX0" fmla="*/ 211157 w 4187109"/>
                <a:gd name="connsiteY0" fmla="*/ 754466 h 4772859"/>
                <a:gd name="connsiteX1" fmla="*/ 1520192 w 4187109"/>
                <a:gd name="connsiteY1" fmla="*/ 812218 h 4772859"/>
                <a:gd name="connsiteX2" fmla="*/ 2781102 w 4187109"/>
                <a:gd name="connsiteY2" fmla="*/ 638963 h 4772859"/>
                <a:gd name="connsiteX3" fmla="*/ 3435620 w 4187109"/>
                <a:gd name="connsiteY3" fmla="*/ 542711 h 4772859"/>
                <a:gd name="connsiteX4" fmla="*/ 4186682 w 4187109"/>
                <a:gd name="connsiteY4" fmla="*/ 0 h 4772859"/>
                <a:gd name="connsiteX5" fmla="*/ 3875817 w 4187109"/>
                <a:gd name="connsiteY5" fmla="*/ 4772859 h 4772859"/>
                <a:gd name="connsiteX6" fmla="*/ 0 w 4187109"/>
                <a:gd name="connsiteY6" fmla="*/ 4542828 h 4772859"/>
                <a:gd name="connsiteX7" fmla="*/ 211157 w 4187109"/>
                <a:gd name="connsiteY7" fmla="*/ 754466 h 4772859"/>
                <a:gd name="connsiteX0" fmla="*/ 211157 w 4165494"/>
                <a:gd name="connsiteY0" fmla="*/ 559362 h 4577755"/>
                <a:gd name="connsiteX1" fmla="*/ 1520192 w 4165494"/>
                <a:gd name="connsiteY1" fmla="*/ 617114 h 4577755"/>
                <a:gd name="connsiteX2" fmla="*/ 2781102 w 4165494"/>
                <a:gd name="connsiteY2" fmla="*/ 443859 h 4577755"/>
                <a:gd name="connsiteX3" fmla="*/ 3435620 w 4165494"/>
                <a:gd name="connsiteY3" fmla="*/ 347607 h 4577755"/>
                <a:gd name="connsiteX4" fmla="*/ 4165050 w 4165494"/>
                <a:gd name="connsiteY4" fmla="*/ 1 h 4577755"/>
                <a:gd name="connsiteX5" fmla="*/ 3875817 w 4165494"/>
                <a:gd name="connsiteY5" fmla="*/ 4577755 h 4577755"/>
                <a:gd name="connsiteX6" fmla="*/ 0 w 4165494"/>
                <a:gd name="connsiteY6" fmla="*/ 4347724 h 4577755"/>
                <a:gd name="connsiteX7" fmla="*/ 211157 w 4165494"/>
                <a:gd name="connsiteY7" fmla="*/ 559362 h 4577755"/>
                <a:gd name="connsiteX0" fmla="*/ 211157 w 4165050"/>
                <a:gd name="connsiteY0" fmla="*/ 795156 h 4813549"/>
                <a:gd name="connsiteX1" fmla="*/ 1520192 w 4165050"/>
                <a:gd name="connsiteY1" fmla="*/ 852908 h 4813549"/>
                <a:gd name="connsiteX2" fmla="*/ 2781102 w 4165050"/>
                <a:gd name="connsiteY2" fmla="*/ 679653 h 4813549"/>
                <a:gd name="connsiteX3" fmla="*/ 4165050 w 4165050"/>
                <a:gd name="connsiteY3" fmla="*/ 235795 h 4813549"/>
                <a:gd name="connsiteX4" fmla="*/ 3875817 w 4165050"/>
                <a:gd name="connsiteY4" fmla="*/ 4813549 h 4813549"/>
                <a:gd name="connsiteX5" fmla="*/ 0 w 4165050"/>
                <a:gd name="connsiteY5" fmla="*/ 4583518 h 4813549"/>
                <a:gd name="connsiteX6" fmla="*/ 211157 w 4165050"/>
                <a:gd name="connsiteY6" fmla="*/ 795156 h 4813549"/>
                <a:gd name="connsiteX0" fmla="*/ 211157 w 4165050"/>
                <a:gd name="connsiteY0" fmla="*/ 795156 h 4813549"/>
                <a:gd name="connsiteX1" fmla="*/ 1520192 w 4165050"/>
                <a:gd name="connsiteY1" fmla="*/ 852908 h 4813549"/>
                <a:gd name="connsiteX2" fmla="*/ 2781102 w 4165050"/>
                <a:gd name="connsiteY2" fmla="*/ 679653 h 4813549"/>
                <a:gd name="connsiteX3" fmla="*/ 4165050 w 4165050"/>
                <a:gd name="connsiteY3" fmla="*/ 235795 h 4813549"/>
                <a:gd name="connsiteX4" fmla="*/ 3875817 w 4165050"/>
                <a:gd name="connsiteY4" fmla="*/ 4813549 h 4813549"/>
                <a:gd name="connsiteX5" fmla="*/ 0 w 4165050"/>
                <a:gd name="connsiteY5" fmla="*/ 4583518 h 4813549"/>
                <a:gd name="connsiteX6" fmla="*/ 211157 w 4165050"/>
                <a:gd name="connsiteY6" fmla="*/ 795156 h 4813549"/>
                <a:gd name="connsiteX0" fmla="*/ 211157 w 4165050"/>
                <a:gd name="connsiteY0" fmla="*/ 559361 h 4577754"/>
                <a:gd name="connsiteX1" fmla="*/ 1520192 w 4165050"/>
                <a:gd name="connsiteY1" fmla="*/ 617113 h 4577754"/>
                <a:gd name="connsiteX2" fmla="*/ 2781102 w 4165050"/>
                <a:gd name="connsiteY2" fmla="*/ 443858 h 4577754"/>
                <a:gd name="connsiteX3" fmla="*/ 4165050 w 4165050"/>
                <a:gd name="connsiteY3" fmla="*/ 0 h 4577754"/>
                <a:gd name="connsiteX4" fmla="*/ 3875817 w 4165050"/>
                <a:gd name="connsiteY4" fmla="*/ 4577754 h 4577754"/>
                <a:gd name="connsiteX5" fmla="*/ 0 w 4165050"/>
                <a:gd name="connsiteY5" fmla="*/ 4347723 h 4577754"/>
                <a:gd name="connsiteX6" fmla="*/ 211157 w 4165050"/>
                <a:gd name="connsiteY6" fmla="*/ 559361 h 4577754"/>
                <a:gd name="connsiteX0" fmla="*/ 211157 w 4165050"/>
                <a:gd name="connsiteY0" fmla="*/ 559361 h 4577754"/>
                <a:gd name="connsiteX1" fmla="*/ 1520192 w 4165050"/>
                <a:gd name="connsiteY1" fmla="*/ 617113 h 4577754"/>
                <a:gd name="connsiteX2" fmla="*/ 2781102 w 4165050"/>
                <a:gd name="connsiteY2" fmla="*/ 443858 h 4577754"/>
                <a:gd name="connsiteX3" fmla="*/ 4165050 w 4165050"/>
                <a:gd name="connsiteY3" fmla="*/ 0 h 4577754"/>
                <a:gd name="connsiteX4" fmla="*/ 3875817 w 4165050"/>
                <a:gd name="connsiteY4" fmla="*/ 4577754 h 4577754"/>
                <a:gd name="connsiteX5" fmla="*/ 0 w 4165050"/>
                <a:gd name="connsiteY5" fmla="*/ 4347723 h 4577754"/>
                <a:gd name="connsiteX6" fmla="*/ 211157 w 4165050"/>
                <a:gd name="connsiteY6" fmla="*/ 559361 h 4577754"/>
                <a:gd name="connsiteX0" fmla="*/ 211157 w 4165050"/>
                <a:gd name="connsiteY0" fmla="*/ 559361 h 4593264"/>
                <a:gd name="connsiteX1" fmla="*/ 1520192 w 4165050"/>
                <a:gd name="connsiteY1" fmla="*/ 617113 h 4593264"/>
                <a:gd name="connsiteX2" fmla="*/ 2781102 w 4165050"/>
                <a:gd name="connsiteY2" fmla="*/ 443858 h 4593264"/>
                <a:gd name="connsiteX3" fmla="*/ 4165050 w 4165050"/>
                <a:gd name="connsiteY3" fmla="*/ 0 h 4593264"/>
                <a:gd name="connsiteX4" fmla="*/ 4008645 w 4165050"/>
                <a:gd name="connsiteY4" fmla="*/ 4593264 h 4593264"/>
                <a:gd name="connsiteX5" fmla="*/ 0 w 4165050"/>
                <a:gd name="connsiteY5" fmla="*/ 4347723 h 4593264"/>
                <a:gd name="connsiteX6" fmla="*/ 211157 w 4165050"/>
                <a:gd name="connsiteY6" fmla="*/ 559361 h 4593264"/>
                <a:gd name="connsiteX0" fmla="*/ 211157 w 4165050"/>
                <a:gd name="connsiteY0" fmla="*/ 559361 h 4588599"/>
                <a:gd name="connsiteX1" fmla="*/ 1520192 w 4165050"/>
                <a:gd name="connsiteY1" fmla="*/ 617113 h 4588599"/>
                <a:gd name="connsiteX2" fmla="*/ 2781102 w 4165050"/>
                <a:gd name="connsiteY2" fmla="*/ 443858 h 4588599"/>
                <a:gd name="connsiteX3" fmla="*/ 4165050 w 4165050"/>
                <a:gd name="connsiteY3" fmla="*/ 0 h 4588599"/>
                <a:gd name="connsiteX4" fmla="*/ 3932552 w 4165050"/>
                <a:gd name="connsiteY4" fmla="*/ 4588599 h 4588599"/>
                <a:gd name="connsiteX5" fmla="*/ 0 w 4165050"/>
                <a:gd name="connsiteY5" fmla="*/ 4347723 h 4588599"/>
                <a:gd name="connsiteX6" fmla="*/ 211157 w 4165050"/>
                <a:gd name="connsiteY6" fmla="*/ 559361 h 4588599"/>
                <a:gd name="connsiteX0" fmla="*/ 160086 w 4165050"/>
                <a:gd name="connsiteY0" fmla="*/ 556251 h 4588599"/>
                <a:gd name="connsiteX1" fmla="*/ 1520192 w 4165050"/>
                <a:gd name="connsiteY1" fmla="*/ 617113 h 4588599"/>
                <a:gd name="connsiteX2" fmla="*/ 2781102 w 4165050"/>
                <a:gd name="connsiteY2" fmla="*/ 443858 h 4588599"/>
                <a:gd name="connsiteX3" fmla="*/ 4165050 w 4165050"/>
                <a:gd name="connsiteY3" fmla="*/ 0 h 4588599"/>
                <a:gd name="connsiteX4" fmla="*/ 3932552 w 4165050"/>
                <a:gd name="connsiteY4" fmla="*/ 4588599 h 4588599"/>
                <a:gd name="connsiteX5" fmla="*/ 0 w 4165050"/>
                <a:gd name="connsiteY5" fmla="*/ 4347723 h 4588599"/>
                <a:gd name="connsiteX6" fmla="*/ 160086 w 4165050"/>
                <a:gd name="connsiteY6" fmla="*/ 556251 h 4588599"/>
                <a:gd name="connsiteX0" fmla="*/ 178899 w 4165050"/>
                <a:gd name="connsiteY0" fmla="*/ 564764 h 4588599"/>
                <a:gd name="connsiteX1" fmla="*/ 1520192 w 4165050"/>
                <a:gd name="connsiteY1" fmla="*/ 617113 h 4588599"/>
                <a:gd name="connsiteX2" fmla="*/ 2781102 w 4165050"/>
                <a:gd name="connsiteY2" fmla="*/ 443858 h 4588599"/>
                <a:gd name="connsiteX3" fmla="*/ 4165050 w 4165050"/>
                <a:gd name="connsiteY3" fmla="*/ 0 h 4588599"/>
                <a:gd name="connsiteX4" fmla="*/ 3932552 w 4165050"/>
                <a:gd name="connsiteY4" fmla="*/ 4588599 h 4588599"/>
                <a:gd name="connsiteX5" fmla="*/ 0 w 4165050"/>
                <a:gd name="connsiteY5" fmla="*/ 4347723 h 4588599"/>
                <a:gd name="connsiteX6" fmla="*/ 178899 w 4165050"/>
                <a:gd name="connsiteY6" fmla="*/ 564764 h 4588599"/>
                <a:gd name="connsiteX0" fmla="*/ 165456 w 4151607"/>
                <a:gd name="connsiteY0" fmla="*/ 564764 h 4588599"/>
                <a:gd name="connsiteX1" fmla="*/ 1506749 w 4151607"/>
                <a:gd name="connsiteY1" fmla="*/ 617113 h 4588599"/>
                <a:gd name="connsiteX2" fmla="*/ 2767659 w 4151607"/>
                <a:gd name="connsiteY2" fmla="*/ 443858 h 4588599"/>
                <a:gd name="connsiteX3" fmla="*/ 4151607 w 4151607"/>
                <a:gd name="connsiteY3" fmla="*/ 0 h 4588599"/>
                <a:gd name="connsiteX4" fmla="*/ 3919109 w 4151607"/>
                <a:gd name="connsiteY4" fmla="*/ 4588599 h 4588599"/>
                <a:gd name="connsiteX5" fmla="*/ 0 w 4151607"/>
                <a:gd name="connsiteY5" fmla="*/ 4333809 h 4588599"/>
                <a:gd name="connsiteX6" fmla="*/ 165456 w 4151607"/>
                <a:gd name="connsiteY6" fmla="*/ 564764 h 458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607" h="4588599">
                  <a:moveTo>
                    <a:pt x="165456" y="564764"/>
                  </a:moveTo>
                  <a:cubicBezTo>
                    <a:pt x="605811" y="603265"/>
                    <a:pt x="1073048" y="637264"/>
                    <a:pt x="1506749" y="617113"/>
                  </a:cubicBezTo>
                  <a:cubicBezTo>
                    <a:pt x="1940450" y="596962"/>
                    <a:pt x="2326849" y="546710"/>
                    <a:pt x="2767659" y="443858"/>
                  </a:cubicBezTo>
                  <a:cubicBezTo>
                    <a:pt x="3208469" y="341006"/>
                    <a:pt x="3602052" y="108608"/>
                    <a:pt x="4151607" y="0"/>
                  </a:cubicBezTo>
                  <a:lnTo>
                    <a:pt x="3919109" y="4588599"/>
                  </a:lnTo>
                  <a:lnTo>
                    <a:pt x="0" y="4333809"/>
                  </a:lnTo>
                  <a:lnTo>
                    <a:pt x="165456" y="56476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08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" name="L 圖案 5">
              <a:extLst>
                <a:ext uri="{FF2B5EF4-FFF2-40B4-BE49-F238E27FC236}">
                  <a16:creationId xmlns:a16="http://schemas.microsoft.com/office/drawing/2014/main" id="{58035D59-72D5-EFDC-C75D-648588A0CD59}"/>
                </a:ext>
              </a:extLst>
            </p:cNvPr>
            <p:cNvSpPr/>
            <p:nvPr/>
          </p:nvSpPr>
          <p:spPr>
            <a:xfrm>
              <a:off x="17190154" y="6605206"/>
              <a:ext cx="4337326" cy="3888000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000000"/>
            </a:solidFill>
            <a:ln w="635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7FBE016F-F2DB-1049-96E1-0014C5261A38}"/>
                </a:ext>
              </a:extLst>
            </p:cNvPr>
            <p:cNvSpPr/>
            <p:nvPr/>
          </p:nvSpPr>
          <p:spPr>
            <a:xfrm rot="11985465">
              <a:off x="16553653" y="7920004"/>
              <a:ext cx="4700897" cy="3078454"/>
            </a:xfrm>
            <a:custGeom>
              <a:avLst/>
              <a:gdLst>
                <a:gd name="connsiteX0" fmla="*/ 0 w 4322618"/>
                <a:gd name="connsiteY0" fmla="*/ 0 h 1537854"/>
                <a:gd name="connsiteX1" fmla="*/ 2514600 w 4322618"/>
                <a:gd name="connsiteY1" fmla="*/ 561109 h 1537854"/>
                <a:gd name="connsiteX2" fmla="*/ 3387436 w 4322618"/>
                <a:gd name="connsiteY2" fmla="*/ 1143000 h 1537854"/>
                <a:gd name="connsiteX3" fmla="*/ 4322618 w 4322618"/>
                <a:gd name="connsiteY3" fmla="*/ 1537854 h 1537854"/>
                <a:gd name="connsiteX4" fmla="*/ 4322618 w 4322618"/>
                <a:gd name="connsiteY4" fmla="*/ 1537854 h 1537854"/>
                <a:gd name="connsiteX5" fmla="*/ 4322618 w 4322618"/>
                <a:gd name="connsiteY5" fmla="*/ 1537854 h 1537854"/>
                <a:gd name="connsiteX0" fmla="*/ 0 w 4322618"/>
                <a:gd name="connsiteY0" fmla="*/ 0 h 1537854"/>
                <a:gd name="connsiteX1" fmla="*/ 2514600 w 4322618"/>
                <a:gd name="connsiteY1" fmla="*/ 561109 h 1537854"/>
                <a:gd name="connsiteX2" fmla="*/ 3387436 w 4322618"/>
                <a:gd name="connsiteY2" fmla="*/ 1143000 h 1537854"/>
                <a:gd name="connsiteX3" fmla="*/ 4322618 w 4322618"/>
                <a:gd name="connsiteY3" fmla="*/ 1537854 h 1537854"/>
                <a:gd name="connsiteX4" fmla="*/ 4322618 w 4322618"/>
                <a:gd name="connsiteY4" fmla="*/ 1537854 h 1537854"/>
                <a:gd name="connsiteX5" fmla="*/ 4322618 w 4322618"/>
                <a:gd name="connsiteY5" fmla="*/ 1537854 h 1537854"/>
                <a:gd name="connsiteX6" fmla="*/ 0 w 4322618"/>
                <a:gd name="connsiteY6" fmla="*/ 0 h 1537854"/>
                <a:gd name="connsiteX0" fmla="*/ 0 w 4322618"/>
                <a:gd name="connsiteY0" fmla="*/ 0 h 1537854"/>
                <a:gd name="connsiteX1" fmla="*/ 2514600 w 4322618"/>
                <a:gd name="connsiteY1" fmla="*/ 561109 h 1537854"/>
                <a:gd name="connsiteX2" fmla="*/ 3387436 w 4322618"/>
                <a:gd name="connsiteY2" fmla="*/ 1143000 h 1537854"/>
                <a:gd name="connsiteX3" fmla="*/ 4322618 w 4322618"/>
                <a:gd name="connsiteY3" fmla="*/ 1537854 h 1537854"/>
                <a:gd name="connsiteX4" fmla="*/ 4322618 w 4322618"/>
                <a:gd name="connsiteY4" fmla="*/ 1537854 h 1537854"/>
                <a:gd name="connsiteX5" fmla="*/ 4322618 w 4322618"/>
                <a:gd name="connsiteY5" fmla="*/ 1537854 h 1537854"/>
                <a:gd name="connsiteX6" fmla="*/ 2332777 w 4322618"/>
                <a:gd name="connsiteY6" fmla="*/ 845260 h 1537854"/>
                <a:gd name="connsiteX7" fmla="*/ 0 w 4322618"/>
                <a:gd name="connsiteY7" fmla="*/ 0 h 1537854"/>
                <a:gd name="connsiteX0" fmla="*/ 0 w 4322618"/>
                <a:gd name="connsiteY0" fmla="*/ 1117854 h 2655708"/>
                <a:gd name="connsiteX1" fmla="*/ 2514600 w 4322618"/>
                <a:gd name="connsiteY1" fmla="*/ 1678963 h 2655708"/>
                <a:gd name="connsiteX2" fmla="*/ 3387436 w 4322618"/>
                <a:gd name="connsiteY2" fmla="*/ 2260854 h 2655708"/>
                <a:gd name="connsiteX3" fmla="*/ 4322618 w 4322618"/>
                <a:gd name="connsiteY3" fmla="*/ 2655708 h 2655708"/>
                <a:gd name="connsiteX4" fmla="*/ 4322618 w 4322618"/>
                <a:gd name="connsiteY4" fmla="*/ 2655708 h 2655708"/>
                <a:gd name="connsiteX5" fmla="*/ 4322618 w 4322618"/>
                <a:gd name="connsiteY5" fmla="*/ 2655708 h 2655708"/>
                <a:gd name="connsiteX6" fmla="*/ 3293772 w 4322618"/>
                <a:gd name="connsiteY6" fmla="*/ 0 h 2655708"/>
                <a:gd name="connsiteX7" fmla="*/ 0 w 4322618"/>
                <a:gd name="connsiteY7" fmla="*/ 1117854 h 2655708"/>
                <a:gd name="connsiteX0" fmla="*/ 0 w 4322618"/>
                <a:gd name="connsiteY0" fmla="*/ 1147719 h 2685573"/>
                <a:gd name="connsiteX1" fmla="*/ 2514600 w 4322618"/>
                <a:gd name="connsiteY1" fmla="*/ 1708828 h 2685573"/>
                <a:gd name="connsiteX2" fmla="*/ 3387436 w 4322618"/>
                <a:gd name="connsiteY2" fmla="*/ 2290719 h 2685573"/>
                <a:gd name="connsiteX3" fmla="*/ 4322618 w 4322618"/>
                <a:gd name="connsiteY3" fmla="*/ 2685573 h 2685573"/>
                <a:gd name="connsiteX4" fmla="*/ 4322618 w 4322618"/>
                <a:gd name="connsiteY4" fmla="*/ 2685573 h 2685573"/>
                <a:gd name="connsiteX5" fmla="*/ 4322618 w 4322618"/>
                <a:gd name="connsiteY5" fmla="*/ 2685573 h 2685573"/>
                <a:gd name="connsiteX6" fmla="*/ 3308686 w 4322618"/>
                <a:gd name="connsiteY6" fmla="*/ 0 h 2685573"/>
                <a:gd name="connsiteX7" fmla="*/ 0 w 4322618"/>
                <a:gd name="connsiteY7" fmla="*/ 1147719 h 2685573"/>
                <a:gd name="connsiteX0" fmla="*/ 0 w 4343705"/>
                <a:gd name="connsiteY0" fmla="*/ 1138333 h 2685573"/>
                <a:gd name="connsiteX1" fmla="*/ 2535687 w 4343705"/>
                <a:gd name="connsiteY1" fmla="*/ 1708828 h 2685573"/>
                <a:gd name="connsiteX2" fmla="*/ 3408523 w 4343705"/>
                <a:gd name="connsiteY2" fmla="*/ 2290719 h 2685573"/>
                <a:gd name="connsiteX3" fmla="*/ 4343705 w 4343705"/>
                <a:gd name="connsiteY3" fmla="*/ 2685573 h 2685573"/>
                <a:gd name="connsiteX4" fmla="*/ 4343705 w 4343705"/>
                <a:gd name="connsiteY4" fmla="*/ 2685573 h 2685573"/>
                <a:gd name="connsiteX5" fmla="*/ 4343705 w 4343705"/>
                <a:gd name="connsiteY5" fmla="*/ 2685573 h 2685573"/>
                <a:gd name="connsiteX6" fmla="*/ 3329773 w 4343705"/>
                <a:gd name="connsiteY6" fmla="*/ 0 h 2685573"/>
                <a:gd name="connsiteX7" fmla="*/ 0 w 4343705"/>
                <a:gd name="connsiteY7" fmla="*/ 1138333 h 268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43705" h="2685573">
                  <a:moveTo>
                    <a:pt x="0" y="1138333"/>
                  </a:moveTo>
                  <a:cubicBezTo>
                    <a:pt x="975013" y="1323637"/>
                    <a:pt x="1967600" y="1516764"/>
                    <a:pt x="2535687" y="1708828"/>
                  </a:cubicBezTo>
                  <a:cubicBezTo>
                    <a:pt x="3103774" y="1900892"/>
                    <a:pt x="3107187" y="2127928"/>
                    <a:pt x="3408523" y="2290719"/>
                  </a:cubicBezTo>
                  <a:cubicBezTo>
                    <a:pt x="3709859" y="2453510"/>
                    <a:pt x="4343705" y="2685573"/>
                    <a:pt x="4343705" y="2685573"/>
                  </a:cubicBezTo>
                  <a:lnTo>
                    <a:pt x="4343705" y="2685573"/>
                  </a:lnTo>
                  <a:lnTo>
                    <a:pt x="4343705" y="2685573"/>
                  </a:lnTo>
                  <a:lnTo>
                    <a:pt x="3329773" y="0"/>
                  </a:lnTo>
                  <a:lnTo>
                    <a:pt x="0" y="113833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08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spc="0" normalizeH="0" baseline="0">
                <a:ln>
                  <a:noFill/>
                </a:ln>
                <a:effectLst/>
                <a:uFillTx/>
              </a:endParaRPr>
            </a:p>
          </p:txBody>
        </p:sp>
        <p:sp>
          <p:nvSpPr>
            <p:cNvPr id="13" name="右大括弧 12">
              <a:extLst>
                <a:ext uri="{FF2B5EF4-FFF2-40B4-BE49-F238E27FC236}">
                  <a16:creationId xmlns:a16="http://schemas.microsoft.com/office/drawing/2014/main" id="{27B90BCA-138E-B5B2-FA88-40CDF94B78CF}"/>
                </a:ext>
              </a:extLst>
            </p:cNvPr>
            <p:cNvSpPr/>
            <p:nvPr/>
          </p:nvSpPr>
          <p:spPr>
            <a:xfrm>
              <a:off x="21204047" y="6505222"/>
              <a:ext cx="330536" cy="3966275"/>
            </a:xfrm>
            <a:prstGeom prst="rightBrace">
              <a:avLst>
                <a:gd name="adj1" fmla="val 27325"/>
                <a:gd name="adj2" fmla="val 50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" name="右大括弧 15">
              <a:extLst>
                <a:ext uri="{FF2B5EF4-FFF2-40B4-BE49-F238E27FC236}">
                  <a16:creationId xmlns:a16="http://schemas.microsoft.com/office/drawing/2014/main" id="{4AD1C480-1E8C-D275-A2A9-209692BA57E8}"/>
                </a:ext>
              </a:extLst>
            </p:cNvPr>
            <p:cNvSpPr/>
            <p:nvPr/>
          </p:nvSpPr>
          <p:spPr>
            <a:xfrm flipH="1">
              <a:off x="16804730" y="7225838"/>
              <a:ext cx="330536" cy="3264347"/>
            </a:xfrm>
            <a:prstGeom prst="rightBrace">
              <a:avLst>
                <a:gd name="adj1" fmla="val 27325"/>
                <a:gd name="adj2" fmla="val 50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861966D7-04F9-8BE7-6699-6FB2CEF8A48C}"/>
                    </a:ext>
                  </a:extLst>
                </p:cNvPr>
                <p:cNvSpPr txBox="1"/>
                <p:nvPr/>
              </p:nvSpPr>
              <p:spPr>
                <a:xfrm>
                  <a:off x="20594543" y="10489394"/>
                  <a:ext cx="106466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1</m:t>
                        </m:r>
                      </m:oMath>
                    </m:oMathPara>
                  </a14:m>
                  <a:endParaRPr kumimoji="0" lang="zh-HK" altLang="en-US" sz="400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861966D7-04F9-8BE7-6699-6FB2CEF8A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4543" y="10489394"/>
                  <a:ext cx="1064660" cy="6565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BF637143-EA53-2FA8-EB68-96747215D54A}"/>
                    </a:ext>
                  </a:extLst>
                </p:cNvPr>
                <p:cNvSpPr txBox="1"/>
                <p:nvPr/>
              </p:nvSpPr>
              <p:spPr>
                <a:xfrm>
                  <a:off x="16375733" y="10450481"/>
                  <a:ext cx="106466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0</m:t>
                        </m:r>
                      </m:oMath>
                    </m:oMathPara>
                  </a14:m>
                  <a:endParaRPr kumimoji="0" lang="zh-HK" altLang="en-US" sz="400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BF637143-EA53-2FA8-EB68-96747215D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733" y="10450481"/>
                  <a:ext cx="1064660" cy="65659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B4BDC55C-0F50-B4BB-043F-8636561353D5}"/>
                    </a:ext>
                  </a:extLst>
                </p:cNvPr>
                <p:cNvSpPr txBox="1"/>
                <p:nvPr/>
              </p:nvSpPr>
              <p:spPr>
                <a:xfrm>
                  <a:off x="18485138" y="10671236"/>
                  <a:ext cx="1064660" cy="7119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𝑡</m:t>
                        </m:r>
                      </m:oMath>
                    </m:oMathPara>
                  </a14:m>
                  <a:endParaRPr kumimoji="0" lang="zh-HK" altLang="en-US" sz="440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B4BDC55C-0F50-B4BB-043F-863656135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5138" y="10671236"/>
                  <a:ext cx="1064660" cy="7119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222EB047-9946-D19E-501B-F8ECC9CEE7CC}"/>
                    </a:ext>
                  </a:extLst>
                </p:cNvPr>
                <p:cNvSpPr txBox="1"/>
                <p:nvPr/>
              </p:nvSpPr>
              <p:spPr>
                <a:xfrm>
                  <a:off x="15477996" y="5877618"/>
                  <a:ext cx="3808996" cy="7119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4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TW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4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4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4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altLang="zh-TW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4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zh-HK" altLang="en-US" sz="440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222EB047-9946-D19E-501B-F8ECC9CEE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7996" y="5877618"/>
                  <a:ext cx="3808996" cy="7119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DE5EB3BF-0C30-E82F-D1C9-E9279B94BE44}"/>
                    </a:ext>
                  </a:extLst>
                </p:cNvPr>
                <p:cNvSpPr txBox="1"/>
                <p:nvPr/>
              </p:nvSpPr>
              <p:spPr>
                <a:xfrm>
                  <a:off x="19073383" y="7792076"/>
                  <a:ext cx="1605423" cy="7571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8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HK" altLang="en-US"/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DE5EB3BF-0C30-E82F-D1C9-E9279B94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3383" y="7792076"/>
                  <a:ext cx="1605423" cy="7571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2E4D6D64-D5B9-26FA-95D2-612C269AED09}"/>
                    </a:ext>
                  </a:extLst>
                </p:cNvPr>
                <p:cNvSpPr txBox="1"/>
                <p:nvPr/>
              </p:nvSpPr>
              <p:spPr>
                <a:xfrm>
                  <a:off x="17412045" y="9288450"/>
                  <a:ext cx="1605423" cy="7571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zh-HK" altLang="en-US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2E4D6D64-D5B9-26FA-95D2-612C269AE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2045" y="9288450"/>
                  <a:ext cx="1605423" cy="75713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CA0EA54-0820-B98F-7C64-77134B3BE93D}"/>
                  </a:ext>
                </a:extLst>
              </p:cNvPr>
              <p:cNvSpPr txBox="1"/>
              <p:nvPr/>
            </p:nvSpPr>
            <p:spPr>
              <a:xfrm>
                <a:off x="4423925" y="7857649"/>
                <a:ext cx="2235200" cy="757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HK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altLang="zh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GB" altLang="zh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HK" altLang="en-US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CA0EA54-0820-B98F-7C64-77134B3BE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25" y="7857649"/>
                <a:ext cx="2235200" cy="7571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78855353"/>
      </p:ext>
    </p:extLst>
  </p:cSld>
  <p:clrMapOvr>
    <a:masterClrMapping/>
  </p:clrMapOvr>
  <p:transition spd="med" advTm="95588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AD9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AD9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2F1E2"/>
                                      </p:to>
                                    </p:animClr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animBg="1" advAuto="0"/>
      <p:bldP spid="351" grpId="0" animBg="1" advAuto="0"/>
      <p:bldP spid="353" grpId="0" uiExpand="1" build="p" bldLvl="5" animBg="1" advAuto="0"/>
      <p:bldP spid="28" grpId="0" animBg="1"/>
      <p:bldP spid="14" grpId="0"/>
      <p:bldP spid="14" grpId="1"/>
      <p:bldP spid="15" grpId="0"/>
      <p:bldP spid="15" grpId="1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CB673-BB84-873F-2202-3932603EC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C3FC46D-4A65-7E55-A8C2-0E65694CDD42}"/>
              </a:ext>
            </a:extLst>
          </p:cNvPr>
          <p:cNvGrpSpPr/>
          <p:nvPr/>
        </p:nvGrpSpPr>
        <p:grpSpPr>
          <a:xfrm>
            <a:off x="19287923" y="9647761"/>
            <a:ext cx="4132400" cy="3582722"/>
            <a:chOff x="19287923" y="9647761"/>
            <a:chExt cx="4132400" cy="3582722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E185BBF-A98C-DFA5-7775-41B403687C9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310" y="12580222"/>
              <a:ext cx="2643951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E554AFA8-B71A-95EF-3A5A-853C9014F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310" y="9936272"/>
              <a:ext cx="0" cy="26439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8FAB8F3B-91FE-6224-1B68-0A9C00EA7A19}"/>
                    </a:ext>
                  </a:extLst>
                </p:cNvPr>
                <p:cNvSpPr txBox="1"/>
                <p:nvPr/>
              </p:nvSpPr>
              <p:spPr>
                <a:xfrm>
                  <a:off x="19287923" y="12625203"/>
                  <a:ext cx="915849" cy="5416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0</m:t>
                        </m:r>
                      </m:oMath>
                    </m:oMathPara>
                  </a14:m>
                  <a:endParaRPr kumimoji="0" lang="zh-HK" altLang="en-US" sz="3200" b="0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8FAB8F3B-91FE-6224-1B68-0A9C00EA7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7923" y="12625203"/>
                  <a:ext cx="915849" cy="5416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7D7906CA-E300-6126-2097-477848803B48}"/>
                    </a:ext>
                  </a:extLst>
                </p:cNvPr>
                <p:cNvSpPr txBox="1"/>
                <p:nvPr/>
              </p:nvSpPr>
              <p:spPr>
                <a:xfrm>
                  <a:off x="22504474" y="12625203"/>
                  <a:ext cx="915849" cy="5416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1</m:t>
                        </m:r>
                      </m:oMath>
                    </m:oMathPara>
                  </a14:m>
                  <a:endParaRPr kumimoji="0" lang="zh-HK" altLang="en-US" sz="3200" b="0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7D7906CA-E300-6126-2097-477848803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4474" y="12625203"/>
                  <a:ext cx="915849" cy="5416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F482D98F-D66B-2B60-2996-3B30A4833B4C}"/>
                    </a:ext>
                  </a:extLst>
                </p:cNvPr>
                <p:cNvSpPr txBox="1"/>
                <p:nvPr/>
              </p:nvSpPr>
              <p:spPr>
                <a:xfrm>
                  <a:off x="19287923" y="9647761"/>
                  <a:ext cx="915849" cy="5416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1</m:t>
                        </m:r>
                      </m:oMath>
                    </m:oMathPara>
                  </a14:m>
                  <a:endParaRPr kumimoji="0" lang="zh-HK" altLang="en-US" sz="3200" b="0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F482D98F-D66B-2B60-2996-3B30A4833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7923" y="9647761"/>
                  <a:ext cx="915849" cy="5416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451CE941-0BB0-6B21-79A8-9D93FAC2B917}"/>
                    </a:ext>
                  </a:extLst>
                </p:cNvPr>
                <p:cNvSpPr txBox="1"/>
                <p:nvPr/>
              </p:nvSpPr>
              <p:spPr>
                <a:xfrm>
                  <a:off x="21149586" y="12684693"/>
                  <a:ext cx="457925" cy="5457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𝑥</m:t>
                        </m:r>
                      </m:oMath>
                    </m:oMathPara>
                  </a14:m>
                  <a:endParaRPr kumimoji="0" lang="zh-HK" altLang="en-US" sz="3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451CE941-0BB0-6B21-79A8-9D93FAC2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9586" y="12684693"/>
                  <a:ext cx="457925" cy="5457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6" name="Design of Potential Function">
            <a:extLst>
              <a:ext uri="{FF2B5EF4-FFF2-40B4-BE49-F238E27FC236}">
                <a16:creationId xmlns:a16="http://schemas.microsoft.com/office/drawing/2014/main" id="{244C4532-3D4F-5683-3C86-488DCA8CE1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Our Potential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版面配置區 1">
                <a:extLst>
                  <a:ext uri="{FF2B5EF4-FFF2-40B4-BE49-F238E27FC236}">
                    <a16:creationId xmlns:a16="http://schemas.microsoft.com/office/drawing/2014/main" id="{CF2D5513-99AB-0890-E42D-2B0713CAB6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06499" y="2508016"/>
                <a:ext cx="22373347" cy="391403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2500"/>
                  </a:spcBef>
                  <a:buNone/>
                </a:pPr>
                <a:r>
                  <a:rPr lang="en-US" altLang="zh-TW" sz="4400" dirty="0"/>
                  <a:t>Type </a:t>
                </a:r>
                <a14:m>
                  <m:oMath xmlns:m="http://schemas.openxmlformats.org/officeDocument/2006/math">
                    <m:r>
                      <a:rPr lang="en-US" altLang="zh-HK" sz="4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HK" sz="4400" dirty="0"/>
                  <a:t>’s potential (relative to other online types)</a:t>
                </a:r>
              </a:p>
              <a:p>
                <a:pPr lvl="1">
                  <a:spcBef>
                    <a:spcPts val="2500"/>
                  </a:spcBef>
                </a:pPr>
                <a:r>
                  <a:rPr lang="en-US" altLang="zh-TW" sz="3600" dirty="0"/>
                  <a:t>D</a:t>
                </a:r>
                <a:r>
                  <a:rPr lang="en-US" altLang="zh-HK" sz="3600" dirty="0"/>
                  <a:t>epends on availability of the offline neighbors at time </a:t>
                </a:r>
                <a14:m>
                  <m:oMath xmlns:m="http://schemas.openxmlformats.org/officeDocument/2006/math">
                    <m:r>
                      <a:rPr lang="en-US" altLang="zh-HK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HK" sz="3600" b="0" i="1" dirty="0">
                  <a:latin typeface="Cambria Math" panose="02040503050406030204" pitchFamily="18" charset="0"/>
                </a:endParaRPr>
              </a:p>
              <a:p>
                <a:pPr lvl="2">
                  <a:spcBef>
                    <a:spcPts val="2500"/>
                  </a:spcBef>
                </a:pPr>
                <a:r>
                  <a:rPr lang="en-US" altLang="zh-HK" sz="36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HK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HK" sz="3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HK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HK" sz="3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HK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HK" sz="3600"/>
                          <m:t> </m:t>
                        </m:r>
                        <m:r>
                          <m:rPr>
                            <m:nor/>
                          </m:rPr>
                          <a:rPr lang="en-US" altLang="zh-HK" sz="3600"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  <m:t>unmatched</m:t>
                        </m:r>
                        <m:r>
                          <m:rPr>
                            <m:nor/>
                          </m:rPr>
                          <a:rPr lang="en-US" altLang="zh-HK" sz="3600"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HK" sz="3600"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altLang="zh-HK" sz="3600"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HK" sz="3600"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US" altLang="zh-HK" sz="3600"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  <m:t> </m:t>
                        </m:r>
                        <m:r>
                          <a:rPr lang="en-US" altLang="zh-HK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HK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sz="3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HK" sz="3600" dirty="0"/>
              </a:p>
              <a:p>
                <a:pPr lvl="1">
                  <a:spcBef>
                    <a:spcPts val="2500"/>
                  </a:spcBef>
                </a:pPr>
                <a:r>
                  <a:rPr lang="en-US" altLang="zh-HK" sz="3600" dirty="0"/>
                  <a:t>Still </a:t>
                </a:r>
                <a:r>
                  <a:rPr lang="en-US" altLang="zh-HK" sz="3600" b="1" dirty="0"/>
                  <a:t>varies</a:t>
                </a:r>
                <a:r>
                  <a:rPr lang="en-US" altLang="zh-TW" sz="3600" b="1" dirty="0"/>
                  <a:t> with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HK" sz="3600" dirty="0"/>
                  <a:t> e</a:t>
                </a:r>
                <a:r>
                  <a:rPr lang="en-US" altLang="zh-TW" sz="3600" dirty="0"/>
                  <a:t>ven if </a:t>
                </a:r>
                <a:r>
                  <a:rPr lang="en-US" altLang="zh-HK" sz="3600" dirty="0"/>
                  <a:t>the set of available offline neighbors is </a:t>
                </a:r>
                <a:r>
                  <a:rPr lang="en-US" altLang="zh-HK" sz="3600" b="1" dirty="0"/>
                  <a:t>nonempty</a:t>
                </a:r>
                <a:r>
                  <a:rPr lang="en-US" altLang="zh-HK" sz="3600" dirty="0"/>
                  <a:t> and remains </a:t>
                </a:r>
                <a:r>
                  <a:rPr lang="en-US" altLang="zh-HK" sz="3600" b="1" dirty="0"/>
                  <a:t>unchanged</a:t>
                </a:r>
                <a:endParaRPr lang="en-US" altLang="zh-HK" sz="3600" dirty="0"/>
              </a:p>
            </p:txBody>
          </p:sp>
        </mc:Choice>
        <mc:Fallback xmlns="">
          <p:sp>
            <p:nvSpPr>
              <p:cNvPr id="35" name="文字版面配置區 1">
                <a:extLst>
                  <a:ext uri="{FF2B5EF4-FFF2-40B4-BE49-F238E27FC236}">
                    <a16:creationId xmlns:a16="http://schemas.microsoft.com/office/drawing/2014/main" id="{CF2D5513-99AB-0890-E42D-2B0713CAB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06499" y="2508016"/>
                <a:ext cx="22373347" cy="3914036"/>
              </a:xfrm>
              <a:blipFill>
                <a:blip r:embed="rId8"/>
                <a:stretch>
                  <a:fillRect l="-1281" t="-48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C1CEA85F-DF75-B1DC-C935-2C27BE946DD1}"/>
              </a:ext>
            </a:extLst>
          </p:cNvPr>
          <p:cNvGrpSpPr/>
          <p:nvPr/>
        </p:nvGrpSpPr>
        <p:grpSpPr>
          <a:xfrm>
            <a:off x="19964623" y="9120929"/>
            <a:ext cx="2813638" cy="3603293"/>
            <a:chOff x="19964623" y="9120929"/>
            <a:chExt cx="2813638" cy="3603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BDF6A788-CDD4-B9D6-6DCE-214F7F4452B0}"/>
                    </a:ext>
                  </a:extLst>
                </p:cNvPr>
                <p:cNvSpPr txBox="1"/>
                <p:nvPr/>
              </p:nvSpPr>
              <p:spPr>
                <a:xfrm>
                  <a:off x="20311148" y="9120929"/>
                  <a:ext cx="915849" cy="6515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𝐼</m:t>
                        </m:r>
                        <m:d>
                          <m:dPr>
                            <m:ctrlP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dPr>
                          <m:e>
                            <m: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kumimoji="0" lang="zh-HK" altLang="en-US" sz="4000" b="0" i="0" u="none" strike="noStrike" cap="none" spc="0" normalizeH="0" baseline="0">
                    <a:ln>
                      <a:noFill/>
                    </a:ln>
                    <a:solidFill>
                      <a:schemeClr val="accent5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BDF6A788-CDD4-B9D6-6DCE-214F7F445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1148" y="9120929"/>
                  <a:ext cx="915849" cy="651597"/>
                </a:xfrm>
                <a:prstGeom prst="rect">
                  <a:avLst/>
                </a:prstGeom>
                <a:blipFill>
                  <a:blip r:embed="rId9"/>
                  <a:stretch>
                    <a:fillRect r="-66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205D811D-B17B-BAF5-76A1-CDA3E869216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310" y="9936272"/>
              <a:ext cx="2643951" cy="0"/>
            </a:xfrm>
            <a:prstGeom prst="line">
              <a:avLst/>
            </a:prstGeom>
            <a:noFill/>
            <a:ln w="76200" cap="flat">
              <a:solidFill>
                <a:schemeClr val="accent5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A3DFD99B-5659-2100-FFF3-1A388550F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74296" y="9798097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chemeClr val="accent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921CB09E-C566-37E9-A6EA-F6A2DCA15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4623" y="12436222"/>
              <a:ext cx="288000" cy="28800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069D4AE9-9C53-31D1-B76C-1ECBE48AC189}"/>
                  </a:ext>
                </a:extLst>
              </p:cNvPr>
              <p:cNvSpPr txBox="1"/>
              <p:nvPr/>
            </p:nvSpPr>
            <p:spPr>
              <a:xfrm>
                <a:off x="11253171" y="12174376"/>
                <a:ext cx="6631899" cy="1127764"/>
              </a:xfrm>
              <a:prstGeom prst="rect">
                <a:avLst/>
              </a:prstGeom>
              <a:solidFill>
                <a:srgbClr val="F5DAD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lIns="180000" tIns="180000" rIns="180000" bIns="180000" anchor="ctr">
                <a:spAutoFit/>
              </a:bodyPr>
              <a:lstStyle/>
              <a:p>
                <a:pPr algn="di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4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HK" sz="4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sz="4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HK" sz="4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HK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HK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HK" sz="4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HK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HK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HK" sz="4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4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HK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HK" altLang="en-US" sz="440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069D4AE9-9C53-31D1-B76C-1ECBE48AC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171" y="12174376"/>
                <a:ext cx="6631899" cy="11277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群組 57">
            <a:extLst>
              <a:ext uri="{FF2B5EF4-FFF2-40B4-BE49-F238E27FC236}">
                <a16:creationId xmlns:a16="http://schemas.microsoft.com/office/drawing/2014/main" id="{7A683ACA-AC9B-875E-62AB-FE0BBECE2577}"/>
              </a:ext>
            </a:extLst>
          </p:cNvPr>
          <p:cNvGrpSpPr/>
          <p:nvPr/>
        </p:nvGrpSpPr>
        <p:grpSpPr>
          <a:xfrm>
            <a:off x="10009520" y="6490677"/>
            <a:ext cx="620099" cy="5960412"/>
            <a:chOff x="4021681" y="7906125"/>
            <a:chExt cx="525570" cy="3966181"/>
          </a:xfrm>
        </p:grpSpPr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AAD95643-9041-D5A3-4BA4-9AEA1A2CABFD}"/>
                </a:ext>
              </a:extLst>
            </p:cNvPr>
            <p:cNvCxnSpPr>
              <a:cxnSpLocks/>
            </p:cNvCxnSpPr>
            <p:nvPr/>
          </p:nvCxnSpPr>
          <p:spPr>
            <a:xfrm>
              <a:off x="4190002" y="8592741"/>
              <a:ext cx="0" cy="2540346"/>
            </a:xfrm>
            <a:prstGeom prst="straightConnector1">
              <a:avLst/>
            </a:prstGeom>
            <a:noFill/>
            <a:ln w="139700" cap="flat">
              <a:gradFill>
                <a:gsLst>
                  <a:gs pos="0">
                    <a:srgbClr val="2C70B3"/>
                  </a:gs>
                  <a:gs pos="100000">
                    <a:srgbClr val="CF5F5C"/>
                  </a:gs>
                </a:gsLst>
                <a:lin ang="5400000" scaled="0"/>
              </a:gra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群組">
                  <a:extLst>
                    <a:ext uri="{FF2B5EF4-FFF2-40B4-BE49-F238E27FC236}">
                      <a16:creationId xmlns:a16="http://schemas.microsoft.com/office/drawing/2014/main" id="{9D1FB65E-7505-776C-7D9E-0C91CDE4313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21681" y="7906125"/>
                  <a:ext cx="525570" cy="5659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4500"/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sz="5400" i="1" dirty="0" smtClean="0">
                            <a:solidFill>
                              <a:srgbClr val="2C70B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sz="5400">
                    <a:solidFill>
                      <a:srgbClr val="2C70B3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群組">
                  <a:extLst>
                    <a:ext uri="{FF2B5EF4-FFF2-40B4-BE49-F238E27FC236}">
                      <a16:creationId xmlns:a16="http://schemas.microsoft.com/office/drawing/2014/main" id="{9D1FB65E-7505-776C-7D9E-0C91CDE43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1681" y="7906125"/>
                  <a:ext cx="525570" cy="5659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群組">
                  <a:extLst>
                    <a:ext uri="{FF2B5EF4-FFF2-40B4-BE49-F238E27FC236}">
                      <a16:creationId xmlns:a16="http://schemas.microsoft.com/office/drawing/2014/main" id="{C303EAEB-B2EB-F4C1-647D-FAF01F85F94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21681" y="11306373"/>
                  <a:ext cx="525570" cy="5659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ctr">
                    <a:defRPr sz="4500"/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sz="5400" i="1" dirty="0" smtClean="0">
                            <a:solidFill>
                              <a:srgbClr val="CF5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sz="5400">
                    <a:solidFill>
                      <a:srgbClr val="CF5F5C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群組">
                  <a:extLst>
                    <a:ext uri="{FF2B5EF4-FFF2-40B4-BE49-F238E27FC236}">
                      <a16:creationId xmlns:a16="http://schemas.microsoft.com/office/drawing/2014/main" id="{C303EAEB-B2EB-F4C1-647D-FAF01F85F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1681" y="11306373"/>
                  <a:ext cx="525570" cy="5659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語音泡泡: 矩形 388">
                <a:extLst>
                  <a:ext uri="{FF2B5EF4-FFF2-40B4-BE49-F238E27FC236}">
                    <a16:creationId xmlns:a16="http://schemas.microsoft.com/office/drawing/2014/main" id="{BA14FEEC-EF0A-6B82-B366-F287E41CC0E6}"/>
                  </a:ext>
                </a:extLst>
              </p:cNvPr>
              <p:cNvSpPr/>
              <p:nvPr/>
            </p:nvSpPr>
            <p:spPr>
              <a:xfrm rot="5400000" flipH="1">
                <a:off x="13457254" y="4790908"/>
                <a:ext cx="2916302" cy="8986213"/>
              </a:xfrm>
              <a:custGeom>
                <a:avLst/>
                <a:gdLst>
                  <a:gd name="connsiteX0" fmla="*/ 0 w 3567756"/>
                  <a:gd name="connsiteY0" fmla="*/ 0 h 2778593"/>
                  <a:gd name="connsiteX1" fmla="*/ 594626 w 3567756"/>
                  <a:gd name="connsiteY1" fmla="*/ 0 h 2778593"/>
                  <a:gd name="connsiteX2" fmla="*/ 594626 w 3567756"/>
                  <a:gd name="connsiteY2" fmla="*/ 0 h 2778593"/>
                  <a:gd name="connsiteX3" fmla="*/ 1486565 w 3567756"/>
                  <a:gd name="connsiteY3" fmla="*/ 0 h 2778593"/>
                  <a:gd name="connsiteX4" fmla="*/ 3567756 w 3567756"/>
                  <a:gd name="connsiteY4" fmla="*/ 0 h 2778593"/>
                  <a:gd name="connsiteX5" fmla="*/ 3567756 w 3567756"/>
                  <a:gd name="connsiteY5" fmla="*/ 1620846 h 2778593"/>
                  <a:gd name="connsiteX6" fmla="*/ 3567756 w 3567756"/>
                  <a:gd name="connsiteY6" fmla="*/ 1620846 h 2778593"/>
                  <a:gd name="connsiteX7" fmla="*/ 3567756 w 3567756"/>
                  <a:gd name="connsiteY7" fmla="*/ 2315494 h 2778593"/>
                  <a:gd name="connsiteX8" fmla="*/ 3567756 w 3567756"/>
                  <a:gd name="connsiteY8" fmla="*/ 2778593 h 2778593"/>
                  <a:gd name="connsiteX9" fmla="*/ 1486565 w 3567756"/>
                  <a:gd name="connsiteY9" fmla="*/ 2778593 h 2778593"/>
                  <a:gd name="connsiteX10" fmla="*/ 1053273 w 3567756"/>
                  <a:gd name="connsiteY10" fmla="*/ 3583107 h 2778593"/>
                  <a:gd name="connsiteX11" fmla="*/ 594626 w 3567756"/>
                  <a:gd name="connsiteY11" fmla="*/ 2778593 h 2778593"/>
                  <a:gd name="connsiteX12" fmla="*/ 0 w 3567756"/>
                  <a:gd name="connsiteY12" fmla="*/ 2778593 h 2778593"/>
                  <a:gd name="connsiteX13" fmla="*/ 0 w 3567756"/>
                  <a:gd name="connsiteY13" fmla="*/ 2315494 h 2778593"/>
                  <a:gd name="connsiteX14" fmla="*/ 0 w 3567756"/>
                  <a:gd name="connsiteY14" fmla="*/ 1620846 h 2778593"/>
                  <a:gd name="connsiteX15" fmla="*/ 0 w 3567756"/>
                  <a:gd name="connsiteY15" fmla="*/ 1620846 h 2778593"/>
                  <a:gd name="connsiteX16" fmla="*/ 0 w 3567756"/>
                  <a:gd name="connsiteY16" fmla="*/ 0 h 2778593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286662 w 3567756"/>
                  <a:gd name="connsiteY9" fmla="*/ 2765896 h 3583107"/>
                  <a:gd name="connsiteX10" fmla="*/ 1053273 w 3567756"/>
                  <a:gd name="connsiteY10" fmla="*/ 3583107 h 3583107"/>
                  <a:gd name="connsiteX11" fmla="*/ 594626 w 3567756"/>
                  <a:gd name="connsiteY11" fmla="*/ 2778593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286662 w 3567756"/>
                  <a:gd name="connsiteY9" fmla="*/ 2765896 h 3583107"/>
                  <a:gd name="connsiteX10" fmla="*/ 1053273 w 3567756"/>
                  <a:gd name="connsiteY10" fmla="*/ 3583107 h 3583107"/>
                  <a:gd name="connsiteX11" fmla="*/ 1331223 w 3567756"/>
                  <a:gd name="connsiteY11" fmla="*/ 2778596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273959 w 3567756"/>
                  <a:gd name="connsiteY9" fmla="*/ 2816699 h 3583107"/>
                  <a:gd name="connsiteX10" fmla="*/ 1053273 w 3567756"/>
                  <a:gd name="connsiteY10" fmla="*/ 3583107 h 3583107"/>
                  <a:gd name="connsiteX11" fmla="*/ 1331223 w 3567756"/>
                  <a:gd name="connsiteY11" fmla="*/ 2778596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286656 w 3567756"/>
                  <a:gd name="connsiteY9" fmla="*/ 2778602 h 3583107"/>
                  <a:gd name="connsiteX10" fmla="*/ 1053273 w 3567756"/>
                  <a:gd name="connsiteY10" fmla="*/ 3583107 h 3583107"/>
                  <a:gd name="connsiteX11" fmla="*/ 1331223 w 3567756"/>
                  <a:gd name="connsiteY11" fmla="*/ 2778596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286656 w 3567756"/>
                  <a:gd name="connsiteY9" fmla="*/ 2778602 h 3583107"/>
                  <a:gd name="connsiteX10" fmla="*/ 1053273 w 3567756"/>
                  <a:gd name="connsiteY10" fmla="*/ 3583107 h 3583107"/>
                  <a:gd name="connsiteX11" fmla="*/ 1695286 w 3567756"/>
                  <a:gd name="connsiteY11" fmla="*/ 2761665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1854853 w 3567756"/>
                  <a:gd name="connsiteY9" fmla="*/ 2778605 h 3583107"/>
                  <a:gd name="connsiteX10" fmla="*/ 1053273 w 3567756"/>
                  <a:gd name="connsiteY10" fmla="*/ 3583107 h 3583107"/>
                  <a:gd name="connsiteX11" fmla="*/ 1695286 w 3567756"/>
                  <a:gd name="connsiteY11" fmla="*/ 2761665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1854853 w 3567756"/>
                  <a:gd name="connsiteY9" fmla="*/ 2778605 h 3583107"/>
                  <a:gd name="connsiteX10" fmla="*/ 1053273 w 3567756"/>
                  <a:gd name="connsiteY10" fmla="*/ 3583107 h 3583107"/>
                  <a:gd name="connsiteX11" fmla="*/ 1542883 w 3567756"/>
                  <a:gd name="connsiteY11" fmla="*/ 2778601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041117 w 3567756"/>
                  <a:gd name="connsiteY9" fmla="*/ 2770141 h 3583107"/>
                  <a:gd name="connsiteX10" fmla="*/ 1053273 w 3567756"/>
                  <a:gd name="connsiteY10" fmla="*/ 3583107 h 3583107"/>
                  <a:gd name="connsiteX11" fmla="*/ 1542883 w 3567756"/>
                  <a:gd name="connsiteY11" fmla="*/ 2778601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57710"/>
                  <a:gd name="connsiteX1" fmla="*/ 594626 w 3567756"/>
                  <a:gd name="connsiteY1" fmla="*/ 0 h 3557710"/>
                  <a:gd name="connsiteX2" fmla="*/ 594626 w 3567756"/>
                  <a:gd name="connsiteY2" fmla="*/ 0 h 3557710"/>
                  <a:gd name="connsiteX3" fmla="*/ 1486565 w 3567756"/>
                  <a:gd name="connsiteY3" fmla="*/ 0 h 3557710"/>
                  <a:gd name="connsiteX4" fmla="*/ 3567756 w 3567756"/>
                  <a:gd name="connsiteY4" fmla="*/ 0 h 3557710"/>
                  <a:gd name="connsiteX5" fmla="*/ 3567756 w 3567756"/>
                  <a:gd name="connsiteY5" fmla="*/ 1620846 h 3557710"/>
                  <a:gd name="connsiteX6" fmla="*/ 3567756 w 3567756"/>
                  <a:gd name="connsiteY6" fmla="*/ 1620846 h 3557710"/>
                  <a:gd name="connsiteX7" fmla="*/ 3567756 w 3567756"/>
                  <a:gd name="connsiteY7" fmla="*/ 2315494 h 3557710"/>
                  <a:gd name="connsiteX8" fmla="*/ 3567756 w 3567756"/>
                  <a:gd name="connsiteY8" fmla="*/ 2778593 h 3557710"/>
                  <a:gd name="connsiteX9" fmla="*/ 2041117 w 3567756"/>
                  <a:gd name="connsiteY9" fmla="*/ 2770141 h 3557710"/>
                  <a:gd name="connsiteX10" fmla="*/ 1730603 w 3567756"/>
                  <a:gd name="connsiteY10" fmla="*/ 3557710 h 3557710"/>
                  <a:gd name="connsiteX11" fmla="*/ 1542883 w 3567756"/>
                  <a:gd name="connsiteY11" fmla="*/ 2778601 h 3557710"/>
                  <a:gd name="connsiteX12" fmla="*/ 0 w 3567756"/>
                  <a:gd name="connsiteY12" fmla="*/ 2778593 h 3557710"/>
                  <a:gd name="connsiteX13" fmla="*/ 0 w 3567756"/>
                  <a:gd name="connsiteY13" fmla="*/ 2315494 h 3557710"/>
                  <a:gd name="connsiteX14" fmla="*/ 0 w 3567756"/>
                  <a:gd name="connsiteY14" fmla="*/ 1620846 h 3557710"/>
                  <a:gd name="connsiteX15" fmla="*/ 0 w 3567756"/>
                  <a:gd name="connsiteY15" fmla="*/ 1620846 h 3557710"/>
                  <a:gd name="connsiteX16" fmla="*/ 0 w 3567756"/>
                  <a:gd name="connsiteY16" fmla="*/ 0 h 3557710"/>
                  <a:gd name="connsiteX0" fmla="*/ 0 w 3567756"/>
                  <a:gd name="connsiteY0" fmla="*/ 0 h 3557710"/>
                  <a:gd name="connsiteX1" fmla="*/ 594626 w 3567756"/>
                  <a:gd name="connsiteY1" fmla="*/ 0 h 3557710"/>
                  <a:gd name="connsiteX2" fmla="*/ 594626 w 3567756"/>
                  <a:gd name="connsiteY2" fmla="*/ 0 h 3557710"/>
                  <a:gd name="connsiteX3" fmla="*/ 1486565 w 3567756"/>
                  <a:gd name="connsiteY3" fmla="*/ 0 h 3557710"/>
                  <a:gd name="connsiteX4" fmla="*/ 3567756 w 3567756"/>
                  <a:gd name="connsiteY4" fmla="*/ 0 h 3557710"/>
                  <a:gd name="connsiteX5" fmla="*/ 3567756 w 3567756"/>
                  <a:gd name="connsiteY5" fmla="*/ 1620846 h 3557710"/>
                  <a:gd name="connsiteX6" fmla="*/ 3567756 w 3567756"/>
                  <a:gd name="connsiteY6" fmla="*/ 1620846 h 3557710"/>
                  <a:gd name="connsiteX7" fmla="*/ 3567756 w 3567756"/>
                  <a:gd name="connsiteY7" fmla="*/ 2315494 h 3557710"/>
                  <a:gd name="connsiteX8" fmla="*/ 3567756 w 3567756"/>
                  <a:gd name="connsiteY8" fmla="*/ 2778593 h 3557710"/>
                  <a:gd name="connsiteX9" fmla="*/ 2041117 w 3567756"/>
                  <a:gd name="connsiteY9" fmla="*/ 2770141 h 3557710"/>
                  <a:gd name="connsiteX10" fmla="*/ 1781403 w 3567756"/>
                  <a:gd name="connsiteY10" fmla="*/ 3557710 h 3557710"/>
                  <a:gd name="connsiteX11" fmla="*/ 1542883 w 3567756"/>
                  <a:gd name="connsiteY11" fmla="*/ 2778601 h 3557710"/>
                  <a:gd name="connsiteX12" fmla="*/ 0 w 3567756"/>
                  <a:gd name="connsiteY12" fmla="*/ 2778593 h 3557710"/>
                  <a:gd name="connsiteX13" fmla="*/ 0 w 3567756"/>
                  <a:gd name="connsiteY13" fmla="*/ 2315494 h 3557710"/>
                  <a:gd name="connsiteX14" fmla="*/ 0 w 3567756"/>
                  <a:gd name="connsiteY14" fmla="*/ 1620846 h 3557710"/>
                  <a:gd name="connsiteX15" fmla="*/ 0 w 3567756"/>
                  <a:gd name="connsiteY15" fmla="*/ 1620846 h 3557710"/>
                  <a:gd name="connsiteX16" fmla="*/ 0 w 3567756"/>
                  <a:gd name="connsiteY16" fmla="*/ 0 h 3557710"/>
                  <a:gd name="connsiteX0" fmla="*/ 0 w 3567756"/>
                  <a:gd name="connsiteY0" fmla="*/ 0 h 3532310"/>
                  <a:gd name="connsiteX1" fmla="*/ 594626 w 3567756"/>
                  <a:gd name="connsiteY1" fmla="*/ 0 h 3532310"/>
                  <a:gd name="connsiteX2" fmla="*/ 594626 w 3567756"/>
                  <a:gd name="connsiteY2" fmla="*/ 0 h 3532310"/>
                  <a:gd name="connsiteX3" fmla="*/ 1486565 w 3567756"/>
                  <a:gd name="connsiteY3" fmla="*/ 0 h 3532310"/>
                  <a:gd name="connsiteX4" fmla="*/ 3567756 w 3567756"/>
                  <a:gd name="connsiteY4" fmla="*/ 0 h 3532310"/>
                  <a:gd name="connsiteX5" fmla="*/ 3567756 w 3567756"/>
                  <a:gd name="connsiteY5" fmla="*/ 1620846 h 3532310"/>
                  <a:gd name="connsiteX6" fmla="*/ 3567756 w 3567756"/>
                  <a:gd name="connsiteY6" fmla="*/ 1620846 h 3532310"/>
                  <a:gd name="connsiteX7" fmla="*/ 3567756 w 3567756"/>
                  <a:gd name="connsiteY7" fmla="*/ 2315494 h 3532310"/>
                  <a:gd name="connsiteX8" fmla="*/ 3567756 w 3567756"/>
                  <a:gd name="connsiteY8" fmla="*/ 2778593 h 3532310"/>
                  <a:gd name="connsiteX9" fmla="*/ 2041117 w 3567756"/>
                  <a:gd name="connsiteY9" fmla="*/ 2770141 h 3532310"/>
                  <a:gd name="connsiteX10" fmla="*/ 1772936 w 3567756"/>
                  <a:gd name="connsiteY10" fmla="*/ 3532310 h 3532310"/>
                  <a:gd name="connsiteX11" fmla="*/ 1542883 w 3567756"/>
                  <a:gd name="connsiteY11" fmla="*/ 2778601 h 3532310"/>
                  <a:gd name="connsiteX12" fmla="*/ 0 w 3567756"/>
                  <a:gd name="connsiteY12" fmla="*/ 2778593 h 3532310"/>
                  <a:gd name="connsiteX13" fmla="*/ 0 w 3567756"/>
                  <a:gd name="connsiteY13" fmla="*/ 2315494 h 3532310"/>
                  <a:gd name="connsiteX14" fmla="*/ 0 w 3567756"/>
                  <a:gd name="connsiteY14" fmla="*/ 1620846 h 3532310"/>
                  <a:gd name="connsiteX15" fmla="*/ 0 w 3567756"/>
                  <a:gd name="connsiteY15" fmla="*/ 1620846 h 3532310"/>
                  <a:gd name="connsiteX16" fmla="*/ 0 w 3567756"/>
                  <a:gd name="connsiteY16" fmla="*/ 0 h 3532310"/>
                  <a:gd name="connsiteX0" fmla="*/ 0 w 3567756"/>
                  <a:gd name="connsiteY0" fmla="*/ 0 h 2948110"/>
                  <a:gd name="connsiteX1" fmla="*/ 594626 w 3567756"/>
                  <a:gd name="connsiteY1" fmla="*/ 0 h 2948110"/>
                  <a:gd name="connsiteX2" fmla="*/ 594626 w 3567756"/>
                  <a:gd name="connsiteY2" fmla="*/ 0 h 2948110"/>
                  <a:gd name="connsiteX3" fmla="*/ 1486565 w 3567756"/>
                  <a:gd name="connsiteY3" fmla="*/ 0 h 2948110"/>
                  <a:gd name="connsiteX4" fmla="*/ 3567756 w 3567756"/>
                  <a:gd name="connsiteY4" fmla="*/ 0 h 2948110"/>
                  <a:gd name="connsiteX5" fmla="*/ 3567756 w 3567756"/>
                  <a:gd name="connsiteY5" fmla="*/ 1620846 h 2948110"/>
                  <a:gd name="connsiteX6" fmla="*/ 3567756 w 3567756"/>
                  <a:gd name="connsiteY6" fmla="*/ 1620846 h 2948110"/>
                  <a:gd name="connsiteX7" fmla="*/ 3567756 w 3567756"/>
                  <a:gd name="connsiteY7" fmla="*/ 2315494 h 2948110"/>
                  <a:gd name="connsiteX8" fmla="*/ 3567756 w 3567756"/>
                  <a:gd name="connsiteY8" fmla="*/ 2778593 h 2948110"/>
                  <a:gd name="connsiteX9" fmla="*/ 2041117 w 3567756"/>
                  <a:gd name="connsiteY9" fmla="*/ 2770141 h 2948110"/>
                  <a:gd name="connsiteX10" fmla="*/ 1785636 w 3567756"/>
                  <a:gd name="connsiteY10" fmla="*/ 2948110 h 2948110"/>
                  <a:gd name="connsiteX11" fmla="*/ 1542883 w 3567756"/>
                  <a:gd name="connsiteY11" fmla="*/ 2778601 h 2948110"/>
                  <a:gd name="connsiteX12" fmla="*/ 0 w 3567756"/>
                  <a:gd name="connsiteY12" fmla="*/ 2778593 h 2948110"/>
                  <a:gd name="connsiteX13" fmla="*/ 0 w 3567756"/>
                  <a:gd name="connsiteY13" fmla="*/ 2315494 h 2948110"/>
                  <a:gd name="connsiteX14" fmla="*/ 0 w 3567756"/>
                  <a:gd name="connsiteY14" fmla="*/ 1620846 h 2948110"/>
                  <a:gd name="connsiteX15" fmla="*/ 0 w 3567756"/>
                  <a:gd name="connsiteY15" fmla="*/ 1620846 h 2948110"/>
                  <a:gd name="connsiteX16" fmla="*/ 0 w 3567756"/>
                  <a:gd name="connsiteY16" fmla="*/ 0 h 2948110"/>
                  <a:gd name="connsiteX0" fmla="*/ 0 w 3567756"/>
                  <a:gd name="connsiteY0" fmla="*/ 0 h 3050646"/>
                  <a:gd name="connsiteX1" fmla="*/ 594626 w 3567756"/>
                  <a:gd name="connsiteY1" fmla="*/ 0 h 3050646"/>
                  <a:gd name="connsiteX2" fmla="*/ 594626 w 3567756"/>
                  <a:gd name="connsiteY2" fmla="*/ 0 h 3050646"/>
                  <a:gd name="connsiteX3" fmla="*/ 1486565 w 3567756"/>
                  <a:gd name="connsiteY3" fmla="*/ 0 h 3050646"/>
                  <a:gd name="connsiteX4" fmla="*/ 3567756 w 3567756"/>
                  <a:gd name="connsiteY4" fmla="*/ 0 h 3050646"/>
                  <a:gd name="connsiteX5" fmla="*/ 3567756 w 3567756"/>
                  <a:gd name="connsiteY5" fmla="*/ 1620846 h 3050646"/>
                  <a:gd name="connsiteX6" fmla="*/ 3567756 w 3567756"/>
                  <a:gd name="connsiteY6" fmla="*/ 1620846 h 3050646"/>
                  <a:gd name="connsiteX7" fmla="*/ 3567756 w 3567756"/>
                  <a:gd name="connsiteY7" fmla="*/ 2315494 h 3050646"/>
                  <a:gd name="connsiteX8" fmla="*/ 3567756 w 3567756"/>
                  <a:gd name="connsiteY8" fmla="*/ 2778593 h 3050646"/>
                  <a:gd name="connsiteX9" fmla="*/ 2041117 w 3567756"/>
                  <a:gd name="connsiteY9" fmla="*/ 2770141 h 3050646"/>
                  <a:gd name="connsiteX10" fmla="*/ 1785636 w 3567756"/>
                  <a:gd name="connsiteY10" fmla="*/ 3050646 h 3050646"/>
                  <a:gd name="connsiteX11" fmla="*/ 1542883 w 3567756"/>
                  <a:gd name="connsiteY11" fmla="*/ 2778601 h 3050646"/>
                  <a:gd name="connsiteX12" fmla="*/ 0 w 3567756"/>
                  <a:gd name="connsiteY12" fmla="*/ 2778593 h 3050646"/>
                  <a:gd name="connsiteX13" fmla="*/ 0 w 3567756"/>
                  <a:gd name="connsiteY13" fmla="*/ 2315494 h 3050646"/>
                  <a:gd name="connsiteX14" fmla="*/ 0 w 3567756"/>
                  <a:gd name="connsiteY14" fmla="*/ 1620846 h 3050646"/>
                  <a:gd name="connsiteX15" fmla="*/ 0 w 3567756"/>
                  <a:gd name="connsiteY15" fmla="*/ 1620846 h 3050646"/>
                  <a:gd name="connsiteX16" fmla="*/ 0 w 3567756"/>
                  <a:gd name="connsiteY16" fmla="*/ 0 h 305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67756" h="3050646">
                    <a:moveTo>
                      <a:pt x="0" y="0"/>
                    </a:moveTo>
                    <a:lnTo>
                      <a:pt x="594626" y="0"/>
                    </a:lnTo>
                    <a:lnTo>
                      <a:pt x="594626" y="0"/>
                    </a:lnTo>
                    <a:lnTo>
                      <a:pt x="1486565" y="0"/>
                    </a:lnTo>
                    <a:lnTo>
                      <a:pt x="3567756" y="0"/>
                    </a:lnTo>
                    <a:lnTo>
                      <a:pt x="3567756" y="1620846"/>
                    </a:lnTo>
                    <a:lnTo>
                      <a:pt x="3567756" y="1620846"/>
                    </a:lnTo>
                    <a:lnTo>
                      <a:pt x="3567756" y="2315494"/>
                    </a:lnTo>
                    <a:lnTo>
                      <a:pt x="3567756" y="2778593"/>
                    </a:lnTo>
                    <a:lnTo>
                      <a:pt x="2041117" y="2770141"/>
                    </a:lnTo>
                    <a:lnTo>
                      <a:pt x="1785636" y="3050646"/>
                    </a:lnTo>
                    <a:lnTo>
                      <a:pt x="1542883" y="2778601"/>
                    </a:lnTo>
                    <a:lnTo>
                      <a:pt x="0" y="2778593"/>
                    </a:lnTo>
                    <a:lnTo>
                      <a:pt x="0" y="2315494"/>
                    </a:lnTo>
                    <a:lnTo>
                      <a:pt x="0" y="1620846"/>
                    </a:lnTo>
                    <a:lnTo>
                      <a:pt x="0" y="16208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7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vert270" wrap="square" lIns="216000" tIns="216000" rIns="216000" bIns="1080000" numCol="1" spcCol="38100" rtlCol="0" anchor="t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kumimoji="0" lang="en-US" altLang="zh-HK" sz="4000" b="0" i="0" u="none" strike="noStrike" cap="none" spc="0" normalizeH="0" baseline="0" dirty="0">
                    <a:ln>
                      <a:noFill/>
                    </a:ln>
                    <a:solidFill>
                      <a:srgbClr val="6600FF"/>
                    </a:solidFill>
                    <a:effectLst/>
                    <a:uFillTx/>
                    <a:sym typeface="Helvetica Neue"/>
                  </a:rPr>
                  <a:t>Type </a:t>
                </a:r>
                <a14:m>
                  <m:oMath xmlns:m="http://schemas.openxmlformats.org/officeDocument/2006/math">
                    <m:r>
                      <a:rPr kumimoji="0" lang="en-US" altLang="zh-HK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𝑖</m:t>
                    </m:r>
                  </m:oMath>
                </a14:m>
                <a:r>
                  <a:rPr kumimoji="0" lang="en-US" altLang="zh-HK" sz="4000" b="0" i="0" u="none" strike="noStrike" cap="none" spc="0" normalizeH="0" baseline="0" dirty="0">
                    <a:ln>
                      <a:noFill/>
                    </a:ln>
                    <a:solidFill>
                      <a:srgbClr val="6600FF"/>
                    </a:solidFill>
                    <a:effectLst/>
                    <a:uFillTx/>
                    <a:sym typeface="Helvetica Neue"/>
                  </a:rPr>
                  <a:t>’s average match</a:t>
                </a:r>
                <a:r>
                  <a:rPr kumimoji="0" lang="en-US" altLang="zh-HK" sz="4000" b="0" i="0" u="none" strike="noStrike" cap="none" spc="0" normalizeH="0" dirty="0">
                    <a:ln>
                      <a:noFill/>
                    </a:ln>
                    <a:solidFill>
                      <a:srgbClr val="6600FF"/>
                    </a:solidFill>
                    <a:effectLst/>
                    <a:uFillTx/>
                    <a:sym typeface="Helvetica Neue"/>
                  </a:rPr>
                  <a:t> rate </a:t>
                </a:r>
                <a14:m>
                  <m:oMath xmlns:m="http://schemas.openxmlformats.org/officeDocument/2006/math">
                    <m:r>
                      <a:rPr lang="en-US" altLang="zh-HK" sz="4000" i="1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kumimoji="0" lang="en-US" altLang="zh-HK" sz="4000" b="0" i="0" u="none" strike="noStrike" cap="none" spc="0" normalizeH="0" dirty="0">
                    <a:ln>
                      <a:noFill/>
                    </a:ln>
                    <a:solidFill>
                      <a:srgbClr val="6600FF"/>
                    </a:solidFill>
                    <a:effectLst/>
                    <a:uFillTx/>
                    <a:sym typeface="Helvetica Neue"/>
                  </a:rPr>
                  <a:t> </a:t>
                </a:r>
                <a:endParaRPr kumimoji="0" lang="en-US" altLang="zh-HK" sz="4000" b="0" i="0" u="none" strike="noStrike" cap="none" spc="0" normalizeH="0" baseline="0" dirty="0">
                  <a:ln>
                    <a:noFill/>
                  </a:ln>
                  <a:solidFill>
                    <a:srgbClr val="6600FF"/>
                  </a:solidFill>
                  <a:effectLst/>
                  <a:uFillTx/>
                  <a:sym typeface="Helvetica Neue"/>
                </a:endParaRPr>
              </a:p>
              <a:p>
                <a:pPr marL="571500" lvl="1" indent="-5715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kumimoji="0" lang="en-US" altLang="zh-HK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Fewer</a:t>
                </a:r>
                <a:r>
                  <a:rPr kumimoji="0" lang="en-US" altLang="zh-HK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 online vertices to come</a:t>
                </a:r>
                <a:endParaRPr kumimoji="0" lang="en-US" altLang="zh-HK" sz="3600" b="0" i="1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pPr marL="571500" indent="-5715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kumimoji="0" lang="en-US" altLang="zh-TW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Fewer</a:t>
                </a:r>
                <a:r>
                  <a:rPr lang="en-US" altLang="zh-TW" sz="3600" dirty="0"/>
                  <a:t> chances of losing all offline neighbors</a:t>
                </a:r>
              </a:p>
              <a:p>
                <a:pPr marL="571500" indent="-5715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HK" sz="3600" dirty="0"/>
                  <a:t>More probable that arrival </a:t>
                </a:r>
                <a14:m>
                  <m:oMath xmlns:m="http://schemas.openxmlformats.org/officeDocument/2006/math">
                    <m:r>
                      <a:rPr lang="en-US" altLang="zh-HK" sz="36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HK" sz="3600" dirty="0"/>
                  <a:t> match</a:t>
                </a:r>
                <a:endParaRPr lang="en-US" altLang="zh-HK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9" name="語音泡泡: 矩形 388">
                <a:extLst>
                  <a:ext uri="{FF2B5EF4-FFF2-40B4-BE49-F238E27FC236}">
                    <a16:creationId xmlns:a16="http://schemas.microsoft.com/office/drawing/2014/main" id="{BA14FEEC-EF0A-6B82-B366-F287E41CC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13457254" y="4790908"/>
                <a:ext cx="2916302" cy="8986213"/>
              </a:xfrm>
              <a:custGeom>
                <a:avLst/>
                <a:gdLst>
                  <a:gd name="connsiteX0" fmla="*/ 0 w 3567756"/>
                  <a:gd name="connsiteY0" fmla="*/ 0 h 2778593"/>
                  <a:gd name="connsiteX1" fmla="*/ 594626 w 3567756"/>
                  <a:gd name="connsiteY1" fmla="*/ 0 h 2778593"/>
                  <a:gd name="connsiteX2" fmla="*/ 594626 w 3567756"/>
                  <a:gd name="connsiteY2" fmla="*/ 0 h 2778593"/>
                  <a:gd name="connsiteX3" fmla="*/ 1486565 w 3567756"/>
                  <a:gd name="connsiteY3" fmla="*/ 0 h 2778593"/>
                  <a:gd name="connsiteX4" fmla="*/ 3567756 w 3567756"/>
                  <a:gd name="connsiteY4" fmla="*/ 0 h 2778593"/>
                  <a:gd name="connsiteX5" fmla="*/ 3567756 w 3567756"/>
                  <a:gd name="connsiteY5" fmla="*/ 1620846 h 2778593"/>
                  <a:gd name="connsiteX6" fmla="*/ 3567756 w 3567756"/>
                  <a:gd name="connsiteY6" fmla="*/ 1620846 h 2778593"/>
                  <a:gd name="connsiteX7" fmla="*/ 3567756 w 3567756"/>
                  <a:gd name="connsiteY7" fmla="*/ 2315494 h 2778593"/>
                  <a:gd name="connsiteX8" fmla="*/ 3567756 w 3567756"/>
                  <a:gd name="connsiteY8" fmla="*/ 2778593 h 2778593"/>
                  <a:gd name="connsiteX9" fmla="*/ 1486565 w 3567756"/>
                  <a:gd name="connsiteY9" fmla="*/ 2778593 h 2778593"/>
                  <a:gd name="connsiteX10" fmla="*/ 1053273 w 3567756"/>
                  <a:gd name="connsiteY10" fmla="*/ 3583107 h 2778593"/>
                  <a:gd name="connsiteX11" fmla="*/ 594626 w 3567756"/>
                  <a:gd name="connsiteY11" fmla="*/ 2778593 h 2778593"/>
                  <a:gd name="connsiteX12" fmla="*/ 0 w 3567756"/>
                  <a:gd name="connsiteY12" fmla="*/ 2778593 h 2778593"/>
                  <a:gd name="connsiteX13" fmla="*/ 0 w 3567756"/>
                  <a:gd name="connsiteY13" fmla="*/ 2315494 h 2778593"/>
                  <a:gd name="connsiteX14" fmla="*/ 0 w 3567756"/>
                  <a:gd name="connsiteY14" fmla="*/ 1620846 h 2778593"/>
                  <a:gd name="connsiteX15" fmla="*/ 0 w 3567756"/>
                  <a:gd name="connsiteY15" fmla="*/ 1620846 h 2778593"/>
                  <a:gd name="connsiteX16" fmla="*/ 0 w 3567756"/>
                  <a:gd name="connsiteY16" fmla="*/ 0 h 2778593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286662 w 3567756"/>
                  <a:gd name="connsiteY9" fmla="*/ 2765896 h 3583107"/>
                  <a:gd name="connsiteX10" fmla="*/ 1053273 w 3567756"/>
                  <a:gd name="connsiteY10" fmla="*/ 3583107 h 3583107"/>
                  <a:gd name="connsiteX11" fmla="*/ 594626 w 3567756"/>
                  <a:gd name="connsiteY11" fmla="*/ 2778593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286662 w 3567756"/>
                  <a:gd name="connsiteY9" fmla="*/ 2765896 h 3583107"/>
                  <a:gd name="connsiteX10" fmla="*/ 1053273 w 3567756"/>
                  <a:gd name="connsiteY10" fmla="*/ 3583107 h 3583107"/>
                  <a:gd name="connsiteX11" fmla="*/ 1331223 w 3567756"/>
                  <a:gd name="connsiteY11" fmla="*/ 2778596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273959 w 3567756"/>
                  <a:gd name="connsiteY9" fmla="*/ 2816699 h 3583107"/>
                  <a:gd name="connsiteX10" fmla="*/ 1053273 w 3567756"/>
                  <a:gd name="connsiteY10" fmla="*/ 3583107 h 3583107"/>
                  <a:gd name="connsiteX11" fmla="*/ 1331223 w 3567756"/>
                  <a:gd name="connsiteY11" fmla="*/ 2778596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286656 w 3567756"/>
                  <a:gd name="connsiteY9" fmla="*/ 2778602 h 3583107"/>
                  <a:gd name="connsiteX10" fmla="*/ 1053273 w 3567756"/>
                  <a:gd name="connsiteY10" fmla="*/ 3583107 h 3583107"/>
                  <a:gd name="connsiteX11" fmla="*/ 1331223 w 3567756"/>
                  <a:gd name="connsiteY11" fmla="*/ 2778596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286656 w 3567756"/>
                  <a:gd name="connsiteY9" fmla="*/ 2778602 h 3583107"/>
                  <a:gd name="connsiteX10" fmla="*/ 1053273 w 3567756"/>
                  <a:gd name="connsiteY10" fmla="*/ 3583107 h 3583107"/>
                  <a:gd name="connsiteX11" fmla="*/ 1695286 w 3567756"/>
                  <a:gd name="connsiteY11" fmla="*/ 2761665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1854853 w 3567756"/>
                  <a:gd name="connsiteY9" fmla="*/ 2778605 h 3583107"/>
                  <a:gd name="connsiteX10" fmla="*/ 1053273 w 3567756"/>
                  <a:gd name="connsiteY10" fmla="*/ 3583107 h 3583107"/>
                  <a:gd name="connsiteX11" fmla="*/ 1695286 w 3567756"/>
                  <a:gd name="connsiteY11" fmla="*/ 2761665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1854853 w 3567756"/>
                  <a:gd name="connsiteY9" fmla="*/ 2778605 h 3583107"/>
                  <a:gd name="connsiteX10" fmla="*/ 1053273 w 3567756"/>
                  <a:gd name="connsiteY10" fmla="*/ 3583107 h 3583107"/>
                  <a:gd name="connsiteX11" fmla="*/ 1542883 w 3567756"/>
                  <a:gd name="connsiteY11" fmla="*/ 2778601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83107"/>
                  <a:gd name="connsiteX1" fmla="*/ 594626 w 3567756"/>
                  <a:gd name="connsiteY1" fmla="*/ 0 h 3583107"/>
                  <a:gd name="connsiteX2" fmla="*/ 594626 w 3567756"/>
                  <a:gd name="connsiteY2" fmla="*/ 0 h 3583107"/>
                  <a:gd name="connsiteX3" fmla="*/ 1486565 w 3567756"/>
                  <a:gd name="connsiteY3" fmla="*/ 0 h 3583107"/>
                  <a:gd name="connsiteX4" fmla="*/ 3567756 w 3567756"/>
                  <a:gd name="connsiteY4" fmla="*/ 0 h 3583107"/>
                  <a:gd name="connsiteX5" fmla="*/ 3567756 w 3567756"/>
                  <a:gd name="connsiteY5" fmla="*/ 1620846 h 3583107"/>
                  <a:gd name="connsiteX6" fmla="*/ 3567756 w 3567756"/>
                  <a:gd name="connsiteY6" fmla="*/ 1620846 h 3583107"/>
                  <a:gd name="connsiteX7" fmla="*/ 3567756 w 3567756"/>
                  <a:gd name="connsiteY7" fmla="*/ 2315494 h 3583107"/>
                  <a:gd name="connsiteX8" fmla="*/ 3567756 w 3567756"/>
                  <a:gd name="connsiteY8" fmla="*/ 2778593 h 3583107"/>
                  <a:gd name="connsiteX9" fmla="*/ 2041117 w 3567756"/>
                  <a:gd name="connsiteY9" fmla="*/ 2770141 h 3583107"/>
                  <a:gd name="connsiteX10" fmla="*/ 1053273 w 3567756"/>
                  <a:gd name="connsiteY10" fmla="*/ 3583107 h 3583107"/>
                  <a:gd name="connsiteX11" fmla="*/ 1542883 w 3567756"/>
                  <a:gd name="connsiteY11" fmla="*/ 2778601 h 3583107"/>
                  <a:gd name="connsiteX12" fmla="*/ 0 w 3567756"/>
                  <a:gd name="connsiteY12" fmla="*/ 2778593 h 3583107"/>
                  <a:gd name="connsiteX13" fmla="*/ 0 w 3567756"/>
                  <a:gd name="connsiteY13" fmla="*/ 2315494 h 3583107"/>
                  <a:gd name="connsiteX14" fmla="*/ 0 w 3567756"/>
                  <a:gd name="connsiteY14" fmla="*/ 1620846 h 3583107"/>
                  <a:gd name="connsiteX15" fmla="*/ 0 w 3567756"/>
                  <a:gd name="connsiteY15" fmla="*/ 1620846 h 3583107"/>
                  <a:gd name="connsiteX16" fmla="*/ 0 w 3567756"/>
                  <a:gd name="connsiteY16" fmla="*/ 0 h 3583107"/>
                  <a:gd name="connsiteX0" fmla="*/ 0 w 3567756"/>
                  <a:gd name="connsiteY0" fmla="*/ 0 h 3557710"/>
                  <a:gd name="connsiteX1" fmla="*/ 594626 w 3567756"/>
                  <a:gd name="connsiteY1" fmla="*/ 0 h 3557710"/>
                  <a:gd name="connsiteX2" fmla="*/ 594626 w 3567756"/>
                  <a:gd name="connsiteY2" fmla="*/ 0 h 3557710"/>
                  <a:gd name="connsiteX3" fmla="*/ 1486565 w 3567756"/>
                  <a:gd name="connsiteY3" fmla="*/ 0 h 3557710"/>
                  <a:gd name="connsiteX4" fmla="*/ 3567756 w 3567756"/>
                  <a:gd name="connsiteY4" fmla="*/ 0 h 3557710"/>
                  <a:gd name="connsiteX5" fmla="*/ 3567756 w 3567756"/>
                  <a:gd name="connsiteY5" fmla="*/ 1620846 h 3557710"/>
                  <a:gd name="connsiteX6" fmla="*/ 3567756 w 3567756"/>
                  <a:gd name="connsiteY6" fmla="*/ 1620846 h 3557710"/>
                  <a:gd name="connsiteX7" fmla="*/ 3567756 w 3567756"/>
                  <a:gd name="connsiteY7" fmla="*/ 2315494 h 3557710"/>
                  <a:gd name="connsiteX8" fmla="*/ 3567756 w 3567756"/>
                  <a:gd name="connsiteY8" fmla="*/ 2778593 h 3557710"/>
                  <a:gd name="connsiteX9" fmla="*/ 2041117 w 3567756"/>
                  <a:gd name="connsiteY9" fmla="*/ 2770141 h 3557710"/>
                  <a:gd name="connsiteX10" fmla="*/ 1730603 w 3567756"/>
                  <a:gd name="connsiteY10" fmla="*/ 3557710 h 3557710"/>
                  <a:gd name="connsiteX11" fmla="*/ 1542883 w 3567756"/>
                  <a:gd name="connsiteY11" fmla="*/ 2778601 h 3557710"/>
                  <a:gd name="connsiteX12" fmla="*/ 0 w 3567756"/>
                  <a:gd name="connsiteY12" fmla="*/ 2778593 h 3557710"/>
                  <a:gd name="connsiteX13" fmla="*/ 0 w 3567756"/>
                  <a:gd name="connsiteY13" fmla="*/ 2315494 h 3557710"/>
                  <a:gd name="connsiteX14" fmla="*/ 0 w 3567756"/>
                  <a:gd name="connsiteY14" fmla="*/ 1620846 h 3557710"/>
                  <a:gd name="connsiteX15" fmla="*/ 0 w 3567756"/>
                  <a:gd name="connsiteY15" fmla="*/ 1620846 h 3557710"/>
                  <a:gd name="connsiteX16" fmla="*/ 0 w 3567756"/>
                  <a:gd name="connsiteY16" fmla="*/ 0 h 3557710"/>
                  <a:gd name="connsiteX0" fmla="*/ 0 w 3567756"/>
                  <a:gd name="connsiteY0" fmla="*/ 0 h 3557710"/>
                  <a:gd name="connsiteX1" fmla="*/ 594626 w 3567756"/>
                  <a:gd name="connsiteY1" fmla="*/ 0 h 3557710"/>
                  <a:gd name="connsiteX2" fmla="*/ 594626 w 3567756"/>
                  <a:gd name="connsiteY2" fmla="*/ 0 h 3557710"/>
                  <a:gd name="connsiteX3" fmla="*/ 1486565 w 3567756"/>
                  <a:gd name="connsiteY3" fmla="*/ 0 h 3557710"/>
                  <a:gd name="connsiteX4" fmla="*/ 3567756 w 3567756"/>
                  <a:gd name="connsiteY4" fmla="*/ 0 h 3557710"/>
                  <a:gd name="connsiteX5" fmla="*/ 3567756 w 3567756"/>
                  <a:gd name="connsiteY5" fmla="*/ 1620846 h 3557710"/>
                  <a:gd name="connsiteX6" fmla="*/ 3567756 w 3567756"/>
                  <a:gd name="connsiteY6" fmla="*/ 1620846 h 3557710"/>
                  <a:gd name="connsiteX7" fmla="*/ 3567756 w 3567756"/>
                  <a:gd name="connsiteY7" fmla="*/ 2315494 h 3557710"/>
                  <a:gd name="connsiteX8" fmla="*/ 3567756 w 3567756"/>
                  <a:gd name="connsiteY8" fmla="*/ 2778593 h 3557710"/>
                  <a:gd name="connsiteX9" fmla="*/ 2041117 w 3567756"/>
                  <a:gd name="connsiteY9" fmla="*/ 2770141 h 3557710"/>
                  <a:gd name="connsiteX10" fmla="*/ 1781403 w 3567756"/>
                  <a:gd name="connsiteY10" fmla="*/ 3557710 h 3557710"/>
                  <a:gd name="connsiteX11" fmla="*/ 1542883 w 3567756"/>
                  <a:gd name="connsiteY11" fmla="*/ 2778601 h 3557710"/>
                  <a:gd name="connsiteX12" fmla="*/ 0 w 3567756"/>
                  <a:gd name="connsiteY12" fmla="*/ 2778593 h 3557710"/>
                  <a:gd name="connsiteX13" fmla="*/ 0 w 3567756"/>
                  <a:gd name="connsiteY13" fmla="*/ 2315494 h 3557710"/>
                  <a:gd name="connsiteX14" fmla="*/ 0 w 3567756"/>
                  <a:gd name="connsiteY14" fmla="*/ 1620846 h 3557710"/>
                  <a:gd name="connsiteX15" fmla="*/ 0 w 3567756"/>
                  <a:gd name="connsiteY15" fmla="*/ 1620846 h 3557710"/>
                  <a:gd name="connsiteX16" fmla="*/ 0 w 3567756"/>
                  <a:gd name="connsiteY16" fmla="*/ 0 h 3557710"/>
                  <a:gd name="connsiteX0" fmla="*/ 0 w 3567756"/>
                  <a:gd name="connsiteY0" fmla="*/ 0 h 3532310"/>
                  <a:gd name="connsiteX1" fmla="*/ 594626 w 3567756"/>
                  <a:gd name="connsiteY1" fmla="*/ 0 h 3532310"/>
                  <a:gd name="connsiteX2" fmla="*/ 594626 w 3567756"/>
                  <a:gd name="connsiteY2" fmla="*/ 0 h 3532310"/>
                  <a:gd name="connsiteX3" fmla="*/ 1486565 w 3567756"/>
                  <a:gd name="connsiteY3" fmla="*/ 0 h 3532310"/>
                  <a:gd name="connsiteX4" fmla="*/ 3567756 w 3567756"/>
                  <a:gd name="connsiteY4" fmla="*/ 0 h 3532310"/>
                  <a:gd name="connsiteX5" fmla="*/ 3567756 w 3567756"/>
                  <a:gd name="connsiteY5" fmla="*/ 1620846 h 3532310"/>
                  <a:gd name="connsiteX6" fmla="*/ 3567756 w 3567756"/>
                  <a:gd name="connsiteY6" fmla="*/ 1620846 h 3532310"/>
                  <a:gd name="connsiteX7" fmla="*/ 3567756 w 3567756"/>
                  <a:gd name="connsiteY7" fmla="*/ 2315494 h 3532310"/>
                  <a:gd name="connsiteX8" fmla="*/ 3567756 w 3567756"/>
                  <a:gd name="connsiteY8" fmla="*/ 2778593 h 3532310"/>
                  <a:gd name="connsiteX9" fmla="*/ 2041117 w 3567756"/>
                  <a:gd name="connsiteY9" fmla="*/ 2770141 h 3532310"/>
                  <a:gd name="connsiteX10" fmla="*/ 1772936 w 3567756"/>
                  <a:gd name="connsiteY10" fmla="*/ 3532310 h 3532310"/>
                  <a:gd name="connsiteX11" fmla="*/ 1542883 w 3567756"/>
                  <a:gd name="connsiteY11" fmla="*/ 2778601 h 3532310"/>
                  <a:gd name="connsiteX12" fmla="*/ 0 w 3567756"/>
                  <a:gd name="connsiteY12" fmla="*/ 2778593 h 3532310"/>
                  <a:gd name="connsiteX13" fmla="*/ 0 w 3567756"/>
                  <a:gd name="connsiteY13" fmla="*/ 2315494 h 3532310"/>
                  <a:gd name="connsiteX14" fmla="*/ 0 w 3567756"/>
                  <a:gd name="connsiteY14" fmla="*/ 1620846 h 3532310"/>
                  <a:gd name="connsiteX15" fmla="*/ 0 w 3567756"/>
                  <a:gd name="connsiteY15" fmla="*/ 1620846 h 3532310"/>
                  <a:gd name="connsiteX16" fmla="*/ 0 w 3567756"/>
                  <a:gd name="connsiteY16" fmla="*/ 0 h 3532310"/>
                  <a:gd name="connsiteX0" fmla="*/ 0 w 3567756"/>
                  <a:gd name="connsiteY0" fmla="*/ 0 h 2948110"/>
                  <a:gd name="connsiteX1" fmla="*/ 594626 w 3567756"/>
                  <a:gd name="connsiteY1" fmla="*/ 0 h 2948110"/>
                  <a:gd name="connsiteX2" fmla="*/ 594626 w 3567756"/>
                  <a:gd name="connsiteY2" fmla="*/ 0 h 2948110"/>
                  <a:gd name="connsiteX3" fmla="*/ 1486565 w 3567756"/>
                  <a:gd name="connsiteY3" fmla="*/ 0 h 2948110"/>
                  <a:gd name="connsiteX4" fmla="*/ 3567756 w 3567756"/>
                  <a:gd name="connsiteY4" fmla="*/ 0 h 2948110"/>
                  <a:gd name="connsiteX5" fmla="*/ 3567756 w 3567756"/>
                  <a:gd name="connsiteY5" fmla="*/ 1620846 h 2948110"/>
                  <a:gd name="connsiteX6" fmla="*/ 3567756 w 3567756"/>
                  <a:gd name="connsiteY6" fmla="*/ 1620846 h 2948110"/>
                  <a:gd name="connsiteX7" fmla="*/ 3567756 w 3567756"/>
                  <a:gd name="connsiteY7" fmla="*/ 2315494 h 2948110"/>
                  <a:gd name="connsiteX8" fmla="*/ 3567756 w 3567756"/>
                  <a:gd name="connsiteY8" fmla="*/ 2778593 h 2948110"/>
                  <a:gd name="connsiteX9" fmla="*/ 2041117 w 3567756"/>
                  <a:gd name="connsiteY9" fmla="*/ 2770141 h 2948110"/>
                  <a:gd name="connsiteX10" fmla="*/ 1785636 w 3567756"/>
                  <a:gd name="connsiteY10" fmla="*/ 2948110 h 2948110"/>
                  <a:gd name="connsiteX11" fmla="*/ 1542883 w 3567756"/>
                  <a:gd name="connsiteY11" fmla="*/ 2778601 h 2948110"/>
                  <a:gd name="connsiteX12" fmla="*/ 0 w 3567756"/>
                  <a:gd name="connsiteY12" fmla="*/ 2778593 h 2948110"/>
                  <a:gd name="connsiteX13" fmla="*/ 0 w 3567756"/>
                  <a:gd name="connsiteY13" fmla="*/ 2315494 h 2948110"/>
                  <a:gd name="connsiteX14" fmla="*/ 0 w 3567756"/>
                  <a:gd name="connsiteY14" fmla="*/ 1620846 h 2948110"/>
                  <a:gd name="connsiteX15" fmla="*/ 0 w 3567756"/>
                  <a:gd name="connsiteY15" fmla="*/ 1620846 h 2948110"/>
                  <a:gd name="connsiteX16" fmla="*/ 0 w 3567756"/>
                  <a:gd name="connsiteY16" fmla="*/ 0 h 2948110"/>
                  <a:gd name="connsiteX0" fmla="*/ 0 w 3567756"/>
                  <a:gd name="connsiteY0" fmla="*/ 0 h 3050646"/>
                  <a:gd name="connsiteX1" fmla="*/ 594626 w 3567756"/>
                  <a:gd name="connsiteY1" fmla="*/ 0 h 3050646"/>
                  <a:gd name="connsiteX2" fmla="*/ 594626 w 3567756"/>
                  <a:gd name="connsiteY2" fmla="*/ 0 h 3050646"/>
                  <a:gd name="connsiteX3" fmla="*/ 1486565 w 3567756"/>
                  <a:gd name="connsiteY3" fmla="*/ 0 h 3050646"/>
                  <a:gd name="connsiteX4" fmla="*/ 3567756 w 3567756"/>
                  <a:gd name="connsiteY4" fmla="*/ 0 h 3050646"/>
                  <a:gd name="connsiteX5" fmla="*/ 3567756 w 3567756"/>
                  <a:gd name="connsiteY5" fmla="*/ 1620846 h 3050646"/>
                  <a:gd name="connsiteX6" fmla="*/ 3567756 w 3567756"/>
                  <a:gd name="connsiteY6" fmla="*/ 1620846 h 3050646"/>
                  <a:gd name="connsiteX7" fmla="*/ 3567756 w 3567756"/>
                  <a:gd name="connsiteY7" fmla="*/ 2315494 h 3050646"/>
                  <a:gd name="connsiteX8" fmla="*/ 3567756 w 3567756"/>
                  <a:gd name="connsiteY8" fmla="*/ 2778593 h 3050646"/>
                  <a:gd name="connsiteX9" fmla="*/ 2041117 w 3567756"/>
                  <a:gd name="connsiteY9" fmla="*/ 2770141 h 3050646"/>
                  <a:gd name="connsiteX10" fmla="*/ 1785636 w 3567756"/>
                  <a:gd name="connsiteY10" fmla="*/ 3050646 h 3050646"/>
                  <a:gd name="connsiteX11" fmla="*/ 1542883 w 3567756"/>
                  <a:gd name="connsiteY11" fmla="*/ 2778601 h 3050646"/>
                  <a:gd name="connsiteX12" fmla="*/ 0 w 3567756"/>
                  <a:gd name="connsiteY12" fmla="*/ 2778593 h 3050646"/>
                  <a:gd name="connsiteX13" fmla="*/ 0 w 3567756"/>
                  <a:gd name="connsiteY13" fmla="*/ 2315494 h 3050646"/>
                  <a:gd name="connsiteX14" fmla="*/ 0 w 3567756"/>
                  <a:gd name="connsiteY14" fmla="*/ 1620846 h 3050646"/>
                  <a:gd name="connsiteX15" fmla="*/ 0 w 3567756"/>
                  <a:gd name="connsiteY15" fmla="*/ 1620846 h 3050646"/>
                  <a:gd name="connsiteX16" fmla="*/ 0 w 3567756"/>
                  <a:gd name="connsiteY16" fmla="*/ 0 h 305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67756" h="3050646">
                    <a:moveTo>
                      <a:pt x="0" y="0"/>
                    </a:moveTo>
                    <a:lnTo>
                      <a:pt x="594626" y="0"/>
                    </a:lnTo>
                    <a:lnTo>
                      <a:pt x="594626" y="0"/>
                    </a:lnTo>
                    <a:lnTo>
                      <a:pt x="1486565" y="0"/>
                    </a:lnTo>
                    <a:lnTo>
                      <a:pt x="3567756" y="0"/>
                    </a:lnTo>
                    <a:lnTo>
                      <a:pt x="3567756" y="1620846"/>
                    </a:lnTo>
                    <a:lnTo>
                      <a:pt x="3567756" y="1620846"/>
                    </a:lnTo>
                    <a:lnTo>
                      <a:pt x="3567756" y="2315494"/>
                    </a:lnTo>
                    <a:lnTo>
                      <a:pt x="3567756" y="2778593"/>
                    </a:lnTo>
                    <a:lnTo>
                      <a:pt x="2041117" y="2770141"/>
                    </a:lnTo>
                    <a:lnTo>
                      <a:pt x="1785636" y="3050646"/>
                    </a:lnTo>
                    <a:lnTo>
                      <a:pt x="1542883" y="2778601"/>
                    </a:lnTo>
                    <a:lnTo>
                      <a:pt x="0" y="2778593"/>
                    </a:lnTo>
                    <a:lnTo>
                      <a:pt x="0" y="2315494"/>
                    </a:lnTo>
                    <a:lnTo>
                      <a:pt x="0" y="1620846"/>
                    </a:lnTo>
                    <a:lnTo>
                      <a:pt x="0" y="162084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3"/>
                <a:stretch>
                  <a:fillRect r="-611" b="-355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文字方塊 391">
                <a:extLst>
                  <a:ext uri="{FF2B5EF4-FFF2-40B4-BE49-F238E27FC236}">
                    <a16:creationId xmlns:a16="http://schemas.microsoft.com/office/drawing/2014/main" id="{2AD36AC1-F389-08B6-D51C-7440B431AB55}"/>
                  </a:ext>
                </a:extLst>
              </p:cNvPr>
              <p:cNvSpPr txBox="1"/>
              <p:nvPr/>
            </p:nvSpPr>
            <p:spPr>
              <a:xfrm>
                <a:off x="11253171" y="10962034"/>
                <a:ext cx="6631900" cy="1127764"/>
              </a:xfrm>
              <a:prstGeom prst="rect">
                <a:avLst/>
              </a:prstGeom>
              <a:solidFill>
                <a:srgbClr val="F5DAD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lIns="180000" tIns="180000" rIns="180000" bIns="180000" anchor="ctr">
                <a:spAutoFit/>
              </a:bodyPr>
              <a:lstStyle/>
              <a:p>
                <a:pPr algn="di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4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HK" sz="4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sz="4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HK" sz="4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HK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HK" altLang="en-US" sz="4400" b="0" i="1" smtClean="0">
                          <a:latin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altLang="zh-HK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HK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HK" sz="4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HK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HK" altLang="en-US" sz="4400"/>
              </a:p>
            </p:txBody>
          </p:sp>
        </mc:Choice>
        <mc:Fallback xmlns="">
          <p:sp>
            <p:nvSpPr>
              <p:cNvPr id="392" name="文字方塊 391">
                <a:extLst>
                  <a:ext uri="{FF2B5EF4-FFF2-40B4-BE49-F238E27FC236}">
                    <a16:creationId xmlns:a16="http://schemas.microsoft.com/office/drawing/2014/main" id="{2AD36AC1-F389-08B6-D51C-7440B43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171" y="10962034"/>
                <a:ext cx="6631900" cy="1127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群組 33">
            <a:extLst>
              <a:ext uri="{FF2B5EF4-FFF2-40B4-BE49-F238E27FC236}">
                <a16:creationId xmlns:a16="http://schemas.microsoft.com/office/drawing/2014/main" id="{19058650-92C9-1333-6305-AF4D36EECBDA}"/>
              </a:ext>
            </a:extLst>
          </p:cNvPr>
          <p:cNvGrpSpPr/>
          <p:nvPr/>
        </p:nvGrpSpPr>
        <p:grpSpPr>
          <a:xfrm>
            <a:off x="20134310" y="9936272"/>
            <a:ext cx="2643950" cy="2643951"/>
            <a:chOff x="20231583" y="9936272"/>
            <a:chExt cx="2643950" cy="264395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19C3CAE-8FF5-E47E-3C03-35929BA15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31583" y="9936272"/>
              <a:ext cx="1321975" cy="2643951"/>
            </a:xfrm>
            <a:prstGeom prst="line">
              <a:avLst/>
            </a:prstGeom>
            <a:noFill/>
            <a:ln w="57150" cap="flat">
              <a:solidFill>
                <a:schemeClr val="accent5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42E8CDC-DE9A-5DFB-E6F9-98737F3D8539}"/>
                </a:ext>
              </a:extLst>
            </p:cNvPr>
            <p:cNvCxnSpPr/>
            <p:nvPr/>
          </p:nvCxnSpPr>
          <p:spPr>
            <a:xfrm>
              <a:off x="21553558" y="9936272"/>
              <a:ext cx="1321975" cy="0"/>
            </a:xfrm>
            <a:prstGeom prst="line">
              <a:avLst/>
            </a:prstGeom>
            <a:noFill/>
            <a:ln w="57150" cap="flat">
              <a:solidFill>
                <a:schemeClr val="accent5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AC7262B2-560A-133C-49DE-06D6B9F3FEF8}"/>
                    </a:ext>
                  </a:extLst>
                </p:cNvPr>
                <p:cNvSpPr txBox="1"/>
                <p:nvPr/>
              </p:nvSpPr>
              <p:spPr>
                <a:xfrm>
                  <a:off x="21095633" y="10962034"/>
                  <a:ext cx="915849" cy="6515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644E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𝑝</m:t>
                        </m:r>
                        <m:d>
                          <m:dPr>
                            <m:ctrlP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644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dPr>
                          <m:e>
                            <m: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644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kumimoji="0" lang="zh-HK" altLang="en-US" sz="4000" b="0" i="0" u="none" strike="noStrike" cap="none" spc="0" normalizeH="0" baseline="0">
                    <a:ln>
                      <a:noFill/>
                    </a:ln>
                    <a:solidFill>
                      <a:srgbClr val="FF644E"/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AC7262B2-560A-133C-49DE-06D6B9F3F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5633" y="10962034"/>
                  <a:ext cx="915849" cy="651597"/>
                </a:xfrm>
                <a:prstGeom prst="rect">
                  <a:avLst/>
                </a:prstGeom>
                <a:blipFill>
                  <a:blip r:embed="rId15"/>
                  <a:stretch>
                    <a:fillRect r="-9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語音泡泡: 矩形 2">
                <a:extLst>
                  <a:ext uri="{FF2B5EF4-FFF2-40B4-BE49-F238E27FC236}">
                    <a16:creationId xmlns:a16="http://schemas.microsoft.com/office/drawing/2014/main" id="{7C97A919-8CC6-6113-120A-135068249258}"/>
                  </a:ext>
                </a:extLst>
              </p:cNvPr>
              <p:cNvSpPr/>
              <p:nvPr/>
            </p:nvSpPr>
            <p:spPr>
              <a:xfrm rot="5400000" flipV="1">
                <a:off x="3701190" y="3456175"/>
                <a:ext cx="2541410" cy="8473165"/>
              </a:xfrm>
              <a:prstGeom prst="wedgeRectCallout">
                <a:avLst>
                  <a:gd name="adj1" fmla="val -31942"/>
                  <a:gd name="adj2" fmla="val 57443"/>
                </a:avLst>
              </a:prstGeom>
              <a:solidFill>
                <a:srgbClr val="D6ECF5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vert" wrap="square" lIns="216000" tIns="216000" rIns="216000" bIns="216000" numCol="1" spcCol="38100" rtlCol="0" anchor="t">
                <a:spAutoFit/>
              </a:bodyPr>
              <a:lstStyle/>
              <a:p>
                <a:pPr marL="571500" indent="-571500">
                  <a:spcBef>
                    <a:spcPts val="0"/>
                  </a:spcBef>
                  <a:buFont typeface="Cambria Math" panose="02040503050406030204" pitchFamily="18" charset="0"/>
                  <a:buChar char="∝"/>
                </a:pPr>
                <a:r>
                  <a:rPr lang="en-US" altLang="zh-TW" sz="4000" dirty="0">
                    <a:solidFill>
                      <a:srgbClr val="2C70B3"/>
                    </a:solidFill>
                  </a:rPr>
                  <a:t>Type </a:t>
                </a:r>
                <a14:m>
                  <m:oMath xmlns:m="http://schemas.openxmlformats.org/officeDocument/2006/math">
                    <m:r>
                      <a:rPr lang="en-US" altLang="zh-TW" sz="4000" i="1">
                        <a:solidFill>
                          <a:srgbClr val="2C70B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HK" sz="4000" dirty="0">
                    <a:solidFill>
                      <a:srgbClr val="2C70B3"/>
                    </a:solidFill>
                  </a:rPr>
                  <a:t>’s average match rate </a:t>
                </a:r>
                <a:br>
                  <a:rPr lang="en-US" altLang="zh-HK" sz="4000" dirty="0">
                    <a:solidFill>
                      <a:srgbClr val="2C70B3"/>
                    </a:solidFill>
                  </a:rPr>
                </a:br>
                <a:r>
                  <a:rPr lang="en-US" altLang="zh-HK" sz="4000" dirty="0">
                    <a:solidFill>
                      <a:srgbClr val="2C70B3"/>
                    </a:solidFill>
                  </a:rPr>
                  <a:t>suggested by the LP solution</a:t>
                </a:r>
              </a:p>
              <a:p>
                <a:pPr marL="685800" indent="-6858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3600" dirty="0"/>
                  <a:t>Already accounts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for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the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possibility</a:t>
                </a:r>
                <a:r>
                  <a:rPr lang="zh-TW" altLang="en-US" sz="3600" dirty="0"/>
                  <a:t> </a:t>
                </a:r>
                <a:br>
                  <a:rPr lang="en-US" altLang="zh-TW" sz="3600" dirty="0"/>
                </a:br>
                <a:r>
                  <a:rPr lang="en-US" altLang="zh-TW" sz="3600" dirty="0"/>
                  <a:t>that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arrival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zh-TW" altLang="en-US" sz="3600" dirty="0"/>
                  <a:t> </a:t>
                </a:r>
                <a:r>
                  <a:rPr lang="en-US" altLang="zh-HK" sz="3600" dirty="0"/>
                  <a:t>match</a:t>
                </a:r>
                <a:endParaRPr kumimoji="0" lang="zh-HK" altLang="en-US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" name="語音泡泡: 矩形 2">
                <a:extLst>
                  <a:ext uri="{FF2B5EF4-FFF2-40B4-BE49-F238E27FC236}">
                    <a16:creationId xmlns:a16="http://schemas.microsoft.com/office/drawing/2014/main" id="{7C97A919-8CC6-6113-120A-135068249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V="1">
                <a:off x="3701190" y="3456175"/>
                <a:ext cx="2541410" cy="8473165"/>
              </a:xfrm>
              <a:prstGeom prst="wedgeRectCallout">
                <a:avLst>
                  <a:gd name="adj1" fmla="val -31942"/>
                  <a:gd name="adj2" fmla="val 57443"/>
                </a:avLst>
              </a:prstGeom>
              <a:blipFill>
                <a:blip r:embed="rId16"/>
                <a:stretch>
                  <a:fillRect l="-937" b="-14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語音泡泡: 矩形 3">
                <a:extLst>
                  <a:ext uri="{FF2B5EF4-FFF2-40B4-BE49-F238E27FC236}">
                    <a16:creationId xmlns:a16="http://schemas.microsoft.com/office/drawing/2014/main" id="{6B13F532-11EF-E839-C5D4-2252B2C99304}"/>
                  </a:ext>
                </a:extLst>
              </p:cNvPr>
              <p:cNvSpPr/>
              <p:nvPr/>
            </p:nvSpPr>
            <p:spPr>
              <a:xfrm rot="16200000">
                <a:off x="5523645" y="8787214"/>
                <a:ext cx="1488815" cy="5960202"/>
              </a:xfrm>
              <a:prstGeom prst="wedgeRectCallout">
                <a:avLst>
                  <a:gd name="adj1" fmla="val -17729"/>
                  <a:gd name="adj2" fmla="val 60632"/>
                </a:avLst>
              </a:prstGeom>
              <a:solidFill>
                <a:srgbClr val="F5DAD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vert" wrap="square" lIns="216000" tIns="216000" rIns="216000" bIns="216000" numCol="1" spcCol="38100" rtlCol="0" anchor="t">
                <a:spAutoFit/>
              </a:bodyPr>
              <a:lstStyle/>
              <a:p>
                <a:pPr marL="571500" indent="-571500">
                  <a:spcBef>
                    <a:spcPts val="0"/>
                  </a:spcBef>
                  <a:buFont typeface="Cambria Math" panose="02040503050406030204" pitchFamily="18" charset="0"/>
                  <a:buChar char="∝"/>
                </a:pPr>
                <a:r>
                  <a:rPr lang="en-US" altLang="zh-HK" sz="4000" dirty="0">
                    <a:solidFill>
                      <a:srgbClr val="CF5F5C"/>
                    </a:solidFill>
                  </a:rPr>
                  <a:t>Type </a:t>
                </a:r>
                <a14:m>
                  <m:oMath xmlns:m="http://schemas.openxmlformats.org/officeDocument/2006/math">
                    <m:r>
                      <a:rPr lang="en-US" altLang="zh-HK" sz="4000" i="1">
                        <a:solidFill>
                          <a:srgbClr val="CF5F5C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HK" sz="4000" dirty="0">
                    <a:solidFill>
                      <a:srgbClr val="CF5F5C"/>
                    </a:solidFill>
                  </a:rPr>
                  <a:t>’s arrival rate</a:t>
                </a:r>
                <a:endParaRPr lang="zh-HK" altLang="en-US" sz="4000" dirty="0">
                  <a:solidFill>
                    <a:srgbClr val="CF5F5C"/>
                  </a:solidFill>
                </a:endParaRPr>
              </a:p>
              <a:p>
                <a:pPr marL="685800" indent="-6858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HK" sz="3600" dirty="0"/>
                  <a:t>Arrival </a:t>
                </a:r>
                <a14:m>
                  <m:oMath xmlns:m="http://schemas.openxmlformats.org/officeDocument/2006/math">
                    <m:r>
                      <a:rPr lang="en-US" altLang="zh-HK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HK" sz="3600" dirty="0"/>
                  <a:t> match</a:t>
                </a:r>
                <a:endParaRPr lang="en-US" altLang="zh-TW" sz="3600" dirty="0"/>
              </a:p>
            </p:txBody>
          </p:sp>
        </mc:Choice>
        <mc:Fallback xmlns="">
          <p:sp>
            <p:nvSpPr>
              <p:cNvPr id="4" name="語音泡泡: 矩形 3">
                <a:extLst>
                  <a:ext uri="{FF2B5EF4-FFF2-40B4-BE49-F238E27FC236}">
                    <a16:creationId xmlns:a16="http://schemas.microsoft.com/office/drawing/2014/main" id="{6B13F532-11EF-E839-C5D4-2252B2C99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23645" y="8787214"/>
                <a:ext cx="1488815" cy="5960202"/>
              </a:xfrm>
              <a:prstGeom prst="wedgeRectCallout">
                <a:avLst>
                  <a:gd name="adj1" fmla="val -17729"/>
                  <a:gd name="adj2" fmla="val 60632"/>
                </a:avLst>
              </a:prstGeom>
              <a:blipFill>
                <a:blip r:embed="rId17"/>
                <a:stretch>
                  <a:fillRect l="-1201" b="-32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群組 40">
            <a:extLst>
              <a:ext uri="{FF2B5EF4-FFF2-40B4-BE49-F238E27FC236}">
                <a16:creationId xmlns:a16="http://schemas.microsoft.com/office/drawing/2014/main" id="{3175D2C0-02A5-F4E0-8794-6C1813B27532}"/>
              </a:ext>
            </a:extLst>
          </p:cNvPr>
          <p:cNvGrpSpPr/>
          <p:nvPr/>
        </p:nvGrpSpPr>
        <p:grpSpPr>
          <a:xfrm>
            <a:off x="13194843" y="675138"/>
            <a:ext cx="4921705" cy="1535741"/>
            <a:chOff x="13766343" y="515118"/>
            <a:chExt cx="4921705" cy="1535741"/>
          </a:xfrm>
        </p:grpSpPr>
        <p:sp>
          <p:nvSpPr>
            <p:cNvPr id="16" name="圓角長方形">
              <a:extLst>
                <a:ext uri="{FF2B5EF4-FFF2-40B4-BE49-F238E27FC236}">
                  <a16:creationId xmlns:a16="http://schemas.microsoft.com/office/drawing/2014/main" id="{FC078913-4B64-3500-159A-EA90DB91A064}"/>
                </a:ext>
              </a:extLst>
            </p:cNvPr>
            <p:cNvSpPr/>
            <p:nvPr/>
          </p:nvSpPr>
          <p:spPr>
            <a:xfrm>
              <a:off x="13766343" y="515118"/>
              <a:ext cx="4921705" cy="1535741"/>
            </a:xfrm>
            <a:prstGeom prst="roundRect">
              <a:avLst>
                <a:gd name="adj" fmla="val 16438"/>
              </a:avLst>
            </a:prstGeom>
            <a:solidFill>
              <a:schemeClr val="bg1"/>
            </a:solidFill>
            <a:ln w="101600" cap="rnd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9B7A9B31-551F-AF8F-4F3B-BA292A69D832}"/>
                    </a:ext>
                  </a:extLst>
                </p:cNvPr>
                <p:cNvSpPr txBox="1"/>
                <p:nvPr/>
              </p:nvSpPr>
              <p:spPr>
                <a:xfrm>
                  <a:off x="14023367" y="954329"/>
                  <a:ext cx="4569429" cy="7471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HK" sz="465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Φ</m:t>
                      </m:r>
                      <m:d>
                        <m:dPr>
                          <m:ctrlPr>
                            <a:rPr kumimoji="0" lang="en-US" altLang="zh-HK" sz="465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zh-HK" sz="465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𝑡</m:t>
                          </m:r>
                        </m:e>
                      </m:d>
                      <m:r>
                        <a:rPr kumimoji="0" lang="en-US" altLang="zh-HK" sz="465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HK" sz="465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naryPr>
                        <m:sub>
                          <m:r>
                            <a:rPr kumimoji="0" lang="en-US" altLang="zh-HK" sz="465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altLang="zh-HK" sz="465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HK" sz="465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Φ</m:t>
                              </m:r>
                            </m:e>
                            <m:sub>
                              <m:r>
                                <a:rPr kumimoji="0" lang="en-US" altLang="zh-HK" sz="465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HK" sz="465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zh-HK" sz="465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kumimoji="0" lang="zh-HK" altLang="en-US" sz="465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Helvetica Neue"/>
                      <a:cs typeface="Helvetica Neue"/>
                      <a:sym typeface="Helvetica Neue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9B7A9B31-551F-AF8F-4F3B-BA292A69D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3367" y="954329"/>
                  <a:ext cx="4569429" cy="74712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66CBC68-FE84-A34B-FD32-B0A6FE31B5DE}"/>
              </a:ext>
            </a:extLst>
          </p:cNvPr>
          <p:cNvGrpSpPr/>
          <p:nvPr/>
        </p:nvGrpSpPr>
        <p:grpSpPr>
          <a:xfrm>
            <a:off x="13194843" y="675138"/>
            <a:ext cx="10607471" cy="1535741"/>
            <a:chOff x="13194843" y="675138"/>
            <a:chExt cx="10607471" cy="1535741"/>
          </a:xfrm>
        </p:grpSpPr>
        <p:sp>
          <p:nvSpPr>
            <p:cNvPr id="39" name="圓角長方形">
              <a:extLst>
                <a:ext uri="{FF2B5EF4-FFF2-40B4-BE49-F238E27FC236}">
                  <a16:creationId xmlns:a16="http://schemas.microsoft.com/office/drawing/2014/main" id="{CC6B27AC-18E3-DC28-A4AB-E745B90E2ED5}"/>
                </a:ext>
              </a:extLst>
            </p:cNvPr>
            <p:cNvSpPr/>
            <p:nvPr/>
          </p:nvSpPr>
          <p:spPr>
            <a:xfrm>
              <a:off x="13194843" y="675138"/>
              <a:ext cx="10607471" cy="1535741"/>
            </a:xfrm>
            <a:prstGeom prst="roundRect">
              <a:avLst>
                <a:gd name="adj" fmla="val 16438"/>
              </a:avLst>
            </a:prstGeom>
            <a:solidFill>
              <a:schemeClr val="bg1"/>
            </a:solidFill>
            <a:ln w="101600" cap="rnd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">
                  <a:extLst>
                    <a:ext uri="{FF2B5EF4-FFF2-40B4-BE49-F238E27FC236}">
                      <a16:creationId xmlns:a16="http://schemas.microsoft.com/office/drawing/2014/main" id="{04C2666E-A717-0983-11FC-6E1B43C34EE7}"/>
                    </a:ext>
                  </a:extLst>
                </p:cNvPr>
                <p:cNvSpPr txBox="1"/>
                <p:nvPr/>
              </p:nvSpPr>
              <p:spPr>
                <a:xfrm>
                  <a:off x="13236804" y="843372"/>
                  <a:ext cx="10400868" cy="127361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266700" tIns="266700" rIns="266700" bIns="266700" numCol="1" anchor="ctr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65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6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46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ar-AE" altLang="zh-HK" sz="4650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ar-AE" altLang="zh-HK" sz="4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HK" sz="46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ar-AE" altLang="zh-HK" sz="465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zh-HK" sz="46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HK" sz="46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altLang="zh-HK" sz="46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HK" sz="46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altLang="zh-HK" sz="46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altLang="zh-HK" sz="465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ar-AE" altLang="zh-HK" sz="4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HK" sz="46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altLang="zh-HK" sz="46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ar-AE" altLang="zh-HK" sz="46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altLang="zh-HK" sz="46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altLang="zh-HK" sz="46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HK" sz="46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altLang="zh-HK" sz="46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HK" sz="46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a14:m>
                  <a:r>
                    <a:rPr lang="en-US" i="1"/>
                    <a:t> </a:t>
                  </a:r>
                  <a:endParaRPr lang="ar-AE" i="1"/>
                </a:p>
              </p:txBody>
            </p:sp>
          </mc:Choice>
          <mc:Fallback xmlns="">
            <p:sp>
              <p:nvSpPr>
                <p:cNvPr id="40" name="文字">
                  <a:extLst>
                    <a:ext uri="{FF2B5EF4-FFF2-40B4-BE49-F238E27FC236}">
                      <a16:creationId xmlns:a16="http://schemas.microsoft.com/office/drawing/2014/main" id="{04C2666E-A717-0983-11FC-6E1B43C34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804" y="843372"/>
                  <a:ext cx="10400868" cy="127361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2D9B5B2-EADD-00F1-1875-DC7FD029FFA9}"/>
                  </a:ext>
                </a:extLst>
              </p:cNvPr>
              <p:cNvSpPr txBox="1"/>
              <p:nvPr/>
            </p:nvSpPr>
            <p:spPr>
              <a:xfrm>
                <a:off x="11299347" y="6490677"/>
                <a:ext cx="1397474" cy="972000"/>
              </a:xfrm>
              <a:prstGeom prst="rect">
                <a:avLst/>
              </a:prstGeom>
              <a:solidFill>
                <a:srgbClr val="D6ECF5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lIns="180000" tIns="36000" rIns="180000" bIns="180000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algn="dist">
                  <a:lnSpc>
                    <a:spcPct val="100000"/>
                  </a:lnSpc>
                  <a:spcBef>
                    <a:spcPts val="0"/>
                  </a:spcBef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4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46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K" sz="465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HK" sz="4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465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HK" altLang="en-US" sz="465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2D9B5B2-EADD-00F1-1875-DC7FD029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347" y="6490677"/>
                <a:ext cx="1397474" cy="972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C0CACE9-641B-338F-5399-054E6E0B7AF2}"/>
                  </a:ext>
                </a:extLst>
              </p:cNvPr>
              <p:cNvSpPr txBox="1"/>
              <p:nvPr/>
            </p:nvSpPr>
            <p:spPr>
              <a:xfrm>
                <a:off x="11364763" y="12309666"/>
                <a:ext cx="2295813" cy="972000"/>
              </a:xfrm>
              <a:prstGeom prst="rect">
                <a:avLst/>
              </a:prstGeom>
              <a:solidFill>
                <a:srgbClr val="F5DAD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lIns="180000" tIns="36000" rIns="180000" bIns="180000" anchor="ctr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465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HK" sz="465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sz="465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65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HK" sz="465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4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46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HK" altLang="en-US" sz="465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C0CACE9-641B-338F-5399-054E6E0B7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763" y="12309666"/>
                <a:ext cx="2295813" cy="972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45424A06-CFBB-C033-BEBA-CE3BB99CDD86}"/>
              </a:ext>
            </a:extLst>
          </p:cNvPr>
          <p:cNvGrpSpPr/>
          <p:nvPr/>
        </p:nvGrpSpPr>
        <p:grpSpPr>
          <a:xfrm>
            <a:off x="13194843" y="675138"/>
            <a:ext cx="10957667" cy="1535740"/>
            <a:chOff x="13194843" y="675138"/>
            <a:chExt cx="10957667" cy="1535740"/>
          </a:xfrm>
        </p:grpSpPr>
        <p:sp>
          <p:nvSpPr>
            <p:cNvPr id="30" name="圓角長方形">
              <a:extLst>
                <a:ext uri="{FF2B5EF4-FFF2-40B4-BE49-F238E27FC236}">
                  <a16:creationId xmlns:a16="http://schemas.microsoft.com/office/drawing/2014/main" id="{224D388D-DF51-C861-FA7F-E9CAAA3D66D4}"/>
                </a:ext>
              </a:extLst>
            </p:cNvPr>
            <p:cNvSpPr/>
            <p:nvPr/>
          </p:nvSpPr>
          <p:spPr>
            <a:xfrm>
              <a:off x="13194843" y="675138"/>
              <a:ext cx="10607469" cy="1535740"/>
            </a:xfrm>
            <a:prstGeom prst="roundRect">
              <a:avLst>
                <a:gd name="adj" fmla="val 16438"/>
              </a:avLst>
            </a:prstGeom>
            <a:solidFill>
              <a:schemeClr val="bg1"/>
            </a:solidFill>
            <a:ln w="101600" cap="rnd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">
                  <a:extLst>
                    <a:ext uri="{FF2B5EF4-FFF2-40B4-BE49-F238E27FC236}">
                      <a16:creationId xmlns:a16="http://schemas.microsoft.com/office/drawing/2014/main" id="{B1CB2E41-0B0B-1201-844D-E3F9777C105B}"/>
                    </a:ext>
                  </a:extLst>
                </p:cNvPr>
                <p:cNvSpPr txBox="1"/>
                <p:nvPr/>
              </p:nvSpPr>
              <p:spPr>
                <a:xfrm>
                  <a:off x="13236999" y="837995"/>
                  <a:ext cx="10915511" cy="13010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266700" tIns="266700" rIns="266700" bIns="266700" numCol="1" anchor="ctr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65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HK" sz="465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 altLang="zh-HK" sz="46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altLang="zh-HK" sz="46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altLang="zh-HK" sz="465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6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46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altLang="zh-HK" sz="4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zh-HK" sz="46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HK" sz="46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altLang="zh-HK" sz="46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altLang="zh-HK" sz="46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altLang="zh-HK" sz="465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ar-AE" altLang="zh-H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altLang="zh-HK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ar-AE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H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altLang="zh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H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H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a14:m>
                  <a:r>
                    <a:rPr lang="en-US" i="1"/>
                    <a:t> </a:t>
                  </a:r>
                  <a:endParaRPr lang="ar-AE" i="1"/>
                </a:p>
              </p:txBody>
            </p:sp>
          </mc:Choice>
          <mc:Fallback xmlns="">
            <p:sp>
              <p:nvSpPr>
                <p:cNvPr id="33" name="文字">
                  <a:extLst>
                    <a:ext uri="{FF2B5EF4-FFF2-40B4-BE49-F238E27FC236}">
                      <a16:creationId xmlns:a16="http://schemas.microsoft.com/office/drawing/2014/main" id="{B1CB2E41-0B0B-1201-844D-E3F9777C1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999" y="837995"/>
                  <a:ext cx="10915511" cy="130106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C28364DC-6C74-6A7A-E499-8881C2BA3DFA}"/>
                    </a:ext>
                  </a:extLst>
                </p:cNvPr>
                <p:cNvSpPr txBox="1"/>
                <p:nvPr/>
              </p:nvSpPr>
              <p:spPr>
                <a:xfrm>
                  <a:off x="16548100" y="1007320"/>
                  <a:ext cx="2314312" cy="972000"/>
                </a:xfrm>
                <a:prstGeom prst="rect">
                  <a:avLst/>
                </a:prstGeom>
                <a:solidFill>
                  <a:srgbClr val="D6ECF5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 lIns="0" rtlCol="0">
                  <a:spAutoFit/>
                </a:bodyPr>
                <a:lstStyle/>
                <a:p>
                  <a:pPr marL="271010" algn="l" defTabSz="2218888" hangingPunct="1">
                    <a:lnSpc>
                      <a:spcPct val="110000"/>
                    </a:lnSpc>
                    <a:spcBef>
                      <a:spcPts val="0"/>
                    </a:spcBef>
                    <a:buClr>
                      <a:schemeClr val="accent6">
                        <a:satOff val="-16844"/>
                        <a:lumOff val="-30747"/>
                      </a:schemeClr>
                    </a:buClr>
                    <a:buSzPct val="100000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zh-HK" altLang="en-US" sz="4800"/>
                    <a:t> </a:t>
                  </a: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C28364DC-6C74-6A7A-E499-8881C2BA3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8100" y="1007320"/>
                  <a:ext cx="2314312" cy="972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F79FEB50-19E8-59A4-E7E9-9C9BC6545B1B}"/>
                    </a:ext>
                  </a:extLst>
                </p:cNvPr>
                <p:cNvSpPr txBox="1"/>
                <p:nvPr/>
              </p:nvSpPr>
              <p:spPr>
                <a:xfrm>
                  <a:off x="20578086" y="931120"/>
                  <a:ext cx="3126343" cy="972000"/>
                </a:xfrm>
                <a:prstGeom prst="rect">
                  <a:avLst/>
                </a:prstGeom>
                <a:solidFill>
                  <a:srgbClr val="F5DADF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 lIns="0" rtlCol="0">
                  <a:spAutoFit/>
                </a:bodyPr>
                <a:lstStyle/>
                <a:p>
                  <a:pPr marL="271010" defTabSz="2218888" hangingPunct="1">
                    <a:lnSpc>
                      <a:spcPct val="110000"/>
                    </a:lnSpc>
                    <a:spcBef>
                      <a:spcPts val="0"/>
                    </a:spcBef>
                    <a:buClr>
                      <a:schemeClr val="accent6">
                        <a:satOff val="-16844"/>
                        <a:lumOff val="-30747"/>
                      </a:schemeClr>
                    </a:buClr>
                    <a:buSzPct val="100000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HK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HK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4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a14:m>
                  <a:r>
                    <a:rPr lang="zh-HK" altLang="en-US" sz="4800"/>
                    <a:t> </a:t>
                  </a:r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F79FEB50-19E8-59A4-E7E9-9C9BC6545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8086" y="931120"/>
                  <a:ext cx="3126343" cy="9720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0AD68BE-CB5A-7EA8-344D-B3251685CF49}"/>
              </a:ext>
            </a:extLst>
          </p:cNvPr>
          <p:cNvGrpSpPr/>
          <p:nvPr/>
        </p:nvGrpSpPr>
        <p:grpSpPr>
          <a:xfrm>
            <a:off x="19964622" y="9120929"/>
            <a:ext cx="2813638" cy="3603293"/>
            <a:chOff x="19964623" y="9120929"/>
            <a:chExt cx="2813638" cy="3603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D6932D7-B871-C319-6B9B-A5301344480F}"/>
                    </a:ext>
                  </a:extLst>
                </p:cNvPr>
                <p:cNvSpPr txBox="1"/>
                <p:nvPr/>
              </p:nvSpPr>
              <p:spPr>
                <a:xfrm>
                  <a:off x="20311148" y="9120929"/>
                  <a:ext cx="915849" cy="6515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HK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𝐼</m:t>
                        </m:r>
                        <m:d>
                          <m:dPr>
                            <m:ctrlP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dPr>
                          <m:e>
                            <m:r>
                              <a:rPr kumimoji="0" lang="en-US" altLang="zh-HK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kumimoji="0" lang="zh-HK" altLang="en-US" sz="4000" b="0" i="0" u="none" strike="noStrike" cap="none" spc="0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FillTx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D6932D7-B871-C319-6B9B-A53013444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1148" y="9120929"/>
                  <a:ext cx="915849" cy="651597"/>
                </a:xfrm>
                <a:prstGeom prst="rect">
                  <a:avLst/>
                </a:prstGeom>
                <a:blipFill>
                  <a:blip r:embed="rId25"/>
                  <a:stretch>
                    <a:fillRect r="-66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B0B852BB-F386-253E-64A7-8AF0633BDBB3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310" y="9936272"/>
              <a:ext cx="2643951" cy="0"/>
            </a:xfrm>
            <a:prstGeom prst="line">
              <a:avLst/>
            </a:prstGeom>
            <a:noFill/>
            <a:ln w="762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CF9E1438-F6AE-6B41-BC4A-508495E83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74296" y="9798097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chemeClr val="bg1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1DE4E987-304D-8C92-5E9E-3237109A7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4623" y="12436222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86DCF66-6B2F-09F6-E6A0-5ED6DF71F63D}"/>
                  </a:ext>
                </a:extLst>
              </p:cNvPr>
              <p:cNvSpPr txBox="1"/>
              <p:nvPr/>
            </p:nvSpPr>
            <p:spPr>
              <a:xfrm>
                <a:off x="11253170" y="6422053"/>
                <a:ext cx="1472229" cy="1040624"/>
              </a:xfrm>
              <a:prstGeom prst="rect">
                <a:avLst/>
              </a:prstGeom>
              <a:solidFill>
                <a:srgbClr val="D6ECF5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lIns="180000" tIns="180000" rIns="180000" bIns="180000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algn="dist">
                  <a:lnSpc>
                    <a:spcPct val="100000"/>
                  </a:lnSpc>
                  <a:spcBef>
                    <a:spcPts val="0"/>
                  </a:spcBef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4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K" sz="4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HK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4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HK" altLang="en-US" sz="440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86DCF66-6B2F-09F6-E6A0-5ED6DF71F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170" y="6422053"/>
                <a:ext cx="1472229" cy="104062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0648104"/>
      </p:ext>
    </p:extLst>
  </p:cSld>
  <p:clrMapOvr>
    <a:masterClrMapping/>
  </p:clrMapOvr>
  <p:transition spd="med" advTm="1655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5.55556E-7 L 0.12168 -5.55556E-7 C 0.17604 -5.55556E-7 0.24336 -0.11065 0.24336 -0.20035 L 0.24336 -0.40035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68" y="-2002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12 L 0.18281 -0.00012 C 0.26458 -0.00012 0.36563 -0.22766 0.36563 -0.41204 L 0.36563 -0.82315 " pathEditMode="relative" rAng="0" ptsTypes="AAAA">
                                      <p:cBhvr>
                                        <p:cTn id="7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-41157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50" grpId="0" animBg="1"/>
      <p:bldP spid="389" grpId="0" animBg="1"/>
      <p:bldP spid="392" grpId="0" animBg="1"/>
      <p:bldP spid="392" grpId="1" animBg="1"/>
      <p:bldP spid="3" grpId="0" animBg="1"/>
      <p:bldP spid="4" grpId="0" animBg="1"/>
      <p:bldP spid="42" grpId="0" animBg="1"/>
      <p:bldP spid="42" grpId="1" animBg="1"/>
      <p:bldP spid="43" grpId="0" animBg="1"/>
      <p:bldP spid="43" grpId="1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AFE05-D136-028B-815E-6EFEAB5FD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F96B6-4068-3B63-0E20-B02F0DEB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Our Potential Function</a:t>
            </a:r>
            <a:endParaRPr lang="zh-HK" altLang="en-US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9A2DC8AC-DFCE-F5EF-BF5A-5A0E17FD0A5A}"/>
              </a:ext>
            </a:extLst>
          </p:cNvPr>
          <p:cNvGrpSpPr/>
          <p:nvPr/>
        </p:nvGrpSpPr>
        <p:grpSpPr>
          <a:xfrm>
            <a:off x="13194843" y="675138"/>
            <a:ext cx="10957667" cy="1535740"/>
            <a:chOff x="13194843" y="675138"/>
            <a:chExt cx="10957667" cy="1535740"/>
          </a:xfrm>
        </p:grpSpPr>
        <p:sp>
          <p:nvSpPr>
            <p:cNvPr id="70" name="圓角長方形">
              <a:extLst>
                <a:ext uri="{FF2B5EF4-FFF2-40B4-BE49-F238E27FC236}">
                  <a16:creationId xmlns:a16="http://schemas.microsoft.com/office/drawing/2014/main" id="{A4506213-A780-76AD-3215-FE5868C6AB56}"/>
                </a:ext>
              </a:extLst>
            </p:cNvPr>
            <p:cNvSpPr/>
            <p:nvPr/>
          </p:nvSpPr>
          <p:spPr>
            <a:xfrm>
              <a:off x="13194843" y="675138"/>
              <a:ext cx="10607469" cy="1535740"/>
            </a:xfrm>
            <a:prstGeom prst="roundRect">
              <a:avLst>
                <a:gd name="adj" fmla="val 16438"/>
              </a:avLst>
            </a:prstGeom>
            <a:noFill/>
            <a:ln w="101600" cap="rnd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">
                  <a:extLst>
                    <a:ext uri="{FF2B5EF4-FFF2-40B4-BE49-F238E27FC236}">
                      <a16:creationId xmlns:a16="http://schemas.microsoft.com/office/drawing/2014/main" id="{9403592F-220B-7FA8-DA5E-538E7E77E587}"/>
                    </a:ext>
                  </a:extLst>
                </p:cNvPr>
                <p:cNvSpPr txBox="1"/>
                <p:nvPr/>
              </p:nvSpPr>
              <p:spPr>
                <a:xfrm>
                  <a:off x="13236999" y="837995"/>
                  <a:ext cx="10915511" cy="13010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xmlns:m="http://schemas.openxmlformats.org/officeDocument/2006/math" val="1"/>
                  </a:ext>
                </a:extLst>
              </p:spPr>
              <p:txBody>
                <a:bodyPr wrap="square" lIns="266700" tIns="266700" rIns="266700" bIns="266700" numCol="1" anchor="ctr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65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HK" sz="465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 altLang="zh-HK" sz="46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altLang="zh-HK" sz="46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altLang="zh-HK" sz="465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6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46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altLang="zh-HK" sz="4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zh-HK" sz="46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HK" sz="46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altLang="zh-HK" sz="46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altLang="zh-HK" sz="46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altLang="zh-HK" sz="465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ar-AE" altLang="zh-H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altLang="zh-HK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ar-AE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H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altLang="zh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H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H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a14:m>
                  <a:r>
                    <a:rPr lang="en-US" i="1"/>
                    <a:t> </a:t>
                  </a:r>
                  <a:endParaRPr lang="ar-AE" i="1"/>
                </a:p>
              </p:txBody>
            </p:sp>
          </mc:Choice>
          <mc:Fallback xmlns="">
            <p:sp>
              <p:nvSpPr>
                <p:cNvPr id="71" name="文字">
                  <a:extLst>
                    <a:ext uri="{FF2B5EF4-FFF2-40B4-BE49-F238E27FC236}">
                      <a16:creationId xmlns:a16="http://schemas.microsoft.com/office/drawing/2014/main" id="{9403592F-220B-7FA8-DA5E-538E7E77E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999" y="837995"/>
                  <a:ext cx="10915511" cy="13010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F7DDDDFB-3FD9-84A6-9741-3C854CC88318}"/>
                    </a:ext>
                  </a:extLst>
                </p:cNvPr>
                <p:cNvSpPr txBox="1"/>
                <p:nvPr/>
              </p:nvSpPr>
              <p:spPr>
                <a:xfrm>
                  <a:off x="16548100" y="1007320"/>
                  <a:ext cx="2314312" cy="972000"/>
                </a:xfrm>
                <a:prstGeom prst="rect">
                  <a:avLst/>
                </a:prstGeom>
                <a:solidFill>
                  <a:srgbClr val="D6ECF5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 lIns="0" rtlCol="0">
                  <a:spAutoFit/>
                </a:bodyPr>
                <a:lstStyle/>
                <a:p>
                  <a:pPr marL="271010" algn="l" defTabSz="2218888" hangingPunct="1">
                    <a:lnSpc>
                      <a:spcPct val="110000"/>
                    </a:lnSpc>
                    <a:spcBef>
                      <a:spcPts val="0"/>
                    </a:spcBef>
                    <a:buClr>
                      <a:schemeClr val="accent6">
                        <a:satOff val="-16844"/>
                        <a:lumOff val="-30747"/>
                      </a:schemeClr>
                    </a:buClr>
                    <a:buSzPct val="100000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zh-HK" altLang="en-US" sz="4800"/>
                    <a:t> </a:t>
                  </a:r>
                </a:p>
              </p:txBody>
            </p:sp>
          </mc:Choice>
          <mc:Fallback xmlns=""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F7DDDDFB-3FD9-84A6-9741-3C854CC88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8100" y="1007320"/>
                  <a:ext cx="2314312" cy="972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859BE1F2-5B49-B159-4044-11CC4F072F86}"/>
                    </a:ext>
                  </a:extLst>
                </p:cNvPr>
                <p:cNvSpPr txBox="1"/>
                <p:nvPr/>
              </p:nvSpPr>
              <p:spPr>
                <a:xfrm>
                  <a:off x="20578086" y="932832"/>
                  <a:ext cx="3126343" cy="972000"/>
                </a:xfrm>
                <a:prstGeom prst="rect">
                  <a:avLst/>
                </a:prstGeom>
                <a:solidFill>
                  <a:srgbClr val="F5DADF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 lIns="0" rtlCol="0">
                  <a:spAutoFit/>
                </a:bodyPr>
                <a:lstStyle/>
                <a:p>
                  <a:pPr marL="271010" defTabSz="2218888" hangingPunct="1">
                    <a:lnSpc>
                      <a:spcPct val="110000"/>
                    </a:lnSpc>
                    <a:spcBef>
                      <a:spcPts val="0"/>
                    </a:spcBef>
                    <a:buClr>
                      <a:schemeClr val="accent6">
                        <a:satOff val="-16844"/>
                        <a:lumOff val="-30747"/>
                      </a:schemeClr>
                    </a:buClr>
                    <a:buSzPct val="100000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HK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HK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HK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4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a14:m>
                  <a:r>
                    <a:rPr lang="zh-HK" altLang="en-US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859BE1F2-5B49-B159-4044-11CC4F072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8086" y="932832"/>
                  <a:ext cx="3126343" cy="972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n algorithm is  -competitive if there exists some   such that:…">
                <a:extLst>
                  <a:ext uri="{FF2B5EF4-FFF2-40B4-BE49-F238E27FC236}">
                    <a16:creationId xmlns:a16="http://schemas.microsoft.com/office/drawing/2014/main" id="{27110CEA-E677-7619-0635-091747B7220D}"/>
                  </a:ext>
                </a:extLst>
              </p:cNvPr>
              <p:cNvSpPr/>
              <p:nvPr/>
            </p:nvSpPr>
            <p:spPr>
              <a:xfrm>
                <a:off x="2994158" y="2898247"/>
                <a:ext cx="16675169" cy="2700373"/>
              </a:xfrm>
              <a:prstGeom prst="roundRect">
                <a:avLst>
                  <a:gd name="adj" fmla="val 3542"/>
                </a:avLst>
              </a:prstGeom>
              <a:solidFill>
                <a:srgbClr val="E4F5DE">
                  <a:alpha val="99000"/>
                </a:srgbClr>
              </a:solidFill>
              <a:ln w="76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custDash>
                  <a:ds d="200000" sp="200000"/>
                </a:custDash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216000" rIns="50800" bIns="216000" anchor="ctr">
                <a:spAutoFit/>
              </a:bodyPr>
              <a:lstStyle/>
              <a:p>
                <a:pPr marL="1922272" lvl="1" indent="-782319" defTabSz="2145738">
                  <a:spcBef>
                    <a:spcPts val="1500"/>
                  </a:spcBef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  <a:buAutoNum type="alphaUcParenBoth"/>
                  <a:defRPr sz="4224"/>
                </a:pPr>
                <a:r>
                  <a:rPr lang="en-GB" sz="4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sz="4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l-GR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l-GR" sz="4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l-GR" sz="4400" dirty="0"/>
                  <a:t> </a:t>
                </a:r>
              </a:p>
              <a:p>
                <a:pPr marL="1922272" lvl="1" indent="-782319" defTabSz="2145738">
                  <a:spcBef>
                    <a:spcPts val="1500"/>
                  </a:spcBef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  <a:buAutoNum type="alphaUcParenBoth"/>
                  <a:defRPr sz="4224"/>
                </a:pPr>
                <a:r>
                  <a:rPr lang="el-GR" sz="4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l-GR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l-GR" sz="4400" i="1" dirty="0"/>
              </a:p>
              <a:p>
                <a:pPr marL="1922272" lvl="1" indent="-782319" defTabSz="2145738">
                  <a:spcBef>
                    <a:spcPts val="1500"/>
                  </a:spcBef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  <a:buAutoNum type="alphaUcParenBoth"/>
                  <a:defRPr sz="4224"/>
                </a:pPr>
                <a:r>
                  <a:rPr lang="el-GR" sz="4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44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ar-AE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ar-AE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ar-AE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4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ar-AE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ar-AE" sz="4400" dirty="0"/>
                  <a:t> </a:t>
                </a:r>
                <a:r>
                  <a:rPr lang="en-GB" sz="4400" dirty="0"/>
                  <a:t>is non-decreasing in </a:t>
                </a:r>
                <a14:m>
                  <m:oMath xmlns:m="http://schemas.openxmlformats.org/officeDocument/2006/math"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sz="4400" i="1" dirty="0"/>
              </a:p>
            </p:txBody>
          </p:sp>
        </mc:Choice>
        <mc:Fallback xmlns="">
          <p:sp>
            <p:nvSpPr>
              <p:cNvPr id="3" name="An algorithm is  -competitive if there exists some   such that:…">
                <a:extLst>
                  <a:ext uri="{FF2B5EF4-FFF2-40B4-BE49-F238E27FC236}">
                    <a16:creationId xmlns:a16="http://schemas.microsoft.com/office/drawing/2014/main" id="{27110CEA-E677-7619-0635-091747B7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58" y="2898247"/>
                <a:ext cx="16675169" cy="2700373"/>
              </a:xfrm>
              <a:prstGeom prst="roundRect">
                <a:avLst>
                  <a:gd name="adj" fmla="val 3542"/>
                </a:avLst>
              </a:prstGeom>
              <a:blipFill>
                <a:blip r:embed="rId7"/>
                <a:stretch>
                  <a:fillRect b="-1535"/>
                </a:stretch>
              </a:blipFill>
              <a:ln w="76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custDash>
                  <a:ds d="200000" sp="200000"/>
                </a:custDash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FAD67F99-0B5A-D3D2-EF93-CB5A6CC8AA7A}"/>
              </a:ext>
            </a:extLst>
          </p:cNvPr>
          <p:cNvGrpSpPr/>
          <p:nvPr/>
        </p:nvGrpSpPr>
        <p:grpSpPr>
          <a:xfrm>
            <a:off x="9245475" y="3195563"/>
            <a:ext cx="6186365" cy="1307486"/>
            <a:chOff x="10023687" y="4271778"/>
            <a:chExt cx="6186365" cy="1640974"/>
          </a:xfrm>
        </p:grpSpPr>
        <p:sp>
          <p:nvSpPr>
            <p:cNvPr id="5" name="右大括弧 4">
              <a:extLst>
                <a:ext uri="{FF2B5EF4-FFF2-40B4-BE49-F238E27FC236}">
                  <a16:creationId xmlns:a16="http://schemas.microsoft.com/office/drawing/2014/main" id="{A0ED039D-0133-2C02-BFB8-9546119B4E23}"/>
                </a:ext>
              </a:extLst>
            </p:cNvPr>
            <p:cNvSpPr/>
            <p:nvPr/>
          </p:nvSpPr>
          <p:spPr>
            <a:xfrm>
              <a:off x="10023687" y="4271778"/>
              <a:ext cx="434340" cy="1640974"/>
            </a:xfrm>
            <a:prstGeom prst="rightBrace">
              <a:avLst>
                <a:gd name="adj1" fmla="val 39522"/>
                <a:gd name="adj2" fmla="val 50000"/>
              </a:avLst>
            </a:prstGeom>
            <a:noFill/>
            <a:ln w="57150" cap="flat">
              <a:solidFill>
                <a:srgbClr val="960E5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HK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FD9CCD8-DF19-2135-4D3D-D6A71C91455B}"/>
                </a:ext>
              </a:extLst>
            </p:cNvPr>
            <p:cNvSpPr txBox="1"/>
            <p:nvPr/>
          </p:nvSpPr>
          <p:spPr>
            <a:xfrm>
              <a:off x="10518188" y="4595261"/>
              <a:ext cx="5691864" cy="994008"/>
            </a:xfrm>
            <a:prstGeom prst="rect">
              <a:avLst/>
            </a:prstGeom>
            <a:solidFill>
              <a:schemeClr val="bg1"/>
            </a:solidFill>
            <a:ln w="57150" cap="flat">
              <a:solidFill>
                <a:srgbClr val="C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rtlCol="0">
              <a:spAutoFit/>
            </a:bodyPr>
            <a:lstStyle/>
            <a:p>
              <a:pPr marL="271010" algn="l" defTabSz="2218888" hangingPunct="1">
                <a:lnSpc>
                  <a:spcPct val="110000"/>
                </a:lnSpc>
                <a:spcBef>
                  <a:spcPts val="0"/>
                </a:spcBef>
                <a:buClr>
                  <a:schemeClr val="accent6">
                    <a:satOff val="-16844"/>
                    <a:lumOff val="-30747"/>
                  </a:schemeClr>
                </a:buClr>
                <a:buSzPct val="100000"/>
              </a:pPr>
              <a:r>
                <a:rPr lang="en-US" altLang="zh-HK" sz="4400" dirty="0"/>
                <a:t>Boundary conditions</a:t>
              </a:r>
              <a:endParaRPr lang="zh-HK" altLang="en-US" sz="4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FCF3B-9A65-78C7-C4AE-B502BAC01556}"/>
              </a:ext>
            </a:extLst>
          </p:cNvPr>
          <p:cNvSpPr txBox="1"/>
          <p:nvPr/>
        </p:nvSpPr>
        <p:spPr>
          <a:xfrm>
            <a:off x="17135720" y="4620129"/>
            <a:ext cx="5691864" cy="792000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 marL="271010" algn="l" defTabSz="2218888" hangingPunct="1">
              <a:lnSpc>
                <a:spcPct val="110000"/>
              </a:lnSpc>
              <a:spcBef>
                <a:spcPts val="0"/>
              </a:spcBef>
              <a:buClr>
                <a:schemeClr val="accent6">
                  <a:satOff val="-16844"/>
                  <a:lumOff val="-30747"/>
                </a:schemeClr>
              </a:buClr>
              <a:buSzPct val="100000"/>
            </a:pPr>
            <a:r>
              <a:rPr lang="en-US" altLang="zh-HK" sz="4400" dirty="0"/>
              <a:t>A system of 2 ODEs</a:t>
            </a:r>
            <a:endParaRPr lang="zh-HK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32FAC1-2873-1D08-A71C-B9C595186964}"/>
                  </a:ext>
                </a:extLst>
              </p:cNvPr>
              <p:cNvSpPr txBox="1"/>
              <p:nvPr/>
            </p:nvSpPr>
            <p:spPr>
              <a:xfrm>
                <a:off x="1746806" y="6237959"/>
                <a:ext cx="20646258" cy="2270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rtlCol="0">
                <a:spAutoFit/>
              </a:bodyPr>
              <a:lstStyle/>
              <a:p>
                <a:pPr marL="271010" defTabSz="2218888" hangingPunct="1">
                  <a:lnSpc>
                    <a:spcPct val="110000"/>
                  </a:lnSpc>
                  <a:spcBef>
                    <a:spcPts val="600"/>
                  </a:spcBef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</a:pPr>
                <a:r>
                  <a:rPr lang="en-US" altLang="zh-HK" sz="4000" b="1" dirty="0">
                    <a:ea typeface="HGGothicE" panose="020B0400000000000000" pitchFamily="49" charset="-128"/>
                  </a:rPr>
                  <a:t>To obtain the system of ODEs</a:t>
                </a:r>
              </a:p>
              <a:p>
                <a:pPr marL="270000" defTabSz="2218888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</a:pPr>
                <a:r>
                  <a:rPr lang="en-US" altLang="zh-TW" sz="4000" b="1" dirty="0">
                    <a:solidFill>
                      <a:srgbClr val="009999"/>
                    </a:solidFill>
                  </a:rPr>
                  <a:t>Step 1. </a:t>
                </a:r>
                <a:r>
                  <a:rPr lang="en-US" altLang="zh-TW" sz="4000" dirty="0">
                    <a:solidFill>
                      <a:schemeClr val="tx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HK" sz="4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4000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altLang="zh-HK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HK" sz="4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HK" sz="40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altLang="zh-HK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HK" sz="4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HK" sz="4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HK" sz="4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HK" sz="4000" dirty="0"/>
                  <a:t> a linear combination of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4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4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HK" sz="4000" dirty="0"/>
                  <a:t>  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HK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HK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HK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HK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HK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HK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zh-HK" sz="4000" dirty="0"/>
                  <a:t> </a:t>
                </a:r>
              </a:p>
              <a:p>
                <a:pPr marL="270000" defTabSz="2218888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</a:pPr>
                <a:r>
                  <a:rPr lang="en-US" altLang="zh-TW" sz="4000" b="1" dirty="0">
                    <a:solidFill>
                      <a:srgbClr val="009999"/>
                    </a:solidFill>
                  </a:rPr>
                  <a:t>Step 2.</a:t>
                </a:r>
                <a:r>
                  <a:rPr lang="en-US" altLang="zh-HK" sz="4000" dirty="0"/>
                  <a:t> Set the coefficients of both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4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4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4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HK" sz="4000" dirty="0"/>
                  <a:t> 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HK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HK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HK" sz="4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HK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zh-HK" sz="4000" dirty="0"/>
                  <a:t>  to zero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32FAC1-2873-1D08-A71C-B9C595186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806" y="6237959"/>
                <a:ext cx="20646258" cy="2270301"/>
              </a:xfrm>
              <a:prstGeom prst="rect">
                <a:avLst/>
              </a:prstGeom>
              <a:blipFill>
                <a:blip r:embed="rId8"/>
                <a:stretch>
                  <a:fillRect t="-4290" b="-83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群組 54">
            <a:extLst>
              <a:ext uri="{FF2B5EF4-FFF2-40B4-BE49-F238E27FC236}">
                <a16:creationId xmlns:a16="http://schemas.microsoft.com/office/drawing/2014/main" id="{99893E47-17BF-BABB-0BC5-11E6E8425BFE}"/>
              </a:ext>
            </a:extLst>
          </p:cNvPr>
          <p:cNvGrpSpPr/>
          <p:nvPr/>
        </p:nvGrpSpPr>
        <p:grpSpPr>
          <a:xfrm>
            <a:off x="16023957" y="6901912"/>
            <a:ext cx="6123753" cy="828881"/>
            <a:chOff x="16074137" y="6541890"/>
            <a:chExt cx="6123753" cy="82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3A39E1D8-75B2-A890-9138-AA915340EB11}"/>
                    </a:ext>
                  </a:extLst>
                </p:cNvPr>
                <p:cNvSpPr txBox="1"/>
                <p:nvPr/>
              </p:nvSpPr>
              <p:spPr>
                <a:xfrm>
                  <a:off x="19257942" y="6541890"/>
                  <a:ext cx="2939948" cy="828881"/>
                </a:xfrm>
                <a:prstGeom prst="rect">
                  <a:avLst/>
                </a:prstGeom>
                <a:solidFill>
                  <a:srgbClr val="F5DADF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 lIns="0" rtlCol="0">
                  <a:spAutoFit/>
                </a:bodyPr>
                <a:lstStyle/>
                <a:p>
                  <a:pPr marL="271010" defTabSz="2218888" hangingPunct="1">
                    <a:lnSpc>
                      <a:spcPct val="110000"/>
                    </a:lnSpc>
                    <a:spcBef>
                      <a:spcPts val="0"/>
                    </a:spcBef>
                    <a:buClr>
                      <a:schemeClr val="accent6">
                        <a:satOff val="-16844"/>
                        <a:lumOff val="-30747"/>
                      </a:schemeClr>
                    </a:buClr>
                    <a:buSzPct val="100000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a14:m>
                  <a:r>
                    <a:rPr lang="zh-HK" alt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3A39E1D8-75B2-A890-9138-AA915340E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7942" y="6541890"/>
                  <a:ext cx="2939948" cy="8288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67B03E02-D5E2-22CD-9047-F9C173100C0F}"/>
                    </a:ext>
                  </a:extLst>
                </p:cNvPr>
                <p:cNvSpPr txBox="1"/>
                <p:nvPr/>
              </p:nvSpPr>
              <p:spPr>
                <a:xfrm>
                  <a:off x="16074137" y="6606596"/>
                  <a:ext cx="2140101" cy="726930"/>
                </a:xfrm>
                <a:prstGeom prst="rect">
                  <a:avLst/>
                </a:prstGeom>
                <a:solidFill>
                  <a:srgbClr val="D6ECF5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 lIns="0" rtlCol="0">
                  <a:spAutoFit/>
                </a:bodyPr>
                <a:lstStyle/>
                <a:p>
                  <a:pPr marL="271010" algn="l" defTabSz="2218888" hangingPunct="1">
                    <a:lnSpc>
                      <a:spcPct val="110000"/>
                    </a:lnSpc>
                    <a:spcBef>
                      <a:spcPts val="0"/>
                    </a:spcBef>
                    <a:buClr>
                      <a:schemeClr val="accent6">
                        <a:satOff val="-16844"/>
                        <a:lumOff val="-30747"/>
                      </a:schemeClr>
                    </a:buClr>
                    <a:buSzPct val="100000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zh-HK" alt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67B03E02-D5E2-22CD-9047-F9C173100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4137" y="6606596"/>
                  <a:ext cx="2140101" cy="7269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001D009C-2E24-4DA9-3C7C-B86F3EB413B7}"/>
              </a:ext>
            </a:extLst>
          </p:cNvPr>
          <p:cNvGrpSpPr/>
          <p:nvPr/>
        </p:nvGrpSpPr>
        <p:grpSpPr>
          <a:xfrm>
            <a:off x="9972900" y="7605878"/>
            <a:ext cx="5850750" cy="828881"/>
            <a:chOff x="9933996" y="7321345"/>
            <a:chExt cx="6120744" cy="82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43789823-F84F-5E02-4413-CA25E94EDCEE}"/>
                    </a:ext>
                  </a:extLst>
                </p:cNvPr>
                <p:cNvSpPr txBox="1"/>
                <p:nvPr/>
              </p:nvSpPr>
              <p:spPr>
                <a:xfrm>
                  <a:off x="13114792" y="7321345"/>
                  <a:ext cx="2939948" cy="828881"/>
                </a:xfrm>
                <a:prstGeom prst="rect">
                  <a:avLst/>
                </a:prstGeom>
                <a:solidFill>
                  <a:srgbClr val="F5DADF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 lIns="0" rtlCol="0">
                  <a:spAutoFit/>
                </a:bodyPr>
                <a:lstStyle/>
                <a:p>
                  <a:pPr marL="271010" defTabSz="2218888" hangingPunct="1">
                    <a:lnSpc>
                      <a:spcPct val="110000"/>
                    </a:lnSpc>
                    <a:spcBef>
                      <a:spcPts val="0"/>
                    </a:spcBef>
                    <a:buClr>
                      <a:schemeClr val="accent6">
                        <a:satOff val="-16844"/>
                        <a:lumOff val="-30747"/>
                      </a:schemeClr>
                    </a:buClr>
                    <a:buSzPct val="100000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a14:m>
                  <a:r>
                    <a:rPr lang="zh-HK" alt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43789823-F84F-5E02-4413-CA25E94ED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14792" y="7321345"/>
                  <a:ext cx="2939948" cy="82888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3C4591AF-2433-B2E3-E9F0-2CEB715F1BA2}"/>
                    </a:ext>
                  </a:extLst>
                </p:cNvPr>
                <p:cNvSpPr txBox="1"/>
                <p:nvPr/>
              </p:nvSpPr>
              <p:spPr>
                <a:xfrm>
                  <a:off x="9933996" y="7397244"/>
                  <a:ext cx="2148209" cy="726930"/>
                </a:xfrm>
                <a:prstGeom prst="rect">
                  <a:avLst/>
                </a:prstGeom>
                <a:solidFill>
                  <a:srgbClr val="D6ECF5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 lIns="0" rtlCol="0">
                  <a:spAutoFit/>
                </a:bodyPr>
                <a:lstStyle/>
                <a:p>
                  <a:pPr marL="271010" algn="l" defTabSz="2218888" hangingPunct="1">
                    <a:lnSpc>
                      <a:spcPct val="110000"/>
                    </a:lnSpc>
                    <a:spcBef>
                      <a:spcPts val="0"/>
                    </a:spcBef>
                    <a:buClr>
                      <a:schemeClr val="accent6">
                        <a:satOff val="-16844"/>
                        <a:lumOff val="-30747"/>
                      </a:schemeClr>
                    </a:buClr>
                    <a:buSzPct val="100000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zh-HK" alt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3C4591AF-2433-B2E3-E9F0-2CEB715F1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996" y="7397244"/>
                  <a:ext cx="2148209" cy="7269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2883D19-BC8D-C4DA-1F9E-4DEDE56C7948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>
          <a:xfrm flipV="1">
            <a:off x="15431840" y="3301953"/>
            <a:ext cx="2195531" cy="547353"/>
          </a:xfrm>
          <a:prstGeom prst="straightConnector1">
            <a:avLst/>
          </a:prstGeom>
          <a:noFill/>
          <a:ln w="57150" cap="flat">
            <a:solidFill>
              <a:srgbClr val="960E52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44EC018-3F6A-873D-C69A-C7DBC34523DA}"/>
              </a:ext>
            </a:extLst>
          </p:cNvPr>
          <p:cNvCxnSpPr>
            <a:cxnSpLocks/>
            <a:stCxn id="8" idx="0"/>
            <a:endCxn id="48" idx="2"/>
          </p:cNvCxnSpPr>
          <p:nvPr/>
        </p:nvCxnSpPr>
        <p:spPr>
          <a:xfrm flipV="1">
            <a:off x="19981652" y="4090589"/>
            <a:ext cx="82" cy="529540"/>
          </a:xfrm>
          <a:prstGeom prst="straightConnector1">
            <a:avLst/>
          </a:prstGeom>
          <a:noFill/>
          <a:ln w="57150" cap="flat">
            <a:solidFill>
              <a:srgbClr val="960E52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959C1A5-F704-06AD-0980-1071E6B02410}"/>
                  </a:ext>
                </a:extLst>
              </p:cNvPr>
              <p:cNvSpPr txBox="1"/>
              <p:nvPr/>
            </p:nvSpPr>
            <p:spPr>
              <a:xfrm>
                <a:off x="17627371" y="2513316"/>
                <a:ext cx="4708725" cy="1577273"/>
              </a:xfrm>
              <a:prstGeom prst="rect">
                <a:avLst/>
              </a:prstGeom>
              <a:solidFill>
                <a:schemeClr val="bg1"/>
              </a:solidFill>
              <a:ln w="57150" cap="flat">
                <a:solidFill>
                  <a:srgbClr val="C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lIns="108000" tIns="72000" rIns="108000" bIns="72000" rtlCol="0">
                <a:spAutoFit/>
              </a:bodyPr>
              <a:lstStyle/>
              <a:p>
                <a:pPr marL="271010" defTabSz="2218888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6">
                      <a:satOff val="-16844"/>
                      <a:lumOff val="-30747"/>
                    </a:schemeClr>
                  </a:buClr>
                  <a:buSzPct val="100000"/>
                </a:pPr>
                <a:r>
                  <a:rPr lang="en-US" altLang="zh-HK" sz="4400" dirty="0"/>
                  <a:t>Solve for</a:t>
                </a:r>
                <a:br>
                  <a:rPr lang="en-US" altLang="zh-HK" sz="4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HK" sz="4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HK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HK" sz="4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K" sz="44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HK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HK" sz="4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HK" altLang="en-US" sz="4400" dirty="0"/>
                  <a:t> </a:t>
                </a:r>
                <a:r>
                  <a:rPr lang="en-US" altLang="zh-HK" sz="44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sz="4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zh-HK" altLang="en-US" sz="44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959C1A5-F704-06AD-0980-1071E6B02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371" y="2513316"/>
                <a:ext cx="4708725" cy="1577273"/>
              </a:xfrm>
              <a:prstGeom prst="rect">
                <a:avLst/>
              </a:prstGeom>
              <a:blipFill>
                <a:blip r:embed="rId13"/>
                <a:stretch>
                  <a:fillRect t="-4104" b="-13433"/>
                </a:stretch>
              </a:blipFill>
              <a:ln w="57150" cap="flat">
                <a:solidFill>
                  <a:srgbClr val="C0000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>
            <a:extLst>
              <a:ext uri="{FF2B5EF4-FFF2-40B4-BE49-F238E27FC236}">
                <a16:creationId xmlns:a16="http://schemas.microsoft.com/office/drawing/2014/main" id="{A81D5FF8-AA4A-818E-4EC6-9DB572086A89}"/>
              </a:ext>
            </a:extLst>
          </p:cNvPr>
          <p:cNvGrpSpPr/>
          <p:nvPr/>
        </p:nvGrpSpPr>
        <p:grpSpPr>
          <a:xfrm>
            <a:off x="19703821" y="8308618"/>
            <a:ext cx="4448686" cy="3627342"/>
            <a:chOff x="19287923" y="9104839"/>
            <a:chExt cx="5341814" cy="4125644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32E89BD-A860-EA5E-0E8E-9B90B1A2C1C1}"/>
                </a:ext>
              </a:extLst>
            </p:cNvPr>
            <p:cNvGrpSpPr/>
            <p:nvPr/>
          </p:nvGrpSpPr>
          <p:grpSpPr>
            <a:xfrm>
              <a:off x="19287923" y="9104839"/>
              <a:ext cx="4132400" cy="4125644"/>
              <a:chOff x="19287923" y="9104839"/>
              <a:chExt cx="4132400" cy="4125644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D1C42C2F-BB11-31BE-D2FC-7F7B41802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34310" y="12580222"/>
                <a:ext cx="2643951" cy="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11D61D98-F691-A132-E7E0-D4349D45C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34310" y="9936272"/>
                <a:ext cx="2643951" cy="0"/>
              </a:xfrm>
              <a:prstGeom prst="line">
                <a:avLst/>
              </a:prstGeom>
              <a:noFill/>
              <a:ln w="76200" cap="flat">
                <a:solidFill>
                  <a:schemeClr val="bg1">
                    <a:lumMod val="5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8D1140E3-2F64-AF32-3BB2-E1AFB5BC14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34310" y="9936272"/>
                <a:ext cx="0" cy="264395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D6F5C282-78E7-79BC-C932-46AFB5675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4296" y="9798097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chemeClr val="bg1">
                    <a:lumMod val="5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HK" altLang="en-US" sz="32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F6C67F5-D9E1-58F4-56DE-0B78803E1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64623" y="12436222"/>
                <a:ext cx="288000" cy="28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HK" altLang="en-US" sz="32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4D6AEF8A-F878-DB13-DED0-1EEEC58F4484}"/>
                      </a:ext>
                    </a:extLst>
                  </p:cNvPr>
                  <p:cNvSpPr txBox="1"/>
                  <p:nvPr/>
                </p:nvSpPr>
                <p:spPr>
                  <a:xfrm>
                    <a:off x="20311148" y="9104839"/>
                    <a:ext cx="915849" cy="68377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2438338" rtl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HK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𝐼</m:t>
                          </m:r>
                          <m:d>
                            <m:dPr>
                              <m:ctrlPr>
                                <a:rPr kumimoji="0" lang="en-US" altLang="zh-HK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zh-HK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kumimoji="0" lang="zh-HK" altLang="en-US" sz="3600" b="0" i="0" u="none" strike="noStrike" cap="none" spc="0" normalizeH="0" baseline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FillTx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4D6AEF8A-F878-DB13-DED0-1EEEC58F44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11148" y="9104839"/>
                    <a:ext cx="915849" cy="68377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9600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33320F9A-290A-F552-DD00-1457695BC188}"/>
                      </a:ext>
                    </a:extLst>
                  </p:cNvPr>
                  <p:cNvSpPr txBox="1"/>
                  <p:nvPr/>
                </p:nvSpPr>
                <p:spPr>
                  <a:xfrm>
                    <a:off x="19287923" y="12625203"/>
                    <a:ext cx="915849" cy="5416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2438338" rtl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HK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0</m:t>
                          </m:r>
                        </m:oMath>
                      </m:oMathPara>
                    </a14:m>
                    <a:endParaRPr kumimoji="0" lang="zh-HK" altLang="en-US" sz="3200" b="0" i="0" u="none" strike="noStrike" cap="none" spc="0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FillTx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mc:Choice>
            <mc:Fallback xmlns="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33320F9A-290A-F552-DD00-1457695BC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87923" y="12625203"/>
                    <a:ext cx="915849" cy="54164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CC2AE8F4-69C8-D9BE-928E-BBB9DA3D4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2504474" y="12625203"/>
                    <a:ext cx="915849" cy="5416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2438338" rtl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HK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1</m:t>
                          </m:r>
                        </m:oMath>
                      </m:oMathPara>
                    </a14:m>
                    <a:endParaRPr kumimoji="0" lang="zh-HK" altLang="en-US" sz="3200" b="0" i="0" u="none" strike="noStrike" cap="none" spc="0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FillTx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CC2AE8F4-69C8-D9BE-928E-BBB9DA3D49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04474" y="12625203"/>
                    <a:ext cx="915849" cy="54164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903A2FB7-71F9-ED57-524C-609FB2AF777F}"/>
                      </a:ext>
                    </a:extLst>
                  </p:cNvPr>
                  <p:cNvSpPr txBox="1"/>
                  <p:nvPr/>
                </p:nvSpPr>
                <p:spPr>
                  <a:xfrm>
                    <a:off x="19287923" y="9647761"/>
                    <a:ext cx="915849" cy="5416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2438338" rtl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HK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1</m:t>
                          </m:r>
                        </m:oMath>
                      </m:oMathPara>
                    </a14:m>
                    <a:endParaRPr kumimoji="0" lang="zh-HK" altLang="en-US" sz="3200" b="0" i="0" u="none" strike="noStrike" cap="none" spc="0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FillTx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mc:Choice>
            <mc:Fallback xmlns="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903A2FB7-71F9-ED57-524C-609FB2AF77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87923" y="9647761"/>
                    <a:ext cx="915849" cy="54164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8170D67E-3125-993D-F692-61E9EBDE15B9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9586" y="12684693"/>
                    <a:ext cx="457925" cy="5457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2438338" rtl="0" fontAlgn="auto" latinLnBrk="0" hangingPunct="0">
                      <a:lnSpc>
                        <a:spcPct val="90000"/>
                      </a:lnSpc>
                      <a:spcBef>
                        <a:spcPts val="45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HK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𝑥</m:t>
                          </m:r>
                        </m:oMath>
                      </m:oMathPara>
                    </a14:m>
                    <a:endParaRPr kumimoji="0" lang="zh-HK" altLang="en-US" sz="3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8170D67E-3125-993D-F692-61E9EBDE15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9586" y="12684693"/>
                    <a:ext cx="457925" cy="54579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49C97F0-F5D2-8406-539B-0289AF7DA10C}"/>
                </a:ext>
              </a:extLst>
            </p:cNvPr>
            <p:cNvGrpSpPr/>
            <p:nvPr/>
          </p:nvGrpSpPr>
          <p:grpSpPr>
            <a:xfrm>
              <a:off x="20134310" y="9936272"/>
              <a:ext cx="4495427" cy="2643951"/>
              <a:chOff x="20231583" y="9936272"/>
              <a:chExt cx="4495427" cy="2643951"/>
            </a:xfrm>
          </p:grpSpPr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E3EF6846-1E4D-6D28-EEDC-45578DFF07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31583" y="9936272"/>
                <a:ext cx="1321975" cy="2643951"/>
              </a:xfrm>
              <a:prstGeom prst="line">
                <a:avLst/>
              </a:prstGeom>
              <a:noFill/>
              <a:ln w="57150" cap="flat">
                <a:solidFill>
                  <a:schemeClr val="accent5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D33D2A00-06F5-6279-8907-2B4F7A01C28A}"/>
                  </a:ext>
                </a:extLst>
              </p:cNvPr>
              <p:cNvCxnSpPr/>
              <p:nvPr/>
            </p:nvCxnSpPr>
            <p:spPr>
              <a:xfrm>
                <a:off x="21553558" y="9936272"/>
                <a:ext cx="1321975" cy="0"/>
              </a:xfrm>
              <a:prstGeom prst="line">
                <a:avLst/>
              </a:prstGeom>
              <a:noFill/>
              <a:ln w="57150" cap="flat">
                <a:solidFill>
                  <a:schemeClr val="accent5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71CB4D2E-4577-1220-ACA0-67C7BBE6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5635" y="10668925"/>
                    <a:ext cx="3631375" cy="123781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2438338" rtl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HK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644E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altLang="zh-HK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644E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zh-HK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644E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HK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644E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=</m:t>
                          </m:r>
                          <m:func>
                            <m:funcPr>
                              <m:ctrlPr>
                                <a:rPr kumimoji="0" lang="en-US" altLang="zh-HK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644E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HK" sz="36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644E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altLang="zh-HK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644E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HK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644E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2</m:t>
                                  </m:r>
                                  <m:r>
                                    <a:rPr kumimoji="0" lang="en-US" altLang="zh-HK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644E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𝑥</m:t>
                                  </m:r>
                                  <m:r>
                                    <a:rPr kumimoji="0" lang="en-US" altLang="zh-HK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644E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,</m:t>
                                  </m:r>
                                  <m:r>
                                    <a:rPr kumimoji="0" lang="en-US" altLang="zh-HK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644E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kumimoji="0" lang="zh-HK" alt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FF644E"/>
                      </a:solidFill>
                      <a:effectLst/>
                      <a:uFillTx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mc:Choice>
            <mc:Fallback xmlns="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71CB4D2E-4577-1220-ACA0-67C7BBE64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5635" y="10668925"/>
                    <a:ext cx="3631375" cy="123781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2C559D3-C39A-14F1-C2EE-99937A24D7CA}"/>
                  </a:ext>
                </a:extLst>
              </p:cNvPr>
              <p:cNvSpPr txBox="1"/>
              <p:nvPr/>
            </p:nvSpPr>
            <p:spPr>
              <a:xfrm>
                <a:off x="1746804" y="8752147"/>
                <a:ext cx="18470784" cy="31442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rtlCol="0">
                <a:spAutoFit/>
              </a:bodyPr>
              <a:lstStyle/>
              <a:p>
                <a:pPr marL="271010" lvl="0" defTabSz="2218888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FF42A1">
                      <a:satOff val="-16844"/>
                      <a:lumOff val="-30747"/>
                    </a:srgbClr>
                  </a:buClr>
                  <a:buSzPct val="100000"/>
                  <a:defRPr/>
                </a:pPr>
                <a14:m>
                  <m:oMath xmlns:m="http://schemas.openxmlformats.org/officeDocument/2006/math">
                    <m:r>
                      <a:rPr kumimoji="0" lang="en-US" altLang="zh-HK" sz="4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𝑝</m:t>
                    </m:r>
                    <m:d>
                      <m:dPr>
                        <m:ctrlPr>
                          <a:rPr kumimoji="0" lang="en-US" altLang="zh-HK" sz="44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kumimoji="0" lang="en-US" altLang="zh-HK" sz="4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altLang="zh-HK" sz="4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Helvetica Neue"/>
                  </a:rPr>
                  <a:t> </a:t>
                </a:r>
                <a:r>
                  <a:rPr kumimoji="0" lang="en-US" altLang="zh-HK" sz="4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Helvetica Neue"/>
                  </a:rPr>
                  <a:t>is chosen to be piecewise-linear to support </a:t>
                </a:r>
                <a:r>
                  <a:rPr lang="en-US" altLang="zh-TW" sz="4000" b="1" dirty="0">
                    <a:solidFill>
                      <a:srgbClr val="009999"/>
                    </a:solidFill>
                  </a:rPr>
                  <a:t>Step 1</a:t>
                </a:r>
                <a:endParaRPr lang="en-US" altLang="zh-HK" sz="4000" b="1" dirty="0">
                  <a:solidFill>
                    <a:schemeClr val="tx1"/>
                  </a:solidFill>
                </a:endParaRPr>
              </a:p>
              <a:p>
                <a:pPr marL="956810" indent="-685800" defTabSz="2218888" hangingPunct="1">
                  <a:lnSpc>
                    <a:spcPct val="110000"/>
                  </a:lnSpc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HK" sz="4000" dirty="0"/>
                  <a:t>To allow</a:t>
                </a:r>
                <a:r>
                  <a:rPr lang="en-US" altLang="zh-HK" sz="4000" dirty="0">
                    <a:solidFill>
                      <a:schemeClr val="tx1"/>
                    </a:solidFill>
                  </a:rPr>
                  <a:t> the combined change of </a:t>
                </a:r>
                <a14:m>
                  <m:oMath xmlns:m="http://schemas.openxmlformats.org/officeDocument/2006/math">
                    <m:r>
                      <a:rPr lang="en-US" altLang="zh-HK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HK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HK" sz="4000" dirty="0">
                    <a:solidFill>
                      <a:schemeClr val="tx1"/>
                    </a:solidFill>
                  </a:rPr>
                  <a:t> due to any match to be expressed as </a:t>
                </a:r>
                <a:r>
                  <a:rPr lang="en-US" altLang="zh-HK" sz="4000" dirty="0"/>
                  <a:t>a linear combination of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4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4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4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HK" sz="4000" dirty="0"/>
                  <a:t> 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HK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HK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HK" sz="4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HK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HK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K" sz="4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TW" sz="4000" dirty="0">
                    <a:solidFill>
                      <a:schemeClr val="tx1"/>
                    </a:solidFill>
                  </a:rPr>
                  <a:t>and some constant</a:t>
                </a:r>
                <a:endParaRPr lang="en-US" altLang="zh-HK" sz="4000" dirty="0">
                  <a:solidFill>
                    <a:schemeClr val="tx1"/>
                  </a:solidFill>
                </a:endParaRPr>
              </a:p>
              <a:p>
                <a:pPr marL="956810" indent="-685800" defTabSz="2218888" hangingPunct="1">
                  <a:lnSpc>
                    <a:spcPct val="110000"/>
                  </a:lnSpc>
                  <a:spcBef>
                    <a:spcPts val="12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TW" sz="4000" b="1" dirty="0">
                    <a:solidFill>
                      <a:srgbClr val="009999"/>
                    </a:solidFill>
                  </a:rPr>
                  <a:t>Step 1</a:t>
                </a:r>
                <a:r>
                  <a:rPr lang="en-US" altLang="zh-TW" sz="4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4000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HK" sz="4000" dirty="0">
                    <a:solidFill>
                      <a:schemeClr val="tx1"/>
                    </a:solidFill>
                  </a:rPr>
                  <a:t>ould be challenging to achieve otherwise</a:t>
                </a: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2C559D3-C39A-14F1-C2EE-99937A24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804" y="8752147"/>
                <a:ext cx="18470784" cy="3144259"/>
              </a:xfrm>
              <a:prstGeom prst="rect">
                <a:avLst/>
              </a:prstGeom>
              <a:blipFill>
                <a:blip r:embed="rId20"/>
                <a:stretch>
                  <a:fillRect t="-1550" r="-1254" b="-736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>
            <a:extLst>
              <a:ext uri="{FF2B5EF4-FFF2-40B4-BE49-F238E27FC236}">
                <a16:creationId xmlns:a16="http://schemas.microsoft.com/office/drawing/2014/main" id="{B34FFD59-B096-8EA5-39BD-7748DE21BE5C}"/>
              </a:ext>
            </a:extLst>
          </p:cNvPr>
          <p:cNvGrpSpPr/>
          <p:nvPr/>
        </p:nvGrpSpPr>
        <p:grpSpPr>
          <a:xfrm>
            <a:off x="8710061" y="10238631"/>
            <a:ext cx="5091982" cy="828881"/>
            <a:chOff x="9954349" y="7321345"/>
            <a:chExt cx="5326966" cy="82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5808047-4ED8-78E3-7C0D-55CA956D7213}"/>
                    </a:ext>
                  </a:extLst>
                </p:cNvPr>
                <p:cNvSpPr txBox="1"/>
                <p:nvPr/>
              </p:nvSpPr>
              <p:spPr>
                <a:xfrm>
                  <a:off x="12341367" y="7321345"/>
                  <a:ext cx="2939948" cy="828881"/>
                </a:xfrm>
                <a:prstGeom prst="rect">
                  <a:avLst/>
                </a:prstGeom>
                <a:solidFill>
                  <a:srgbClr val="F5DADF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 lIns="0" rtlCol="0">
                  <a:spAutoFit/>
                </a:bodyPr>
                <a:lstStyle/>
                <a:p>
                  <a:pPr marL="271010" defTabSz="2218888" hangingPunct="1">
                    <a:lnSpc>
                      <a:spcPct val="110000"/>
                    </a:lnSpc>
                    <a:spcBef>
                      <a:spcPts val="0"/>
                    </a:spcBef>
                    <a:buClr>
                      <a:schemeClr val="accent6">
                        <a:satOff val="-16844"/>
                        <a:lumOff val="-30747"/>
                      </a:schemeClr>
                    </a:buClr>
                    <a:buSzPct val="100000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a14:m>
                  <a:r>
                    <a:rPr lang="zh-HK" alt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5808047-4ED8-78E3-7C0D-55CA956D7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367" y="7321345"/>
                  <a:ext cx="2939948" cy="82888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23032B1D-D3DF-684F-5A49-D6731C97AB77}"/>
                    </a:ext>
                  </a:extLst>
                </p:cNvPr>
                <p:cNvSpPr txBox="1"/>
                <p:nvPr/>
              </p:nvSpPr>
              <p:spPr>
                <a:xfrm>
                  <a:off x="9954349" y="7397244"/>
                  <a:ext cx="2148209" cy="726930"/>
                </a:xfrm>
                <a:prstGeom prst="rect">
                  <a:avLst/>
                </a:prstGeom>
                <a:solidFill>
                  <a:srgbClr val="D6ECF5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 lIns="0" rtlCol="0">
                  <a:spAutoFit/>
                </a:bodyPr>
                <a:lstStyle/>
                <a:p>
                  <a:pPr marL="271010" algn="l" defTabSz="2218888" hangingPunct="1">
                    <a:lnSpc>
                      <a:spcPct val="110000"/>
                    </a:lnSpc>
                    <a:spcBef>
                      <a:spcPts val="0"/>
                    </a:spcBef>
                    <a:buClr>
                      <a:schemeClr val="accent6">
                        <a:satOff val="-16844"/>
                        <a:lumOff val="-30747"/>
                      </a:schemeClr>
                    </a:buClr>
                    <a:buSzPct val="100000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zh-HK" alt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23032B1D-D3DF-684F-5A49-D6731C97A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349" y="7397244"/>
                  <a:ext cx="2148209" cy="72693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語音泡泡: 矩形 35">
                <a:extLst>
                  <a:ext uri="{FF2B5EF4-FFF2-40B4-BE49-F238E27FC236}">
                    <a16:creationId xmlns:a16="http://schemas.microsoft.com/office/drawing/2014/main" id="{56758BF7-898F-4932-D468-72FDCD1969C1}"/>
                  </a:ext>
                </a:extLst>
              </p:cNvPr>
              <p:cNvSpPr/>
              <p:nvPr/>
            </p:nvSpPr>
            <p:spPr>
              <a:xfrm>
                <a:off x="9972039" y="5834927"/>
                <a:ext cx="9702849" cy="1208112"/>
              </a:xfrm>
              <a:custGeom>
                <a:avLst/>
                <a:gdLst>
                  <a:gd name="connsiteX0" fmla="*/ 0 w 9702849"/>
                  <a:gd name="connsiteY0" fmla="*/ 147277 h 883646"/>
                  <a:gd name="connsiteX1" fmla="*/ 147277 w 9702849"/>
                  <a:gd name="connsiteY1" fmla="*/ 0 h 883646"/>
                  <a:gd name="connsiteX2" fmla="*/ 1617142 w 9702849"/>
                  <a:gd name="connsiteY2" fmla="*/ 0 h 883646"/>
                  <a:gd name="connsiteX3" fmla="*/ 1617142 w 9702849"/>
                  <a:gd name="connsiteY3" fmla="*/ 0 h 883646"/>
                  <a:gd name="connsiteX4" fmla="*/ 4042854 w 9702849"/>
                  <a:gd name="connsiteY4" fmla="*/ 0 h 883646"/>
                  <a:gd name="connsiteX5" fmla="*/ 9555572 w 9702849"/>
                  <a:gd name="connsiteY5" fmla="*/ 0 h 883646"/>
                  <a:gd name="connsiteX6" fmla="*/ 9702849 w 9702849"/>
                  <a:gd name="connsiteY6" fmla="*/ 147277 h 883646"/>
                  <a:gd name="connsiteX7" fmla="*/ 9702849 w 9702849"/>
                  <a:gd name="connsiteY7" fmla="*/ 515460 h 883646"/>
                  <a:gd name="connsiteX8" fmla="*/ 9702849 w 9702849"/>
                  <a:gd name="connsiteY8" fmla="*/ 515460 h 883646"/>
                  <a:gd name="connsiteX9" fmla="*/ 9702849 w 9702849"/>
                  <a:gd name="connsiteY9" fmla="*/ 736372 h 883646"/>
                  <a:gd name="connsiteX10" fmla="*/ 9702849 w 9702849"/>
                  <a:gd name="connsiteY10" fmla="*/ 736369 h 883646"/>
                  <a:gd name="connsiteX11" fmla="*/ 9555572 w 9702849"/>
                  <a:gd name="connsiteY11" fmla="*/ 883646 h 883646"/>
                  <a:gd name="connsiteX12" fmla="*/ 4042854 w 9702849"/>
                  <a:gd name="connsiteY12" fmla="*/ 883646 h 883646"/>
                  <a:gd name="connsiteX13" fmla="*/ 534336 w 9702849"/>
                  <a:gd name="connsiteY13" fmla="*/ 1208112 h 883646"/>
                  <a:gd name="connsiteX14" fmla="*/ 1617142 w 9702849"/>
                  <a:gd name="connsiteY14" fmla="*/ 883646 h 883646"/>
                  <a:gd name="connsiteX15" fmla="*/ 147277 w 9702849"/>
                  <a:gd name="connsiteY15" fmla="*/ 883646 h 883646"/>
                  <a:gd name="connsiteX16" fmla="*/ 0 w 9702849"/>
                  <a:gd name="connsiteY16" fmla="*/ 736369 h 883646"/>
                  <a:gd name="connsiteX17" fmla="*/ 0 w 9702849"/>
                  <a:gd name="connsiteY17" fmla="*/ 736372 h 883646"/>
                  <a:gd name="connsiteX18" fmla="*/ 0 w 9702849"/>
                  <a:gd name="connsiteY18" fmla="*/ 515460 h 883646"/>
                  <a:gd name="connsiteX19" fmla="*/ 0 w 9702849"/>
                  <a:gd name="connsiteY19" fmla="*/ 515460 h 883646"/>
                  <a:gd name="connsiteX20" fmla="*/ 0 w 9702849"/>
                  <a:gd name="connsiteY20" fmla="*/ 147277 h 883646"/>
                  <a:gd name="connsiteX0" fmla="*/ 0 w 9702849"/>
                  <a:gd name="connsiteY0" fmla="*/ 147277 h 1208112"/>
                  <a:gd name="connsiteX1" fmla="*/ 147277 w 9702849"/>
                  <a:gd name="connsiteY1" fmla="*/ 0 h 1208112"/>
                  <a:gd name="connsiteX2" fmla="*/ 1617142 w 9702849"/>
                  <a:gd name="connsiteY2" fmla="*/ 0 h 1208112"/>
                  <a:gd name="connsiteX3" fmla="*/ 1617142 w 9702849"/>
                  <a:gd name="connsiteY3" fmla="*/ 0 h 1208112"/>
                  <a:gd name="connsiteX4" fmla="*/ 4042854 w 9702849"/>
                  <a:gd name="connsiteY4" fmla="*/ 0 h 1208112"/>
                  <a:gd name="connsiteX5" fmla="*/ 9555572 w 9702849"/>
                  <a:gd name="connsiteY5" fmla="*/ 0 h 1208112"/>
                  <a:gd name="connsiteX6" fmla="*/ 9702849 w 9702849"/>
                  <a:gd name="connsiteY6" fmla="*/ 147277 h 1208112"/>
                  <a:gd name="connsiteX7" fmla="*/ 9702849 w 9702849"/>
                  <a:gd name="connsiteY7" fmla="*/ 515460 h 1208112"/>
                  <a:gd name="connsiteX8" fmla="*/ 9702849 w 9702849"/>
                  <a:gd name="connsiteY8" fmla="*/ 515460 h 1208112"/>
                  <a:gd name="connsiteX9" fmla="*/ 9702849 w 9702849"/>
                  <a:gd name="connsiteY9" fmla="*/ 736372 h 1208112"/>
                  <a:gd name="connsiteX10" fmla="*/ 9702849 w 9702849"/>
                  <a:gd name="connsiteY10" fmla="*/ 736369 h 1208112"/>
                  <a:gd name="connsiteX11" fmla="*/ 9555572 w 9702849"/>
                  <a:gd name="connsiteY11" fmla="*/ 883646 h 1208112"/>
                  <a:gd name="connsiteX12" fmla="*/ 2372804 w 9702849"/>
                  <a:gd name="connsiteY12" fmla="*/ 889996 h 1208112"/>
                  <a:gd name="connsiteX13" fmla="*/ 534336 w 9702849"/>
                  <a:gd name="connsiteY13" fmla="*/ 1208112 h 1208112"/>
                  <a:gd name="connsiteX14" fmla="*/ 1617142 w 9702849"/>
                  <a:gd name="connsiteY14" fmla="*/ 883646 h 1208112"/>
                  <a:gd name="connsiteX15" fmla="*/ 147277 w 9702849"/>
                  <a:gd name="connsiteY15" fmla="*/ 883646 h 1208112"/>
                  <a:gd name="connsiteX16" fmla="*/ 0 w 9702849"/>
                  <a:gd name="connsiteY16" fmla="*/ 736369 h 1208112"/>
                  <a:gd name="connsiteX17" fmla="*/ 0 w 9702849"/>
                  <a:gd name="connsiteY17" fmla="*/ 736372 h 1208112"/>
                  <a:gd name="connsiteX18" fmla="*/ 0 w 9702849"/>
                  <a:gd name="connsiteY18" fmla="*/ 515460 h 1208112"/>
                  <a:gd name="connsiteX19" fmla="*/ 0 w 9702849"/>
                  <a:gd name="connsiteY19" fmla="*/ 515460 h 1208112"/>
                  <a:gd name="connsiteX20" fmla="*/ 0 w 9702849"/>
                  <a:gd name="connsiteY20" fmla="*/ 147277 h 12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702849" h="1208112">
                    <a:moveTo>
                      <a:pt x="0" y="147277"/>
                    </a:moveTo>
                    <a:cubicBezTo>
                      <a:pt x="0" y="65938"/>
                      <a:pt x="65938" y="0"/>
                      <a:pt x="147277" y="0"/>
                    </a:cubicBezTo>
                    <a:lnTo>
                      <a:pt x="1617142" y="0"/>
                    </a:lnTo>
                    <a:lnTo>
                      <a:pt x="1617142" y="0"/>
                    </a:lnTo>
                    <a:lnTo>
                      <a:pt x="4042854" y="0"/>
                    </a:lnTo>
                    <a:lnTo>
                      <a:pt x="9555572" y="0"/>
                    </a:lnTo>
                    <a:cubicBezTo>
                      <a:pt x="9636911" y="0"/>
                      <a:pt x="9702849" y="65938"/>
                      <a:pt x="9702849" y="147277"/>
                    </a:cubicBezTo>
                    <a:lnTo>
                      <a:pt x="9702849" y="515460"/>
                    </a:lnTo>
                    <a:lnTo>
                      <a:pt x="9702849" y="515460"/>
                    </a:lnTo>
                    <a:lnTo>
                      <a:pt x="9702849" y="736372"/>
                    </a:lnTo>
                    <a:lnTo>
                      <a:pt x="9702849" y="736369"/>
                    </a:lnTo>
                    <a:cubicBezTo>
                      <a:pt x="9702849" y="817708"/>
                      <a:pt x="9636911" y="883646"/>
                      <a:pt x="9555572" y="883646"/>
                    </a:cubicBezTo>
                    <a:lnTo>
                      <a:pt x="2372804" y="889996"/>
                    </a:lnTo>
                    <a:lnTo>
                      <a:pt x="534336" y="1208112"/>
                    </a:lnTo>
                    <a:lnTo>
                      <a:pt x="1617142" y="883646"/>
                    </a:lnTo>
                    <a:lnTo>
                      <a:pt x="147277" y="883646"/>
                    </a:lnTo>
                    <a:cubicBezTo>
                      <a:pt x="65938" y="883646"/>
                      <a:pt x="0" y="817708"/>
                      <a:pt x="0" y="736369"/>
                    </a:cubicBezTo>
                    <a:lnTo>
                      <a:pt x="0" y="736372"/>
                    </a:lnTo>
                    <a:lnTo>
                      <a:pt x="0" y="515460"/>
                    </a:lnTo>
                    <a:lnTo>
                      <a:pt x="0" y="515460"/>
                    </a:lnTo>
                    <a:lnTo>
                      <a:pt x="0" y="14727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 cap="flat">
                <a:solidFill>
                  <a:schemeClr val="bg1">
                    <a:lumMod val="5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2000" tIns="50800" rIns="72000" bIns="50800" numCol="1" spcCol="38100" rtlCol="0" anchor="t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0" lang="en-US" altLang="zh-HK" sz="36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Easy, except for the component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HK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HK" sz="3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HK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en-US" altLang="zh-HK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HK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HK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HK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HK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HK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K" sz="3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HK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0" lang="zh-HK" altLang="en-US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語音泡泡: 矩形 35">
                <a:extLst>
                  <a:ext uri="{FF2B5EF4-FFF2-40B4-BE49-F238E27FC236}">
                    <a16:creationId xmlns:a16="http://schemas.microsoft.com/office/drawing/2014/main" id="{56758BF7-898F-4932-D468-72FDCD196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039" y="5834927"/>
                <a:ext cx="9702849" cy="1208112"/>
              </a:xfrm>
              <a:custGeom>
                <a:avLst/>
                <a:gdLst>
                  <a:gd name="connsiteX0" fmla="*/ 0 w 9702849"/>
                  <a:gd name="connsiteY0" fmla="*/ 147277 h 883646"/>
                  <a:gd name="connsiteX1" fmla="*/ 147277 w 9702849"/>
                  <a:gd name="connsiteY1" fmla="*/ 0 h 883646"/>
                  <a:gd name="connsiteX2" fmla="*/ 1617142 w 9702849"/>
                  <a:gd name="connsiteY2" fmla="*/ 0 h 883646"/>
                  <a:gd name="connsiteX3" fmla="*/ 1617142 w 9702849"/>
                  <a:gd name="connsiteY3" fmla="*/ 0 h 883646"/>
                  <a:gd name="connsiteX4" fmla="*/ 4042854 w 9702849"/>
                  <a:gd name="connsiteY4" fmla="*/ 0 h 883646"/>
                  <a:gd name="connsiteX5" fmla="*/ 9555572 w 9702849"/>
                  <a:gd name="connsiteY5" fmla="*/ 0 h 883646"/>
                  <a:gd name="connsiteX6" fmla="*/ 9702849 w 9702849"/>
                  <a:gd name="connsiteY6" fmla="*/ 147277 h 883646"/>
                  <a:gd name="connsiteX7" fmla="*/ 9702849 w 9702849"/>
                  <a:gd name="connsiteY7" fmla="*/ 515460 h 883646"/>
                  <a:gd name="connsiteX8" fmla="*/ 9702849 w 9702849"/>
                  <a:gd name="connsiteY8" fmla="*/ 515460 h 883646"/>
                  <a:gd name="connsiteX9" fmla="*/ 9702849 w 9702849"/>
                  <a:gd name="connsiteY9" fmla="*/ 736372 h 883646"/>
                  <a:gd name="connsiteX10" fmla="*/ 9702849 w 9702849"/>
                  <a:gd name="connsiteY10" fmla="*/ 736369 h 883646"/>
                  <a:gd name="connsiteX11" fmla="*/ 9555572 w 9702849"/>
                  <a:gd name="connsiteY11" fmla="*/ 883646 h 883646"/>
                  <a:gd name="connsiteX12" fmla="*/ 4042854 w 9702849"/>
                  <a:gd name="connsiteY12" fmla="*/ 883646 h 883646"/>
                  <a:gd name="connsiteX13" fmla="*/ 534336 w 9702849"/>
                  <a:gd name="connsiteY13" fmla="*/ 1208112 h 883646"/>
                  <a:gd name="connsiteX14" fmla="*/ 1617142 w 9702849"/>
                  <a:gd name="connsiteY14" fmla="*/ 883646 h 883646"/>
                  <a:gd name="connsiteX15" fmla="*/ 147277 w 9702849"/>
                  <a:gd name="connsiteY15" fmla="*/ 883646 h 883646"/>
                  <a:gd name="connsiteX16" fmla="*/ 0 w 9702849"/>
                  <a:gd name="connsiteY16" fmla="*/ 736369 h 883646"/>
                  <a:gd name="connsiteX17" fmla="*/ 0 w 9702849"/>
                  <a:gd name="connsiteY17" fmla="*/ 736372 h 883646"/>
                  <a:gd name="connsiteX18" fmla="*/ 0 w 9702849"/>
                  <a:gd name="connsiteY18" fmla="*/ 515460 h 883646"/>
                  <a:gd name="connsiteX19" fmla="*/ 0 w 9702849"/>
                  <a:gd name="connsiteY19" fmla="*/ 515460 h 883646"/>
                  <a:gd name="connsiteX20" fmla="*/ 0 w 9702849"/>
                  <a:gd name="connsiteY20" fmla="*/ 147277 h 883646"/>
                  <a:gd name="connsiteX0" fmla="*/ 0 w 9702849"/>
                  <a:gd name="connsiteY0" fmla="*/ 147277 h 1208112"/>
                  <a:gd name="connsiteX1" fmla="*/ 147277 w 9702849"/>
                  <a:gd name="connsiteY1" fmla="*/ 0 h 1208112"/>
                  <a:gd name="connsiteX2" fmla="*/ 1617142 w 9702849"/>
                  <a:gd name="connsiteY2" fmla="*/ 0 h 1208112"/>
                  <a:gd name="connsiteX3" fmla="*/ 1617142 w 9702849"/>
                  <a:gd name="connsiteY3" fmla="*/ 0 h 1208112"/>
                  <a:gd name="connsiteX4" fmla="*/ 4042854 w 9702849"/>
                  <a:gd name="connsiteY4" fmla="*/ 0 h 1208112"/>
                  <a:gd name="connsiteX5" fmla="*/ 9555572 w 9702849"/>
                  <a:gd name="connsiteY5" fmla="*/ 0 h 1208112"/>
                  <a:gd name="connsiteX6" fmla="*/ 9702849 w 9702849"/>
                  <a:gd name="connsiteY6" fmla="*/ 147277 h 1208112"/>
                  <a:gd name="connsiteX7" fmla="*/ 9702849 w 9702849"/>
                  <a:gd name="connsiteY7" fmla="*/ 515460 h 1208112"/>
                  <a:gd name="connsiteX8" fmla="*/ 9702849 w 9702849"/>
                  <a:gd name="connsiteY8" fmla="*/ 515460 h 1208112"/>
                  <a:gd name="connsiteX9" fmla="*/ 9702849 w 9702849"/>
                  <a:gd name="connsiteY9" fmla="*/ 736372 h 1208112"/>
                  <a:gd name="connsiteX10" fmla="*/ 9702849 w 9702849"/>
                  <a:gd name="connsiteY10" fmla="*/ 736369 h 1208112"/>
                  <a:gd name="connsiteX11" fmla="*/ 9555572 w 9702849"/>
                  <a:gd name="connsiteY11" fmla="*/ 883646 h 1208112"/>
                  <a:gd name="connsiteX12" fmla="*/ 2372804 w 9702849"/>
                  <a:gd name="connsiteY12" fmla="*/ 889996 h 1208112"/>
                  <a:gd name="connsiteX13" fmla="*/ 534336 w 9702849"/>
                  <a:gd name="connsiteY13" fmla="*/ 1208112 h 1208112"/>
                  <a:gd name="connsiteX14" fmla="*/ 1617142 w 9702849"/>
                  <a:gd name="connsiteY14" fmla="*/ 883646 h 1208112"/>
                  <a:gd name="connsiteX15" fmla="*/ 147277 w 9702849"/>
                  <a:gd name="connsiteY15" fmla="*/ 883646 h 1208112"/>
                  <a:gd name="connsiteX16" fmla="*/ 0 w 9702849"/>
                  <a:gd name="connsiteY16" fmla="*/ 736369 h 1208112"/>
                  <a:gd name="connsiteX17" fmla="*/ 0 w 9702849"/>
                  <a:gd name="connsiteY17" fmla="*/ 736372 h 1208112"/>
                  <a:gd name="connsiteX18" fmla="*/ 0 w 9702849"/>
                  <a:gd name="connsiteY18" fmla="*/ 515460 h 1208112"/>
                  <a:gd name="connsiteX19" fmla="*/ 0 w 9702849"/>
                  <a:gd name="connsiteY19" fmla="*/ 515460 h 1208112"/>
                  <a:gd name="connsiteX20" fmla="*/ 0 w 9702849"/>
                  <a:gd name="connsiteY20" fmla="*/ 147277 h 12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702849" h="1208112">
                    <a:moveTo>
                      <a:pt x="0" y="147277"/>
                    </a:moveTo>
                    <a:cubicBezTo>
                      <a:pt x="0" y="65938"/>
                      <a:pt x="65938" y="0"/>
                      <a:pt x="147277" y="0"/>
                    </a:cubicBezTo>
                    <a:lnTo>
                      <a:pt x="1617142" y="0"/>
                    </a:lnTo>
                    <a:lnTo>
                      <a:pt x="1617142" y="0"/>
                    </a:lnTo>
                    <a:lnTo>
                      <a:pt x="4042854" y="0"/>
                    </a:lnTo>
                    <a:lnTo>
                      <a:pt x="9555572" y="0"/>
                    </a:lnTo>
                    <a:cubicBezTo>
                      <a:pt x="9636911" y="0"/>
                      <a:pt x="9702849" y="65938"/>
                      <a:pt x="9702849" y="147277"/>
                    </a:cubicBezTo>
                    <a:lnTo>
                      <a:pt x="9702849" y="515460"/>
                    </a:lnTo>
                    <a:lnTo>
                      <a:pt x="9702849" y="515460"/>
                    </a:lnTo>
                    <a:lnTo>
                      <a:pt x="9702849" y="736372"/>
                    </a:lnTo>
                    <a:lnTo>
                      <a:pt x="9702849" y="736369"/>
                    </a:lnTo>
                    <a:cubicBezTo>
                      <a:pt x="9702849" y="817708"/>
                      <a:pt x="9636911" y="883646"/>
                      <a:pt x="9555572" y="883646"/>
                    </a:cubicBezTo>
                    <a:lnTo>
                      <a:pt x="2372804" y="889996"/>
                    </a:lnTo>
                    <a:lnTo>
                      <a:pt x="534336" y="1208112"/>
                    </a:lnTo>
                    <a:lnTo>
                      <a:pt x="1617142" y="883646"/>
                    </a:lnTo>
                    <a:lnTo>
                      <a:pt x="147277" y="883646"/>
                    </a:lnTo>
                    <a:cubicBezTo>
                      <a:pt x="65938" y="883646"/>
                      <a:pt x="0" y="817708"/>
                      <a:pt x="0" y="736369"/>
                    </a:cubicBezTo>
                    <a:lnTo>
                      <a:pt x="0" y="736372"/>
                    </a:lnTo>
                    <a:lnTo>
                      <a:pt x="0" y="515460"/>
                    </a:lnTo>
                    <a:lnTo>
                      <a:pt x="0" y="515460"/>
                    </a:lnTo>
                    <a:lnTo>
                      <a:pt x="0" y="147277"/>
                    </a:lnTo>
                    <a:close/>
                  </a:path>
                </a:pathLst>
              </a:custGeom>
              <a:blipFill>
                <a:blip r:embed="rId23"/>
                <a:stretch>
                  <a:fillRect l="-501"/>
                </a:stretch>
              </a:blipFill>
              <a:ln w="28575" cap="flat">
                <a:solidFill>
                  <a:schemeClr val="bg1">
                    <a:lumMod val="50000"/>
                  </a:schemeClr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BD6029E-5F13-A6C8-2AD0-4A7301641425}"/>
                  </a:ext>
                </a:extLst>
              </p:cNvPr>
              <p:cNvSpPr txBox="1"/>
              <p:nvPr/>
            </p:nvSpPr>
            <p:spPr>
              <a:xfrm>
                <a:off x="4022247" y="12116696"/>
                <a:ext cx="16339507" cy="900210"/>
              </a:xfrm>
              <a:prstGeom prst="rect">
                <a:avLst/>
              </a:prstGeom>
              <a:solidFill>
                <a:srgbClr val="D8D3F9"/>
              </a:solidFill>
              <a:ln w="5715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tIns="144000" bIns="14400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HK" sz="4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HK" sz="4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HK" sz="4400" b="0" i="1" smtClean="0">
                        <a:latin typeface="Cambria Math" panose="02040503050406030204" pitchFamily="18" charset="0"/>
                      </a:rPr>
                      <m:t>706</m:t>
                    </m:r>
                  </m:oMath>
                </a14:m>
                <a:r>
                  <a:rPr kumimoji="0" lang="en-US" altLang="zh-TW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, and improve to </a:t>
                </a:r>
                <a14:m>
                  <m:oMath xmlns:m="http://schemas.openxmlformats.org/officeDocument/2006/math">
                    <m:r>
                      <a:rPr kumimoji="0" lang="en-US" altLang="zh-TW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0</m:t>
                    </m:r>
                    <m:r>
                      <a:rPr kumimoji="0" lang="en-US" altLang="zh-TW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.</m:t>
                    </m:r>
                    <m:r>
                      <a:rPr kumimoji="0" lang="en-US" altLang="zh-TW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707</m:t>
                    </m:r>
                  </m:oMath>
                </a14:m>
                <a:r>
                  <a:rPr kumimoji="0" lang="zh-HK" altLang="en-US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 </a:t>
                </a:r>
                <a:r>
                  <a:rPr kumimoji="0" lang="en-US" altLang="zh-HK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if choosing</a:t>
                </a:r>
                <a:r>
                  <a:rPr kumimoji="0" lang="en-US" altLang="zh-HK" sz="44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HK" sz="4400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𝑝</m:t>
                    </m:r>
                    <m:d>
                      <m:dPr>
                        <m:ctrlPr>
                          <a:rPr kumimoji="0" lang="en-US" altLang="zh-HK" sz="44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kumimoji="0" lang="en-US" altLang="zh-HK" sz="44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𝑥</m:t>
                        </m:r>
                      </m:e>
                    </m:d>
                    <m:r>
                      <a:rPr kumimoji="0" lang="en-US" altLang="zh-HK" sz="4400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func>
                      <m:funcPr>
                        <m:ctrlPr>
                          <a:rPr kumimoji="0" lang="en-US" altLang="zh-HK" sz="44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HK" sz="4400" b="0" i="0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HK" sz="4400" b="0" i="1" u="none" strike="noStrike" cap="none" spc="0" normalizeH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dPr>
                          <m:e>
                            <m:r>
                              <a:rPr lang="en-US" altLang="zh-HK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HK" sz="4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4400" i="1">
                                <a:latin typeface="Cambria Math" panose="02040503050406030204" pitchFamily="18" charset="0"/>
                              </a:rPr>
                              <m:t>3507</m:t>
                            </m:r>
                            <m:r>
                              <a:rPr kumimoji="0" lang="en-US" altLang="zh-HK" sz="4400" b="0" i="1" u="none" strike="noStrike" cap="none" spc="0" normalizeH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𝑥</m:t>
                            </m:r>
                            <m:r>
                              <a:rPr kumimoji="0" lang="en-US" altLang="zh-HK" sz="4400" b="0" i="1" u="none" strike="noStrike" cap="none" spc="0" normalizeH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,</m:t>
                            </m:r>
                            <m:r>
                              <a:rPr kumimoji="0" lang="en-US" altLang="zh-HK" sz="4400" b="0" i="1" u="none" strike="noStrike" cap="none" spc="0" normalizeH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kumimoji="0" lang="zh-HK" altLang="en-US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BD6029E-5F13-A6C8-2AD0-4A7301641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247" y="12116696"/>
                <a:ext cx="16339507" cy="900210"/>
              </a:xfrm>
              <a:prstGeom prst="rect">
                <a:avLst/>
              </a:prstGeom>
              <a:blipFill>
                <a:blip r:embed="rId24"/>
                <a:stretch>
                  <a:fillRect t="-8333" b="-16026"/>
                </a:stretch>
              </a:blipFill>
              <a:ln w="5715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EF81DBD4-A6AD-7A70-08AF-B69564D0843E}"/>
              </a:ext>
            </a:extLst>
          </p:cNvPr>
          <p:cNvSpPr/>
          <p:nvPr/>
        </p:nvSpPr>
        <p:spPr>
          <a:xfrm>
            <a:off x="5794486" y="12198648"/>
            <a:ext cx="14318312" cy="756000"/>
          </a:xfrm>
          <a:prstGeom prst="rect">
            <a:avLst/>
          </a:prstGeom>
          <a:solidFill>
            <a:srgbClr val="D8D3F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738875"/>
      </p:ext>
    </p:extLst>
  </p:cSld>
  <p:clrMapOvr>
    <a:masterClrMapping/>
  </p:clrMapOvr>
  <p:transition spd="med" advTm="1328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uiExpand="1" build="p"/>
      <p:bldP spid="48" grpId="0" animBg="1"/>
      <p:bldP spid="30" grpId="0" uiExpand="1" build="p"/>
      <p:bldP spid="36" grpId="0" animBg="1"/>
      <p:bldP spid="42" grpId="0" animBg="1"/>
      <p:bldP spid="29" grpId="0" animBg="1"/>
      <p:bldP spid="2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4|6|8.4|3.6|4.1|2.2|3.3|1.4|12.4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3.5|14|3.8|5.6|18.2|4.9|22.6|25|12.1|1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2.2|18.2|1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3.4|7.4|23.2|3.4|2.3|9.1|14.2|1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8.7|24.1|9.3|11.6|12|8.2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4.5|46.4|19.7|13.8|17.6|5.6|16.7|13.1|1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6.6|10.4|7|5.7|14.8|18.3|9.7|10.4|12.5|12.3|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5.8|10.2|18.8|6.7|19.6|2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2|10|4.6|9.2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21_Basic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E4F5D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>
            <a:ln>
              <a:noFill/>
            </a:ln>
            <a:solidFill>
              <a:schemeClr val="tx1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wrap="square" rtlCol="0">
        <a:spAutoFit/>
      </a:bodyPr>
      <a:lstStyle>
        <a:defPPr marL="271010" algn="l" defTabSz="2218888" hangingPunct="1">
          <a:lnSpc>
            <a:spcPct val="110000"/>
          </a:lnSpc>
          <a:spcBef>
            <a:spcPts val="0"/>
          </a:spcBef>
          <a:buClr>
            <a:schemeClr val="accent6">
              <a:satOff val="-16844"/>
              <a:lumOff val="-30747"/>
            </a:schemeClr>
          </a:buClr>
          <a:buSzPct val="100000"/>
          <a:defRPr sz="4800" dirty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21_Basic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21_Basic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6c4b2b3-20f6-477f-9aea-40cf002f7bb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3DDF1A10AAB14488195DC7C95EBC35" ma:contentTypeVersion="17" ma:contentTypeDescription="Create a new document." ma:contentTypeScope="" ma:versionID="954dc6a2647b5000fba76fa88edd36ba">
  <xsd:schema xmlns:xsd="http://www.w3.org/2001/XMLSchema" xmlns:xs="http://www.w3.org/2001/XMLSchema" xmlns:p="http://schemas.microsoft.com/office/2006/metadata/properties" xmlns:ns3="36c4b2b3-20f6-477f-9aea-40cf002f7bbb" xmlns:ns4="5ff887d7-da3a-409a-93b9-bf0277f42f84" targetNamespace="http://schemas.microsoft.com/office/2006/metadata/properties" ma:root="true" ma:fieldsID="823356de980f66ade8ba399b62cd4b3b" ns3:_="" ns4:_="">
    <xsd:import namespace="36c4b2b3-20f6-477f-9aea-40cf002f7bbb"/>
    <xsd:import namespace="5ff887d7-da3a-409a-93b9-bf0277f42f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4b2b3-20f6-477f-9aea-40cf002f7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f887d7-da3a-409a-93b9-bf0277f42f8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AF4CFF-77AD-454A-A4B7-0326814FB21D}">
  <ds:schemaRefs>
    <ds:schemaRef ds:uri="http://purl.org/dc/terms/"/>
    <ds:schemaRef ds:uri="http://schemas.microsoft.com/office/2006/documentManagement/types"/>
    <ds:schemaRef ds:uri="36c4b2b3-20f6-477f-9aea-40cf002f7bbb"/>
    <ds:schemaRef ds:uri="5ff887d7-da3a-409a-93b9-bf0277f42f8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876EA2-AFE4-49F1-9D0A-9E1706460B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CE214C-151F-46F3-9367-4859645712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c4b2b3-20f6-477f-9aea-40cf002f7bbb"/>
    <ds:schemaRef ds:uri="5ff887d7-da3a-409a-93b9-bf0277f42f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6526</TotalTime>
  <Words>1202</Words>
  <Application>Microsoft Office PowerPoint</Application>
  <PresentationFormat>自訂</PresentationFormat>
  <Paragraphs>242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Helvetica Neue</vt:lpstr>
      <vt:lpstr>Helvetica Neue Medium</vt:lpstr>
      <vt:lpstr>HGGothicE</vt:lpstr>
      <vt:lpstr>PingFang HK</vt:lpstr>
      <vt:lpstr>Aptos</vt:lpstr>
      <vt:lpstr>Arial</vt:lpstr>
      <vt:lpstr>Cambria Math</vt:lpstr>
      <vt:lpstr>Microsoft Himalaya</vt:lpstr>
      <vt:lpstr>Verdana</vt:lpstr>
      <vt:lpstr>21_BasicWhite</vt:lpstr>
      <vt:lpstr>21_BasicWhite</vt:lpstr>
      <vt:lpstr>PowerPoint 簡報</vt:lpstr>
      <vt:lpstr>Online Bipartite Matching</vt:lpstr>
      <vt:lpstr>PowerPoint 簡報</vt:lpstr>
      <vt:lpstr>Online Stochastic Matching</vt:lpstr>
      <vt:lpstr>PowerPoint 簡報</vt:lpstr>
      <vt:lpstr>Natural Linear Program</vt:lpstr>
      <vt:lpstr>Potential Function Analysis</vt:lpstr>
      <vt:lpstr>Our Potential Function</vt:lpstr>
      <vt:lpstr>Our Potential Function</vt:lpstr>
      <vt:lpstr>De-randomization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Tracy Lee</dc:creator>
  <cp:lastModifiedBy>u3547300@connect.hku.hk</cp:lastModifiedBy>
  <cp:revision>7</cp:revision>
  <dcterms:modified xsi:type="dcterms:W3CDTF">2024-12-25T14:54:23Z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0x010100623DDF1A10AAB14488195DC7C95EBC35</vt:lpwstr>
  </property>
</Properties>
</file>