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0.xml" ContentType="application/vnd.openxmlformats-officedocument.drawingml.chart+xml"/>
  <Override PartName="/ppt/charts/chart40.xml" ContentType="application/vnd.openxmlformats-officedocument.drawingml.chart+xml"/>
  <Override PartName="/ppt/charts/chart60.xml" ContentType="application/vnd.openxmlformats-officedocument.drawingml.chart+xml"/>
  <Override PartName="/ppt/charts/chart70.xml" ContentType="application/vnd.openxmlformats-officedocument.drawingml.chart+xml"/>
  <Override PartName="/ppt/charts/chart80.xml" ContentType="application/vnd.openxmlformats-officedocument.drawingml.chart+xml"/>
  <Override PartName="/ppt/charts/chart9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olors20.xml" ContentType="application/vnd.ms-office.chartcolorstyle+xml"/>
  <Override PartName="/ppt/charts/style20.xml" ContentType="application/vnd.ms-office.chartstyle+xml"/>
  <Override PartName="/ppt/charts/colors30.xml" ContentType="application/vnd.ms-office.chartcolorstyle+xml"/>
  <Override PartName="/ppt/charts/style30.xml" ContentType="application/vnd.ms-office.chartstyle+xml"/>
  <Override PartName="/ppt/charts/colors40.xml" ContentType="application/vnd.ms-office.chartcolorstyle+xml"/>
  <Override PartName="/ppt/charts/style40.xml" ContentType="application/vnd.ms-office.chartstyle+xml"/>
  <Override PartName="/ppt/charts/colors60.xml" ContentType="application/vnd.ms-office.chartcolorstyle+xml"/>
  <Override PartName="/ppt/charts/style60.xml" ContentType="application/vnd.ms-office.chartstyle+xml"/>
  <Override PartName="/ppt/charts/colors70.xml" ContentType="application/vnd.ms-office.chartcolorstyle+xml"/>
  <Override PartName="/ppt/charts/style70.xml" ContentType="application/vnd.ms-office.chartstyle+xml"/>
  <Override PartName="/ppt/charts/colors80.xml" ContentType="application/vnd.ms-office.chartcolorstyle+xml"/>
  <Override PartName="/ppt/charts/style80.xml" ContentType="application/vnd.ms-office.chartstyle+xml"/>
  <Override PartName="/ppt/charts/colors90.xml" ContentType="application/vnd.ms-office.chartcolorstyle+xml"/>
  <Override PartName="/ppt/charts/style9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0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I SHAN LEE" initials="CSL" lastIdx="2" clrIdx="0">
    <p:extLst>
      <p:ext uri="{19B8F6BF-5375-455C-9EA6-DF929625EA0E}">
        <p15:presenceInfo xmlns:p15="http://schemas.microsoft.com/office/powerpoint/2012/main" userId="a8db29878998c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FF"/>
    <a:srgbClr val="FF9900"/>
    <a:srgbClr val="FF0066"/>
    <a:srgbClr val="117EA7"/>
    <a:srgbClr val="18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72273" autoAdjust="0"/>
  </p:normalViewPr>
  <p:slideViewPr>
    <p:cSldViewPr snapToGrid="0">
      <p:cViewPr varScale="1">
        <p:scale>
          <a:sx n="42" d="100"/>
          <a:sy n="42" d="100"/>
        </p:scale>
        <p:origin x="1672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db29878998c4fe/PhD/COCOON/intro%20graph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0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工作表1!$A$1:$A$6</c:f>
              <c:numCache>
                <c:formatCode>General</c:formatCode>
                <c:ptCount val="6"/>
                <c:pt idx="0">
                  <c:v>0</c:v>
                </c:pt>
                <c:pt idx="1">
                  <c:v>0.56986621527303627</c:v>
                </c:pt>
                <c:pt idx="2">
                  <c:v>0</c:v>
                </c:pt>
                <c:pt idx="3">
                  <c:v>0.94662172746525819</c:v>
                </c:pt>
                <c:pt idx="4">
                  <c:v>0.76492589253230014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A-4F77-BD45-128B7A0B5C9A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工作表1!$B$1:$B$6</c:f>
              <c:numCache>
                <c:formatCode>General</c:formatCode>
                <c:ptCount val="6"/>
                <c:pt idx="0">
                  <c:v>0.93419854890327692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0.67712973384475239</c:v>
                </c:pt>
                <c:pt idx="5">
                  <c:v>0.95898206942057662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AA-4F77-BD45-128B7A0B5C9A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工作表1!$C$1:$C$6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0.9795238936427848</c:v>
                </c:pt>
                <c:pt idx="4">
                  <c:v>0.18073065538922051</c:v>
                </c:pt>
                <c:pt idx="5">
                  <c:v>0.89295940880659619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AA-4F77-BD45-128B7A0B5C9A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工作表1!$D$1:$D$6</c:f>
              <c:numCache>
                <c:formatCode>General</c:formatCode>
                <c:ptCount val="6"/>
                <c:pt idx="0">
                  <c:v>0.57388085972589753</c:v>
                </c:pt>
                <c:pt idx="1">
                  <c:v>0.26184479230015989</c:v>
                </c:pt>
                <c:pt idx="2">
                  <c:v>0.32785943906337289</c:v>
                </c:pt>
                <c:pt idx="3">
                  <c:v>0</c:v>
                </c:pt>
                <c:pt idx="4">
                  <c:v>0.74069980300505001</c:v>
                </c:pt>
                <c:pt idx="5">
                  <c:v>0.22515053787862072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AA-4F77-BD45-128B7A0B5C9A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工作表1!$E$1:$E$6</c:f>
              <c:numCache>
                <c:formatCode>General</c:formatCode>
                <c:ptCount val="6"/>
                <c:pt idx="0">
                  <c:v>0.55101079560117294</c:v>
                </c:pt>
                <c:pt idx="1">
                  <c:v>0.35278430024077401</c:v>
                </c:pt>
                <c:pt idx="2">
                  <c:v>0.28885084766949798</c:v>
                </c:pt>
                <c:pt idx="3">
                  <c:v>0.7</c:v>
                </c:pt>
                <c:pt idx="4">
                  <c:v>0</c:v>
                </c:pt>
                <c:pt idx="5">
                  <c:v>0.42380572286220208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AA-4F77-BD45-128B7A0B5C9A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工作表1!$F$1:$F$6</c:f>
              <c:numCache>
                <c:formatCode>General</c:formatCode>
                <c:ptCount val="6"/>
                <c:pt idx="0">
                  <c:v>0</c:v>
                </c:pt>
                <c:pt idx="1">
                  <c:v>0.71478680581340148</c:v>
                </c:pt>
                <c:pt idx="2">
                  <c:v>0.95237898090969453</c:v>
                </c:pt>
                <c:pt idx="3">
                  <c:v>0.3</c:v>
                </c:pt>
                <c:pt idx="4">
                  <c:v>0.86890443931127082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AA-4F77-BD45-128B7A0B5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17361216"/>
        <c:axId val="517359968"/>
      </c:barChart>
      <c:catAx>
        <c:axId val="517361216"/>
        <c:scaling>
          <c:orientation val="maxMin"/>
        </c:scaling>
        <c:delete val="1"/>
        <c:axPos val="l"/>
        <c:majorTickMark val="none"/>
        <c:minorTickMark val="none"/>
        <c:tickLblPos val="nextTo"/>
        <c:crossAx val="517359968"/>
        <c:crosses val="autoZero"/>
        <c:auto val="1"/>
        <c:lblAlgn val="ctr"/>
        <c:lblOffset val="100"/>
        <c:noMultiLvlLbl val="0"/>
      </c:catAx>
      <c:valAx>
        <c:axId val="51735996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517361216"/>
        <c:crosses val="autoZero"/>
        <c:crossBetween val="between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工作表1!$A$1:$A$6</c:f>
              <c:numCache>
                <c:formatCode>General</c:formatCode>
                <c:ptCount val="6"/>
                <c:pt idx="0">
                  <c:v>0</c:v>
                </c:pt>
                <c:pt idx="1">
                  <c:v>0.56986621527303627</c:v>
                </c:pt>
                <c:pt idx="2">
                  <c:v>0</c:v>
                </c:pt>
                <c:pt idx="3">
                  <c:v>0.94662172746525819</c:v>
                </c:pt>
                <c:pt idx="4">
                  <c:v>0.76492589253230014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A-4F77-BD45-128B7A0B5C9A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工作表1!$B$1:$B$6</c:f>
              <c:numCache>
                <c:formatCode>General</c:formatCode>
                <c:ptCount val="6"/>
                <c:pt idx="0">
                  <c:v>0.93419854890327692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0.67712973384475239</c:v>
                </c:pt>
                <c:pt idx="5">
                  <c:v>0.95898206942057662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AA-4F77-BD45-128B7A0B5C9A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工作表1!$C$1:$C$6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0.9795238936427848</c:v>
                </c:pt>
                <c:pt idx="4">
                  <c:v>0.18073065538922051</c:v>
                </c:pt>
                <c:pt idx="5">
                  <c:v>0.89295940880659619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AA-4F77-BD45-128B7A0B5C9A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工作表1!$D$1:$D$6</c:f>
              <c:numCache>
                <c:formatCode>General</c:formatCode>
                <c:ptCount val="6"/>
                <c:pt idx="0">
                  <c:v>0.57388085972589753</c:v>
                </c:pt>
                <c:pt idx="1">
                  <c:v>0.26184479230015989</c:v>
                </c:pt>
                <c:pt idx="2">
                  <c:v>0.32785943906337289</c:v>
                </c:pt>
                <c:pt idx="3">
                  <c:v>0</c:v>
                </c:pt>
                <c:pt idx="4">
                  <c:v>0.74069980300505001</c:v>
                </c:pt>
                <c:pt idx="5">
                  <c:v>0.22515053787862072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AA-4F77-BD45-128B7A0B5C9A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工作表1!$E$1:$E$6</c:f>
              <c:numCache>
                <c:formatCode>General</c:formatCode>
                <c:ptCount val="6"/>
                <c:pt idx="0">
                  <c:v>0.55101079560117294</c:v>
                </c:pt>
                <c:pt idx="1">
                  <c:v>0.35278430024077401</c:v>
                </c:pt>
                <c:pt idx="2">
                  <c:v>0.28885084766949798</c:v>
                </c:pt>
                <c:pt idx="3">
                  <c:v>0.7</c:v>
                </c:pt>
                <c:pt idx="4">
                  <c:v>0</c:v>
                </c:pt>
                <c:pt idx="5">
                  <c:v>0.42380572286220208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AA-4F77-BD45-128B7A0B5C9A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工作表1!$F$1:$F$6</c:f>
              <c:numCache>
                <c:formatCode>General</c:formatCode>
                <c:ptCount val="6"/>
                <c:pt idx="0">
                  <c:v>0</c:v>
                </c:pt>
                <c:pt idx="1">
                  <c:v>0.71478680581340148</c:v>
                </c:pt>
                <c:pt idx="2">
                  <c:v>0.95237898090969453</c:v>
                </c:pt>
                <c:pt idx="3">
                  <c:v>0.3</c:v>
                </c:pt>
                <c:pt idx="4">
                  <c:v>0.86890443931127082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AA-4F77-BD45-128B7A0B5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17361216"/>
        <c:axId val="517359968"/>
      </c:barChart>
      <c:catAx>
        <c:axId val="517361216"/>
        <c:scaling>
          <c:orientation val="maxMin"/>
        </c:scaling>
        <c:delete val="1"/>
        <c:axPos val="l"/>
        <c:majorTickMark val="none"/>
        <c:minorTickMark val="none"/>
        <c:tickLblPos val="nextTo"/>
        <c:crossAx val="517359968"/>
        <c:crosses val="autoZero"/>
        <c:auto val="1"/>
        <c:lblAlgn val="ctr"/>
        <c:lblOffset val="100"/>
        <c:noMultiLvlLbl val="0"/>
      </c:catAx>
      <c:valAx>
        <c:axId val="51735996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517361216"/>
        <c:crosses val="autoZero"/>
        <c:crossBetween val="between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B2-4A14-85DA-EC2B60ACC88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B2-4A14-85DA-EC2B60ACC88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B2-4A14-85DA-EC2B60ACC88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B2-4A14-85DA-EC2B60ACC88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8B2-4A14-85DA-EC2B60ACC88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8B2-4A14-85DA-EC2B60ACC881}"/>
              </c:ext>
            </c:extLst>
          </c:dPt>
          <c:cat>
            <c:numRef>
              <c:f>工作表1!$I$1:$I$6</c:f>
              <c:numCache>
                <c:formatCode>General</c:formatCode>
                <c:ptCount val="6"/>
              </c:numCache>
            </c:numRef>
          </c:cat>
          <c:val>
            <c:numRef>
              <c:f>工作表1!$J$1:$J$6</c:f>
              <c:numCache>
                <c:formatCode>General</c:formatCode>
                <c:ptCount val="6"/>
                <c:pt idx="0">
                  <c:v>0.61740478271085375</c:v>
                </c:pt>
                <c:pt idx="1">
                  <c:v>0.94323079829653911</c:v>
                </c:pt>
                <c:pt idx="2">
                  <c:v>0.35876166962502709</c:v>
                </c:pt>
                <c:pt idx="3">
                  <c:v>0.25</c:v>
                </c:pt>
                <c:pt idx="4">
                  <c:v>0.59792975665413906</c:v>
                </c:pt>
                <c:pt idx="5">
                  <c:v>0.75598295674315552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8B2-4A14-85DA-EC2B60ACC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58742080"/>
        <c:axId val="758742496"/>
      </c:barChart>
      <c:catAx>
        <c:axId val="7587420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758742496"/>
        <c:crosses val="autoZero"/>
        <c:auto val="1"/>
        <c:lblAlgn val="ctr"/>
        <c:lblOffset val="100"/>
        <c:noMultiLvlLbl val="0"/>
      </c:catAx>
      <c:valAx>
        <c:axId val="7587424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758742080"/>
        <c:crosses val="autoZero"/>
        <c:crossBetween val="between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B2-4A14-85DA-EC2B60ACC88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B2-4A14-85DA-EC2B60ACC88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B2-4A14-85DA-EC2B60ACC88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B2-4A14-85DA-EC2B60ACC88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8B2-4A14-85DA-EC2B60ACC88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8B2-4A14-85DA-EC2B60ACC881}"/>
              </c:ext>
            </c:extLst>
          </c:dPt>
          <c:cat>
            <c:numRef>
              <c:f>工作表1!$I$1:$I$6</c:f>
              <c:numCache>
                <c:formatCode>General</c:formatCode>
                <c:ptCount val="6"/>
              </c:numCache>
            </c:numRef>
          </c:cat>
          <c:val>
            <c:numRef>
              <c:f>工作表1!$J$1:$J$6</c:f>
              <c:numCache>
                <c:formatCode>General</c:formatCode>
                <c:ptCount val="6"/>
                <c:pt idx="0">
                  <c:v>0.61740478271085375</c:v>
                </c:pt>
                <c:pt idx="1">
                  <c:v>0.94323079829653911</c:v>
                </c:pt>
                <c:pt idx="2">
                  <c:v>0.35876166962502709</c:v>
                </c:pt>
                <c:pt idx="3">
                  <c:v>0.25</c:v>
                </c:pt>
                <c:pt idx="4">
                  <c:v>0.59792975665413906</c:v>
                </c:pt>
                <c:pt idx="5">
                  <c:v>0.75598295674315552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8B2-4A14-85DA-EC2B60ACC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58742080"/>
        <c:axId val="758742496"/>
      </c:barChart>
      <c:catAx>
        <c:axId val="7587420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758742496"/>
        <c:crosses val="autoZero"/>
        <c:auto val="1"/>
        <c:lblAlgn val="ctr"/>
        <c:lblOffset val="100"/>
        <c:noMultiLvlLbl val="0"/>
      </c:catAx>
      <c:valAx>
        <c:axId val="7587424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758742080"/>
        <c:crosses val="autoZero"/>
        <c:crossBetween val="between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4D-4675-85BF-691A4AD334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4D-4675-85BF-691A4AD3345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4D-4675-85BF-691A4AD3345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4D-4675-85BF-691A4AD3345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24D-4675-85BF-691A4AD3345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24D-4675-85BF-691A4AD3345D}"/>
              </c:ext>
            </c:extLst>
          </c:dPt>
          <c:val>
            <c:numRef>
              <c:f>工作表1!$L$1:$L$6</c:f>
              <c:numCache>
                <c:formatCode>General</c:formatCode>
                <c:ptCount val="6"/>
                <c:pt idx="0">
                  <c:v>0.23447817556719786</c:v>
                </c:pt>
                <c:pt idx="1">
                  <c:v>0.94699814391724213</c:v>
                </c:pt>
                <c:pt idx="2">
                  <c:v>0.7</c:v>
                </c:pt>
                <c:pt idx="3">
                  <c:v>0.5</c:v>
                </c:pt>
                <c:pt idx="4">
                  <c:v>0.8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24D-4675-85BF-691A4AD33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58742080"/>
        <c:axId val="758742496"/>
      </c:barChart>
      <c:catAx>
        <c:axId val="758742080"/>
        <c:scaling>
          <c:orientation val="maxMin"/>
        </c:scaling>
        <c:delete val="1"/>
        <c:axPos val="l"/>
        <c:majorTickMark val="none"/>
        <c:minorTickMark val="none"/>
        <c:tickLblPos val="nextTo"/>
        <c:crossAx val="758742496"/>
        <c:crosses val="autoZero"/>
        <c:auto val="1"/>
        <c:lblAlgn val="ctr"/>
        <c:lblOffset val="100"/>
        <c:noMultiLvlLbl val="0"/>
      </c:catAx>
      <c:valAx>
        <c:axId val="7587424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758742080"/>
        <c:crossesAt val="1"/>
        <c:crossBetween val="between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4D-4675-85BF-691A4AD334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4D-4675-85BF-691A4AD3345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4D-4675-85BF-691A4AD3345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4D-4675-85BF-691A4AD3345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24D-4675-85BF-691A4AD3345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24D-4675-85BF-691A4AD3345D}"/>
              </c:ext>
            </c:extLst>
          </c:dPt>
          <c:val>
            <c:numRef>
              <c:f>工作表1!$L$1:$L$6</c:f>
              <c:numCache>
                <c:formatCode>General</c:formatCode>
                <c:ptCount val="6"/>
                <c:pt idx="0">
                  <c:v>0.23447817556719786</c:v>
                </c:pt>
                <c:pt idx="1">
                  <c:v>0.94699814391724213</c:v>
                </c:pt>
                <c:pt idx="2">
                  <c:v>0.7</c:v>
                </c:pt>
                <c:pt idx="3">
                  <c:v>0.5</c:v>
                </c:pt>
                <c:pt idx="4">
                  <c:v>0.8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24D-4675-85BF-691A4AD33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58742080"/>
        <c:axId val="758742496"/>
      </c:barChart>
      <c:catAx>
        <c:axId val="758742080"/>
        <c:scaling>
          <c:orientation val="maxMin"/>
        </c:scaling>
        <c:delete val="1"/>
        <c:axPos val="l"/>
        <c:majorTickMark val="none"/>
        <c:minorTickMark val="none"/>
        <c:tickLblPos val="nextTo"/>
        <c:crossAx val="758742496"/>
        <c:crosses val="autoZero"/>
        <c:auto val="1"/>
        <c:lblAlgn val="ctr"/>
        <c:lblOffset val="100"/>
        <c:noMultiLvlLbl val="0"/>
      </c:catAx>
      <c:valAx>
        <c:axId val="7587424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758742080"/>
        <c:crossesAt val="1"/>
        <c:crossBetween val="between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111455108359129E-2"/>
          <c:y val="0.25607044595117245"/>
          <c:w val="0.86377708978328172"/>
          <c:h val="0.4878591080976550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工作表1!$J$4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69-4836-BCF4-E31142EC9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8727344"/>
        <c:axId val="688720272"/>
      </c:barChart>
      <c:catAx>
        <c:axId val="688727344"/>
        <c:scaling>
          <c:orientation val="minMax"/>
        </c:scaling>
        <c:delete val="1"/>
        <c:axPos val="l"/>
        <c:majorTickMark val="none"/>
        <c:minorTickMark val="none"/>
        <c:tickLblPos val="nextTo"/>
        <c:crossAx val="688720272"/>
        <c:crosses val="autoZero"/>
        <c:auto val="1"/>
        <c:lblAlgn val="ctr"/>
        <c:lblOffset val="100"/>
        <c:noMultiLvlLbl val="0"/>
      </c:catAx>
      <c:valAx>
        <c:axId val="688720272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68872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111455108359129E-2"/>
          <c:y val="0.25607044595117245"/>
          <c:w val="0.86377708978328172"/>
          <c:h val="0.4878591080976550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工作表1!$J$4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69-4836-BCF4-E31142EC9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8727344"/>
        <c:axId val="688720272"/>
      </c:barChart>
      <c:catAx>
        <c:axId val="688727344"/>
        <c:scaling>
          <c:orientation val="minMax"/>
        </c:scaling>
        <c:delete val="1"/>
        <c:axPos val="l"/>
        <c:majorTickMark val="none"/>
        <c:minorTickMark val="none"/>
        <c:tickLblPos val="nextTo"/>
        <c:crossAx val="688720272"/>
        <c:crosses val="autoZero"/>
        <c:auto val="1"/>
        <c:lblAlgn val="ctr"/>
        <c:lblOffset val="100"/>
        <c:noMultiLvlLbl val="0"/>
      </c:catAx>
      <c:valAx>
        <c:axId val="688720272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68872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工作表1!$A$4</c:f>
              <c:numCache>
                <c:formatCode>General</c:formatCode>
                <c:ptCount val="1"/>
                <c:pt idx="0">
                  <c:v>0.94662172746525819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A-4E08-A4FB-A381E608F0B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工作表1!$B$4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A-4E08-A4FB-A381E608F0B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工作表1!$C$4</c:f>
              <c:numCache>
                <c:formatCode>General</c:formatCode>
                <c:ptCount val="1"/>
                <c:pt idx="0">
                  <c:v>0.9795238936427848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DA-4E08-A4FB-A381E608F0B1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工作表1!$D$4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DA-4E08-A4FB-A381E608F0B1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工作表1!$E$4</c:f>
              <c:numCache>
                <c:formatCode>General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DA-4E08-A4FB-A381E608F0B1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工作表1!$F$4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DA-4E08-A4FB-A381E608F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0211808"/>
        <c:axId val="290212224"/>
      </c:barChart>
      <c:catAx>
        <c:axId val="290211808"/>
        <c:scaling>
          <c:orientation val="minMax"/>
        </c:scaling>
        <c:delete val="1"/>
        <c:axPos val="l"/>
        <c:majorTickMark val="none"/>
        <c:minorTickMark val="none"/>
        <c:tickLblPos val="nextTo"/>
        <c:crossAx val="290212224"/>
        <c:crosses val="autoZero"/>
        <c:auto val="1"/>
        <c:lblAlgn val="ctr"/>
        <c:lblOffset val="100"/>
        <c:noMultiLvlLbl val="0"/>
      </c:catAx>
      <c:valAx>
        <c:axId val="29021222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9021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0.1</c:v>
                </c:pt>
                <c:pt idx="1">
                  <c:v>0.4</c:v>
                </c:pt>
                <c:pt idx="2">
                  <c:v>0.2</c:v>
                </c:pt>
                <c:pt idx="3">
                  <c:v>0.3</c:v>
                </c:pt>
                <c:pt idx="4">
                  <c:v>0.2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D-41A0-A61E-E6270416558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0.6</c:v>
                </c:pt>
                <c:pt idx="1">
                  <c:v>0.3</c:v>
                </c:pt>
                <c:pt idx="2">
                  <c:v>0.7</c:v>
                </c:pt>
                <c:pt idx="3">
                  <c:v>0.3</c:v>
                </c:pt>
                <c:pt idx="4">
                  <c:v>0.7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6D-41A0-A61E-E6270416558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0.3</c:v>
                </c:pt>
                <c:pt idx="1">
                  <c:v>0.3</c:v>
                </c:pt>
                <c:pt idx="2">
                  <c:v>0.1</c:v>
                </c:pt>
                <c:pt idx="3">
                  <c:v>0.4</c:v>
                </c:pt>
                <c:pt idx="4">
                  <c:v>0.1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6D-41A0-A61E-E62704165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9539103"/>
        <c:axId val="1639541599"/>
      </c:barChart>
      <c:catAx>
        <c:axId val="163953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639541599"/>
        <c:crosses val="autoZero"/>
        <c:auto val="1"/>
        <c:lblAlgn val="ctr"/>
        <c:lblOffset val="100"/>
        <c:noMultiLvlLbl val="0"/>
      </c:catAx>
      <c:valAx>
        <c:axId val="1639541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63953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0.1</c:v>
                </c:pt>
                <c:pt idx="1">
                  <c:v>0.4</c:v>
                </c:pt>
                <c:pt idx="2">
                  <c:v>0.2</c:v>
                </c:pt>
                <c:pt idx="3">
                  <c:v>0.3</c:v>
                </c:pt>
                <c:pt idx="4">
                  <c:v>0.2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D-41A0-A61E-E6270416558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0.6</c:v>
                </c:pt>
                <c:pt idx="1">
                  <c:v>0.3</c:v>
                </c:pt>
                <c:pt idx="2">
                  <c:v>0.7</c:v>
                </c:pt>
                <c:pt idx="3">
                  <c:v>0.3</c:v>
                </c:pt>
                <c:pt idx="4">
                  <c:v>0.7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6D-41A0-A61E-E6270416558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0.3</c:v>
                </c:pt>
                <c:pt idx="1">
                  <c:v>0.3</c:v>
                </c:pt>
                <c:pt idx="2">
                  <c:v>0.1</c:v>
                </c:pt>
                <c:pt idx="3">
                  <c:v>0.4</c:v>
                </c:pt>
                <c:pt idx="4">
                  <c:v>0.1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6D-41A0-A61E-E62704165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9539103"/>
        <c:axId val="1639541599"/>
      </c:barChart>
      <c:catAx>
        <c:axId val="163953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639541599"/>
        <c:crosses val="autoZero"/>
        <c:auto val="1"/>
        <c:lblAlgn val="ctr"/>
        <c:lblOffset val="100"/>
        <c:noMultiLvlLbl val="0"/>
      </c:catAx>
      <c:valAx>
        <c:axId val="1639541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63953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HK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0.9</c:v>
                </c:pt>
                <c:pt idx="5">
                  <c:v>0.7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66A3-4B95-9F12-B272FBA2E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39552831"/>
        <c:axId val="1639540351"/>
        <c:axId val="0"/>
      </c:bar3DChart>
      <c:catAx>
        <c:axId val="1639552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9540351"/>
        <c:crosses val="autoZero"/>
        <c:auto val="1"/>
        <c:lblAlgn val="ctr"/>
        <c:lblOffset val="100"/>
        <c:noMultiLvlLbl val="0"/>
      </c:catAx>
      <c:valAx>
        <c:axId val="163954035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63955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HK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0.9</c:v>
                </c:pt>
                <c:pt idx="5">
                  <c:v>0.7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66A3-4B95-9F12-B272FBA2E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39552831"/>
        <c:axId val="1639540351"/>
        <c:axId val="0"/>
      </c:bar3DChart>
      <c:catAx>
        <c:axId val="1639552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9540351"/>
        <c:crosses val="autoZero"/>
        <c:auto val="1"/>
        <c:lblAlgn val="ctr"/>
        <c:lblOffset val="100"/>
        <c:noMultiLvlLbl val="0"/>
      </c:catAx>
      <c:valAx>
        <c:axId val="163954035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63955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0.1</c:v>
                </c:pt>
                <c:pt idx="1">
                  <c:v>0.4</c:v>
                </c:pt>
                <c:pt idx="2">
                  <c:v>0.2</c:v>
                </c:pt>
                <c:pt idx="3">
                  <c:v>0.3</c:v>
                </c:pt>
                <c:pt idx="4">
                  <c:v>0.2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9A-456F-9B09-3F7FC09CB49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0.6</c:v>
                </c:pt>
                <c:pt idx="1">
                  <c:v>0.3</c:v>
                </c:pt>
                <c:pt idx="2">
                  <c:v>0.7</c:v>
                </c:pt>
                <c:pt idx="3">
                  <c:v>0.3</c:v>
                </c:pt>
                <c:pt idx="4">
                  <c:v>0.7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9A-456F-9B09-3F7FC09CB49D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0.3</c:v>
                </c:pt>
                <c:pt idx="1">
                  <c:v>0.3</c:v>
                </c:pt>
                <c:pt idx="2">
                  <c:v>0.1</c:v>
                </c:pt>
                <c:pt idx="3">
                  <c:v>0.4</c:v>
                </c:pt>
                <c:pt idx="4">
                  <c:v>0.1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9A-456F-9B09-3F7FC09CB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9539103"/>
        <c:axId val="1639541599"/>
      </c:barChart>
      <c:catAx>
        <c:axId val="1639539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9541599"/>
        <c:crosses val="autoZero"/>
        <c:auto val="1"/>
        <c:lblAlgn val="ctr"/>
        <c:lblOffset val="100"/>
        <c:noMultiLvlLbl val="0"/>
      </c:catAx>
      <c:valAx>
        <c:axId val="16395415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63953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0.1</c:v>
                </c:pt>
                <c:pt idx="1">
                  <c:v>0.4</c:v>
                </c:pt>
                <c:pt idx="2">
                  <c:v>0.2</c:v>
                </c:pt>
                <c:pt idx="3">
                  <c:v>0.3</c:v>
                </c:pt>
                <c:pt idx="4">
                  <c:v>0.2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9A-456F-9B09-3F7FC09CB49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0.6</c:v>
                </c:pt>
                <c:pt idx="1">
                  <c:v>0.3</c:v>
                </c:pt>
                <c:pt idx="2">
                  <c:v>0.7</c:v>
                </c:pt>
                <c:pt idx="3">
                  <c:v>0.3</c:v>
                </c:pt>
                <c:pt idx="4">
                  <c:v>0.7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9A-456F-9B09-3F7FC09CB49D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0.3</c:v>
                </c:pt>
                <c:pt idx="1">
                  <c:v>0.3</c:v>
                </c:pt>
                <c:pt idx="2">
                  <c:v>0.1</c:v>
                </c:pt>
                <c:pt idx="3">
                  <c:v>0.4</c:v>
                </c:pt>
                <c:pt idx="4">
                  <c:v>0.1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9A-456F-9B09-3F7FC09CB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9539103"/>
        <c:axId val="1639541599"/>
      </c:barChart>
      <c:catAx>
        <c:axId val="1639539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9541599"/>
        <c:crosses val="autoZero"/>
        <c:auto val="1"/>
        <c:lblAlgn val="ctr"/>
        <c:lblOffset val="100"/>
        <c:noMultiLvlLbl val="0"/>
      </c:catAx>
      <c:valAx>
        <c:axId val="16395415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63953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0.1</c:v>
                </c:pt>
                <c:pt idx="1">
                  <c:v>0.4</c:v>
                </c:pt>
                <c:pt idx="2">
                  <c:v>0.2</c:v>
                </c:pt>
                <c:pt idx="3">
                  <c:v>0.3</c:v>
                </c:pt>
                <c:pt idx="4">
                  <c:v>0.2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0-425D-BF92-96A5353210F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0.6</c:v>
                </c:pt>
                <c:pt idx="1">
                  <c:v>0.3</c:v>
                </c:pt>
                <c:pt idx="2">
                  <c:v>0.7</c:v>
                </c:pt>
                <c:pt idx="3">
                  <c:v>0.3</c:v>
                </c:pt>
                <c:pt idx="4">
                  <c:v>0.7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0-425D-BF92-96A5353210FE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0.3</c:v>
                </c:pt>
                <c:pt idx="1">
                  <c:v>0.3</c:v>
                </c:pt>
                <c:pt idx="2">
                  <c:v>0.1</c:v>
                </c:pt>
                <c:pt idx="3">
                  <c:v>0.4</c:v>
                </c:pt>
                <c:pt idx="4">
                  <c:v>0.1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30-425D-BF92-96A535321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9539103"/>
        <c:axId val="1639541599"/>
      </c:barChart>
      <c:catAx>
        <c:axId val="1639539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9541599"/>
        <c:crosses val="autoZero"/>
        <c:auto val="1"/>
        <c:lblAlgn val="ctr"/>
        <c:lblOffset val="100"/>
        <c:noMultiLvlLbl val="0"/>
      </c:catAx>
      <c:valAx>
        <c:axId val="16395415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63953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0.1</c:v>
                </c:pt>
                <c:pt idx="1">
                  <c:v>0.4</c:v>
                </c:pt>
                <c:pt idx="2">
                  <c:v>0.2</c:v>
                </c:pt>
                <c:pt idx="3">
                  <c:v>0.3</c:v>
                </c:pt>
                <c:pt idx="4">
                  <c:v>0.2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0-425D-BF92-96A5353210F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0.6</c:v>
                </c:pt>
                <c:pt idx="1">
                  <c:v>0.3</c:v>
                </c:pt>
                <c:pt idx="2">
                  <c:v>0.7</c:v>
                </c:pt>
                <c:pt idx="3">
                  <c:v>0.3</c:v>
                </c:pt>
                <c:pt idx="4">
                  <c:v>0.7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0-425D-BF92-96A5353210FE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0.3</c:v>
                </c:pt>
                <c:pt idx="1">
                  <c:v>0.3</c:v>
                </c:pt>
                <c:pt idx="2">
                  <c:v>0.1</c:v>
                </c:pt>
                <c:pt idx="3">
                  <c:v>0.4</c:v>
                </c:pt>
                <c:pt idx="4">
                  <c:v>0.1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30-425D-BF92-96A535321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9539103"/>
        <c:axId val="1639541599"/>
      </c:barChart>
      <c:catAx>
        <c:axId val="1639539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9541599"/>
        <c:crosses val="autoZero"/>
        <c:auto val="1"/>
        <c:lblAlgn val="ctr"/>
        <c:lblOffset val="100"/>
        <c:noMultiLvlLbl val="0"/>
      </c:catAx>
      <c:valAx>
        <c:axId val="16395415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63953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78C7C6-3F7A-41C4-A0CE-F6C193D093AA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65100"/>
            <a:ext cx="2579687" cy="2936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7239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075112"/>
            <a:ext cx="5486400" cy="4610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579687" cy="293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8050" y="560388"/>
            <a:ext cx="5041900" cy="2836862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657600"/>
            <a:ext cx="5486400" cy="47625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+mn-lt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1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7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b="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5232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+mn-lt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3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01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3075"/>
            <a:ext cx="5040312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3075"/>
            <a:ext cx="5040312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5283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250" strike="noStrike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4851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51038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sz="1350" kern="100" dirty="0">
              <a:effectLst/>
              <a:latin typeface="+mn-lt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75713"/>
            <a:ext cx="5486400" cy="48443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75713"/>
            <a:ext cx="5486400" cy="48443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9638" y="471488"/>
            <a:ext cx="5038725" cy="2835275"/>
          </a:xfrm>
          <a:prstGeom prst="rect">
            <a:avLst/>
          </a:prstGeo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3568700"/>
            <a:ext cx="5486400" cy="52705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HK" sz="12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4BF009-4B98-4DE1-9AB0-0035F57DC909}" type="datetime1">
              <a:rPr lang="zh-TW" altLang="en-US" smtClean="0"/>
              <a:t>2024/12/25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DA5A0-EE4B-4441-AC12-539DAD9A823E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58775-53ED-4626-AD5A-ECBAFD207B88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71F3D-53A5-425E-9FFB-4DAA4A48752A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CCFC6B-4897-4C60-BA52-77F1EB843900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ABAFC-2989-4017-84FB-05E6D2D5AB98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5B992E-2290-4A56-AA09-0832D974114F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F7ED45-34D0-476C-950F-A2918C5A4D6F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1EEFE-CDF6-49FA-9240-FE83EDD97674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B9A5E8-B292-4C56-A9C5-A657A4C7054A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4F13ACF-45C3-4D53-A9CD-5720AFE21A3D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11C9D-4211-4165-842C-CBFBCA6E87AD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6A15C7-5819-49C2-B1FE-D580BE11EF54}" type="datetime1">
              <a:rPr lang="zh-TW" altLang="en-US" smtClean="0"/>
              <a:t>2024/12/25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8.png"/><Relationship Id="rId5" Type="http://schemas.microsoft.com/office/2007/relationships/hdphoto" Target="../media/hdphoto4.wdp"/><Relationship Id="rId10" Type="http://schemas.openxmlformats.org/officeDocument/2006/relationships/image" Target="../media/image67.png"/><Relationship Id="rId4" Type="http://schemas.openxmlformats.org/officeDocument/2006/relationships/image" Target="../media/image42.png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219819.321998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stor.org/stable/2285509" TargetMode="External"/><Relationship Id="rId5" Type="http://schemas.openxmlformats.org/officeDocument/2006/relationships/hyperlink" Target="https://doi.org/10.1145/3308558.3313509" TargetMode="External"/><Relationship Id="rId4" Type="http://schemas.openxmlformats.org/officeDocument/2006/relationships/hyperlink" Target="https://doi.org/10.1007/s00211010028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10.xml"/><Relationship Id="rId18" Type="http://schemas.openxmlformats.org/officeDocument/2006/relationships/image" Target="../media/image11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chart" Target="../charts/chart1.xml"/><Relationship Id="rId17" Type="http://schemas.openxmlformats.org/officeDocument/2006/relationships/image" Target="../media/image10.png"/><Relationship Id="rId25" Type="http://schemas.openxmlformats.org/officeDocument/2006/relationships/chart" Target="../charts/chart30.xml"/><Relationship Id="rId2" Type="http://schemas.openxmlformats.org/officeDocument/2006/relationships/notesSlide" Target="../notesSlides/notesSlide2.xml"/><Relationship Id="rId16" Type="http://schemas.openxmlformats.org/officeDocument/2006/relationships/chart" Target="../charts/chart20.xml"/><Relationship Id="rId20" Type="http://schemas.openxmlformats.org/officeDocument/2006/relationships/image" Target="../media/image13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24" Type="http://schemas.openxmlformats.org/officeDocument/2006/relationships/chart" Target="../charts/chart3.xml"/><Relationship Id="rId32" Type="http://schemas.openxmlformats.org/officeDocument/2006/relationships/chart" Target="../charts/chart5.xml"/><Relationship Id="rId5" Type="http://schemas.openxmlformats.org/officeDocument/2006/relationships/image" Target="../media/image3.png"/><Relationship Id="rId15" Type="http://schemas.openxmlformats.org/officeDocument/2006/relationships/chart" Target="../charts/chart2.xml"/><Relationship Id="rId23" Type="http://schemas.openxmlformats.org/officeDocument/2006/relationships/image" Target="../media/image16.png"/><Relationship Id="rId28" Type="http://schemas.openxmlformats.org/officeDocument/2006/relationships/chart" Target="../charts/chart40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31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chart" Target="../charts/chart4.xml"/><Relationship Id="rId30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0.xml"/><Relationship Id="rId13" Type="http://schemas.openxmlformats.org/officeDocument/2006/relationships/chart" Target="../charts/chart8.xml"/><Relationship Id="rId18" Type="http://schemas.openxmlformats.org/officeDocument/2006/relationships/chart" Target="../charts/chart9.xml"/><Relationship Id="rId3" Type="http://schemas.openxmlformats.org/officeDocument/2006/relationships/image" Target="../media/image21.png"/><Relationship Id="rId21" Type="http://schemas.openxmlformats.org/officeDocument/2006/relationships/image" Target="../media/image31.png"/><Relationship Id="rId7" Type="http://schemas.openxmlformats.org/officeDocument/2006/relationships/chart" Target="../charts/chart6.xm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24" Type="http://schemas.openxmlformats.org/officeDocument/2006/relationships/image" Target="../media/image34.png"/><Relationship Id="rId5" Type="http://schemas.openxmlformats.org/officeDocument/2006/relationships/image" Target="../media/image23.png"/><Relationship Id="rId15" Type="http://schemas.openxmlformats.org/officeDocument/2006/relationships/image" Target="../media/image27.png"/><Relationship Id="rId23" Type="http://schemas.openxmlformats.org/officeDocument/2006/relationships/image" Target="../media/image33.png"/><Relationship Id="rId10" Type="http://schemas.openxmlformats.org/officeDocument/2006/relationships/chart" Target="../charts/chart70.xml"/><Relationship Id="rId19" Type="http://schemas.openxmlformats.org/officeDocument/2006/relationships/chart" Target="../charts/chart90.xml"/><Relationship Id="rId4" Type="http://schemas.openxmlformats.org/officeDocument/2006/relationships/image" Target="../media/image22.png"/><Relationship Id="rId9" Type="http://schemas.openxmlformats.org/officeDocument/2006/relationships/chart" Target="../charts/chart7.xml"/><Relationship Id="rId14" Type="http://schemas.openxmlformats.org/officeDocument/2006/relationships/chart" Target="../charts/chart80.xml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39.sv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4.wdp"/><Relationship Id="rId5" Type="http://schemas.microsoft.com/office/2007/relationships/hdphoto" Target="../media/hdphoto3.wdp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svg"/><Relationship Id="rId14" Type="http://schemas.openxmlformats.org/officeDocument/2006/relationships/image" Target="../media/image4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C21E816-31F5-48BB-BD02-D15F2F18B4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599224" y="1014308"/>
                <a:ext cx="10993549" cy="1806687"/>
              </a:xfrm>
            </p:spPr>
            <p:txBody>
              <a:bodyPr rtlCol="0">
                <a:normAutofit/>
              </a:bodyPr>
              <a:lstStyle/>
              <a:p>
                <a:r>
                  <a:rPr lang="en-US" altLang="zh-TW" dirty="0"/>
                  <a:t>On the Hardness of Opinion Dynamics Optimization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-Budget on Varying Susceptibility to Persuasion</a:t>
                </a:r>
                <a:endParaRPr lang="zh-tw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C21E816-31F5-48BB-BD02-D15F2F18B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99224" y="1014308"/>
                <a:ext cx="10993549" cy="1806687"/>
              </a:xfrm>
              <a:blipFill>
                <a:blip r:embed="rId3"/>
                <a:stretch>
                  <a:fillRect l="-1663" t="-1347" b="-1279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標題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2971800"/>
            <a:ext cx="10993546" cy="1045029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400" b="1" dirty="0"/>
              <a:t>T-H. Hubert Chan &amp; Chui Shan Lee</a:t>
            </a:r>
          </a:p>
          <a:p>
            <a:pPr rtl="0"/>
            <a:r>
              <a:rPr lang="en-US" altLang="zh-TW" sz="2000" b="1" dirty="0"/>
              <a:t>The University of Hong Kong</a:t>
            </a:r>
            <a:endParaRPr lang="zh-tw" sz="2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HK" altLang="en-US"/>
          </a:p>
        </p:txBody>
      </p:sp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34" y="4136459"/>
            <a:ext cx="11298933" cy="226434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545625-8A19-439A-BAFB-FA0AE58F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Warmup: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Reduction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HK" dirty="0"/>
                  <a:t>-budgeted Variant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  <a:blipFill>
                <a:blip r:embed="rId3"/>
                <a:stretch>
                  <a:fillRect l="-1105" b="-243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98808"/>
                <a:ext cx="7873983" cy="5014226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2400" dirty="0"/>
                  <a:t>YES instance</a:t>
                </a:r>
              </a:p>
              <a:p>
                <a:pPr lvl="1"/>
                <a:r>
                  <a:rPr lang="en-US" altLang="zh-HK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HK" sz="2000" dirty="0"/>
                  <a:t> be a vertex cover of size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2000" dirty="0"/>
                  <a:t> in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HK" sz="2000" dirty="0"/>
              </a:p>
              <a:p>
                <a:pPr lvl="1"/>
                <a:r>
                  <a:rPr lang="en-US" altLang="zh-HK" sz="2000" dirty="0"/>
                  <a:t>Suppose we change the resistance of the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2000" dirty="0"/>
                  <a:t> agents in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2000" dirty="0"/>
                  <a:t> to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HK" sz="2000" dirty="0"/>
              </a:p>
              <a:p>
                <a:pPr lvl="1"/>
                <a:r>
                  <a:rPr lang="en-US" altLang="zh-HK" sz="2000" dirty="0"/>
                  <a:t>Then the equilibrium opinion of</a:t>
                </a:r>
              </a:p>
              <a:p>
                <a:pPr lvl="2"/>
                <a:r>
                  <a:rPr lang="en-US" altLang="zh-HK" sz="1800" dirty="0">
                    <a:solidFill>
                      <a:schemeClr val="accent1"/>
                    </a:solidFill>
                  </a:rPr>
                  <a:t>Agent 0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HK" sz="1800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altLang="zh-HK" sz="1800" dirty="0">
                    <a:solidFill>
                      <a:srgbClr val="FF0000"/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1800" dirty="0">
                    <a:solidFill>
                      <a:srgbClr val="FF0000"/>
                    </a:solidFill>
                  </a:rPr>
                  <a:t> agents in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1800" dirty="0">
                    <a:solidFill>
                      <a:srgbClr val="FF000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H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HK" sz="1800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HK" sz="1800" dirty="0">
                    <a:solidFill>
                      <a:schemeClr val="accent5">
                        <a:lumMod val="75000"/>
                      </a:schemeClr>
                    </a:solidFill>
                  </a:rPr>
                  <a:t>Each of the remaining agents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HK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⋅0+</m:t>
                    </m:r>
                    <m:f>
                      <m:fPr>
                        <m:ctrlPr>
                          <a:rPr lang="en-US" altLang="zh-HK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HK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HK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HK" sz="1800" dirty="0"/>
              </a:p>
              <a:p>
                <a:pPr lvl="1"/>
                <a:r>
                  <a:rPr lang="en-US" altLang="zh-HK" sz="2000" dirty="0"/>
                  <a:t>So, the objective value is:</a:t>
                </a:r>
                <a:br>
                  <a:rPr lang="en-US" altLang="zh-HK" sz="2000" dirty="0"/>
                </a:b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⋅0+</m:t>
                    </m:r>
                    <m:d>
                      <m:d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HK" sz="2000" b="0" i="0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sz="2000" i="1" dirty="0"/>
              </a:p>
              <a:p>
                <a:pPr lvl="1"/>
                <a:r>
                  <a:rPr lang="en-US" altLang="zh-HK" sz="2000" dirty="0"/>
                  <a:t>Hence, optimal objective value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98808"/>
                <a:ext cx="7873983" cy="5014226"/>
              </a:xfrm>
              <a:blipFill>
                <a:blip r:embed="rId4"/>
                <a:stretch>
                  <a:fillRect l="-774" t="-73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65" name="接點: 弧形 64">
            <a:extLst>
              <a:ext uri="{FF2B5EF4-FFF2-40B4-BE49-F238E27FC236}">
                <a16:creationId xmlns:a16="http://schemas.microsoft.com/office/drawing/2014/main" id="{6B2160F1-E7AB-4529-A20D-BD81B0DA7687}"/>
              </a:ext>
            </a:extLst>
          </p:cNvPr>
          <p:cNvCxnSpPr>
            <a:cxnSpLocks/>
          </p:cNvCxnSpPr>
          <p:nvPr/>
        </p:nvCxnSpPr>
        <p:spPr>
          <a:xfrm>
            <a:off x="3969834" y="3738131"/>
            <a:ext cx="2933365" cy="747273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弧形 64">
            <a:extLst>
              <a:ext uri="{FF2B5EF4-FFF2-40B4-BE49-F238E27FC236}">
                <a16:creationId xmlns:a16="http://schemas.microsoft.com/office/drawing/2014/main" id="{4F1716F3-0F35-465D-8C76-50536784A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3020" y="4143905"/>
            <a:ext cx="346418" cy="325647"/>
          </a:xfrm>
          <a:prstGeom prst="bentConnector3">
            <a:avLst>
              <a:gd name="adj1" fmla="val 5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6B167F23-D7A1-479D-B90A-D61E06EDB33D}"/>
              </a:ext>
            </a:extLst>
          </p:cNvPr>
          <p:cNvGrpSpPr/>
          <p:nvPr/>
        </p:nvGrpSpPr>
        <p:grpSpPr>
          <a:xfrm>
            <a:off x="7792723" y="2361595"/>
            <a:ext cx="4064976" cy="3108297"/>
            <a:chOff x="9089829" y="2424118"/>
            <a:chExt cx="2759528" cy="2110082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BDB4B1EF-BC1E-428A-B910-B50ADE8256C5}"/>
                </a:ext>
              </a:extLst>
            </p:cNvPr>
            <p:cNvGrpSpPr/>
            <p:nvPr/>
          </p:nvGrpSpPr>
          <p:grpSpPr>
            <a:xfrm>
              <a:off x="9089829" y="2424118"/>
              <a:ext cx="2427513" cy="2110082"/>
              <a:chOff x="4084613" y="1932666"/>
              <a:chExt cx="2527943" cy="2197380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D98B3851-74FE-440B-9D8A-F6126C93228F}"/>
                  </a:ext>
                </a:extLst>
              </p:cNvPr>
              <p:cNvGrpSpPr/>
              <p:nvPr/>
            </p:nvGrpSpPr>
            <p:grpSpPr>
              <a:xfrm>
                <a:off x="4133044" y="1981098"/>
                <a:ext cx="2436294" cy="2095962"/>
                <a:chOff x="4156579" y="2004633"/>
                <a:chExt cx="3620197" cy="3114482"/>
              </a:xfrm>
            </p:grpSpPr>
            <p:sp>
              <p:nvSpPr>
                <p:cNvPr id="76" name="等腰三角形 75">
                  <a:extLst>
                    <a:ext uri="{FF2B5EF4-FFF2-40B4-BE49-F238E27FC236}">
                      <a16:creationId xmlns:a16="http://schemas.microsoft.com/office/drawing/2014/main" id="{6A261892-B8EF-466F-9349-FCC2B756B267}"/>
                    </a:ext>
                  </a:extLst>
                </p:cNvPr>
                <p:cNvSpPr/>
                <p:nvPr/>
              </p:nvSpPr>
              <p:spPr>
                <a:xfrm>
                  <a:off x="4156579" y="2004633"/>
                  <a:ext cx="3612450" cy="3114181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7" name="等腰三角形 76">
                  <a:extLst>
                    <a:ext uri="{FF2B5EF4-FFF2-40B4-BE49-F238E27FC236}">
                      <a16:creationId xmlns:a16="http://schemas.microsoft.com/office/drawing/2014/main" id="{75FC3018-63CA-4F3B-81C1-37A1742F7C17}"/>
                    </a:ext>
                  </a:extLst>
                </p:cNvPr>
                <p:cNvSpPr/>
                <p:nvPr/>
              </p:nvSpPr>
              <p:spPr>
                <a:xfrm rot="1384665">
                  <a:off x="5231435" y="3143917"/>
                  <a:ext cx="1648993" cy="1421546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01A6EB1E-F284-4EA6-BEB7-02BCF1FBB3D4}"/>
                    </a:ext>
                  </a:extLst>
                </p:cNvPr>
                <p:cNvCxnSpPr>
                  <a:cxnSpLocks/>
                  <a:stCxn id="76" idx="0"/>
                  <a:endCxn id="77" idx="0"/>
                </p:cNvCxnSpPr>
                <p:nvPr/>
              </p:nvCxnSpPr>
              <p:spPr>
                <a:xfrm>
                  <a:off x="5962804" y="2004633"/>
                  <a:ext cx="371737" cy="1196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1E221FB2-F501-4D34-9A4D-3627349CC72F}"/>
                    </a:ext>
                  </a:extLst>
                </p:cNvPr>
                <p:cNvCxnSpPr>
                  <a:cxnSpLocks/>
                  <a:stCxn id="76" idx="0"/>
                  <a:endCxn id="77" idx="2"/>
                </p:cNvCxnSpPr>
                <p:nvPr/>
              </p:nvCxnSpPr>
              <p:spPr>
                <a:xfrm flipH="1">
                  <a:off x="5018808" y="2004633"/>
                  <a:ext cx="943996" cy="2180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接點 79">
                  <a:extLst>
                    <a:ext uri="{FF2B5EF4-FFF2-40B4-BE49-F238E27FC236}">
                      <a16:creationId xmlns:a16="http://schemas.microsoft.com/office/drawing/2014/main" id="{ADCBE9EC-CB81-46CD-A127-384E4801B5D5}"/>
                    </a:ext>
                  </a:extLst>
                </p:cNvPr>
                <p:cNvCxnSpPr>
                  <a:cxnSpLocks/>
                  <a:stCxn id="76" idx="0"/>
                  <a:endCxn id="68" idx="0"/>
                </p:cNvCxnSpPr>
                <p:nvPr/>
              </p:nvCxnSpPr>
              <p:spPr>
                <a:xfrm>
                  <a:off x="5962804" y="2004633"/>
                  <a:ext cx="0" cy="199895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ED59DA8C-6E9A-48A4-A77D-7C0C03C037D4}"/>
                    </a:ext>
                  </a:extLst>
                </p:cNvPr>
                <p:cNvCxnSpPr>
                  <a:cxnSpLocks/>
                  <a:endCxn id="77" idx="4"/>
                </p:cNvCxnSpPr>
                <p:nvPr/>
              </p:nvCxnSpPr>
              <p:spPr>
                <a:xfrm flipH="1" flipV="1">
                  <a:off x="6535838" y="4831769"/>
                  <a:ext cx="1240938" cy="2873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2A0EA491-9369-4009-8D3A-A9E4254D87B1}"/>
                    </a:ext>
                  </a:extLst>
                </p:cNvPr>
                <p:cNvCxnSpPr>
                  <a:cxnSpLocks/>
                  <a:stCxn id="76" idx="4"/>
                  <a:endCxn id="77" idx="0"/>
                </p:cNvCxnSpPr>
                <p:nvPr/>
              </p:nvCxnSpPr>
              <p:spPr>
                <a:xfrm flipH="1" flipV="1">
                  <a:off x="6334541" y="3200798"/>
                  <a:ext cx="1434488" cy="1918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6631B0DD-3C3E-4050-9DD3-B9F4526EE51D}"/>
                    </a:ext>
                  </a:extLst>
                </p:cNvPr>
                <p:cNvCxnSpPr>
                  <a:cxnSpLocks/>
                  <a:stCxn id="76" idx="4"/>
                  <a:endCxn id="68" idx="6"/>
                </p:cNvCxnSpPr>
                <p:nvPr/>
              </p:nvCxnSpPr>
              <p:spPr>
                <a:xfrm flipH="1" flipV="1">
                  <a:off x="6034770" y="4075557"/>
                  <a:ext cx="1734259" cy="104325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>
                  <a:extLst>
                    <a:ext uri="{FF2B5EF4-FFF2-40B4-BE49-F238E27FC236}">
                      <a16:creationId xmlns:a16="http://schemas.microsoft.com/office/drawing/2014/main" id="{FE4AE040-5799-4D80-A81C-2FF1C5DA52ED}"/>
                    </a:ext>
                  </a:extLst>
                </p:cNvPr>
                <p:cNvCxnSpPr>
                  <a:cxnSpLocks/>
                  <a:stCxn id="76" idx="2"/>
                  <a:endCxn id="77" idx="2"/>
                </p:cNvCxnSpPr>
                <p:nvPr/>
              </p:nvCxnSpPr>
              <p:spPr>
                <a:xfrm flipV="1">
                  <a:off x="4156579" y="4185396"/>
                  <a:ext cx="862229" cy="933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148624D3-F432-4FDE-83C2-89C124C98B0A}"/>
                    </a:ext>
                  </a:extLst>
                </p:cNvPr>
                <p:cNvCxnSpPr>
                  <a:cxnSpLocks/>
                  <a:stCxn id="76" idx="2"/>
                  <a:endCxn id="77" idx="4"/>
                </p:cNvCxnSpPr>
                <p:nvPr/>
              </p:nvCxnSpPr>
              <p:spPr>
                <a:xfrm flipV="1">
                  <a:off x="4156579" y="4831769"/>
                  <a:ext cx="2379259" cy="287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010614A3-935F-4091-9DC4-78703531AF24}"/>
                    </a:ext>
                  </a:extLst>
                </p:cNvPr>
                <p:cNvCxnSpPr>
                  <a:cxnSpLocks/>
                  <a:stCxn id="76" idx="2"/>
                  <a:endCxn id="68" idx="3"/>
                </p:cNvCxnSpPr>
                <p:nvPr/>
              </p:nvCxnSpPr>
              <p:spPr>
                <a:xfrm flipV="1">
                  <a:off x="4156579" y="4126445"/>
                  <a:ext cx="1755336" cy="9923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08F27FA-83DB-4A70-A46B-436C93C9DE6F}"/>
                    </a:ext>
                  </a:extLst>
                </p:cNvPr>
                <p:cNvCxnSpPr>
                  <a:cxnSpLocks/>
                  <a:stCxn id="77" idx="0"/>
                  <a:endCxn id="68" idx="7"/>
                </p:cNvCxnSpPr>
                <p:nvPr/>
              </p:nvCxnSpPr>
              <p:spPr>
                <a:xfrm flipH="1">
                  <a:off x="6013692" y="3200798"/>
                  <a:ext cx="320849" cy="82387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1D99255-5368-48B6-9C5D-D91B8EB95685}"/>
                    </a:ext>
                  </a:extLst>
                </p:cNvPr>
                <p:cNvCxnSpPr>
                  <a:cxnSpLocks/>
                  <a:stCxn id="68" idx="2"/>
                  <a:endCxn id="77" idx="2"/>
                </p:cNvCxnSpPr>
                <p:nvPr/>
              </p:nvCxnSpPr>
              <p:spPr>
                <a:xfrm flipH="1">
                  <a:off x="5018808" y="4075557"/>
                  <a:ext cx="872029" cy="1098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0896980B-99E1-42CB-AF75-BD2B6B569220}"/>
                    </a:ext>
                  </a:extLst>
                </p:cNvPr>
                <p:cNvCxnSpPr>
                  <a:cxnSpLocks/>
                  <a:stCxn id="68" idx="5"/>
                  <a:endCxn id="77" idx="4"/>
                </p:cNvCxnSpPr>
                <p:nvPr/>
              </p:nvCxnSpPr>
              <p:spPr>
                <a:xfrm>
                  <a:off x="6013692" y="4126445"/>
                  <a:ext cx="522146" cy="70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90E5ADE8-DE27-428B-89D1-23F2DEA78417}"/>
                  </a:ext>
                </a:extLst>
              </p:cNvPr>
              <p:cNvGrpSpPr/>
              <p:nvPr/>
            </p:nvGrpSpPr>
            <p:grpSpPr>
              <a:xfrm>
                <a:off x="4084613" y="1932666"/>
                <a:ext cx="2527943" cy="2197380"/>
                <a:chOff x="4084613" y="1932666"/>
                <a:chExt cx="3756382" cy="3265184"/>
              </a:xfrm>
            </p:grpSpPr>
            <p:sp>
              <p:nvSpPr>
                <p:cNvPr id="68" name="橢圓 67">
                  <a:extLst>
                    <a:ext uri="{FF2B5EF4-FFF2-40B4-BE49-F238E27FC236}">
                      <a16:creationId xmlns:a16="http://schemas.microsoft.com/office/drawing/2014/main" id="{1007326A-71D4-4F0C-9FAB-D5388AE9032B}"/>
                    </a:ext>
                  </a:extLst>
                </p:cNvPr>
                <p:cNvSpPr/>
                <p:nvPr/>
              </p:nvSpPr>
              <p:spPr>
                <a:xfrm>
                  <a:off x="5890837" y="4003590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9" name="橢圓 68">
                  <a:extLst>
                    <a:ext uri="{FF2B5EF4-FFF2-40B4-BE49-F238E27FC236}">
                      <a16:creationId xmlns:a16="http://schemas.microsoft.com/office/drawing/2014/main" id="{4463AC4A-694E-4B02-A3F1-FC7F716BB027}"/>
                    </a:ext>
                  </a:extLst>
                </p:cNvPr>
                <p:cNvSpPr/>
                <p:nvPr/>
              </p:nvSpPr>
              <p:spPr>
                <a:xfrm>
                  <a:off x="5890837" y="1932666"/>
                  <a:ext cx="143933" cy="143933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32857575-D928-435F-97C4-452083CA1553}"/>
                    </a:ext>
                  </a:extLst>
                </p:cNvPr>
                <p:cNvSpPr/>
                <p:nvPr/>
              </p:nvSpPr>
              <p:spPr>
                <a:xfrm>
                  <a:off x="4946840" y="4109143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2" name="橢圓 71">
                  <a:extLst>
                    <a:ext uri="{FF2B5EF4-FFF2-40B4-BE49-F238E27FC236}">
                      <a16:creationId xmlns:a16="http://schemas.microsoft.com/office/drawing/2014/main" id="{3F4458DD-73B3-4691-B14D-25233B167B7C}"/>
                    </a:ext>
                  </a:extLst>
                </p:cNvPr>
                <p:cNvSpPr/>
                <p:nvPr/>
              </p:nvSpPr>
              <p:spPr>
                <a:xfrm>
                  <a:off x="6263264" y="3129324"/>
                  <a:ext cx="143933" cy="143933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" name="橢圓 72">
                  <a:extLst>
                    <a:ext uri="{FF2B5EF4-FFF2-40B4-BE49-F238E27FC236}">
                      <a16:creationId xmlns:a16="http://schemas.microsoft.com/office/drawing/2014/main" id="{D22F4363-4FD4-46B5-A2CE-0DA1507EE61B}"/>
                    </a:ext>
                  </a:extLst>
                </p:cNvPr>
                <p:cNvSpPr/>
                <p:nvPr/>
              </p:nvSpPr>
              <p:spPr>
                <a:xfrm>
                  <a:off x="6469639" y="4761917"/>
                  <a:ext cx="143933" cy="143933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" name="橢圓 73">
                  <a:extLst>
                    <a:ext uri="{FF2B5EF4-FFF2-40B4-BE49-F238E27FC236}">
                      <a16:creationId xmlns:a16="http://schemas.microsoft.com/office/drawing/2014/main" id="{D96A6BF8-DF3A-4CD1-ABF0-1C4A38D04DA1}"/>
                    </a:ext>
                  </a:extLst>
                </p:cNvPr>
                <p:cNvSpPr/>
                <p:nvPr/>
              </p:nvSpPr>
              <p:spPr>
                <a:xfrm>
                  <a:off x="7697062" y="5053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" name="橢圓 74">
                  <a:extLst>
                    <a:ext uri="{FF2B5EF4-FFF2-40B4-BE49-F238E27FC236}">
                      <a16:creationId xmlns:a16="http://schemas.microsoft.com/office/drawing/2014/main" id="{6E8937BD-E81C-4455-8493-0BCAB5440ACE}"/>
                    </a:ext>
                  </a:extLst>
                </p:cNvPr>
                <p:cNvSpPr/>
                <p:nvPr/>
              </p:nvSpPr>
              <p:spPr>
                <a:xfrm>
                  <a:off x="4084613" y="5053917"/>
                  <a:ext cx="143933" cy="143933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D94DDA00-4DDE-4FB1-AC14-9335D0CEF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4342" y="3393426"/>
              <a:ext cx="633723" cy="361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14539E80-9FA0-4358-BAA0-A446EBDF9356}"/>
                </a:ext>
              </a:extLst>
            </p:cNvPr>
            <p:cNvSpPr txBox="1"/>
            <p:nvPr/>
          </p:nvSpPr>
          <p:spPr>
            <a:xfrm>
              <a:off x="11075589" y="3185030"/>
              <a:ext cx="773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Agent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zh-HK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DACE9FAD-1089-44E4-91A5-043F6518CEF2}"/>
              </a:ext>
            </a:extLst>
          </p:cNvPr>
          <p:cNvSpPr/>
          <p:nvPr/>
        </p:nvSpPr>
        <p:spPr>
          <a:xfrm>
            <a:off x="4939990" y="4353118"/>
            <a:ext cx="2724831" cy="497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0955AAC-A319-4554-9536-ACF79722EF80}"/>
                  </a:ext>
                </a:extLst>
              </p:cNvPr>
              <p:cNvSpPr txBox="1"/>
              <p:nvPr/>
            </p:nvSpPr>
            <p:spPr>
              <a:xfrm>
                <a:off x="8750539" y="5640404"/>
                <a:ext cx="1731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0955AAC-A319-4554-9536-ACF79722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539" y="5640404"/>
                <a:ext cx="17313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Warmup: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Reduction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HK" dirty="0"/>
                  <a:t>-budgeted Variant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  <a:blipFill>
                <a:blip r:embed="rId3"/>
                <a:stretch>
                  <a:fillRect l="-1105" b="-243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698808"/>
                <a:ext cx="7958330" cy="4908821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2400" dirty="0"/>
                  <a:t>NO instance</a:t>
                </a:r>
              </a:p>
              <a:p>
                <a:pPr lvl="1"/>
                <a:r>
                  <a:rPr lang="en-US" altLang="zh-HK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HK" sz="2000" dirty="0"/>
                  <a:t> of size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2000" dirty="0"/>
                  <a:t> be arbitrary</a:t>
                </a:r>
              </a:p>
              <a:p>
                <a:pPr lvl="1"/>
                <a:r>
                  <a:rPr lang="en-US" altLang="zh-HK" sz="2000" dirty="0"/>
                  <a:t>Suppose we change the resistance of the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2000" dirty="0"/>
                  <a:t> agents in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2000" dirty="0"/>
                  <a:t> to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HK" sz="2000" dirty="0"/>
              </a:p>
              <a:p>
                <a:pPr lvl="1"/>
                <a:r>
                  <a:rPr lang="en-US" altLang="zh-HK" sz="2000" dirty="0"/>
                  <a:t>Then the equilibrium opinion of</a:t>
                </a:r>
              </a:p>
              <a:p>
                <a:pPr lvl="2"/>
                <a:r>
                  <a:rPr lang="en-US" altLang="zh-HK" sz="1800" dirty="0">
                    <a:solidFill>
                      <a:schemeClr val="accent1"/>
                    </a:solidFill>
                  </a:rPr>
                  <a:t>Agent 0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HK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HK" sz="1800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altLang="zh-HK" sz="1800" dirty="0">
                    <a:solidFill>
                      <a:srgbClr val="FF0000"/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1800" dirty="0">
                    <a:solidFill>
                      <a:srgbClr val="FF0000"/>
                    </a:solidFill>
                  </a:rPr>
                  <a:t> agents in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1800" dirty="0">
                    <a:solidFill>
                      <a:srgbClr val="FF000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HK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HK" sz="1800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HK" sz="1800" dirty="0">
                    <a:solidFill>
                      <a:schemeClr val="accent5">
                        <a:lumMod val="75000"/>
                      </a:schemeClr>
                    </a:solidFill>
                  </a:rPr>
                  <a:t>Each of the remaining agents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HK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⋅0+</m:t>
                    </m:r>
                    <m:f>
                      <m:fPr>
                        <m:ctrlPr>
                          <a:rPr lang="en-US" altLang="zh-HK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HK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HK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HK" sz="18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HK" sz="2000" dirty="0"/>
                  <a:t>Indeed, as some edge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HK" sz="2000" i="1" dirty="0"/>
                  <a:t> </a:t>
                </a:r>
                <a:r>
                  <a:rPr lang="en-US" altLang="zh-HK" sz="2000" dirty="0"/>
                  <a:t>is not covered by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2000" dirty="0"/>
                  <a:t>, </a:t>
                </a:r>
                <a:br>
                  <a:rPr lang="en-US" altLang="zh-HK" sz="2000" dirty="0"/>
                </a:br>
                <a:r>
                  <a:rPr lang="en-US" altLang="zh-HK" sz="2000" dirty="0"/>
                  <a:t>at least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HK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HK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HK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HK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HK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HK" sz="20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altLang="zh-HK" sz="2000" i="1" dirty="0"/>
              </a:p>
              <a:p>
                <a:pPr lvl="1"/>
                <a:r>
                  <a:rPr lang="en-US" altLang="zh-HK" sz="2000" dirty="0"/>
                  <a:t>Hence, optimal objective value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HK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HK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altLang="zh-HK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698808"/>
                <a:ext cx="7958330" cy="4908821"/>
              </a:xfrm>
              <a:blipFill>
                <a:blip r:embed="rId4"/>
                <a:stretch>
                  <a:fillRect l="-766" t="-74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0E179AF-8E82-46C4-8988-AFE17F833E5A}"/>
              </a:ext>
            </a:extLst>
          </p:cNvPr>
          <p:cNvGrpSpPr/>
          <p:nvPr/>
        </p:nvGrpSpPr>
        <p:grpSpPr>
          <a:xfrm>
            <a:off x="7670074" y="2361595"/>
            <a:ext cx="4187625" cy="3528927"/>
            <a:chOff x="7670074" y="2361595"/>
            <a:chExt cx="4187625" cy="3528927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D2353E68-D008-41A9-8F0D-9A0A5007A2CD}"/>
                </a:ext>
              </a:extLst>
            </p:cNvPr>
            <p:cNvGrpSpPr/>
            <p:nvPr/>
          </p:nvGrpSpPr>
          <p:grpSpPr>
            <a:xfrm>
              <a:off x="7792723" y="2361595"/>
              <a:ext cx="3575895" cy="3108297"/>
              <a:chOff x="4084613" y="1932666"/>
              <a:chExt cx="2527943" cy="2197380"/>
            </a:xfrm>
          </p:grpSpPr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F01FBFA5-F5CC-4C81-BF12-C76AD511E844}"/>
                  </a:ext>
                </a:extLst>
              </p:cNvPr>
              <p:cNvGrpSpPr/>
              <p:nvPr/>
            </p:nvGrpSpPr>
            <p:grpSpPr>
              <a:xfrm>
                <a:off x="4133044" y="1981098"/>
                <a:ext cx="2436294" cy="2095962"/>
                <a:chOff x="4156579" y="2004633"/>
                <a:chExt cx="3620197" cy="3114482"/>
              </a:xfrm>
            </p:grpSpPr>
            <p:sp>
              <p:nvSpPr>
                <p:cNvPr id="101" name="等腰三角形 100">
                  <a:extLst>
                    <a:ext uri="{FF2B5EF4-FFF2-40B4-BE49-F238E27FC236}">
                      <a16:creationId xmlns:a16="http://schemas.microsoft.com/office/drawing/2014/main" id="{6774EE8B-C0A4-43AB-84A2-E094D28CFC88}"/>
                    </a:ext>
                  </a:extLst>
                </p:cNvPr>
                <p:cNvSpPr/>
                <p:nvPr/>
              </p:nvSpPr>
              <p:spPr>
                <a:xfrm>
                  <a:off x="4156579" y="2004633"/>
                  <a:ext cx="3612450" cy="3114181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2" name="等腰三角形 101">
                  <a:extLst>
                    <a:ext uri="{FF2B5EF4-FFF2-40B4-BE49-F238E27FC236}">
                      <a16:creationId xmlns:a16="http://schemas.microsoft.com/office/drawing/2014/main" id="{A7E7EDE5-CA8A-4E1A-BD4F-6C23BCD9A248}"/>
                    </a:ext>
                  </a:extLst>
                </p:cNvPr>
                <p:cNvSpPr/>
                <p:nvPr/>
              </p:nvSpPr>
              <p:spPr>
                <a:xfrm rot="1384665">
                  <a:off x="5231435" y="3143917"/>
                  <a:ext cx="1648993" cy="1421546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8DC5EAEA-9C66-4025-BDE7-1238E48C58BB}"/>
                    </a:ext>
                  </a:extLst>
                </p:cNvPr>
                <p:cNvCxnSpPr>
                  <a:cxnSpLocks/>
                  <a:stCxn id="101" idx="0"/>
                  <a:endCxn id="102" idx="0"/>
                </p:cNvCxnSpPr>
                <p:nvPr/>
              </p:nvCxnSpPr>
              <p:spPr>
                <a:xfrm>
                  <a:off x="5962804" y="2004633"/>
                  <a:ext cx="371737" cy="1196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接點 103">
                  <a:extLst>
                    <a:ext uri="{FF2B5EF4-FFF2-40B4-BE49-F238E27FC236}">
                      <a16:creationId xmlns:a16="http://schemas.microsoft.com/office/drawing/2014/main" id="{CB078CE6-3873-42DF-AEE9-AFB3361C958E}"/>
                    </a:ext>
                  </a:extLst>
                </p:cNvPr>
                <p:cNvCxnSpPr>
                  <a:cxnSpLocks/>
                  <a:stCxn id="101" idx="0"/>
                  <a:endCxn id="102" idx="2"/>
                </p:cNvCxnSpPr>
                <p:nvPr/>
              </p:nvCxnSpPr>
              <p:spPr>
                <a:xfrm flipH="1">
                  <a:off x="5018808" y="2004633"/>
                  <a:ext cx="943996" cy="2180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接點 104">
                  <a:extLst>
                    <a:ext uri="{FF2B5EF4-FFF2-40B4-BE49-F238E27FC236}">
                      <a16:creationId xmlns:a16="http://schemas.microsoft.com/office/drawing/2014/main" id="{9D689012-A372-4B1D-A716-F1317FB11E55}"/>
                    </a:ext>
                  </a:extLst>
                </p:cNvPr>
                <p:cNvCxnSpPr>
                  <a:cxnSpLocks/>
                  <a:stCxn id="101" idx="0"/>
                  <a:endCxn id="94" idx="0"/>
                </p:cNvCxnSpPr>
                <p:nvPr/>
              </p:nvCxnSpPr>
              <p:spPr>
                <a:xfrm>
                  <a:off x="5962804" y="2004633"/>
                  <a:ext cx="0" cy="199895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接點 105">
                  <a:extLst>
                    <a:ext uri="{FF2B5EF4-FFF2-40B4-BE49-F238E27FC236}">
                      <a16:creationId xmlns:a16="http://schemas.microsoft.com/office/drawing/2014/main" id="{8BAE0ACD-A34A-43D4-A238-B6A7CC6E823C}"/>
                    </a:ext>
                  </a:extLst>
                </p:cNvPr>
                <p:cNvCxnSpPr>
                  <a:cxnSpLocks/>
                  <a:endCxn id="102" idx="4"/>
                </p:cNvCxnSpPr>
                <p:nvPr/>
              </p:nvCxnSpPr>
              <p:spPr>
                <a:xfrm flipH="1" flipV="1">
                  <a:off x="6535838" y="4831769"/>
                  <a:ext cx="1240938" cy="2873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接點 106">
                  <a:extLst>
                    <a:ext uri="{FF2B5EF4-FFF2-40B4-BE49-F238E27FC236}">
                      <a16:creationId xmlns:a16="http://schemas.microsoft.com/office/drawing/2014/main" id="{1AB0057E-1B48-4EF5-BB06-60293850FBEC}"/>
                    </a:ext>
                  </a:extLst>
                </p:cNvPr>
                <p:cNvCxnSpPr>
                  <a:cxnSpLocks/>
                  <a:stCxn id="101" idx="4"/>
                  <a:endCxn id="102" idx="0"/>
                </p:cNvCxnSpPr>
                <p:nvPr/>
              </p:nvCxnSpPr>
              <p:spPr>
                <a:xfrm flipH="1" flipV="1">
                  <a:off x="6334541" y="3200798"/>
                  <a:ext cx="1434488" cy="1918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>
                  <a:extLst>
                    <a:ext uri="{FF2B5EF4-FFF2-40B4-BE49-F238E27FC236}">
                      <a16:creationId xmlns:a16="http://schemas.microsoft.com/office/drawing/2014/main" id="{4A914BDC-902E-4991-83CC-3C5808E3967A}"/>
                    </a:ext>
                  </a:extLst>
                </p:cNvPr>
                <p:cNvCxnSpPr>
                  <a:cxnSpLocks/>
                  <a:stCxn id="101" idx="4"/>
                  <a:endCxn id="94" idx="6"/>
                </p:cNvCxnSpPr>
                <p:nvPr/>
              </p:nvCxnSpPr>
              <p:spPr>
                <a:xfrm flipH="1" flipV="1">
                  <a:off x="6034770" y="4075557"/>
                  <a:ext cx="1734259" cy="104325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>
                  <a:extLst>
                    <a:ext uri="{FF2B5EF4-FFF2-40B4-BE49-F238E27FC236}">
                      <a16:creationId xmlns:a16="http://schemas.microsoft.com/office/drawing/2014/main" id="{A1BBAB4A-B589-4E60-BA36-A818E1696FE6}"/>
                    </a:ext>
                  </a:extLst>
                </p:cNvPr>
                <p:cNvCxnSpPr>
                  <a:cxnSpLocks/>
                  <a:stCxn id="101" idx="2"/>
                  <a:endCxn id="102" idx="2"/>
                </p:cNvCxnSpPr>
                <p:nvPr/>
              </p:nvCxnSpPr>
              <p:spPr>
                <a:xfrm flipV="1">
                  <a:off x="4156579" y="4185396"/>
                  <a:ext cx="862229" cy="933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接點 109">
                  <a:extLst>
                    <a:ext uri="{FF2B5EF4-FFF2-40B4-BE49-F238E27FC236}">
                      <a16:creationId xmlns:a16="http://schemas.microsoft.com/office/drawing/2014/main" id="{031B1132-A046-41CE-B5CA-76A9B51C0041}"/>
                    </a:ext>
                  </a:extLst>
                </p:cNvPr>
                <p:cNvCxnSpPr>
                  <a:cxnSpLocks/>
                  <a:stCxn id="101" idx="2"/>
                  <a:endCxn id="102" idx="4"/>
                </p:cNvCxnSpPr>
                <p:nvPr/>
              </p:nvCxnSpPr>
              <p:spPr>
                <a:xfrm flipV="1">
                  <a:off x="4156579" y="4831769"/>
                  <a:ext cx="2379259" cy="287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接點 110">
                  <a:extLst>
                    <a:ext uri="{FF2B5EF4-FFF2-40B4-BE49-F238E27FC236}">
                      <a16:creationId xmlns:a16="http://schemas.microsoft.com/office/drawing/2014/main" id="{039640DB-7204-407A-91B9-A6271F7C422B}"/>
                    </a:ext>
                  </a:extLst>
                </p:cNvPr>
                <p:cNvCxnSpPr>
                  <a:cxnSpLocks/>
                  <a:stCxn id="101" idx="2"/>
                  <a:endCxn id="94" idx="3"/>
                </p:cNvCxnSpPr>
                <p:nvPr/>
              </p:nvCxnSpPr>
              <p:spPr>
                <a:xfrm flipV="1">
                  <a:off x="4156579" y="4126445"/>
                  <a:ext cx="1755336" cy="9923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接點 111">
                  <a:extLst>
                    <a:ext uri="{FF2B5EF4-FFF2-40B4-BE49-F238E27FC236}">
                      <a16:creationId xmlns:a16="http://schemas.microsoft.com/office/drawing/2014/main" id="{20A5BA3E-F317-41BA-8425-B60D8495F95F}"/>
                    </a:ext>
                  </a:extLst>
                </p:cNvPr>
                <p:cNvCxnSpPr>
                  <a:cxnSpLocks/>
                  <a:stCxn id="102" idx="0"/>
                  <a:endCxn id="94" idx="7"/>
                </p:cNvCxnSpPr>
                <p:nvPr/>
              </p:nvCxnSpPr>
              <p:spPr>
                <a:xfrm flipH="1">
                  <a:off x="6013692" y="3200798"/>
                  <a:ext cx="320849" cy="82387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>
                  <a:extLst>
                    <a:ext uri="{FF2B5EF4-FFF2-40B4-BE49-F238E27FC236}">
                      <a16:creationId xmlns:a16="http://schemas.microsoft.com/office/drawing/2014/main" id="{40168FE2-444C-4046-819B-CF96AA5F53C4}"/>
                    </a:ext>
                  </a:extLst>
                </p:cNvPr>
                <p:cNvCxnSpPr>
                  <a:cxnSpLocks/>
                  <a:stCxn id="94" idx="2"/>
                  <a:endCxn id="102" idx="2"/>
                </p:cNvCxnSpPr>
                <p:nvPr/>
              </p:nvCxnSpPr>
              <p:spPr>
                <a:xfrm flipH="1">
                  <a:off x="5018808" y="4075557"/>
                  <a:ext cx="872029" cy="1098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5D8D40BA-0D52-49A0-8221-DD03C4529EE9}"/>
                    </a:ext>
                  </a:extLst>
                </p:cNvPr>
                <p:cNvCxnSpPr>
                  <a:cxnSpLocks/>
                  <a:stCxn id="94" idx="5"/>
                  <a:endCxn id="102" idx="4"/>
                </p:cNvCxnSpPr>
                <p:nvPr/>
              </p:nvCxnSpPr>
              <p:spPr>
                <a:xfrm>
                  <a:off x="6013692" y="4126445"/>
                  <a:ext cx="522146" cy="70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群組 92">
                <a:extLst>
                  <a:ext uri="{FF2B5EF4-FFF2-40B4-BE49-F238E27FC236}">
                    <a16:creationId xmlns:a16="http://schemas.microsoft.com/office/drawing/2014/main" id="{6D769D7C-8DCB-45A8-B338-1D0C70022A52}"/>
                  </a:ext>
                </a:extLst>
              </p:cNvPr>
              <p:cNvGrpSpPr/>
              <p:nvPr/>
            </p:nvGrpSpPr>
            <p:grpSpPr>
              <a:xfrm>
                <a:off x="4084613" y="1932666"/>
                <a:ext cx="2527943" cy="2197380"/>
                <a:chOff x="4084613" y="1932666"/>
                <a:chExt cx="3756382" cy="3265184"/>
              </a:xfrm>
            </p:grpSpPr>
            <p:sp>
              <p:nvSpPr>
                <p:cNvPr id="94" name="橢圓 93">
                  <a:extLst>
                    <a:ext uri="{FF2B5EF4-FFF2-40B4-BE49-F238E27FC236}">
                      <a16:creationId xmlns:a16="http://schemas.microsoft.com/office/drawing/2014/main" id="{AAB2447C-D93E-4DE1-8707-261D88DE55B8}"/>
                    </a:ext>
                  </a:extLst>
                </p:cNvPr>
                <p:cNvSpPr/>
                <p:nvPr/>
              </p:nvSpPr>
              <p:spPr>
                <a:xfrm>
                  <a:off x="5890837" y="4003590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3C2DF163-AACC-4267-9FBA-1275EE9DBE42}"/>
                    </a:ext>
                  </a:extLst>
                </p:cNvPr>
                <p:cNvSpPr/>
                <p:nvPr/>
              </p:nvSpPr>
              <p:spPr>
                <a:xfrm>
                  <a:off x="5890837" y="1932666"/>
                  <a:ext cx="143933" cy="143933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DAD36F6E-9318-4E30-A35D-B56DFCD37DD6}"/>
                    </a:ext>
                  </a:extLst>
                </p:cNvPr>
                <p:cNvSpPr/>
                <p:nvPr/>
              </p:nvSpPr>
              <p:spPr>
                <a:xfrm>
                  <a:off x="4946840" y="4109143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7" name="橢圓 96">
                  <a:extLst>
                    <a:ext uri="{FF2B5EF4-FFF2-40B4-BE49-F238E27FC236}">
                      <a16:creationId xmlns:a16="http://schemas.microsoft.com/office/drawing/2014/main" id="{D6E7BC98-9C4B-452A-B439-B741E0753B50}"/>
                    </a:ext>
                  </a:extLst>
                </p:cNvPr>
                <p:cNvSpPr/>
                <p:nvPr/>
              </p:nvSpPr>
              <p:spPr>
                <a:xfrm>
                  <a:off x="6263264" y="3129324"/>
                  <a:ext cx="143933" cy="143933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34ED2956-791D-4BAB-B4C3-9A4E5A42EEF0}"/>
                    </a:ext>
                  </a:extLst>
                </p:cNvPr>
                <p:cNvSpPr/>
                <p:nvPr/>
              </p:nvSpPr>
              <p:spPr>
                <a:xfrm>
                  <a:off x="6469639" y="4761917"/>
                  <a:ext cx="143933" cy="143933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6927786C-C408-41E3-8210-4EFA48601B90}"/>
                    </a:ext>
                  </a:extLst>
                </p:cNvPr>
                <p:cNvSpPr/>
                <p:nvPr/>
              </p:nvSpPr>
              <p:spPr>
                <a:xfrm>
                  <a:off x="7697062" y="5053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89615344-3967-4695-9BCF-1613D5B639F5}"/>
                    </a:ext>
                  </a:extLst>
                </p:cNvPr>
                <p:cNvSpPr/>
                <p:nvPr/>
              </p:nvSpPr>
              <p:spPr>
                <a:xfrm>
                  <a:off x="4084613" y="5053917"/>
                  <a:ext cx="143933" cy="14393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CA857C63-7FBD-46E6-97BF-004A6AF16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8015" y="3789453"/>
              <a:ext cx="933518" cy="532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B5DC13D4-389A-46BE-8834-ED4B5149B039}"/>
                </a:ext>
              </a:extLst>
            </p:cNvPr>
            <p:cNvSpPr txBox="1"/>
            <p:nvPr/>
          </p:nvSpPr>
          <p:spPr>
            <a:xfrm>
              <a:off x="10717885" y="3482471"/>
              <a:ext cx="1139814" cy="45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Agent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zh-HK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DF9DDD3-E82E-4468-A6E6-39D1703F14D9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>
              <a:off x="7929740" y="5401384"/>
              <a:ext cx="3301861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83A46C12-23D2-4883-A0C6-FF8CB508E3C9}"/>
                    </a:ext>
                  </a:extLst>
                </p:cNvPr>
                <p:cNvSpPr txBox="1"/>
                <p:nvPr/>
              </p:nvSpPr>
              <p:spPr>
                <a:xfrm>
                  <a:off x="7670074" y="5494280"/>
                  <a:ext cx="465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HK" alt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83A46C12-23D2-4883-A0C6-FF8CB508E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074" y="5494280"/>
                  <a:ext cx="4655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21A1D69E-19C4-4A22-9874-1A8E290DB896}"/>
                    </a:ext>
                  </a:extLst>
                </p:cNvPr>
                <p:cNvSpPr txBox="1"/>
                <p:nvPr/>
              </p:nvSpPr>
              <p:spPr>
                <a:xfrm>
                  <a:off x="11084552" y="5521190"/>
                  <a:ext cx="465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HK" alt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21A1D69E-19C4-4A22-9874-1A8E290DB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4552" y="5521190"/>
                  <a:ext cx="46555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BC07482B-3648-4AB9-9333-E82FEEA7B2A1}"/>
                  </a:ext>
                </a:extLst>
              </p:cNvPr>
              <p:cNvSpPr txBox="1"/>
              <p:nvPr/>
            </p:nvSpPr>
            <p:spPr>
              <a:xfrm>
                <a:off x="8750539" y="5640404"/>
                <a:ext cx="1731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BC07482B-3648-4AB9-9333-E82FEEA7B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539" y="5640404"/>
                <a:ext cx="17313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Main Result: </a:t>
                </a:r>
                <a:r>
                  <a:rPr lang="en-US" altLang="zh-TW" dirty="0"/>
                  <a:t>Reduction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HK" dirty="0"/>
                  <a:t>-budgeted Variant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  <a:blipFill>
                <a:blip r:embed="rId3"/>
                <a:stretch>
                  <a:fillRect l="-1105" b="-243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98808"/>
                <a:ext cx="7214311" cy="4731456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2000" dirty="0"/>
                  <a:t>Vertex cover problem on a regular graph of order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HK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HK" sz="1700" dirty="0"/>
                  <a:t>-regular graph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HK" sz="1700" dirty="0"/>
                  <a:t> of order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HK" sz="1700" dirty="0"/>
                  <a:t>, target vertex cover size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HK" sz="17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/>
                  <a:t>-budgeted problem on a model with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HK" sz="2000" dirty="0"/>
                  <a:t> agents</a:t>
                </a:r>
              </a:p>
              <a:p>
                <a:pPr lvl="1"/>
                <a:r>
                  <a:rPr lang="en-US" altLang="zh-HK" sz="1700" dirty="0"/>
                  <a:t>For agent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HK" sz="1700" dirty="0"/>
                  <a:t>, innate opinion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HK" sz="17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HK" sz="17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HK" sz="1700" dirty="0"/>
                  <a:t>, initial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HK" sz="17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17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HK" sz="17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HK" sz="1700" dirty="0"/>
                  <a:t>, permissible range of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HK" sz="1700" dirty="0"/>
              </a:p>
              <a:p>
                <a:pPr lvl="2"/>
                <a:r>
                  <a:rPr lang="en-US" altLang="zh-HK" sz="1600" dirty="0"/>
                  <a:t>i.e., agent </a:t>
                </a:r>
                <a14:m>
                  <m:oMath xmlns:m="http://schemas.openxmlformats.org/officeDocument/2006/math">
                    <m:r>
                      <a:rPr lang="en-US" altLang="zh-HK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HK" sz="1600" dirty="0"/>
                  <a:t> always holds opinion </a:t>
                </a:r>
                <a14:m>
                  <m:oMath xmlns:m="http://schemas.openxmlformats.org/officeDocument/2006/math">
                    <m:r>
                      <a:rPr lang="en-US" altLang="zh-HK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HK" sz="1600" dirty="0"/>
                  <a:t> during the process</a:t>
                </a:r>
              </a:p>
              <a:p>
                <a:pPr lvl="1"/>
                <a:r>
                  <a:rPr lang="en-US" altLang="zh-HK" sz="1700" dirty="0"/>
                  <a:t>For all other agent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HK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HK" sz="17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17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HK" sz="1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HK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HK" sz="1700" dirty="0"/>
              </a:p>
              <a:p>
                <a:pPr lvl="1"/>
                <a:r>
                  <a:rPr lang="en-US" altLang="zh-HK" sz="1700" dirty="0"/>
                  <a:t>To guarantee the budget-focus effect, define the interaction matrix </a:t>
                </a:r>
                <a14:m>
                  <m:oMath xmlns:m="http://schemas.openxmlformats.org/officeDocument/2006/math">
                    <m:r>
                      <a:rPr lang="en-US" altLang="zh-HK" sz="17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HK" sz="1700" dirty="0"/>
                  <a:t> by:</a:t>
                </a:r>
                <a:br>
                  <a:rPr lang="en-US" altLang="zh-HK" sz="1700" b="0" i="1" dirty="0">
                    <a:latin typeface="Cambria Math" panose="02040503050406030204" pitchFamily="18" charset="0"/>
                  </a:rPr>
                </a:br>
                <a:r>
                  <a:rPr lang="en-US" altLang="zh-HK" sz="1700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HK" sz="17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HK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17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HK" sz="17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HK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HK" sz="17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HK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HK" sz="17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HK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HK" sz="17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HK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HK" sz="17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HK" sz="17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HK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HK" sz="1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HK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HK" sz="1600" dirty="0"/>
                  <a:t>: clique, </a:t>
                </a:r>
                <a14:m>
                  <m:oMath xmlns:m="http://schemas.openxmlformats.org/officeDocument/2006/math">
                    <m:r>
                      <a:rPr lang="en-US" altLang="zh-HK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HK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HK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HK" sz="1600" dirty="0"/>
                  <a:t> with an isolated vertex 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1700" dirty="0"/>
                  <a:t>-budget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HK" sz="1700" dirty="0"/>
              </a:p>
              <a:p>
                <a:endParaRPr lang="en-US" altLang="zh-HK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98808"/>
                <a:ext cx="7214311" cy="4731456"/>
              </a:xfrm>
              <a:blipFill>
                <a:blip r:embed="rId4"/>
                <a:stretch>
                  <a:fillRect l="-422" t="-64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24396A9D-1919-48CD-992D-F8955B7CB2C5}"/>
              </a:ext>
            </a:extLst>
          </p:cNvPr>
          <p:cNvGrpSpPr/>
          <p:nvPr/>
        </p:nvGrpSpPr>
        <p:grpSpPr>
          <a:xfrm>
            <a:off x="8590491" y="1759397"/>
            <a:ext cx="1735099" cy="1813409"/>
            <a:chOff x="9061746" y="864439"/>
            <a:chExt cx="1735099" cy="1813409"/>
          </a:xfrm>
        </p:grpSpPr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99C35B9E-2DC8-4492-BA2F-677BF244772D}"/>
                </a:ext>
              </a:extLst>
            </p:cNvPr>
            <p:cNvGrpSpPr/>
            <p:nvPr/>
          </p:nvGrpSpPr>
          <p:grpSpPr>
            <a:xfrm>
              <a:off x="9061746" y="864439"/>
              <a:ext cx="1735099" cy="1508211"/>
              <a:chOff x="4084613" y="1932666"/>
              <a:chExt cx="2527943" cy="2197380"/>
            </a:xfrm>
          </p:grpSpPr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E6267702-9667-436A-B4C5-58648B38C54C}"/>
                  </a:ext>
                </a:extLst>
              </p:cNvPr>
              <p:cNvGrpSpPr/>
              <p:nvPr/>
            </p:nvGrpSpPr>
            <p:grpSpPr>
              <a:xfrm>
                <a:off x="4133044" y="1981098"/>
                <a:ext cx="2436294" cy="2095962"/>
                <a:chOff x="4156579" y="2004633"/>
                <a:chExt cx="3620197" cy="3114482"/>
              </a:xfrm>
            </p:grpSpPr>
            <p:sp>
              <p:nvSpPr>
                <p:cNvPr id="121" name="等腰三角形 120">
                  <a:extLst>
                    <a:ext uri="{FF2B5EF4-FFF2-40B4-BE49-F238E27FC236}">
                      <a16:creationId xmlns:a16="http://schemas.microsoft.com/office/drawing/2014/main" id="{659DE9E5-D9EE-4DCE-9E60-7F3749FF3369}"/>
                    </a:ext>
                  </a:extLst>
                </p:cNvPr>
                <p:cNvSpPr/>
                <p:nvPr/>
              </p:nvSpPr>
              <p:spPr>
                <a:xfrm>
                  <a:off x="4156579" y="2004633"/>
                  <a:ext cx="3612450" cy="3114181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2" name="等腰三角形 121">
                  <a:extLst>
                    <a:ext uri="{FF2B5EF4-FFF2-40B4-BE49-F238E27FC236}">
                      <a16:creationId xmlns:a16="http://schemas.microsoft.com/office/drawing/2014/main" id="{5B679D68-1880-4F64-AF37-A36ED9B8CD03}"/>
                    </a:ext>
                  </a:extLst>
                </p:cNvPr>
                <p:cNvSpPr/>
                <p:nvPr/>
              </p:nvSpPr>
              <p:spPr>
                <a:xfrm rot="1384665">
                  <a:off x="5231435" y="3143917"/>
                  <a:ext cx="1648993" cy="1421546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123" name="直線接點 122">
                  <a:extLst>
                    <a:ext uri="{FF2B5EF4-FFF2-40B4-BE49-F238E27FC236}">
                      <a16:creationId xmlns:a16="http://schemas.microsoft.com/office/drawing/2014/main" id="{AE2539EF-26CD-4C98-8280-7B431734B5CD}"/>
                    </a:ext>
                  </a:extLst>
                </p:cNvPr>
                <p:cNvCxnSpPr>
                  <a:cxnSpLocks/>
                  <a:stCxn id="121" idx="0"/>
                  <a:endCxn id="122" idx="0"/>
                </p:cNvCxnSpPr>
                <p:nvPr/>
              </p:nvCxnSpPr>
              <p:spPr>
                <a:xfrm>
                  <a:off x="5962804" y="2004633"/>
                  <a:ext cx="371737" cy="1196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接點 123">
                  <a:extLst>
                    <a:ext uri="{FF2B5EF4-FFF2-40B4-BE49-F238E27FC236}">
                      <a16:creationId xmlns:a16="http://schemas.microsoft.com/office/drawing/2014/main" id="{3FCF3133-9857-48E9-9E70-3E3BB4472578}"/>
                    </a:ext>
                  </a:extLst>
                </p:cNvPr>
                <p:cNvCxnSpPr>
                  <a:cxnSpLocks/>
                  <a:stCxn id="121" idx="0"/>
                  <a:endCxn id="122" idx="2"/>
                </p:cNvCxnSpPr>
                <p:nvPr/>
              </p:nvCxnSpPr>
              <p:spPr>
                <a:xfrm flipH="1">
                  <a:off x="5018808" y="2004633"/>
                  <a:ext cx="943996" cy="2180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>
                  <a:extLst>
                    <a:ext uri="{FF2B5EF4-FFF2-40B4-BE49-F238E27FC236}">
                      <a16:creationId xmlns:a16="http://schemas.microsoft.com/office/drawing/2014/main" id="{989B7774-3025-489A-8559-E1D5716C48B3}"/>
                    </a:ext>
                  </a:extLst>
                </p:cNvPr>
                <p:cNvCxnSpPr>
                  <a:cxnSpLocks/>
                  <a:endCxn id="122" idx="4"/>
                </p:cNvCxnSpPr>
                <p:nvPr/>
              </p:nvCxnSpPr>
              <p:spPr>
                <a:xfrm flipH="1" flipV="1">
                  <a:off x="6535838" y="4831769"/>
                  <a:ext cx="1240938" cy="2873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4C690AD8-D54E-4662-9D32-16A831ACC880}"/>
                    </a:ext>
                  </a:extLst>
                </p:cNvPr>
                <p:cNvCxnSpPr>
                  <a:cxnSpLocks/>
                  <a:stCxn id="121" idx="4"/>
                  <a:endCxn id="122" idx="0"/>
                </p:cNvCxnSpPr>
                <p:nvPr/>
              </p:nvCxnSpPr>
              <p:spPr>
                <a:xfrm flipH="1" flipV="1">
                  <a:off x="6334541" y="3200798"/>
                  <a:ext cx="1434488" cy="1918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>
                  <a:extLst>
                    <a:ext uri="{FF2B5EF4-FFF2-40B4-BE49-F238E27FC236}">
                      <a16:creationId xmlns:a16="http://schemas.microsoft.com/office/drawing/2014/main" id="{BF0E1460-3950-44D6-B442-3DA1CBC0DBEF}"/>
                    </a:ext>
                  </a:extLst>
                </p:cNvPr>
                <p:cNvCxnSpPr>
                  <a:cxnSpLocks/>
                  <a:stCxn id="121" idx="2"/>
                  <a:endCxn id="122" idx="2"/>
                </p:cNvCxnSpPr>
                <p:nvPr/>
              </p:nvCxnSpPr>
              <p:spPr>
                <a:xfrm flipV="1">
                  <a:off x="4156579" y="4185396"/>
                  <a:ext cx="862229" cy="933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2E8FE0A3-4DAE-4343-B56B-14E08ADCF976}"/>
                    </a:ext>
                  </a:extLst>
                </p:cNvPr>
                <p:cNvCxnSpPr>
                  <a:cxnSpLocks/>
                  <a:stCxn id="121" idx="2"/>
                  <a:endCxn id="122" idx="4"/>
                </p:cNvCxnSpPr>
                <p:nvPr/>
              </p:nvCxnSpPr>
              <p:spPr>
                <a:xfrm flipV="1">
                  <a:off x="4156579" y="4831769"/>
                  <a:ext cx="2379259" cy="287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BFA7BEB9-5CFE-4E31-9342-4590EEE2DF7F}"/>
                  </a:ext>
                </a:extLst>
              </p:cNvPr>
              <p:cNvGrpSpPr/>
              <p:nvPr/>
            </p:nvGrpSpPr>
            <p:grpSpPr>
              <a:xfrm>
                <a:off x="4084613" y="1932666"/>
                <a:ext cx="2527943" cy="2197380"/>
                <a:chOff x="4084613" y="1932666"/>
                <a:chExt cx="3756382" cy="3265184"/>
              </a:xfrm>
            </p:grpSpPr>
            <p:sp>
              <p:nvSpPr>
                <p:cNvPr id="115" name="橢圓 114">
                  <a:extLst>
                    <a:ext uri="{FF2B5EF4-FFF2-40B4-BE49-F238E27FC236}">
                      <a16:creationId xmlns:a16="http://schemas.microsoft.com/office/drawing/2014/main" id="{ADD5253B-620E-4D06-AAE8-5596D31D45A6}"/>
                    </a:ext>
                  </a:extLst>
                </p:cNvPr>
                <p:cNvSpPr/>
                <p:nvPr/>
              </p:nvSpPr>
              <p:spPr>
                <a:xfrm>
                  <a:off x="5890837" y="1932666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6" name="橢圓 115">
                  <a:extLst>
                    <a:ext uri="{FF2B5EF4-FFF2-40B4-BE49-F238E27FC236}">
                      <a16:creationId xmlns:a16="http://schemas.microsoft.com/office/drawing/2014/main" id="{6D8C69AB-E23E-4E54-A20F-8F67795633D1}"/>
                    </a:ext>
                  </a:extLst>
                </p:cNvPr>
                <p:cNvSpPr/>
                <p:nvPr/>
              </p:nvSpPr>
              <p:spPr>
                <a:xfrm>
                  <a:off x="4946840" y="4109143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7" name="橢圓 116">
                  <a:extLst>
                    <a:ext uri="{FF2B5EF4-FFF2-40B4-BE49-F238E27FC236}">
                      <a16:creationId xmlns:a16="http://schemas.microsoft.com/office/drawing/2014/main" id="{1D8BFF56-D7A8-4246-A5AE-43B54C9E36DB}"/>
                    </a:ext>
                  </a:extLst>
                </p:cNvPr>
                <p:cNvSpPr/>
                <p:nvPr/>
              </p:nvSpPr>
              <p:spPr>
                <a:xfrm>
                  <a:off x="6263264" y="3129324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8" name="橢圓 117">
                  <a:extLst>
                    <a:ext uri="{FF2B5EF4-FFF2-40B4-BE49-F238E27FC236}">
                      <a16:creationId xmlns:a16="http://schemas.microsoft.com/office/drawing/2014/main" id="{D9547C02-59D4-4318-98E4-8D7F204D0B2C}"/>
                    </a:ext>
                  </a:extLst>
                </p:cNvPr>
                <p:cNvSpPr/>
                <p:nvPr/>
              </p:nvSpPr>
              <p:spPr>
                <a:xfrm>
                  <a:off x="6469639" y="4761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9" name="橢圓 118">
                  <a:extLst>
                    <a:ext uri="{FF2B5EF4-FFF2-40B4-BE49-F238E27FC236}">
                      <a16:creationId xmlns:a16="http://schemas.microsoft.com/office/drawing/2014/main" id="{E1BD52A4-F0F9-494B-BF89-3540E42B16FE}"/>
                    </a:ext>
                  </a:extLst>
                </p:cNvPr>
                <p:cNvSpPr/>
                <p:nvPr/>
              </p:nvSpPr>
              <p:spPr>
                <a:xfrm>
                  <a:off x="7697062" y="5053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EE1FB11A-9FDF-4FBA-AF03-60896E53EF92}"/>
                    </a:ext>
                  </a:extLst>
                </p:cNvPr>
                <p:cNvSpPr/>
                <p:nvPr/>
              </p:nvSpPr>
              <p:spPr>
                <a:xfrm>
                  <a:off x="4084613" y="5053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6590CA4E-5263-4A09-918D-1D67D560F016}"/>
                    </a:ext>
                  </a:extLst>
                </p:cNvPr>
                <p:cNvSpPr txBox="1"/>
                <p:nvPr/>
              </p:nvSpPr>
              <p:spPr>
                <a:xfrm>
                  <a:off x="9078365" y="2370071"/>
                  <a:ext cx="17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HK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zh-HK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a </a:t>
                  </a:r>
                  <a14:m>
                    <m:oMath xmlns:m="http://schemas.openxmlformats.org/officeDocument/2006/math">
                      <m:r>
                        <a:rPr lang="en-US" altLang="zh-HK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en-US" altLang="zh-HK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-regular graph</a:t>
                  </a:r>
                  <a:endParaRPr lang="zh-HK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349CC702-5ED6-4001-AB9F-6447997C4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365" y="2370071"/>
                  <a:ext cx="1701857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3922" b="-1764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0CD3B63-8DCF-44E4-A043-DE1F2F20004C}"/>
              </a:ext>
            </a:extLst>
          </p:cNvPr>
          <p:cNvGrpSpPr/>
          <p:nvPr/>
        </p:nvGrpSpPr>
        <p:grpSpPr>
          <a:xfrm>
            <a:off x="7651290" y="4354921"/>
            <a:ext cx="3700895" cy="1857014"/>
            <a:chOff x="7651290" y="4354921"/>
            <a:chExt cx="3700895" cy="1857014"/>
          </a:xfrm>
        </p:grpSpPr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923BC182-1836-4FA9-9300-652058304420}"/>
                </a:ext>
              </a:extLst>
            </p:cNvPr>
            <p:cNvGrpSpPr/>
            <p:nvPr/>
          </p:nvGrpSpPr>
          <p:grpSpPr>
            <a:xfrm>
              <a:off x="7651290" y="4354921"/>
              <a:ext cx="3700895" cy="1489837"/>
              <a:chOff x="8067192" y="3975915"/>
              <a:chExt cx="3793775" cy="1527227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3A12C479-1748-4FFC-955F-218E24A779D8}"/>
                  </a:ext>
                </a:extLst>
              </p:cNvPr>
              <p:cNvGrpSpPr/>
              <p:nvPr/>
            </p:nvGrpSpPr>
            <p:grpSpPr>
              <a:xfrm>
                <a:off x="8067192" y="3975915"/>
                <a:ext cx="1756975" cy="1527227"/>
                <a:chOff x="4084613" y="1932666"/>
                <a:chExt cx="2527943" cy="2197380"/>
              </a:xfrm>
            </p:grpSpPr>
            <p:grpSp>
              <p:nvGrpSpPr>
                <p:cNvPr id="154" name="群組 153">
                  <a:extLst>
                    <a:ext uri="{FF2B5EF4-FFF2-40B4-BE49-F238E27FC236}">
                      <a16:creationId xmlns:a16="http://schemas.microsoft.com/office/drawing/2014/main" id="{17D1826A-31CC-4C7B-8C34-7939D5ED514B}"/>
                    </a:ext>
                  </a:extLst>
                </p:cNvPr>
                <p:cNvGrpSpPr/>
                <p:nvPr/>
              </p:nvGrpSpPr>
              <p:grpSpPr>
                <a:xfrm>
                  <a:off x="4133044" y="1981098"/>
                  <a:ext cx="2436294" cy="2095962"/>
                  <a:chOff x="4156579" y="2004633"/>
                  <a:chExt cx="3620197" cy="3114482"/>
                </a:xfrm>
              </p:grpSpPr>
              <p:sp>
                <p:nvSpPr>
                  <p:cNvPr id="163" name="等腰三角形 162">
                    <a:extLst>
                      <a:ext uri="{FF2B5EF4-FFF2-40B4-BE49-F238E27FC236}">
                        <a16:creationId xmlns:a16="http://schemas.microsoft.com/office/drawing/2014/main" id="{EA5CAF0A-7E4D-494D-88BD-8B68BB97CADA}"/>
                      </a:ext>
                    </a:extLst>
                  </p:cNvPr>
                  <p:cNvSpPr/>
                  <p:nvPr/>
                </p:nvSpPr>
                <p:spPr>
                  <a:xfrm>
                    <a:off x="4156579" y="2004633"/>
                    <a:ext cx="3612450" cy="3114181"/>
                  </a:xfrm>
                  <a:prstGeom prst="triangle">
                    <a:avLst/>
                  </a:prstGeom>
                  <a:noFill/>
                  <a:ln w="12700">
                    <a:solidFill>
                      <a:srgbClr val="189C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64" name="等腰三角形 163">
                    <a:extLst>
                      <a:ext uri="{FF2B5EF4-FFF2-40B4-BE49-F238E27FC236}">
                        <a16:creationId xmlns:a16="http://schemas.microsoft.com/office/drawing/2014/main" id="{A7EE178D-47C3-459E-AAE7-69BDE3CA3FC4}"/>
                      </a:ext>
                    </a:extLst>
                  </p:cNvPr>
                  <p:cNvSpPr/>
                  <p:nvPr/>
                </p:nvSpPr>
                <p:spPr>
                  <a:xfrm rot="1384665">
                    <a:off x="5231435" y="3143917"/>
                    <a:ext cx="1648993" cy="1421546"/>
                  </a:xfrm>
                  <a:prstGeom prst="triangle">
                    <a:avLst/>
                  </a:prstGeom>
                  <a:noFill/>
                  <a:ln w="12700">
                    <a:solidFill>
                      <a:srgbClr val="189C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65" name="直線接點 164">
                    <a:extLst>
                      <a:ext uri="{FF2B5EF4-FFF2-40B4-BE49-F238E27FC236}">
                        <a16:creationId xmlns:a16="http://schemas.microsoft.com/office/drawing/2014/main" id="{716E56A9-C259-4DD8-B02C-C0B0C92A2857}"/>
                      </a:ext>
                    </a:extLst>
                  </p:cNvPr>
                  <p:cNvCxnSpPr>
                    <a:cxnSpLocks/>
                    <a:stCxn id="163" idx="0"/>
                    <a:endCxn id="164" idx="0"/>
                  </p:cNvCxnSpPr>
                  <p:nvPr/>
                </p:nvCxnSpPr>
                <p:spPr>
                  <a:xfrm>
                    <a:off x="5962804" y="2004633"/>
                    <a:ext cx="371737" cy="11961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接點 165">
                    <a:extLst>
                      <a:ext uri="{FF2B5EF4-FFF2-40B4-BE49-F238E27FC236}">
                        <a16:creationId xmlns:a16="http://schemas.microsoft.com/office/drawing/2014/main" id="{4474597F-5ED9-429A-8206-D8FCA3BA6A66}"/>
                      </a:ext>
                    </a:extLst>
                  </p:cNvPr>
                  <p:cNvCxnSpPr>
                    <a:cxnSpLocks/>
                    <a:stCxn id="163" idx="0"/>
                    <a:endCxn id="164" idx="2"/>
                  </p:cNvCxnSpPr>
                  <p:nvPr/>
                </p:nvCxnSpPr>
                <p:spPr>
                  <a:xfrm flipH="1">
                    <a:off x="5018808" y="2004633"/>
                    <a:ext cx="943996" cy="21807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線接點 166">
                    <a:extLst>
                      <a:ext uri="{FF2B5EF4-FFF2-40B4-BE49-F238E27FC236}">
                        <a16:creationId xmlns:a16="http://schemas.microsoft.com/office/drawing/2014/main" id="{DA9F7041-D214-4F0C-B566-665A15787553}"/>
                      </a:ext>
                    </a:extLst>
                  </p:cNvPr>
                  <p:cNvCxnSpPr>
                    <a:cxnSpLocks/>
                    <a:stCxn id="163" idx="0"/>
                    <a:endCxn id="164" idx="4"/>
                  </p:cNvCxnSpPr>
                  <p:nvPr/>
                </p:nvCxnSpPr>
                <p:spPr>
                  <a:xfrm>
                    <a:off x="5962804" y="2004633"/>
                    <a:ext cx="573034" cy="28271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線接點 167">
                    <a:extLst>
                      <a:ext uri="{FF2B5EF4-FFF2-40B4-BE49-F238E27FC236}">
                        <a16:creationId xmlns:a16="http://schemas.microsoft.com/office/drawing/2014/main" id="{EB887162-A23F-4EEE-B9D7-6B2FAC881373}"/>
                      </a:ext>
                    </a:extLst>
                  </p:cNvPr>
                  <p:cNvCxnSpPr>
                    <a:cxnSpLocks/>
                    <a:stCxn id="163" idx="0"/>
                    <a:endCxn id="156" idx="0"/>
                  </p:cNvCxnSpPr>
                  <p:nvPr/>
                </p:nvCxnSpPr>
                <p:spPr>
                  <a:xfrm>
                    <a:off x="5962804" y="2004633"/>
                    <a:ext cx="0" cy="19989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線接點 168">
                    <a:extLst>
                      <a:ext uri="{FF2B5EF4-FFF2-40B4-BE49-F238E27FC236}">
                        <a16:creationId xmlns:a16="http://schemas.microsoft.com/office/drawing/2014/main" id="{99C8EF85-D992-4823-8E26-3DC9C3CC7ED6}"/>
                      </a:ext>
                    </a:extLst>
                  </p:cNvPr>
                  <p:cNvCxnSpPr>
                    <a:cxnSpLocks/>
                    <a:endCxn id="164" idx="4"/>
                  </p:cNvCxnSpPr>
                  <p:nvPr/>
                </p:nvCxnSpPr>
                <p:spPr>
                  <a:xfrm flipH="1" flipV="1">
                    <a:off x="6535838" y="4831769"/>
                    <a:ext cx="1240938" cy="28734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線接點 169">
                    <a:extLst>
                      <a:ext uri="{FF2B5EF4-FFF2-40B4-BE49-F238E27FC236}">
                        <a16:creationId xmlns:a16="http://schemas.microsoft.com/office/drawing/2014/main" id="{853658BB-F9FD-4A31-8D29-7965999646A1}"/>
                      </a:ext>
                    </a:extLst>
                  </p:cNvPr>
                  <p:cNvCxnSpPr>
                    <a:cxnSpLocks/>
                    <a:stCxn id="163" idx="4"/>
                    <a:endCxn id="164" idx="0"/>
                  </p:cNvCxnSpPr>
                  <p:nvPr/>
                </p:nvCxnSpPr>
                <p:spPr>
                  <a:xfrm flipH="1" flipV="1">
                    <a:off x="6334541" y="3200798"/>
                    <a:ext cx="1434488" cy="1918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接點 170">
                    <a:extLst>
                      <a:ext uri="{FF2B5EF4-FFF2-40B4-BE49-F238E27FC236}">
                        <a16:creationId xmlns:a16="http://schemas.microsoft.com/office/drawing/2014/main" id="{3246CB15-DC70-4F9A-91F3-CBBFC199BC32}"/>
                      </a:ext>
                    </a:extLst>
                  </p:cNvPr>
                  <p:cNvCxnSpPr>
                    <a:cxnSpLocks/>
                    <a:stCxn id="163" idx="4"/>
                    <a:endCxn id="164" idx="2"/>
                  </p:cNvCxnSpPr>
                  <p:nvPr/>
                </p:nvCxnSpPr>
                <p:spPr>
                  <a:xfrm flipH="1" flipV="1">
                    <a:off x="5018808" y="4185396"/>
                    <a:ext cx="2750221" cy="933418"/>
                  </a:xfrm>
                  <a:prstGeom prst="line">
                    <a:avLst/>
                  </a:prstGeom>
                  <a:ln>
                    <a:solidFill>
                      <a:srgbClr val="189CC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接點 171">
                    <a:extLst>
                      <a:ext uri="{FF2B5EF4-FFF2-40B4-BE49-F238E27FC236}">
                        <a16:creationId xmlns:a16="http://schemas.microsoft.com/office/drawing/2014/main" id="{F3B7A775-30D6-47A7-866A-F189FC39EA2F}"/>
                      </a:ext>
                    </a:extLst>
                  </p:cNvPr>
                  <p:cNvCxnSpPr>
                    <a:cxnSpLocks/>
                    <a:stCxn id="163" idx="4"/>
                    <a:endCxn id="156" idx="6"/>
                  </p:cNvCxnSpPr>
                  <p:nvPr/>
                </p:nvCxnSpPr>
                <p:spPr>
                  <a:xfrm flipH="1" flipV="1">
                    <a:off x="6034770" y="4075557"/>
                    <a:ext cx="1734259" cy="10432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線接點 172">
                    <a:extLst>
                      <a:ext uri="{FF2B5EF4-FFF2-40B4-BE49-F238E27FC236}">
                        <a16:creationId xmlns:a16="http://schemas.microsoft.com/office/drawing/2014/main" id="{3C51C8A0-8952-468B-B82B-24599C9C51E4}"/>
                      </a:ext>
                    </a:extLst>
                  </p:cNvPr>
                  <p:cNvCxnSpPr>
                    <a:cxnSpLocks/>
                    <a:stCxn id="163" idx="2"/>
                    <a:endCxn id="164" idx="2"/>
                  </p:cNvCxnSpPr>
                  <p:nvPr/>
                </p:nvCxnSpPr>
                <p:spPr>
                  <a:xfrm flipV="1">
                    <a:off x="4156579" y="4185396"/>
                    <a:ext cx="862229" cy="933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線接點 173">
                    <a:extLst>
                      <a:ext uri="{FF2B5EF4-FFF2-40B4-BE49-F238E27FC236}">
                        <a16:creationId xmlns:a16="http://schemas.microsoft.com/office/drawing/2014/main" id="{A46FF4B7-86F8-4C86-BC33-A04B747E6AE9}"/>
                      </a:ext>
                    </a:extLst>
                  </p:cNvPr>
                  <p:cNvCxnSpPr>
                    <a:cxnSpLocks/>
                    <a:stCxn id="163" idx="2"/>
                    <a:endCxn id="164" idx="4"/>
                  </p:cNvCxnSpPr>
                  <p:nvPr/>
                </p:nvCxnSpPr>
                <p:spPr>
                  <a:xfrm flipV="1">
                    <a:off x="4156579" y="4831769"/>
                    <a:ext cx="2379259" cy="2870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線接點 174">
                    <a:extLst>
                      <a:ext uri="{FF2B5EF4-FFF2-40B4-BE49-F238E27FC236}">
                        <a16:creationId xmlns:a16="http://schemas.microsoft.com/office/drawing/2014/main" id="{055293E0-E0E2-4F6F-B91C-010C319D22FA}"/>
                      </a:ext>
                    </a:extLst>
                  </p:cNvPr>
                  <p:cNvCxnSpPr>
                    <a:cxnSpLocks/>
                    <a:stCxn id="163" idx="2"/>
                    <a:endCxn id="164" idx="0"/>
                  </p:cNvCxnSpPr>
                  <p:nvPr/>
                </p:nvCxnSpPr>
                <p:spPr>
                  <a:xfrm flipV="1">
                    <a:off x="4156579" y="3200798"/>
                    <a:ext cx="2177962" cy="1918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線接點 175">
                    <a:extLst>
                      <a:ext uri="{FF2B5EF4-FFF2-40B4-BE49-F238E27FC236}">
                        <a16:creationId xmlns:a16="http://schemas.microsoft.com/office/drawing/2014/main" id="{B12111D8-F44F-403D-9461-AF42CD506415}"/>
                      </a:ext>
                    </a:extLst>
                  </p:cNvPr>
                  <p:cNvCxnSpPr>
                    <a:cxnSpLocks/>
                    <a:stCxn id="163" idx="2"/>
                    <a:endCxn id="156" idx="3"/>
                  </p:cNvCxnSpPr>
                  <p:nvPr/>
                </p:nvCxnSpPr>
                <p:spPr>
                  <a:xfrm flipV="1">
                    <a:off x="4156579" y="4126445"/>
                    <a:ext cx="1755336" cy="99236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線接點 176">
                    <a:extLst>
                      <a:ext uri="{FF2B5EF4-FFF2-40B4-BE49-F238E27FC236}">
                        <a16:creationId xmlns:a16="http://schemas.microsoft.com/office/drawing/2014/main" id="{F484BD2D-F204-4780-B4A1-715B6DCEEA72}"/>
                      </a:ext>
                    </a:extLst>
                  </p:cNvPr>
                  <p:cNvCxnSpPr>
                    <a:cxnSpLocks/>
                    <a:stCxn id="164" idx="0"/>
                    <a:endCxn id="156" idx="7"/>
                  </p:cNvCxnSpPr>
                  <p:nvPr/>
                </p:nvCxnSpPr>
                <p:spPr>
                  <a:xfrm flipH="1">
                    <a:off x="6013692" y="3200798"/>
                    <a:ext cx="320849" cy="8238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接點 177">
                    <a:extLst>
                      <a:ext uri="{FF2B5EF4-FFF2-40B4-BE49-F238E27FC236}">
                        <a16:creationId xmlns:a16="http://schemas.microsoft.com/office/drawing/2014/main" id="{BF138142-589D-4BBC-8B3C-A1A73E5648DB}"/>
                      </a:ext>
                    </a:extLst>
                  </p:cNvPr>
                  <p:cNvCxnSpPr>
                    <a:cxnSpLocks/>
                    <a:stCxn id="156" idx="2"/>
                    <a:endCxn id="164" idx="2"/>
                  </p:cNvCxnSpPr>
                  <p:nvPr/>
                </p:nvCxnSpPr>
                <p:spPr>
                  <a:xfrm flipH="1">
                    <a:off x="5018808" y="4075557"/>
                    <a:ext cx="872029" cy="1098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接點 178">
                    <a:extLst>
                      <a:ext uri="{FF2B5EF4-FFF2-40B4-BE49-F238E27FC236}">
                        <a16:creationId xmlns:a16="http://schemas.microsoft.com/office/drawing/2014/main" id="{58E791ED-C366-4CC6-8D5A-757199AC8226}"/>
                      </a:ext>
                    </a:extLst>
                  </p:cNvPr>
                  <p:cNvCxnSpPr>
                    <a:cxnSpLocks/>
                    <a:stCxn id="156" idx="5"/>
                    <a:endCxn id="164" idx="4"/>
                  </p:cNvCxnSpPr>
                  <p:nvPr/>
                </p:nvCxnSpPr>
                <p:spPr>
                  <a:xfrm>
                    <a:off x="6013692" y="4126445"/>
                    <a:ext cx="522146" cy="7053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群組 154">
                  <a:extLst>
                    <a:ext uri="{FF2B5EF4-FFF2-40B4-BE49-F238E27FC236}">
                      <a16:creationId xmlns:a16="http://schemas.microsoft.com/office/drawing/2014/main" id="{FD84B5DE-5A3E-4044-8B27-51D9D2596DC2}"/>
                    </a:ext>
                  </a:extLst>
                </p:cNvPr>
                <p:cNvGrpSpPr/>
                <p:nvPr/>
              </p:nvGrpSpPr>
              <p:grpSpPr>
                <a:xfrm>
                  <a:off x="4084613" y="1932666"/>
                  <a:ext cx="2527943" cy="2197380"/>
                  <a:chOff x="4084613" y="1932666"/>
                  <a:chExt cx="3756382" cy="3265184"/>
                </a:xfrm>
              </p:grpSpPr>
              <p:sp>
                <p:nvSpPr>
                  <p:cNvPr id="156" name="橢圓 155">
                    <a:extLst>
                      <a:ext uri="{FF2B5EF4-FFF2-40B4-BE49-F238E27FC236}">
                        <a16:creationId xmlns:a16="http://schemas.microsoft.com/office/drawing/2014/main" id="{0AE0A6C4-BB6B-4C1E-8F7D-56AFE604E6DC}"/>
                      </a:ext>
                    </a:extLst>
                  </p:cNvPr>
                  <p:cNvSpPr/>
                  <p:nvPr/>
                </p:nvSpPr>
                <p:spPr>
                  <a:xfrm>
                    <a:off x="5890837" y="4003590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7" name="橢圓 156">
                    <a:extLst>
                      <a:ext uri="{FF2B5EF4-FFF2-40B4-BE49-F238E27FC236}">
                        <a16:creationId xmlns:a16="http://schemas.microsoft.com/office/drawing/2014/main" id="{B02B9771-7C17-47CE-92EA-45BE057B9886}"/>
                      </a:ext>
                    </a:extLst>
                  </p:cNvPr>
                  <p:cNvSpPr/>
                  <p:nvPr/>
                </p:nvSpPr>
                <p:spPr>
                  <a:xfrm>
                    <a:off x="5890837" y="1932666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8" name="橢圓 157">
                    <a:extLst>
                      <a:ext uri="{FF2B5EF4-FFF2-40B4-BE49-F238E27FC236}">
                        <a16:creationId xmlns:a16="http://schemas.microsoft.com/office/drawing/2014/main" id="{9F3DB159-CBBD-4361-9C23-484641505046}"/>
                      </a:ext>
                    </a:extLst>
                  </p:cNvPr>
                  <p:cNvSpPr/>
                  <p:nvPr/>
                </p:nvSpPr>
                <p:spPr>
                  <a:xfrm>
                    <a:off x="4946840" y="4109143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9" name="橢圓 158">
                    <a:extLst>
                      <a:ext uri="{FF2B5EF4-FFF2-40B4-BE49-F238E27FC236}">
                        <a16:creationId xmlns:a16="http://schemas.microsoft.com/office/drawing/2014/main" id="{88204827-7269-449B-A994-B48E6ACD6132}"/>
                      </a:ext>
                    </a:extLst>
                  </p:cNvPr>
                  <p:cNvSpPr/>
                  <p:nvPr/>
                </p:nvSpPr>
                <p:spPr>
                  <a:xfrm>
                    <a:off x="6263264" y="3129324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60" name="橢圓 159">
                    <a:extLst>
                      <a:ext uri="{FF2B5EF4-FFF2-40B4-BE49-F238E27FC236}">
                        <a16:creationId xmlns:a16="http://schemas.microsoft.com/office/drawing/2014/main" id="{ED3915A2-0173-4E7A-9E3B-3BAB0D2CEC43}"/>
                      </a:ext>
                    </a:extLst>
                  </p:cNvPr>
                  <p:cNvSpPr/>
                  <p:nvPr/>
                </p:nvSpPr>
                <p:spPr>
                  <a:xfrm>
                    <a:off x="6469639" y="4761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61" name="橢圓 160">
                    <a:extLst>
                      <a:ext uri="{FF2B5EF4-FFF2-40B4-BE49-F238E27FC236}">
                        <a16:creationId xmlns:a16="http://schemas.microsoft.com/office/drawing/2014/main" id="{AAA53C32-E481-4CF7-A848-5E3EDED5F32E}"/>
                      </a:ext>
                    </a:extLst>
                  </p:cNvPr>
                  <p:cNvSpPr/>
                  <p:nvPr/>
                </p:nvSpPr>
                <p:spPr>
                  <a:xfrm>
                    <a:off x="7697062" y="5053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62" name="橢圓 161">
                    <a:extLst>
                      <a:ext uri="{FF2B5EF4-FFF2-40B4-BE49-F238E27FC236}">
                        <a16:creationId xmlns:a16="http://schemas.microsoft.com/office/drawing/2014/main" id="{26F7EB48-77C2-40C9-A4AA-FD8DE96E20A3}"/>
                      </a:ext>
                    </a:extLst>
                  </p:cNvPr>
                  <p:cNvSpPr/>
                  <p:nvPr/>
                </p:nvSpPr>
                <p:spPr>
                  <a:xfrm>
                    <a:off x="4084613" y="5053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A031E3EA-FEA2-4249-96E9-8EB12E3F0D99}"/>
                  </a:ext>
                </a:extLst>
              </p:cNvPr>
              <p:cNvGrpSpPr/>
              <p:nvPr/>
            </p:nvGrpSpPr>
            <p:grpSpPr>
              <a:xfrm>
                <a:off x="10103992" y="3975915"/>
                <a:ext cx="1756975" cy="1527227"/>
                <a:chOff x="4084613" y="1932666"/>
                <a:chExt cx="2527943" cy="2197380"/>
              </a:xfrm>
            </p:grpSpPr>
            <p:grpSp>
              <p:nvGrpSpPr>
                <p:cNvPr id="137" name="群組 136">
                  <a:extLst>
                    <a:ext uri="{FF2B5EF4-FFF2-40B4-BE49-F238E27FC236}">
                      <a16:creationId xmlns:a16="http://schemas.microsoft.com/office/drawing/2014/main" id="{A11DEE89-6D66-49F7-ADE4-253DDF91E93D}"/>
                    </a:ext>
                  </a:extLst>
                </p:cNvPr>
                <p:cNvGrpSpPr/>
                <p:nvPr/>
              </p:nvGrpSpPr>
              <p:grpSpPr>
                <a:xfrm>
                  <a:off x="4133044" y="1981098"/>
                  <a:ext cx="2436294" cy="2095962"/>
                  <a:chOff x="4156579" y="2004633"/>
                  <a:chExt cx="3620197" cy="3114482"/>
                </a:xfrm>
              </p:grpSpPr>
              <p:sp>
                <p:nvSpPr>
                  <p:cNvPr id="146" name="等腰三角形 145">
                    <a:extLst>
                      <a:ext uri="{FF2B5EF4-FFF2-40B4-BE49-F238E27FC236}">
                        <a16:creationId xmlns:a16="http://schemas.microsoft.com/office/drawing/2014/main" id="{B3C9FFB4-786B-4D6B-B23E-AE9B445B2D30}"/>
                      </a:ext>
                    </a:extLst>
                  </p:cNvPr>
                  <p:cNvSpPr/>
                  <p:nvPr/>
                </p:nvSpPr>
                <p:spPr>
                  <a:xfrm>
                    <a:off x="4156579" y="2004633"/>
                    <a:ext cx="3612450" cy="3114181"/>
                  </a:xfrm>
                  <a:prstGeom prst="triangle">
                    <a:avLst/>
                  </a:prstGeom>
                  <a:noFill/>
                  <a:ln w="12700">
                    <a:solidFill>
                      <a:srgbClr val="189C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等腰三角形 146">
                    <a:extLst>
                      <a:ext uri="{FF2B5EF4-FFF2-40B4-BE49-F238E27FC236}">
                        <a16:creationId xmlns:a16="http://schemas.microsoft.com/office/drawing/2014/main" id="{D205119F-8C4A-485C-95DB-3F8E9B1402CD}"/>
                      </a:ext>
                    </a:extLst>
                  </p:cNvPr>
                  <p:cNvSpPr/>
                  <p:nvPr/>
                </p:nvSpPr>
                <p:spPr>
                  <a:xfrm rot="1384665">
                    <a:off x="5231435" y="3143917"/>
                    <a:ext cx="1648993" cy="1421546"/>
                  </a:xfrm>
                  <a:prstGeom prst="triangle">
                    <a:avLst/>
                  </a:prstGeom>
                  <a:noFill/>
                  <a:ln w="12700">
                    <a:solidFill>
                      <a:srgbClr val="189C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86AFAA58-7AC3-43E9-B801-C9069BB2A19E}"/>
                      </a:ext>
                    </a:extLst>
                  </p:cNvPr>
                  <p:cNvCxnSpPr>
                    <a:cxnSpLocks/>
                    <a:stCxn id="146" idx="0"/>
                    <a:endCxn id="147" idx="0"/>
                  </p:cNvCxnSpPr>
                  <p:nvPr/>
                </p:nvCxnSpPr>
                <p:spPr>
                  <a:xfrm>
                    <a:off x="5962804" y="2004633"/>
                    <a:ext cx="371737" cy="11961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接點 148">
                    <a:extLst>
                      <a:ext uri="{FF2B5EF4-FFF2-40B4-BE49-F238E27FC236}">
                        <a16:creationId xmlns:a16="http://schemas.microsoft.com/office/drawing/2014/main" id="{FF6794CC-9301-4F00-A11A-74FC2979BFBA}"/>
                      </a:ext>
                    </a:extLst>
                  </p:cNvPr>
                  <p:cNvCxnSpPr>
                    <a:cxnSpLocks/>
                    <a:stCxn id="146" idx="0"/>
                    <a:endCxn id="147" idx="2"/>
                  </p:cNvCxnSpPr>
                  <p:nvPr/>
                </p:nvCxnSpPr>
                <p:spPr>
                  <a:xfrm flipH="1">
                    <a:off x="5018808" y="2004633"/>
                    <a:ext cx="943996" cy="21807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線接點 149">
                    <a:extLst>
                      <a:ext uri="{FF2B5EF4-FFF2-40B4-BE49-F238E27FC236}">
                        <a16:creationId xmlns:a16="http://schemas.microsoft.com/office/drawing/2014/main" id="{1CD034A5-9024-4CC7-A590-C452BEAFB771}"/>
                      </a:ext>
                    </a:extLst>
                  </p:cNvPr>
                  <p:cNvCxnSpPr>
                    <a:cxnSpLocks/>
                    <a:endCxn id="147" idx="4"/>
                  </p:cNvCxnSpPr>
                  <p:nvPr/>
                </p:nvCxnSpPr>
                <p:spPr>
                  <a:xfrm flipH="1" flipV="1">
                    <a:off x="6535838" y="4831769"/>
                    <a:ext cx="1240938" cy="28734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線接點 150">
                    <a:extLst>
                      <a:ext uri="{FF2B5EF4-FFF2-40B4-BE49-F238E27FC236}">
                        <a16:creationId xmlns:a16="http://schemas.microsoft.com/office/drawing/2014/main" id="{909DD57D-6A45-417B-AF16-0A835FFCEF91}"/>
                      </a:ext>
                    </a:extLst>
                  </p:cNvPr>
                  <p:cNvCxnSpPr>
                    <a:cxnSpLocks/>
                    <a:stCxn id="146" idx="4"/>
                    <a:endCxn id="147" idx="0"/>
                  </p:cNvCxnSpPr>
                  <p:nvPr/>
                </p:nvCxnSpPr>
                <p:spPr>
                  <a:xfrm flipH="1" flipV="1">
                    <a:off x="6334541" y="3200798"/>
                    <a:ext cx="1434488" cy="1918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線接點 151">
                    <a:extLst>
                      <a:ext uri="{FF2B5EF4-FFF2-40B4-BE49-F238E27FC236}">
                        <a16:creationId xmlns:a16="http://schemas.microsoft.com/office/drawing/2014/main" id="{7186D2AD-6665-4AF6-B6F9-4AA5F1049B8D}"/>
                      </a:ext>
                    </a:extLst>
                  </p:cNvPr>
                  <p:cNvCxnSpPr>
                    <a:cxnSpLocks/>
                    <a:stCxn id="146" idx="2"/>
                    <a:endCxn id="147" idx="2"/>
                  </p:cNvCxnSpPr>
                  <p:nvPr/>
                </p:nvCxnSpPr>
                <p:spPr>
                  <a:xfrm flipV="1">
                    <a:off x="4156579" y="4185396"/>
                    <a:ext cx="862229" cy="933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線接點 152">
                    <a:extLst>
                      <a:ext uri="{FF2B5EF4-FFF2-40B4-BE49-F238E27FC236}">
                        <a16:creationId xmlns:a16="http://schemas.microsoft.com/office/drawing/2014/main" id="{EDE67053-38B8-4374-892E-1ADDD0FFEA3D}"/>
                      </a:ext>
                    </a:extLst>
                  </p:cNvPr>
                  <p:cNvCxnSpPr>
                    <a:cxnSpLocks/>
                    <a:stCxn id="146" idx="2"/>
                    <a:endCxn id="147" idx="4"/>
                  </p:cNvCxnSpPr>
                  <p:nvPr/>
                </p:nvCxnSpPr>
                <p:spPr>
                  <a:xfrm flipV="1">
                    <a:off x="4156579" y="4831769"/>
                    <a:ext cx="2379259" cy="2870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群組 137">
                  <a:extLst>
                    <a:ext uri="{FF2B5EF4-FFF2-40B4-BE49-F238E27FC236}">
                      <a16:creationId xmlns:a16="http://schemas.microsoft.com/office/drawing/2014/main" id="{5E0C2C78-24AE-4262-B7D1-FFA8955F8700}"/>
                    </a:ext>
                  </a:extLst>
                </p:cNvPr>
                <p:cNvGrpSpPr/>
                <p:nvPr/>
              </p:nvGrpSpPr>
              <p:grpSpPr>
                <a:xfrm>
                  <a:off x="4084613" y="1932666"/>
                  <a:ext cx="2527943" cy="2197380"/>
                  <a:chOff x="4084613" y="1932666"/>
                  <a:chExt cx="3756382" cy="3265184"/>
                </a:xfrm>
              </p:grpSpPr>
              <p:sp>
                <p:nvSpPr>
                  <p:cNvPr id="139" name="橢圓 138">
                    <a:extLst>
                      <a:ext uri="{FF2B5EF4-FFF2-40B4-BE49-F238E27FC236}">
                        <a16:creationId xmlns:a16="http://schemas.microsoft.com/office/drawing/2014/main" id="{9A60822E-DAE5-4B0C-AF32-7CCB2A27A753}"/>
                      </a:ext>
                    </a:extLst>
                  </p:cNvPr>
                  <p:cNvSpPr/>
                  <p:nvPr/>
                </p:nvSpPr>
                <p:spPr>
                  <a:xfrm>
                    <a:off x="5890837" y="4003590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橢圓 139">
                    <a:extLst>
                      <a:ext uri="{FF2B5EF4-FFF2-40B4-BE49-F238E27FC236}">
                        <a16:creationId xmlns:a16="http://schemas.microsoft.com/office/drawing/2014/main" id="{BAF5DB9C-11E8-4132-AB4C-9932823F1181}"/>
                      </a:ext>
                    </a:extLst>
                  </p:cNvPr>
                  <p:cNvSpPr/>
                  <p:nvPr/>
                </p:nvSpPr>
                <p:spPr>
                  <a:xfrm>
                    <a:off x="5890837" y="1932666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橢圓 140">
                    <a:extLst>
                      <a:ext uri="{FF2B5EF4-FFF2-40B4-BE49-F238E27FC236}">
                        <a16:creationId xmlns:a16="http://schemas.microsoft.com/office/drawing/2014/main" id="{76700B66-148B-466E-B789-06F0C49C404C}"/>
                      </a:ext>
                    </a:extLst>
                  </p:cNvPr>
                  <p:cNvSpPr/>
                  <p:nvPr/>
                </p:nvSpPr>
                <p:spPr>
                  <a:xfrm>
                    <a:off x="4946840" y="4109143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橢圓 141">
                    <a:extLst>
                      <a:ext uri="{FF2B5EF4-FFF2-40B4-BE49-F238E27FC236}">
                        <a16:creationId xmlns:a16="http://schemas.microsoft.com/office/drawing/2014/main" id="{D29C6EA5-32F6-4155-BEC2-9163EEAC4F4D}"/>
                      </a:ext>
                    </a:extLst>
                  </p:cNvPr>
                  <p:cNvSpPr/>
                  <p:nvPr/>
                </p:nvSpPr>
                <p:spPr>
                  <a:xfrm>
                    <a:off x="6263264" y="3129324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3" name="橢圓 142">
                    <a:extLst>
                      <a:ext uri="{FF2B5EF4-FFF2-40B4-BE49-F238E27FC236}">
                        <a16:creationId xmlns:a16="http://schemas.microsoft.com/office/drawing/2014/main" id="{E448A0EC-2599-4FE6-97B9-BDFE15AB2BFB}"/>
                      </a:ext>
                    </a:extLst>
                  </p:cNvPr>
                  <p:cNvSpPr/>
                  <p:nvPr/>
                </p:nvSpPr>
                <p:spPr>
                  <a:xfrm>
                    <a:off x="6469639" y="4761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4" name="橢圓 143">
                    <a:extLst>
                      <a:ext uri="{FF2B5EF4-FFF2-40B4-BE49-F238E27FC236}">
                        <a16:creationId xmlns:a16="http://schemas.microsoft.com/office/drawing/2014/main" id="{90CD081E-08C6-4E5E-8342-2C1EEA6A8542}"/>
                      </a:ext>
                    </a:extLst>
                  </p:cNvPr>
                  <p:cNvSpPr/>
                  <p:nvPr/>
                </p:nvSpPr>
                <p:spPr>
                  <a:xfrm>
                    <a:off x="7697062" y="5053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5" name="橢圓 144">
                    <a:extLst>
                      <a:ext uri="{FF2B5EF4-FFF2-40B4-BE49-F238E27FC236}">
                        <a16:creationId xmlns:a16="http://schemas.microsoft.com/office/drawing/2014/main" id="{CB615417-40E2-4265-A4C0-4989BA3A5841}"/>
                      </a:ext>
                    </a:extLst>
                  </p:cNvPr>
                  <p:cNvSpPr/>
                  <p:nvPr/>
                </p:nvSpPr>
                <p:spPr>
                  <a:xfrm>
                    <a:off x="4084613" y="5053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cxnSp>
            <p:nvCxnSpPr>
              <p:cNvPr id="134" name="直線單箭頭接點 133">
                <a:extLst>
                  <a:ext uri="{FF2B5EF4-FFF2-40B4-BE49-F238E27FC236}">
                    <a16:creationId xmlns:a16="http://schemas.microsoft.com/office/drawing/2014/main" id="{65A4056B-D483-4EAB-9134-6817DFA2F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33615" y="4556022"/>
                <a:ext cx="633723" cy="361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69A27A5F-4C09-4B89-B28E-20A55CBFA0C8}"/>
                  </a:ext>
                </a:extLst>
              </p:cNvPr>
              <p:cNvSpPr txBox="1"/>
              <p:nvPr/>
            </p:nvSpPr>
            <p:spPr>
              <a:xfrm>
                <a:off x="9572695" y="4297998"/>
                <a:ext cx="773768" cy="29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Agent</a:t>
                </a:r>
                <a:r>
                  <a:rPr lang="zh-TW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TW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zh-HK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36" name="直線單箭頭接點 135">
                <a:extLst>
                  <a:ext uri="{FF2B5EF4-FFF2-40B4-BE49-F238E27FC236}">
                    <a16:creationId xmlns:a16="http://schemas.microsoft.com/office/drawing/2014/main" id="{3FDE712F-87B8-4843-8015-2B5EC829A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1755" y="4567097"/>
                <a:ext cx="633723" cy="361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1730012E-B49E-467A-B2F0-067367AC7C79}"/>
                    </a:ext>
                  </a:extLst>
                </p:cNvPr>
                <p:cNvSpPr txBox="1"/>
                <p:nvPr/>
              </p:nvSpPr>
              <p:spPr>
                <a:xfrm>
                  <a:off x="8192567" y="5884218"/>
                  <a:ext cx="697078" cy="32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HK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1730012E-B49E-467A-B2F0-067367AC7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567" y="5884218"/>
                  <a:ext cx="697078" cy="3277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AEE2070B-9249-42A6-ABAF-436CBA747E82}"/>
                    </a:ext>
                  </a:extLst>
                </p:cNvPr>
                <p:cNvSpPr txBox="1"/>
                <p:nvPr/>
              </p:nvSpPr>
              <p:spPr>
                <a:xfrm>
                  <a:off x="10217865" y="5884218"/>
                  <a:ext cx="697078" cy="32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HK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AEE2070B-9249-42A6-ABAF-436CBA747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865" y="5884218"/>
                  <a:ext cx="697078" cy="32771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915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Main Result: </a:t>
                </a:r>
                <a:r>
                  <a:rPr lang="en-US" altLang="zh-TW" dirty="0"/>
                  <a:t>Reduction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HK" dirty="0"/>
                  <a:t>-budgeted Variant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  <a:blipFill>
                <a:blip r:embed="rId3"/>
                <a:stretch>
                  <a:fillRect l="-1105" b="-243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98808"/>
                <a:ext cx="8373237" cy="4528737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2400" dirty="0"/>
                  <a:t>YES instance</a:t>
                </a:r>
              </a:p>
              <a:p>
                <a:pPr lvl="1"/>
                <a:r>
                  <a:rPr lang="en-US" altLang="zh-HK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HK" sz="2000" dirty="0"/>
                  <a:t> be a vertex cover of size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2000" dirty="0"/>
                  <a:t> in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HK" sz="2000" dirty="0"/>
              </a:p>
              <a:p>
                <a:pPr lvl="1"/>
                <a:r>
                  <a:rPr lang="en-US" altLang="zh-HK" sz="2000" dirty="0"/>
                  <a:t>Suppose we change the resistance of the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2000" dirty="0"/>
                  <a:t> agents in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2000" dirty="0"/>
                  <a:t> to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HK" sz="2000" dirty="0"/>
              </a:p>
              <a:p>
                <a:pPr lvl="1"/>
                <a:r>
                  <a:rPr lang="en-US" altLang="zh-HK" sz="2000" dirty="0"/>
                  <a:t>Since the equilibrium opinion of</a:t>
                </a:r>
              </a:p>
              <a:p>
                <a:pPr lvl="2"/>
                <a:r>
                  <a:rPr lang="en-US" altLang="zh-HK" sz="1800" dirty="0"/>
                  <a:t>Agent 0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HK" sz="1800" dirty="0"/>
              </a:p>
              <a:p>
                <a:pPr lvl="2"/>
                <a:r>
                  <a:rPr lang="en-US" altLang="zh-HK" sz="1800" dirty="0"/>
                  <a:t>Each of the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1800" dirty="0"/>
                  <a:t> agents in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1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HK" sz="1800" dirty="0"/>
              </a:p>
              <a:p>
                <a:pPr lvl="2"/>
                <a:r>
                  <a:rPr lang="en-US" altLang="zh-HK" sz="1800" dirty="0"/>
                  <a:t>Each of the remaining agents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d>
                          <m:dPr>
                            <m:ctrlP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HK" sz="1800" dirty="0"/>
              </a:p>
              <a:p>
                <a:pPr lvl="1"/>
                <a:r>
                  <a:rPr lang="en-US" altLang="zh-HK" sz="2000" dirty="0"/>
                  <a:t>Then, the objective value is:</a:t>
                </a:r>
                <a:br>
                  <a:rPr lang="en-US" altLang="zh-HK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⋅0+</m:t>
                    </m:r>
                    <m:d>
                      <m:d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HK" sz="2000" b="0" i="0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sz="2000" i="1" dirty="0"/>
              </a:p>
              <a:p>
                <a:pPr lvl="1"/>
                <a:r>
                  <a:rPr lang="en-US" altLang="zh-HK" sz="2000" dirty="0"/>
                  <a:t>Hence, optimal objective value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98808"/>
                <a:ext cx="8373237" cy="4528737"/>
              </a:xfrm>
              <a:blipFill>
                <a:blip r:embed="rId4"/>
                <a:stretch>
                  <a:fillRect l="-728" t="-80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Main Result: </a:t>
                </a:r>
                <a:r>
                  <a:rPr lang="en-US" altLang="zh-TW" dirty="0"/>
                  <a:t>Reduction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HK" dirty="0"/>
                  <a:t>-budgeted Variant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  <a:blipFill>
                <a:blip r:embed="rId3"/>
                <a:stretch>
                  <a:fillRect l="-1105" b="-243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98808"/>
                <a:ext cx="10447365" cy="4908821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2400" dirty="0"/>
                  <a:t>NO instance</a:t>
                </a:r>
              </a:p>
              <a:p>
                <a:pPr lvl="1"/>
                <a:r>
                  <a:rPr lang="en-US" altLang="zh-HK" sz="1900" dirty="0"/>
                  <a:t>Claim [Budget-focus effect]:  The objective function can be minimized by picking some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HK" sz="1900" dirty="0"/>
                  <a:t> of size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1900" dirty="0"/>
                  <a:t>,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HK" sz="1900" dirty="0"/>
                  <a:t> for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HK" sz="1900" dirty="0"/>
              </a:p>
              <a:p>
                <a:pPr lvl="1"/>
                <a:r>
                  <a:rPr lang="en-US" altLang="zh-HK" sz="1900" dirty="0"/>
                  <a:t>Then we can assume that min objective value is achieved by focusing the budget on some subset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HK" sz="1900" dirty="0"/>
                  <a:t> containing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1900" dirty="0"/>
                  <a:t> agents</a:t>
                </a:r>
              </a:p>
              <a:p>
                <a:pPr lvl="1"/>
                <a:r>
                  <a:rPr lang="en-US" altLang="zh-HK" sz="1900" dirty="0"/>
                  <a:t>Then the equilibrium opinion of</a:t>
                </a:r>
              </a:p>
              <a:p>
                <a:pPr lvl="2"/>
                <a:r>
                  <a:rPr lang="en-US" altLang="zh-HK" sz="1800" dirty="0"/>
                  <a:t>Agent 0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HK" sz="1800" dirty="0"/>
              </a:p>
              <a:p>
                <a:pPr lvl="2"/>
                <a:r>
                  <a:rPr lang="en-US" altLang="zh-HK" sz="1800" dirty="0"/>
                  <a:t>Each of the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1800" dirty="0"/>
                  <a:t> agents in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1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HK" sz="1800" dirty="0"/>
              </a:p>
              <a:p>
                <a:pPr lvl="2"/>
                <a:r>
                  <a:rPr lang="en-US" altLang="zh-HK" sz="1800" dirty="0"/>
                  <a:t>Each of the remaining agents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H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H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HK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d>
                          <m:dPr>
                            <m:ctrlPr>
                              <a:rPr lang="en-US" altLang="zh-H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HK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HK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HK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HK" sz="18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HK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HK" sz="1800" dirty="0"/>
              </a:p>
              <a:p>
                <a:pPr lvl="1"/>
                <a:r>
                  <a:rPr lang="en-US" altLang="zh-HK" sz="1900" dirty="0"/>
                  <a:t>Indeed, as some edge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HK" sz="1900" i="1" dirty="0"/>
                  <a:t> </a:t>
                </a:r>
                <a:r>
                  <a:rPr lang="en-US" altLang="zh-HK" sz="1900" dirty="0"/>
                  <a:t>is not covered by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1900" dirty="0"/>
                  <a:t>, at least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9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HK" sz="1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HK" sz="1900" i="1"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US" altLang="zh-HK" sz="19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HK" sz="1900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HK" sz="1900" i="1" dirty="0"/>
                  <a:t> </a:t>
                </a:r>
              </a:p>
              <a:p>
                <a:pPr lvl="1"/>
                <a:r>
                  <a:rPr lang="en-US" altLang="zh-HK" sz="1900" dirty="0"/>
                  <a:t>Hence, optimal objective value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HK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HK" sz="1900" i="1">
                            <a:latin typeface="Cambria Math" panose="02040503050406030204" pitchFamily="18" charset="0"/>
                          </a:rPr>
                          <m:t>𝛿𝛾</m:t>
                        </m:r>
                      </m:num>
                      <m:den>
                        <m:r>
                          <a:rPr lang="en-US" altLang="zh-HK" sz="19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HK" sz="1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sz="19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HK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altLang="zh-HK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HK" sz="19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98808"/>
                <a:ext cx="10447365" cy="4908821"/>
              </a:xfrm>
              <a:blipFill>
                <a:blip r:embed="rId4"/>
                <a:stretch>
                  <a:fillRect l="-583" t="-745" b="-99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9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>
            <a:normAutofit/>
          </a:bodyPr>
          <a:lstStyle/>
          <a:p>
            <a:r>
              <a:rPr lang="en-US" altLang="zh-HK" dirty="0"/>
              <a:t>Main Result: </a:t>
            </a:r>
            <a:r>
              <a:rPr lang="en-US" altLang="zh-TW" dirty="0"/>
              <a:t>Proving the Claim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57645"/>
                <a:ext cx="7368479" cy="3584036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1900" dirty="0"/>
                  <a:t>Budget-focus effect:</a:t>
                </a:r>
                <a:br>
                  <a:rPr lang="en-US" altLang="zh-HK" sz="1900" dirty="0"/>
                </a:b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HK" sz="1900" dirty="0"/>
                  <a:t> can be minimized by picking some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HK" sz="1900" dirty="0"/>
                  <a:t> of size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1900" dirty="0"/>
                  <a:t>,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HK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HK" sz="1900" dirty="0"/>
                  <a:t> for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HK" sz="1900" dirty="0"/>
              </a:p>
              <a:p>
                <a:r>
                  <a:rPr lang="en-US" altLang="zh-HK" sz="1900" dirty="0"/>
                  <a:t>The proof is technical with the following goal:</a:t>
                </a:r>
                <a:br>
                  <a:rPr lang="en-US" altLang="zh-HK" sz="1900" dirty="0"/>
                </a:br>
                <a:r>
                  <a:rPr lang="en-US" altLang="zh-HK" sz="1900" dirty="0"/>
                  <a:t>If two agents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HK" sz="1900" dirty="0"/>
                  <a:t> in </a:t>
                </a:r>
                <a14:m>
                  <m:oMath xmlns:m="http://schemas.openxmlformats.org/officeDocument/2006/math">
                    <m:r>
                      <a:rPr lang="en-US" altLang="zh-HK" sz="19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HK" sz="1900" dirty="0"/>
                  <a:t> are both assigned a non-zero fractional budget, biasing the total budget received by the two agents towards one of them will not increase the objective value because:</a:t>
                </a:r>
                <a:endParaRPr lang="en-US" altLang="zh-HK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9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K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HK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HK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9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K" sz="1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HK" sz="19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HK" sz="19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HK" sz="1900" b="0" i="1" smtClean="0">
                          <a:latin typeface="Cambria Math" panose="02040503050406030204" pitchFamily="18" charset="0"/>
                        </a:rPr>
                        <m:t>=0  ⇒ </m:t>
                      </m:r>
                      <m:sSup>
                        <m:sSupPr>
                          <m:ctrlPr>
                            <a:rPr lang="en-US" altLang="zh-HK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9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K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HK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HK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9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K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1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19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19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1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HK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HK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HK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1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HK" sz="1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HK" sz="19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zh-HK" sz="19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57645"/>
                <a:ext cx="7368479" cy="3584036"/>
              </a:xfrm>
              <a:blipFill>
                <a:blip r:embed="rId3"/>
                <a:stretch>
                  <a:fillRect l="-331" t="-850" r="-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119B0F7-33E9-4480-A268-654008D5C5D8}"/>
              </a:ext>
            </a:extLst>
          </p:cNvPr>
          <p:cNvGrpSpPr/>
          <p:nvPr/>
        </p:nvGrpSpPr>
        <p:grpSpPr>
          <a:xfrm>
            <a:off x="8137133" y="1471921"/>
            <a:ext cx="3620647" cy="2098390"/>
            <a:chOff x="4289812" y="4224492"/>
            <a:chExt cx="3957501" cy="2293618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46415B3-BFB3-474F-A664-7068FB5A4DB4}"/>
                </a:ext>
              </a:extLst>
            </p:cNvPr>
            <p:cNvGrpSpPr/>
            <p:nvPr/>
          </p:nvGrpSpPr>
          <p:grpSpPr>
            <a:xfrm>
              <a:off x="4289812" y="4224492"/>
              <a:ext cx="3957501" cy="2293618"/>
              <a:chOff x="643778" y="2689004"/>
              <a:chExt cx="6789087" cy="3934699"/>
            </a:xfrm>
          </p:grpSpPr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86CA806C-403C-40E3-8787-6A9D95538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3977" b="86434" l="15489" r="72505">
                            <a14:foregroundMark x1="25780" y1="65776" x2="24844" y2="44707"/>
                            <a14:foregroundMark x1="24844" y1="44707" x2="35603" y2="24974"/>
                            <a14:foregroundMark x1="35603" y1="24974" x2="56393" y2="22097"/>
                            <a14:foregroundMark x1="56393" y1="22097" x2="64293" y2="35355"/>
                            <a14:foregroundMark x1="64293" y1="35355" x2="63202" y2="60226"/>
                            <a14:foregroundMark x1="63202" y1="60226" x2="41840" y2="69990"/>
                            <a14:foregroundMark x1="41840" y1="69990" x2="25884" y2="65262"/>
                            <a14:foregroundMark x1="25884" y1="65262" x2="21102" y2="40699"/>
                            <a14:foregroundMark x1="21102" y1="40699" x2="43919" y2="29908"/>
                            <a14:foregroundMark x1="43919" y1="29908" x2="63254" y2="43165"/>
                            <a14:foregroundMark x1="63254" y1="43165" x2="57796" y2="68756"/>
                            <a14:foregroundMark x1="57796" y1="68756" x2="33056" y2="71326"/>
                            <a14:foregroundMark x1="33056" y1="71326" x2="22037" y2="58684"/>
                            <a14:foregroundMark x1="22037" y1="58684" x2="21881" y2="55910"/>
                            <a14:foregroundMark x1="19387" y1="68551" x2="22245" y2="28571"/>
                            <a14:foregroundMark x1="22245" y1="28571" x2="33940" y2="28263"/>
                            <a14:foregroundMark x1="33940" y1="28263" x2="37994" y2="28983"/>
                            <a14:foregroundMark x1="17464" y1="73073" x2="42775" y2="86023"/>
                            <a14:foregroundMark x1="16736" y1="70298" x2="19387" y2="30421"/>
                            <a14:foregroundMark x1="16580" y1="71017" x2="17256" y2="72045"/>
                            <a14:foregroundMark x1="55146" y1="45427" x2="52703" y2="50360"/>
                            <a14:foregroundMark x1="67048" y1="22713" x2="66008" y2="68859"/>
                            <a14:foregroundMark x1="66008" y1="68859" x2="47401" y2="81295"/>
                            <a14:foregroundMark x1="47401" y1="81295" x2="62006" y2="81192"/>
                            <a14:foregroundMark x1="62006" y1="81192" x2="67723" y2="40185"/>
                            <a14:foregroundMark x1="67723" y1="40185" x2="67723" y2="33916"/>
                            <a14:foregroundMark x1="25780" y1="19527" x2="65073" y2="24769"/>
                            <a14:foregroundMark x1="24688" y1="18808" x2="66684" y2="20555"/>
                            <a14:foregroundMark x1="18347" y1="17061" x2="16580" y2="50668"/>
                            <a14:foregroundMark x1="16580" y1="50668" x2="16944" y2="47585"/>
                            <a14:foregroundMark x1="23285" y1="20966" x2="16580" y2="27955"/>
                            <a14:foregroundMark x1="16736" y1="24049" x2="54470" y2="17780"/>
                            <a14:foregroundMark x1="54470" y1="17780" x2="63358" y2="20658"/>
                            <a14:foregroundMark x1="63358" y1="20658" x2="67048" y2="36588"/>
                            <a14:foregroundMark x1="67048" y1="36588" x2="67152" y2="65879"/>
                            <a14:foregroundMark x1="67152" y1="65879" x2="62890" y2="79651"/>
                            <a14:foregroundMark x1="62890" y1="79651" x2="49792" y2="81501"/>
                            <a14:foregroundMark x1="49792" y1="81501" x2="60759" y2="84275"/>
                            <a14:foregroundMark x1="60759" y1="84275" x2="69231" y2="77390"/>
                            <a14:foregroundMark x1="69231" y1="77390" x2="70894" y2="20555"/>
                            <a14:foregroundMark x1="44023" y1="83248" x2="65437" y2="83248"/>
                            <a14:foregroundMark x1="44906" y1="84687" x2="65385" y2="84995"/>
                            <a14:foregroundMark x1="65385" y1="84995" x2="70374" y2="41932"/>
                            <a14:foregroundMark x1="68243" y1="85714" x2="71258" y2="64337"/>
                            <a14:foregroundMark x1="71258" y1="64337" x2="71258" y2="46557"/>
                            <a14:foregroundMark x1="67568" y1="83659" x2="70738" y2="73792"/>
                            <a14:foregroundMark x1="70218" y1="75540" x2="69335" y2="86023"/>
                            <a14:foregroundMark x1="69854" y1="83659" x2="70582" y2="68962"/>
                            <a14:foregroundMark x1="71102" y1="76259" x2="70582" y2="74820"/>
                            <a14:foregroundMark x1="70218" y1="79445" x2="69854" y2="86434"/>
                            <a14:foregroundMark x1="70374" y1="76978" x2="71102" y2="84275"/>
                            <a14:foregroundMark x1="16580" y1="18808" x2="55717" y2="21891"/>
                            <a14:foregroundMark x1="55717" y1="21891" x2="65333" y2="21274"/>
                            <a14:foregroundMark x1="65333" y1="21274" x2="18347" y2="15725"/>
                            <a14:foregroundMark x1="70894" y1="19527" x2="39397" y2="18191"/>
                            <a14:foregroundMark x1="42256" y1="16752" x2="55665" y2="16752"/>
                            <a14:foregroundMark x1="55665" y1="16752" x2="72713" y2="16033"/>
                            <a14:foregroundMark x1="69699" y1="20247" x2="37994" y2="17061"/>
                            <a14:foregroundMark x1="44387" y1="18808" x2="19387" y2="17061"/>
                            <a14:foregroundMark x1="21881" y1="14697" x2="52703" y2="17472"/>
                            <a14:foregroundMark x1="56393" y1="17780" x2="26715" y2="17369"/>
                            <a14:foregroundMark x1="26715" y1="17369" x2="55042" y2="16444"/>
                            <a14:foregroundMark x1="55042" y1="16444" x2="67931" y2="16444"/>
                            <a14:foregroundMark x1="16372" y1="16444" x2="15852" y2="67831"/>
                            <a14:foregroundMark x1="16736" y1="71737" x2="17256" y2="71326"/>
                            <a14:foregroundMark x1="15696" y1="72456" x2="15489" y2="68551"/>
                            <a14:foregroundMark x1="17100" y1="15725" x2="17620" y2="139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24" t="16329" r="29194" b="14296"/>
              <a:stretch/>
            </p:blipFill>
            <p:spPr>
              <a:xfrm>
                <a:off x="643778" y="2689004"/>
                <a:ext cx="6154953" cy="3934699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CA269DEE-46A0-493E-9B1F-ED7448273A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72" t="9507" r="15836" b="9837"/>
              <a:stretch/>
            </p:blipFill>
            <p:spPr>
              <a:xfrm>
                <a:off x="6798733" y="2819662"/>
                <a:ext cx="634132" cy="3646974"/>
              </a:xfrm>
              <a:prstGeom prst="rect">
                <a:avLst/>
              </a:prstGeom>
            </p:spPr>
          </p:pic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887DCD1-5B23-49A4-87DF-A8578F931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6609" y="5077588"/>
              <a:ext cx="488041" cy="286016"/>
            </a:xfrm>
            <a:prstGeom prst="line">
              <a:avLst/>
            </a:prstGeom>
            <a:solidFill>
              <a:srgbClr val="FF9900"/>
            </a:solidFill>
            <a:ln w="28575">
              <a:solidFill>
                <a:schemeClr val="accent2"/>
              </a:solidFill>
              <a:prstDash val="sysDash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74CD966-E61C-461A-A168-89DBE08AD13E}"/>
                </a:ext>
              </a:extLst>
            </p:cNvPr>
            <p:cNvSpPr/>
            <p:nvPr/>
          </p:nvSpPr>
          <p:spPr>
            <a:xfrm>
              <a:off x="5468432" y="5051208"/>
              <a:ext cx="60433" cy="6043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E4286C6E-164D-442B-8611-1292091F4F7C}"/>
                </a:ext>
              </a:extLst>
            </p:cNvPr>
            <p:cNvSpPr/>
            <p:nvPr/>
          </p:nvSpPr>
          <p:spPr>
            <a:xfrm>
              <a:off x="4976392" y="5333387"/>
              <a:ext cx="60434" cy="6043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1" name="乘號 30">
              <a:extLst>
                <a:ext uri="{FF2B5EF4-FFF2-40B4-BE49-F238E27FC236}">
                  <a16:creationId xmlns:a16="http://schemas.microsoft.com/office/drawing/2014/main" id="{2746023C-DC3C-4FDB-8060-E242BBCAC252}"/>
                </a:ext>
              </a:extLst>
            </p:cNvPr>
            <p:cNvSpPr/>
            <p:nvPr/>
          </p:nvSpPr>
          <p:spPr>
            <a:xfrm rot="21167677">
              <a:off x="5180492" y="5182717"/>
              <a:ext cx="86459" cy="9624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2" name="乘號 31">
              <a:extLst>
                <a:ext uri="{FF2B5EF4-FFF2-40B4-BE49-F238E27FC236}">
                  <a16:creationId xmlns:a16="http://schemas.microsoft.com/office/drawing/2014/main" id="{8F4BF1B7-9703-4D5F-9B29-8DC68B77D78A}"/>
                </a:ext>
              </a:extLst>
            </p:cNvPr>
            <p:cNvSpPr/>
            <p:nvPr/>
          </p:nvSpPr>
          <p:spPr>
            <a:xfrm rot="21098620">
              <a:off x="5205944" y="5158863"/>
              <a:ext cx="97658" cy="11664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D7FE19A-6DDD-47A0-9E16-43C98CD53E0A}"/>
              </a:ext>
            </a:extLst>
          </p:cNvPr>
          <p:cNvGrpSpPr/>
          <p:nvPr/>
        </p:nvGrpSpPr>
        <p:grpSpPr>
          <a:xfrm>
            <a:off x="7949670" y="3723447"/>
            <a:ext cx="3808848" cy="2137727"/>
            <a:chOff x="8347591" y="4406499"/>
            <a:chExt cx="3536547" cy="1984897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69201F-BDA2-4103-B714-E8D7E37C08C3}"/>
                </a:ext>
              </a:extLst>
            </p:cNvPr>
            <p:cNvGrpSpPr/>
            <p:nvPr/>
          </p:nvGrpSpPr>
          <p:grpSpPr>
            <a:xfrm>
              <a:off x="8771156" y="4406499"/>
              <a:ext cx="2856045" cy="1700611"/>
              <a:chOff x="7795696" y="2726770"/>
              <a:chExt cx="3217747" cy="1915984"/>
            </a:xfrm>
          </p:grpSpPr>
          <p:pic>
            <p:nvPicPr>
              <p:cNvPr id="42" name="圖片 41">
                <a:extLst>
                  <a:ext uri="{FF2B5EF4-FFF2-40B4-BE49-F238E27FC236}">
                    <a16:creationId xmlns:a16="http://schemas.microsoft.com/office/drawing/2014/main" id="{CD6EFBC2-AFF3-49B4-811A-EC9FDBD09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35" r="8547" b="4361"/>
              <a:stretch/>
            </p:blipFill>
            <p:spPr>
              <a:xfrm>
                <a:off x="7795696" y="2726770"/>
                <a:ext cx="3063134" cy="1915984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D699090-0846-477D-B5B0-12C37D370443}"/>
                  </a:ext>
                </a:extLst>
              </p:cNvPr>
              <p:cNvSpPr/>
              <p:nvPr/>
            </p:nvSpPr>
            <p:spPr>
              <a:xfrm>
                <a:off x="7894119" y="4472004"/>
                <a:ext cx="3119324" cy="147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2D48473F-394E-4B74-8BD0-95D4357C4DA9}"/>
                  </a:ext>
                </a:extLst>
              </p:cNvPr>
              <p:cNvGrpSpPr/>
              <p:nvPr/>
            </p:nvGrpSpPr>
            <p:grpSpPr>
              <a:xfrm>
                <a:off x="8291628" y="4523278"/>
                <a:ext cx="2459562" cy="115006"/>
                <a:chOff x="8306698" y="4830153"/>
                <a:chExt cx="2459562" cy="115006"/>
              </a:xfrm>
            </p:grpSpPr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761D9FA6-1090-4432-9BC7-FB09F18E7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7572" y="4889753"/>
                  <a:ext cx="2277876" cy="2818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  <a:effec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DA28D908-3380-4A92-89A9-52D9BB90DF4F}"/>
                    </a:ext>
                  </a:extLst>
                </p:cNvPr>
                <p:cNvSpPr/>
                <p:nvPr/>
              </p:nvSpPr>
              <p:spPr>
                <a:xfrm rot="1786165">
                  <a:off x="10658259" y="4830153"/>
                  <a:ext cx="108001" cy="108001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90A2413D-8A8C-4B3E-920A-799B2A51C69E}"/>
                    </a:ext>
                  </a:extLst>
                </p:cNvPr>
                <p:cNvSpPr/>
                <p:nvPr/>
              </p:nvSpPr>
              <p:spPr>
                <a:xfrm rot="1786165">
                  <a:off x="8306698" y="4837158"/>
                  <a:ext cx="108001" cy="10800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41B9BDE-5738-4554-97D6-34E1FEBBA40B}"/>
                    </a:ext>
                  </a:extLst>
                </p:cNvPr>
                <p:cNvSpPr txBox="1"/>
                <p:nvPr/>
              </p:nvSpPr>
              <p:spPr>
                <a:xfrm>
                  <a:off x="8712555" y="6112901"/>
                  <a:ext cx="107027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,0.8</m:t>
                              </m:r>
                            </m:e>
                          </m:d>
                        </m:e>
                        <m:sup>
                          <m:r>
                            <a:rPr lang="en-US" altLang="zh-H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zh-HK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41B9BDE-5738-4554-97D6-34E1FEBBA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555" y="6112901"/>
                  <a:ext cx="1070278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B28A9FED-0D50-42E5-9E34-69B0269A0E78}"/>
                    </a:ext>
                  </a:extLst>
                </p:cNvPr>
                <p:cNvSpPr txBox="1"/>
                <p:nvPr/>
              </p:nvSpPr>
              <p:spPr>
                <a:xfrm>
                  <a:off x="10813860" y="6112671"/>
                  <a:ext cx="107027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altLang="zh-H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zh-HK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B28A9FED-0D50-42E5-9E34-69B0269A0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60" y="6112671"/>
                  <a:ext cx="107027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686E2FC-F624-49F7-941E-67FFCB6D4CAF}"/>
                    </a:ext>
                  </a:extLst>
                </p:cNvPr>
                <p:cNvSpPr txBox="1"/>
                <p:nvPr/>
              </p:nvSpPr>
              <p:spPr>
                <a:xfrm>
                  <a:off x="8347591" y="5081735"/>
                  <a:ext cx="40592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HK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a14:m>
                  <a:r>
                    <a:rPr lang="en-US" altLang="zh-HK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686E2FC-F624-49F7-941E-67FFCB6D4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591" y="5081735"/>
                  <a:ext cx="405927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7463" b="-7843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乘號 39">
              <a:extLst>
                <a:ext uri="{FF2B5EF4-FFF2-40B4-BE49-F238E27FC236}">
                  <a16:creationId xmlns:a16="http://schemas.microsoft.com/office/drawing/2014/main" id="{16DF51E5-7EF6-4650-8CF9-71309C163C53}"/>
                </a:ext>
              </a:extLst>
            </p:cNvPr>
            <p:cNvSpPr/>
            <p:nvPr/>
          </p:nvSpPr>
          <p:spPr>
            <a:xfrm>
              <a:off x="10200646" y="5966059"/>
              <a:ext cx="187960" cy="187960"/>
            </a:xfrm>
            <a:prstGeom prst="mathMultiply">
              <a:avLst>
                <a:gd name="adj1" fmla="val 1338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C3EAC99-032C-4837-ABAF-2A90165CB8A4}"/>
                    </a:ext>
                  </a:extLst>
                </p:cNvPr>
                <p:cNvSpPr txBox="1"/>
                <p:nvPr/>
              </p:nvSpPr>
              <p:spPr>
                <a:xfrm>
                  <a:off x="9753110" y="6114397"/>
                  <a:ext cx="107027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  <m:sup>
                          <m:r>
                            <a:rPr lang="en-US" altLang="zh-H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zh-HK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C3EAC99-032C-4837-ABAF-2A90165C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110" y="6114397"/>
                  <a:ext cx="1070278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26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>
            <a:normAutofit/>
          </a:bodyPr>
          <a:lstStyle/>
          <a:p>
            <a:r>
              <a:rPr lang="en-US" altLang="zh-HK" dirty="0"/>
              <a:t>Conclusion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98809"/>
                <a:ext cx="11029615" cy="4731456"/>
              </a:xfrm>
            </p:spPr>
            <p:txBody>
              <a:bodyPr anchor="t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/>
                  <a:t>-budgeted variant of the Opinion Susceptibility Problem is NP-hard</a:t>
                </a:r>
              </a:p>
              <a:p>
                <a:r>
                  <a:rPr lang="en-US" altLang="zh-HK" sz="2000" dirty="0"/>
                  <a:t>Proved via a reduction from the vertex cover problem for regular graphs</a:t>
                </a:r>
              </a:p>
              <a:p>
                <a:r>
                  <a:rPr lang="en-US" altLang="zh-HK" sz="2000" dirty="0"/>
                  <a:t>Existence of vertex cover </a:t>
                </a:r>
                <a:r>
                  <a:rPr lang="en-US" altLang="zh-HK" sz="2000" dirty="0">
                    <a:sym typeface="Wingdings" panose="05000000000000000000" pitchFamily="2" charset="2"/>
                  </a:rPr>
                  <a:t> Optimal objective value is sufficiently small</a:t>
                </a:r>
              </a:p>
              <a:p>
                <a:r>
                  <a:rPr lang="en-US" altLang="zh-HK" sz="2000" dirty="0"/>
                  <a:t>Technical arguments are involved in proving the budget-focus effect</a:t>
                </a:r>
              </a:p>
              <a:p>
                <a:r>
                  <a:rPr lang="en-US" altLang="zh-HK" sz="2000" dirty="0"/>
                  <a:t>Future work</a:t>
                </a:r>
              </a:p>
              <a:p>
                <a:pPr lvl="1"/>
                <a:r>
                  <a:rPr lang="en-US" altLang="zh-HK" sz="1700" dirty="0"/>
                  <a:t>What are the hardness of approximation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sz="1700" dirty="0"/>
                  <a:t>-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1700" dirty="0"/>
                  <a:t>-budgeted variant?</a:t>
                </a:r>
              </a:p>
              <a:p>
                <a:pPr lvl="2"/>
                <a:r>
                  <a:rPr lang="en-US" altLang="zh-HK" sz="1600" dirty="0"/>
                  <a:t>The hardness of approximation of the vertex cover problem can be translated to both variants</a:t>
                </a:r>
              </a:p>
              <a:p>
                <a:pPr lvl="1"/>
                <a:r>
                  <a:rPr lang="en-US" altLang="zh-HK" sz="1700" dirty="0"/>
                  <a:t>How to design an efficient approximation algorithm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1700" dirty="0"/>
                  <a:t>-budgeted variant?</a:t>
                </a:r>
              </a:p>
              <a:p>
                <a:pPr lvl="2"/>
                <a:r>
                  <a:rPr lang="en-US" altLang="zh-HK" sz="1600" dirty="0" err="1"/>
                  <a:t>Marumo</a:t>
                </a:r>
                <a:r>
                  <a:rPr lang="en-US" altLang="zh-HK" sz="1600" dirty="0"/>
                  <a:t> et al. (Aug 2021) provided a projected gradient method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HK" sz="1600" dirty="0"/>
                  <a:t>-budgeted variant for </a:t>
                </a:r>
                <a14:m>
                  <m:oMath xmlns:m="http://schemas.openxmlformats.org/officeDocument/2006/math">
                    <m:r>
                      <a:rPr lang="en-US" altLang="zh-HK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HK" sz="16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HK" sz="1600" dirty="0"/>
                  <a:t> that is applicable to large-scale networks with millions of agents</a:t>
                </a:r>
              </a:p>
              <a:p>
                <a:pPr lvl="2"/>
                <a:endParaRPr lang="en-US" altLang="zh-HK" sz="1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98809"/>
                <a:ext cx="11029615" cy="4731456"/>
              </a:xfrm>
              <a:blipFill>
                <a:blip r:embed="rId3"/>
                <a:stretch>
                  <a:fillRect l="-276" t="-64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>
            <a:normAutofit/>
          </a:bodyPr>
          <a:lstStyle/>
          <a:p>
            <a:r>
              <a:rPr lang="en-US" altLang="zh-HK" dirty="0"/>
              <a:t>REFERENCES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08656C-64D6-4451-BB04-3BD96218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98809"/>
            <a:ext cx="10872872" cy="3803633"/>
          </a:xfrm>
        </p:spPr>
        <p:txBody>
          <a:bodyPr anchor="t">
            <a:noAutofit/>
          </a:bodyPr>
          <a:lstStyle/>
          <a:p>
            <a:r>
              <a:rPr lang="en-US" altLang="zh-HK" sz="1600" dirty="0"/>
              <a:t>Abebe, R., Kleinberg, J.M., Parkes, D.C., </a:t>
            </a:r>
            <a:r>
              <a:rPr lang="en-US" altLang="zh-HK" sz="1600" dirty="0" err="1"/>
              <a:t>Tsourakakis</a:t>
            </a:r>
            <a:r>
              <a:rPr lang="en-US" altLang="zh-HK" sz="1600" dirty="0"/>
              <a:t>, C.E.: Opinion dynamics with varying susceptibility to persuasion. In: KDD. pp. 1089–1098. ACM (2018). </a:t>
            </a:r>
            <a:r>
              <a:rPr lang="en-US" altLang="zh-HK" sz="1600" dirty="0">
                <a:hlinkClick r:id="rId3"/>
              </a:rPr>
              <a:t>https://doi.org/10.1145/3219819.3219983</a:t>
            </a:r>
            <a:endParaRPr lang="en-US" altLang="zh-HK" sz="1600" dirty="0"/>
          </a:p>
          <a:p>
            <a:r>
              <a:rPr lang="en-US" altLang="zh-HK" sz="1600" dirty="0"/>
              <a:t>Alfa, A., </a:t>
            </a:r>
            <a:r>
              <a:rPr lang="en-US" altLang="zh-HK" sz="1600" dirty="0" err="1"/>
              <a:t>Xue</a:t>
            </a:r>
            <a:r>
              <a:rPr lang="en-US" altLang="zh-HK" sz="1600" dirty="0"/>
              <a:t>, J., Ye, Q.: </a:t>
            </a:r>
            <a:r>
              <a:rPr lang="en-US" altLang="zh-HK" sz="1600" dirty="0" err="1"/>
              <a:t>Entrywise</a:t>
            </a:r>
            <a:r>
              <a:rPr lang="en-US" altLang="zh-HK" sz="1600" dirty="0"/>
              <a:t> perturbation theory for diagonally dominant M-matrices with applications. </a:t>
            </a:r>
            <a:r>
              <a:rPr lang="en-US" altLang="zh-HK" sz="1600" dirty="0" err="1"/>
              <a:t>Numerische</a:t>
            </a:r>
            <a:r>
              <a:rPr lang="en-US" altLang="zh-HK" sz="1600" dirty="0"/>
              <a:t> </a:t>
            </a:r>
            <a:r>
              <a:rPr lang="en-US" altLang="zh-HK" sz="1600" dirty="0" err="1"/>
              <a:t>Mathematik</a:t>
            </a:r>
            <a:r>
              <a:rPr lang="en-US" altLang="zh-HK" sz="1600" dirty="0"/>
              <a:t> 90, 401–414 (2002). </a:t>
            </a:r>
            <a:r>
              <a:rPr lang="en-US" altLang="zh-HK" sz="1600" dirty="0">
                <a:hlinkClick r:id="rId4"/>
              </a:rPr>
              <a:t>https://doi.org/10.1007/s002110100289</a:t>
            </a:r>
            <a:endParaRPr lang="en-US" altLang="zh-HK" sz="1600" dirty="0"/>
          </a:p>
          <a:p>
            <a:r>
              <a:rPr lang="en-US" altLang="zh-HK" sz="1600" dirty="0"/>
              <a:t>Chan, T.H., Liang, Z., </a:t>
            </a:r>
            <a:r>
              <a:rPr lang="en-US" altLang="zh-HK" sz="1600" dirty="0" err="1"/>
              <a:t>Sozio</a:t>
            </a:r>
            <a:r>
              <a:rPr lang="en-US" altLang="zh-HK" sz="1600" dirty="0"/>
              <a:t>, M.: Revisiting opinion dynamics with varying susceptibility to persuasion via non-convex local search. In: WWW. pp. 173–183. ACM (2019). </a:t>
            </a:r>
            <a:r>
              <a:rPr lang="en-US" altLang="zh-HK" sz="1600" dirty="0">
                <a:hlinkClick r:id="rId5"/>
              </a:rPr>
              <a:t>https://doi.org/10.1145/3308558.3313509</a:t>
            </a:r>
            <a:endParaRPr lang="en-US" altLang="zh-HK" sz="1600" dirty="0"/>
          </a:p>
          <a:p>
            <a:r>
              <a:rPr lang="en-US" altLang="zh-HK" sz="1600" dirty="0"/>
              <a:t>DeGroot, M.H.: Reaching a consensus. Journal of the American Statistical Association 69(345), 118–121 (1974), </a:t>
            </a:r>
            <a:r>
              <a:rPr lang="en-US" altLang="zh-HK" sz="1600" dirty="0">
                <a:hlinkClick r:id="rId6"/>
              </a:rPr>
              <a:t>http://www.jstor.org/stable/2285509</a:t>
            </a:r>
            <a:endParaRPr lang="en-US" altLang="zh-HK" sz="1600" dirty="0"/>
          </a:p>
          <a:p>
            <a:r>
              <a:rPr lang="en-US" altLang="zh-HK" sz="1600" dirty="0" err="1"/>
              <a:t>Feige</a:t>
            </a:r>
            <a:r>
              <a:rPr lang="en-US" altLang="zh-HK" sz="1600" dirty="0"/>
              <a:t>, U.: Vertex cover is hardest to approximate on regular graphs. Manuscript (2003)</a:t>
            </a:r>
          </a:p>
          <a:p>
            <a:r>
              <a:rPr lang="en-US" altLang="zh-HK" sz="1600" dirty="0" err="1"/>
              <a:t>Friedkin</a:t>
            </a:r>
            <a:r>
              <a:rPr lang="en-US" altLang="zh-HK" sz="1600" dirty="0"/>
              <a:t>, N.E., Johnsen, E.C.: Social inﬂuence networks and opinion change. Advances in Group Processes 16, 1–19 (1999)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DB1B3-E7F7-4320-96BA-353BC2A6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zh-HK" dirty="0"/>
              <a:t>Thank you!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EF4C38-5DFE-422E-8045-C04DDBDE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5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/>
          <a:lstStyle/>
          <a:p>
            <a:r>
              <a:rPr lang="en-US" altLang="zh-HK" dirty="0"/>
              <a:t>Opinion Dynamics Model</a:t>
            </a:r>
            <a:endParaRPr lang="zh-HK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EB84921-D1B9-4DE7-9800-E6609BE5A113}"/>
              </a:ext>
            </a:extLst>
          </p:cNvPr>
          <p:cNvGrpSpPr/>
          <p:nvPr/>
        </p:nvGrpSpPr>
        <p:grpSpPr>
          <a:xfrm>
            <a:off x="408240" y="1999706"/>
            <a:ext cx="2675697" cy="2171178"/>
            <a:chOff x="7350441" y="2668614"/>
            <a:chExt cx="4617080" cy="3746501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CE5652C2-A0F9-4BD7-9092-22EB469F037B}"/>
                </a:ext>
              </a:extLst>
            </p:cNvPr>
            <p:cNvGrpSpPr/>
            <p:nvPr/>
          </p:nvGrpSpPr>
          <p:grpSpPr>
            <a:xfrm>
              <a:off x="7350441" y="2668614"/>
              <a:ext cx="4617080" cy="3746501"/>
              <a:chOff x="7350441" y="2668614"/>
              <a:chExt cx="4617080" cy="3746501"/>
            </a:xfrm>
          </p:grpSpPr>
          <p:pic>
            <p:nvPicPr>
              <p:cNvPr id="98" name="圖片 97">
                <a:extLst>
                  <a:ext uri="{FF2B5EF4-FFF2-40B4-BE49-F238E27FC236}">
                    <a16:creationId xmlns:a16="http://schemas.microsoft.com/office/drawing/2014/main" id="{17B3011C-9530-4E67-8C35-884C187BA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823" b="96976" l="1143" r="98429">
                            <a14:foregroundMark x1="6714" y1="44355" x2="38571" y2="23185"/>
                            <a14:foregroundMark x1="38571" y1="23185" x2="88286" y2="29234"/>
                            <a14:foregroundMark x1="88286" y1="29234" x2="44000" y2="72177"/>
                            <a14:foregroundMark x1="44000" y1="72177" x2="60714" y2="36089"/>
                            <a14:foregroundMark x1="60714" y1="36089" x2="74286" y2="68750"/>
                            <a14:foregroundMark x1="74286" y1="68750" x2="33714" y2="51008"/>
                            <a14:foregroundMark x1="13429" y1="75202" x2="24714" y2="45565"/>
                            <a14:foregroundMark x1="24714" y1="45565" x2="70000" y2="48185"/>
                            <a14:foregroundMark x1="70000" y1="48185" x2="12143" y2="72984"/>
                            <a14:foregroundMark x1="12143" y1="72984" x2="27714" y2="79637"/>
                            <a14:foregroundMark x1="27714" y1="79637" x2="27714" y2="79637"/>
                            <a14:foregroundMark x1="9275" y1="80920" x2="82571" y2="85081"/>
                            <a14:foregroundMark x1="82571" y1="85081" x2="89000" y2="51008"/>
                            <a14:foregroundMark x1="89000" y1="51008" x2="82857" y2="14516"/>
                            <a14:foregroundMark x1="82857" y1="14516" x2="31714" y2="39315"/>
                            <a14:foregroundMark x1="31714" y1="39315" x2="84714" y2="56048"/>
                            <a14:foregroundMark x1="84714" y1="56048" x2="45429" y2="20363"/>
                            <a14:foregroundMark x1="45429" y1="20363" x2="3571" y2="33266"/>
                            <a14:foregroundMark x1="3571" y1="33266" x2="37143" y2="76210"/>
                            <a14:foregroundMark x1="37143" y1="76210" x2="93429" y2="40121"/>
                            <a14:foregroundMark x1="93429" y1="40121" x2="94143" y2="25605"/>
                            <a14:foregroundMark x1="87000" y1="72782" x2="85714" y2="18548"/>
                            <a14:foregroundMark x1="85714" y1="18548" x2="38143" y2="7661"/>
                            <a14:foregroundMark x1="38143" y1="7661" x2="17336" y2="11643"/>
                            <a14:foregroundMark x1="37429" y1="14113" x2="62571" y2="14718"/>
                            <a14:foregroundMark x1="62571" y1="14718" x2="77571" y2="10484"/>
                            <a14:foregroundMark x1="77571" y1="10484" x2="12143" y2="27823"/>
                            <a14:foregroundMark x1="12143" y1="27823" x2="27286" y2="31048"/>
                            <a14:foregroundMark x1="27286" y1="31048" x2="47429" y2="72984"/>
                            <a14:foregroundMark x1="47429" y1="72984" x2="59571" y2="84073"/>
                            <a14:foregroundMark x1="59571" y1="84073" x2="90873" y2="89126"/>
                            <a14:foregroundMark x1="66000" y1="35484" x2="59286" y2="71169"/>
                            <a14:foregroundMark x1="59286" y1="71169" x2="56143" y2="48185"/>
                            <a14:foregroundMark x1="56143" y1="48185" x2="38000" y2="74798"/>
                            <a14:foregroundMark x1="38000" y1="74798" x2="38000" y2="74798"/>
                            <a14:foregroundMark x1="46286" y1="30847" x2="48143" y2="60081"/>
                            <a14:foregroundMark x1="48143" y1="60081" x2="59286" y2="73589"/>
                            <a14:foregroundMark x1="70286" y1="24798" x2="71143" y2="72984"/>
                            <a14:foregroundMark x1="71143" y1="72984" x2="71143" y2="59476"/>
                            <a14:foregroundMark x1="57143" y1="36895" x2="57143" y2="36895"/>
                            <a14:foregroundMark x1="36286" y1="30242" x2="36286" y2="30242"/>
                            <a14:foregroundMark x1="58857" y1="31250" x2="52143" y2="33266"/>
                            <a14:foregroundMark x1="32571" y1="26008" x2="43714" y2="34476"/>
                            <a14:foregroundMark x1="49571" y1="35685" x2="51714" y2="32460"/>
                            <a14:foregroundMark x1="41286" y1="40524" x2="53143" y2="42137"/>
                            <a14:foregroundMark x1="42429" y1="42137" x2="39714" y2="43145"/>
                            <a14:foregroundMark x1="23714" y1="14113" x2="23143" y2="17944"/>
                            <a14:foregroundMark x1="22429" y1="17742" x2="12285" y2="18899"/>
                            <a14:foregroundMark x1="12160" y1="19078" x2="19571" y2="18548"/>
                            <a14:foregroundMark x1="26571" y1="16129" x2="37857" y2="12903"/>
                            <a14:foregroundMark x1="44571" y1="5444" x2="66857" y2="5444"/>
                            <a14:foregroundMark x1="66857" y1="5444" x2="59000" y2="5444"/>
                            <a14:foregroundMark x1="3513" y1="33156" x2="4353" y2="74494"/>
                            <a14:foregroundMark x1="16519" y1="96859" x2="77143" y2="94153"/>
                            <a14:foregroundMark x1="77143" y1="94153" x2="81286" y2="94153"/>
                            <a14:foregroundMark x1="95571" y1="55847" x2="82857" y2="94960"/>
                            <a14:foregroundMark x1="17429" y1="50403" x2="19857" y2="60685"/>
                            <a14:foregroundMark x1="70714" y1="78427" x2="58000" y2="74395"/>
                            <a14:foregroundMark x1="58000" y1="74395" x2="73857" y2="81855"/>
                            <a14:foregroundMark x1="73857" y1="81855" x2="60143" y2="92540"/>
                            <a14:foregroundMark x1="60143" y1="92540" x2="40714" y2="93952"/>
                            <a14:foregroundMark x1="40714" y1="93952" x2="80714" y2="81653"/>
                            <a14:foregroundMark x1="80714" y1="81653" x2="97286" y2="58871"/>
                            <a14:foregroundMark x1="20981" y1="6407" x2="84096" y2="8502"/>
                            <a14:foregroundMark x1="17174" y1="6281" x2="17308" y2="6285"/>
                            <a14:foregroundMark x1="85000" y1="68347" x2="88429" y2="88911"/>
                            <a14:foregroundMark x1="88429" y1="88911" x2="88857" y2="88911"/>
                            <a14:foregroundMark x1="82857" y1="63306" x2="81714" y2="66331"/>
                            <a14:foregroundMark x1="92857" y1="81250" x2="94495" y2="83176"/>
                            <a14:foregroundMark x1="80714" y1="97379" x2="86762" y2="95882"/>
                            <a14:foregroundMark x1="82714" y1="7863" x2="92714" y2="24194"/>
                            <a14:foregroundMark x1="9714" y1="27823" x2="1143" y2="34879"/>
                            <a14:foregroundMark x1="5429" y1="29839" x2="2143" y2="32258"/>
                            <a14:foregroundMark x1="3143" y1="28629" x2="1857" y2="26815"/>
                            <a14:foregroundMark x1="2000" y1="27621" x2="12429" y2="26210"/>
                            <a14:foregroundMark x1="4571" y1="26613" x2="10714" y2="26411"/>
                            <a14:foregroundMark x1="18286" y1="81653" x2="22571" y2="90927"/>
                            <a14:foregroundMark x1="15857" y1="82258" x2="19857" y2="91734"/>
                            <a14:foregroundMark x1="82286" y1="3226" x2="96286" y2="30847"/>
                            <a14:foregroundMark x1="88571" y1="10484" x2="98429" y2="27218"/>
                            <a14:foregroundMark x1="84000" y1="4435" x2="88571" y2="12500"/>
                            <a14:foregroundMark x1="97000" y1="64718" x2="89143" y2="79234"/>
                            <a14:foregroundMark x1="97571" y1="70766" x2="84571" y2="95161"/>
                            <a14:foregroundMark x1="85857" y1="96774" x2="94286" y2="80040"/>
                            <a14:foregroundMark x1="94286" y1="80040" x2="94286" y2="78226"/>
                            <a14:foregroundMark x1="94286" y1="82258" x2="87143" y2="96371"/>
                            <a14:foregroundMark x1="87143" y1="96371" x2="92143" y2="88105"/>
                            <a14:foregroundMark x1="90429" y1="92944" x2="95429" y2="84677"/>
                            <a14:foregroundMark x1="91286" y1="91734" x2="92714" y2="94153"/>
                            <a14:foregroundMark x1="89286" y1="95565" x2="91714" y2="95565"/>
                            <a14:backgroundMark x1="429" y1="20161" x2="8143" y2="5645"/>
                            <a14:backgroundMark x1="8143" y1="5645" x2="6714" y2="4637"/>
                            <a14:backgroundMark x1="87857" y1="0" x2="96286" y2="13306"/>
                            <a14:backgroundMark x1="96286" y1="13306" x2="91429" y2="403"/>
                            <a14:backgroundMark x1="95624" y1="14442" x2="99857" y2="18952"/>
                            <a14:backgroundMark x1="2429" y1="24798" x2="17857" y2="4032"/>
                            <a14:backgroundMark x1="4723" y1="23096" x2="16286" y2="403"/>
                            <a14:backgroundMark x1="3571" y1="19556" x2="13714" y2="5242"/>
                            <a14:backgroundMark x1="12571" y1="6048" x2="4000" y2="18548"/>
                            <a14:backgroundMark x1="4000" y1="18548" x2="11286" y2="4234"/>
                            <a14:backgroundMark x1="6571" y1="12298" x2="857" y2="17742"/>
                            <a14:backgroundMark x1="8105" y1="22204" x2="23143" y2="605"/>
                            <a14:backgroundMark x1="2143" y1="76613" x2="14714" y2="98589"/>
                            <a14:backgroundMark x1="3286" y1="97782" x2="15571" y2="97984"/>
                            <a14:backgroundMark x1="15571" y1="97984" x2="5286" y2="93548"/>
                            <a14:backgroundMark x1="99714" y1="82460" x2="95056" y2="90115"/>
                            <a14:backgroundMark x1="90548" y1="98474" x2="98571" y2="9133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653729" y="3153370"/>
                <a:ext cx="3912097" cy="2772000"/>
              </a:xfrm>
              <a:prstGeom prst="rect">
                <a:avLst/>
              </a:prstGeom>
            </p:spPr>
          </p:pic>
          <p:sp>
            <p:nvSpPr>
              <p:cNvPr id="99" name="橢圓 98">
                <a:extLst>
                  <a:ext uri="{FF2B5EF4-FFF2-40B4-BE49-F238E27FC236}">
                    <a16:creationId xmlns:a16="http://schemas.microsoft.com/office/drawing/2014/main" id="{BEBB66BF-215D-4E27-A811-A7F9321434CA}"/>
                  </a:ext>
                </a:extLst>
              </p:cNvPr>
              <p:cNvSpPr/>
              <p:nvPr/>
            </p:nvSpPr>
            <p:spPr>
              <a:xfrm>
                <a:off x="7350441" y="2668614"/>
                <a:ext cx="4617080" cy="374650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90D64442-8EFC-481C-AB43-45CF858101B6}"/>
                </a:ext>
              </a:extLst>
            </p:cNvPr>
            <p:cNvGrpSpPr/>
            <p:nvPr/>
          </p:nvGrpSpPr>
          <p:grpSpPr>
            <a:xfrm>
              <a:off x="7650622" y="3153370"/>
              <a:ext cx="3917950" cy="2771346"/>
              <a:chOff x="7658150" y="3155898"/>
              <a:chExt cx="3917950" cy="2771346"/>
            </a:xfrm>
          </p:grpSpPr>
          <p:pic>
            <p:nvPicPr>
              <p:cNvPr id="95" name="圖片 94">
                <a:extLst>
                  <a:ext uri="{FF2B5EF4-FFF2-40B4-BE49-F238E27FC236}">
                    <a16:creationId xmlns:a16="http://schemas.microsoft.com/office/drawing/2014/main" id="{B39BD3EE-74E0-44D2-A188-7C23D0C06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9162" l="237" r="99408">
                            <a14:foregroundMark x1="19068" y1="9866" x2="51659" y2="6700"/>
                            <a14:foregroundMark x1="51659" y1="6700" x2="63507" y2="21608"/>
                            <a14:foregroundMark x1="63507" y1="21608" x2="25711" y2="45394"/>
                            <a14:foregroundMark x1="25711" y1="45394" x2="71445" y2="76214"/>
                            <a14:foregroundMark x1="71445" y1="76214" x2="52014" y2="77889"/>
                            <a14:foregroundMark x1="52014" y1="77889" x2="56043" y2="27806"/>
                            <a14:foregroundMark x1="56043" y1="27806" x2="42062" y2="57119"/>
                            <a14:foregroundMark x1="42062" y1="57119" x2="44431" y2="75042"/>
                            <a14:foregroundMark x1="44431" y1="75042" x2="66588" y2="77052"/>
                            <a14:foregroundMark x1="66588" y1="77052" x2="38744" y2="81575"/>
                            <a14:foregroundMark x1="38744" y1="81575" x2="22393" y2="92127"/>
                            <a14:foregroundMark x1="22393" y1="92127" x2="12441" y2="79397"/>
                            <a14:foregroundMark x1="12441" y1="79397" x2="33886" y2="47571"/>
                            <a14:foregroundMark x1="33886" y1="47571" x2="62559" y2="36013"/>
                            <a14:foregroundMark x1="62559" y1="36013" x2="46564" y2="37018"/>
                            <a14:foregroundMark x1="46564" y1="37018" x2="70142" y2="50754"/>
                            <a14:foregroundMark x1="70142" y1="50754" x2="68483" y2="29146"/>
                            <a14:foregroundMark x1="68483" y1="29146" x2="20616" y2="21776"/>
                            <a14:foregroundMark x1="20616" y1="21776" x2="8649" y2="32663"/>
                            <a14:foregroundMark x1="8649" y1="32663" x2="34005" y2="55611"/>
                            <a14:foregroundMark x1="34005" y1="55611" x2="52488" y2="42714"/>
                            <a14:foregroundMark x1="52488" y1="42714" x2="74882" y2="45394"/>
                            <a14:foregroundMark x1="74882" y1="45394" x2="92417" y2="72362"/>
                            <a14:foregroundMark x1="92417" y1="72362" x2="99526" y2="73534"/>
                            <a14:foregroundMark x1="35190" y1="58124" x2="31398" y2="40034"/>
                            <a14:foregroundMark x1="75948" y1="41206" x2="89692" y2="47236"/>
                            <a14:foregroundMark x1="89692" y1="47236" x2="90640" y2="57286"/>
                            <a14:foregroundMark x1="84479" y1="17923" x2="86019" y2="40704"/>
                            <a14:foregroundMark x1="86019" y1="40704" x2="93957" y2="62982"/>
                            <a14:foregroundMark x1="93957" y1="62982" x2="93957" y2="62982"/>
                            <a14:foregroundMark x1="88566" y1="7095" x2="74052" y2="34506"/>
                            <a14:foregroundMark x1="74052" y1="34506" x2="72393" y2="0"/>
                            <a14:foregroundMark x1="72393" y1="0" x2="72393" y2="0"/>
                            <a14:foregroundMark x1="80450" y1="11390" x2="55332" y2="11558"/>
                            <a14:foregroundMark x1="55332" y1="11558" x2="68602" y2="11558"/>
                            <a14:foregroundMark x1="68602" y1="11558" x2="67773" y2="14908"/>
                            <a14:foregroundMark x1="90166" y1="8462" x2="71564" y2="16750"/>
                            <a14:foregroundMark x1="71564" y1="16750" x2="34479" y2="9715"/>
                            <a14:foregroundMark x1="34479" y1="9715" x2="59242" y2="31826"/>
                            <a14:foregroundMark x1="59242" y1="31826" x2="39810" y2="47069"/>
                            <a14:foregroundMark x1="39810" y1="47069" x2="48341" y2="87605"/>
                            <a14:foregroundMark x1="48341" y1="87605" x2="45972" y2="84757"/>
                            <a14:foregroundMark x1="19668" y1="36181" x2="28910" y2="44221"/>
                            <a14:foregroundMark x1="28910" y1="29146" x2="36374" y2="35511"/>
                            <a14:foregroundMark x1="21801" y1="34673" x2="30095" y2="44724"/>
                            <a14:foregroundMark x1="24052" y1="29313" x2="22749" y2="38023"/>
                            <a14:foregroundMark x1="6043" y1="28141" x2="8294" y2="52261"/>
                            <a14:foregroundMark x1="86019" y1="70854" x2="88270" y2="85762"/>
                            <a14:foregroundMark x1="23223" y1="75544" x2="18009" y2="80737"/>
                            <a14:foregroundMark x1="20853" y1="93970" x2="64455" y2="88610"/>
                            <a14:foregroundMark x1="64455" y1="88610" x2="65758" y2="88610"/>
                            <a14:foregroundMark x1="76066" y1="6198" x2="87516" y2="6198"/>
                            <a14:foregroundMark x1="90521" y1="9213" x2="96209" y2="43049"/>
                            <a14:foregroundMark x1="17773" y1="13735" x2="17773" y2="33501"/>
                            <a14:foregroundMark x1="7106" y1="25509" x2="5569" y2="66667"/>
                            <a14:foregroundMark x1="3683" y1="29118" x2="6517" y2="67839"/>
                            <a14:foregroundMark x1="15758" y1="46734" x2="10308" y2="75209"/>
                            <a14:foregroundMark x1="355" y1="49246" x2="7462" y2="78111"/>
                            <a14:foregroundMark x1="18727" y1="93184" x2="31161" y2="98325"/>
                            <a14:foregroundMark x1="31043" y1="62312" x2="34597" y2="84590"/>
                            <a14:foregroundMark x1="28436" y1="67839" x2="34242" y2="60637"/>
                            <a14:foregroundMark x1="27014" y1="62144" x2="31398" y2="63987"/>
                            <a14:foregroundMark x1="27251" y1="73367" x2="27251" y2="85762"/>
                            <a14:foregroundMark x1="99052" y1="67672" x2="84123" y2="71692"/>
                            <a14:foregroundMark x1="84123" y1="71692" x2="90877" y2="87270"/>
                            <a14:foregroundMark x1="89573" y1="26801" x2="94668" y2="37353"/>
                            <a14:foregroundMark x1="87559" y1="86097" x2="83649" y2="77722"/>
                            <a14:foregroundMark x1="82583" y1="64154" x2="87678" y2="86432"/>
                            <a14:foregroundMark x1="87678" y1="86432" x2="85190" y2="90787"/>
                            <a14:foregroundMark x1="85664" y1="77889" x2="76422" y2="71022"/>
                            <a14:foregroundMark x1="87085" y1="85930" x2="83649" y2="60469"/>
                            <a14:foregroundMark x1="84716" y1="93970" x2="84360" y2="67672"/>
                            <a14:foregroundMark x1="81280" y1="88275" x2="79265" y2="90787"/>
                            <a14:foregroundMark x1="76422" y1="72864" x2="78555" y2="82747"/>
                            <a14:foregroundMark x1="88389" y1="73702" x2="88389" y2="87102"/>
                            <a14:foregroundMark x1="92773" y1="24791" x2="91825" y2="18090"/>
                            <a14:foregroundMark x1="90284" y1="16750" x2="94668" y2="29481"/>
                            <a14:foregroundMark x1="90995" y1="17923" x2="93246" y2="18090"/>
                            <a14:foregroundMark x1="2844" y1="29983" x2="3199" y2="27973"/>
                            <a14:foregroundMark x1="4976" y1="27471" x2="7227" y2="26298"/>
                            <a14:foregroundMark x1="3199" y1="40704" x2="2962" y2="38023"/>
                            <a14:foregroundMark x1="2370" y1="37186" x2="4384" y2="35343"/>
                            <a14:foregroundMark x1="2133" y1="39363" x2="1540" y2="38693"/>
                            <a14:foregroundMark x1="829" y1="46399" x2="6280" y2="26298"/>
                            <a14:foregroundMark x1="6280" y1="26298" x2="6635" y2="25963"/>
                            <a14:foregroundMark x1="474" y1="42714" x2="5924" y2="29481"/>
                            <a14:foregroundMark x1="1659" y1="35511" x2="3555" y2="37856"/>
                            <a14:foregroundMark x1="3555" y1="34338" x2="474" y2="41039"/>
                            <a14:foregroundMark x1="29384" y1="12395" x2="72986" y2="22613"/>
                            <a14:foregroundMark x1="72986" y1="22613" x2="53436" y2="31658"/>
                            <a14:foregroundMark x1="53436" y1="31658" x2="38981" y2="45896"/>
                            <a14:foregroundMark x1="38981" y1="45896" x2="45142" y2="70352"/>
                            <a14:foregroundMark x1="45142" y1="70352" x2="56517" y2="81407"/>
                            <a14:foregroundMark x1="56517" y1="81407" x2="84123" y2="88777"/>
                            <a14:foregroundMark x1="84123" y1="88777" x2="75118" y2="85595"/>
                            <a14:foregroundMark x1="72393" y1="68007" x2="69313" y2="63987"/>
                            <a14:foregroundMark x1="70379" y1="52931" x2="78910" y2="75879"/>
                            <a14:foregroundMark x1="74171" y1="54941" x2="81991" y2="74372"/>
                            <a14:foregroundMark x1="81991" y1="74372" x2="82346" y2="72529"/>
                            <a14:foregroundMark x1="83057" y1="62479" x2="63389" y2="61642"/>
                            <a14:foregroundMark x1="63389" y1="61642" x2="76422" y2="74874"/>
                            <a14:foregroundMark x1="76422" y1="74874" x2="89455" y2="81910"/>
                            <a14:foregroundMark x1="89455" y1="81910" x2="84953" y2="62144"/>
                            <a14:foregroundMark x1="84953" y1="62144" x2="84479" y2="65159"/>
                            <a14:foregroundMark x1="89929" y1="47404" x2="98934" y2="70352"/>
                            <a14:foregroundMark x1="98934" y1="70352" x2="98815" y2="67169"/>
                            <a14:foregroundMark x1="92417" y1="44221" x2="75000" y2="24456"/>
                            <a14:foregroundMark x1="75000" y1="24456" x2="75592" y2="31658"/>
                            <a14:foregroundMark x1="78318" y1="31323" x2="81872" y2="40704"/>
                            <a14:foregroundMark x1="86967" y1="50251" x2="90521" y2="61977"/>
                            <a14:foregroundMark x1="91943" y1="38861" x2="98104" y2="58124"/>
                            <a14:foregroundMark x1="95616" y1="24121" x2="99052" y2="43551"/>
                            <a14:foregroundMark x1="99052" y1="43551" x2="95379" y2="25796"/>
                            <a14:foregroundMark x1="93009" y1="18090" x2="98460" y2="33668"/>
                            <a14:foregroundMark x1="57109" y1="6198" x2="63744" y2="8208"/>
                            <a14:foregroundMark x1="55213" y1="1675" x2="43128" y2="6030"/>
                            <a14:foregroundMark x1="43128" y1="6030" x2="72275" y2="7705"/>
                            <a14:foregroundMark x1="70024" y1="3853" x2="62322" y2="3853"/>
                            <a14:foregroundMark x1="44550" y1="3518" x2="30332" y2="4188"/>
                            <a14:foregroundMark x1="22038" y1="14405" x2="34360" y2="18425"/>
                            <a14:foregroundMark x1="22038" y1="10385" x2="17536" y2="18258"/>
                            <a14:foregroundMark x1="6872" y1="26298" x2="11256" y2="30318"/>
                            <a14:foregroundMark x1="5687" y1="26801" x2="2725" y2="34673"/>
                            <a14:foregroundMark x1="3910" y1="28308" x2="7109" y2="27471"/>
                            <a14:foregroundMark x1="30095" y1="37688" x2="36374" y2="29983"/>
                            <a14:foregroundMark x1="16825" y1="16750" x2="17299" y2="24121"/>
                            <a14:foregroundMark x1="11967" y1="40201" x2="15877" y2="57621"/>
                            <a14:foregroundMark x1="15877" y1="57621" x2="15995" y2="57789"/>
                            <a14:foregroundMark x1="19313" y1="48576" x2="13507" y2="71022"/>
                            <a14:foregroundMark x1="13507" y1="71022" x2="11256" y2="74372"/>
                            <a14:foregroundMark x1="18128" y1="64657" x2="23934" y2="56616"/>
                            <a14:foregroundMark x1="22867" y1="47739" x2="22867" y2="59966"/>
                            <a14:foregroundMark x1="19550" y1="59966" x2="14573" y2="68007"/>
                            <a14:foregroundMark x1="20024" y1="83250" x2="25711" y2="87772"/>
                            <a14:foregroundMark x1="34242" y1="78224" x2="37559" y2="58291"/>
                            <a14:foregroundMark x1="75948" y1="93635" x2="62915" y2="87270"/>
                            <a14:foregroundMark x1="75829" y1="92295" x2="79265" y2="91792"/>
                            <a14:foregroundMark x1="79502" y1="93970" x2="91351" y2="86432"/>
                            <a14:foregroundMark x1="91351" y1="86432" x2="93957" y2="73032"/>
                            <a14:foregroundMark x1="94431" y1="84925" x2="83649" y2="96985"/>
                            <a14:foregroundMark x1="83649" y1="96985" x2="81754" y2="96985"/>
                            <a14:foregroundMark x1="91232" y1="90452" x2="86967" y2="99162"/>
                            <a14:foregroundMark x1="97393" y1="75042" x2="91943" y2="86432"/>
                            <a14:foregroundMark x1="78555" y1="93467" x2="80924" y2="96985"/>
                            <a14:foregroundMark x1="95261" y1="81575" x2="93246" y2="86265"/>
                            <a14:foregroundMark x1="91469" y1="93970" x2="89218" y2="98492"/>
                            <a14:foregroundMark x1="92180" y1="91122" x2="90521" y2="95812"/>
                            <a14:foregroundMark x1="75118" y1="5360" x2="75474" y2="7705"/>
                            <a14:foregroundMark x1="80213" y1="41206" x2="77251" y2="50754"/>
                            <a14:foregroundMark x1="82227" y1="5193" x2="86137" y2="6700"/>
                            <a14:foregroundMark x1="83175" y1="2010" x2="81280" y2="3518"/>
                            <a14:foregroundMark x1="83294" y1="4523" x2="85545" y2="6533"/>
                            <a14:foregroundMark x1="80095" y1="335" x2="87915" y2="8375"/>
                            <a14:backgroundMark x1="20142" y1="3685" x2="8294" y2="15410"/>
                            <a14:backgroundMark x1="8294" y1="15410" x2="16469" y2="670"/>
                            <a14:backgroundMark x1="16469" y1="670" x2="3673" y2="1675"/>
                            <a14:backgroundMark x1="3673" y1="1675" x2="2844" y2="16248"/>
                            <a14:backgroundMark x1="711" y1="27303" x2="8649" y2="14070"/>
                            <a14:backgroundMark x1="8649" y1="14070" x2="355" y2="16918"/>
                            <a14:backgroundMark x1="6754" y1="8710" x2="7820" y2="8878"/>
                            <a14:backgroundMark x1="8175" y1="11055" x2="13507" y2="10050"/>
                            <a14:backgroundMark x1="8294" y1="10720" x2="6043" y2="10553"/>
                            <a14:backgroundMark x1="87915" y1="1675" x2="98697" y2="10888"/>
                            <a14:backgroundMark x1="98697" y1="10888" x2="99763" y2="2010"/>
                            <a14:backgroundMark x1="98934" y1="17923" x2="90284" y2="2345"/>
                            <a14:backgroundMark x1="90284" y1="2345" x2="90047" y2="1340"/>
                            <a14:backgroundMark x1="8057" y1="19263" x2="1066" y2="26633"/>
                            <a14:backgroundMark x1="1066" y1="79564" x2="13033" y2="95980"/>
                            <a14:backgroundMark x1="13033" y1="95980" x2="3436" y2="78559"/>
                            <a14:backgroundMark x1="3436" y1="78559" x2="16706" y2="96315"/>
                            <a14:backgroundMark x1="16706" y1="96315" x2="3791" y2="96817"/>
                            <a14:backgroundMark x1="3791" y1="96817" x2="1303" y2="79564"/>
                            <a14:backgroundMark x1="99763" y1="84925" x2="94500" y2="92643"/>
                            <a14:backgroundMark x1="92903" y1="98500" x2="98341" y2="97822"/>
                            <a14:backgroundMark x1="2285" y1="26751" x2="2844" y2="234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658150" y="3155898"/>
                <a:ext cx="3917950" cy="277134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字方塊 95">
                    <a:extLst>
                      <a:ext uri="{FF2B5EF4-FFF2-40B4-BE49-F238E27FC236}">
                        <a16:creationId xmlns:a16="http://schemas.microsoft.com/office/drawing/2014/main" id="{D4207CAD-E5E3-4860-AB63-AF4EC2A95960}"/>
                      </a:ext>
                    </a:extLst>
                  </p:cNvPr>
                  <p:cNvSpPr txBox="1"/>
                  <p:nvPr/>
                </p:nvSpPr>
                <p:spPr>
                  <a:xfrm>
                    <a:off x="8520724" y="4581717"/>
                    <a:ext cx="231006" cy="523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HK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HK" altLang="en-US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文字方塊 95">
                    <a:extLst>
                      <a:ext uri="{FF2B5EF4-FFF2-40B4-BE49-F238E27FC236}">
                        <a16:creationId xmlns:a16="http://schemas.microsoft.com/office/drawing/2014/main" id="{D4207CAD-E5E3-4860-AB63-AF4EC2A959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0724" y="4581717"/>
                    <a:ext cx="231006" cy="523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8571" b="-32653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2" name="內容版面配置區 2">
            <a:extLst>
              <a:ext uri="{FF2B5EF4-FFF2-40B4-BE49-F238E27FC236}">
                <a16:creationId xmlns:a16="http://schemas.microsoft.com/office/drawing/2014/main" id="{79458267-9793-475D-B81C-E609EFE2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82" y="1499456"/>
            <a:ext cx="11058418" cy="501821"/>
          </a:xfrm>
        </p:spPr>
        <p:txBody>
          <a:bodyPr anchor="t">
            <a:normAutofit/>
          </a:bodyPr>
          <a:lstStyle/>
          <a:p>
            <a:r>
              <a:rPr lang="en-US" altLang="zh-HK" dirty="0"/>
              <a:t>Our model originates from the work of DeGroot (1974) as well as </a:t>
            </a:r>
            <a:r>
              <a:rPr lang="en-US" altLang="zh-HK" dirty="0" err="1"/>
              <a:t>Friedkin</a:t>
            </a:r>
            <a:r>
              <a:rPr lang="en-US" altLang="zh-HK" dirty="0"/>
              <a:t> and Johnsen (1999)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2CD3890-61DE-452C-B66C-03469BD5A57D}"/>
                  </a:ext>
                </a:extLst>
              </p:cNvPr>
              <p:cNvSpPr txBox="1"/>
              <p:nvPr/>
            </p:nvSpPr>
            <p:spPr>
              <a:xfrm>
                <a:off x="246593" y="4663973"/>
                <a:ext cx="153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b="1" dirty="0"/>
                  <a:t>At time </a:t>
                </a:r>
                <a14:m>
                  <m:oMath xmlns:m="http://schemas.openxmlformats.org/officeDocument/2006/math">
                    <m:r>
                      <a:rPr lang="en-US" altLang="zh-HK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HK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HK" b="1" dirty="0"/>
                  <a:t>:</a:t>
                </a:r>
                <a:endParaRPr lang="zh-HK" altLang="en-US" b="1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2CD3890-61DE-452C-B66C-03469BD5A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3" y="4663973"/>
                <a:ext cx="1538276" cy="369332"/>
              </a:xfrm>
              <a:prstGeom prst="rect">
                <a:avLst/>
              </a:prstGeom>
              <a:blipFill>
                <a:blip r:embed="rId8"/>
                <a:stretch>
                  <a:fillRect l="-3162" t="-8197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A872A4E3-E250-4A12-8ED4-11E449F51B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175747"/>
                  </p:ext>
                </p:extLst>
              </p:nvPr>
            </p:nvGraphicFramePr>
            <p:xfrm>
              <a:off x="3410026" y="4673991"/>
              <a:ext cx="5484858" cy="43713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914143">
                      <a:extLst>
                        <a:ext uri="{9D8B030D-6E8A-4147-A177-3AD203B41FA5}">
                          <a16:colId xmlns:a16="http://schemas.microsoft.com/office/drawing/2014/main" val="1781167725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4014141108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1636672364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2538534698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2694849016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1573660501"/>
                        </a:ext>
                      </a:extLst>
                    </a:gridCol>
                  </a:tblGrid>
                  <a:tr h="148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K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K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52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A872A4E3-E250-4A12-8ED4-11E449F51B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175747"/>
                  </p:ext>
                </p:extLst>
              </p:nvPr>
            </p:nvGraphicFramePr>
            <p:xfrm>
              <a:off x="3410026" y="4673991"/>
              <a:ext cx="5484858" cy="43713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914143">
                      <a:extLst>
                        <a:ext uri="{9D8B030D-6E8A-4147-A177-3AD203B41FA5}">
                          <a16:colId xmlns:a16="http://schemas.microsoft.com/office/drawing/2014/main" val="1781167725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4014141108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1636672364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2538534698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2694849016"/>
                        </a:ext>
                      </a:extLst>
                    </a:gridCol>
                    <a:gridCol w="914143">
                      <a:extLst>
                        <a:ext uri="{9D8B030D-6E8A-4147-A177-3AD203B41FA5}">
                          <a16:colId xmlns:a16="http://schemas.microsoft.com/office/drawing/2014/main" val="1573660501"/>
                        </a:ext>
                      </a:extLst>
                    </a:gridCol>
                  </a:tblGrid>
                  <a:tr h="437134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r="-500667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000" r="-400667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675" r="-298013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0667" r="-20000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0667" r="-10000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00667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52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7">
                <a:extLst>
                  <a:ext uri="{FF2B5EF4-FFF2-40B4-BE49-F238E27FC236}">
                    <a16:creationId xmlns:a16="http://schemas.microsoft.com/office/drawing/2014/main" id="{0B8B0B8E-0BB1-4703-BB15-14557885A5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0600352"/>
                  </p:ext>
                </p:extLst>
              </p:nvPr>
            </p:nvGraphicFramePr>
            <p:xfrm>
              <a:off x="246593" y="6137530"/>
              <a:ext cx="8128002" cy="43713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78116772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01414110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3667236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385346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9484901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573660501"/>
                        </a:ext>
                      </a:extLst>
                    </a:gridCol>
                  </a:tblGrid>
                  <a:tr h="148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K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K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HK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HK" altLang="en-US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9452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7">
                <a:extLst>
                  <a:ext uri="{FF2B5EF4-FFF2-40B4-BE49-F238E27FC236}">
                    <a16:creationId xmlns:a16="http://schemas.microsoft.com/office/drawing/2014/main" id="{0B8B0B8E-0BB1-4703-BB15-14557885A5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0600352"/>
                  </p:ext>
                </p:extLst>
              </p:nvPr>
            </p:nvGraphicFramePr>
            <p:xfrm>
              <a:off x="246593" y="6137530"/>
              <a:ext cx="8128002" cy="43713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78116772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01414110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3667236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385346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9484901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573660501"/>
                        </a:ext>
                      </a:extLst>
                    </a:gridCol>
                  </a:tblGrid>
                  <a:tr h="437134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r="-500901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9552" r="-398655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450" r="-30045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0450" r="-20045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98655" r="-99552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500901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523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616F791-3C69-4E1E-91AD-300B7464A445}"/>
              </a:ext>
            </a:extLst>
          </p:cNvPr>
          <p:cNvGrpSpPr/>
          <p:nvPr/>
        </p:nvGrpSpPr>
        <p:grpSpPr>
          <a:xfrm>
            <a:off x="8068250" y="2038307"/>
            <a:ext cx="3618000" cy="2118012"/>
            <a:chOff x="8068250" y="2038307"/>
            <a:chExt cx="3618000" cy="2118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F519933B-80D8-494E-85FE-9F77DA6C426D}"/>
                    </a:ext>
                  </a:extLst>
                </p:cNvPr>
                <p:cNvSpPr txBox="1"/>
                <p:nvPr/>
              </p:nvSpPr>
              <p:spPr>
                <a:xfrm>
                  <a:off x="8246673" y="2038307"/>
                  <a:ext cx="3255516" cy="3260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HK" sz="1600" b="1" dirty="0"/>
                    <a:t>Interaction matrix </a:t>
                  </a:r>
                  <a14:m>
                    <m:oMath xmlns:m="http://schemas.openxmlformats.org/officeDocument/2006/math">
                      <m:r>
                        <a:rPr lang="en-US" altLang="zh-HK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endParaRPr lang="zh-HK" altLang="en-US" sz="1600" b="1" dirty="0"/>
                </a:p>
              </p:txBody>
            </p:sp>
          </mc:Choice>
          <mc:Fallback xmlns="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F519933B-80D8-494E-85FE-9F77DA6C4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673" y="2038307"/>
                  <a:ext cx="3255516" cy="326092"/>
                </a:xfrm>
                <a:prstGeom prst="rect">
                  <a:avLst/>
                </a:prstGeom>
                <a:blipFill>
                  <a:blip r:embed="rId11"/>
                  <a:stretch>
                    <a:fillRect t="-5556" b="-25926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" name="圖表 38">
                  <a:extLst>
                    <a:ext uri="{FF2B5EF4-FFF2-40B4-BE49-F238E27FC236}">
                      <a16:creationId xmlns:a16="http://schemas.microsoft.com/office/drawing/2014/main" id="{1E8DE2F6-41E2-44B9-B53E-65E64146512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0149990"/>
                    </p:ext>
                  </p:extLst>
                </p:nvPr>
              </p:nvGraphicFramePr>
              <p:xfrm>
                <a:off x="8068250" y="2283878"/>
                <a:ext cx="3618000" cy="18724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</mc:Choice>
          <mc:Fallback xmlns="">
            <p:graphicFrame>
              <p:nvGraphicFramePr>
                <p:cNvPr id="39" name="圖表 38">
                  <a:extLst>
                    <a:ext uri="{FF2B5EF4-FFF2-40B4-BE49-F238E27FC236}">
                      <a16:creationId xmlns:a16="http://schemas.microsoft.com/office/drawing/2014/main" id="{1E8DE2F6-41E2-44B9-B53E-65E64146512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0149990"/>
                    </p:ext>
                  </p:extLst>
                </p:nvPr>
              </p:nvGraphicFramePr>
              <p:xfrm>
                <a:off x="8068250" y="2283878"/>
                <a:ext cx="3618000" cy="18724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3"/>
                </a:graphicData>
              </a:graphic>
            </p:graphicFrame>
          </mc:Fallback>
        </mc:AlternateContent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E506071F-6A7A-4A24-9724-9616BC4D827E}"/>
              </a:ext>
            </a:extLst>
          </p:cNvPr>
          <p:cNvGrpSpPr/>
          <p:nvPr/>
        </p:nvGrpSpPr>
        <p:grpSpPr>
          <a:xfrm>
            <a:off x="5853172" y="2042130"/>
            <a:ext cx="2684102" cy="2405887"/>
            <a:chOff x="5853172" y="2040013"/>
            <a:chExt cx="2684102" cy="2405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272761A0-DCAA-4C44-9F18-41E1E5CF20DA}"/>
                    </a:ext>
                  </a:extLst>
                </p:cNvPr>
                <p:cNvSpPr txBox="1"/>
                <p:nvPr/>
              </p:nvSpPr>
              <p:spPr>
                <a:xfrm>
                  <a:off x="5868326" y="2040013"/>
                  <a:ext cx="2044799" cy="3260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HK" sz="1600" b="1" dirty="0"/>
                    <a:t>Resistance vector </a:t>
                  </a:r>
                  <a14:m>
                    <m:oMath xmlns:m="http://schemas.openxmlformats.org/officeDocument/2006/math">
                      <m:r>
                        <a:rPr lang="en-US" altLang="zh-HK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a14:m>
                  <a:endParaRPr lang="zh-HK" altLang="en-US" sz="16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272761A0-DCAA-4C44-9F18-41E1E5CF2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326" y="2040013"/>
                  <a:ext cx="2044799" cy="326092"/>
                </a:xfrm>
                <a:prstGeom prst="rect">
                  <a:avLst/>
                </a:prstGeom>
                <a:blipFill>
                  <a:blip r:embed="rId14"/>
                  <a:stretch>
                    <a:fillRect t="-5660" b="-2830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C794EF4E-3DF7-495F-9288-D7236E77866E}"/>
                </a:ext>
              </a:extLst>
            </p:cNvPr>
            <p:cNvGrpSpPr/>
            <p:nvPr/>
          </p:nvGrpSpPr>
          <p:grpSpPr>
            <a:xfrm>
              <a:off x="6487428" y="4119808"/>
              <a:ext cx="2049846" cy="326092"/>
              <a:chOff x="6487428" y="4655459"/>
              <a:chExt cx="2049846" cy="338554"/>
            </a:xfrm>
          </p:grpSpPr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8F982CB8-2350-4902-B643-2A7A89AD704F}"/>
                  </a:ext>
                </a:extLst>
              </p:cNvPr>
              <p:cNvCxnSpPr/>
              <p:nvPr/>
            </p:nvCxnSpPr>
            <p:spPr>
              <a:xfrm>
                <a:off x="6487428" y="4665084"/>
                <a:ext cx="104915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C2277C-3D7C-4C28-A0A3-2179F5115EAF}"/>
                  </a:ext>
                </a:extLst>
              </p:cNvPr>
              <p:cNvSpPr txBox="1"/>
              <p:nvPr/>
            </p:nvSpPr>
            <p:spPr>
              <a:xfrm>
                <a:off x="6891690" y="4655459"/>
                <a:ext cx="1645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400" dirty="0"/>
                  <a:t>More stubborn</a:t>
                </a:r>
                <a:endParaRPr lang="zh-HK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0" name="圖表 39">
                  <a:extLst>
                    <a:ext uri="{FF2B5EF4-FFF2-40B4-BE49-F238E27FC236}">
                      <a16:creationId xmlns:a16="http://schemas.microsoft.com/office/drawing/2014/main" id="{6DAC080F-55F0-4B79-A2CD-6892ADE91EA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33081990"/>
                    </p:ext>
                  </p:extLst>
                </p:nvPr>
              </p:nvGraphicFramePr>
              <p:xfrm>
                <a:off x="5853172" y="2280283"/>
                <a:ext cx="2044800" cy="18724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5"/>
                </a:graphicData>
              </a:graphic>
            </p:graphicFrame>
          </mc:Choice>
          <mc:Fallback xmlns="">
            <p:graphicFrame>
              <p:nvGraphicFramePr>
                <p:cNvPr id="40" name="圖表 39">
                  <a:extLst>
                    <a:ext uri="{FF2B5EF4-FFF2-40B4-BE49-F238E27FC236}">
                      <a16:creationId xmlns:a16="http://schemas.microsoft.com/office/drawing/2014/main" id="{6DAC080F-55F0-4B79-A2CD-6892ADE91EA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33081990"/>
                    </p:ext>
                  </p:extLst>
                </p:nvPr>
              </p:nvGraphicFramePr>
              <p:xfrm>
                <a:off x="5853172" y="2280283"/>
                <a:ext cx="2044800" cy="18724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</mc:Fallback>
        </mc:AlternateContent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2C094E77-1AE4-4DE6-8909-A6524F042960}"/>
              </a:ext>
            </a:extLst>
          </p:cNvPr>
          <p:cNvGrpSpPr/>
          <p:nvPr/>
        </p:nvGrpSpPr>
        <p:grpSpPr>
          <a:xfrm>
            <a:off x="3229606" y="2044657"/>
            <a:ext cx="2498298" cy="2110184"/>
            <a:chOff x="3229606" y="2038307"/>
            <a:chExt cx="2498298" cy="2110184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2595EE6-F11F-420C-8C31-2C0F0AFF39B1}"/>
                </a:ext>
              </a:extLst>
            </p:cNvPr>
            <p:cNvGrpSpPr/>
            <p:nvPr/>
          </p:nvGrpSpPr>
          <p:grpSpPr>
            <a:xfrm>
              <a:off x="3557216" y="2390337"/>
              <a:ext cx="196850" cy="1452478"/>
              <a:chOff x="3557216" y="2962145"/>
              <a:chExt cx="196850" cy="1474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24986E42-34DD-43AD-9014-FA8D421CB1E7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2962145"/>
                    <a:ext cx="196850" cy="312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HK" sz="14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zh-HK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24986E42-34DD-43AD-9014-FA8D421CB1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2962145"/>
                    <a:ext cx="196850" cy="31248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F3E60BF6-F049-4E9B-A739-2EEDAB7ADC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3192654"/>
                    <a:ext cx="196850" cy="312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HK" sz="14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zh-HK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F3E60BF6-F049-4E9B-A739-2EEDAB7AD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3192654"/>
                    <a:ext cx="196850" cy="31248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3643E672-7E4C-4649-B290-E48DDC3816E1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4124358"/>
                    <a:ext cx="196850" cy="312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HK" sz="14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oMath>
                      </m:oMathPara>
                    </a14:m>
                    <a:endParaRPr lang="zh-HK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3643E672-7E4C-4649-B290-E48DDC3816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4124358"/>
                    <a:ext cx="196850" cy="3124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1875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00A8BE24-8376-44F2-B7CA-86B1AD9F2105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3436057"/>
                    <a:ext cx="196850" cy="312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HK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zh-HK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00A8BE24-8376-44F2-B7CA-86B1AD9F2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3436057"/>
                    <a:ext cx="196850" cy="31248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2EEC9F00-5143-431F-A288-0BBCCE0AE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3909966"/>
                    <a:ext cx="196850" cy="312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HK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zh-HK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2EEC9F00-5143-431F-A288-0BBCCE0AE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3909966"/>
                    <a:ext cx="196850" cy="31248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9B1FD682-FF2B-4875-B1A4-AD45054EC20C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3673011"/>
                    <a:ext cx="196850" cy="312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HK" sz="14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oMath>
                      </m:oMathPara>
                    </a14:m>
                    <a:endParaRPr lang="zh-HK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9B1FD682-FF2B-4875-B1A4-AD45054EC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3673011"/>
                    <a:ext cx="196850" cy="31248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065E089-F4DA-4859-914E-18BC96EBC2F8}"/>
                </a:ext>
              </a:extLst>
            </p:cNvPr>
            <p:cNvSpPr txBox="1"/>
            <p:nvPr/>
          </p:nvSpPr>
          <p:spPr>
            <a:xfrm rot="16200000">
              <a:off x="3031469" y="2989570"/>
              <a:ext cx="733344" cy="337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600" b="1" dirty="0"/>
                <a:t>Agent</a:t>
              </a:r>
              <a:endParaRPr lang="zh-HK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C339718-3283-44F0-A9B9-3DAED4CC4F2B}"/>
                    </a:ext>
                  </a:extLst>
                </p:cNvPr>
                <p:cNvSpPr txBox="1"/>
                <p:nvPr/>
              </p:nvSpPr>
              <p:spPr>
                <a:xfrm>
                  <a:off x="3429276" y="2038307"/>
                  <a:ext cx="2298628" cy="3614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HK" sz="1600" b="1" dirty="0"/>
                    <a:t>Innate opinion vector </a:t>
                  </a:r>
                  <a14:m>
                    <m:oMath xmlns:m="http://schemas.openxmlformats.org/officeDocument/2006/math">
                      <m:r>
                        <a:rPr lang="en-US" altLang="zh-HK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zh-HK" altLang="en-US" sz="1600" b="1" dirty="0"/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C339718-3283-44F0-A9B9-3DAED4CC4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276" y="2038307"/>
                  <a:ext cx="2298628" cy="361433"/>
                </a:xfrm>
                <a:prstGeom prst="rect">
                  <a:avLst/>
                </a:prstGeom>
                <a:blipFill>
                  <a:blip r:embed="rId23"/>
                  <a:stretch>
                    <a:fillRect t="-5000" b="-13333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1" name="圖表 40">
                  <a:extLst>
                    <a:ext uri="{FF2B5EF4-FFF2-40B4-BE49-F238E27FC236}">
                      <a16:creationId xmlns:a16="http://schemas.microsoft.com/office/drawing/2014/main" id="{BAED28FB-F225-41EF-84F7-57A94DB35C1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70262180"/>
                    </p:ext>
                  </p:extLst>
                </p:nvPr>
              </p:nvGraphicFramePr>
              <p:xfrm>
                <a:off x="3645103" y="2276050"/>
                <a:ext cx="2044800" cy="18724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4"/>
                </a:graphicData>
              </a:graphic>
            </p:graphicFrame>
          </mc:Choice>
          <mc:Fallback xmlns="">
            <p:graphicFrame>
              <p:nvGraphicFramePr>
                <p:cNvPr id="41" name="圖表 40">
                  <a:extLst>
                    <a:ext uri="{FF2B5EF4-FFF2-40B4-BE49-F238E27FC236}">
                      <a16:creationId xmlns:a16="http://schemas.microsoft.com/office/drawing/2014/main" id="{BAED28FB-F225-41EF-84F7-57A94DB35C1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70262180"/>
                    </p:ext>
                  </p:extLst>
                </p:nvPr>
              </p:nvGraphicFramePr>
              <p:xfrm>
                <a:off x="3645103" y="2276050"/>
                <a:ext cx="2044800" cy="18724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5"/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格 7">
                <a:extLst>
                  <a:ext uri="{FF2B5EF4-FFF2-40B4-BE49-F238E27FC236}">
                    <a16:creationId xmlns:a16="http://schemas.microsoft.com/office/drawing/2014/main" id="{56BC81F0-786A-408F-9B2F-68311CCA1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280115"/>
                  </p:ext>
                </p:extLst>
              </p:nvPr>
            </p:nvGraphicFramePr>
            <p:xfrm>
              <a:off x="1872984" y="4684500"/>
              <a:ext cx="914143" cy="435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914143">
                      <a:extLst>
                        <a:ext uri="{9D8B030D-6E8A-4147-A177-3AD203B41FA5}">
                          <a16:colId xmlns:a16="http://schemas.microsoft.com/office/drawing/2014/main" val="1781167725"/>
                        </a:ext>
                      </a:extLst>
                    </a:gridCol>
                  </a:tblGrid>
                  <a:tr h="435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HK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52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格 7">
                <a:extLst>
                  <a:ext uri="{FF2B5EF4-FFF2-40B4-BE49-F238E27FC236}">
                    <a16:creationId xmlns:a16="http://schemas.microsoft.com/office/drawing/2014/main" id="{56BC81F0-786A-408F-9B2F-68311CCA1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280115"/>
                  </p:ext>
                </p:extLst>
              </p:nvPr>
            </p:nvGraphicFramePr>
            <p:xfrm>
              <a:off x="1872984" y="4684500"/>
              <a:ext cx="914143" cy="435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914143">
                      <a:extLst>
                        <a:ext uri="{9D8B030D-6E8A-4147-A177-3AD203B41FA5}">
                          <a16:colId xmlns:a16="http://schemas.microsoft.com/office/drawing/2014/main" val="1781167725"/>
                        </a:ext>
                      </a:extLst>
                    </a:gridCol>
                  </a:tblGrid>
                  <a:tr h="4356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523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5" name="群組 84">
            <a:extLst>
              <a:ext uri="{FF2B5EF4-FFF2-40B4-BE49-F238E27FC236}">
                <a16:creationId xmlns:a16="http://schemas.microsoft.com/office/drawing/2014/main" id="{512A2CA3-B26E-4182-ACDD-74EE3C94E650}"/>
              </a:ext>
            </a:extLst>
          </p:cNvPr>
          <p:cNvGrpSpPr/>
          <p:nvPr/>
        </p:nvGrpSpPr>
        <p:grpSpPr>
          <a:xfrm>
            <a:off x="3881966" y="5111125"/>
            <a:ext cx="4554007" cy="304373"/>
            <a:chOff x="3881966" y="5164049"/>
            <a:chExt cx="4554007" cy="359999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6A32E1C-5D21-4F17-9E94-6EC9899B2F3F}"/>
                </a:ext>
              </a:extLst>
            </p:cNvPr>
            <p:cNvGrpSpPr/>
            <p:nvPr/>
          </p:nvGrpSpPr>
          <p:grpSpPr>
            <a:xfrm>
              <a:off x="3881966" y="5164050"/>
              <a:ext cx="872913" cy="359810"/>
              <a:chOff x="3229606" y="5676282"/>
              <a:chExt cx="3862074" cy="294896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606B9549-6464-4738-9AED-D7D0EA583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06" y="5676282"/>
                <a:ext cx="0" cy="17119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B405708-EA96-4511-95A2-D5AB35145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06" y="5847194"/>
                <a:ext cx="3862074" cy="27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FBDA7F00-B997-420E-93F5-C26C17E2C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680" y="5847472"/>
                <a:ext cx="0" cy="1237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D7174F05-0FD5-43C6-9C78-F2661CB03807}"/>
                </a:ext>
              </a:extLst>
            </p:cNvPr>
            <p:cNvGrpSpPr/>
            <p:nvPr/>
          </p:nvGrpSpPr>
          <p:grpSpPr>
            <a:xfrm>
              <a:off x="4754879" y="5164049"/>
              <a:ext cx="728003" cy="359999"/>
              <a:chOff x="3229606" y="5676282"/>
              <a:chExt cx="3862074" cy="294896"/>
            </a:xfrm>
          </p:grpSpPr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E02BFA56-DF1F-439A-B28B-CAB923B9F664}"/>
                  </a:ext>
                </a:extLst>
              </p:cNvPr>
              <p:cNvCxnSpPr/>
              <p:nvPr/>
            </p:nvCxnSpPr>
            <p:spPr>
              <a:xfrm>
                <a:off x="3229606" y="5676282"/>
                <a:ext cx="0" cy="11023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93DD2CB8-4282-4339-B5C4-CAC60C85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06" y="5786512"/>
                <a:ext cx="3862074" cy="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2DC39CB6-386B-4FF4-8DAD-BA4C38AA1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680" y="5786512"/>
                <a:ext cx="0" cy="18466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B2771E11-2C30-4ED1-A544-E27BC9A8575A}"/>
                </a:ext>
              </a:extLst>
            </p:cNvPr>
            <p:cNvGrpSpPr/>
            <p:nvPr/>
          </p:nvGrpSpPr>
          <p:grpSpPr>
            <a:xfrm>
              <a:off x="5708654" y="5169319"/>
              <a:ext cx="483476" cy="354541"/>
              <a:chOff x="3229606" y="5676282"/>
              <a:chExt cx="3862074" cy="294896"/>
            </a:xfrm>
          </p:grpSpPr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6899FF-7843-4C4E-8506-C22C255CD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06" y="5676282"/>
                <a:ext cx="0" cy="6789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CE8FC1F7-3D22-42FA-BE59-5D7ECB44B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06" y="5750338"/>
                <a:ext cx="3862074" cy="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C85C7A76-C5D3-4837-A939-05686C23C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680" y="5756138"/>
                <a:ext cx="0" cy="21504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166EE8F-3871-40B7-9933-D4A2645F5585}"/>
                </a:ext>
              </a:extLst>
            </p:cNvPr>
            <p:cNvCxnSpPr>
              <a:cxnSpLocks/>
            </p:cNvCxnSpPr>
            <p:nvPr/>
          </p:nvCxnSpPr>
          <p:spPr>
            <a:xfrm>
              <a:off x="6659639" y="5169319"/>
              <a:ext cx="0" cy="354541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4B39AFFB-6C45-42E7-ABE7-B6D6F8D06ED5}"/>
                </a:ext>
              </a:extLst>
            </p:cNvPr>
            <p:cNvGrpSpPr/>
            <p:nvPr/>
          </p:nvGrpSpPr>
          <p:grpSpPr>
            <a:xfrm flipH="1">
              <a:off x="7023475" y="5164050"/>
              <a:ext cx="511855" cy="359054"/>
              <a:chOff x="3229606" y="5676282"/>
              <a:chExt cx="3862074" cy="294896"/>
            </a:xfrm>
          </p:grpSpPr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BE54B111-9E77-4F9C-828A-D113B32C37A0}"/>
                  </a:ext>
                </a:extLst>
              </p:cNvPr>
              <p:cNvCxnSpPr/>
              <p:nvPr/>
            </p:nvCxnSpPr>
            <p:spPr>
              <a:xfrm>
                <a:off x="3229606" y="5676282"/>
                <a:ext cx="0" cy="11023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D2002960-A506-46DB-9030-D0B3D8912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06" y="5786512"/>
                <a:ext cx="3862074" cy="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56005E80-B505-4A68-91A2-5C78C8917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680" y="5786512"/>
                <a:ext cx="0" cy="18466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8479755A-7502-4D5D-B6F0-2FCEDE187E8C}"/>
                </a:ext>
              </a:extLst>
            </p:cNvPr>
            <p:cNvGrpSpPr/>
            <p:nvPr/>
          </p:nvGrpSpPr>
          <p:grpSpPr>
            <a:xfrm flipH="1">
              <a:off x="7467638" y="5164050"/>
              <a:ext cx="968335" cy="359226"/>
              <a:chOff x="3229606" y="5676282"/>
              <a:chExt cx="3862074" cy="294896"/>
            </a:xfrm>
          </p:grpSpPr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ABBFF1E4-4715-4EE2-99AB-311E22BEE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06" y="5676282"/>
                <a:ext cx="0" cy="17119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B0414F9-FB11-4CBD-AB9D-1031BA822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06" y="5847472"/>
                <a:ext cx="3862074" cy="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EC4310CA-C795-4790-AA24-2A8A7BC77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680" y="5847472"/>
                <a:ext cx="0" cy="1237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CC52C68D-FA15-495F-AE73-208008C62FB5}"/>
              </a:ext>
            </a:extLst>
          </p:cNvPr>
          <p:cNvGrpSpPr/>
          <p:nvPr/>
        </p:nvGrpSpPr>
        <p:grpSpPr>
          <a:xfrm>
            <a:off x="4191247" y="5553742"/>
            <a:ext cx="1638052" cy="865533"/>
            <a:chOff x="4191247" y="5553742"/>
            <a:chExt cx="1638052" cy="86553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B14AAC-6B96-4A7E-8072-15BD1F087806}"/>
                </a:ext>
              </a:extLst>
            </p:cNvPr>
            <p:cNvGrpSpPr/>
            <p:nvPr/>
          </p:nvGrpSpPr>
          <p:grpSpPr>
            <a:xfrm>
              <a:off x="4191247" y="5553742"/>
              <a:ext cx="1638052" cy="865533"/>
              <a:chOff x="6511057" y="5891572"/>
              <a:chExt cx="2051050" cy="54555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圖表 83">
                    <a:extLst>
                      <a:ext uri="{FF2B5EF4-FFF2-40B4-BE49-F238E27FC236}">
                        <a16:creationId xmlns:a16="http://schemas.microsoft.com/office/drawing/2014/main" id="{6BADC9A8-D0E3-4AC6-96D7-E72EDD7D5A6D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6511057" y="5891572"/>
                  <a:ext cx="2051050" cy="54555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7"/>
                  </a:graphicData>
                </a:graphic>
              </p:graphicFrame>
            </mc:Choice>
            <mc:Fallback xmlns="">
              <p:graphicFrame>
                <p:nvGraphicFramePr>
                  <p:cNvPr id="84" name="圖表 83">
                    <a:extLst>
                      <a:ext uri="{FF2B5EF4-FFF2-40B4-BE49-F238E27FC236}">
                        <a16:creationId xmlns:a16="http://schemas.microsoft.com/office/drawing/2014/main" id="{6BADC9A8-D0E3-4AC6-96D7-E72EDD7D5A6D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6511057" y="5891572"/>
                  <a:ext cx="2051050" cy="54555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8"/>
                  </a:graphicData>
                </a:graphic>
              </p:graphicFrame>
            </mc:Fallback>
          </mc:AlternateContent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9A8DDFF-2F9D-4095-878B-E34BE61D6130}"/>
                  </a:ext>
                </a:extLst>
              </p:cNvPr>
              <p:cNvSpPr/>
              <p:nvPr/>
            </p:nvSpPr>
            <p:spPr>
              <a:xfrm>
                <a:off x="7091680" y="6119730"/>
                <a:ext cx="1263884" cy="892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6F49C12F-34E7-49DE-990D-32A63A63275D}"/>
                    </a:ext>
                  </a:extLst>
                </p:cNvPr>
                <p:cNvSpPr txBox="1"/>
                <p:nvPr/>
              </p:nvSpPr>
              <p:spPr>
                <a:xfrm>
                  <a:off x="4214376" y="5560145"/>
                  <a:ext cx="13204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 : 1−</m:t>
                        </m:r>
                        <m:sSub>
                          <m:sSub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HK" altLang="en-US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6F49C12F-34E7-49DE-990D-32A63A632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376" y="5560145"/>
                  <a:ext cx="1320402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F6FC26A-5E7F-4C14-A4AB-02FD2B34579F}"/>
              </a:ext>
            </a:extLst>
          </p:cNvPr>
          <p:cNvGrpSpPr/>
          <p:nvPr/>
        </p:nvGrpSpPr>
        <p:grpSpPr>
          <a:xfrm>
            <a:off x="5144966" y="5565808"/>
            <a:ext cx="821918" cy="421412"/>
            <a:chOff x="5144966" y="5905832"/>
            <a:chExt cx="821918" cy="266339"/>
          </a:xfrm>
        </p:grpSpPr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D5CCC17E-1DC9-4983-9B42-7455C9799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4966" y="6172171"/>
              <a:ext cx="821918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3B907DF2-50A0-440A-9D25-D0D34596B5A9}"/>
                </a:ext>
              </a:extLst>
            </p:cNvPr>
            <p:cNvCxnSpPr>
              <a:cxnSpLocks/>
            </p:cNvCxnSpPr>
            <p:nvPr/>
          </p:nvCxnSpPr>
          <p:spPr>
            <a:xfrm>
              <a:off x="5966884" y="5905832"/>
              <a:ext cx="0" cy="265923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8ABBE34C-B9EC-4D69-ADB6-13A945FEA83F}"/>
              </a:ext>
            </a:extLst>
          </p:cNvPr>
          <p:cNvSpPr/>
          <p:nvPr/>
        </p:nvSpPr>
        <p:spPr>
          <a:xfrm>
            <a:off x="3780862" y="2431182"/>
            <a:ext cx="7905388" cy="6362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5BE1AC4-A108-4AB6-991C-C7359937D700}"/>
              </a:ext>
            </a:extLst>
          </p:cNvPr>
          <p:cNvSpPr/>
          <p:nvPr/>
        </p:nvSpPr>
        <p:spPr>
          <a:xfrm>
            <a:off x="3778982" y="3419475"/>
            <a:ext cx="7905388" cy="40286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C6D03B0C-C82F-4878-AC7E-AA973B436D42}"/>
              </a:ext>
            </a:extLst>
          </p:cNvPr>
          <p:cNvGrpSpPr/>
          <p:nvPr/>
        </p:nvGrpSpPr>
        <p:grpSpPr>
          <a:xfrm>
            <a:off x="7787122" y="3339221"/>
            <a:ext cx="2146279" cy="2075333"/>
            <a:chOff x="5144966" y="5905832"/>
            <a:chExt cx="821918" cy="266339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5307DA50-C97D-4DC1-B1DB-FF6CCC40BB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4966" y="6172171"/>
              <a:ext cx="821918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9C421ACE-37FD-45F6-83BC-49895FC6B9DE}"/>
                </a:ext>
              </a:extLst>
            </p:cNvPr>
            <p:cNvCxnSpPr>
              <a:cxnSpLocks/>
            </p:cNvCxnSpPr>
            <p:nvPr/>
          </p:nvCxnSpPr>
          <p:spPr>
            <a:xfrm>
              <a:off x="5966884" y="5905832"/>
              <a:ext cx="0" cy="265923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B6AF8C24-FF30-4514-A8A1-AB64E7BBEC5E}"/>
                  </a:ext>
                </a:extLst>
              </p:cNvPr>
              <p:cNvSpPr txBox="1"/>
              <p:nvPr/>
            </p:nvSpPr>
            <p:spPr>
              <a:xfrm>
                <a:off x="227798" y="4219514"/>
                <a:ext cx="3338878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Initial</a:t>
                </a:r>
                <a:r>
                  <a:rPr lang="zh-TW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TW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expressed opinion: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zh-HK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B6AF8C24-FF30-4514-A8A1-AB64E7BB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98" y="4219514"/>
                <a:ext cx="3338878" cy="387927"/>
              </a:xfrm>
              <a:prstGeom prst="rect">
                <a:avLst/>
              </a:prstGeom>
              <a:blipFill>
                <a:blip r:embed="rId30"/>
                <a:stretch>
                  <a:fillRect l="-1460" t="-3125" b="-2343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5D77E53-056E-461B-B7A3-1DFF94D4089D}"/>
                  </a:ext>
                </a:extLst>
              </p:cNvPr>
              <p:cNvSpPr txBox="1"/>
              <p:nvPr/>
            </p:nvSpPr>
            <p:spPr>
              <a:xfrm>
                <a:off x="8573642" y="5494263"/>
                <a:ext cx="3126486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Equilibrium opinion:</a:t>
                </a:r>
              </a:p>
              <a:p>
                <a:r>
                  <a:rPr lang="en-US" altLang="zh-TW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altLang="zh-TW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𝑀𝐴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br>
                  <a:rPr lang="en-US" altLang="zh-H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altLang="zh-H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H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altLang="zh-H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H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br>
                  <a:rPr lang="en-US" altLang="zh-H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HK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HK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b="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HK" b="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b="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HK" b="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HK" b="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HK" b="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altLang="zh-HK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H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</a:t>
                </a:r>
                <a:endParaRPr lang="zh-HK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5D77E53-056E-461B-B7A3-1DFF94D40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642" y="5494263"/>
                <a:ext cx="3126486" cy="1218923"/>
              </a:xfrm>
              <a:prstGeom prst="rect">
                <a:avLst/>
              </a:prstGeom>
              <a:blipFill>
                <a:blip r:embed="rId31"/>
                <a:stretch>
                  <a:fillRect l="-1559" t="-2500" b="-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矩形 112">
            <a:extLst>
              <a:ext uri="{FF2B5EF4-FFF2-40B4-BE49-F238E27FC236}">
                <a16:creationId xmlns:a16="http://schemas.microsoft.com/office/drawing/2014/main" id="{574CDCFD-DC5D-4DFE-A08D-16808FC63000}"/>
              </a:ext>
            </a:extLst>
          </p:cNvPr>
          <p:cNvSpPr/>
          <p:nvPr/>
        </p:nvSpPr>
        <p:spPr>
          <a:xfrm>
            <a:off x="6456661" y="3194593"/>
            <a:ext cx="1257002" cy="95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720C92B2-78B2-4DED-A8A2-FD3F02C468A4}"/>
              </a:ext>
            </a:extLst>
          </p:cNvPr>
          <p:cNvGrpSpPr/>
          <p:nvPr/>
        </p:nvGrpSpPr>
        <p:grpSpPr>
          <a:xfrm>
            <a:off x="4189130" y="5145213"/>
            <a:ext cx="3562350" cy="546100"/>
            <a:chOff x="4189130" y="5145213"/>
            <a:chExt cx="3562350" cy="546100"/>
          </a:xfrm>
        </p:grpSpPr>
        <p:graphicFrame>
          <p:nvGraphicFramePr>
            <p:cNvPr id="42" name="圖表 41">
              <a:extLst>
                <a:ext uri="{FF2B5EF4-FFF2-40B4-BE49-F238E27FC236}">
                  <a16:creationId xmlns:a16="http://schemas.microsoft.com/office/drawing/2014/main" id="{4A714861-B34C-4B45-A755-40A32F087F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3174834"/>
                </p:ext>
              </p:extLst>
            </p:nvPr>
          </p:nvGraphicFramePr>
          <p:xfrm>
            <a:off x="4189130" y="5145213"/>
            <a:ext cx="3562350" cy="54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2"/>
            </a:graphicData>
          </a:graphic>
        </p:graphicFrame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12FAF4EF-03F6-4001-A17A-B675910DFE43}"/>
                </a:ext>
              </a:extLst>
            </p:cNvPr>
            <p:cNvGrpSpPr/>
            <p:nvPr/>
          </p:nvGrpSpPr>
          <p:grpSpPr>
            <a:xfrm>
              <a:off x="4323294" y="5456645"/>
              <a:ext cx="3287179" cy="101594"/>
              <a:chOff x="4323294" y="5458233"/>
              <a:chExt cx="3287179" cy="101594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AAF165E1-0D46-43EF-8F39-291A15E5C46C}"/>
                  </a:ext>
                </a:extLst>
              </p:cNvPr>
              <p:cNvSpPr/>
              <p:nvPr/>
            </p:nvSpPr>
            <p:spPr>
              <a:xfrm flipV="1">
                <a:off x="4323294" y="5473990"/>
                <a:ext cx="3287179" cy="85837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HK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D98FFEB2-7BFE-486E-9416-D8736333FFDD}"/>
                  </a:ext>
                </a:extLst>
              </p:cNvPr>
              <p:cNvSpPr/>
              <p:nvPr/>
            </p:nvSpPr>
            <p:spPr>
              <a:xfrm rot="10986537" flipV="1">
                <a:off x="4335523" y="5468326"/>
                <a:ext cx="1640358" cy="47686"/>
              </a:xfrm>
              <a:prstGeom prst="triangle">
                <a:avLst>
                  <a:gd name="adj" fmla="val 451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HK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EDE50F62-85E3-43DA-8F2B-5DD04405E6FE}"/>
                  </a:ext>
                </a:extLst>
              </p:cNvPr>
              <p:cNvSpPr/>
              <p:nvPr/>
            </p:nvSpPr>
            <p:spPr>
              <a:xfrm rot="11211994" flipV="1">
                <a:off x="5238843" y="5458233"/>
                <a:ext cx="735311" cy="59545"/>
              </a:xfrm>
              <a:prstGeom prst="triangle">
                <a:avLst>
                  <a:gd name="adj" fmla="val 3422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HK" dirty="0"/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id="{C97A32DB-B689-4C97-8AF9-67169824C2F2}"/>
                  </a:ext>
                </a:extLst>
              </p:cNvPr>
              <p:cNvSpPr/>
              <p:nvPr/>
            </p:nvSpPr>
            <p:spPr>
              <a:xfrm flipV="1">
                <a:off x="5708654" y="5472895"/>
                <a:ext cx="950985" cy="85344"/>
              </a:xfrm>
              <a:prstGeom prst="triangle">
                <a:avLst>
                  <a:gd name="adj" fmla="val 2572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HK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AD8C4494-0587-493F-99CD-54142BC17187}"/>
                  </a:ext>
                </a:extLst>
              </p:cNvPr>
              <p:cNvSpPr/>
              <p:nvPr/>
            </p:nvSpPr>
            <p:spPr>
              <a:xfrm rot="10591468" flipH="1" flipV="1">
                <a:off x="5953528" y="5469317"/>
                <a:ext cx="1379464" cy="45719"/>
              </a:xfrm>
              <a:prstGeom prst="triangle">
                <a:avLst>
                  <a:gd name="adj" fmla="val 5084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HK"/>
              </a:p>
            </p:txBody>
          </p:sp>
        </p:grp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69E2753-F30E-412D-8A3B-6A6706925D6A}"/>
              </a:ext>
            </a:extLst>
          </p:cNvPr>
          <p:cNvGrpSpPr/>
          <p:nvPr/>
        </p:nvGrpSpPr>
        <p:grpSpPr>
          <a:xfrm>
            <a:off x="2330056" y="5120100"/>
            <a:ext cx="2159941" cy="867129"/>
            <a:chOff x="3229606" y="5676285"/>
            <a:chExt cx="3862074" cy="294896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5FE66E5-996A-4E29-8DDF-D2465E07A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9606" y="5676282"/>
              <a:ext cx="2" cy="294896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D9B1EE11-CF65-4C3A-B69D-84F26F143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29606" y="5971178"/>
              <a:ext cx="3862074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50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 animBg="1"/>
      <p:bldP spid="104" grpId="0" animBg="1"/>
      <p:bldP spid="111" grpId="0"/>
      <p:bldP spid="112" grpId="0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>
            <a:normAutofit/>
          </a:bodyPr>
          <a:lstStyle/>
          <a:p>
            <a:r>
              <a:rPr lang="en-US" altLang="zh-HK" dirty="0"/>
              <a:t>Opinion Susceptibility Problem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98810"/>
                <a:ext cx="11029615" cy="1555256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1800" b="0" dirty="0"/>
                  <a:t>To minimize the objective function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nary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HK" sz="1800" i="1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endParaRPr lang="en-US" altLang="zh-HK" sz="1800" dirty="0"/>
              </a:p>
              <a:p>
                <a:pPr lvl="1"/>
                <a:r>
                  <a:rPr lang="en-US" altLang="zh-HK" sz="1600" dirty="0"/>
                  <a:t>i.e., to minimize the sum of equilibrium opinions by modifying the resistance parameters</a:t>
                </a:r>
              </a:p>
              <a:p>
                <a:r>
                  <a:rPr lang="en-US" altLang="zh-HK" sz="1800" dirty="0"/>
                  <a:t>Is the solution to the problem applicable in reality??</a:t>
                </a:r>
              </a:p>
              <a:p>
                <a:pPr lvl="1"/>
                <a:r>
                  <a:rPr lang="en-US" altLang="zh-HK" sz="1600" dirty="0"/>
                  <a:t>Yes, persuasive technologies can intentionally change people’s attitudes, including their susceptibility to persuasion!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98810"/>
                <a:ext cx="11029615" cy="1555256"/>
              </a:xfrm>
              <a:blipFill>
                <a:blip r:embed="rId3"/>
                <a:stretch>
                  <a:fillRect l="-221" t="-27451" b="-219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89972BF-95CD-43F3-A00A-F672793F9B1E}"/>
              </a:ext>
            </a:extLst>
          </p:cNvPr>
          <p:cNvGrpSpPr/>
          <p:nvPr/>
        </p:nvGrpSpPr>
        <p:grpSpPr>
          <a:xfrm>
            <a:off x="478195" y="3610125"/>
            <a:ext cx="10939594" cy="3109331"/>
            <a:chOff x="478195" y="3610125"/>
            <a:chExt cx="10939594" cy="3109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281C4403-45CD-479B-9706-EA43BE84F91D}"/>
                    </a:ext>
                  </a:extLst>
                </p:cNvPr>
                <p:cNvSpPr txBox="1"/>
                <p:nvPr/>
              </p:nvSpPr>
              <p:spPr>
                <a:xfrm>
                  <a:off x="970817" y="3727117"/>
                  <a:ext cx="1771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 trivial case: </a:t>
                  </a:r>
                  <a14:m>
                    <m:oMath xmlns:m="http://schemas.openxmlformats.org/officeDocument/2006/math">
                      <m:r>
                        <a:rPr lang="en-US" altLang="zh-H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H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H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H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a14:m>
                  <a:endParaRPr lang="zh-HK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281C4403-45CD-479B-9706-EA43BE84F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817" y="3727117"/>
                  <a:ext cx="1771048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031" t="-4717" r="-3093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6BCB4C1-6F57-4BB8-98AE-99B158A55A6D}"/>
                </a:ext>
              </a:extLst>
            </p:cNvPr>
            <p:cNvSpPr txBox="1"/>
            <p:nvPr/>
          </p:nvSpPr>
          <p:spPr>
            <a:xfrm>
              <a:off x="3460162" y="3727117"/>
              <a:ext cx="219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Unbudgeted variant</a:t>
              </a:r>
              <a:endParaRPr lang="zh-HK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A8B1AAAF-1458-4EC4-94BA-6101FA67DEED}"/>
                    </a:ext>
                  </a:extLst>
                </p:cNvPr>
                <p:cNvSpPr txBox="1"/>
                <p:nvPr/>
              </p:nvSpPr>
              <p:spPr>
                <a:xfrm>
                  <a:off x="6175411" y="3727117"/>
                  <a:ext cx="2196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H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H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HK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-budgeted variant</a:t>
                  </a:r>
                  <a:endParaRPr lang="zh-HK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A8B1AAAF-1458-4EC4-94BA-6101FA67D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411" y="3727117"/>
                  <a:ext cx="219616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556" b="-2459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79180A44-9597-41DE-86DE-8F2B8E02D089}"/>
                    </a:ext>
                  </a:extLst>
                </p:cNvPr>
                <p:cNvSpPr txBox="1"/>
                <p:nvPr/>
              </p:nvSpPr>
              <p:spPr>
                <a:xfrm>
                  <a:off x="8890719" y="3727117"/>
                  <a:ext cx="2196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H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H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HK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-budgeted variant</a:t>
                  </a:r>
                  <a:endParaRPr lang="zh-HK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79180A44-9597-41DE-86DE-8F2B8E02D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0719" y="3727117"/>
                  <a:ext cx="219616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277" b="-2459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5" name="圖表 44">
                  <a:extLst>
                    <a:ext uri="{FF2B5EF4-FFF2-40B4-BE49-F238E27FC236}">
                      <a16:creationId xmlns:a16="http://schemas.microsoft.com/office/drawing/2014/main" id="{57A8482A-AC2D-4DB2-9059-3A4897F89ABA}"/>
                    </a:ext>
                  </a:extLst>
                </p:cNvPr>
                <p:cNvGraphicFramePr/>
                <p:nvPr/>
              </p:nvGraphicFramePr>
              <p:xfrm>
                <a:off x="3460162" y="4257090"/>
                <a:ext cx="2196164" cy="201086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mc:Choice>
          <mc:Fallback xmlns="">
            <p:graphicFrame>
              <p:nvGraphicFramePr>
                <p:cNvPr id="45" name="圖表 44">
                  <a:extLst>
                    <a:ext uri="{FF2B5EF4-FFF2-40B4-BE49-F238E27FC236}">
                      <a16:creationId xmlns:a16="http://schemas.microsoft.com/office/drawing/2014/main" id="{57A8482A-AC2D-4DB2-9059-3A4897F89ABA}"/>
                    </a:ext>
                  </a:extLst>
                </p:cNvPr>
                <p:cNvGraphicFramePr/>
                <p:nvPr/>
              </p:nvGraphicFramePr>
              <p:xfrm>
                <a:off x="3460162" y="4257090"/>
                <a:ext cx="2196164" cy="201086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mc:Fallback>
        </mc:AlternateContent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62018B2-E304-40D9-B801-12CE761E74C6}"/>
                </a:ext>
              </a:extLst>
            </p:cNvPr>
            <p:cNvGrpSpPr/>
            <p:nvPr/>
          </p:nvGrpSpPr>
          <p:grpSpPr>
            <a:xfrm>
              <a:off x="478195" y="4320149"/>
              <a:ext cx="2756293" cy="2010868"/>
              <a:chOff x="363092" y="4071893"/>
              <a:chExt cx="2756293" cy="201086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" name="圖表 17">
                    <a:extLst>
                      <a:ext uri="{FF2B5EF4-FFF2-40B4-BE49-F238E27FC236}">
                        <a16:creationId xmlns:a16="http://schemas.microsoft.com/office/drawing/2014/main" id="{D13DE119-B836-4ECB-8D85-3F9C17BCEDF2}"/>
                      </a:ext>
                    </a:extLst>
                  </p:cNvPr>
                  <p:cNvGraphicFramePr/>
                  <p:nvPr/>
                </p:nvGraphicFramePr>
                <p:xfrm>
                  <a:off x="903973" y="4071893"/>
                  <a:ext cx="2215412" cy="2010868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9"/>
                  </a:graphicData>
                </a:graphic>
              </p:graphicFrame>
            </mc:Choice>
            <mc:Fallback xmlns="">
              <p:graphicFrame>
                <p:nvGraphicFramePr>
                  <p:cNvPr id="18" name="圖表 17">
                    <a:extLst>
                      <a:ext uri="{FF2B5EF4-FFF2-40B4-BE49-F238E27FC236}">
                        <a16:creationId xmlns:a16="http://schemas.microsoft.com/office/drawing/2014/main" id="{D13DE119-B836-4ECB-8D85-3F9C17BCEDF2}"/>
                      </a:ext>
                    </a:extLst>
                  </p:cNvPr>
                  <p:cNvGraphicFramePr/>
                  <p:nvPr/>
                </p:nvGraphicFramePr>
                <p:xfrm>
                  <a:off x="903973" y="4071893"/>
                  <a:ext cx="2215412" cy="2010868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0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>
                    <a:extLst>
                      <a:ext uri="{FF2B5EF4-FFF2-40B4-BE49-F238E27FC236}">
                        <a16:creationId xmlns:a16="http://schemas.microsoft.com/office/drawing/2014/main" id="{A5CAB4AD-861E-4E2C-A81C-2B2E36B12713}"/>
                      </a:ext>
                    </a:extLst>
                  </p:cNvPr>
                  <p:cNvSpPr txBox="1"/>
                  <p:nvPr/>
                </p:nvSpPr>
                <p:spPr>
                  <a:xfrm>
                    <a:off x="363092" y="4635615"/>
                    <a:ext cx="78479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HK" sz="1200" b="0" dirty="0"/>
                      <a:t>Innate opinion</a:t>
                    </a:r>
                    <a14:m>
                      <m:oMath xmlns:m="http://schemas.openxmlformats.org/officeDocument/2006/math">
                        <m:r>
                          <a:rPr lang="en-US" altLang="zh-HK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HK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HK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zh-HK" altLang="en-US" sz="1600" dirty="0"/>
                  </a:p>
                </p:txBody>
              </p:sp>
            </mc:Choice>
            <mc:Fallback xmlns="">
              <p:sp>
                <p:nvSpPr>
                  <p:cNvPr id="46" name="文字方塊 45">
                    <a:extLst>
                      <a:ext uri="{FF2B5EF4-FFF2-40B4-BE49-F238E27FC236}">
                        <a16:creationId xmlns:a16="http://schemas.microsoft.com/office/drawing/2014/main" id="{A5CAB4AD-861E-4E2C-A81C-2B2E36B12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092" y="4635615"/>
                    <a:ext cx="784796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943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C760318B-9EB1-432D-AC01-403DF3B51F9E}"/>
                    </a:ext>
                  </a:extLst>
                </p:cNvPr>
                <p:cNvSpPr txBox="1"/>
                <p:nvPr/>
              </p:nvSpPr>
              <p:spPr>
                <a:xfrm>
                  <a:off x="3699743" y="6244098"/>
                  <a:ext cx="17170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1400" b="0" dirty="0"/>
                    <a:t>Feasible range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H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HK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HK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C760318B-9EB1-432D-AC01-403DF3B51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743" y="6244098"/>
                  <a:ext cx="171700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922" b="-1764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EDA74DD7-A15F-4B1A-A8CB-33BBC26BFE9B}"/>
                </a:ext>
              </a:extLst>
            </p:cNvPr>
            <p:cNvGrpSpPr/>
            <p:nvPr/>
          </p:nvGrpSpPr>
          <p:grpSpPr>
            <a:xfrm>
              <a:off x="5970232" y="4305999"/>
              <a:ext cx="2722241" cy="2245876"/>
              <a:chOff x="6095999" y="4120802"/>
              <a:chExt cx="2722241" cy="224587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2" name="圖表 51">
                    <a:extLst>
                      <a:ext uri="{FF2B5EF4-FFF2-40B4-BE49-F238E27FC236}">
                        <a16:creationId xmlns:a16="http://schemas.microsoft.com/office/drawing/2014/main" id="{0951760D-2798-4057-AEFA-FB3623B64F86}"/>
                      </a:ext>
                    </a:extLst>
                  </p:cNvPr>
                  <p:cNvGraphicFramePr/>
                  <p:nvPr/>
                </p:nvGraphicFramePr>
                <p:xfrm>
                  <a:off x="6095999" y="4120802"/>
                  <a:ext cx="873382" cy="7577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3"/>
                  </a:graphicData>
                </a:graphic>
              </p:graphicFrame>
            </mc:Choice>
            <mc:Fallback xmlns="">
              <p:graphicFrame>
                <p:nvGraphicFramePr>
                  <p:cNvPr id="52" name="圖表 51">
                    <a:extLst>
                      <a:ext uri="{FF2B5EF4-FFF2-40B4-BE49-F238E27FC236}">
                        <a16:creationId xmlns:a16="http://schemas.microsoft.com/office/drawing/2014/main" id="{0951760D-2798-4057-AEFA-FB3623B64F86}"/>
                      </a:ext>
                    </a:extLst>
                  </p:cNvPr>
                  <p:cNvGraphicFramePr/>
                  <p:nvPr/>
                </p:nvGraphicFramePr>
                <p:xfrm>
                  <a:off x="6095999" y="4120802"/>
                  <a:ext cx="873382" cy="7577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4"/>
                  </a:graphicData>
                </a:graphic>
              </p:graphicFrame>
            </mc:Fallback>
          </mc:AlternateContent>
          <p:sp>
            <p:nvSpPr>
              <p:cNvPr id="47" name="十字形 46">
                <a:extLst>
                  <a:ext uri="{FF2B5EF4-FFF2-40B4-BE49-F238E27FC236}">
                    <a16:creationId xmlns:a16="http://schemas.microsoft.com/office/drawing/2014/main" id="{73769FFB-3EB4-45EC-A00E-0A5DC3AED1BD}"/>
                  </a:ext>
                </a:extLst>
              </p:cNvPr>
              <p:cNvSpPr/>
              <p:nvPr/>
            </p:nvSpPr>
            <p:spPr>
              <a:xfrm>
                <a:off x="6619475" y="4804989"/>
                <a:ext cx="369332" cy="369332"/>
              </a:xfrm>
              <a:prstGeom prst="plus">
                <a:avLst>
                  <a:gd name="adj" fmla="val 3724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FEEFF41F-6B2A-4716-A7D0-FF1B24E183E0}"/>
                  </a:ext>
                </a:extLst>
              </p:cNvPr>
              <p:cNvGrpSpPr/>
              <p:nvPr/>
            </p:nvGrpSpPr>
            <p:grpSpPr>
              <a:xfrm>
                <a:off x="6878376" y="5134353"/>
                <a:ext cx="1939864" cy="1232325"/>
                <a:chOff x="6878376" y="5134353"/>
                <a:chExt cx="1939864" cy="1232325"/>
              </a:xfrm>
            </p:grpSpPr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38C6E72F-7B94-4367-9DB4-98A38529C57B}"/>
                    </a:ext>
                  </a:extLst>
                </p:cNvPr>
                <p:cNvGrpSpPr/>
                <p:nvPr/>
              </p:nvGrpSpPr>
              <p:grpSpPr>
                <a:xfrm>
                  <a:off x="6878376" y="5134353"/>
                  <a:ext cx="944342" cy="820628"/>
                  <a:chOff x="7370738" y="5207218"/>
                  <a:chExt cx="1105767" cy="960903"/>
                </a:xfrm>
              </p:grpSpPr>
              <p:sp>
                <p:nvSpPr>
                  <p:cNvPr id="50" name="六邊形 49">
                    <a:extLst>
                      <a:ext uri="{FF2B5EF4-FFF2-40B4-BE49-F238E27FC236}">
                        <a16:creationId xmlns:a16="http://schemas.microsoft.com/office/drawing/2014/main" id="{93EC54E2-FACF-4547-A9C6-FA122F026AF8}"/>
                      </a:ext>
                    </a:extLst>
                  </p:cNvPr>
                  <p:cNvSpPr/>
                  <p:nvPr/>
                </p:nvSpPr>
                <p:spPr>
                  <a:xfrm>
                    <a:off x="7479960" y="5317834"/>
                    <a:ext cx="887314" cy="764927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/>
                  </a:p>
                </p:txBody>
              </p:sp>
              <p:sp>
                <p:nvSpPr>
                  <p:cNvPr id="54" name="橢圓 53">
                    <a:extLst>
                      <a:ext uri="{FF2B5EF4-FFF2-40B4-BE49-F238E27FC236}">
                        <a16:creationId xmlns:a16="http://schemas.microsoft.com/office/drawing/2014/main" id="{F9B9F1C8-F002-4DC9-9848-A5BDD7DB0048}"/>
                      </a:ext>
                    </a:extLst>
                  </p:cNvPr>
                  <p:cNvSpPr/>
                  <p:nvPr/>
                </p:nvSpPr>
                <p:spPr>
                  <a:xfrm>
                    <a:off x="7558312" y="5224298"/>
                    <a:ext cx="218440" cy="21844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HK" sz="1100" dirty="0"/>
                      <a:t>1</a:t>
                    </a:r>
                    <a:endParaRPr lang="zh-HK" altLang="en-US" sz="1100" dirty="0"/>
                  </a:p>
                </p:txBody>
              </p:sp>
              <p:sp>
                <p:nvSpPr>
                  <p:cNvPr id="60" name="橢圓 59">
                    <a:extLst>
                      <a:ext uri="{FF2B5EF4-FFF2-40B4-BE49-F238E27FC236}">
                        <a16:creationId xmlns:a16="http://schemas.microsoft.com/office/drawing/2014/main" id="{5C2ED538-84A1-49E1-AD8A-D8C2B6E8EF68}"/>
                      </a:ext>
                    </a:extLst>
                  </p:cNvPr>
                  <p:cNvSpPr/>
                  <p:nvPr/>
                </p:nvSpPr>
                <p:spPr>
                  <a:xfrm>
                    <a:off x="8076429" y="5949681"/>
                    <a:ext cx="218439" cy="2184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HK" sz="1100" dirty="0"/>
                      <a:t>4</a:t>
                    </a:r>
                    <a:endParaRPr lang="zh-HK" altLang="en-US" sz="1100" dirty="0"/>
                  </a:p>
                </p:txBody>
              </p:sp>
              <p:sp>
                <p:nvSpPr>
                  <p:cNvPr id="61" name="橢圓 60">
                    <a:extLst>
                      <a:ext uri="{FF2B5EF4-FFF2-40B4-BE49-F238E27FC236}">
                        <a16:creationId xmlns:a16="http://schemas.microsoft.com/office/drawing/2014/main" id="{126AEC48-C2B1-426D-AB21-544403A3A834}"/>
                      </a:ext>
                    </a:extLst>
                  </p:cNvPr>
                  <p:cNvSpPr/>
                  <p:nvPr/>
                </p:nvSpPr>
                <p:spPr>
                  <a:xfrm>
                    <a:off x="8076439" y="5207218"/>
                    <a:ext cx="218440" cy="2184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HK" sz="1100" dirty="0"/>
                      <a:t>2</a:t>
                    </a:r>
                    <a:endParaRPr lang="zh-HK" altLang="en-US" sz="1100" dirty="0"/>
                  </a:p>
                </p:txBody>
              </p:sp>
              <p:sp>
                <p:nvSpPr>
                  <p:cNvPr id="62" name="橢圓 61">
                    <a:extLst>
                      <a:ext uri="{FF2B5EF4-FFF2-40B4-BE49-F238E27FC236}">
                        <a16:creationId xmlns:a16="http://schemas.microsoft.com/office/drawing/2014/main" id="{D94D9559-2D9F-4E93-95A6-081D8B759214}"/>
                      </a:ext>
                    </a:extLst>
                  </p:cNvPr>
                  <p:cNvSpPr/>
                  <p:nvPr/>
                </p:nvSpPr>
                <p:spPr>
                  <a:xfrm>
                    <a:off x="7559970" y="5949681"/>
                    <a:ext cx="218439" cy="2184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HK" sz="1100" dirty="0"/>
                      <a:t>5</a:t>
                    </a:r>
                    <a:endParaRPr lang="zh-HK" altLang="en-US" sz="1100" dirty="0"/>
                  </a:p>
                </p:txBody>
              </p:sp>
              <p:sp>
                <p:nvSpPr>
                  <p:cNvPr id="63" name="橢圓 62">
                    <a:extLst>
                      <a:ext uri="{FF2B5EF4-FFF2-40B4-BE49-F238E27FC236}">
                        <a16:creationId xmlns:a16="http://schemas.microsoft.com/office/drawing/2014/main" id="{CC7074ED-71FB-424D-BAC1-1EFB1AB99B56}"/>
                      </a:ext>
                    </a:extLst>
                  </p:cNvPr>
                  <p:cNvSpPr/>
                  <p:nvPr/>
                </p:nvSpPr>
                <p:spPr>
                  <a:xfrm>
                    <a:off x="7370738" y="5591077"/>
                    <a:ext cx="218439" cy="2184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HK" sz="1100" dirty="0"/>
                      <a:t>6</a:t>
                    </a:r>
                    <a:endParaRPr lang="zh-HK" altLang="en-US" sz="1100" dirty="0"/>
                  </a:p>
                </p:txBody>
              </p:sp>
              <p:sp>
                <p:nvSpPr>
                  <p:cNvPr id="64" name="橢圓 63">
                    <a:extLst>
                      <a:ext uri="{FF2B5EF4-FFF2-40B4-BE49-F238E27FC236}">
                        <a16:creationId xmlns:a16="http://schemas.microsoft.com/office/drawing/2014/main" id="{CDAC084A-40B4-4768-8E6C-720A410F815B}"/>
                      </a:ext>
                    </a:extLst>
                  </p:cNvPr>
                  <p:cNvSpPr/>
                  <p:nvPr/>
                </p:nvSpPr>
                <p:spPr>
                  <a:xfrm>
                    <a:off x="8258065" y="5591077"/>
                    <a:ext cx="218440" cy="21844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HK" sz="1100" dirty="0"/>
                      <a:t>3</a:t>
                    </a:r>
                    <a:endParaRPr lang="zh-HK" altLang="en-US" sz="1100" dirty="0"/>
                  </a:p>
                </p:txBody>
              </p:sp>
            </p:grpSp>
            <p:grpSp>
              <p:nvGrpSpPr>
                <p:cNvPr id="58" name="群組 57">
                  <a:extLst>
                    <a:ext uri="{FF2B5EF4-FFF2-40B4-BE49-F238E27FC236}">
                      <a16:creationId xmlns:a16="http://schemas.microsoft.com/office/drawing/2014/main" id="{090B6AB6-CEA0-445E-AE0D-9F6E6E4A909F}"/>
                    </a:ext>
                  </a:extLst>
                </p:cNvPr>
                <p:cNvGrpSpPr/>
                <p:nvPr/>
              </p:nvGrpSpPr>
              <p:grpSpPr>
                <a:xfrm>
                  <a:off x="6980874" y="6105068"/>
                  <a:ext cx="1676546" cy="261610"/>
                  <a:chOff x="7101380" y="5947271"/>
                  <a:chExt cx="1676546" cy="261610"/>
                </a:xfrm>
              </p:grpSpPr>
              <p:sp>
                <p:nvSpPr>
                  <p:cNvPr id="67" name="橢圓 66">
                    <a:extLst>
                      <a:ext uri="{FF2B5EF4-FFF2-40B4-BE49-F238E27FC236}">
                        <a16:creationId xmlns:a16="http://schemas.microsoft.com/office/drawing/2014/main" id="{9D43A48C-F4EA-43C4-A77A-917F7A0A27E2}"/>
                      </a:ext>
                    </a:extLst>
                  </p:cNvPr>
                  <p:cNvSpPr/>
                  <p:nvPr/>
                </p:nvSpPr>
                <p:spPr>
                  <a:xfrm>
                    <a:off x="7101380" y="6000688"/>
                    <a:ext cx="157464" cy="157464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/>
                  </a:p>
                </p:txBody>
              </p:sp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7E1061D0-3E2B-4FC4-8D35-33954BF51203}"/>
                      </a:ext>
                    </a:extLst>
                  </p:cNvPr>
                  <p:cNvSpPr txBox="1"/>
                  <p:nvPr/>
                </p:nvSpPr>
                <p:spPr>
                  <a:xfrm>
                    <a:off x="7248978" y="5947271"/>
                    <a:ext cx="152894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HK" sz="1100" dirty="0"/>
                      <a:t>= Resistance adjusted</a:t>
                    </a:r>
                    <a:endParaRPr lang="zh-HK" altLang="en-US" sz="1100" dirty="0"/>
                  </a:p>
                </p:txBody>
              </p:sp>
            </p:grpSp>
            <p:grpSp>
              <p:nvGrpSpPr>
                <p:cNvPr id="66" name="群組 65">
                  <a:extLst>
                    <a:ext uri="{FF2B5EF4-FFF2-40B4-BE49-F238E27FC236}">
                      <a16:creationId xmlns:a16="http://schemas.microsoft.com/office/drawing/2014/main" id="{106BFC2A-3115-4BF2-AE73-3A934B5E382E}"/>
                    </a:ext>
                  </a:extLst>
                </p:cNvPr>
                <p:cNvGrpSpPr/>
                <p:nvPr/>
              </p:nvGrpSpPr>
              <p:grpSpPr>
                <a:xfrm>
                  <a:off x="7729450" y="5782469"/>
                  <a:ext cx="1088790" cy="276999"/>
                  <a:chOff x="8641199" y="6167564"/>
                  <a:chExt cx="1088790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字方塊 58">
                        <a:extLst>
                          <a:ext uri="{FF2B5EF4-FFF2-40B4-BE49-F238E27FC236}">
                            <a16:creationId xmlns:a16="http://schemas.microsoft.com/office/drawing/2014/main" id="{BCC8F39E-2FC9-4CB5-9FC0-DF78D74532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41199" y="6167564"/>
                        <a:ext cx="108879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HK" sz="1200" dirty="0"/>
                          <a:t>#       </a:t>
                        </a:r>
                        <a14:m>
                          <m:oMath xmlns:m="http://schemas.openxmlformats.org/officeDocument/2006/math">
                            <m:r>
                              <a:rPr lang="en-US" altLang="zh-HK" sz="12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HK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a14:m>
                        <a:endParaRPr lang="zh-HK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59" name="文字方塊 58">
                        <a:extLst>
                          <a:ext uri="{FF2B5EF4-FFF2-40B4-BE49-F238E27FC236}">
                            <a16:creationId xmlns:a16="http://schemas.microsoft.com/office/drawing/2014/main" id="{BCC8F39E-2FC9-4CB5-9FC0-DF78D74532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41199" y="6167564"/>
                        <a:ext cx="1088790" cy="2769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t="-4444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HK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2" name="橢圓 71">
                    <a:extLst>
                      <a:ext uri="{FF2B5EF4-FFF2-40B4-BE49-F238E27FC236}">
                        <a16:creationId xmlns:a16="http://schemas.microsoft.com/office/drawing/2014/main" id="{A87A49CA-A2FD-40A6-B25B-DFA5930CEE5A}"/>
                      </a:ext>
                    </a:extLst>
                  </p:cNvPr>
                  <p:cNvSpPr/>
                  <p:nvPr/>
                </p:nvSpPr>
                <p:spPr>
                  <a:xfrm>
                    <a:off x="8862423" y="6227331"/>
                    <a:ext cx="157464" cy="157464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59327DF3-9C3C-42C4-B017-4932FD93C14C}"/>
                    </a:ext>
                  </a:extLst>
                </p:cNvPr>
                <p:cNvSpPr txBox="1"/>
                <p:nvPr/>
              </p:nvSpPr>
              <p:spPr>
                <a:xfrm>
                  <a:off x="6194577" y="4118726"/>
                  <a:ext cx="21578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1400" dirty="0"/>
                    <a:t>Given initial resistance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HK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HK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a14:m>
                  <a:br>
                    <a:rPr lang="en-US" altLang="zh-HK" sz="1400" dirty="0"/>
                  </a:br>
                  <a:r>
                    <a:rPr lang="en-US" altLang="zh-HK" sz="1400" dirty="0"/>
                    <a:t>                   and budget </a:t>
                  </a:r>
                  <a14:m>
                    <m:oMath xmlns:m="http://schemas.openxmlformats.org/officeDocument/2006/math">
                      <m:r>
                        <a:rPr lang="en-US" altLang="zh-HK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HK" sz="1400" dirty="0"/>
                    <a:t>,</a:t>
                  </a:r>
                  <a:endParaRPr lang="zh-HK" altLang="en-US" sz="1400" dirty="0"/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59327DF3-9C3C-42C4-B017-4932FD93C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77" y="4118726"/>
                  <a:ext cx="2157832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847" t="-3529" r="-2825" b="-10588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41F8387-3440-4049-BB74-AB2F1A9D918D}"/>
                    </a:ext>
                  </a:extLst>
                </p:cNvPr>
                <p:cNvSpPr txBox="1"/>
                <p:nvPr/>
              </p:nvSpPr>
              <p:spPr>
                <a:xfrm>
                  <a:off x="8916524" y="4118726"/>
                  <a:ext cx="21445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1400" dirty="0"/>
                    <a:t>Given initial resistance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HK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HK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a14:m>
                  <a:br>
                    <a:rPr lang="en-US" altLang="zh-HK" sz="1400" dirty="0"/>
                  </a:br>
                  <a:r>
                    <a:rPr lang="en-US" altLang="zh-HK" sz="1400" dirty="0"/>
                    <a:t>                   and budget </a:t>
                  </a:r>
                  <a14:m>
                    <m:oMath xmlns:m="http://schemas.openxmlformats.org/officeDocument/2006/math">
                      <m:r>
                        <a:rPr lang="en-US" altLang="zh-HK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HK" sz="1400" dirty="0"/>
                    <a:t>,</a:t>
                  </a:r>
                  <a:endParaRPr lang="zh-HK" altLang="en-US" sz="1400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41F8387-3440-4049-BB74-AB2F1A9D9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524" y="4118726"/>
                  <a:ext cx="2144555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855" t="-3529" r="-3419" b="-10588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9F5149F-4ED2-4C44-B0F1-13B7F26D1BB5}"/>
                </a:ext>
              </a:extLst>
            </p:cNvPr>
            <p:cNvGrpSpPr/>
            <p:nvPr/>
          </p:nvGrpSpPr>
          <p:grpSpPr>
            <a:xfrm>
              <a:off x="518429" y="3610125"/>
              <a:ext cx="10817502" cy="3109331"/>
              <a:chOff x="457274" y="3424928"/>
              <a:chExt cx="11105300" cy="310933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4A6659A-CBE9-4313-B915-FDD784EA6AAC}"/>
                  </a:ext>
                </a:extLst>
              </p:cNvPr>
              <p:cNvSpPr/>
              <p:nvPr/>
            </p:nvSpPr>
            <p:spPr>
              <a:xfrm>
                <a:off x="457274" y="3425825"/>
                <a:ext cx="2777212" cy="31084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CBFA74D-275F-472A-A0E6-0DBE52776108}"/>
                  </a:ext>
                </a:extLst>
              </p:cNvPr>
              <p:cNvSpPr/>
              <p:nvPr/>
            </p:nvSpPr>
            <p:spPr>
              <a:xfrm>
                <a:off x="3235756" y="3424928"/>
                <a:ext cx="2777213" cy="31084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01CB471-EDE9-4361-BAC9-51C42F662401}"/>
                  </a:ext>
                </a:extLst>
              </p:cNvPr>
              <p:cNvSpPr/>
              <p:nvPr/>
            </p:nvSpPr>
            <p:spPr>
              <a:xfrm>
                <a:off x="6005760" y="3424928"/>
                <a:ext cx="2777213" cy="31084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AE685C6-C979-4C86-9D31-E472B24F314C}"/>
                  </a:ext>
                </a:extLst>
              </p:cNvPr>
              <p:cNvSpPr/>
              <p:nvPr/>
            </p:nvSpPr>
            <p:spPr>
              <a:xfrm>
                <a:off x="8785361" y="3424928"/>
                <a:ext cx="2777213" cy="31084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2F233C54-29AD-4BC2-A3F1-00AEB4FB6D50}"/>
                </a:ext>
              </a:extLst>
            </p:cNvPr>
            <p:cNvGrpSpPr/>
            <p:nvPr/>
          </p:nvGrpSpPr>
          <p:grpSpPr>
            <a:xfrm>
              <a:off x="8694223" y="4305999"/>
              <a:ext cx="2723566" cy="2190160"/>
              <a:chOff x="8694223" y="4305999"/>
              <a:chExt cx="2723566" cy="2190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4" name="圖表 73">
                    <a:extLst>
                      <a:ext uri="{FF2B5EF4-FFF2-40B4-BE49-F238E27FC236}">
                        <a16:creationId xmlns:a16="http://schemas.microsoft.com/office/drawing/2014/main" id="{F2E72E32-4F9B-438A-9309-6A5099232600}"/>
                      </a:ext>
                    </a:extLst>
                  </p:cNvPr>
                  <p:cNvGraphicFramePr/>
                  <p:nvPr/>
                </p:nvGraphicFramePr>
                <p:xfrm>
                  <a:off x="8694223" y="4305999"/>
                  <a:ext cx="873382" cy="7577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8"/>
                  </a:graphicData>
                </a:graphic>
              </p:graphicFrame>
            </mc:Choice>
            <mc:Fallback xmlns="">
              <p:graphicFrame>
                <p:nvGraphicFramePr>
                  <p:cNvPr id="74" name="圖表 73">
                    <a:extLst>
                      <a:ext uri="{FF2B5EF4-FFF2-40B4-BE49-F238E27FC236}">
                        <a16:creationId xmlns:a16="http://schemas.microsoft.com/office/drawing/2014/main" id="{F2E72E32-4F9B-438A-9309-6A5099232600}"/>
                      </a:ext>
                    </a:extLst>
                  </p:cNvPr>
                  <p:cNvGraphicFramePr/>
                  <p:nvPr/>
                </p:nvGraphicFramePr>
                <p:xfrm>
                  <a:off x="8694223" y="4305999"/>
                  <a:ext cx="873382" cy="7577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9"/>
                  </a:graphicData>
                </a:graphic>
              </p:graphicFrame>
            </mc:Fallback>
          </mc:AlternateContent>
          <p:sp>
            <p:nvSpPr>
              <p:cNvPr id="75" name="十字形 74">
                <a:extLst>
                  <a:ext uri="{FF2B5EF4-FFF2-40B4-BE49-F238E27FC236}">
                    <a16:creationId xmlns:a16="http://schemas.microsoft.com/office/drawing/2014/main" id="{E683F828-26DC-4CA8-B74C-F67C2A0146B1}"/>
                  </a:ext>
                </a:extLst>
              </p:cNvPr>
              <p:cNvSpPr/>
              <p:nvPr/>
            </p:nvSpPr>
            <p:spPr>
              <a:xfrm>
                <a:off x="9217699" y="4990186"/>
                <a:ext cx="369332" cy="369332"/>
              </a:xfrm>
              <a:prstGeom prst="plus">
                <a:avLst>
                  <a:gd name="adj" fmla="val 3724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DC254184-ACDC-4FCA-8284-059EE587C6F2}"/>
                  </a:ext>
                </a:extLst>
              </p:cNvPr>
              <p:cNvGrpSpPr/>
              <p:nvPr/>
            </p:nvGrpSpPr>
            <p:grpSpPr>
              <a:xfrm>
                <a:off x="9519709" y="5198108"/>
                <a:ext cx="1898080" cy="1298051"/>
                <a:chOff x="9519709" y="5198108"/>
                <a:chExt cx="1898080" cy="1298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文字方塊 75">
                      <a:extLst>
                        <a:ext uri="{FF2B5EF4-FFF2-40B4-BE49-F238E27FC236}">
                          <a16:creationId xmlns:a16="http://schemas.microsoft.com/office/drawing/2014/main" id="{42A9E6E3-D364-4453-8516-99E2ADE0C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09892" y="5198108"/>
                      <a:ext cx="100789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zh-HK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altLang="zh-HK" sz="1100" dirty="0"/>
                        <a:t>-norm ball</a:t>
                      </a:r>
                      <a:endParaRPr lang="zh-HK" altLang="en-US" sz="1100" dirty="0"/>
                    </a:p>
                  </p:txBody>
                </p:sp>
              </mc:Choice>
              <mc:Fallback xmlns="">
                <p:sp>
                  <p:nvSpPr>
                    <p:cNvPr id="76" name="文字方塊 75">
                      <a:extLst>
                        <a:ext uri="{FF2B5EF4-FFF2-40B4-BE49-F238E27FC236}">
                          <a16:creationId xmlns:a16="http://schemas.microsoft.com/office/drawing/2014/main" id="{42A9E6E3-D364-4453-8516-99E2ADE0C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09892" y="5198108"/>
                      <a:ext cx="1007897" cy="2616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t="-2326" b="-139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接點: 弧形 92">
                  <a:extLst>
                    <a:ext uri="{FF2B5EF4-FFF2-40B4-BE49-F238E27FC236}">
                      <a16:creationId xmlns:a16="http://schemas.microsoft.com/office/drawing/2014/main" id="{3B3AEC88-ADC3-4C3C-942A-9A47E1BBB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0554191" y="5430477"/>
                  <a:ext cx="205255" cy="235856"/>
                </a:xfrm>
                <a:prstGeom prst="curvedConnector2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文字方塊 113">
                      <a:extLst>
                        <a:ext uri="{FF2B5EF4-FFF2-40B4-BE49-F238E27FC236}">
                          <a16:creationId xmlns:a16="http://schemas.microsoft.com/office/drawing/2014/main" id="{7BAD1C1C-50C9-4C76-921B-7B1AD454DC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56790" y="6065272"/>
                      <a:ext cx="86475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HK" sz="1100" dirty="0"/>
                        <a:t>Feasible region of </a:t>
                      </a:r>
                      <a14:m>
                        <m:oMath xmlns:m="http://schemas.openxmlformats.org/officeDocument/2006/math">
                          <m:r>
                            <a:rPr lang="en-US" altLang="zh-HK" sz="11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a14:m>
                      <a:endParaRPr lang="zh-HK" altLang="en-US" sz="1100" dirty="0"/>
                    </a:p>
                  </p:txBody>
                </p:sp>
              </mc:Choice>
              <mc:Fallback xmlns="">
                <p:sp>
                  <p:nvSpPr>
                    <p:cNvPr id="114" name="文字方塊 113">
                      <a:extLst>
                        <a:ext uri="{FF2B5EF4-FFF2-40B4-BE49-F238E27FC236}">
                          <a16:creationId xmlns:a16="http://schemas.microsoft.com/office/drawing/2014/main" id="{7BAD1C1C-50C9-4C76-921B-7B1AD454DC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56790" y="6065272"/>
                      <a:ext cx="864755" cy="43088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t="-1408" b="-8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1BB0D689-EB3D-41AB-8B1D-2A2DB1028AD5}"/>
                    </a:ext>
                  </a:extLst>
                </p:cNvPr>
                <p:cNvGrpSpPr/>
                <p:nvPr/>
              </p:nvGrpSpPr>
              <p:grpSpPr>
                <a:xfrm>
                  <a:off x="9519709" y="5334031"/>
                  <a:ext cx="1010107" cy="1007897"/>
                  <a:chOff x="9519709" y="5334031"/>
                  <a:chExt cx="1010107" cy="1007897"/>
                </a:xfrm>
              </p:grpSpPr>
              <p:sp>
                <p:nvSpPr>
                  <p:cNvPr id="7" name="菱形 6">
                    <a:extLst>
                      <a:ext uri="{FF2B5EF4-FFF2-40B4-BE49-F238E27FC236}">
                        <a16:creationId xmlns:a16="http://schemas.microsoft.com/office/drawing/2014/main" id="{EB268092-AA91-427B-B88B-1323DB20054D}"/>
                      </a:ext>
                    </a:extLst>
                  </p:cNvPr>
                  <p:cNvSpPr/>
                  <p:nvPr/>
                </p:nvSpPr>
                <p:spPr>
                  <a:xfrm>
                    <a:off x="9519709" y="5334031"/>
                    <a:ext cx="1007897" cy="1007897"/>
                  </a:xfrm>
                  <a:prstGeom prst="diamond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/>
                  </a:p>
                </p:txBody>
              </p:sp>
              <p:sp>
                <p:nvSpPr>
                  <p:cNvPr id="20" name="平行四邊形 19">
                    <a:extLst>
                      <a:ext uri="{FF2B5EF4-FFF2-40B4-BE49-F238E27FC236}">
                        <a16:creationId xmlns:a16="http://schemas.microsoft.com/office/drawing/2014/main" id="{D0AE129A-0704-4D1D-85DE-327491896A2B}"/>
                      </a:ext>
                    </a:extLst>
                  </p:cNvPr>
                  <p:cNvSpPr/>
                  <p:nvPr/>
                </p:nvSpPr>
                <p:spPr>
                  <a:xfrm rot="3790530" flipH="1">
                    <a:off x="9579036" y="5610568"/>
                    <a:ext cx="899441" cy="454823"/>
                  </a:xfrm>
                  <a:prstGeom prst="parallelogram">
                    <a:avLst>
                      <a:gd name="adj" fmla="val 95242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/>
                  </a:p>
                </p:txBody>
              </p:sp>
              <p:cxnSp>
                <p:nvCxnSpPr>
                  <p:cNvPr id="84" name="直線接點 83">
                    <a:extLst>
                      <a:ext uri="{FF2B5EF4-FFF2-40B4-BE49-F238E27FC236}">
                        <a16:creationId xmlns:a16="http://schemas.microsoft.com/office/drawing/2014/main" id="{0EA45039-02EC-4A20-BCA9-4E2EAF296063}"/>
                      </a:ext>
                    </a:extLst>
                  </p:cNvPr>
                  <p:cNvCxnSpPr>
                    <a:cxnSpLocks/>
                    <a:stCxn id="90" idx="6"/>
                  </p:cNvCxnSpPr>
                  <p:nvPr/>
                </p:nvCxnSpPr>
                <p:spPr>
                  <a:xfrm>
                    <a:off x="10056992" y="5837979"/>
                    <a:ext cx="4728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文字方塊 87">
                        <a:extLst>
                          <a:ext uri="{FF2B5EF4-FFF2-40B4-BE49-F238E27FC236}">
                            <a16:creationId xmlns:a16="http://schemas.microsoft.com/office/drawing/2014/main" id="{58D23C0F-9E55-4057-8D6D-7462B08E9B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26795" y="5802854"/>
                        <a:ext cx="209075" cy="276999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HK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zh-HK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88" name="文字方塊 87">
                        <a:extLst>
                          <a:ext uri="{FF2B5EF4-FFF2-40B4-BE49-F238E27FC236}">
                            <a16:creationId xmlns:a16="http://schemas.microsoft.com/office/drawing/2014/main" id="{58D23C0F-9E55-4057-8D6D-7462B08E9B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26795" y="5802854"/>
                        <a:ext cx="209075" cy="27699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r="-11429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HK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0" name="橢圓 89">
                    <a:extLst>
                      <a:ext uri="{FF2B5EF4-FFF2-40B4-BE49-F238E27FC236}">
                        <a16:creationId xmlns:a16="http://schemas.microsoft.com/office/drawing/2014/main" id="{05DA9D67-F355-4A5F-A132-69DFA0423340}"/>
                      </a:ext>
                    </a:extLst>
                  </p:cNvPr>
                  <p:cNvSpPr/>
                  <p:nvPr/>
                </p:nvSpPr>
                <p:spPr>
                  <a:xfrm>
                    <a:off x="10001670" y="5810318"/>
                    <a:ext cx="55322" cy="5532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/>
                  </a:p>
                </p:txBody>
              </p:sp>
              <p:cxnSp>
                <p:nvCxnSpPr>
                  <p:cNvPr id="22" name="直線接點 21">
                    <a:extLst>
                      <a:ext uri="{FF2B5EF4-FFF2-40B4-BE49-F238E27FC236}">
                        <a16:creationId xmlns:a16="http://schemas.microsoft.com/office/drawing/2014/main" id="{3867E206-5E31-4825-BE96-4CE0BE01AD37}"/>
                      </a:ext>
                    </a:extLst>
                  </p:cNvPr>
                  <p:cNvCxnSpPr>
                    <a:cxnSpLocks/>
                    <a:stCxn id="20" idx="4"/>
                    <a:endCxn id="7" idx="1"/>
                  </p:cNvCxnSpPr>
                  <p:nvPr/>
                </p:nvCxnSpPr>
                <p:spPr>
                  <a:xfrm flipH="1" flipV="1">
                    <a:off x="9519709" y="5837980"/>
                    <a:ext cx="306107" cy="102621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線接點 68">
                    <a:extLst>
                      <a:ext uri="{FF2B5EF4-FFF2-40B4-BE49-F238E27FC236}">
                        <a16:creationId xmlns:a16="http://schemas.microsoft.com/office/drawing/2014/main" id="{2FAE5404-2670-4B9E-9C66-DA3F3583B7B4}"/>
                      </a:ext>
                    </a:extLst>
                  </p:cNvPr>
                  <p:cNvCxnSpPr>
                    <a:cxnSpLocks/>
                    <a:stCxn id="7" idx="3"/>
                    <a:endCxn id="20" idx="4"/>
                  </p:cNvCxnSpPr>
                  <p:nvPr/>
                </p:nvCxnSpPr>
                <p:spPr>
                  <a:xfrm flipH="1">
                    <a:off x="9825816" y="5837980"/>
                    <a:ext cx="701790" cy="102621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線接點 69">
                    <a:extLst>
                      <a:ext uri="{FF2B5EF4-FFF2-40B4-BE49-F238E27FC236}">
                        <a16:creationId xmlns:a16="http://schemas.microsoft.com/office/drawing/2014/main" id="{8214FC0C-D6C4-4EF4-BD78-EAC1033C0964}"/>
                      </a:ext>
                    </a:extLst>
                  </p:cNvPr>
                  <p:cNvCxnSpPr>
                    <a:cxnSpLocks/>
                    <a:stCxn id="20" idx="0"/>
                    <a:endCxn id="7" idx="3"/>
                  </p:cNvCxnSpPr>
                  <p:nvPr/>
                </p:nvCxnSpPr>
                <p:spPr>
                  <a:xfrm>
                    <a:off x="10231697" y="5735358"/>
                    <a:ext cx="295909" cy="102622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接點 72">
                    <a:extLst>
                      <a:ext uri="{FF2B5EF4-FFF2-40B4-BE49-F238E27FC236}">
                        <a16:creationId xmlns:a16="http://schemas.microsoft.com/office/drawing/2014/main" id="{5D85B390-6619-4A89-8E47-9FBC1BB69CD1}"/>
                      </a:ext>
                    </a:extLst>
                  </p:cNvPr>
                  <p:cNvCxnSpPr>
                    <a:cxnSpLocks/>
                    <a:stCxn id="20" idx="0"/>
                    <a:endCxn id="7" idx="1"/>
                  </p:cNvCxnSpPr>
                  <p:nvPr/>
                </p:nvCxnSpPr>
                <p:spPr>
                  <a:xfrm flipH="1">
                    <a:off x="9519709" y="5735358"/>
                    <a:ext cx="711988" cy="102622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文字方塊 70">
                        <a:extLst>
                          <a:ext uri="{FF2B5EF4-FFF2-40B4-BE49-F238E27FC236}">
                            <a16:creationId xmlns:a16="http://schemas.microsoft.com/office/drawing/2014/main" id="{5CED3F3D-A77B-46D5-A1BA-14736B446F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46532" y="5557863"/>
                        <a:ext cx="186552" cy="30777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zh-H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HK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zh-HK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1" name="文字方塊 70">
                        <a:extLst>
                          <a:ext uri="{FF2B5EF4-FFF2-40B4-BE49-F238E27FC236}">
                            <a16:creationId xmlns:a16="http://schemas.microsoft.com/office/drawing/2014/main" id="{5CED3F3D-A77B-46D5-A1BA-14736B446F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46532" y="5557863"/>
                        <a:ext cx="186552" cy="30777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29032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HK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sp>
        <p:nvSpPr>
          <p:cNvPr id="6" name="橢圓 5">
            <a:extLst>
              <a:ext uri="{FF2B5EF4-FFF2-40B4-BE49-F238E27FC236}">
                <a16:creationId xmlns:a16="http://schemas.microsoft.com/office/drawing/2014/main" id="{A75CCA62-3B70-455B-B181-4EB2D29FC3E0}"/>
              </a:ext>
            </a:extLst>
          </p:cNvPr>
          <p:cNvSpPr/>
          <p:nvPr/>
        </p:nvSpPr>
        <p:spPr>
          <a:xfrm>
            <a:off x="1507066" y="5319550"/>
            <a:ext cx="293287" cy="9245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6531EC-D0B3-4FCB-B89F-A11AEDBE294D}"/>
              </a:ext>
            </a:extLst>
          </p:cNvPr>
          <p:cNvSpPr/>
          <p:nvPr/>
        </p:nvSpPr>
        <p:spPr>
          <a:xfrm>
            <a:off x="3359217" y="3727117"/>
            <a:ext cx="2384857" cy="28950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D8463EC-3740-4F2C-A396-42EB6C584F87}"/>
              </a:ext>
            </a:extLst>
          </p:cNvPr>
          <p:cNvSpPr/>
          <p:nvPr/>
        </p:nvSpPr>
        <p:spPr>
          <a:xfrm>
            <a:off x="6110753" y="3759504"/>
            <a:ext cx="2463904" cy="34604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CD2CF1E-47D4-4D51-92C8-15CAE4FF068C}"/>
              </a:ext>
            </a:extLst>
          </p:cNvPr>
          <p:cNvSpPr/>
          <p:nvPr/>
        </p:nvSpPr>
        <p:spPr>
          <a:xfrm>
            <a:off x="8707491" y="3711658"/>
            <a:ext cx="2463904" cy="40302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箭號: 燕尾形向右 14">
            <a:extLst>
              <a:ext uri="{FF2B5EF4-FFF2-40B4-BE49-F238E27FC236}">
                <a16:creationId xmlns:a16="http://schemas.microsoft.com/office/drawing/2014/main" id="{609B8F56-0DC1-47B9-94E9-A2CB7AAA5CBB}"/>
              </a:ext>
            </a:extLst>
          </p:cNvPr>
          <p:cNvSpPr/>
          <p:nvPr/>
        </p:nvSpPr>
        <p:spPr>
          <a:xfrm rot="8248651">
            <a:off x="10977000" y="3428741"/>
            <a:ext cx="834015" cy="428231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57AFABF-B0D6-4390-AB3E-93C2DC3303D5}"/>
              </a:ext>
            </a:extLst>
          </p:cNvPr>
          <p:cNvSpPr/>
          <p:nvPr/>
        </p:nvSpPr>
        <p:spPr>
          <a:xfrm>
            <a:off x="6058581" y="4378112"/>
            <a:ext cx="680391" cy="6011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24C3BCB-219C-47B9-8531-A39183ADD1DA}"/>
              </a:ext>
            </a:extLst>
          </p:cNvPr>
          <p:cNvSpPr/>
          <p:nvPr/>
        </p:nvSpPr>
        <p:spPr>
          <a:xfrm>
            <a:off x="8759988" y="4367153"/>
            <a:ext cx="680391" cy="6011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1BB194-8CC8-4D85-A3BB-E22C1484BC62}"/>
              </a:ext>
            </a:extLst>
          </p:cNvPr>
          <p:cNvSpPr/>
          <p:nvPr/>
        </p:nvSpPr>
        <p:spPr>
          <a:xfrm>
            <a:off x="6388405" y="4911360"/>
            <a:ext cx="507012" cy="51103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1027547-DED0-4A1D-8A61-B56A6D0705BA}"/>
              </a:ext>
            </a:extLst>
          </p:cNvPr>
          <p:cNvSpPr/>
          <p:nvPr/>
        </p:nvSpPr>
        <p:spPr>
          <a:xfrm>
            <a:off x="9151228" y="4913486"/>
            <a:ext cx="507012" cy="51103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637BAF7-1744-49EA-A453-304B52959D7C}"/>
              </a:ext>
            </a:extLst>
          </p:cNvPr>
          <p:cNvSpPr/>
          <p:nvPr/>
        </p:nvSpPr>
        <p:spPr>
          <a:xfrm>
            <a:off x="9469435" y="5259344"/>
            <a:ext cx="1833027" cy="128310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014737EE-360E-41AB-BFA9-0D694AE2DB62}"/>
                  </a:ext>
                </a:extLst>
              </p:cNvPr>
              <p:cNvSpPr txBox="1"/>
              <p:nvPr/>
            </p:nvSpPr>
            <p:spPr>
              <a:xfrm>
                <a:off x="518430" y="6244098"/>
                <a:ext cx="2675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sz="1400" dirty="0">
                    <a:sym typeface="Wingdings" panose="05000000000000000000" pitchFamily="2" charset="2"/>
                  </a:rPr>
                  <a:t>OPT: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HK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altLang="zh-HK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HK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US" altLang="zh-HK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HK" sz="1400" dirty="0"/>
                  <a:t> for </a:t>
                </a:r>
                <a14:m>
                  <m:oMath xmlns:m="http://schemas.openxmlformats.org/officeDocument/2006/math">
                    <m:r>
                      <a:rPr lang="en-US" altLang="zh-HK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K" sz="1400" b="0" i="1" smtClean="0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zh-HK" altLang="en-US" sz="1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014737EE-360E-41AB-BFA9-0D694AE2D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30" y="6244098"/>
                <a:ext cx="2675823" cy="307777"/>
              </a:xfrm>
              <a:prstGeom prst="rect">
                <a:avLst/>
              </a:prstGeom>
              <a:blipFill>
                <a:blip r:embed="rId24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>
            <a:extLst>
              <a:ext uri="{FF2B5EF4-FFF2-40B4-BE49-F238E27FC236}">
                <a16:creationId xmlns:a16="http://schemas.microsoft.com/office/drawing/2014/main" id="{682A87C4-57A5-470F-B946-8B08A74DB304}"/>
              </a:ext>
            </a:extLst>
          </p:cNvPr>
          <p:cNvSpPr/>
          <p:nvPr/>
        </p:nvSpPr>
        <p:spPr>
          <a:xfrm>
            <a:off x="6142567" y="4096909"/>
            <a:ext cx="2465851" cy="570096"/>
          </a:xfrm>
          <a:custGeom>
            <a:avLst/>
            <a:gdLst>
              <a:gd name="connsiteX0" fmla="*/ 0 w 2463904"/>
              <a:gd name="connsiteY0" fmla="*/ 0 h 570096"/>
              <a:gd name="connsiteX1" fmla="*/ 2463904 w 2463904"/>
              <a:gd name="connsiteY1" fmla="*/ 0 h 570096"/>
              <a:gd name="connsiteX2" fmla="*/ 2463904 w 2463904"/>
              <a:gd name="connsiteY2" fmla="*/ 570096 h 570096"/>
              <a:gd name="connsiteX3" fmla="*/ 0 w 2463904"/>
              <a:gd name="connsiteY3" fmla="*/ 570096 h 570096"/>
              <a:gd name="connsiteX4" fmla="*/ 0 w 2463904"/>
              <a:gd name="connsiteY4" fmla="*/ 0 h 570096"/>
              <a:gd name="connsiteX0" fmla="*/ 74220 w 2538124"/>
              <a:gd name="connsiteY0" fmla="*/ 0 h 570096"/>
              <a:gd name="connsiteX1" fmla="*/ 2538124 w 2538124"/>
              <a:gd name="connsiteY1" fmla="*/ 0 h 570096"/>
              <a:gd name="connsiteX2" fmla="*/ 2538124 w 2538124"/>
              <a:gd name="connsiteY2" fmla="*/ 570096 h 570096"/>
              <a:gd name="connsiteX3" fmla="*/ 74220 w 2538124"/>
              <a:gd name="connsiteY3" fmla="*/ 570096 h 570096"/>
              <a:gd name="connsiteX4" fmla="*/ 0 w 2538124"/>
              <a:gd name="connsiteY4" fmla="*/ 552209 h 570096"/>
              <a:gd name="connsiteX5" fmla="*/ 74220 w 2538124"/>
              <a:gd name="connsiteY5" fmla="*/ 0 h 570096"/>
              <a:gd name="connsiteX0" fmla="*/ 0 w 2463904"/>
              <a:gd name="connsiteY0" fmla="*/ 0 h 570096"/>
              <a:gd name="connsiteX1" fmla="*/ 2463904 w 2463904"/>
              <a:gd name="connsiteY1" fmla="*/ 0 h 570096"/>
              <a:gd name="connsiteX2" fmla="*/ 2463904 w 2463904"/>
              <a:gd name="connsiteY2" fmla="*/ 570096 h 570096"/>
              <a:gd name="connsiteX3" fmla="*/ 0 w 2463904"/>
              <a:gd name="connsiteY3" fmla="*/ 570096 h 570096"/>
              <a:gd name="connsiteX4" fmla="*/ 223235 w 2463904"/>
              <a:gd name="connsiteY4" fmla="*/ 541192 h 570096"/>
              <a:gd name="connsiteX5" fmla="*/ 0 w 2463904"/>
              <a:gd name="connsiteY5" fmla="*/ 0 h 570096"/>
              <a:gd name="connsiteX0" fmla="*/ 0 w 2463904"/>
              <a:gd name="connsiteY0" fmla="*/ 0 h 570096"/>
              <a:gd name="connsiteX1" fmla="*/ 2463904 w 2463904"/>
              <a:gd name="connsiteY1" fmla="*/ 0 h 570096"/>
              <a:gd name="connsiteX2" fmla="*/ 2463904 w 2463904"/>
              <a:gd name="connsiteY2" fmla="*/ 570096 h 570096"/>
              <a:gd name="connsiteX3" fmla="*/ 0 w 2463904"/>
              <a:gd name="connsiteY3" fmla="*/ 570096 h 570096"/>
              <a:gd name="connsiteX4" fmla="*/ 223235 w 2463904"/>
              <a:gd name="connsiteY4" fmla="*/ 541192 h 570096"/>
              <a:gd name="connsiteX5" fmla="*/ 150453 w 2463904"/>
              <a:gd name="connsiteY5" fmla="*/ 547058 h 570096"/>
              <a:gd name="connsiteX6" fmla="*/ 0 w 2463904"/>
              <a:gd name="connsiteY6" fmla="*/ 0 h 570096"/>
              <a:gd name="connsiteX0" fmla="*/ 44280 w 2508184"/>
              <a:gd name="connsiteY0" fmla="*/ 0 h 570096"/>
              <a:gd name="connsiteX1" fmla="*/ 2508184 w 2508184"/>
              <a:gd name="connsiteY1" fmla="*/ 0 h 570096"/>
              <a:gd name="connsiteX2" fmla="*/ 2508184 w 2508184"/>
              <a:gd name="connsiteY2" fmla="*/ 570096 h 570096"/>
              <a:gd name="connsiteX3" fmla="*/ 44280 w 2508184"/>
              <a:gd name="connsiteY3" fmla="*/ 570096 h 570096"/>
              <a:gd name="connsiteX4" fmla="*/ 267515 w 2508184"/>
              <a:gd name="connsiteY4" fmla="*/ 541192 h 570096"/>
              <a:gd name="connsiteX5" fmla="*/ 0 w 2508184"/>
              <a:gd name="connsiteY5" fmla="*/ 254958 h 570096"/>
              <a:gd name="connsiteX6" fmla="*/ 44280 w 2508184"/>
              <a:gd name="connsiteY6" fmla="*/ 0 h 570096"/>
              <a:gd name="connsiteX0" fmla="*/ 44280 w 2508184"/>
              <a:gd name="connsiteY0" fmla="*/ 0 h 591263"/>
              <a:gd name="connsiteX1" fmla="*/ 2508184 w 2508184"/>
              <a:gd name="connsiteY1" fmla="*/ 0 h 591263"/>
              <a:gd name="connsiteX2" fmla="*/ 2508184 w 2508184"/>
              <a:gd name="connsiteY2" fmla="*/ 570096 h 591263"/>
              <a:gd name="connsiteX3" fmla="*/ 1246547 w 2508184"/>
              <a:gd name="connsiteY3" fmla="*/ 591263 h 591263"/>
              <a:gd name="connsiteX4" fmla="*/ 267515 w 2508184"/>
              <a:gd name="connsiteY4" fmla="*/ 541192 h 591263"/>
              <a:gd name="connsiteX5" fmla="*/ 0 w 2508184"/>
              <a:gd name="connsiteY5" fmla="*/ 254958 h 591263"/>
              <a:gd name="connsiteX6" fmla="*/ 44280 w 2508184"/>
              <a:gd name="connsiteY6" fmla="*/ 0 h 591263"/>
              <a:gd name="connsiteX0" fmla="*/ 44280 w 2508184"/>
              <a:gd name="connsiteY0" fmla="*/ 0 h 570096"/>
              <a:gd name="connsiteX1" fmla="*/ 2508184 w 2508184"/>
              <a:gd name="connsiteY1" fmla="*/ 0 h 570096"/>
              <a:gd name="connsiteX2" fmla="*/ 2508184 w 2508184"/>
              <a:gd name="connsiteY2" fmla="*/ 570096 h 570096"/>
              <a:gd name="connsiteX3" fmla="*/ 1149181 w 2508184"/>
              <a:gd name="connsiteY3" fmla="*/ 570096 h 570096"/>
              <a:gd name="connsiteX4" fmla="*/ 267515 w 2508184"/>
              <a:gd name="connsiteY4" fmla="*/ 541192 h 570096"/>
              <a:gd name="connsiteX5" fmla="*/ 0 w 2508184"/>
              <a:gd name="connsiteY5" fmla="*/ 254958 h 570096"/>
              <a:gd name="connsiteX6" fmla="*/ 44280 w 2508184"/>
              <a:gd name="connsiteY6" fmla="*/ 0 h 570096"/>
              <a:gd name="connsiteX0" fmla="*/ 44280 w 2508184"/>
              <a:gd name="connsiteY0" fmla="*/ 0 h 570096"/>
              <a:gd name="connsiteX1" fmla="*/ 2508184 w 2508184"/>
              <a:gd name="connsiteY1" fmla="*/ 0 h 570096"/>
              <a:gd name="connsiteX2" fmla="*/ 2508184 w 2508184"/>
              <a:gd name="connsiteY2" fmla="*/ 570096 h 570096"/>
              <a:gd name="connsiteX3" fmla="*/ 1149181 w 2508184"/>
              <a:gd name="connsiteY3" fmla="*/ 570096 h 570096"/>
              <a:gd name="connsiteX4" fmla="*/ 868648 w 2508184"/>
              <a:gd name="connsiteY4" fmla="*/ 333759 h 570096"/>
              <a:gd name="connsiteX5" fmla="*/ 0 w 2508184"/>
              <a:gd name="connsiteY5" fmla="*/ 254958 h 570096"/>
              <a:gd name="connsiteX6" fmla="*/ 44280 w 2508184"/>
              <a:gd name="connsiteY6" fmla="*/ 0 h 570096"/>
              <a:gd name="connsiteX0" fmla="*/ 44280 w 2508184"/>
              <a:gd name="connsiteY0" fmla="*/ 0 h 578563"/>
              <a:gd name="connsiteX1" fmla="*/ 2508184 w 2508184"/>
              <a:gd name="connsiteY1" fmla="*/ 0 h 578563"/>
              <a:gd name="connsiteX2" fmla="*/ 2508184 w 2508184"/>
              <a:gd name="connsiteY2" fmla="*/ 570096 h 578563"/>
              <a:gd name="connsiteX3" fmla="*/ 869781 w 2508184"/>
              <a:gd name="connsiteY3" fmla="*/ 578563 h 578563"/>
              <a:gd name="connsiteX4" fmla="*/ 868648 w 2508184"/>
              <a:gd name="connsiteY4" fmla="*/ 333759 h 578563"/>
              <a:gd name="connsiteX5" fmla="*/ 0 w 2508184"/>
              <a:gd name="connsiteY5" fmla="*/ 254958 h 578563"/>
              <a:gd name="connsiteX6" fmla="*/ 44280 w 2508184"/>
              <a:gd name="connsiteY6" fmla="*/ 0 h 578563"/>
              <a:gd name="connsiteX0" fmla="*/ 1947 w 2465851"/>
              <a:gd name="connsiteY0" fmla="*/ 0 h 578563"/>
              <a:gd name="connsiteX1" fmla="*/ 2465851 w 2465851"/>
              <a:gd name="connsiteY1" fmla="*/ 0 h 578563"/>
              <a:gd name="connsiteX2" fmla="*/ 2465851 w 2465851"/>
              <a:gd name="connsiteY2" fmla="*/ 570096 h 578563"/>
              <a:gd name="connsiteX3" fmla="*/ 827448 w 2465851"/>
              <a:gd name="connsiteY3" fmla="*/ 578563 h 578563"/>
              <a:gd name="connsiteX4" fmla="*/ 826315 w 2465851"/>
              <a:gd name="connsiteY4" fmla="*/ 333759 h 578563"/>
              <a:gd name="connsiteX5" fmla="*/ 0 w 2465851"/>
              <a:gd name="connsiteY5" fmla="*/ 309991 h 578563"/>
              <a:gd name="connsiteX6" fmla="*/ 1947 w 2465851"/>
              <a:gd name="connsiteY6" fmla="*/ 0 h 578563"/>
              <a:gd name="connsiteX0" fmla="*/ 1947 w 2465851"/>
              <a:gd name="connsiteY0" fmla="*/ 0 h 578563"/>
              <a:gd name="connsiteX1" fmla="*/ 2465851 w 2465851"/>
              <a:gd name="connsiteY1" fmla="*/ 0 h 578563"/>
              <a:gd name="connsiteX2" fmla="*/ 2465851 w 2465851"/>
              <a:gd name="connsiteY2" fmla="*/ 570096 h 578563"/>
              <a:gd name="connsiteX3" fmla="*/ 827448 w 2465851"/>
              <a:gd name="connsiteY3" fmla="*/ 578563 h 578563"/>
              <a:gd name="connsiteX4" fmla="*/ 826315 w 2465851"/>
              <a:gd name="connsiteY4" fmla="*/ 308359 h 578563"/>
              <a:gd name="connsiteX5" fmla="*/ 0 w 2465851"/>
              <a:gd name="connsiteY5" fmla="*/ 309991 h 578563"/>
              <a:gd name="connsiteX6" fmla="*/ 1947 w 2465851"/>
              <a:gd name="connsiteY6" fmla="*/ 0 h 578563"/>
              <a:gd name="connsiteX0" fmla="*/ 1947 w 2465851"/>
              <a:gd name="connsiteY0" fmla="*/ 0 h 574330"/>
              <a:gd name="connsiteX1" fmla="*/ 2465851 w 2465851"/>
              <a:gd name="connsiteY1" fmla="*/ 0 h 574330"/>
              <a:gd name="connsiteX2" fmla="*/ 2465851 w 2465851"/>
              <a:gd name="connsiteY2" fmla="*/ 570096 h 574330"/>
              <a:gd name="connsiteX3" fmla="*/ 835915 w 2465851"/>
              <a:gd name="connsiteY3" fmla="*/ 574330 h 574330"/>
              <a:gd name="connsiteX4" fmla="*/ 826315 w 2465851"/>
              <a:gd name="connsiteY4" fmla="*/ 308359 h 574330"/>
              <a:gd name="connsiteX5" fmla="*/ 0 w 2465851"/>
              <a:gd name="connsiteY5" fmla="*/ 309991 h 574330"/>
              <a:gd name="connsiteX6" fmla="*/ 1947 w 2465851"/>
              <a:gd name="connsiteY6" fmla="*/ 0 h 574330"/>
              <a:gd name="connsiteX0" fmla="*/ 1947 w 2465851"/>
              <a:gd name="connsiteY0" fmla="*/ 0 h 574330"/>
              <a:gd name="connsiteX1" fmla="*/ 2465851 w 2465851"/>
              <a:gd name="connsiteY1" fmla="*/ 0 h 574330"/>
              <a:gd name="connsiteX2" fmla="*/ 2465851 w 2465851"/>
              <a:gd name="connsiteY2" fmla="*/ 570096 h 574330"/>
              <a:gd name="connsiteX3" fmla="*/ 835915 w 2465851"/>
              <a:gd name="connsiteY3" fmla="*/ 574330 h 574330"/>
              <a:gd name="connsiteX4" fmla="*/ 826315 w 2465851"/>
              <a:gd name="connsiteY4" fmla="*/ 308359 h 574330"/>
              <a:gd name="connsiteX5" fmla="*/ 0 w 2465851"/>
              <a:gd name="connsiteY5" fmla="*/ 309991 h 574330"/>
              <a:gd name="connsiteX6" fmla="*/ 1947 w 2465851"/>
              <a:gd name="connsiteY6" fmla="*/ 0 h 574330"/>
              <a:gd name="connsiteX0" fmla="*/ 1947 w 2465851"/>
              <a:gd name="connsiteY0" fmla="*/ 0 h 574330"/>
              <a:gd name="connsiteX1" fmla="*/ 2465851 w 2465851"/>
              <a:gd name="connsiteY1" fmla="*/ 0 h 574330"/>
              <a:gd name="connsiteX2" fmla="*/ 2465851 w 2465851"/>
              <a:gd name="connsiteY2" fmla="*/ 570096 h 574330"/>
              <a:gd name="connsiteX3" fmla="*/ 831681 w 2465851"/>
              <a:gd name="connsiteY3" fmla="*/ 574330 h 574330"/>
              <a:gd name="connsiteX4" fmla="*/ 826315 w 2465851"/>
              <a:gd name="connsiteY4" fmla="*/ 308359 h 574330"/>
              <a:gd name="connsiteX5" fmla="*/ 0 w 2465851"/>
              <a:gd name="connsiteY5" fmla="*/ 309991 h 574330"/>
              <a:gd name="connsiteX6" fmla="*/ 1947 w 2465851"/>
              <a:gd name="connsiteY6" fmla="*/ 0 h 574330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23215 w 2465851"/>
              <a:gd name="connsiteY3" fmla="*/ 565863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23215 w 2465851"/>
              <a:gd name="connsiteY3" fmla="*/ 565863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23215 w 2465851"/>
              <a:gd name="connsiteY3" fmla="*/ 570096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40148 w 2465851"/>
              <a:gd name="connsiteY3" fmla="*/ 565863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4330"/>
              <a:gd name="connsiteX1" fmla="*/ 2465851 w 2465851"/>
              <a:gd name="connsiteY1" fmla="*/ 0 h 574330"/>
              <a:gd name="connsiteX2" fmla="*/ 2465851 w 2465851"/>
              <a:gd name="connsiteY2" fmla="*/ 570096 h 574330"/>
              <a:gd name="connsiteX3" fmla="*/ 827448 w 2465851"/>
              <a:gd name="connsiteY3" fmla="*/ 574330 h 574330"/>
              <a:gd name="connsiteX4" fmla="*/ 826315 w 2465851"/>
              <a:gd name="connsiteY4" fmla="*/ 308359 h 574330"/>
              <a:gd name="connsiteX5" fmla="*/ 0 w 2465851"/>
              <a:gd name="connsiteY5" fmla="*/ 309991 h 574330"/>
              <a:gd name="connsiteX6" fmla="*/ 1947 w 2465851"/>
              <a:gd name="connsiteY6" fmla="*/ 0 h 574330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27448 w 2465851"/>
              <a:gd name="connsiteY3" fmla="*/ 565863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4330"/>
              <a:gd name="connsiteX1" fmla="*/ 2465851 w 2465851"/>
              <a:gd name="connsiteY1" fmla="*/ 0 h 574330"/>
              <a:gd name="connsiteX2" fmla="*/ 2465851 w 2465851"/>
              <a:gd name="connsiteY2" fmla="*/ 570096 h 574330"/>
              <a:gd name="connsiteX3" fmla="*/ 827448 w 2465851"/>
              <a:gd name="connsiteY3" fmla="*/ 574330 h 574330"/>
              <a:gd name="connsiteX4" fmla="*/ 826315 w 2465851"/>
              <a:gd name="connsiteY4" fmla="*/ 308359 h 574330"/>
              <a:gd name="connsiteX5" fmla="*/ 0 w 2465851"/>
              <a:gd name="connsiteY5" fmla="*/ 309991 h 574330"/>
              <a:gd name="connsiteX6" fmla="*/ 1947 w 2465851"/>
              <a:gd name="connsiteY6" fmla="*/ 0 h 574330"/>
              <a:gd name="connsiteX0" fmla="*/ 1947 w 2465851"/>
              <a:gd name="connsiteY0" fmla="*/ 0 h 578563"/>
              <a:gd name="connsiteX1" fmla="*/ 2465851 w 2465851"/>
              <a:gd name="connsiteY1" fmla="*/ 0 h 578563"/>
              <a:gd name="connsiteX2" fmla="*/ 2465851 w 2465851"/>
              <a:gd name="connsiteY2" fmla="*/ 570096 h 578563"/>
              <a:gd name="connsiteX3" fmla="*/ 827448 w 2465851"/>
              <a:gd name="connsiteY3" fmla="*/ 578563 h 578563"/>
              <a:gd name="connsiteX4" fmla="*/ 826315 w 2465851"/>
              <a:gd name="connsiteY4" fmla="*/ 308359 h 578563"/>
              <a:gd name="connsiteX5" fmla="*/ 0 w 2465851"/>
              <a:gd name="connsiteY5" fmla="*/ 309991 h 578563"/>
              <a:gd name="connsiteX6" fmla="*/ 1947 w 2465851"/>
              <a:gd name="connsiteY6" fmla="*/ 0 h 578563"/>
              <a:gd name="connsiteX0" fmla="*/ 1947 w 2465851"/>
              <a:gd name="connsiteY0" fmla="*/ 0 h 578563"/>
              <a:gd name="connsiteX1" fmla="*/ 2465851 w 2465851"/>
              <a:gd name="connsiteY1" fmla="*/ 0 h 578563"/>
              <a:gd name="connsiteX2" fmla="*/ 2465851 w 2465851"/>
              <a:gd name="connsiteY2" fmla="*/ 570096 h 578563"/>
              <a:gd name="connsiteX3" fmla="*/ 827448 w 2465851"/>
              <a:gd name="connsiteY3" fmla="*/ 578563 h 578563"/>
              <a:gd name="connsiteX4" fmla="*/ 826315 w 2465851"/>
              <a:gd name="connsiteY4" fmla="*/ 308359 h 578563"/>
              <a:gd name="connsiteX5" fmla="*/ 0 w 2465851"/>
              <a:gd name="connsiteY5" fmla="*/ 309991 h 578563"/>
              <a:gd name="connsiteX6" fmla="*/ 1947 w 2465851"/>
              <a:gd name="connsiteY6" fmla="*/ 0 h 578563"/>
              <a:gd name="connsiteX0" fmla="*/ 1947 w 2465851"/>
              <a:gd name="connsiteY0" fmla="*/ 0 h 574330"/>
              <a:gd name="connsiteX1" fmla="*/ 2465851 w 2465851"/>
              <a:gd name="connsiteY1" fmla="*/ 0 h 574330"/>
              <a:gd name="connsiteX2" fmla="*/ 2465851 w 2465851"/>
              <a:gd name="connsiteY2" fmla="*/ 570096 h 574330"/>
              <a:gd name="connsiteX3" fmla="*/ 827448 w 2465851"/>
              <a:gd name="connsiteY3" fmla="*/ 574330 h 574330"/>
              <a:gd name="connsiteX4" fmla="*/ 826315 w 2465851"/>
              <a:gd name="connsiteY4" fmla="*/ 308359 h 574330"/>
              <a:gd name="connsiteX5" fmla="*/ 0 w 2465851"/>
              <a:gd name="connsiteY5" fmla="*/ 309991 h 574330"/>
              <a:gd name="connsiteX6" fmla="*/ 1947 w 2465851"/>
              <a:gd name="connsiteY6" fmla="*/ 0 h 574330"/>
              <a:gd name="connsiteX0" fmla="*/ 1947 w 2465851"/>
              <a:gd name="connsiteY0" fmla="*/ 0 h 574330"/>
              <a:gd name="connsiteX1" fmla="*/ 2465851 w 2465851"/>
              <a:gd name="connsiteY1" fmla="*/ 0 h 574330"/>
              <a:gd name="connsiteX2" fmla="*/ 2465851 w 2465851"/>
              <a:gd name="connsiteY2" fmla="*/ 570096 h 574330"/>
              <a:gd name="connsiteX3" fmla="*/ 827448 w 2465851"/>
              <a:gd name="connsiteY3" fmla="*/ 574330 h 574330"/>
              <a:gd name="connsiteX4" fmla="*/ 826315 w 2465851"/>
              <a:gd name="connsiteY4" fmla="*/ 308359 h 574330"/>
              <a:gd name="connsiteX5" fmla="*/ 0 w 2465851"/>
              <a:gd name="connsiteY5" fmla="*/ 309991 h 574330"/>
              <a:gd name="connsiteX6" fmla="*/ 1947 w 2465851"/>
              <a:gd name="connsiteY6" fmla="*/ 0 h 574330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35915 w 2465851"/>
              <a:gd name="connsiteY3" fmla="*/ 570096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35915 w 2465851"/>
              <a:gd name="connsiteY3" fmla="*/ 570096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23215 w 2465851"/>
              <a:gd name="connsiteY3" fmla="*/ 561630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23215 w 2465851"/>
              <a:gd name="connsiteY3" fmla="*/ 565863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35915 w 2465851"/>
              <a:gd name="connsiteY3" fmla="*/ 570096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27448 w 2465851"/>
              <a:gd name="connsiteY3" fmla="*/ 570096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  <a:gd name="connsiteX0" fmla="*/ 1947 w 2465851"/>
              <a:gd name="connsiteY0" fmla="*/ 0 h 570096"/>
              <a:gd name="connsiteX1" fmla="*/ 2465851 w 2465851"/>
              <a:gd name="connsiteY1" fmla="*/ 0 h 570096"/>
              <a:gd name="connsiteX2" fmla="*/ 2465851 w 2465851"/>
              <a:gd name="connsiteY2" fmla="*/ 570096 h 570096"/>
              <a:gd name="connsiteX3" fmla="*/ 827448 w 2465851"/>
              <a:gd name="connsiteY3" fmla="*/ 570096 h 570096"/>
              <a:gd name="connsiteX4" fmla="*/ 826315 w 2465851"/>
              <a:gd name="connsiteY4" fmla="*/ 308359 h 570096"/>
              <a:gd name="connsiteX5" fmla="*/ 0 w 2465851"/>
              <a:gd name="connsiteY5" fmla="*/ 309991 h 570096"/>
              <a:gd name="connsiteX6" fmla="*/ 1947 w 2465851"/>
              <a:gd name="connsiteY6" fmla="*/ 0 h 57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5851" h="570096">
                <a:moveTo>
                  <a:pt x="1947" y="0"/>
                </a:moveTo>
                <a:lnTo>
                  <a:pt x="2465851" y="0"/>
                </a:lnTo>
                <a:lnTo>
                  <a:pt x="2465851" y="570096"/>
                </a:lnTo>
                <a:lnTo>
                  <a:pt x="827448" y="570096"/>
                </a:lnTo>
                <a:cubicBezTo>
                  <a:pt x="827070" y="488495"/>
                  <a:pt x="826693" y="389960"/>
                  <a:pt x="826315" y="308359"/>
                </a:cubicBezTo>
                <a:lnTo>
                  <a:pt x="0" y="309991"/>
                </a:lnTo>
                <a:lnTo>
                  <a:pt x="1947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50E1ED5-58B4-415C-9969-8DF8970890ED}"/>
              </a:ext>
            </a:extLst>
          </p:cNvPr>
          <p:cNvSpPr/>
          <p:nvPr/>
        </p:nvSpPr>
        <p:spPr>
          <a:xfrm>
            <a:off x="8657167" y="4104424"/>
            <a:ext cx="2465218" cy="570096"/>
          </a:xfrm>
          <a:custGeom>
            <a:avLst/>
            <a:gdLst>
              <a:gd name="connsiteX0" fmla="*/ 0 w 2463904"/>
              <a:gd name="connsiteY0" fmla="*/ 0 h 570096"/>
              <a:gd name="connsiteX1" fmla="*/ 2463904 w 2463904"/>
              <a:gd name="connsiteY1" fmla="*/ 0 h 570096"/>
              <a:gd name="connsiteX2" fmla="*/ 2463904 w 2463904"/>
              <a:gd name="connsiteY2" fmla="*/ 570096 h 570096"/>
              <a:gd name="connsiteX3" fmla="*/ 0 w 2463904"/>
              <a:gd name="connsiteY3" fmla="*/ 570096 h 570096"/>
              <a:gd name="connsiteX4" fmla="*/ 0 w 2463904"/>
              <a:gd name="connsiteY4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9781 w 2473685"/>
              <a:gd name="connsiteY3" fmla="*/ 570096 h 570096"/>
              <a:gd name="connsiteX4" fmla="*/ 0 w 2473685"/>
              <a:gd name="connsiteY4" fmla="*/ 310943 h 570096"/>
              <a:gd name="connsiteX5" fmla="*/ 9781 w 2473685"/>
              <a:gd name="connsiteY5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9781 w 2473685"/>
              <a:gd name="connsiteY3" fmla="*/ 570096 h 570096"/>
              <a:gd name="connsiteX4" fmla="*/ 12701 w 2473685"/>
              <a:gd name="connsiteY4" fmla="*/ 560709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9781 w 2473685"/>
              <a:gd name="connsiteY3" fmla="*/ 570096 h 570096"/>
              <a:gd name="connsiteX4" fmla="*/ 1020234 w 2473685"/>
              <a:gd name="connsiteY4" fmla="*/ 3236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1017315 w 2473685"/>
              <a:gd name="connsiteY3" fmla="*/ 570096 h 570096"/>
              <a:gd name="connsiteX4" fmla="*/ 1020234 w 2473685"/>
              <a:gd name="connsiteY4" fmla="*/ 3236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1017315 w 2473685"/>
              <a:gd name="connsiteY3" fmla="*/ 570096 h 570096"/>
              <a:gd name="connsiteX4" fmla="*/ 1045634 w 2473685"/>
              <a:gd name="connsiteY4" fmla="*/ 3109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1059648 w 2473685"/>
              <a:gd name="connsiteY3" fmla="*/ 570096 h 570096"/>
              <a:gd name="connsiteX4" fmla="*/ 1045634 w 2473685"/>
              <a:gd name="connsiteY4" fmla="*/ 3109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1038481 w 2473685"/>
              <a:gd name="connsiteY3" fmla="*/ 561629 h 570096"/>
              <a:gd name="connsiteX4" fmla="*/ 1045634 w 2473685"/>
              <a:gd name="connsiteY4" fmla="*/ 3109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1038481 w 2473685"/>
              <a:gd name="connsiteY3" fmla="*/ 561629 h 570096"/>
              <a:gd name="connsiteX4" fmla="*/ 1045634 w 2473685"/>
              <a:gd name="connsiteY4" fmla="*/ 3109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1051181 w 2473685"/>
              <a:gd name="connsiteY3" fmla="*/ 561629 h 570096"/>
              <a:gd name="connsiteX4" fmla="*/ 1045634 w 2473685"/>
              <a:gd name="connsiteY4" fmla="*/ 3109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4329"/>
              <a:gd name="connsiteX1" fmla="*/ 2473685 w 2473685"/>
              <a:gd name="connsiteY1" fmla="*/ 0 h 574329"/>
              <a:gd name="connsiteX2" fmla="*/ 2473685 w 2473685"/>
              <a:gd name="connsiteY2" fmla="*/ 570096 h 574329"/>
              <a:gd name="connsiteX3" fmla="*/ 1046948 w 2473685"/>
              <a:gd name="connsiteY3" fmla="*/ 574329 h 574329"/>
              <a:gd name="connsiteX4" fmla="*/ 1045634 w 2473685"/>
              <a:gd name="connsiteY4" fmla="*/ 310943 h 574329"/>
              <a:gd name="connsiteX5" fmla="*/ 0 w 2473685"/>
              <a:gd name="connsiteY5" fmla="*/ 310943 h 574329"/>
              <a:gd name="connsiteX6" fmla="*/ 9781 w 2473685"/>
              <a:gd name="connsiteY6" fmla="*/ 0 h 574329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1046948 w 2473685"/>
              <a:gd name="connsiteY3" fmla="*/ 561629 h 570096"/>
              <a:gd name="connsiteX4" fmla="*/ 1045634 w 2473685"/>
              <a:gd name="connsiteY4" fmla="*/ 3109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9781 w 2473685"/>
              <a:gd name="connsiteY0" fmla="*/ 0 h 570096"/>
              <a:gd name="connsiteX1" fmla="*/ 2473685 w 2473685"/>
              <a:gd name="connsiteY1" fmla="*/ 0 h 570096"/>
              <a:gd name="connsiteX2" fmla="*/ 2473685 w 2473685"/>
              <a:gd name="connsiteY2" fmla="*/ 570096 h 570096"/>
              <a:gd name="connsiteX3" fmla="*/ 1046948 w 2473685"/>
              <a:gd name="connsiteY3" fmla="*/ 570096 h 570096"/>
              <a:gd name="connsiteX4" fmla="*/ 1045634 w 2473685"/>
              <a:gd name="connsiteY4" fmla="*/ 310943 h 570096"/>
              <a:gd name="connsiteX5" fmla="*/ 0 w 2473685"/>
              <a:gd name="connsiteY5" fmla="*/ 310943 h 570096"/>
              <a:gd name="connsiteX6" fmla="*/ 9781 w 2473685"/>
              <a:gd name="connsiteY6" fmla="*/ 0 h 570096"/>
              <a:gd name="connsiteX0" fmla="*/ 1314 w 2465218"/>
              <a:gd name="connsiteY0" fmla="*/ 0 h 570096"/>
              <a:gd name="connsiteX1" fmla="*/ 2465218 w 2465218"/>
              <a:gd name="connsiteY1" fmla="*/ 0 h 570096"/>
              <a:gd name="connsiteX2" fmla="*/ 2465218 w 2465218"/>
              <a:gd name="connsiteY2" fmla="*/ 570096 h 570096"/>
              <a:gd name="connsiteX3" fmla="*/ 1038481 w 2465218"/>
              <a:gd name="connsiteY3" fmla="*/ 570096 h 570096"/>
              <a:gd name="connsiteX4" fmla="*/ 1037167 w 2465218"/>
              <a:gd name="connsiteY4" fmla="*/ 310943 h 570096"/>
              <a:gd name="connsiteX5" fmla="*/ 0 w 2465218"/>
              <a:gd name="connsiteY5" fmla="*/ 306709 h 570096"/>
              <a:gd name="connsiteX6" fmla="*/ 1314 w 2465218"/>
              <a:gd name="connsiteY6" fmla="*/ 0 h 570096"/>
              <a:gd name="connsiteX0" fmla="*/ 1314 w 2465218"/>
              <a:gd name="connsiteY0" fmla="*/ 0 h 570096"/>
              <a:gd name="connsiteX1" fmla="*/ 2465218 w 2465218"/>
              <a:gd name="connsiteY1" fmla="*/ 0 h 570096"/>
              <a:gd name="connsiteX2" fmla="*/ 2465218 w 2465218"/>
              <a:gd name="connsiteY2" fmla="*/ 570096 h 570096"/>
              <a:gd name="connsiteX3" fmla="*/ 1038481 w 2465218"/>
              <a:gd name="connsiteY3" fmla="*/ 570096 h 570096"/>
              <a:gd name="connsiteX4" fmla="*/ 1037167 w 2465218"/>
              <a:gd name="connsiteY4" fmla="*/ 310943 h 570096"/>
              <a:gd name="connsiteX5" fmla="*/ 0 w 2465218"/>
              <a:gd name="connsiteY5" fmla="*/ 306709 h 570096"/>
              <a:gd name="connsiteX6" fmla="*/ 1314 w 2465218"/>
              <a:gd name="connsiteY6" fmla="*/ 0 h 57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5218" h="570096">
                <a:moveTo>
                  <a:pt x="1314" y="0"/>
                </a:moveTo>
                <a:lnTo>
                  <a:pt x="2465218" y="0"/>
                </a:lnTo>
                <a:lnTo>
                  <a:pt x="2465218" y="570096"/>
                </a:lnTo>
                <a:lnTo>
                  <a:pt x="1038481" y="570096"/>
                </a:lnTo>
                <a:lnTo>
                  <a:pt x="1037167" y="310943"/>
                </a:lnTo>
                <a:lnTo>
                  <a:pt x="0" y="306709"/>
                </a:lnTo>
                <a:lnTo>
                  <a:pt x="1314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11CE3FA-0946-4C59-A424-5CFA81DC6087}"/>
              </a:ext>
            </a:extLst>
          </p:cNvPr>
          <p:cNvSpPr/>
          <p:nvPr/>
        </p:nvSpPr>
        <p:spPr>
          <a:xfrm>
            <a:off x="6744572" y="5284091"/>
            <a:ext cx="1833027" cy="128310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15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37" grpId="0" animBg="1"/>
      <p:bldP spid="78" grpId="0" animBg="1"/>
      <p:bldP spid="79" grpId="0" animBg="1"/>
      <p:bldP spid="15" grpId="0" animBg="1"/>
      <p:bldP spid="82" grpId="0" animBg="1"/>
      <p:bldP spid="83" grpId="0" animBg="1"/>
      <p:bldP spid="85" grpId="0" animBg="1"/>
      <p:bldP spid="86" grpId="0" animBg="1"/>
      <p:bldP spid="94" grpId="0" animBg="1"/>
      <p:bldP spid="87" grpId="0"/>
      <p:bldP spid="92" grpId="0" animBg="1"/>
      <p:bldP spid="96" grpId="0" animBg="1"/>
      <p:bldP spid="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>
            <a:normAutofit/>
          </a:bodyPr>
          <a:lstStyle/>
          <a:p>
            <a:r>
              <a:rPr lang="en-US" altLang="zh-HK" dirty="0"/>
              <a:t>Motivation of the Study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98809"/>
                <a:ext cx="11029615" cy="4355150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HK" sz="2000" dirty="0"/>
                  <a:t>From a </a:t>
                </a:r>
                <a:r>
                  <a:rPr lang="en-US" altLang="zh-HK" sz="2000" dirty="0">
                    <a:solidFill>
                      <a:schemeClr val="accent1"/>
                    </a:solidFill>
                  </a:rPr>
                  <a:t>practical</a:t>
                </a:r>
                <a:r>
                  <a:rPr lang="en-US" altLang="zh-HK" sz="2000" dirty="0"/>
                  <a:t> point of view,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/>
                  <a:t> budget is considered because</a:t>
                </a:r>
              </a:p>
              <a:p>
                <a:pPr lvl="1"/>
                <a:r>
                  <a:rPr lang="en-US" altLang="zh-HK" sz="1800" dirty="0"/>
                  <a:t>The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effort</a:t>
                </a:r>
                <a:r>
                  <a:rPr lang="en-US" altLang="zh-HK" sz="1800" dirty="0"/>
                  <a:t> it takes to modify an agent’s resistance is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proportional to </a:t>
                </a:r>
                <a:r>
                  <a:rPr lang="en-US" altLang="zh-HK" sz="1800" dirty="0"/>
                  <a:t>the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magnitude of change</a:t>
                </a:r>
              </a:p>
              <a:p>
                <a:r>
                  <a:rPr lang="en-US" altLang="zh-HK" sz="2000" dirty="0">
                    <a:solidFill>
                      <a:schemeClr val="accent1"/>
                    </a:solidFill>
                  </a:rPr>
                  <a:t>Theoretically</a:t>
                </a:r>
                <a:r>
                  <a:rPr lang="en-US" altLang="zh-HK" sz="2000" dirty="0"/>
                  <a:t>, the hardness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/>
                  <a:t>-budgeted variant is intriguing</a:t>
                </a:r>
              </a:p>
              <a:p>
                <a:pPr lvl="1"/>
                <a:r>
                  <a:rPr lang="en-US" altLang="zh-HK" sz="1800" dirty="0"/>
                  <a:t>Unbudgeted variant is polynomial-time solvable (Chan et al., WWW 2019)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sz="1800" dirty="0"/>
                  <a:t>-budgeted variant is proven NP-hard via a reduction from the vertex cover problem for regular graphs (Abebe et al., KDD 2018)</a:t>
                </a:r>
              </a:p>
              <a:p>
                <a:pPr lvl="1"/>
                <a:r>
                  <a:rPr lang="en-US" altLang="zh-HK" sz="1800" dirty="0"/>
                  <a:t>The proof in the KDD paper makes use of the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binary</a:t>
                </a:r>
                <a:r>
                  <a:rPr lang="en-US" altLang="zh-HK" sz="1800" dirty="0"/>
                  <a:t>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nature</a:t>
                </a:r>
                <a:r>
                  <a:rPr lang="en-US" altLang="zh-HK" sz="1800" dirty="0"/>
                  <a:t> of choice for each agent on whether to modify the resistance of that agent or not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1800" dirty="0"/>
                  <a:t>-budgeted variant allows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“fractional” </a:t>
                </a:r>
                <a:r>
                  <a:rPr lang="en-US" altLang="zh-HK" sz="1800" dirty="0"/>
                  <a:t>decisions, which may help get rid of the hardness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98809"/>
                <a:ext cx="11029615" cy="4355150"/>
              </a:xfrm>
              <a:blipFill>
                <a:blip r:embed="rId3"/>
                <a:stretch>
                  <a:fillRect l="-276" t="-700" r="-8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>
            <a:normAutofit/>
          </a:bodyPr>
          <a:lstStyle/>
          <a:p>
            <a:r>
              <a:rPr lang="en-US" altLang="zh-HK" dirty="0"/>
              <a:t>Outline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98809"/>
                <a:ext cx="11029615" cy="4355150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HK" sz="2400" dirty="0"/>
                  <a:t>Main result: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400" dirty="0"/>
                  <a:t>-budgeted variant is NP-hard</a:t>
                </a:r>
              </a:p>
              <a:p>
                <a:r>
                  <a:rPr lang="en-US" altLang="zh-HK" sz="2400" dirty="0"/>
                  <a:t>The rest of the talk</a:t>
                </a:r>
              </a:p>
              <a:p>
                <a:pPr lvl="1"/>
                <a:r>
                  <a:rPr lang="en-US" altLang="zh-HK" sz="2000" dirty="0"/>
                  <a:t>Intuition: 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/>
                  <a:t>-budgeted variant is as hard (as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sz="2000" dirty="0"/>
                  <a:t>-budgeted variant)</a:t>
                </a:r>
              </a:p>
              <a:p>
                <a:pPr lvl="1"/>
                <a:r>
                  <a:rPr lang="en-US" altLang="zh-HK" sz="2000" dirty="0"/>
                  <a:t>Warmup: Reduction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sz="2000" dirty="0"/>
                  <a:t>-budgeted variant</a:t>
                </a:r>
              </a:p>
              <a:p>
                <a:pPr lvl="1"/>
                <a:r>
                  <a:rPr lang="en-US" altLang="zh-HK" sz="2000" dirty="0"/>
                  <a:t>Main result: Reduction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/>
                  <a:t>-budgeted variant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98809"/>
                <a:ext cx="11029615" cy="4355150"/>
              </a:xfrm>
              <a:blipFill>
                <a:blip r:embed="rId3"/>
                <a:stretch>
                  <a:fillRect l="-552" t="-84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5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Intuition: 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HK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HK" dirty="0"/>
                  <a:t>-budgeted variant is as hard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  <a:blipFill>
                <a:blip r:embed="rId3"/>
                <a:stretch>
                  <a:fillRect l="-1105" b="-243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08656C-64D6-4451-BB04-3BD96218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98809"/>
            <a:ext cx="11029615" cy="486126"/>
          </a:xfrm>
        </p:spPr>
        <p:txBody>
          <a:bodyPr anchor="t">
            <a:normAutofit/>
          </a:bodyPr>
          <a:lstStyle/>
          <a:p>
            <a:r>
              <a:rPr lang="en-US" altLang="zh-HK" sz="1800" dirty="0"/>
              <a:t>“Budget-focus effect”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4535B20-F493-45BF-B77C-CA4D74AFCBB7}"/>
              </a:ext>
            </a:extLst>
          </p:cNvPr>
          <p:cNvGrpSpPr/>
          <p:nvPr/>
        </p:nvGrpSpPr>
        <p:grpSpPr>
          <a:xfrm>
            <a:off x="5097937" y="2367122"/>
            <a:ext cx="6479955" cy="1455574"/>
            <a:chOff x="5097937" y="2367122"/>
            <a:chExt cx="6479955" cy="1455574"/>
          </a:xfrm>
        </p:grpSpPr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7B311B44-DAA7-4656-A1FC-9FC2048E4443}"/>
                </a:ext>
              </a:extLst>
            </p:cNvPr>
            <p:cNvSpPr/>
            <p:nvPr/>
          </p:nvSpPr>
          <p:spPr>
            <a:xfrm>
              <a:off x="5097937" y="3010558"/>
              <a:ext cx="622439" cy="300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F2B678D2-0029-4008-960F-9913A56BA6F9}"/>
                </a:ext>
              </a:extLst>
            </p:cNvPr>
            <p:cNvSpPr txBox="1"/>
            <p:nvPr/>
          </p:nvSpPr>
          <p:spPr>
            <a:xfrm>
              <a:off x="6721726" y="2367122"/>
              <a:ext cx="4187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To minimize the sum of equilibrium opinions,</a:t>
              </a:r>
              <a:endParaRPr lang="zh-HK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F30219FE-42C8-46C8-BCE0-54720FF7AF0A}"/>
                </a:ext>
              </a:extLst>
            </p:cNvPr>
            <p:cNvGrpSpPr/>
            <p:nvPr/>
          </p:nvGrpSpPr>
          <p:grpSpPr>
            <a:xfrm>
              <a:off x="6052880" y="2753398"/>
              <a:ext cx="5525012" cy="1069298"/>
              <a:chOff x="5929250" y="2101897"/>
              <a:chExt cx="5525012" cy="1069298"/>
            </a:xfrm>
          </p:grpSpPr>
          <p:grpSp>
            <p:nvGrpSpPr>
              <p:cNvPr id="230" name="群組 229">
                <a:extLst>
                  <a:ext uri="{FF2B5EF4-FFF2-40B4-BE49-F238E27FC236}">
                    <a16:creationId xmlns:a16="http://schemas.microsoft.com/office/drawing/2014/main" id="{E2B6472D-8578-4F82-8CFE-94C07C3A041A}"/>
                  </a:ext>
                </a:extLst>
              </p:cNvPr>
              <p:cNvGrpSpPr/>
              <p:nvPr/>
            </p:nvGrpSpPr>
            <p:grpSpPr>
              <a:xfrm>
                <a:off x="6437226" y="2261241"/>
                <a:ext cx="2249131" cy="901096"/>
                <a:chOff x="7247613" y="2983710"/>
                <a:chExt cx="3861910" cy="1547243"/>
              </a:xfrm>
            </p:grpSpPr>
            <p:sp>
              <p:nvSpPr>
                <p:cNvPr id="174" name="梯形 173">
                  <a:extLst>
                    <a:ext uri="{FF2B5EF4-FFF2-40B4-BE49-F238E27FC236}">
                      <a16:creationId xmlns:a16="http://schemas.microsoft.com/office/drawing/2014/main" id="{8A065808-2963-46CF-8DC2-C226D4E8A0A5}"/>
                    </a:ext>
                  </a:extLst>
                </p:cNvPr>
                <p:cNvSpPr/>
                <p:nvPr/>
              </p:nvSpPr>
              <p:spPr>
                <a:xfrm>
                  <a:off x="7247613" y="3358855"/>
                  <a:ext cx="3861910" cy="1172098"/>
                </a:xfrm>
                <a:prstGeom prst="trapezoid">
                  <a:avLst>
                    <a:gd name="adj" fmla="val 5172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176" name="直線接點 175">
                  <a:extLst>
                    <a:ext uri="{FF2B5EF4-FFF2-40B4-BE49-F238E27FC236}">
                      <a16:creationId xmlns:a16="http://schemas.microsoft.com/office/drawing/2014/main" id="{D729646F-7D0F-47CE-AB37-C2ECE79C8A33}"/>
                    </a:ext>
                  </a:extLst>
                </p:cNvPr>
                <p:cNvCxnSpPr>
                  <a:stCxn id="174" idx="1"/>
                  <a:endCxn id="174" idx="3"/>
                </p:cNvCxnSpPr>
                <p:nvPr/>
              </p:nvCxnSpPr>
              <p:spPr>
                <a:xfrm>
                  <a:off x="7550759" y="3944904"/>
                  <a:ext cx="3255618" cy="0"/>
                </a:xfrm>
                <a:prstGeom prst="line">
                  <a:avLst/>
                </a:prstGeom>
                <a:ln w="28575">
                  <a:solidFill>
                    <a:srgbClr val="117EA7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群組 181">
                  <a:extLst>
                    <a:ext uri="{FF2B5EF4-FFF2-40B4-BE49-F238E27FC236}">
                      <a16:creationId xmlns:a16="http://schemas.microsoft.com/office/drawing/2014/main" id="{B3F99446-5507-422B-A76C-6CBFCD983E25}"/>
                    </a:ext>
                  </a:extLst>
                </p:cNvPr>
                <p:cNvGrpSpPr/>
                <p:nvPr/>
              </p:nvGrpSpPr>
              <p:grpSpPr>
                <a:xfrm>
                  <a:off x="8408826" y="3367231"/>
                  <a:ext cx="1539485" cy="1157932"/>
                  <a:chOff x="8340232" y="3367231"/>
                  <a:chExt cx="1539485" cy="1157932"/>
                </a:xfrm>
              </p:grpSpPr>
              <p:cxnSp>
                <p:nvCxnSpPr>
                  <p:cNvPr id="177" name="直線接點 176">
                    <a:extLst>
                      <a:ext uri="{FF2B5EF4-FFF2-40B4-BE49-F238E27FC236}">
                        <a16:creationId xmlns:a16="http://schemas.microsoft.com/office/drawing/2014/main" id="{4781D09C-625F-4F43-A5B4-39C75C38D2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40232" y="3367231"/>
                    <a:ext cx="308056" cy="1157932"/>
                  </a:xfrm>
                  <a:prstGeom prst="line">
                    <a:avLst/>
                  </a:prstGeom>
                  <a:ln w="28575">
                    <a:solidFill>
                      <a:srgbClr val="117EA7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線接點 179">
                    <a:extLst>
                      <a:ext uri="{FF2B5EF4-FFF2-40B4-BE49-F238E27FC236}">
                        <a16:creationId xmlns:a16="http://schemas.microsoft.com/office/drawing/2014/main" id="{1C3119B2-95F7-4339-9DE0-F4000D888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571661" y="3367231"/>
                    <a:ext cx="308056" cy="1157932"/>
                  </a:xfrm>
                  <a:prstGeom prst="line">
                    <a:avLst/>
                  </a:prstGeom>
                  <a:ln w="28575">
                    <a:solidFill>
                      <a:srgbClr val="117EA7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群組 192">
                  <a:extLst>
                    <a:ext uri="{FF2B5EF4-FFF2-40B4-BE49-F238E27FC236}">
                      <a16:creationId xmlns:a16="http://schemas.microsoft.com/office/drawing/2014/main" id="{5FCEAC25-EB91-407F-934F-A64BEC4CDCD6}"/>
                    </a:ext>
                  </a:extLst>
                </p:cNvPr>
                <p:cNvGrpSpPr/>
                <p:nvPr/>
              </p:nvGrpSpPr>
              <p:grpSpPr>
                <a:xfrm>
                  <a:off x="7696338" y="3938241"/>
                  <a:ext cx="640532" cy="470510"/>
                  <a:chOff x="7696338" y="3938241"/>
                  <a:chExt cx="640532" cy="470510"/>
                </a:xfrm>
              </p:grpSpPr>
              <p:pic>
                <p:nvPicPr>
                  <p:cNvPr id="160" name="圖片 159">
                    <a:extLst>
                      <a:ext uri="{FF2B5EF4-FFF2-40B4-BE49-F238E27FC236}">
                        <a16:creationId xmlns:a16="http://schemas.microsoft.com/office/drawing/2014/main" id="{D3372247-4D74-4006-813B-7A52E2DFB6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338" y="406763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61" name="圖片 160">
                    <a:extLst>
                      <a:ext uri="{FF2B5EF4-FFF2-40B4-BE49-F238E27FC236}">
                        <a16:creationId xmlns:a16="http://schemas.microsoft.com/office/drawing/2014/main" id="{5B0F1E3F-4E1C-4C9C-A135-7B7E044712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08093" y="3938241"/>
                    <a:ext cx="628777" cy="3411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" name="群組 183">
                  <a:extLst>
                    <a:ext uri="{FF2B5EF4-FFF2-40B4-BE49-F238E27FC236}">
                      <a16:creationId xmlns:a16="http://schemas.microsoft.com/office/drawing/2014/main" id="{B42EDF5D-C269-4F27-8DC4-8E984C555759}"/>
                    </a:ext>
                  </a:extLst>
                </p:cNvPr>
                <p:cNvGrpSpPr/>
                <p:nvPr/>
              </p:nvGrpSpPr>
              <p:grpSpPr>
                <a:xfrm>
                  <a:off x="8725288" y="2983710"/>
                  <a:ext cx="630386" cy="802250"/>
                  <a:chOff x="8725288" y="2983710"/>
                  <a:chExt cx="630386" cy="802250"/>
                </a:xfrm>
              </p:grpSpPr>
              <p:pic>
                <p:nvPicPr>
                  <p:cNvPr id="154" name="圖片 153">
                    <a:extLst>
                      <a:ext uri="{FF2B5EF4-FFF2-40B4-BE49-F238E27FC236}">
                        <a16:creationId xmlns:a16="http://schemas.microsoft.com/office/drawing/2014/main" id="{02A1AD06-DC01-4FDB-ADE3-D6222C913B6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6093" y="3444841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55" name="圖片 154">
                    <a:extLst>
                      <a:ext uri="{FF2B5EF4-FFF2-40B4-BE49-F238E27FC236}">
                        <a16:creationId xmlns:a16="http://schemas.microsoft.com/office/drawing/2014/main" id="{3D09566D-B2BF-425E-8308-BDDCF80B44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6897" y="3334209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56" name="圖片 155">
                    <a:extLst>
                      <a:ext uri="{FF2B5EF4-FFF2-40B4-BE49-F238E27FC236}">
                        <a16:creationId xmlns:a16="http://schemas.microsoft.com/office/drawing/2014/main" id="{5ED70606-01A9-46B7-BDDA-CB8057E72C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6093" y="3223576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57" name="圖片 156">
                    <a:extLst>
                      <a:ext uri="{FF2B5EF4-FFF2-40B4-BE49-F238E27FC236}">
                        <a16:creationId xmlns:a16="http://schemas.microsoft.com/office/drawing/2014/main" id="{0ECA0A57-841F-4CD4-A386-A8DAEF028CB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5288" y="310372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58" name="圖片 157">
                    <a:extLst>
                      <a:ext uri="{FF2B5EF4-FFF2-40B4-BE49-F238E27FC236}">
                        <a16:creationId xmlns:a16="http://schemas.microsoft.com/office/drawing/2014/main" id="{B70D7E17-F258-46AA-935B-E748FAAE8A6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5288" y="2983710"/>
                    <a:ext cx="628777" cy="3411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5" name="群組 184">
                  <a:extLst>
                    <a:ext uri="{FF2B5EF4-FFF2-40B4-BE49-F238E27FC236}">
                      <a16:creationId xmlns:a16="http://schemas.microsoft.com/office/drawing/2014/main" id="{0B145279-1AA4-444D-91DE-40160E46A0EA}"/>
                    </a:ext>
                  </a:extLst>
                </p:cNvPr>
                <p:cNvGrpSpPr/>
                <p:nvPr/>
              </p:nvGrpSpPr>
              <p:grpSpPr>
                <a:xfrm>
                  <a:off x="9079951" y="3094876"/>
                  <a:ext cx="630386" cy="802250"/>
                  <a:chOff x="8725288" y="2983710"/>
                  <a:chExt cx="630386" cy="802250"/>
                </a:xfrm>
              </p:grpSpPr>
              <p:pic>
                <p:nvPicPr>
                  <p:cNvPr id="186" name="圖片 185">
                    <a:extLst>
                      <a:ext uri="{FF2B5EF4-FFF2-40B4-BE49-F238E27FC236}">
                        <a16:creationId xmlns:a16="http://schemas.microsoft.com/office/drawing/2014/main" id="{BCF8746C-CBF6-4883-B0F8-297F9341338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6093" y="3444841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87" name="圖片 186">
                    <a:extLst>
                      <a:ext uri="{FF2B5EF4-FFF2-40B4-BE49-F238E27FC236}">
                        <a16:creationId xmlns:a16="http://schemas.microsoft.com/office/drawing/2014/main" id="{392162EC-5462-4E3C-BA67-359135FE0D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6897" y="3334209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88" name="圖片 187">
                    <a:extLst>
                      <a:ext uri="{FF2B5EF4-FFF2-40B4-BE49-F238E27FC236}">
                        <a16:creationId xmlns:a16="http://schemas.microsoft.com/office/drawing/2014/main" id="{FCDFE4CC-6F6A-4898-B687-DD64DEF11E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6093" y="3223576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圖片 188">
                    <a:extLst>
                      <a:ext uri="{FF2B5EF4-FFF2-40B4-BE49-F238E27FC236}">
                        <a16:creationId xmlns:a16="http://schemas.microsoft.com/office/drawing/2014/main" id="{9D923D40-56A5-4017-8285-6C687B53142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5288" y="310372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190" name="圖片 189">
                    <a:extLst>
                      <a:ext uri="{FF2B5EF4-FFF2-40B4-BE49-F238E27FC236}">
                        <a16:creationId xmlns:a16="http://schemas.microsoft.com/office/drawing/2014/main" id="{B83C43C7-F0BC-4219-B232-10F3D8AC55E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5288" y="2983710"/>
                    <a:ext cx="628777" cy="34111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9" name="群組 228">
                <a:extLst>
                  <a:ext uri="{FF2B5EF4-FFF2-40B4-BE49-F238E27FC236}">
                    <a16:creationId xmlns:a16="http://schemas.microsoft.com/office/drawing/2014/main" id="{D06E7A12-F308-4957-BA6A-1D5668E043F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04268" y="2488317"/>
                <a:ext cx="2249994" cy="682878"/>
                <a:chOff x="7142273" y="5009361"/>
                <a:chExt cx="3861910" cy="1172098"/>
              </a:xfrm>
            </p:grpSpPr>
            <p:sp>
              <p:nvSpPr>
                <p:cNvPr id="194" name="梯形 193">
                  <a:extLst>
                    <a:ext uri="{FF2B5EF4-FFF2-40B4-BE49-F238E27FC236}">
                      <a16:creationId xmlns:a16="http://schemas.microsoft.com/office/drawing/2014/main" id="{35E2E0F6-FD34-4EB2-9DC4-D6D13E390D13}"/>
                    </a:ext>
                  </a:extLst>
                </p:cNvPr>
                <p:cNvSpPr/>
                <p:nvPr/>
              </p:nvSpPr>
              <p:spPr>
                <a:xfrm>
                  <a:off x="7142273" y="5009361"/>
                  <a:ext cx="3861910" cy="1172098"/>
                </a:xfrm>
                <a:prstGeom prst="trapezoid">
                  <a:avLst>
                    <a:gd name="adj" fmla="val 5172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195" name="直線接點 194">
                  <a:extLst>
                    <a:ext uri="{FF2B5EF4-FFF2-40B4-BE49-F238E27FC236}">
                      <a16:creationId xmlns:a16="http://schemas.microsoft.com/office/drawing/2014/main" id="{6E23DB52-F052-4A0B-80B9-3BF630B1BD7F}"/>
                    </a:ext>
                  </a:extLst>
                </p:cNvPr>
                <p:cNvCxnSpPr>
                  <a:stCxn id="194" idx="1"/>
                  <a:endCxn id="194" idx="3"/>
                </p:cNvCxnSpPr>
                <p:nvPr/>
              </p:nvCxnSpPr>
              <p:spPr>
                <a:xfrm>
                  <a:off x="7445419" y="5595410"/>
                  <a:ext cx="3255618" cy="0"/>
                </a:xfrm>
                <a:prstGeom prst="line">
                  <a:avLst/>
                </a:prstGeom>
                <a:ln w="28575">
                  <a:solidFill>
                    <a:srgbClr val="117EA7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96" name="群組 195">
                  <a:extLst>
                    <a:ext uri="{FF2B5EF4-FFF2-40B4-BE49-F238E27FC236}">
                      <a16:creationId xmlns:a16="http://schemas.microsoft.com/office/drawing/2014/main" id="{1E6E75AB-C5A9-4489-9081-32CE0C2867B9}"/>
                    </a:ext>
                  </a:extLst>
                </p:cNvPr>
                <p:cNvGrpSpPr/>
                <p:nvPr/>
              </p:nvGrpSpPr>
              <p:grpSpPr>
                <a:xfrm>
                  <a:off x="8303486" y="5017737"/>
                  <a:ext cx="1539485" cy="1157932"/>
                  <a:chOff x="8340232" y="3367231"/>
                  <a:chExt cx="1539485" cy="1157932"/>
                </a:xfrm>
              </p:grpSpPr>
              <p:cxnSp>
                <p:nvCxnSpPr>
                  <p:cNvPr id="197" name="直線接點 196">
                    <a:extLst>
                      <a:ext uri="{FF2B5EF4-FFF2-40B4-BE49-F238E27FC236}">
                        <a16:creationId xmlns:a16="http://schemas.microsoft.com/office/drawing/2014/main" id="{F943F8F5-A034-4A1F-BE68-E271D6E59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40232" y="3367231"/>
                    <a:ext cx="308056" cy="1157932"/>
                  </a:xfrm>
                  <a:prstGeom prst="line">
                    <a:avLst/>
                  </a:prstGeom>
                  <a:ln w="28575">
                    <a:solidFill>
                      <a:srgbClr val="117EA7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線接點 197">
                    <a:extLst>
                      <a:ext uri="{FF2B5EF4-FFF2-40B4-BE49-F238E27FC236}">
                        <a16:creationId xmlns:a16="http://schemas.microsoft.com/office/drawing/2014/main" id="{98BF09DD-C470-4F1B-8C3E-EC08CDA2E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571661" y="3367231"/>
                    <a:ext cx="308056" cy="1157932"/>
                  </a:xfrm>
                  <a:prstGeom prst="line">
                    <a:avLst/>
                  </a:prstGeom>
                  <a:ln w="28575">
                    <a:solidFill>
                      <a:srgbClr val="117EA7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" name="群組 198">
                  <a:extLst>
                    <a:ext uri="{FF2B5EF4-FFF2-40B4-BE49-F238E27FC236}">
                      <a16:creationId xmlns:a16="http://schemas.microsoft.com/office/drawing/2014/main" id="{27647D1D-6983-411F-93D8-95BCB586E5DD}"/>
                    </a:ext>
                  </a:extLst>
                </p:cNvPr>
                <p:cNvGrpSpPr/>
                <p:nvPr/>
              </p:nvGrpSpPr>
              <p:grpSpPr>
                <a:xfrm>
                  <a:off x="7590998" y="5588747"/>
                  <a:ext cx="640532" cy="470510"/>
                  <a:chOff x="7696338" y="3938241"/>
                  <a:chExt cx="640532" cy="470510"/>
                </a:xfrm>
              </p:grpSpPr>
              <p:pic>
                <p:nvPicPr>
                  <p:cNvPr id="200" name="圖片 199">
                    <a:extLst>
                      <a:ext uri="{FF2B5EF4-FFF2-40B4-BE49-F238E27FC236}">
                        <a16:creationId xmlns:a16="http://schemas.microsoft.com/office/drawing/2014/main" id="{692C1164-5C08-46D6-AF38-CDEF2EE7F1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338" y="406763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201" name="圖片 200">
                    <a:extLst>
                      <a:ext uri="{FF2B5EF4-FFF2-40B4-BE49-F238E27FC236}">
                        <a16:creationId xmlns:a16="http://schemas.microsoft.com/office/drawing/2014/main" id="{993F220E-DA16-4C42-A6FB-7CA052E1D3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08093" y="3938241"/>
                    <a:ext cx="628777" cy="3411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4" name="群組 213">
                  <a:extLst>
                    <a:ext uri="{FF2B5EF4-FFF2-40B4-BE49-F238E27FC236}">
                      <a16:creationId xmlns:a16="http://schemas.microsoft.com/office/drawing/2014/main" id="{46D9F3E2-9493-4A56-81D1-E3B3280C76F8}"/>
                    </a:ext>
                  </a:extLst>
                </p:cNvPr>
                <p:cNvGrpSpPr/>
                <p:nvPr/>
              </p:nvGrpSpPr>
              <p:grpSpPr>
                <a:xfrm>
                  <a:off x="7826236" y="5041662"/>
                  <a:ext cx="640532" cy="470510"/>
                  <a:chOff x="7696338" y="3938241"/>
                  <a:chExt cx="640532" cy="470510"/>
                </a:xfrm>
              </p:grpSpPr>
              <p:pic>
                <p:nvPicPr>
                  <p:cNvPr id="215" name="圖片 214">
                    <a:extLst>
                      <a:ext uri="{FF2B5EF4-FFF2-40B4-BE49-F238E27FC236}">
                        <a16:creationId xmlns:a16="http://schemas.microsoft.com/office/drawing/2014/main" id="{392D1E06-6211-44AC-A983-13A82401724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338" y="406763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216" name="圖片 215">
                    <a:extLst>
                      <a:ext uri="{FF2B5EF4-FFF2-40B4-BE49-F238E27FC236}">
                        <a16:creationId xmlns:a16="http://schemas.microsoft.com/office/drawing/2014/main" id="{A25F7D85-65AC-4CD8-8EC6-15F0F006E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08093" y="3938241"/>
                    <a:ext cx="628777" cy="3411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7" name="群組 216">
                  <a:extLst>
                    <a:ext uri="{FF2B5EF4-FFF2-40B4-BE49-F238E27FC236}">
                      <a16:creationId xmlns:a16="http://schemas.microsoft.com/office/drawing/2014/main" id="{145ED7DC-7CEC-4078-8331-8F4D343930D6}"/>
                    </a:ext>
                  </a:extLst>
                </p:cNvPr>
                <p:cNvGrpSpPr/>
                <p:nvPr/>
              </p:nvGrpSpPr>
              <p:grpSpPr>
                <a:xfrm>
                  <a:off x="8801528" y="5031016"/>
                  <a:ext cx="640532" cy="470510"/>
                  <a:chOff x="7696338" y="3938241"/>
                  <a:chExt cx="640532" cy="470510"/>
                </a:xfrm>
              </p:grpSpPr>
              <p:pic>
                <p:nvPicPr>
                  <p:cNvPr id="218" name="圖片 217">
                    <a:extLst>
                      <a:ext uri="{FF2B5EF4-FFF2-40B4-BE49-F238E27FC236}">
                        <a16:creationId xmlns:a16="http://schemas.microsoft.com/office/drawing/2014/main" id="{DDD161C1-2274-40F9-AF83-F96D272DB2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338" y="406763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219" name="圖片 218">
                    <a:extLst>
                      <a:ext uri="{FF2B5EF4-FFF2-40B4-BE49-F238E27FC236}">
                        <a16:creationId xmlns:a16="http://schemas.microsoft.com/office/drawing/2014/main" id="{66C92EF6-2D45-4F20-A260-AD6544A060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08093" y="3938241"/>
                    <a:ext cx="628777" cy="3411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0" name="群組 219">
                  <a:extLst>
                    <a:ext uri="{FF2B5EF4-FFF2-40B4-BE49-F238E27FC236}">
                      <a16:creationId xmlns:a16="http://schemas.microsoft.com/office/drawing/2014/main" id="{08BC4CCA-9835-41B9-8BB6-8C1C2D3839D8}"/>
                    </a:ext>
                  </a:extLst>
                </p:cNvPr>
                <p:cNvGrpSpPr/>
                <p:nvPr/>
              </p:nvGrpSpPr>
              <p:grpSpPr>
                <a:xfrm>
                  <a:off x="9768203" y="5061880"/>
                  <a:ext cx="640532" cy="470510"/>
                  <a:chOff x="7696338" y="3938241"/>
                  <a:chExt cx="640532" cy="470510"/>
                </a:xfrm>
              </p:grpSpPr>
              <p:pic>
                <p:nvPicPr>
                  <p:cNvPr id="221" name="圖片 220">
                    <a:extLst>
                      <a:ext uri="{FF2B5EF4-FFF2-40B4-BE49-F238E27FC236}">
                        <a16:creationId xmlns:a16="http://schemas.microsoft.com/office/drawing/2014/main" id="{12F443A1-55DF-4901-80F6-24380F6849B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338" y="406763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222" name="圖片 221">
                    <a:extLst>
                      <a:ext uri="{FF2B5EF4-FFF2-40B4-BE49-F238E27FC236}">
                        <a16:creationId xmlns:a16="http://schemas.microsoft.com/office/drawing/2014/main" id="{75668BA5-E563-4882-BD94-0584BCE951E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08093" y="3938241"/>
                    <a:ext cx="628777" cy="3411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3" name="群組 222">
                  <a:extLst>
                    <a:ext uri="{FF2B5EF4-FFF2-40B4-BE49-F238E27FC236}">
                      <a16:creationId xmlns:a16="http://schemas.microsoft.com/office/drawing/2014/main" id="{605C5599-298F-4828-A8FC-18594A8B5CDD}"/>
                    </a:ext>
                  </a:extLst>
                </p:cNvPr>
                <p:cNvGrpSpPr/>
                <p:nvPr/>
              </p:nvGrpSpPr>
              <p:grpSpPr>
                <a:xfrm>
                  <a:off x="8759706" y="5561415"/>
                  <a:ext cx="640532" cy="470510"/>
                  <a:chOff x="7696338" y="3938241"/>
                  <a:chExt cx="640532" cy="470510"/>
                </a:xfrm>
              </p:grpSpPr>
              <p:pic>
                <p:nvPicPr>
                  <p:cNvPr id="224" name="圖片 223">
                    <a:extLst>
                      <a:ext uri="{FF2B5EF4-FFF2-40B4-BE49-F238E27FC236}">
                        <a16:creationId xmlns:a16="http://schemas.microsoft.com/office/drawing/2014/main" id="{A620E180-0177-4225-A605-01FB1AB9D7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338" y="406763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225" name="圖片 224">
                    <a:extLst>
                      <a:ext uri="{FF2B5EF4-FFF2-40B4-BE49-F238E27FC236}">
                        <a16:creationId xmlns:a16="http://schemas.microsoft.com/office/drawing/2014/main" id="{97E89ABA-279F-49B2-89D7-906155A023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08093" y="3938241"/>
                    <a:ext cx="628777" cy="3411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6" name="群組 225">
                  <a:extLst>
                    <a:ext uri="{FF2B5EF4-FFF2-40B4-BE49-F238E27FC236}">
                      <a16:creationId xmlns:a16="http://schemas.microsoft.com/office/drawing/2014/main" id="{066349C4-FED1-4A26-BA21-8E32C45F8516}"/>
                    </a:ext>
                  </a:extLst>
                </p:cNvPr>
                <p:cNvGrpSpPr/>
                <p:nvPr/>
              </p:nvGrpSpPr>
              <p:grpSpPr>
                <a:xfrm>
                  <a:off x="10026989" y="5588645"/>
                  <a:ext cx="640532" cy="470510"/>
                  <a:chOff x="7696338" y="3938241"/>
                  <a:chExt cx="640532" cy="470510"/>
                </a:xfrm>
              </p:grpSpPr>
              <p:pic>
                <p:nvPicPr>
                  <p:cNvPr id="227" name="圖片 226">
                    <a:extLst>
                      <a:ext uri="{FF2B5EF4-FFF2-40B4-BE49-F238E27FC236}">
                        <a16:creationId xmlns:a16="http://schemas.microsoft.com/office/drawing/2014/main" id="{F7115260-7FE5-42F7-ACB1-9DCDDDADA83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338" y="4067632"/>
                    <a:ext cx="628777" cy="341119"/>
                  </a:xfrm>
                  <a:prstGeom prst="rect">
                    <a:avLst/>
                  </a:prstGeom>
                </p:spPr>
              </p:pic>
              <p:pic>
                <p:nvPicPr>
                  <p:cNvPr id="228" name="圖片 227">
                    <a:extLst>
                      <a:ext uri="{FF2B5EF4-FFF2-40B4-BE49-F238E27FC236}">
                        <a16:creationId xmlns:a16="http://schemas.microsoft.com/office/drawing/2014/main" id="{009ABF42-D88A-48F1-B673-8D8DF95245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209" b="91045" l="5263" r="91903">
                                <a14:foregroundMark x1="8502" y1="44030" x2="8502" y2="44030"/>
                                <a14:foregroundMark x1="10121" y1="50000" x2="57895" y2="70896"/>
                                <a14:foregroundMark x1="57895" y1="70896" x2="79757" y2="69403"/>
                                <a14:foregroundMark x1="38462" y1="35821" x2="63968" y2="37313"/>
                                <a14:foregroundMark x1="46559" y1="11940" x2="63563" y2="17164"/>
                                <a14:foregroundMark x1="44939" y1="11194" x2="68211" y2="83842"/>
                                <a14:foregroundMark x1="68893" y1="78561" x2="61943" y2="11940"/>
                                <a14:foregroundMark x1="42105" y1="13433" x2="74494" y2="18657"/>
                                <a14:foregroundMark x1="40891" y1="33582" x2="56275" y2="44030"/>
                                <a14:foregroundMark x1="38057" y1="32090" x2="28340" y2="62687"/>
                                <a14:foregroundMark x1="22267" y1="63433" x2="26316" y2="60448"/>
                                <a14:foregroundMark x1="36842" y1="43284" x2="63563" y2="35075"/>
                                <a14:foregroundMark x1="20648" y1="63433" x2="57895" y2="82090"/>
                                <a14:foregroundMark x1="64673" y1="79932" x2="67134" y2="80237"/>
                                <a14:foregroundMark x1="21862" y1="74627" x2="63422" y2="79777"/>
                                <a14:foregroundMark x1="18623" y1="74627" x2="61943" y2="85075"/>
                                <a14:foregroundMark x1="16194" y1="78358" x2="51822" y2="91791"/>
                                <a14:foregroundMark x1="70040" y1="60448" x2="70349" y2="79232"/>
                                <a14:foregroundMark x1="74494" y1="70896" x2="72874" y2="85075"/>
                                <a14:foregroundMark x1="7287" y1="40299" x2="15385" y2="76119"/>
                                <a14:foregroundMark x1="14356" y1="33582" x2="46559" y2="11940"/>
                                <a14:foregroundMark x1="11024" y1="35821" x2="13246" y2="34328"/>
                                <a14:foregroundMark x1="8804" y1="37313" x2="11024" y2="35821"/>
                                <a14:foregroundMark x1="7692" y1="38060" x2="8804" y2="37313"/>
                                <a14:foregroundMark x1="40891" y1="11194" x2="19433" y2="18657"/>
                                <a14:foregroundMark x1="76113" y1="17164" x2="80567" y2="67910"/>
                                <a14:foregroundMark x1="78175" y1="28076" x2="76923" y2="17164"/>
                                <a14:foregroundMark x1="81377" y1="55970" x2="78262" y2="28834"/>
                                <a14:foregroundMark x1="89782" y1="36417" x2="89879" y2="36567"/>
                                <a14:foregroundMark x1="79757" y1="20896" x2="82182" y2="24651"/>
                                <a14:foregroundMark x1="91903" y1="35821" x2="83806" y2="55224"/>
                                <a14:foregroundMark x1="6404" y1="37313" x2="5263" y2="38806"/>
                                <a14:foregroundMark x1="7545" y1="35821" x2="6404" y2="37313"/>
                                <a14:foregroundMark x1="8687" y1="34328" x2="7545" y2="35821"/>
                                <a14:foregroundMark x1="17814" y1="22388" x2="9257" y2="33582"/>
                                <a14:foregroundMark x1="7287" y1="47761" x2="19838" y2="78358"/>
                                <a14:foregroundMark x1="8907" y1="73134" x2="7287" y2="60448"/>
                                <a14:foregroundMark x1="67308" y1="85309" x2="68016" y2="85075"/>
                                <a14:foregroundMark x1="52227" y1="90299" x2="66297" y2="85644"/>
                                <a14:foregroundMark x1="70040" y1="56716" x2="76923" y2="58955"/>
                                <a14:foregroundMark x1="53441" y1="32836" x2="65587" y2="32836"/>
                                <a14:foregroundMark x1="32794" y1="26119" x2="61943" y2="27612"/>
                                <a14:foregroundMark x1="36032" y1="35821" x2="61943" y2="41045"/>
                                <a14:foregroundMark x1="42510" y1="44030" x2="63563" y2="49254"/>
                                <a14:foregroundMark x1="65182" y1="38060" x2="73684" y2="40299"/>
                                <a14:foregroundMark x1="30364" y1="38806" x2="50202" y2="38806"/>
                                <a14:foregroundMark x1="52227" y1="66418" x2="68826" y2="65672"/>
                                <a14:foregroundMark x1="74089" y1="86567" x2="90688" y2="38806"/>
                                <a14:foregroundMark x1="82844" y1="72388" x2="82996" y2="74627"/>
                                <a14:foregroundMark x1="82642" y1="69403" x2="82743" y2="70896"/>
                                <a14:foregroundMark x1="82186" y1="62687" x2="82642" y2="69403"/>
                                <a14:foregroundMark x1="76113" y1="84328" x2="89789" y2="72388"/>
                                <a14:foregroundMark x1="91461" y1="69403" x2="90688" y2="38060"/>
                                <a14:foregroundMark x1="91498" y1="70896" x2="91461" y2="69403"/>
                                <a14:foregroundMark x1="89879" y1="60448" x2="89879" y2="60448"/>
                                <a14:foregroundMark x1="81781" y1="23134" x2="89069" y2="33582"/>
                                <a14:foregroundMark x1="69636" y1="88806" x2="69636" y2="88806"/>
                                <a14:foregroundMark x1="68826" y1="88060" x2="69471" y2="88060"/>
                                <a14:foregroundMark x1="6073" y1="36567" x2="6073" y2="36567"/>
                                <a14:foregroundMark x1="6073" y1="35821" x2="6073" y2="35821"/>
                                <a14:foregroundMark x1="6073" y1="35075" x2="5668" y2="35075"/>
                                <a14:backgroundMark x1="92170" y1="28382" x2="93522" y2="30597"/>
                                <a14:backgroundMark x1="2834" y1="37313" x2="2834" y2="37313"/>
                                <a14:backgroundMark x1="2407" y1="36567" x2="2429" y2="35821"/>
                                <a14:backgroundMark x1="2024" y1="49254" x2="2407" y2="36567"/>
                                <a14:backgroundMark x1="5263" y1="38806" x2="5263" y2="38806"/>
                                <a14:backgroundMark x1="4453" y1="37313" x2="4453" y2="37313"/>
                                <a14:backgroundMark x1="4858" y1="35821" x2="4858" y2="35821"/>
                                <a14:backgroundMark x1="5263" y1="37313" x2="5263" y2="37313"/>
                                <a14:backgroundMark x1="91498" y1="70896" x2="91498" y2="72388"/>
                                <a14:backgroundMark x1="91903" y1="69403" x2="91903" y2="69403"/>
                                <a14:backgroundMark x1="76113" y1="96269" x2="71255" y2="94030"/>
                                <a14:backgroundMark x1="69636" y1="93284" x2="69636" y2="93284"/>
                                <a14:backgroundMark x1="70850" y1="92537" x2="70040" y2="93284"/>
                                <a14:backgroundMark x1="70040" y1="92537" x2="70040" y2="92537"/>
                                <a14:backgroundMark x1="70445" y1="90299" x2="70445" y2="90299"/>
                                <a14:backgroundMark x1="68826" y1="90299" x2="68826" y2="90299"/>
                                <a14:backgroundMark x1="5263" y1="33582" x2="5263" y2="33582"/>
                                <a14:backgroundMark x1="5263" y1="33582" x2="5263" y2="3432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08093" y="3938241"/>
                    <a:ext cx="628777" cy="341119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32" name="圖形 231" descr="徽章 (打叉) 外框">
                <a:extLst>
                  <a:ext uri="{FF2B5EF4-FFF2-40B4-BE49-F238E27FC236}">
                    <a16:creationId xmlns:a16="http://schemas.microsoft.com/office/drawing/2014/main" id="{0474AE05-59C7-4C0C-B152-05C15B4CB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97155" y="2101897"/>
                <a:ext cx="646491" cy="646491"/>
              </a:xfrm>
              <a:prstGeom prst="rect">
                <a:avLst/>
              </a:prstGeom>
            </p:spPr>
          </p:pic>
          <p:pic>
            <p:nvPicPr>
              <p:cNvPr id="234" name="圖形 233" descr="徽章 (記號1) 外框">
                <a:extLst>
                  <a:ext uri="{FF2B5EF4-FFF2-40B4-BE49-F238E27FC236}">
                    <a16:creationId xmlns:a16="http://schemas.microsoft.com/office/drawing/2014/main" id="{AE8B5940-196E-4B26-B1F0-CC52F7CF9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29250" y="2114553"/>
                <a:ext cx="646491" cy="646491"/>
              </a:xfrm>
              <a:prstGeom prst="rect">
                <a:avLst/>
              </a:prstGeom>
            </p:spPr>
          </p:pic>
        </p:grpSp>
      </p:grpSp>
      <p:sp>
        <p:nvSpPr>
          <p:cNvPr id="118" name="內容版面配置區 2">
            <a:extLst>
              <a:ext uri="{FF2B5EF4-FFF2-40B4-BE49-F238E27FC236}">
                <a16:creationId xmlns:a16="http://schemas.microsoft.com/office/drawing/2014/main" id="{ACC3795C-83B0-4933-979E-D6E6FD3B3FDF}"/>
              </a:ext>
            </a:extLst>
          </p:cNvPr>
          <p:cNvSpPr txBox="1">
            <a:spLocks/>
          </p:cNvSpPr>
          <p:nvPr/>
        </p:nvSpPr>
        <p:spPr>
          <a:xfrm>
            <a:off x="581192" y="4407056"/>
            <a:ext cx="3854334" cy="2096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800" dirty="0"/>
              <a:t>Example: a 3-agent model</a:t>
            </a:r>
          </a:p>
          <a:p>
            <a:pPr lvl="1"/>
            <a:r>
              <a:rPr lang="en-US" altLang="zh-HK" sz="1500" dirty="0"/>
              <a:t>Agent 1 has innate opinion 1</a:t>
            </a:r>
          </a:p>
          <a:p>
            <a:pPr lvl="1"/>
            <a:r>
              <a:rPr lang="en-US" altLang="zh-HK" sz="1500" dirty="0"/>
              <a:t>Agents 2 and 3 have innate opinions 0</a:t>
            </a:r>
          </a:p>
          <a:p>
            <a:pPr lvl="1"/>
            <a:r>
              <a:rPr lang="en-US" altLang="zh-HK" sz="1500" dirty="0"/>
              <a:t>All agents are well-connected (The interaction matrix is a clique)</a:t>
            </a:r>
          </a:p>
          <a:p>
            <a:pPr lvl="1"/>
            <a:endParaRPr lang="en-US" altLang="zh-HK" sz="15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70A883E-91F0-4D64-83EC-6131C098A8E5}"/>
              </a:ext>
            </a:extLst>
          </p:cNvPr>
          <p:cNvGrpSpPr/>
          <p:nvPr/>
        </p:nvGrpSpPr>
        <p:grpSpPr>
          <a:xfrm>
            <a:off x="1136993" y="2053130"/>
            <a:ext cx="3450667" cy="2137228"/>
            <a:chOff x="1088695" y="2042942"/>
            <a:chExt cx="3895594" cy="2412803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DD966BF7-BA4E-4AC9-94BB-90430453457A}"/>
                </a:ext>
              </a:extLst>
            </p:cNvPr>
            <p:cNvGrpSpPr/>
            <p:nvPr/>
          </p:nvGrpSpPr>
          <p:grpSpPr>
            <a:xfrm>
              <a:off x="2359896" y="2709964"/>
              <a:ext cx="2334282" cy="1419427"/>
              <a:chOff x="1317819" y="2945237"/>
              <a:chExt cx="3050981" cy="1855234"/>
            </a:xfrm>
          </p:grpSpPr>
          <p:sp>
            <p:nvSpPr>
              <p:cNvPr id="85" name="弧形 84">
                <a:extLst>
                  <a:ext uri="{FF2B5EF4-FFF2-40B4-BE49-F238E27FC236}">
                    <a16:creationId xmlns:a16="http://schemas.microsoft.com/office/drawing/2014/main" id="{618F1911-9C4C-4CD6-AB16-C53954AE461F}"/>
                  </a:ext>
                </a:extLst>
              </p:cNvPr>
              <p:cNvSpPr/>
              <p:nvPr/>
            </p:nvSpPr>
            <p:spPr>
              <a:xfrm flipV="1">
                <a:off x="1343219" y="3426997"/>
                <a:ext cx="1165139" cy="652320"/>
              </a:xfrm>
              <a:prstGeom prst="arc">
                <a:avLst>
                  <a:gd name="adj1" fmla="val 11011287"/>
                  <a:gd name="adj2" fmla="val 1539484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D145F1FA-FA7F-428F-BE34-29EC3337876D}"/>
                  </a:ext>
                </a:extLst>
              </p:cNvPr>
              <p:cNvSpPr/>
              <p:nvPr/>
            </p:nvSpPr>
            <p:spPr>
              <a:xfrm flipV="1">
                <a:off x="1344606" y="3000445"/>
                <a:ext cx="2184081" cy="1622278"/>
              </a:xfrm>
              <a:prstGeom prst="arc">
                <a:avLst>
                  <a:gd name="adj1" fmla="val 10779051"/>
                  <a:gd name="adj2" fmla="val 1813447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87" name="弧形 86">
                <a:extLst>
                  <a:ext uri="{FF2B5EF4-FFF2-40B4-BE49-F238E27FC236}">
                    <a16:creationId xmlns:a16="http://schemas.microsoft.com/office/drawing/2014/main" id="{6498CF22-9821-42A7-A909-71BBB8294A90}"/>
                  </a:ext>
                </a:extLst>
              </p:cNvPr>
              <p:cNvSpPr/>
              <p:nvPr/>
            </p:nvSpPr>
            <p:spPr>
              <a:xfrm flipV="1">
                <a:off x="1323458" y="2945237"/>
                <a:ext cx="2639868" cy="1855234"/>
              </a:xfrm>
              <a:prstGeom prst="arc">
                <a:avLst>
                  <a:gd name="adj1" fmla="val 10633319"/>
                  <a:gd name="adj2" fmla="val 2003414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E3459357-3275-4977-81E5-844A14E2EA64}"/>
                  </a:ext>
                </a:extLst>
              </p:cNvPr>
              <p:cNvSpPr/>
              <p:nvPr/>
            </p:nvSpPr>
            <p:spPr>
              <a:xfrm>
                <a:off x="1317819" y="3057920"/>
                <a:ext cx="2819106" cy="1274513"/>
              </a:xfrm>
              <a:prstGeom prst="arc">
                <a:avLst>
                  <a:gd name="adj1" fmla="val 11102756"/>
                  <a:gd name="adj2" fmla="val 214861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89" name="弧形 88">
                <a:extLst>
                  <a:ext uri="{FF2B5EF4-FFF2-40B4-BE49-F238E27FC236}">
                    <a16:creationId xmlns:a16="http://schemas.microsoft.com/office/drawing/2014/main" id="{874CEC63-26CD-4DD2-9DA1-2358CA02F1AA}"/>
                  </a:ext>
                </a:extLst>
              </p:cNvPr>
              <p:cNvSpPr/>
              <p:nvPr/>
            </p:nvSpPr>
            <p:spPr>
              <a:xfrm>
                <a:off x="1320093" y="3418392"/>
                <a:ext cx="1558573" cy="455840"/>
              </a:xfrm>
              <a:prstGeom prst="arc">
                <a:avLst>
                  <a:gd name="adj1" fmla="val 11050667"/>
                  <a:gd name="adj2" fmla="val 1650055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F9599117-866C-4B02-969B-BC7807C0C19A}"/>
                  </a:ext>
                </a:extLst>
              </p:cNvPr>
              <p:cNvSpPr/>
              <p:nvPr/>
            </p:nvSpPr>
            <p:spPr>
              <a:xfrm>
                <a:off x="1343220" y="3276702"/>
                <a:ext cx="3025580" cy="635545"/>
              </a:xfrm>
              <a:prstGeom prst="arc">
                <a:avLst>
                  <a:gd name="adj1" fmla="val 10815259"/>
                  <a:gd name="adj2" fmla="val 1870691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18DF7FB5-6840-457A-BC86-E9A1D0B2DFCF}"/>
                </a:ext>
              </a:extLst>
            </p:cNvPr>
            <p:cNvGrpSpPr/>
            <p:nvPr/>
          </p:nvGrpSpPr>
          <p:grpSpPr>
            <a:xfrm flipH="1">
              <a:off x="3095275" y="3021727"/>
              <a:ext cx="1313959" cy="834912"/>
              <a:chOff x="2076219" y="3313590"/>
              <a:chExt cx="1067767" cy="678477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23E61049-6861-45B5-9FE5-680A1B63BE23}"/>
                  </a:ext>
                </a:extLst>
              </p:cNvPr>
              <p:cNvGrpSpPr/>
              <p:nvPr/>
            </p:nvGrpSpPr>
            <p:grpSpPr>
              <a:xfrm rot="765444">
                <a:off x="2079840" y="3314616"/>
                <a:ext cx="1059212" cy="676023"/>
                <a:chOff x="6632028" y="2617076"/>
                <a:chExt cx="1719071" cy="1481958"/>
              </a:xfrm>
            </p:grpSpPr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060183F5-D944-4995-B6AB-35583795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2518" y="2617076"/>
                  <a:ext cx="0" cy="148195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921EA056-3A33-4FE8-A94D-78FF61705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2518" y="2617076"/>
                  <a:ext cx="978092" cy="148195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0B22DEFE-B69D-44CB-BC03-D4A5014F8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2518" y="2617076"/>
                  <a:ext cx="1348581" cy="74097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C74154B8-45B1-414E-83D0-748673D16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2028" y="2617076"/>
                  <a:ext cx="1348582" cy="74097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626C9734-0323-45B7-A014-EF5CC731CA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02518" y="2617076"/>
                  <a:ext cx="978092" cy="148195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2DB5654B-6137-41E4-B208-E186EFA9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0610" y="2617076"/>
                  <a:ext cx="0" cy="148195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9E9970F0-B030-422B-9ABC-6A7DAD76A5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2028" y="3358055"/>
                  <a:ext cx="1719071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103E7DC0-A6F2-4EC4-9F3B-2C6CC2CF8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02518" y="3358055"/>
                  <a:ext cx="1348581" cy="74097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F9379557-7D14-48E0-A8B3-5F165EB87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2028" y="3358055"/>
                  <a:ext cx="1348582" cy="74097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六邊形 67">
                <a:extLst>
                  <a:ext uri="{FF2B5EF4-FFF2-40B4-BE49-F238E27FC236}">
                    <a16:creationId xmlns:a16="http://schemas.microsoft.com/office/drawing/2014/main" id="{6D050B7C-A702-4CFF-9171-A213D0346C46}"/>
                  </a:ext>
                </a:extLst>
              </p:cNvPr>
              <p:cNvSpPr/>
              <p:nvPr/>
            </p:nvSpPr>
            <p:spPr>
              <a:xfrm rot="741817">
                <a:off x="2076219" y="3313590"/>
                <a:ext cx="1067767" cy="678477"/>
              </a:xfrm>
              <a:prstGeom prst="hexagon">
                <a:avLst>
                  <a:gd name="adj" fmla="val 34342"/>
                  <a:gd name="vf" fmla="val 11547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B69EA539-3230-4703-9151-B3A8F29AD3B7}"/>
                </a:ext>
              </a:extLst>
            </p:cNvPr>
            <p:cNvGrpSpPr/>
            <p:nvPr/>
          </p:nvGrpSpPr>
          <p:grpSpPr>
            <a:xfrm flipH="1">
              <a:off x="2766452" y="2942578"/>
              <a:ext cx="1922520" cy="1060421"/>
              <a:chOff x="3856362" y="5078072"/>
              <a:chExt cx="1562302" cy="861733"/>
            </a:xfrm>
          </p:grpSpPr>
          <p:sp>
            <p:nvSpPr>
              <p:cNvPr id="10" name="圓柱形 9">
                <a:extLst>
                  <a:ext uri="{FF2B5EF4-FFF2-40B4-BE49-F238E27FC236}">
                    <a16:creationId xmlns:a16="http://schemas.microsoft.com/office/drawing/2014/main" id="{F5DDF030-7225-4844-8489-7F049FDBD898}"/>
                  </a:ext>
                </a:extLst>
              </p:cNvPr>
              <p:cNvSpPr/>
              <p:nvPr/>
            </p:nvSpPr>
            <p:spPr>
              <a:xfrm>
                <a:off x="4282965" y="5078072"/>
                <a:ext cx="336331" cy="99081"/>
              </a:xfrm>
              <a:prstGeom prst="can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2" name="圓柱形 11">
                <a:extLst>
                  <a:ext uri="{FF2B5EF4-FFF2-40B4-BE49-F238E27FC236}">
                    <a16:creationId xmlns:a16="http://schemas.microsoft.com/office/drawing/2014/main" id="{5F5AF55D-872F-459E-B2D2-4942C67FBE63}"/>
                  </a:ext>
                </a:extLst>
              </p:cNvPr>
              <p:cNvSpPr/>
              <p:nvPr/>
            </p:nvSpPr>
            <p:spPr>
              <a:xfrm>
                <a:off x="3856362" y="5316539"/>
                <a:ext cx="336331" cy="99081"/>
              </a:xfrm>
              <a:prstGeom prst="can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3" name="圓柱形 12">
                <a:extLst>
                  <a:ext uri="{FF2B5EF4-FFF2-40B4-BE49-F238E27FC236}">
                    <a16:creationId xmlns:a16="http://schemas.microsoft.com/office/drawing/2014/main" id="{416C6DBD-2385-44A9-A5D2-A57E659ECBDB}"/>
                  </a:ext>
                </a:extLst>
              </p:cNvPr>
              <p:cNvSpPr/>
              <p:nvPr/>
            </p:nvSpPr>
            <p:spPr>
              <a:xfrm>
                <a:off x="4911835" y="5159192"/>
                <a:ext cx="336331" cy="99081"/>
              </a:xfrm>
              <a:prstGeom prst="can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4" name="圓柱形 13">
                <a:extLst>
                  <a:ext uri="{FF2B5EF4-FFF2-40B4-BE49-F238E27FC236}">
                    <a16:creationId xmlns:a16="http://schemas.microsoft.com/office/drawing/2014/main" id="{38B2F059-E0E9-465E-9A0C-1D692020D399}"/>
                  </a:ext>
                </a:extLst>
              </p:cNvPr>
              <p:cNvSpPr/>
              <p:nvPr/>
            </p:nvSpPr>
            <p:spPr>
              <a:xfrm>
                <a:off x="5082333" y="5537116"/>
                <a:ext cx="336331" cy="99081"/>
              </a:xfrm>
              <a:prstGeom prst="can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5" name="圓柱形 14">
                <a:extLst>
                  <a:ext uri="{FF2B5EF4-FFF2-40B4-BE49-F238E27FC236}">
                    <a16:creationId xmlns:a16="http://schemas.microsoft.com/office/drawing/2014/main" id="{2D93E6C1-D6C1-44C4-AC61-FEC6EF8EFF22}"/>
                  </a:ext>
                </a:extLst>
              </p:cNvPr>
              <p:cNvSpPr/>
              <p:nvPr/>
            </p:nvSpPr>
            <p:spPr>
              <a:xfrm>
                <a:off x="4632433" y="5840724"/>
                <a:ext cx="336331" cy="99081"/>
              </a:xfrm>
              <a:prstGeom prst="can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6" name="圓柱形 15">
                <a:extLst>
                  <a:ext uri="{FF2B5EF4-FFF2-40B4-BE49-F238E27FC236}">
                    <a16:creationId xmlns:a16="http://schemas.microsoft.com/office/drawing/2014/main" id="{98F91123-6577-4B44-AF1B-E99D014B5818}"/>
                  </a:ext>
                </a:extLst>
              </p:cNvPr>
              <p:cNvSpPr/>
              <p:nvPr/>
            </p:nvSpPr>
            <p:spPr>
              <a:xfrm>
                <a:off x="4015220" y="5684105"/>
                <a:ext cx="336331" cy="99081"/>
              </a:xfrm>
              <a:prstGeom prst="can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9" name="圓柱形 8">
              <a:extLst>
                <a:ext uri="{FF2B5EF4-FFF2-40B4-BE49-F238E27FC236}">
                  <a16:creationId xmlns:a16="http://schemas.microsoft.com/office/drawing/2014/main" id="{BC1210E9-EE21-4EE2-9160-BB3B3E59E7C3}"/>
                </a:ext>
              </a:extLst>
            </p:cNvPr>
            <p:cNvSpPr/>
            <p:nvPr/>
          </p:nvSpPr>
          <p:spPr>
            <a:xfrm>
              <a:off x="2158638" y="2157621"/>
              <a:ext cx="413877" cy="1199433"/>
            </a:xfrm>
            <a:prstGeom prst="can">
              <a:avLst>
                <a:gd name="adj" fmla="val 20381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3" name="箭號: 上-下雙向 102">
              <a:extLst>
                <a:ext uri="{FF2B5EF4-FFF2-40B4-BE49-F238E27FC236}">
                  <a16:creationId xmlns:a16="http://schemas.microsoft.com/office/drawing/2014/main" id="{82119592-2D84-4FF7-A6F6-40B433746A3A}"/>
                </a:ext>
              </a:extLst>
            </p:cNvPr>
            <p:cNvSpPr/>
            <p:nvPr/>
          </p:nvSpPr>
          <p:spPr>
            <a:xfrm>
              <a:off x="2027358" y="2260367"/>
              <a:ext cx="78376" cy="1034653"/>
            </a:xfrm>
            <a:prstGeom prst="upDownArrow">
              <a:avLst>
                <a:gd name="adj1" fmla="val 50000"/>
                <a:gd name="adj2" fmla="val 22014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AD9A86C4-28E9-4D9A-AC57-D40494BB990D}"/>
                </a:ext>
              </a:extLst>
            </p:cNvPr>
            <p:cNvSpPr txBox="1"/>
            <p:nvPr/>
          </p:nvSpPr>
          <p:spPr>
            <a:xfrm>
              <a:off x="1088695" y="2327676"/>
              <a:ext cx="1074278" cy="833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High innate opinion</a:t>
              </a:r>
              <a:endParaRPr lang="zh-HK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F1C3F574-3EBA-44C3-AD58-DC6514781FB6}"/>
                </a:ext>
              </a:extLst>
            </p:cNvPr>
            <p:cNvSpPr txBox="1"/>
            <p:nvPr/>
          </p:nvSpPr>
          <p:spPr>
            <a:xfrm>
              <a:off x="2646514" y="2042942"/>
              <a:ext cx="2207250" cy="59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Low innate opinions,</a:t>
              </a:r>
              <a:br>
                <a:rPr lang="en-US" altLang="zh-H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zh-H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accepting budgets</a:t>
              </a:r>
              <a:endParaRPr lang="zh-HK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左大括弧 105">
              <a:extLst>
                <a:ext uri="{FF2B5EF4-FFF2-40B4-BE49-F238E27FC236}">
                  <a16:creationId xmlns:a16="http://schemas.microsoft.com/office/drawing/2014/main" id="{254BA89D-07F0-4802-B123-AEBF0190482E}"/>
                </a:ext>
              </a:extLst>
            </p:cNvPr>
            <p:cNvSpPr/>
            <p:nvPr/>
          </p:nvSpPr>
          <p:spPr>
            <a:xfrm rot="5400000" flipV="1">
              <a:off x="3644376" y="1670997"/>
              <a:ext cx="179191" cy="2074515"/>
            </a:xfrm>
            <a:prstGeom prst="leftBrace">
              <a:avLst>
                <a:gd name="adj1" fmla="val 83110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22377DF4-308A-40AB-A0E4-80386814DDEE}"/>
                </a:ext>
              </a:extLst>
            </p:cNvPr>
            <p:cNvSpPr txBox="1"/>
            <p:nvPr/>
          </p:nvSpPr>
          <p:spPr>
            <a:xfrm>
              <a:off x="1557249" y="4108283"/>
              <a:ext cx="3427040" cy="34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All agents are well-connected</a:t>
              </a:r>
              <a:endParaRPr lang="zh-HK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BF97E6D-AE84-4A81-98E7-2BE2E7733DDA}"/>
              </a:ext>
            </a:extLst>
          </p:cNvPr>
          <p:cNvGrpSpPr/>
          <p:nvPr/>
        </p:nvGrpSpPr>
        <p:grpSpPr>
          <a:xfrm>
            <a:off x="4289812" y="4224492"/>
            <a:ext cx="3957501" cy="2293618"/>
            <a:chOff x="4289812" y="4224492"/>
            <a:chExt cx="3957501" cy="2293618"/>
          </a:xfrm>
        </p:grpSpPr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E911A712-0CDA-4771-A027-8D07C3E15DFB}"/>
                </a:ext>
              </a:extLst>
            </p:cNvPr>
            <p:cNvGrpSpPr/>
            <p:nvPr/>
          </p:nvGrpSpPr>
          <p:grpSpPr>
            <a:xfrm>
              <a:off x="4289812" y="4224492"/>
              <a:ext cx="3957501" cy="2293618"/>
              <a:chOff x="643778" y="2689004"/>
              <a:chExt cx="6789087" cy="3934699"/>
            </a:xfrm>
          </p:grpSpPr>
          <p:pic>
            <p:nvPicPr>
              <p:cNvPr id="100" name="圖片 99">
                <a:extLst>
                  <a:ext uri="{FF2B5EF4-FFF2-40B4-BE49-F238E27FC236}">
                    <a16:creationId xmlns:a16="http://schemas.microsoft.com/office/drawing/2014/main" id="{1808D96F-F815-4C36-AE59-D9DE01C7F0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3977" b="86434" l="15489" r="72505">
                            <a14:foregroundMark x1="25780" y1="65776" x2="24844" y2="44707"/>
                            <a14:foregroundMark x1="24844" y1="44707" x2="35603" y2="24974"/>
                            <a14:foregroundMark x1="35603" y1="24974" x2="56393" y2="22097"/>
                            <a14:foregroundMark x1="56393" y1="22097" x2="64293" y2="35355"/>
                            <a14:foregroundMark x1="64293" y1="35355" x2="63202" y2="60226"/>
                            <a14:foregroundMark x1="63202" y1="60226" x2="41840" y2="69990"/>
                            <a14:foregroundMark x1="41840" y1="69990" x2="25884" y2="65262"/>
                            <a14:foregroundMark x1="25884" y1="65262" x2="21102" y2="40699"/>
                            <a14:foregroundMark x1="21102" y1="40699" x2="43919" y2="29908"/>
                            <a14:foregroundMark x1="43919" y1="29908" x2="63254" y2="43165"/>
                            <a14:foregroundMark x1="63254" y1="43165" x2="57796" y2="68756"/>
                            <a14:foregroundMark x1="57796" y1="68756" x2="33056" y2="71326"/>
                            <a14:foregroundMark x1="33056" y1="71326" x2="22037" y2="58684"/>
                            <a14:foregroundMark x1="22037" y1="58684" x2="21881" y2="55910"/>
                            <a14:foregroundMark x1="19387" y1="68551" x2="22245" y2="28571"/>
                            <a14:foregroundMark x1="22245" y1="28571" x2="33940" y2="28263"/>
                            <a14:foregroundMark x1="33940" y1="28263" x2="37994" y2="28983"/>
                            <a14:foregroundMark x1="17464" y1="73073" x2="42775" y2="86023"/>
                            <a14:foregroundMark x1="16736" y1="70298" x2="19387" y2="30421"/>
                            <a14:foregroundMark x1="16580" y1="71017" x2="17256" y2="72045"/>
                            <a14:foregroundMark x1="55146" y1="45427" x2="52703" y2="50360"/>
                            <a14:foregroundMark x1="67048" y1="22713" x2="66008" y2="68859"/>
                            <a14:foregroundMark x1="66008" y1="68859" x2="47401" y2="81295"/>
                            <a14:foregroundMark x1="47401" y1="81295" x2="62006" y2="81192"/>
                            <a14:foregroundMark x1="62006" y1="81192" x2="67723" y2="40185"/>
                            <a14:foregroundMark x1="67723" y1="40185" x2="67723" y2="33916"/>
                            <a14:foregroundMark x1="25780" y1="19527" x2="65073" y2="24769"/>
                            <a14:foregroundMark x1="24688" y1="18808" x2="66684" y2="20555"/>
                            <a14:foregroundMark x1="18347" y1="17061" x2="16580" y2="50668"/>
                            <a14:foregroundMark x1="16580" y1="50668" x2="16944" y2="47585"/>
                            <a14:foregroundMark x1="23285" y1="20966" x2="16580" y2="27955"/>
                            <a14:foregroundMark x1="16736" y1="24049" x2="54470" y2="17780"/>
                            <a14:foregroundMark x1="54470" y1="17780" x2="63358" y2="20658"/>
                            <a14:foregroundMark x1="63358" y1="20658" x2="67048" y2="36588"/>
                            <a14:foregroundMark x1="67048" y1="36588" x2="67152" y2="65879"/>
                            <a14:foregroundMark x1="67152" y1="65879" x2="62890" y2="79651"/>
                            <a14:foregroundMark x1="62890" y1="79651" x2="49792" y2="81501"/>
                            <a14:foregroundMark x1="49792" y1="81501" x2="60759" y2="84275"/>
                            <a14:foregroundMark x1="60759" y1="84275" x2="69231" y2="77390"/>
                            <a14:foregroundMark x1="69231" y1="77390" x2="70894" y2="20555"/>
                            <a14:foregroundMark x1="44023" y1="83248" x2="65437" y2="83248"/>
                            <a14:foregroundMark x1="44906" y1="84687" x2="65385" y2="84995"/>
                            <a14:foregroundMark x1="65385" y1="84995" x2="70374" y2="41932"/>
                            <a14:foregroundMark x1="68243" y1="85714" x2="71258" y2="64337"/>
                            <a14:foregroundMark x1="71258" y1="64337" x2="71258" y2="46557"/>
                            <a14:foregroundMark x1="67568" y1="83659" x2="70738" y2="73792"/>
                            <a14:foregroundMark x1="70218" y1="75540" x2="69335" y2="86023"/>
                            <a14:foregroundMark x1="69854" y1="83659" x2="70582" y2="68962"/>
                            <a14:foregroundMark x1="71102" y1="76259" x2="70582" y2="74820"/>
                            <a14:foregroundMark x1="70218" y1="79445" x2="69854" y2="86434"/>
                            <a14:foregroundMark x1="70374" y1="76978" x2="71102" y2="84275"/>
                            <a14:foregroundMark x1="16580" y1="18808" x2="55717" y2="21891"/>
                            <a14:foregroundMark x1="55717" y1="21891" x2="65333" y2="21274"/>
                            <a14:foregroundMark x1="65333" y1="21274" x2="18347" y2="15725"/>
                            <a14:foregroundMark x1="70894" y1="19527" x2="39397" y2="18191"/>
                            <a14:foregroundMark x1="42256" y1="16752" x2="55665" y2="16752"/>
                            <a14:foregroundMark x1="55665" y1="16752" x2="72713" y2="16033"/>
                            <a14:foregroundMark x1="69699" y1="20247" x2="37994" y2="17061"/>
                            <a14:foregroundMark x1="44387" y1="18808" x2="19387" y2="17061"/>
                            <a14:foregroundMark x1="21881" y1="14697" x2="52703" y2="17472"/>
                            <a14:foregroundMark x1="56393" y1="17780" x2="26715" y2="17369"/>
                            <a14:foregroundMark x1="26715" y1="17369" x2="55042" y2="16444"/>
                            <a14:foregroundMark x1="55042" y1="16444" x2="67931" y2="16444"/>
                            <a14:foregroundMark x1="16372" y1="16444" x2="15852" y2="67831"/>
                            <a14:foregroundMark x1="16736" y1="71737" x2="17256" y2="71326"/>
                            <a14:foregroundMark x1="15696" y1="72456" x2="15489" y2="68551"/>
                            <a14:foregroundMark x1="17100" y1="15725" x2="17620" y2="139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24" t="16329" r="29194" b="14296"/>
              <a:stretch/>
            </p:blipFill>
            <p:spPr>
              <a:xfrm>
                <a:off x="643778" y="2689004"/>
                <a:ext cx="6154953" cy="3934699"/>
              </a:xfrm>
              <a:prstGeom prst="rect">
                <a:avLst/>
              </a:prstGeom>
            </p:spPr>
          </p:pic>
          <p:pic>
            <p:nvPicPr>
              <p:cNvPr id="101" name="圖片 100">
                <a:extLst>
                  <a:ext uri="{FF2B5EF4-FFF2-40B4-BE49-F238E27FC236}">
                    <a16:creationId xmlns:a16="http://schemas.microsoft.com/office/drawing/2014/main" id="{6E72F7A6-FC9A-439C-9CBD-6FADF3711E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72" t="9507" r="15836" b="9837"/>
              <a:stretch/>
            </p:blipFill>
            <p:spPr>
              <a:xfrm>
                <a:off x="6798733" y="2819662"/>
                <a:ext cx="634132" cy="3646974"/>
              </a:xfrm>
              <a:prstGeom prst="rect">
                <a:avLst/>
              </a:prstGeom>
            </p:spPr>
          </p:pic>
        </p:grp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AA031D6-9839-4063-92F5-D48253408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6609" y="5077588"/>
              <a:ext cx="488041" cy="286016"/>
            </a:xfrm>
            <a:prstGeom prst="line">
              <a:avLst/>
            </a:prstGeom>
            <a:solidFill>
              <a:srgbClr val="FF9900"/>
            </a:solidFill>
            <a:ln w="28575">
              <a:solidFill>
                <a:schemeClr val="accent2"/>
              </a:solidFill>
              <a:prstDash val="sysDash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270FB618-0D84-429E-AD1A-71AB9B585969}"/>
                </a:ext>
              </a:extLst>
            </p:cNvPr>
            <p:cNvSpPr/>
            <p:nvPr/>
          </p:nvSpPr>
          <p:spPr>
            <a:xfrm>
              <a:off x="5468432" y="5051208"/>
              <a:ext cx="60433" cy="6043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A0D2A2C-C633-4195-8B66-0CA9C19D2A1A}"/>
                </a:ext>
              </a:extLst>
            </p:cNvPr>
            <p:cNvSpPr/>
            <p:nvPr/>
          </p:nvSpPr>
          <p:spPr>
            <a:xfrm>
              <a:off x="4976392" y="5333387"/>
              <a:ext cx="60434" cy="6043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99" name="乘號 98">
              <a:extLst>
                <a:ext uri="{FF2B5EF4-FFF2-40B4-BE49-F238E27FC236}">
                  <a16:creationId xmlns:a16="http://schemas.microsoft.com/office/drawing/2014/main" id="{7EB74F10-A1CC-486E-BFC9-089C776BF766}"/>
                </a:ext>
              </a:extLst>
            </p:cNvPr>
            <p:cNvSpPr/>
            <p:nvPr/>
          </p:nvSpPr>
          <p:spPr>
            <a:xfrm rot="21167677">
              <a:off x="5180492" y="5182717"/>
              <a:ext cx="86459" cy="9624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115" name="乘號 114">
              <a:extLst>
                <a:ext uri="{FF2B5EF4-FFF2-40B4-BE49-F238E27FC236}">
                  <a16:creationId xmlns:a16="http://schemas.microsoft.com/office/drawing/2014/main" id="{9E573A21-0FC2-4A8C-9341-DFD7EC10F71D}"/>
                </a:ext>
              </a:extLst>
            </p:cNvPr>
            <p:cNvSpPr/>
            <p:nvPr/>
          </p:nvSpPr>
          <p:spPr>
            <a:xfrm rot="21098620">
              <a:off x="5205944" y="5158863"/>
              <a:ext cx="97658" cy="11664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0F353F2-C69F-4E9B-94B7-C320B219468C}"/>
              </a:ext>
            </a:extLst>
          </p:cNvPr>
          <p:cNvGrpSpPr/>
          <p:nvPr/>
        </p:nvGrpSpPr>
        <p:grpSpPr>
          <a:xfrm>
            <a:off x="8347591" y="4406499"/>
            <a:ext cx="3536547" cy="1984897"/>
            <a:chOff x="8347591" y="4406499"/>
            <a:chExt cx="3536547" cy="1984897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B10D6C26-022B-44BE-AB5A-92BC8D24A132}"/>
                </a:ext>
              </a:extLst>
            </p:cNvPr>
            <p:cNvGrpSpPr/>
            <p:nvPr/>
          </p:nvGrpSpPr>
          <p:grpSpPr>
            <a:xfrm>
              <a:off x="8771156" y="4406499"/>
              <a:ext cx="2856045" cy="1700611"/>
              <a:chOff x="7795696" y="2726770"/>
              <a:chExt cx="3217747" cy="1915984"/>
            </a:xfrm>
          </p:grpSpPr>
          <p:pic>
            <p:nvPicPr>
              <p:cNvPr id="107" name="圖片 106">
                <a:extLst>
                  <a:ext uri="{FF2B5EF4-FFF2-40B4-BE49-F238E27FC236}">
                    <a16:creationId xmlns:a16="http://schemas.microsoft.com/office/drawing/2014/main" id="{454E406C-C86B-4CF7-857B-35332CB5A9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35" r="8547" b="4361"/>
              <a:stretch/>
            </p:blipFill>
            <p:spPr>
              <a:xfrm>
                <a:off x="7795696" y="2726770"/>
                <a:ext cx="3063134" cy="1915984"/>
              </a:xfrm>
              <a:prstGeom prst="rect">
                <a:avLst/>
              </a:prstGeom>
            </p:spPr>
          </p:pic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0EFFF1B-45EB-4347-A9D5-AF0CF2923C81}"/>
                  </a:ext>
                </a:extLst>
              </p:cNvPr>
              <p:cNvSpPr/>
              <p:nvPr/>
            </p:nvSpPr>
            <p:spPr>
              <a:xfrm>
                <a:off x="7894119" y="4472004"/>
                <a:ext cx="3119324" cy="147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33211F2D-F023-464E-99D4-06A4685F9220}"/>
                  </a:ext>
                </a:extLst>
              </p:cNvPr>
              <p:cNvGrpSpPr/>
              <p:nvPr/>
            </p:nvGrpSpPr>
            <p:grpSpPr>
              <a:xfrm>
                <a:off x="8291628" y="4523278"/>
                <a:ext cx="2459562" cy="115006"/>
                <a:chOff x="8306698" y="4830153"/>
                <a:chExt cx="2459562" cy="115006"/>
              </a:xfrm>
            </p:grpSpPr>
            <p:cxnSp>
              <p:nvCxnSpPr>
                <p:cNvPr id="112" name="直線接點 111">
                  <a:extLst>
                    <a:ext uri="{FF2B5EF4-FFF2-40B4-BE49-F238E27FC236}">
                      <a16:creationId xmlns:a16="http://schemas.microsoft.com/office/drawing/2014/main" id="{DD80C529-D695-4BFC-B473-8B7C2F10A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7572" y="4889753"/>
                  <a:ext cx="2277876" cy="2818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  <a:effec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E471F34A-7EDB-4336-9ECE-349FA4C759FD}"/>
                    </a:ext>
                  </a:extLst>
                </p:cNvPr>
                <p:cNvSpPr/>
                <p:nvPr/>
              </p:nvSpPr>
              <p:spPr>
                <a:xfrm rot="1786165">
                  <a:off x="10658259" y="4830153"/>
                  <a:ext cx="108001" cy="108001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FAEF9330-3DE0-4C5E-8A43-1C823B3F639D}"/>
                    </a:ext>
                  </a:extLst>
                </p:cNvPr>
                <p:cNvSpPr/>
                <p:nvPr/>
              </p:nvSpPr>
              <p:spPr>
                <a:xfrm rot="1786165">
                  <a:off x="8306698" y="4837158"/>
                  <a:ext cx="108001" cy="10800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DEDF5F9B-4A5E-4C59-B9B6-620FECF8D9AF}"/>
                    </a:ext>
                  </a:extLst>
                </p:cNvPr>
                <p:cNvSpPr txBox="1"/>
                <p:nvPr/>
              </p:nvSpPr>
              <p:spPr>
                <a:xfrm>
                  <a:off x="8712555" y="6112901"/>
                  <a:ext cx="107027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,0.8</m:t>
                              </m:r>
                            </m:e>
                          </m:d>
                        </m:e>
                        <m:sup>
                          <m:r>
                            <a:rPr lang="en-US" altLang="zh-H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zh-HK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DEDF5F9B-4A5E-4C59-B9B6-620FECF8D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555" y="6112901"/>
                  <a:ext cx="107027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F4FE4232-3416-460A-895F-556A7D167579}"/>
                    </a:ext>
                  </a:extLst>
                </p:cNvPr>
                <p:cNvSpPr txBox="1"/>
                <p:nvPr/>
              </p:nvSpPr>
              <p:spPr>
                <a:xfrm>
                  <a:off x="10813860" y="6112671"/>
                  <a:ext cx="107027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altLang="zh-H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zh-HK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F4FE4232-3416-460A-895F-556A7D167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60" y="6112671"/>
                  <a:ext cx="1070278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39926E30-4044-46C7-9013-20165EB0308A}"/>
                    </a:ext>
                  </a:extLst>
                </p:cNvPr>
                <p:cNvSpPr txBox="1"/>
                <p:nvPr/>
              </p:nvSpPr>
              <p:spPr>
                <a:xfrm>
                  <a:off x="8347591" y="5081735"/>
                  <a:ext cx="40592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HK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a14:m>
                  <a:r>
                    <a:rPr lang="en-US" altLang="zh-HK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39926E30-4044-46C7-9013-20165EB03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591" y="5081735"/>
                  <a:ext cx="405927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7463" b="-1000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乘號 3">
              <a:extLst>
                <a:ext uri="{FF2B5EF4-FFF2-40B4-BE49-F238E27FC236}">
                  <a16:creationId xmlns:a16="http://schemas.microsoft.com/office/drawing/2014/main" id="{7E2AA356-83B8-48B6-AFAA-E78153DE8CFB}"/>
                </a:ext>
              </a:extLst>
            </p:cNvPr>
            <p:cNvSpPr/>
            <p:nvPr/>
          </p:nvSpPr>
          <p:spPr>
            <a:xfrm>
              <a:off x="10200646" y="5966059"/>
              <a:ext cx="187960" cy="187960"/>
            </a:xfrm>
            <a:prstGeom prst="mathMultiply">
              <a:avLst>
                <a:gd name="adj1" fmla="val 1338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52048285-0768-441B-9FD1-8737A56BB0DF}"/>
                    </a:ext>
                  </a:extLst>
                </p:cNvPr>
                <p:cNvSpPr txBox="1"/>
                <p:nvPr/>
              </p:nvSpPr>
              <p:spPr>
                <a:xfrm>
                  <a:off x="9753110" y="6114397"/>
                  <a:ext cx="107027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H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altLang="zh-HK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  <m:sup>
                          <m:r>
                            <a:rPr lang="en-US" altLang="zh-H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zh-HK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52048285-0768-441B-9FD1-8737A56BB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110" y="6114397"/>
                  <a:ext cx="1070278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401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>
            <a:normAutofit/>
          </a:bodyPr>
          <a:lstStyle/>
          <a:p>
            <a:r>
              <a:rPr lang="en-US" altLang="zh-HK" dirty="0"/>
              <a:t>Proof Overview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98808"/>
                <a:ext cx="11029615" cy="4731455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2000" dirty="0"/>
                  <a:t>Reduction from the vertex cover problem for regular graphs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sz="1800" dirty="0"/>
                  <a:t>-budgeted variant was proved NP-hard in a similar way</a:t>
                </a:r>
              </a:p>
              <a:p>
                <a:r>
                  <a:rPr lang="en-US" altLang="zh-HK" sz="2000" dirty="0"/>
                  <a:t>The interaction matrix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HK" sz="2000" dirty="0"/>
                  <a:t> is a </a:t>
                </a:r>
                <a:r>
                  <a:rPr lang="en-US" altLang="zh-HK" sz="2000" dirty="0">
                    <a:solidFill>
                      <a:schemeClr val="accent1"/>
                    </a:solidFill>
                  </a:rPr>
                  <a:t>convex combination </a:t>
                </a:r>
                <a:r>
                  <a:rPr lang="en-US" altLang="zh-HK" sz="2000" dirty="0"/>
                  <a:t>between a transformed graph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HK" sz="2000" dirty="0"/>
                  <a:t> of the given regular graph </a:t>
                </a:r>
                <a14:m>
                  <m:oMath xmlns:m="http://schemas.openxmlformats.org/officeDocument/2006/math">
                    <m:r>
                      <a:rPr lang="en-US" altLang="zh-HK" sz="200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HK" sz="2000" dirty="0"/>
                  <a:t> and a clique </a:t>
                </a:r>
                <a14:m>
                  <m:oMath xmlns:m="http://schemas.openxmlformats.org/officeDocument/2006/math">
                    <m:r>
                      <a:rPr lang="en-US" altLang="zh-HK" sz="2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HK" sz="2000" dirty="0"/>
                  <a:t> of the same order	[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HK" sz="2000" dirty="0"/>
                  <a:t>]</a:t>
                </a:r>
              </a:p>
              <a:p>
                <a:r>
                  <a:rPr lang="en-US" altLang="zh-HK" sz="2000" dirty="0"/>
                  <a:t>The ratio </a:t>
                </a:r>
                <a14:m>
                  <m:oMath xmlns:m="http://schemas.openxmlformats.org/officeDocument/2006/math">
                    <m:r>
                      <a:rPr lang="en-US" altLang="zh-HK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HK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HK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HK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HK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HK" sz="2000" dirty="0"/>
                  <a:t>is picked carefully so that</a:t>
                </a:r>
              </a:p>
              <a:p>
                <a:pPr lvl="1"/>
                <a:r>
                  <a:rPr lang="en-US" altLang="zh-HK" sz="1800" dirty="0"/>
                  <a:t>The weight of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HK" sz="1800" dirty="0"/>
                  <a:t> is large enough to guarantee the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well-connectedness</a:t>
                </a:r>
                <a:r>
                  <a:rPr lang="en-US" altLang="zh-HK" sz="1800" dirty="0"/>
                  <a:t> of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HK" sz="1800" dirty="0"/>
                  <a:t> and thus </a:t>
                </a:r>
                <a:r>
                  <a:rPr lang="en-US" altLang="zh-HK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 budget-focus effect</a:t>
                </a:r>
              </a:p>
              <a:p>
                <a:pPr lvl="1"/>
                <a:r>
                  <a:rPr lang="en-US" altLang="zh-HK" sz="1800" dirty="0"/>
                  <a:t>The weight of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HK" sz="1800" dirty="0"/>
                  <a:t> is large enough to give a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quantifiable effect</a:t>
                </a:r>
                <a:r>
                  <a:rPr lang="en-US" altLang="zh-HK" sz="1800" dirty="0"/>
                  <a:t> on the optimal value of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HK" sz="1800" dirty="0"/>
                  <a:t> that indicates whether a </a:t>
                </a:r>
                <a:r>
                  <a:rPr lang="en-US" altLang="zh-HK" sz="1800" dirty="0">
                    <a:solidFill>
                      <a:schemeClr val="accent1"/>
                    </a:solidFill>
                  </a:rPr>
                  <a:t>vertex cover of </a:t>
                </a:r>
                <a14:m>
                  <m:oMath xmlns:m="http://schemas.openxmlformats.org/officeDocument/2006/math">
                    <m:r>
                      <a:rPr lang="en-US" altLang="zh-HK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HK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HK" sz="1800" dirty="0"/>
                  <a:t>of the target size exists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98808"/>
                <a:ext cx="11029615" cy="4731455"/>
              </a:xfrm>
              <a:blipFill>
                <a:blip r:embed="rId3"/>
                <a:stretch>
                  <a:fillRect l="-276" t="-644" r="-44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95148-C789-4AEB-978E-19F3411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068"/>
          </a:xfrm>
        </p:spPr>
        <p:txBody>
          <a:bodyPr>
            <a:normAutofit/>
          </a:bodyPr>
          <a:lstStyle/>
          <a:p>
            <a:r>
              <a:rPr lang="en-US" altLang="zh-HK" dirty="0"/>
              <a:t>Vertex Cover Problem for Regular Graphs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35805"/>
                <a:ext cx="7626637" cy="2585607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2000" dirty="0"/>
                  <a:t>A graph is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HK" sz="2000" dirty="0"/>
                  <a:t>-regular if every vertex has degree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HK" sz="2000" dirty="0"/>
              </a:p>
              <a:p>
                <a:r>
                  <a:rPr lang="en-US" altLang="zh-HK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HK" sz="2000" dirty="0"/>
                  <a:t>-regular undirected graph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HK" sz="2000" dirty="0"/>
                  <a:t> has a vertex cover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2000" dirty="0"/>
                  <a:t> of size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2000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sz="2000" dirty="0"/>
                  <a:t> and every edge of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HK" sz="2000" dirty="0"/>
                  <a:t> has at least one end-point in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HK" sz="2000" dirty="0"/>
              </a:p>
              <a:p>
                <a:r>
                  <a:rPr lang="en-US" altLang="zh-HK" sz="2000" dirty="0"/>
                  <a:t>Vertex cover problems on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HK" sz="2000" dirty="0"/>
                  <a:t>-regular graphs are NP-hard even for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HK" sz="2000" dirty="0"/>
                  <a:t> (</a:t>
                </a:r>
                <a:r>
                  <a:rPr lang="en-US" altLang="zh-HK" sz="2000" dirty="0" err="1"/>
                  <a:t>Feige</a:t>
                </a:r>
                <a:r>
                  <a:rPr lang="en-US" altLang="zh-HK" sz="2000" dirty="0"/>
                  <a:t>, 2003)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35805"/>
                <a:ext cx="7626637" cy="2585607"/>
              </a:xfrm>
              <a:blipFill>
                <a:blip r:embed="rId3"/>
                <a:stretch>
                  <a:fillRect l="-400" t="-9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D1E75D9-CDA9-4F46-BD82-4DEF81AFC79E}"/>
              </a:ext>
            </a:extLst>
          </p:cNvPr>
          <p:cNvGrpSpPr/>
          <p:nvPr/>
        </p:nvGrpSpPr>
        <p:grpSpPr>
          <a:xfrm>
            <a:off x="8850875" y="2335805"/>
            <a:ext cx="2233677" cy="2529910"/>
            <a:chOff x="2663741" y="3958464"/>
            <a:chExt cx="2233677" cy="252991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DBB34A0-D834-42A0-B47C-6D5879B1752A}"/>
                </a:ext>
              </a:extLst>
            </p:cNvPr>
            <p:cNvGrpSpPr/>
            <p:nvPr/>
          </p:nvGrpSpPr>
          <p:grpSpPr>
            <a:xfrm>
              <a:off x="2663741" y="3958464"/>
              <a:ext cx="2233677" cy="1941593"/>
              <a:chOff x="4084613" y="1932666"/>
              <a:chExt cx="2527943" cy="2197380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F3812AB3-EE98-4CD7-9E11-56CDF83F1C6C}"/>
                  </a:ext>
                </a:extLst>
              </p:cNvPr>
              <p:cNvGrpSpPr/>
              <p:nvPr/>
            </p:nvGrpSpPr>
            <p:grpSpPr>
              <a:xfrm>
                <a:off x="4133044" y="1981098"/>
                <a:ext cx="2436294" cy="2095962"/>
                <a:chOff x="4156579" y="2004633"/>
                <a:chExt cx="3620197" cy="3114482"/>
              </a:xfrm>
            </p:grpSpPr>
            <p:sp>
              <p:nvSpPr>
                <p:cNvPr id="15" name="等腰三角形 14">
                  <a:extLst>
                    <a:ext uri="{FF2B5EF4-FFF2-40B4-BE49-F238E27FC236}">
                      <a16:creationId xmlns:a16="http://schemas.microsoft.com/office/drawing/2014/main" id="{137B8A53-BB3F-4EAB-B3A7-CA5EEC09B70C}"/>
                    </a:ext>
                  </a:extLst>
                </p:cNvPr>
                <p:cNvSpPr/>
                <p:nvPr/>
              </p:nvSpPr>
              <p:spPr>
                <a:xfrm>
                  <a:off x="4156579" y="2004633"/>
                  <a:ext cx="3612450" cy="3114181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dirty="0"/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FFAEF6A2-AE88-4874-A728-E869EFA93AFB}"/>
                    </a:ext>
                  </a:extLst>
                </p:cNvPr>
                <p:cNvSpPr/>
                <p:nvPr/>
              </p:nvSpPr>
              <p:spPr>
                <a:xfrm rot="1384665">
                  <a:off x="5231435" y="3143917"/>
                  <a:ext cx="1648993" cy="1421546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009EB2B3-DA47-4974-9344-0B28A9A5E73D}"/>
                    </a:ext>
                  </a:extLst>
                </p:cNvPr>
                <p:cNvCxnSpPr>
                  <a:cxnSpLocks/>
                  <a:stCxn id="15" idx="0"/>
                  <a:endCxn id="16" idx="0"/>
                </p:cNvCxnSpPr>
                <p:nvPr/>
              </p:nvCxnSpPr>
              <p:spPr>
                <a:xfrm>
                  <a:off x="5962804" y="2004633"/>
                  <a:ext cx="371737" cy="1196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606BBD85-C308-457D-BAFB-303317137C4B}"/>
                    </a:ext>
                  </a:extLst>
                </p:cNvPr>
                <p:cNvCxnSpPr>
                  <a:cxnSpLocks/>
                  <a:stCxn id="15" idx="0"/>
                  <a:endCxn id="16" idx="2"/>
                </p:cNvCxnSpPr>
                <p:nvPr/>
              </p:nvCxnSpPr>
              <p:spPr>
                <a:xfrm flipH="1">
                  <a:off x="5018808" y="2004633"/>
                  <a:ext cx="943996" cy="2180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A62A241B-983C-4F91-81C7-CD615F1BA9EF}"/>
                    </a:ext>
                  </a:extLst>
                </p:cNvPr>
                <p:cNvCxnSpPr>
                  <a:cxnSpLocks/>
                  <a:endCxn id="16" idx="4"/>
                </p:cNvCxnSpPr>
                <p:nvPr/>
              </p:nvCxnSpPr>
              <p:spPr>
                <a:xfrm flipH="1" flipV="1">
                  <a:off x="6535838" y="4831769"/>
                  <a:ext cx="1240938" cy="2873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3EA2D4DC-9A2C-427F-BD60-FD2769B39B04}"/>
                    </a:ext>
                  </a:extLst>
                </p:cNvPr>
                <p:cNvCxnSpPr>
                  <a:cxnSpLocks/>
                  <a:stCxn id="15" idx="4"/>
                  <a:endCxn id="16" idx="0"/>
                </p:cNvCxnSpPr>
                <p:nvPr/>
              </p:nvCxnSpPr>
              <p:spPr>
                <a:xfrm flipH="1" flipV="1">
                  <a:off x="6334541" y="3200798"/>
                  <a:ext cx="1434488" cy="1918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646DED9E-A564-4E37-B9C1-47B1D6C917A7}"/>
                    </a:ext>
                  </a:extLst>
                </p:cNvPr>
                <p:cNvCxnSpPr>
                  <a:cxnSpLocks/>
                  <a:stCxn id="15" idx="2"/>
                  <a:endCxn id="16" idx="2"/>
                </p:cNvCxnSpPr>
                <p:nvPr/>
              </p:nvCxnSpPr>
              <p:spPr>
                <a:xfrm flipV="1">
                  <a:off x="4156579" y="4185396"/>
                  <a:ext cx="862229" cy="933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1F5EE2C3-38BC-4060-A0F2-B04CB5FA7751}"/>
                    </a:ext>
                  </a:extLst>
                </p:cNvPr>
                <p:cNvCxnSpPr>
                  <a:cxnSpLocks/>
                  <a:stCxn id="15" idx="2"/>
                  <a:endCxn id="16" idx="4"/>
                </p:cNvCxnSpPr>
                <p:nvPr/>
              </p:nvCxnSpPr>
              <p:spPr>
                <a:xfrm flipV="1">
                  <a:off x="4156579" y="4831769"/>
                  <a:ext cx="2379259" cy="287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02A53234-DD26-4C67-A026-57EA2DD0EBDA}"/>
                  </a:ext>
                </a:extLst>
              </p:cNvPr>
              <p:cNvGrpSpPr/>
              <p:nvPr/>
            </p:nvGrpSpPr>
            <p:grpSpPr>
              <a:xfrm>
                <a:off x="4084613" y="1932666"/>
                <a:ext cx="2527943" cy="2197380"/>
                <a:chOff x="4084613" y="1932666"/>
                <a:chExt cx="3756382" cy="3265184"/>
              </a:xfrm>
            </p:grpSpPr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B99D8734-CABE-4BFD-B00C-3F21B4E11B2C}"/>
                    </a:ext>
                  </a:extLst>
                </p:cNvPr>
                <p:cNvSpPr/>
                <p:nvPr/>
              </p:nvSpPr>
              <p:spPr>
                <a:xfrm>
                  <a:off x="5890837" y="1932666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067B8C72-3781-4635-A9CA-782D2E078F9E}"/>
                    </a:ext>
                  </a:extLst>
                </p:cNvPr>
                <p:cNvSpPr/>
                <p:nvPr/>
              </p:nvSpPr>
              <p:spPr>
                <a:xfrm>
                  <a:off x="4946840" y="4109143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235694EB-DD78-4890-80DD-ACDF9DBE73C9}"/>
                    </a:ext>
                  </a:extLst>
                </p:cNvPr>
                <p:cNvSpPr/>
                <p:nvPr/>
              </p:nvSpPr>
              <p:spPr>
                <a:xfrm>
                  <a:off x="6263264" y="3129324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69C743E2-2E46-4A89-A3DD-932484FCEA8E}"/>
                    </a:ext>
                  </a:extLst>
                </p:cNvPr>
                <p:cNvSpPr/>
                <p:nvPr/>
              </p:nvSpPr>
              <p:spPr>
                <a:xfrm>
                  <a:off x="6469639" y="4761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5B7CBFA7-9304-400B-871C-447F13832E92}"/>
                    </a:ext>
                  </a:extLst>
                </p:cNvPr>
                <p:cNvSpPr/>
                <p:nvPr/>
              </p:nvSpPr>
              <p:spPr>
                <a:xfrm>
                  <a:off x="7697062" y="5053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EE85CBF0-5C5B-4CC9-A2C1-7D73C876DDD2}"/>
                    </a:ext>
                  </a:extLst>
                </p:cNvPr>
                <p:cNvSpPr/>
                <p:nvPr/>
              </p:nvSpPr>
              <p:spPr>
                <a:xfrm>
                  <a:off x="4084613" y="5053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01B11CD6-C924-435A-AB57-39CED5E72535}"/>
                    </a:ext>
                  </a:extLst>
                </p:cNvPr>
                <p:cNvSpPr txBox="1"/>
                <p:nvPr/>
              </p:nvSpPr>
              <p:spPr>
                <a:xfrm>
                  <a:off x="2706534" y="6119042"/>
                  <a:ext cx="21444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dirty="0"/>
                    <a:t>A </a:t>
                  </a:r>
                  <a14:m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en-US" altLang="zh-HK" dirty="0"/>
                    <a:t>-regular graph</a:t>
                  </a:r>
                  <a:endParaRPr lang="zh-HK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01B11CD6-C924-435A-AB57-39CED5E72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4" y="6119042"/>
                  <a:ext cx="214448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860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Warmup: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Reduction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HK" dirty="0"/>
                  <a:t>-budgeted Variant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0195148-C789-4AEB-978E-19F34114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99068"/>
              </a:xfrm>
              <a:blipFill>
                <a:blip r:embed="rId3"/>
                <a:stretch>
                  <a:fillRect l="-1105" b="-243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98808"/>
                <a:ext cx="7096751" cy="4310105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HK" sz="2000" dirty="0"/>
                  <a:t>Simplified proof of the one in KDD 2018</a:t>
                </a:r>
              </a:p>
              <a:p>
                <a:r>
                  <a:rPr lang="en-US" altLang="zh-HK" sz="2000" dirty="0"/>
                  <a:t>Vertex cover problem on a regular graph of order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HK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HK" sz="1700" dirty="0"/>
                  <a:t>-regular graph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HK" sz="1700" dirty="0"/>
                  <a:t> of order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HK" sz="1700" dirty="0"/>
                  <a:t>, target vertex cover size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HK" sz="17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sz="2000" dirty="0"/>
                  <a:t>-budgeted problem on a model with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HK" sz="2000" dirty="0"/>
                  <a:t> agents</a:t>
                </a:r>
              </a:p>
              <a:p>
                <a:pPr lvl="1"/>
                <a:r>
                  <a:rPr lang="en-US" altLang="zh-HK" sz="1700" dirty="0"/>
                  <a:t>For agent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HK" sz="1700" dirty="0"/>
                  <a:t>, innate opinion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HK" sz="17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HK" sz="1700" dirty="0"/>
                  <a:t>, initial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HK" sz="17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17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HK" sz="17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HK" sz="1700" dirty="0"/>
                  <a:t>, permissible range of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HK" sz="1700" dirty="0"/>
              </a:p>
              <a:p>
                <a:pPr lvl="2"/>
                <a:r>
                  <a:rPr lang="en-US" altLang="zh-HK" sz="1600" dirty="0"/>
                  <a:t>i.e., agent </a:t>
                </a:r>
                <a14:m>
                  <m:oMath xmlns:m="http://schemas.openxmlformats.org/officeDocument/2006/math">
                    <m:r>
                      <a:rPr lang="en-US" altLang="zh-HK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HK" sz="1600" dirty="0"/>
                  <a:t> always holds opinion </a:t>
                </a:r>
                <a14:m>
                  <m:oMath xmlns:m="http://schemas.openxmlformats.org/officeDocument/2006/math">
                    <m:r>
                      <a:rPr lang="en-US" altLang="zh-HK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HK" sz="1600" dirty="0"/>
                  <a:t> during the process</a:t>
                </a:r>
              </a:p>
              <a:p>
                <a:pPr lvl="1"/>
                <a:r>
                  <a:rPr lang="en-US" altLang="zh-HK" sz="1700" dirty="0"/>
                  <a:t>For all other agent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HK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HK" sz="17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17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HK" sz="1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HK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HK" sz="1700" dirty="0"/>
              </a:p>
              <a:p>
                <a:pPr lvl="1"/>
                <a:r>
                  <a:rPr lang="en-US" altLang="zh-HK" sz="1700" dirty="0"/>
                  <a:t>Interaction matrix </a:t>
                </a:r>
                <a14:m>
                  <m:oMath xmlns:m="http://schemas.openxmlformats.org/officeDocument/2006/math">
                    <m:r>
                      <a:rPr lang="en-US" altLang="zh-HK" sz="17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HK" sz="1700" dirty="0"/>
                  <a:t> is the normalized adjacency matrix of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HK" sz="1700" dirty="0"/>
                  <a:t> with the additional vertex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HK" sz="1700" dirty="0"/>
                  <a:t> and an edge between vertex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HK" sz="1700" dirty="0"/>
                  <a:t> and every other vertex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sz="1700" dirty="0"/>
                  <a:t>-budget </a:t>
                </a:r>
                <a14:m>
                  <m:oMath xmlns:m="http://schemas.openxmlformats.org/officeDocument/2006/math"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HK" sz="1700" dirty="0"/>
              </a:p>
              <a:p>
                <a:endParaRPr lang="en-US" altLang="zh-HK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08656C-64D6-4451-BB04-3BD96218B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98808"/>
                <a:ext cx="7096751" cy="4310105"/>
              </a:xfrm>
              <a:blipFill>
                <a:blip r:embed="rId4"/>
                <a:stretch>
                  <a:fillRect l="-429" t="-707" r="-1288" b="-52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66FCFD-7C0C-4B48-AC9D-857D4D6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43026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4DDD67B-F016-42F4-B943-D6F61DD4A37C}"/>
              </a:ext>
            </a:extLst>
          </p:cNvPr>
          <p:cNvGrpSpPr/>
          <p:nvPr/>
        </p:nvGrpSpPr>
        <p:grpSpPr>
          <a:xfrm>
            <a:off x="7199645" y="1535969"/>
            <a:ext cx="1735099" cy="1813409"/>
            <a:chOff x="9061746" y="864439"/>
            <a:chExt cx="1735099" cy="181340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DC262578-38A4-4DEA-A5FA-DF1E896FE4FB}"/>
                </a:ext>
              </a:extLst>
            </p:cNvPr>
            <p:cNvGrpSpPr/>
            <p:nvPr/>
          </p:nvGrpSpPr>
          <p:grpSpPr>
            <a:xfrm>
              <a:off x="9061746" y="864439"/>
              <a:ext cx="1735099" cy="1508211"/>
              <a:chOff x="4084613" y="1932666"/>
              <a:chExt cx="2527943" cy="2197380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B73F4733-B2BD-411D-AA58-32D68B69E1C0}"/>
                  </a:ext>
                </a:extLst>
              </p:cNvPr>
              <p:cNvGrpSpPr/>
              <p:nvPr/>
            </p:nvGrpSpPr>
            <p:grpSpPr>
              <a:xfrm>
                <a:off x="4133044" y="1981098"/>
                <a:ext cx="2436294" cy="2095962"/>
                <a:chOff x="4156579" y="2004633"/>
                <a:chExt cx="3620197" cy="3114482"/>
              </a:xfrm>
            </p:grpSpPr>
            <p:sp>
              <p:nvSpPr>
                <p:cNvPr id="15" name="等腰三角形 14">
                  <a:extLst>
                    <a:ext uri="{FF2B5EF4-FFF2-40B4-BE49-F238E27FC236}">
                      <a16:creationId xmlns:a16="http://schemas.microsoft.com/office/drawing/2014/main" id="{C27E5E7F-1F8D-46A8-9F5B-D69ABABD47DD}"/>
                    </a:ext>
                  </a:extLst>
                </p:cNvPr>
                <p:cNvSpPr/>
                <p:nvPr/>
              </p:nvSpPr>
              <p:spPr>
                <a:xfrm>
                  <a:off x="4156579" y="2004633"/>
                  <a:ext cx="3612450" cy="3114181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450CB03E-AAC3-4B54-807C-BD0F57B20952}"/>
                    </a:ext>
                  </a:extLst>
                </p:cNvPr>
                <p:cNvSpPr/>
                <p:nvPr/>
              </p:nvSpPr>
              <p:spPr>
                <a:xfrm rot="1384665">
                  <a:off x="5231435" y="3143917"/>
                  <a:ext cx="1648993" cy="1421546"/>
                </a:xfrm>
                <a:prstGeom prst="triangle">
                  <a:avLst/>
                </a:prstGeom>
                <a:noFill/>
                <a:ln w="12700">
                  <a:solidFill>
                    <a:srgbClr val="189C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719D9895-69A3-4567-AF98-97EE3BDF27F9}"/>
                    </a:ext>
                  </a:extLst>
                </p:cNvPr>
                <p:cNvCxnSpPr>
                  <a:cxnSpLocks/>
                  <a:stCxn id="15" idx="0"/>
                  <a:endCxn id="16" idx="0"/>
                </p:cNvCxnSpPr>
                <p:nvPr/>
              </p:nvCxnSpPr>
              <p:spPr>
                <a:xfrm>
                  <a:off x="5962804" y="2004633"/>
                  <a:ext cx="371737" cy="1196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044226B7-2E7C-45E7-A2E0-3AC9A123D8EF}"/>
                    </a:ext>
                  </a:extLst>
                </p:cNvPr>
                <p:cNvCxnSpPr>
                  <a:cxnSpLocks/>
                  <a:stCxn id="15" idx="0"/>
                  <a:endCxn id="16" idx="2"/>
                </p:cNvCxnSpPr>
                <p:nvPr/>
              </p:nvCxnSpPr>
              <p:spPr>
                <a:xfrm flipH="1">
                  <a:off x="5018808" y="2004633"/>
                  <a:ext cx="943996" cy="2180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EECD9AF4-1AA5-42A4-B382-E18F720E27DC}"/>
                    </a:ext>
                  </a:extLst>
                </p:cNvPr>
                <p:cNvCxnSpPr>
                  <a:cxnSpLocks/>
                  <a:endCxn id="16" idx="4"/>
                </p:cNvCxnSpPr>
                <p:nvPr/>
              </p:nvCxnSpPr>
              <p:spPr>
                <a:xfrm flipH="1" flipV="1">
                  <a:off x="6535838" y="4831769"/>
                  <a:ext cx="1240938" cy="2873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0401146-75F3-449C-A321-02B14DB18777}"/>
                    </a:ext>
                  </a:extLst>
                </p:cNvPr>
                <p:cNvCxnSpPr>
                  <a:cxnSpLocks/>
                  <a:stCxn id="15" idx="4"/>
                  <a:endCxn id="16" idx="0"/>
                </p:cNvCxnSpPr>
                <p:nvPr/>
              </p:nvCxnSpPr>
              <p:spPr>
                <a:xfrm flipH="1" flipV="1">
                  <a:off x="6334541" y="3200798"/>
                  <a:ext cx="1434488" cy="1918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A95E42D-BA14-49E2-A91A-B2AFC14A3FDA}"/>
                    </a:ext>
                  </a:extLst>
                </p:cNvPr>
                <p:cNvCxnSpPr>
                  <a:cxnSpLocks/>
                  <a:stCxn id="15" idx="2"/>
                  <a:endCxn id="16" idx="2"/>
                </p:cNvCxnSpPr>
                <p:nvPr/>
              </p:nvCxnSpPr>
              <p:spPr>
                <a:xfrm flipV="1">
                  <a:off x="4156579" y="4185396"/>
                  <a:ext cx="862229" cy="933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6C4287FE-2660-447C-94FA-DFD42F871992}"/>
                    </a:ext>
                  </a:extLst>
                </p:cNvPr>
                <p:cNvCxnSpPr>
                  <a:cxnSpLocks/>
                  <a:stCxn id="15" idx="2"/>
                  <a:endCxn id="16" idx="4"/>
                </p:cNvCxnSpPr>
                <p:nvPr/>
              </p:nvCxnSpPr>
              <p:spPr>
                <a:xfrm flipV="1">
                  <a:off x="4156579" y="4831769"/>
                  <a:ext cx="2379259" cy="287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725F2AA8-D9E5-4E25-85AE-86A942E4B45A}"/>
                  </a:ext>
                </a:extLst>
              </p:cNvPr>
              <p:cNvGrpSpPr/>
              <p:nvPr/>
            </p:nvGrpSpPr>
            <p:grpSpPr>
              <a:xfrm>
                <a:off x="4084613" y="1932666"/>
                <a:ext cx="2527943" cy="2197380"/>
                <a:chOff x="4084613" y="1932666"/>
                <a:chExt cx="3756382" cy="3265184"/>
              </a:xfrm>
            </p:grpSpPr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5981FAC2-C4EA-4825-91C3-578ADC1602B9}"/>
                    </a:ext>
                  </a:extLst>
                </p:cNvPr>
                <p:cNvSpPr/>
                <p:nvPr/>
              </p:nvSpPr>
              <p:spPr>
                <a:xfrm>
                  <a:off x="5890837" y="1932666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5E7785F8-DBBB-4298-B1CC-AB1B5ADB0BB8}"/>
                    </a:ext>
                  </a:extLst>
                </p:cNvPr>
                <p:cNvSpPr/>
                <p:nvPr/>
              </p:nvSpPr>
              <p:spPr>
                <a:xfrm>
                  <a:off x="4946840" y="4109143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09254792-15D0-4752-9A7C-970A1A5A05A5}"/>
                    </a:ext>
                  </a:extLst>
                </p:cNvPr>
                <p:cNvSpPr/>
                <p:nvPr/>
              </p:nvSpPr>
              <p:spPr>
                <a:xfrm>
                  <a:off x="6263264" y="3129324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E4E7DB22-3786-4B7E-BA83-4107F18CB3F0}"/>
                    </a:ext>
                  </a:extLst>
                </p:cNvPr>
                <p:cNvSpPr/>
                <p:nvPr/>
              </p:nvSpPr>
              <p:spPr>
                <a:xfrm>
                  <a:off x="6469639" y="4761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D292EBF7-1EA8-4E74-B2DD-722A73CECC44}"/>
                    </a:ext>
                  </a:extLst>
                </p:cNvPr>
                <p:cNvSpPr/>
                <p:nvPr/>
              </p:nvSpPr>
              <p:spPr>
                <a:xfrm>
                  <a:off x="7697062" y="5053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C091A041-1D30-48E5-8289-6CA7150ADD19}"/>
                    </a:ext>
                  </a:extLst>
                </p:cNvPr>
                <p:cNvSpPr/>
                <p:nvPr/>
              </p:nvSpPr>
              <p:spPr>
                <a:xfrm>
                  <a:off x="4084613" y="5053917"/>
                  <a:ext cx="143933" cy="1439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C5D139BE-AB0C-4809-916B-59C07F0BDEEB}"/>
                    </a:ext>
                  </a:extLst>
                </p:cNvPr>
                <p:cNvSpPr txBox="1"/>
                <p:nvPr/>
              </p:nvSpPr>
              <p:spPr>
                <a:xfrm>
                  <a:off x="9078365" y="2370071"/>
                  <a:ext cx="17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HK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zh-HK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a </a:t>
                  </a:r>
                  <a14:m>
                    <m:oMath xmlns:m="http://schemas.openxmlformats.org/officeDocument/2006/math">
                      <m:r>
                        <a:rPr lang="en-US" altLang="zh-HK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en-US" altLang="zh-HK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-regular graph</a:t>
                  </a:r>
                  <a:endParaRPr lang="zh-HK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C5D139BE-AB0C-4809-916B-59C07F0BD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365" y="2370071"/>
                  <a:ext cx="1701857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9B7A51D-F75E-4872-87D6-82737D0D9E65}"/>
              </a:ext>
            </a:extLst>
          </p:cNvPr>
          <p:cNvSpPr/>
          <p:nvPr/>
        </p:nvSpPr>
        <p:spPr>
          <a:xfrm>
            <a:off x="8486772" y="5223933"/>
            <a:ext cx="2610793" cy="11976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B10CD6-446B-439B-B85C-CF59DC6EBB6E}"/>
              </a:ext>
            </a:extLst>
          </p:cNvPr>
          <p:cNvSpPr/>
          <p:nvPr/>
        </p:nvSpPr>
        <p:spPr>
          <a:xfrm>
            <a:off x="8033952" y="5036393"/>
            <a:ext cx="3063614" cy="192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0D0B176B-3F34-4576-ACE6-3D4714B18C22}"/>
                  </a:ext>
                </a:extLst>
              </p:cNvPr>
              <p:cNvSpPr txBox="1"/>
              <p:nvPr/>
            </p:nvSpPr>
            <p:spPr>
              <a:xfrm>
                <a:off x="7597914" y="4983700"/>
                <a:ext cx="3614372" cy="1496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13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13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sz="13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3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sz="13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HK" sz="13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HK" sz="13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altLang="zh-HK" sz="13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HK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0D0B176B-3F34-4576-ACE6-3D4714B1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914" y="4983700"/>
                <a:ext cx="3614372" cy="1496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2A0E08-1933-432F-B7EA-B09EC9332210}"/>
              </a:ext>
            </a:extLst>
          </p:cNvPr>
          <p:cNvGrpSpPr/>
          <p:nvPr/>
        </p:nvGrpSpPr>
        <p:grpSpPr>
          <a:xfrm>
            <a:off x="9018216" y="2768396"/>
            <a:ext cx="2891536" cy="2110082"/>
            <a:chOff x="9018216" y="2768396"/>
            <a:chExt cx="2891536" cy="2110082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F1C27999-F655-4FF9-8668-0D28FD8D1D6D}"/>
                </a:ext>
              </a:extLst>
            </p:cNvPr>
            <p:cNvGrpSpPr/>
            <p:nvPr/>
          </p:nvGrpSpPr>
          <p:grpSpPr>
            <a:xfrm>
              <a:off x="9150224" y="2768396"/>
              <a:ext cx="2759528" cy="2110082"/>
              <a:chOff x="9089829" y="2424118"/>
              <a:chExt cx="2759528" cy="2110082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AD2E7212-4468-4905-A630-187DBFCB62D6}"/>
                  </a:ext>
                </a:extLst>
              </p:cNvPr>
              <p:cNvGrpSpPr/>
              <p:nvPr/>
            </p:nvGrpSpPr>
            <p:grpSpPr>
              <a:xfrm>
                <a:off x="9089829" y="2424118"/>
                <a:ext cx="2427513" cy="2110082"/>
                <a:chOff x="4084613" y="1932666"/>
                <a:chExt cx="2527943" cy="2197380"/>
              </a:xfrm>
            </p:grpSpPr>
            <p:grpSp>
              <p:nvGrpSpPr>
                <p:cNvPr id="24" name="群組 23">
                  <a:extLst>
                    <a:ext uri="{FF2B5EF4-FFF2-40B4-BE49-F238E27FC236}">
                      <a16:creationId xmlns:a16="http://schemas.microsoft.com/office/drawing/2014/main" id="{68C752D0-9D2C-4B22-A903-09ABE1EF94DC}"/>
                    </a:ext>
                  </a:extLst>
                </p:cNvPr>
                <p:cNvGrpSpPr/>
                <p:nvPr/>
              </p:nvGrpSpPr>
              <p:grpSpPr>
                <a:xfrm>
                  <a:off x="4133044" y="1981098"/>
                  <a:ext cx="2436294" cy="2095962"/>
                  <a:chOff x="4156579" y="2004633"/>
                  <a:chExt cx="3620197" cy="3114482"/>
                </a:xfrm>
              </p:grpSpPr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644D2823-1847-43F8-BA63-67EF5249F5B2}"/>
                      </a:ext>
                    </a:extLst>
                  </p:cNvPr>
                  <p:cNvSpPr/>
                  <p:nvPr/>
                </p:nvSpPr>
                <p:spPr>
                  <a:xfrm>
                    <a:off x="4156579" y="2004633"/>
                    <a:ext cx="3612450" cy="3114181"/>
                  </a:xfrm>
                  <a:prstGeom prst="triangle">
                    <a:avLst/>
                  </a:prstGeom>
                  <a:noFill/>
                  <a:ln w="12700">
                    <a:solidFill>
                      <a:srgbClr val="189C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893C0099-93D7-4890-A25C-5D9F2077FFAB}"/>
                      </a:ext>
                    </a:extLst>
                  </p:cNvPr>
                  <p:cNvSpPr/>
                  <p:nvPr/>
                </p:nvSpPr>
                <p:spPr>
                  <a:xfrm rot="1384665">
                    <a:off x="5231435" y="3143917"/>
                    <a:ext cx="1648993" cy="1421546"/>
                  </a:xfrm>
                  <a:prstGeom prst="triangle">
                    <a:avLst/>
                  </a:prstGeom>
                  <a:noFill/>
                  <a:ln w="12700">
                    <a:solidFill>
                      <a:srgbClr val="189C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E04233AC-EAE8-4E56-B686-96A4189C1C6D}"/>
                      </a:ext>
                    </a:extLst>
                  </p:cNvPr>
                  <p:cNvCxnSpPr>
                    <a:cxnSpLocks/>
                    <a:stCxn id="33" idx="0"/>
                    <a:endCxn id="34" idx="0"/>
                  </p:cNvCxnSpPr>
                  <p:nvPr/>
                </p:nvCxnSpPr>
                <p:spPr>
                  <a:xfrm>
                    <a:off x="5962804" y="2004633"/>
                    <a:ext cx="371737" cy="11961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>
                    <a:extLst>
                      <a:ext uri="{FF2B5EF4-FFF2-40B4-BE49-F238E27FC236}">
                        <a16:creationId xmlns:a16="http://schemas.microsoft.com/office/drawing/2014/main" id="{97CA4BFF-8C38-4999-A7CA-36CF9F702A6D}"/>
                      </a:ext>
                    </a:extLst>
                  </p:cNvPr>
                  <p:cNvCxnSpPr>
                    <a:cxnSpLocks/>
                    <a:stCxn id="33" idx="0"/>
                    <a:endCxn id="34" idx="2"/>
                  </p:cNvCxnSpPr>
                  <p:nvPr/>
                </p:nvCxnSpPr>
                <p:spPr>
                  <a:xfrm flipH="1">
                    <a:off x="5018808" y="2004633"/>
                    <a:ext cx="943996" cy="21807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A391BB1E-FA76-4EE3-ACBA-600B078F3910}"/>
                      </a:ext>
                    </a:extLst>
                  </p:cNvPr>
                  <p:cNvCxnSpPr>
                    <a:cxnSpLocks/>
                    <a:stCxn id="33" idx="0"/>
                    <a:endCxn id="26" idx="0"/>
                  </p:cNvCxnSpPr>
                  <p:nvPr/>
                </p:nvCxnSpPr>
                <p:spPr>
                  <a:xfrm>
                    <a:off x="5962804" y="2004633"/>
                    <a:ext cx="0" cy="199895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接點 37">
                    <a:extLst>
                      <a:ext uri="{FF2B5EF4-FFF2-40B4-BE49-F238E27FC236}">
                        <a16:creationId xmlns:a16="http://schemas.microsoft.com/office/drawing/2014/main" id="{D97CFCF2-2BF0-45CC-B0FC-F8F2DD91F06A}"/>
                      </a:ext>
                    </a:extLst>
                  </p:cNvPr>
                  <p:cNvCxnSpPr>
                    <a:cxnSpLocks/>
                    <a:endCxn id="34" idx="4"/>
                  </p:cNvCxnSpPr>
                  <p:nvPr/>
                </p:nvCxnSpPr>
                <p:spPr>
                  <a:xfrm flipH="1" flipV="1">
                    <a:off x="6535838" y="4831769"/>
                    <a:ext cx="1240938" cy="28734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382AC74F-7FFA-4B9F-9BC5-66510488BB94}"/>
                      </a:ext>
                    </a:extLst>
                  </p:cNvPr>
                  <p:cNvCxnSpPr>
                    <a:cxnSpLocks/>
                    <a:stCxn id="33" idx="4"/>
                    <a:endCxn id="34" idx="0"/>
                  </p:cNvCxnSpPr>
                  <p:nvPr/>
                </p:nvCxnSpPr>
                <p:spPr>
                  <a:xfrm flipH="1" flipV="1">
                    <a:off x="6334541" y="3200798"/>
                    <a:ext cx="1434488" cy="1918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6260B9DC-B39B-4773-B2B8-0E166A2F1CCB}"/>
                      </a:ext>
                    </a:extLst>
                  </p:cNvPr>
                  <p:cNvCxnSpPr>
                    <a:cxnSpLocks/>
                    <a:stCxn id="33" idx="4"/>
                    <a:endCxn id="26" idx="6"/>
                  </p:cNvCxnSpPr>
                  <p:nvPr/>
                </p:nvCxnSpPr>
                <p:spPr>
                  <a:xfrm flipH="1" flipV="1">
                    <a:off x="6034770" y="4075557"/>
                    <a:ext cx="1734259" cy="104325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05749AA8-F7A8-4B8D-8F9E-9F0B70B6521E}"/>
                      </a:ext>
                    </a:extLst>
                  </p:cNvPr>
                  <p:cNvCxnSpPr>
                    <a:cxnSpLocks/>
                    <a:stCxn id="33" idx="2"/>
                    <a:endCxn id="34" idx="2"/>
                  </p:cNvCxnSpPr>
                  <p:nvPr/>
                </p:nvCxnSpPr>
                <p:spPr>
                  <a:xfrm flipV="1">
                    <a:off x="4156579" y="4185396"/>
                    <a:ext cx="862229" cy="933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接點 41">
                    <a:extLst>
                      <a:ext uri="{FF2B5EF4-FFF2-40B4-BE49-F238E27FC236}">
                        <a16:creationId xmlns:a16="http://schemas.microsoft.com/office/drawing/2014/main" id="{B990C3EA-C2B9-478F-9245-0CFBCAFCB819}"/>
                      </a:ext>
                    </a:extLst>
                  </p:cNvPr>
                  <p:cNvCxnSpPr>
                    <a:cxnSpLocks/>
                    <a:stCxn id="33" idx="2"/>
                    <a:endCxn id="34" idx="4"/>
                  </p:cNvCxnSpPr>
                  <p:nvPr/>
                </p:nvCxnSpPr>
                <p:spPr>
                  <a:xfrm flipV="1">
                    <a:off x="4156579" y="4831769"/>
                    <a:ext cx="2379259" cy="2870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接點 42">
                    <a:extLst>
                      <a:ext uri="{FF2B5EF4-FFF2-40B4-BE49-F238E27FC236}">
                        <a16:creationId xmlns:a16="http://schemas.microsoft.com/office/drawing/2014/main" id="{DF33C847-67D7-4067-8AE8-CBE735864938}"/>
                      </a:ext>
                    </a:extLst>
                  </p:cNvPr>
                  <p:cNvCxnSpPr>
                    <a:cxnSpLocks/>
                    <a:stCxn id="33" idx="2"/>
                    <a:endCxn id="26" idx="3"/>
                  </p:cNvCxnSpPr>
                  <p:nvPr/>
                </p:nvCxnSpPr>
                <p:spPr>
                  <a:xfrm flipV="1">
                    <a:off x="4156579" y="4126445"/>
                    <a:ext cx="1755336" cy="99236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接點 43">
                    <a:extLst>
                      <a:ext uri="{FF2B5EF4-FFF2-40B4-BE49-F238E27FC236}">
                        <a16:creationId xmlns:a16="http://schemas.microsoft.com/office/drawing/2014/main" id="{EB903094-45BA-43B0-AE1B-59F42F85290C}"/>
                      </a:ext>
                    </a:extLst>
                  </p:cNvPr>
                  <p:cNvCxnSpPr>
                    <a:cxnSpLocks/>
                    <a:stCxn id="34" idx="0"/>
                    <a:endCxn id="26" idx="7"/>
                  </p:cNvCxnSpPr>
                  <p:nvPr/>
                </p:nvCxnSpPr>
                <p:spPr>
                  <a:xfrm flipH="1">
                    <a:off x="6013692" y="3200798"/>
                    <a:ext cx="320849" cy="82387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接點 44">
                    <a:extLst>
                      <a:ext uri="{FF2B5EF4-FFF2-40B4-BE49-F238E27FC236}">
                        <a16:creationId xmlns:a16="http://schemas.microsoft.com/office/drawing/2014/main" id="{6A2C7700-A79D-485A-B460-FC26994AEEC2}"/>
                      </a:ext>
                    </a:extLst>
                  </p:cNvPr>
                  <p:cNvCxnSpPr>
                    <a:cxnSpLocks/>
                    <a:stCxn id="26" idx="2"/>
                    <a:endCxn id="34" idx="2"/>
                  </p:cNvCxnSpPr>
                  <p:nvPr/>
                </p:nvCxnSpPr>
                <p:spPr>
                  <a:xfrm flipH="1">
                    <a:off x="5018808" y="4075557"/>
                    <a:ext cx="872029" cy="10983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接點 45">
                    <a:extLst>
                      <a:ext uri="{FF2B5EF4-FFF2-40B4-BE49-F238E27FC236}">
                        <a16:creationId xmlns:a16="http://schemas.microsoft.com/office/drawing/2014/main" id="{8702BAAE-92FA-46E5-BF02-719D8DF47A0E}"/>
                      </a:ext>
                    </a:extLst>
                  </p:cNvPr>
                  <p:cNvCxnSpPr>
                    <a:cxnSpLocks/>
                    <a:stCxn id="26" idx="5"/>
                    <a:endCxn id="34" idx="4"/>
                  </p:cNvCxnSpPr>
                  <p:nvPr/>
                </p:nvCxnSpPr>
                <p:spPr>
                  <a:xfrm>
                    <a:off x="6013692" y="4126445"/>
                    <a:ext cx="522146" cy="70532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7FB3EE5D-25CD-408D-892B-0717F10919C0}"/>
                    </a:ext>
                  </a:extLst>
                </p:cNvPr>
                <p:cNvGrpSpPr/>
                <p:nvPr/>
              </p:nvGrpSpPr>
              <p:grpSpPr>
                <a:xfrm>
                  <a:off x="4084613" y="1932666"/>
                  <a:ext cx="2527943" cy="2197380"/>
                  <a:chOff x="4084613" y="1932666"/>
                  <a:chExt cx="3756382" cy="3265184"/>
                </a:xfrm>
              </p:grpSpPr>
              <p:sp>
                <p:nvSpPr>
                  <p:cNvPr id="26" name="橢圓 25">
                    <a:extLst>
                      <a:ext uri="{FF2B5EF4-FFF2-40B4-BE49-F238E27FC236}">
                        <a16:creationId xmlns:a16="http://schemas.microsoft.com/office/drawing/2014/main" id="{9397FF99-4A60-40AB-BD99-292466631DBB}"/>
                      </a:ext>
                    </a:extLst>
                  </p:cNvPr>
                  <p:cNvSpPr/>
                  <p:nvPr/>
                </p:nvSpPr>
                <p:spPr>
                  <a:xfrm>
                    <a:off x="5890837" y="4003590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橢圓 26">
                    <a:extLst>
                      <a:ext uri="{FF2B5EF4-FFF2-40B4-BE49-F238E27FC236}">
                        <a16:creationId xmlns:a16="http://schemas.microsoft.com/office/drawing/2014/main" id="{9D18F4B8-8931-43AC-82CF-9CA32C2DC48C}"/>
                      </a:ext>
                    </a:extLst>
                  </p:cNvPr>
                  <p:cNvSpPr/>
                  <p:nvPr/>
                </p:nvSpPr>
                <p:spPr>
                  <a:xfrm>
                    <a:off x="5890837" y="1932666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橢圓 27">
                    <a:extLst>
                      <a:ext uri="{FF2B5EF4-FFF2-40B4-BE49-F238E27FC236}">
                        <a16:creationId xmlns:a16="http://schemas.microsoft.com/office/drawing/2014/main" id="{E7EDF84B-F306-45BE-B195-5D620CE472E8}"/>
                      </a:ext>
                    </a:extLst>
                  </p:cNvPr>
                  <p:cNvSpPr/>
                  <p:nvPr/>
                </p:nvSpPr>
                <p:spPr>
                  <a:xfrm>
                    <a:off x="4946840" y="4109143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橢圓 28">
                    <a:extLst>
                      <a:ext uri="{FF2B5EF4-FFF2-40B4-BE49-F238E27FC236}">
                        <a16:creationId xmlns:a16="http://schemas.microsoft.com/office/drawing/2014/main" id="{A8D68480-889F-4AEF-9D15-4FA7CCFC191F}"/>
                      </a:ext>
                    </a:extLst>
                  </p:cNvPr>
                  <p:cNvSpPr/>
                  <p:nvPr/>
                </p:nvSpPr>
                <p:spPr>
                  <a:xfrm>
                    <a:off x="6263264" y="3129324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0" name="橢圓 29">
                    <a:extLst>
                      <a:ext uri="{FF2B5EF4-FFF2-40B4-BE49-F238E27FC236}">
                        <a16:creationId xmlns:a16="http://schemas.microsoft.com/office/drawing/2014/main" id="{9BCC7E2D-FB11-4357-AF6F-02CBDD763091}"/>
                      </a:ext>
                    </a:extLst>
                  </p:cNvPr>
                  <p:cNvSpPr/>
                  <p:nvPr/>
                </p:nvSpPr>
                <p:spPr>
                  <a:xfrm>
                    <a:off x="6469639" y="4761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橢圓 30">
                    <a:extLst>
                      <a:ext uri="{FF2B5EF4-FFF2-40B4-BE49-F238E27FC236}">
                        <a16:creationId xmlns:a16="http://schemas.microsoft.com/office/drawing/2014/main" id="{4C338647-E796-48BB-A9A9-7C8A639591B7}"/>
                      </a:ext>
                    </a:extLst>
                  </p:cNvPr>
                  <p:cNvSpPr/>
                  <p:nvPr/>
                </p:nvSpPr>
                <p:spPr>
                  <a:xfrm>
                    <a:off x="7697062" y="5053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2" name="橢圓 31">
                    <a:extLst>
                      <a:ext uri="{FF2B5EF4-FFF2-40B4-BE49-F238E27FC236}">
                        <a16:creationId xmlns:a16="http://schemas.microsoft.com/office/drawing/2014/main" id="{5E8FA033-7F3E-433F-A70F-6C17D26BEDCB}"/>
                      </a:ext>
                    </a:extLst>
                  </p:cNvPr>
                  <p:cNvSpPr/>
                  <p:nvPr/>
                </p:nvSpPr>
                <p:spPr>
                  <a:xfrm>
                    <a:off x="4084613" y="5053917"/>
                    <a:ext cx="143933" cy="14393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02CB9498-2D82-4F98-AC66-08366FD460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44342" y="3393426"/>
                <a:ext cx="633723" cy="361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FE7A0CA-01E4-472E-AEE2-CCD7B279C487}"/>
                  </a:ext>
                </a:extLst>
              </p:cNvPr>
              <p:cNvSpPr txBox="1"/>
              <p:nvPr/>
            </p:nvSpPr>
            <p:spPr>
              <a:xfrm>
                <a:off x="11075589" y="3185030"/>
                <a:ext cx="7737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Agent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zh-HK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8" name="箭號: 向右 57">
              <a:extLst>
                <a:ext uri="{FF2B5EF4-FFF2-40B4-BE49-F238E27FC236}">
                  <a16:creationId xmlns:a16="http://schemas.microsoft.com/office/drawing/2014/main" id="{4F7896AA-B36C-42F0-9C08-97D9368AB9A6}"/>
                </a:ext>
              </a:extLst>
            </p:cNvPr>
            <p:cNvSpPr/>
            <p:nvPr/>
          </p:nvSpPr>
          <p:spPr>
            <a:xfrm rot="2287984">
              <a:off x="9018216" y="3269545"/>
              <a:ext cx="722012" cy="2182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31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0" grpId="0" animBg="1"/>
      <p:bldP spid="55" grpId="0"/>
    </p:bldLst>
  </p:timing>
</p:sld>
</file>

<file path=ppt/theme/theme1.xml><?xml version="1.0" encoding="utf-8"?>
<a:theme xmlns:a="http://schemas.openxmlformats.org/drawingml/2006/main" name="DividendVTI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8_TF33552983.potx" id="{53025C03-9978-4790-8E89-4DFB667BC574}" vid="{626B510A-AB82-41A8-8447-39B73CF529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{55CEEFCB-8D87-47D7-87D4-1EA75704C85C}tf33552983_win32</Template>
  <TotalTime>4414</TotalTime>
  <Words>1963</Words>
  <Application>Microsoft Office PowerPoint</Application>
  <PresentationFormat>寬螢幕</PresentationFormat>
  <Paragraphs>254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Microsoft JhengHei UI</vt:lpstr>
      <vt:lpstr>Calibri</vt:lpstr>
      <vt:lpstr>Cambria Math</vt:lpstr>
      <vt:lpstr>Wingdings</vt:lpstr>
      <vt:lpstr>Wingdings 2</vt:lpstr>
      <vt:lpstr>DividendVTI</vt:lpstr>
      <vt:lpstr>On the Hardness of Opinion Dynamics Optimization with L_1-Budget on Varying Susceptibility to Persuasion</vt:lpstr>
      <vt:lpstr>Opinion Dynamics Model</vt:lpstr>
      <vt:lpstr>Opinion Susceptibility Problem</vt:lpstr>
      <vt:lpstr>Motivation of the Study</vt:lpstr>
      <vt:lpstr>Outline</vt:lpstr>
      <vt:lpstr>Intuition: Why L_1-budgeted variant is as hard</vt:lpstr>
      <vt:lpstr>Proof Overview</vt:lpstr>
      <vt:lpstr>Vertex Cover Problem for Regular Graphs</vt:lpstr>
      <vt:lpstr>Warmup: Reduction for L_0-budgeted Variant</vt:lpstr>
      <vt:lpstr>Warmup: Reduction for L_0-budgeted Variant</vt:lpstr>
      <vt:lpstr>Warmup: Reduction for L_0-budgeted Variant</vt:lpstr>
      <vt:lpstr>Main Result: Reduction for L_1-budgeted Variant</vt:lpstr>
      <vt:lpstr>Main Result: Reduction for L_1-budgeted Variant</vt:lpstr>
      <vt:lpstr>Main Result: Reduction for L_1-budgeted Variant</vt:lpstr>
      <vt:lpstr>Main Result: Proving the Claim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Hardness of Opinion Dynamics Optimization with L_1-Budget on Varying Susceptibility to Persuasion</dc:title>
  <dc:creator>CHUI SHAN LEE</dc:creator>
  <cp:lastModifiedBy>u3547300@connect.hku.hk</cp:lastModifiedBy>
  <cp:revision>10</cp:revision>
  <cp:lastPrinted>2021-09-03T13:13:04Z</cp:lastPrinted>
  <dcterms:created xsi:type="dcterms:W3CDTF">2021-08-25T10:43:10Z</dcterms:created>
  <dcterms:modified xsi:type="dcterms:W3CDTF">2024-12-25T14:49:56Z</dcterms:modified>
</cp:coreProperties>
</file>