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81" r:id="rId3"/>
    <p:sldId id="1391" r:id="rId5"/>
    <p:sldId id="1450" r:id="rId6"/>
    <p:sldId id="1445" r:id="rId7"/>
    <p:sldId id="1441" r:id="rId8"/>
    <p:sldId id="1446" r:id="rId9"/>
    <p:sldId id="1419" r:id="rId10"/>
    <p:sldId id="1404" r:id="rId11"/>
    <p:sldId id="1421" r:id="rId12"/>
    <p:sldId id="1422" r:id="rId13"/>
    <p:sldId id="1426" r:id="rId14"/>
    <p:sldId id="1442" r:id="rId15"/>
    <p:sldId id="1424" r:id="rId16"/>
    <p:sldId id="1397" r:id="rId17"/>
    <p:sldId id="1425" r:id="rId18"/>
    <p:sldId id="1427" r:id="rId19"/>
    <p:sldId id="1440" r:id="rId20"/>
    <p:sldId id="1428" r:id="rId21"/>
    <p:sldId id="1405" r:id="rId22"/>
    <p:sldId id="1429" r:id="rId23"/>
    <p:sldId id="1432" r:id="rId24"/>
    <p:sldId id="1443" r:id="rId25"/>
    <p:sldId id="1433" r:id="rId26"/>
    <p:sldId id="1444" r:id="rId27"/>
    <p:sldId id="1439" r:id="rId28"/>
    <p:sldId id="1431" r:id="rId29"/>
    <p:sldId id="1430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58AFA3"/>
    <a:srgbClr val="C5E0B4"/>
    <a:srgbClr val="8FAADC"/>
    <a:srgbClr val="F4B183"/>
    <a:srgbClr val="00B0F0"/>
    <a:srgbClr val="9DC3E6"/>
    <a:srgbClr val="000000"/>
    <a:srgbClr val="78D8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5369" autoAdjust="0"/>
  </p:normalViewPr>
  <p:slideViewPr>
    <p:cSldViewPr snapToGrid="0">
      <p:cViewPr varScale="1">
        <p:scale>
          <a:sx n="78" d="100"/>
          <a:sy n="78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slide" Target="slides/slide18.xml"/><Relationship Id="rId34" Type="http://schemas.openxmlformats.org/officeDocument/2006/relationships/customXml" Target="../customXml/item1.xml"/><Relationship Id="rId7" Type="http://schemas.openxmlformats.org/officeDocument/2006/relationships/slide" Target="slides/slide4.xml"/><Relationship Id="rId33" Type="http://schemas.openxmlformats.org/officeDocument/2006/relationships/tableStyles" Target="tableStyles.xml"/><Relationship Id="rId25" Type="http://schemas.openxmlformats.org/officeDocument/2006/relationships/slide" Target="slides/slide22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29" Type="http://schemas.openxmlformats.org/officeDocument/2006/relationships/slide" Target="slides/slide26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32" Type="http://schemas.openxmlformats.org/officeDocument/2006/relationships/viewProps" Target="viewProps.xml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28" Type="http://schemas.openxmlformats.org/officeDocument/2006/relationships/slide" Target="slides/slide25.xml"/><Relationship Id="rId23" Type="http://schemas.openxmlformats.org/officeDocument/2006/relationships/slide" Target="slides/slide20.xml"/><Relationship Id="rId15" Type="http://schemas.openxmlformats.org/officeDocument/2006/relationships/slide" Target="slides/slide12.xml"/><Relationship Id="rId36" Type="http://schemas.openxmlformats.org/officeDocument/2006/relationships/customXml" Target="../customXml/item3.xml"/><Relationship Id="rId31" Type="http://schemas.openxmlformats.org/officeDocument/2006/relationships/presProps" Target="presProps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27" Type="http://schemas.openxmlformats.org/officeDocument/2006/relationships/slide" Target="slides/slide24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35" Type="http://schemas.openxmlformats.org/officeDocument/2006/relationships/customXml" Target="../customXml/item2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fld id="{C4AA51CA-5F86-4FFA-AF76-EFA20A2596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9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734" y="365125"/>
            <a:ext cx="1919166" cy="320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0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734" y="365125"/>
            <a:ext cx="1919166" cy="320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t>标题文本</a:t>
            </a:r>
          </a:p>
        </p:txBody>
      </p:sp>
      <p:sp>
        <p:nvSpPr>
          <p:cNvPr id="11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21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2" name="图片 9" descr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360" y="459897"/>
            <a:ext cx="1919166" cy="320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领航者峰会（大标题）"/>
          <p:cNvSpPr txBox="1">
            <a:spLocks noGrp="1"/>
          </p:cNvSpPr>
          <p:nvPr>
            <p:ph type="title" hasCustomPrompt="1"/>
          </p:nvPr>
        </p:nvSpPr>
        <p:spPr>
          <a:xfrm>
            <a:off x="1524000" y="1716662"/>
            <a:ext cx="9144000" cy="1495029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领航者峰会（大标题）</a:t>
            </a:r>
          </a:p>
        </p:txBody>
      </p:sp>
      <p:sp>
        <p:nvSpPr>
          <p:cNvPr id="1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320165"/>
            <a:ext cx="9144000" cy="83776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algn="ctr">
              <a:buFontTx/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algn="ctr">
              <a:buFontTx/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algn="ctr">
              <a:buFontTx/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algn="ctr">
              <a:buFontTx/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领航者峰会（副标题）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32" name="图片 12" descr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487" y="377487"/>
            <a:ext cx="1919166" cy="320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441448" y="1700122"/>
            <a:ext cx="6181076" cy="4164125"/>
          </a:xfrm>
          <a:prstGeom prst="rect">
            <a:avLst/>
          </a:prstGeom>
        </p:spPr>
        <p:txBody>
          <a:bodyPr/>
          <a:lstStyle>
            <a:lvl1pPr marL="720725" indent="-720725">
              <a:lnSpc>
                <a:spcPts val="5800"/>
              </a:lnSpc>
              <a:buFontTx/>
              <a:buBlip>
                <a:blip r:embed="rId3"/>
              </a:buBlip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685800" indent="-228600">
              <a:lnSpc>
                <a:spcPts val="5800"/>
              </a:lnSpc>
              <a:buFontTx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81100" indent="-266700">
              <a:lnSpc>
                <a:spcPts val="5800"/>
              </a:lnSpc>
              <a:buFontTx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91640" indent="-320040">
              <a:lnSpc>
                <a:spcPts val="5800"/>
              </a:lnSpc>
              <a:buFontTx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48840" indent="-320040">
              <a:lnSpc>
                <a:spcPts val="5800"/>
              </a:lnSpc>
              <a:buFontTx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内容一（微软雅黑28号）
内容二
内容三
内容四
内容五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41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文本框 11"/>
          <p:cNvSpPr txBox="1"/>
          <p:nvPr/>
        </p:nvSpPr>
        <p:spPr>
          <a:xfrm>
            <a:off x="4311194" y="2494616"/>
            <a:ext cx="3496587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谢谢聆听</a:t>
            </a:r>
          </a:p>
        </p:txBody>
      </p:sp>
      <p:pic>
        <p:nvPicPr>
          <p:cNvPr id="143" name="图形 10" descr="图形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493" y="223205"/>
            <a:ext cx="695621" cy="4585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  <a:ln w="3175"/>
        </p:spPr>
        <p:txBody>
          <a:bodyPr lIns="22859" tIns="22859" rIns="22859" bIns="22859"/>
          <a:lstStyle>
            <a:lvl1pPr marL="0" indent="0" defTabSz="3670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51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5"/>
            <a:ext cx="10985502" cy="2324101"/>
          </a:xfrm>
          <a:prstGeom prst="rect">
            <a:avLst/>
          </a:prstGeom>
        </p:spPr>
        <p:txBody>
          <a:bodyPr lIns="25400" tIns="25400" rIns="25400" bIns="25400" anchor="b"/>
          <a:lstStyle>
            <a:lvl1pPr defTabSz="1218565">
              <a:lnSpc>
                <a:spcPct val="80000"/>
              </a:lnSpc>
              <a:defRPr sz="5800" b="1" spc="-116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 lIns="25400" tIns="25400" rIns="25400" bIns="254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97574" y="6540499"/>
            <a:ext cx="190603" cy="1873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292100">
              <a:defRPr sz="9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734" y="365125"/>
            <a:ext cx="1919166" cy="320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2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734" y="365125"/>
            <a:ext cx="1919166" cy="320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0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7" descr="图片 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53734" y="365125"/>
            <a:ext cx="1919166" cy="320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93547" y="6472999"/>
            <a:ext cx="335867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.jpeg"/><Relationship Id="rId1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.jpeg"/><Relationship Id="rId1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1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1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1" Type="http://schemas.openxmlformats.org/officeDocument/2006/relationships/image" Target="../media/image1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CG21gic15681475.jpg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-48683" y="-14049"/>
            <a:ext cx="12289365" cy="688538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478020" y="3556000"/>
            <a:ext cx="7655560" cy="1212850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8020" y="3623816"/>
            <a:ext cx="7665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容器技术的前世今生</a:t>
            </a:r>
            <a:endParaRPr kumimoji="1" lang="en-US" altLang="zh-CN" sz="3200" b="1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b="1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b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		2021.04</a:t>
            </a:r>
            <a:endParaRPr kumimoji="1" lang="en-US" altLang="zh-CN" sz="16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280751"/>
            <a:ext cx="2167163" cy="1019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4460514" cy="5355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rPr lang="zh-CN" altLang="en-US" smtClean="0"/>
              <a:t>Linux Container</a:t>
            </a:r>
            <a:r>
              <a:rPr lang="en-US" altLang="zh-CN" smtClean="0"/>
              <a:t>(LXC)</a:t>
            </a:r>
            <a:endParaRPr lang="zh-CN" altLang="en-US" smtClean="0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0" y="1137920"/>
            <a:ext cx="449072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2008 年，通过将 Cgroups 的资源管理能力和 Linux Namespace 的视图隔离能力组合在一起，LXC(Linux Container)这样的完整的容器技术出现在了 Linux 内核当中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8090" y="3562350"/>
            <a:ext cx="1981835" cy="1284605"/>
          </a:xfrm>
          <a:prstGeom prst="rect">
            <a:avLst/>
          </a:prstGeom>
          <a:solidFill>
            <a:srgbClr val="696774"/>
          </a:solidFill>
          <a:ln>
            <a:solidFill>
              <a:srgbClr val="6967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LXC(Linux Container)</a:t>
            </a:r>
            <a:endParaRPr lang="zh-CN" altLang="en-US" sz="1400" b="1" dirty="0">
              <a:solidFill>
                <a:schemeClr val="bg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左大括号 16"/>
          <p:cNvSpPr/>
          <p:nvPr/>
        </p:nvSpPr>
        <p:spPr>
          <a:xfrm rot="10800000">
            <a:off x="5156866" y="2998370"/>
            <a:ext cx="429946" cy="2412326"/>
          </a:xfrm>
          <a:prstGeom prst="leftBrace">
            <a:avLst/>
          </a:prstGeom>
          <a:ln>
            <a:solidFill>
              <a:srgbClr val="D83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5460" y="2998470"/>
            <a:ext cx="1701800" cy="843915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Linux Namespace</a:t>
            </a:r>
            <a:endParaRPr lang="zh-CN" altLang="en-US" sz="1400" dirty="0">
              <a:solidFill>
                <a:schemeClr val="bg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5460" y="4567555"/>
            <a:ext cx="1701800" cy="843280"/>
          </a:xfrm>
          <a:prstGeom prst="rect">
            <a:avLst/>
          </a:prstGeom>
          <a:solidFill>
            <a:srgbClr val="03B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Cgroups </a:t>
            </a:r>
            <a:endParaRPr lang="zh-CN" altLang="en-US" sz="1400" dirty="0">
              <a:solidFill>
                <a:schemeClr val="bg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3591560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Linux </a:t>
            </a:r>
            <a:r>
              <a:rPr lang="en-US" altLang="zh-CN" smtClean="0"/>
              <a:t>Namespace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81000" y="1636395"/>
          <a:ext cx="4216400" cy="358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</a:tblGrid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namespace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隔离内容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主机和域名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IPC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信号量、消息队列和共享内存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进程编号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网络设备、网络栈、端口等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挂载点（文件系统）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User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用户和用户组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cgroup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cgroup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28573" y="1636386"/>
            <a:ext cx="4997885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/>
              <a:t>命名空间 </a:t>
            </a:r>
            <a:r>
              <a:rPr lang="en-US" altLang="zh-CN"/>
              <a:t>(namespaces) </a:t>
            </a:r>
            <a:r>
              <a:rPr lang="zh-CN" altLang="en-US"/>
              <a:t>是 </a:t>
            </a:r>
            <a:r>
              <a:rPr lang="en-US" altLang="zh-CN"/>
              <a:t>Linux </a:t>
            </a:r>
            <a:r>
              <a:rPr lang="zh-CN" altLang="en-US"/>
              <a:t>为我们提供的用于分离进程树、网络接口、挂载点以及进程间通信等资源的方法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0999" y="288000"/>
            <a:ext cx="7172196" cy="5355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Linux </a:t>
            </a:r>
            <a:r>
              <a:rPr lang="en-US" altLang="zh-CN" smtClean="0"/>
              <a:t>Cgroups(</a:t>
            </a:r>
            <a:r>
              <a:rPr lang="en-US" altLang="zh-CN"/>
              <a:t>Control Groups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椭圆 8"/>
          <p:cNvSpPr/>
          <p:nvPr/>
        </p:nvSpPr>
        <p:spPr>
          <a:xfrm>
            <a:off x="1370688" y="2030737"/>
            <a:ext cx="1567366" cy="1478071"/>
          </a:xfrm>
          <a:prstGeom prst="ellipse">
            <a:avLst/>
          </a:prstGeom>
          <a:solidFill>
            <a:srgbClr val="78D8CE"/>
          </a:solidFill>
          <a:ln w="12700" cap="flat">
            <a:solidFill>
              <a:srgbClr val="78D8CE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92202" y="2030736"/>
            <a:ext cx="1567366" cy="1478071"/>
          </a:xfrm>
          <a:prstGeom prst="ellipse">
            <a:avLst/>
          </a:prstGeom>
          <a:solidFill>
            <a:srgbClr val="FCD767"/>
          </a:solidFill>
          <a:ln w="12700" cap="flat">
            <a:solidFill>
              <a:srgbClr val="FCD767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3847" y="4201916"/>
            <a:ext cx="1567366" cy="1478071"/>
          </a:xfrm>
          <a:prstGeom prst="ellipse">
            <a:avLst/>
          </a:prstGeom>
          <a:solidFill>
            <a:srgbClr val="696773"/>
          </a:solidFill>
          <a:ln w="12700" cap="flat">
            <a:solidFill>
              <a:srgbClr val="69677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98120" y="4201916"/>
            <a:ext cx="1567366" cy="1478071"/>
          </a:xfrm>
          <a:prstGeom prst="ellipse">
            <a:avLst/>
          </a:prstGeom>
          <a:solidFill>
            <a:srgbClr val="696773"/>
          </a:solidFill>
          <a:ln w="12700" cap="flat">
            <a:solidFill>
              <a:srgbClr val="69677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" name="肘形连接符 21"/>
          <p:cNvCxnSpPr/>
          <p:nvPr/>
        </p:nvCxnSpPr>
        <p:spPr>
          <a:xfrm rot="5400000" flipH="1" flipV="1">
            <a:off x="1075117" y="3491941"/>
            <a:ext cx="693108" cy="726841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肘形连接符 30"/>
          <p:cNvCxnSpPr>
            <a:stCxn id="15" idx="0"/>
            <a:endCxn id="9" idx="4"/>
          </p:cNvCxnSpPr>
          <p:nvPr/>
        </p:nvCxnSpPr>
        <p:spPr>
          <a:xfrm rot="16200000" flipV="1">
            <a:off x="2371725" y="3291840"/>
            <a:ext cx="692785" cy="1127125"/>
          </a:xfrm>
          <a:prstGeom prst="bentConnector3">
            <a:avLst>
              <a:gd name="adj1" fmla="val 37030"/>
            </a:avLst>
          </a:prstGeom>
          <a:noFill/>
          <a:ln w="28575" cap="flat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肘形连接符 35"/>
          <p:cNvCxnSpPr/>
          <p:nvPr/>
        </p:nvCxnSpPr>
        <p:spPr>
          <a:xfrm rot="16200000">
            <a:off x="2546668" y="2431098"/>
            <a:ext cx="692785" cy="2848610"/>
          </a:xfrm>
          <a:prstGeom prst="bentConnector3">
            <a:avLst>
              <a:gd name="adj1" fmla="val 11090"/>
            </a:avLst>
          </a:prstGeom>
          <a:noFill/>
          <a:ln w="28575" cap="flat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肘形连接符 38"/>
          <p:cNvCxnSpPr>
            <a:stCxn id="16" idx="0"/>
          </p:cNvCxnSpPr>
          <p:nvPr/>
        </p:nvCxnSpPr>
        <p:spPr>
          <a:xfrm rot="16200000" flipV="1">
            <a:off x="4496196" y="3597139"/>
            <a:ext cx="693113" cy="516442"/>
          </a:xfrm>
          <a:prstGeom prst="bentConnector3">
            <a:avLst>
              <a:gd name="adj1" fmla="val 24699"/>
            </a:avLst>
          </a:prstGeom>
          <a:noFill/>
          <a:ln w="28575" cap="flat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肘形连接符 43"/>
          <p:cNvCxnSpPr>
            <a:stCxn id="15" idx="7"/>
          </p:cNvCxnSpPr>
          <p:nvPr/>
        </p:nvCxnSpPr>
        <p:spPr>
          <a:xfrm rot="5400000" flipH="1" flipV="1">
            <a:off x="3446810" y="3897945"/>
            <a:ext cx="909571" cy="131288"/>
          </a:xfrm>
          <a:prstGeom prst="bentConnector3">
            <a:avLst>
              <a:gd name="adj1" fmla="val 52754"/>
            </a:avLst>
          </a:prstGeom>
          <a:noFill/>
          <a:ln w="28575" cap="flat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9" name="肘形连接符 1098"/>
          <p:cNvCxnSpPr/>
          <p:nvPr/>
        </p:nvCxnSpPr>
        <p:spPr>
          <a:xfrm rot="16200000" flipV="1">
            <a:off x="3404228" y="2598514"/>
            <a:ext cx="1126024" cy="2946602"/>
          </a:xfrm>
          <a:prstGeom prst="bentConnector3">
            <a:avLst>
              <a:gd name="adj1" fmla="val 73361"/>
            </a:avLst>
          </a:prstGeom>
          <a:noFill/>
          <a:ln w="28575" cap="flat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4317290" y="4201916"/>
            <a:ext cx="1567366" cy="1478071"/>
          </a:xfrm>
          <a:prstGeom prst="ellipse">
            <a:avLst/>
          </a:prstGeom>
          <a:solidFill>
            <a:srgbClr val="696773"/>
          </a:solidFill>
          <a:ln w="12700" cap="flat">
            <a:solidFill>
              <a:srgbClr val="69677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4515" y="2586355"/>
            <a:ext cx="63944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CPU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2210" y="2586355"/>
            <a:ext cx="11277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MEMORY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7570" y="4757420"/>
            <a:ext cx="10883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sym typeface="Calibri"/>
              </a:rPr>
              <a:t>Container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9390" y="4757420"/>
            <a:ext cx="10845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sym typeface="Calibri"/>
              </a:rPr>
              <a:t>Container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700" y="4757420"/>
            <a:ext cx="10845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sym typeface="Calibri"/>
              </a:rPr>
              <a:t>Container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5930" y="1321435"/>
            <a:ext cx="28054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 Shared Resources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91917" y="1688587"/>
            <a:ext cx="432820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/>
              <a:t>划分</a:t>
            </a:r>
            <a:r>
              <a:rPr lang="zh-CN" altLang="en-US" smtClean="0"/>
              <a:t>宿主</a:t>
            </a:r>
            <a:r>
              <a:rPr lang="zh-CN" altLang="en-US"/>
              <a:t>机器上的物理资源，例如 </a:t>
            </a:r>
            <a:r>
              <a:rPr lang="en-US" altLang="zh-CN"/>
              <a:t>CPU</a:t>
            </a:r>
            <a:r>
              <a:rPr lang="zh-CN" altLang="en-US"/>
              <a:t>、内存、磁盘 </a:t>
            </a:r>
            <a:r>
              <a:rPr lang="en-US" altLang="zh-CN"/>
              <a:t>I/O </a:t>
            </a:r>
            <a:r>
              <a:rPr lang="zh-CN" altLang="en-US"/>
              <a:t>和网络带宽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91960" y="3340735"/>
            <a:ext cx="4328160" cy="310642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99910" y="3448050"/>
            <a:ext cx="4102735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$ lssubsys -m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cpuset /sys/fs/cgroup/cpuset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cpu /sys/fs/cgroup/cpu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cpuacct /sys/fs/cgroup/cpuacct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memory /sys/fs/cgroup/memory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devices /sys/fs/cgroup/devices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freezer /sys/fs/cgroup/freezer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blkio /sys/fs/cgroup/blkio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perf_event /sys/fs/cgroup/perf_event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hugetlb /sys/fs/cgroup/hugetlb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2532380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/>
              <a:t>容器启动过程</a:t>
            </a:r>
            <a:endParaRPr lang="zh-CN" altLang="en-US" smtClean="0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圆角矩形 1"/>
          <p:cNvSpPr/>
          <p:nvPr/>
        </p:nvSpPr>
        <p:spPr>
          <a:xfrm>
            <a:off x="1889063" y="1461232"/>
            <a:ext cx="2917714" cy="653419"/>
          </a:xfrm>
          <a:prstGeom prst="roundRect">
            <a:avLst/>
          </a:prstGeom>
          <a:solidFill>
            <a:srgbClr val="DAE8FC"/>
          </a:solidFill>
          <a:ln w="12700" cap="flat">
            <a:solidFill>
              <a:srgbClr val="DAE8F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container engine</a:t>
            </a:r>
            <a:endParaRPr kumimoji="0" lang="en-US" altLang="zh-CN" sz="1800" b="1" i="0" u="none" strike="noStrike" cap="none" spc="0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3581" y="2696075"/>
            <a:ext cx="4593298" cy="1466043"/>
          </a:xfrm>
          <a:prstGeom prst="rect">
            <a:avLst/>
          </a:prstGeom>
          <a:solidFill>
            <a:srgbClr val="E1D5E7"/>
          </a:solidFill>
          <a:ln w="12700" cap="flat">
            <a:solidFill>
              <a:srgbClr val="E1D5E7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smtClean="0"/>
              <a:t>        process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63705" y="2916390"/>
            <a:ext cx="2019825" cy="406924"/>
          </a:xfrm>
          <a:prstGeom prst="roundRect">
            <a:avLst/>
          </a:prstGeom>
          <a:solidFill>
            <a:srgbClr val="76608A"/>
          </a:solidFill>
          <a:ln w="12700" cap="flat">
            <a:solidFill>
              <a:srgbClr val="76608A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bg1"/>
                </a:solidFill>
              </a:rPr>
              <a:t>C</a:t>
            </a:r>
            <a:r>
              <a:rPr lang="en-US" altLang="zh-CN" b="1" smtClean="0">
                <a:solidFill>
                  <a:schemeClr val="bg1"/>
                </a:solidFill>
              </a:rPr>
              <a:t>group</a:t>
            </a:r>
            <a:endParaRPr kumimoji="0" lang="en-US" altLang="zh-CN" sz="1800" b="1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64230" y="3543467"/>
            <a:ext cx="2019935" cy="406702"/>
          </a:xfrm>
          <a:prstGeom prst="roundRect">
            <a:avLst/>
          </a:prstGeom>
          <a:solidFill>
            <a:srgbClr val="647687"/>
          </a:solidFill>
          <a:ln w="12700" cap="flat">
            <a:solidFill>
              <a:srgbClr val="647687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bg1"/>
                </a:solidFill>
              </a:rPr>
              <a:t>N</a:t>
            </a:r>
            <a:r>
              <a:rPr lang="en-US" altLang="zh-CN" b="1" smtClean="0">
                <a:solidFill>
                  <a:schemeClr val="bg1"/>
                </a:solidFill>
              </a:rPr>
              <a:t>amespace</a:t>
            </a:r>
            <a:endParaRPr kumimoji="0" lang="en-US" altLang="zh-CN" sz="1800" b="1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997" y="4771499"/>
            <a:ext cx="5938005" cy="9809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2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3970" y="5031740"/>
            <a:ext cx="650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disk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3905" y="4882284"/>
            <a:ext cx="1422917" cy="149629"/>
          </a:xfrm>
          <a:prstGeom prst="rect">
            <a:avLst/>
          </a:prstGeom>
          <a:solidFill>
            <a:srgbClr val="D5E8D5"/>
          </a:solidFill>
          <a:ln w="127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6305" y="5034684"/>
            <a:ext cx="1422917" cy="149629"/>
          </a:xfrm>
          <a:prstGeom prst="rect">
            <a:avLst/>
          </a:prstGeom>
          <a:solidFill>
            <a:srgbClr val="D5E8D5"/>
          </a:solidFill>
          <a:ln w="127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8705" y="5187084"/>
            <a:ext cx="1422917" cy="149629"/>
          </a:xfrm>
          <a:prstGeom prst="rect">
            <a:avLst/>
          </a:prstGeom>
          <a:solidFill>
            <a:srgbClr val="D5E8D5"/>
          </a:solidFill>
          <a:ln w="127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31105" y="5339484"/>
            <a:ext cx="1422917" cy="149629"/>
          </a:xfrm>
          <a:prstGeom prst="rect">
            <a:avLst/>
          </a:prstGeom>
          <a:solidFill>
            <a:srgbClr val="D5E8D5"/>
          </a:solidFill>
          <a:ln w="127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2732" y="5489113"/>
            <a:ext cx="1422917" cy="149629"/>
          </a:xfrm>
          <a:prstGeom prst="rect">
            <a:avLst/>
          </a:prstGeom>
          <a:solidFill>
            <a:srgbClr val="D5E8D5"/>
          </a:solidFill>
          <a:ln w="127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86619" y="4939203"/>
            <a:ext cx="1558211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container image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14400" y="1461073"/>
            <a:ext cx="418961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cgroup + Namespace + docker image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3708706" cy="5355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rPr lang="zh-CN" altLang="en-US" smtClean="0">
                <a:latin typeface="+mj-lt"/>
                <a:ea typeface="+mj-ea"/>
                <a:cs typeface="+mj-cs"/>
                <a:sym typeface="Calibri"/>
              </a:rPr>
              <a:t>传统</a:t>
            </a:r>
            <a:r>
              <a:rPr lang="en-US" altLang="zh-CN" smtClean="0">
                <a:latin typeface="+mj-lt"/>
                <a:ea typeface="+mj-ea"/>
                <a:cs typeface="+mj-cs"/>
                <a:sym typeface="Calibri"/>
              </a:rPr>
              <a:t>—</a:t>
            </a:r>
            <a:r>
              <a:rPr lang="zh-CN" altLang="en-US" smtClean="0">
                <a:latin typeface="+mj-lt"/>
                <a:ea typeface="+mj-ea"/>
                <a:cs typeface="+mj-cs"/>
                <a:sym typeface="Calibri"/>
              </a:rPr>
              <a:t>虚拟化</a:t>
            </a:r>
            <a:r>
              <a:rPr lang="en-US" altLang="zh-CN" smtClean="0">
                <a:latin typeface="+mj-lt"/>
                <a:ea typeface="+mj-ea"/>
                <a:cs typeface="+mj-cs"/>
                <a:sym typeface="Calibri"/>
              </a:rPr>
              <a:t>—</a:t>
            </a:r>
            <a:r>
              <a:rPr lang="zh-CN" altLang="en-US" smtClean="0">
                <a:latin typeface="+mj-lt"/>
                <a:ea typeface="+mj-ea"/>
                <a:cs typeface="+mj-cs"/>
                <a:sym typeface="Calibri"/>
              </a:rPr>
              <a:t>容器</a:t>
            </a:r>
            <a:endParaRPr 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" name="矩形 38"/>
          <p:cNvSpPr/>
          <p:nvPr/>
        </p:nvSpPr>
        <p:spPr>
          <a:xfrm>
            <a:off x="880528" y="5007374"/>
            <a:ext cx="2883502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hardware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0527" y="4458316"/>
            <a:ext cx="2883503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Operating System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5935" y="3909258"/>
            <a:ext cx="893047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0527" y="3909258"/>
            <a:ext cx="893047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68231" y="3909258"/>
            <a:ext cx="893047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76961" y="5007374"/>
            <a:ext cx="2883502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hardware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76960" y="4458316"/>
            <a:ext cx="2883503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Operating System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176960" y="1911184"/>
            <a:ext cx="1396709" cy="1638179"/>
          </a:xfrm>
          <a:prstGeom prst="rect">
            <a:avLst/>
          </a:prstGeom>
          <a:solidFill>
            <a:srgbClr val="FFF1E9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70663" y="2576638"/>
            <a:ext cx="1209304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050" smtClean="0">
                <a:solidFill>
                  <a:schemeClr val="bg1"/>
                </a:solidFill>
              </a:rPr>
              <a:t>Bin/Library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70663" y="2963131"/>
            <a:ext cx="1209304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Operating System</a:t>
            </a:r>
            <a:endParaRPr kumimoji="0" lang="zh-CN" altLang="en-US" sz="10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70663" y="2131110"/>
            <a:ext cx="513867" cy="307775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66100" y="2124571"/>
            <a:ext cx="513867" cy="307775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App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70663" y="3241539"/>
            <a:ext cx="1209304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smtClean="0">
                <a:ln>
                  <a:noFill/>
                </a:ln>
                <a:solidFill>
                  <a:srgbClr val="FF690C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Vitrual Machine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690C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76960" y="3909258"/>
            <a:ext cx="2883503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Hypervisor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473394" y="5007374"/>
            <a:ext cx="2883502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hardware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73393" y="4458316"/>
            <a:ext cx="2883503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Operating System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473393" y="3909258"/>
            <a:ext cx="2883503" cy="369330"/>
          </a:xfrm>
          <a:prstGeom prst="rect">
            <a:avLst/>
          </a:prstGeom>
          <a:solidFill>
            <a:srgbClr val="FF690C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Container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Runtime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4454" y="1911184"/>
            <a:ext cx="1396709" cy="1638179"/>
          </a:xfrm>
          <a:prstGeom prst="rect">
            <a:avLst/>
          </a:prstGeom>
          <a:solidFill>
            <a:srgbClr val="FFF1E9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58157" y="2576638"/>
            <a:ext cx="1209304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050" smtClean="0">
                <a:solidFill>
                  <a:schemeClr val="bg1"/>
                </a:solidFill>
              </a:rPr>
              <a:t>Bin/Library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58157" y="2963131"/>
            <a:ext cx="1209304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Operating System</a:t>
            </a:r>
            <a:endParaRPr kumimoji="0" lang="zh-CN" altLang="en-US" sz="10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58157" y="2131110"/>
            <a:ext cx="513867" cy="307775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453594" y="2124571"/>
            <a:ext cx="513867" cy="307775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App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58157" y="3241539"/>
            <a:ext cx="1209304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smtClean="0">
                <a:ln>
                  <a:noFill/>
                </a:ln>
                <a:solidFill>
                  <a:srgbClr val="FF690C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Vitrual Machine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690C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73393" y="2316223"/>
            <a:ext cx="989556" cy="1233140"/>
          </a:xfrm>
          <a:prstGeom prst="rect">
            <a:avLst/>
          </a:prstGeom>
          <a:solidFill>
            <a:srgbClr val="FFF1E9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36665" y="2857231"/>
            <a:ext cx="688497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050">
                <a:solidFill>
                  <a:schemeClr val="bg1"/>
                </a:solidFill>
              </a:rPr>
              <a:t>Bin/Library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36665" y="2445533"/>
            <a:ext cx="688497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050" smtClean="0">
                <a:solidFill>
                  <a:schemeClr val="bg1"/>
                </a:solidFill>
              </a:rPr>
              <a:t>App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570657" y="3212760"/>
            <a:ext cx="820512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smtClean="0">
                <a:ln>
                  <a:noFill/>
                </a:ln>
                <a:solidFill>
                  <a:srgbClr val="FF690C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Container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690C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367340" y="2316223"/>
            <a:ext cx="989556" cy="1233140"/>
          </a:xfrm>
          <a:prstGeom prst="rect">
            <a:avLst/>
          </a:prstGeom>
          <a:solidFill>
            <a:srgbClr val="FFF1E9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530612" y="2857231"/>
            <a:ext cx="688497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050">
                <a:solidFill>
                  <a:schemeClr val="bg1"/>
                </a:solidFill>
              </a:rPr>
              <a:t>Bin/Library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530612" y="2445533"/>
            <a:ext cx="688497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050" smtClean="0">
                <a:solidFill>
                  <a:schemeClr val="bg1"/>
                </a:solidFill>
              </a:rPr>
              <a:t>App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464604" y="3212760"/>
            <a:ext cx="820512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smtClean="0">
                <a:ln>
                  <a:noFill/>
                </a:ln>
                <a:solidFill>
                  <a:srgbClr val="FF690C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Container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690C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439158" y="2316223"/>
            <a:ext cx="989556" cy="1233140"/>
          </a:xfrm>
          <a:prstGeom prst="rect">
            <a:avLst/>
          </a:prstGeom>
          <a:solidFill>
            <a:srgbClr val="FFF1E9"/>
          </a:solidFill>
          <a:ln w="12700" cap="flat">
            <a:solidFill>
              <a:srgbClr val="FF690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607063" y="2860258"/>
            <a:ext cx="688497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050">
                <a:solidFill>
                  <a:schemeClr val="bg1"/>
                </a:solidFill>
              </a:rPr>
              <a:t>Bin/Library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607063" y="2448560"/>
            <a:ext cx="688497" cy="253914"/>
          </a:xfrm>
          <a:prstGeom prst="rect">
            <a:avLst/>
          </a:prstGeom>
          <a:solidFill>
            <a:srgbClr val="FF945C"/>
          </a:solidFill>
          <a:ln w="12700" cap="flat">
            <a:solidFill>
              <a:srgbClr val="FF945C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050" smtClean="0">
                <a:solidFill>
                  <a:schemeClr val="bg1"/>
                </a:solidFill>
              </a:rPr>
              <a:t>App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541055" y="3215787"/>
            <a:ext cx="820512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smtClean="0">
                <a:ln>
                  <a:noFill/>
                </a:ln>
                <a:solidFill>
                  <a:srgbClr val="FF690C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Container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690C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807620" y="4546473"/>
            <a:ext cx="325676" cy="19301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3" name="右箭头 82"/>
          <p:cNvSpPr/>
          <p:nvPr/>
        </p:nvSpPr>
        <p:spPr>
          <a:xfrm>
            <a:off x="7104090" y="4541975"/>
            <a:ext cx="325676" cy="19301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6935" y="566185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nsolas" panose="020B0609020204030204" pitchFamily="49" charset="0"/>
              </a:rPr>
              <a:t>Traditional Deployment</a:t>
            </a:r>
            <a:endParaRPr lang="en-US" altLang="zh-CN" b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16031" y="566795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chemeClr val="bg2"/>
                </a:solidFill>
                <a:latin typeface="Consolas" panose="020B0609020204030204" pitchFamily="49" charset="0"/>
              </a:rPr>
              <a:t>Virtualized</a:t>
            </a:r>
            <a:r>
              <a:rPr lang="en-US" altLang="zh-CN" b="1">
                <a:solidFill>
                  <a:schemeClr val="bg2"/>
                </a:solidFill>
                <a:latin typeface="Consolas" panose="020B0609020204030204" pitchFamily="49" charset="0"/>
              </a:rPr>
              <a:t> Deployment</a:t>
            </a:r>
            <a:endParaRPr lang="en-US" altLang="zh-CN" b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501698" y="565915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nsolas" panose="020B0609020204030204" pitchFamily="49" charset="0"/>
              </a:rPr>
              <a:t>Container Deployment</a:t>
            </a:r>
            <a:endParaRPr lang="en-US" altLang="zh-CN" b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1718310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容器分类</a:t>
            </a:r>
            <a:endParaRPr lang="zh-CN" altLang="en-US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945225"/>
            <a:ext cx="9611677" cy="56006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2500041" cy="5355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mtClean="0"/>
              <a:t>Docker </a:t>
            </a:r>
            <a:r>
              <a:rPr lang="zh-CN" altLang="en-US" smtClean="0"/>
              <a:t>容器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6" name="Picture 2" descr="https://gimg2.baidu.com/image_search/src=http%3A%2F%2Fpic1.zhimg.com%2Fv2-db080a21341c9aa0a7d508e39353531f_1200x500.jpg&amp;refer=http%3A%2F%2Fpic1.zhimg.com&amp;app=2002&amp;size=f9999,10000&amp;q=a80&amp;n=0&amp;g=0n&amp;fmt=jpeg?sec=1619673429&amp;t=2a221f3cedbd89b3fd32d6f395e39c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14" y="3247638"/>
            <a:ext cx="4947700" cy="23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60425" y="1578610"/>
            <a:ext cx="369570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/>
              <a:t>“</a:t>
            </a:r>
            <a:r>
              <a:rPr lang="en-US" altLang="zh-CN"/>
              <a:t>Docker”</a:t>
            </a:r>
            <a:r>
              <a:rPr lang="zh-CN" altLang="en-US"/>
              <a:t>一词来自英国口语，意为码头工人（</a:t>
            </a:r>
            <a:r>
              <a:rPr lang="en-US" altLang="zh-CN"/>
              <a:t>Dock Worker</a:t>
            </a:r>
            <a:r>
              <a:rPr lang="zh-CN" altLang="en-US"/>
              <a:t>），即从船上装卸货物的人</a:t>
            </a:r>
            <a:endParaRPr lang="zh-CN" altLang="en-US"/>
          </a:p>
          <a:p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Build Once, Run Everywhere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7285" y="2846070"/>
            <a:ext cx="160782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 err="1" smtClean="0">
                <a:ln>
                  <a:noFill/>
                </a:ln>
                <a:solidFill>
                  <a:srgbClr val="69677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Dockerfile</a:t>
            </a:r>
            <a:endParaRPr kumimoji="0" lang="en-US" altLang="zh-CN" sz="2800" b="1" i="0" u="none" strike="noStrike" cap="none" spc="0" normalizeH="0" baseline="0" err="1" smtClean="0">
              <a:ln>
                <a:noFill/>
              </a:ln>
              <a:solidFill>
                <a:srgbClr val="696773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7285" y="3759200"/>
            <a:ext cx="151511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rgbClr val="696773"/>
                </a:solidFill>
                <a:sym typeface="+mn-ea"/>
              </a:rPr>
              <a:t>容器镜像</a:t>
            </a:r>
            <a:endParaRPr kumimoji="0" lang="zh-CN" altLang="en-US" sz="2800" b="1" i="0" u="none" strike="noStrike" cap="none" spc="0" normalizeH="0" baseline="0" smtClean="0">
              <a:ln>
                <a:noFill/>
              </a:ln>
              <a:solidFill>
                <a:srgbClr val="696773"/>
              </a:solidFill>
              <a:effectLst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7285" y="4672330"/>
            <a:ext cx="151511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rgbClr val="696773"/>
                </a:solidFill>
                <a:sym typeface="Calibri"/>
              </a:rPr>
              <a:t>容器实例</a:t>
            </a:r>
            <a:endParaRPr kumimoji="0" lang="zh-CN" altLang="en-US" sz="2800" b="1" i="0" u="none" strike="noStrike" cap="none" spc="0" normalizeH="0" baseline="0" smtClean="0">
              <a:ln>
                <a:noFill/>
              </a:ln>
              <a:solidFill>
                <a:srgbClr val="696773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5270500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mtClean="0"/>
              <a:t>Docker </a:t>
            </a:r>
            <a:r>
              <a:rPr lang="zh-CN" altLang="en-US" smtClean="0"/>
              <a:t>容器解决了什么问题</a:t>
            </a:r>
            <a:endParaRPr lang="zh-CN" altLang="en-US" smtClean="0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0" name="Group 44"/>
          <p:cNvGrpSpPr/>
          <p:nvPr/>
        </p:nvGrpSpPr>
        <p:grpSpPr>
          <a:xfrm>
            <a:off x="1528445" y="2035175"/>
            <a:ext cx="2597150" cy="2807335"/>
            <a:chOff x="1074051" y="1333694"/>
            <a:chExt cx="2950339" cy="4268816"/>
          </a:xfrm>
          <a:solidFill>
            <a:srgbClr val="58AFA3"/>
          </a:solidFill>
        </p:grpSpPr>
        <p:sp>
          <p:nvSpPr>
            <p:cNvPr id="41" name="Rectangle 45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grpFill/>
            <a:ln w="12700" cap="flat" cmpd="sng" algn="ctr">
              <a:solidFill>
                <a:srgbClr val="58AFA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b="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42" name="Flowchart: Merge 46"/>
            <p:cNvSpPr/>
            <p:nvPr/>
          </p:nvSpPr>
          <p:spPr>
            <a:xfrm>
              <a:off x="1092692" y="5225139"/>
              <a:ext cx="2917185" cy="377371"/>
            </a:xfrm>
            <a:prstGeom prst="flowChartMerge">
              <a:avLst/>
            </a:prstGeom>
            <a:grpFill/>
            <a:ln w="12700" cap="flat" cmpd="sng" algn="ctr">
              <a:solidFill>
                <a:srgbClr val="58AFA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b="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" name="Group 44"/>
          <p:cNvGrpSpPr/>
          <p:nvPr/>
        </p:nvGrpSpPr>
        <p:grpSpPr>
          <a:xfrm>
            <a:off x="4528185" y="2051685"/>
            <a:ext cx="2322195" cy="2807970"/>
            <a:chOff x="1074051" y="1333694"/>
            <a:chExt cx="2950339" cy="4268816"/>
          </a:xfrm>
          <a:solidFill>
            <a:srgbClr val="9ED286"/>
          </a:solidFill>
        </p:grpSpPr>
        <p:sp>
          <p:nvSpPr>
            <p:cNvPr id="3" name="Rectangle 45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grpFill/>
            <a:ln w="12700" cap="flat" cmpd="sng" algn="ctr">
              <a:solidFill>
                <a:srgbClr val="9ED28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b="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4" name="Flowchart: Merge 46"/>
            <p:cNvSpPr/>
            <p:nvPr/>
          </p:nvSpPr>
          <p:spPr>
            <a:xfrm>
              <a:off x="1092692" y="5225139"/>
              <a:ext cx="2917185" cy="377371"/>
            </a:xfrm>
            <a:prstGeom prst="flowChartMerge">
              <a:avLst/>
            </a:prstGeom>
            <a:grpFill/>
            <a:ln w="12700" cap="flat" cmpd="sng" algn="ctr">
              <a:solidFill>
                <a:srgbClr val="9ED28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b="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7266940" y="2066925"/>
            <a:ext cx="2258060" cy="2774950"/>
            <a:chOff x="1074051" y="1333694"/>
            <a:chExt cx="2950339" cy="4268816"/>
          </a:xfrm>
          <a:solidFill>
            <a:srgbClr val="696774"/>
          </a:solidFill>
        </p:grpSpPr>
        <p:sp>
          <p:nvSpPr>
            <p:cNvPr id="8" name="Rectangle 45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grpFill/>
            <a:ln w="12700" cap="flat" cmpd="sng" algn="ctr">
              <a:solidFill>
                <a:srgbClr val="69677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b="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Flowchart: Merge 46"/>
            <p:cNvSpPr/>
            <p:nvPr/>
          </p:nvSpPr>
          <p:spPr>
            <a:xfrm>
              <a:off x="1092692" y="5225139"/>
              <a:ext cx="2917185" cy="377371"/>
            </a:xfrm>
            <a:prstGeom prst="flowChartMerge">
              <a:avLst/>
            </a:prstGeom>
            <a:grpFill/>
            <a:ln w="12700" cap="flat" cmpd="sng" algn="ctr">
              <a:solidFill>
                <a:srgbClr val="69677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b="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03070" y="2247900"/>
            <a:ext cx="224853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  <a:sym typeface="Calibri"/>
              </a:rPr>
              <a:t>通过</a:t>
            </a:r>
            <a:r>
              <a:rPr lang="en-US" altLang="zh-CN" b="1">
                <a:solidFill>
                  <a:schemeClr val="bg1"/>
                </a:solidFill>
                <a:sym typeface="Calibri"/>
              </a:rPr>
              <a:t>Namespace</a:t>
            </a:r>
            <a:r>
              <a:rPr lang="zh-CN" altLang="en-US" b="1">
                <a:solidFill>
                  <a:schemeClr val="bg1"/>
                </a:solidFill>
                <a:ea typeface="宋体" charset="0"/>
                <a:sym typeface="Calibri"/>
              </a:rPr>
              <a:t>，解决资源隔离问题，可以隔离网络，端口，挂载点，进程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09160" y="2247900"/>
            <a:ext cx="196024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  <a:ea typeface="宋体" charset="0"/>
                <a:sym typeface="Calibri"/>
              </a:rPr>
              <a:t>通过</a:t>
            </a:r>
            <a:r>
              <a:rPr lang="en-US" altLang="zh-CN" b="1">
                <a:solidFill>
                  <a:schemeClr val="bg1"/>
                </a:solidFill>
                <a:ea typeface="宋体" charset="0"/>
                <a:sym typeface="Calibri"/>
              </a:rPr>
              <a:t>Cgroups</a:t>
            </a:r>
            <a:r>
              <a:rPr lang="zh-CN" altLang="en-US" b="1">
                <a:solidFill>
                  <a:schemeClr val="bg1"/>
                </a:solidFill>
                <a:ea typeface="宋体" charset="0"/>
                <a:sym typeface="Calibri"/>
              </a:rPr>
              <a:t>，限制资源占用，容器不会独占系统资源</a:t>
            </a:r>
            <a:endParaRPr lang="zh-CN" altLang="en-US" b="1">
              <a:solidFill>
                <a:schemeClr val="bg1"/>
              </a:solidFill>
              <a:ea typeface="宋体" charset="0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73315" y="2247900"/>
            <a:ext cx="1848485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  <a:ea typeface="宋体" charset="0"/>
                <a:sym typeface="Calibri"/>
              </a:rPr>
              <a:t>通过容器镜像，解决了运行环境和配置问题，方便发布，也就方便做持续集成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2042160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err="1">
                <a:sym typeface="Calibri"/>
              </a:rPr>
              <a:t>Dockerfile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277690" y="1711005"/>
            <a:ext cx="4914310" cy="25853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通过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Tag</a:t>
            </a: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指定版本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/>
          </a:p>
          <a:p>
            <a:r>
              <a:rPr lang="en-US" altLang="zh-CN" smtClean="0"/>
              <a:t>docker-demo:v1</a:t>
            </a:r>
            <a:endParaRPr lang="en-US" altLang="zh-CN" smtClean="0"/>
          </a:p>
          <a:p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altLang="zh-CN"/>
              <a:t>docker build -t </a:t>
            </a:r>
            <a:r>
              <a:rPr lang="en-US" altLang="zh-CN" smtClean="0"/>
              <a:t>docker-demo:v1 .</a:t>
            </a:r>
            <a:endParaRPr lang="en-US" altLang="zh-CN"/>
          </a:p>
          <a:p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" y="1711005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hub.eos.h3c.com/base/openjdk:8-jre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5715E"/>
                </a:solidFill>
                <a:latin typeface="Consolas" panose="020B0609020204030204" pitchFamily="49" charset="0"/>
              </a:rPr>
              <a:t># </a:t>
            </a:r>
            <a:r>
              <a:rPr lang="zh-CN" altLang="en-US">
                <a:solidFill>
                  <a:srgbClr val="75715E"/>
                </a:solidFill>
                <a:latin typeface="Consolas" panose="020B0609020204030204" pitchFamily="49" charset="0"/>
              </a:rPr>
              <a:t>作者</a:t>
            </a:r>
            <a:endParaRPr lang="zh-CN" altLang="en-US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MAINTAINER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liuzhi &lt;YS.liuzhi@h3c.com&gt;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5715E"/>
                </a:solidFill>
                <a:latin typeface="Consolas" panose="020B0609020204030204" pitchFamily="49" charset="0"/>
              </a:rPr>
              <a:t># </a:t>
            </a:r>
            <a:r>
              <a:rPr lang="zh-CN" altLang="en-US">
                <a:solidFill>
                  <a:srgbClr val="75715E"/>
                </a:solidFill>
                <a:latin typeface="Consolas" panose="020B0609020204030204" pitchFamily="49" charset="0"/>
              </a:rPr>
              <a:t>指定用户</a:t>
            </a:r>
            <a:endParaRPr lang="zh-CN" altLang="en-US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root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5715E"/>
                </a:solidFill>
                <a:latin typeface="Consolas" panose="020B0609020204030204" pitchFamily="49" charset="0"/>
              </a:rPr>
              <a:t># </a:t>
            </a:r>
            <a:r>
              <a:rPr lang="zh-CN" altLang="en-US">
                <a:solidFill>
                  <a:srgbClr val="75715E"/>
                </a:solidFill>
                <a:latin typeface="Consolas" panose="020B0609020204030204" pitchFamily="49" charset="0"/>
              </a:rPr>
              <a:t>将</a:t>
            </a:r>
            <a:r>
              <a:rPr lang="en-US" altLang="zh-CN">
                <a:solidFill>
                  <a:srgbClr val="75715E"/>
                </a:solidFill>
                <a:latin typeface="Consolas" panose="020B0609020204030204" pitchFamily="49" charset="0"/>
              </a:rPr>
              <a:t>jar</a:t>
            </a:r>
            <a:r>
              <a:rPr lang="zh-CN" altLang="en-US">
                <a:solidFill>
                  <a:srgbClr val="75715E"/>
                </a:solidFill>
                <a:latin typeface="Consolas" panose="020B0609020204030204" pitchFamily="49" charset="0"/>
              </a:rPr>
              <a:t>包添加到容器中</a:t>
            </a:r>
            <a:endParaRPr lang="zh-CN" altLang="en-US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ADD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 *.jar  /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5715E"/>
                </a:solidFill>
                <a:latin typeface="Consolas" panose="020B0609020204030204" pitchFamily="49" charset="0"/>
              </a:rPr>
              <a:t># </a:t>
            </a:r>
            <a:r>
              <a:rPr lang="zh-CN" altLang="en-US">
                <a:solidFill>
                  <a:srgbClr val="75715E"/>
                </a:solidFill>
                <a:latin typeface="Consolas" panose="020B0609020204030204" pitchFamily="49" charset="0"/>
              </a:rPr>
              <a:t>声明暴露端口</a:t>
            </a:r>
            <a:endParaRPr lang="zh-CN" altLang="en-US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EXPOSE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8080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5715E"/>
                </a:solidFill>
                <a:latin typeface="Consolas" panose="020B0609020204030204" pitchFamily="49" charset="0"/>
              </a:rPr>
              <a:t># </a:t>
            </a:r>
            <a:r>
              <a:rPr lang="zh-CN" altLang="en-US">
                <a:solidFill>
                  <a:srgbClr val="75715E"/>
                </a:solidFill>
                <a:latin typeface="Consolas" panose="020B0609020204030204" pitchFamily="49" charset="0"/>
              </a:rPr>
              <a:t>运行</a:t>
            </a:r>
            <a:r>
              <a:rPr lang="en-US" altLang="zh-CN">
                <a:solidFill>
                  <a:srgbClr val="75715E"/>
                </a:solidFill>
                <a:latin typeface="Consolas" panose="020B0609020204030204" pitchFamily="49" charset="0"/>
              </a:rPr>
              <a:t>jar</a:t>
            </a:r>
            <a:r>
              <a:rPr lang="zh-CN" altLang="en-US">
                <a:solidFill>
                  <a:srgbClr val="75715E"/>
                </a:solidFill>
                <a:latin typeface="Consolas" panose="020B0609020204030204" pitchFamily="49" charset="0"/>
              </a:rPr>
              <a:t>包</a:t>
            </a:r>
            <a:endParaRPr lang="zh-CN" altLang="en-US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ENTRYPOINT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[</a:t>
            </a:r>
            <a:r>
              <a:rPr lang="en-US" altLang="zh-CN">
                <a:solidFill>
                  <a:srgbClr val="E6DB74"/>
                </a:solidFill>
                <a:latin typeface="Consolas" panose="020B0609020204030204" pitchFamily="49" charset="0"/>
              </a:rPr>
              <a:t>"java"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E6DB74"/>
                </a:solidFill>
                <a:latin typeface="Consolas" panose="020B0609020204030204" pitchFamily="49" charset="0"/>
              </a:rPr>
              <a:t>"-jar"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E6DB74"/>
                </a:solidFill>
                <a:latin typeface="Consolas" panose="020B0609020204030204" pitchFamily="49" charset="0"/>
              </a:rPr>
              <a:t>"/</a:t>
            </a:r>
            <a:r>
              <a:rPr lang="en-US" altLang="zh-CN">
                <a:solidFill>
                  <a:srgbClr val="E6DB74"/>
                </a:solidFill>
                <a:latin typeface="Consolas" panose="020B0609020204030204" pitchFamily="49" charset="0"/>
              </a:rPr>
              <a:t>demo-0.0.1-SNAPSHOT.jar"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]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617345" y="317500"/>
            <a:ext cx="4242754" cy="5355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mtClean="0"/>
              <a:t>Docker image</a:t>
            </a:r>
            <a:endParaRPr lang="en-US" altLang="zh-CN" smtClean="0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84245" y="1140896"/>
            <a:ext cx="4308954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基于联合文件系统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不同的层可以被其它镜像复用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容器的可写层可以做成镜像新的一层</a:t>
            </a:r>
            <a:endParaRPr lang="zh-CN" altLang="en-US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28265" y="3149348"/>
            <a:ext cx="2627788" cy="559050"/>
          </a:xfrm>
          <a:prstGeom prst="rect">
            <a:avLst/>
          </a:prstGeom>
          <a:solidFill>
            <a:srgbClr val="2290B3"/>
          </a:solidFill>
          <a:ln>
            <a:solidFill>
              <a:srgbClr val="2290B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9779" y="3261257"/>
            <a:ext cx="1164921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bg1"/>
                </a:solidFill>
              </a:rPr>
              <a:t>m</a:t>
            </a:r>
            <a:r>
              <a:rPr kumimoji="0" lang="en-US" altLang="zh-CN" sz="18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ergedir</a:t>
            </a:r>
            <a:endParaRPr kumimoji="0" lang="en-US" altLang="zh-CN" sz="1800" b="1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8113" y="3950771"/>
            <a:ext cx="1114816" cy="600163"/>
          </a:xfrm>
          <a:prstGeom prst="rect">
            <a:avLst/>
          </a:prstGeom>
          <a:solidFill>
            <a:srgbClr val="6EADA3"/>
          </a:solidFill>
          <a:ln>
            <a:solidFill>
              <a:srgbClr val="58AFA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28265" y="4793292"/>
            <a:ext cx="2627788" cy="559050"/>
          </a:xfrm>
          <a:prstGeom prst="rect">
            <a:avLst/>
          </a:prstGeom>
          <a:solidFill>
            <a:srgbClr val="E2D5E7"/>
          </a:solidFill>
          <a:ln>
            <a:solidFill>
              <a:srgbClr val="E2D5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00830" y="4075430"/>
            <a:ext cx="94932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workdir</a:t>
            </a:r>
            <a:endParaRPr kumimoji="0" lang="en-US" altLang="zh-CN" sz="1800" b="1" i="0" u="none" strike="noStrike" cap="none" spc="0" normalizeH="0" baseline="0" err="1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16184" y="3958820"/>
            <a:ext cx="1139869" cy="600163"/>
          </a:xfrm>
          <a:prstGeom prst="rect">
            <a:avLst/>
          </a:prstGeom>
          <a:solidFill>
            <a:srgbClr val="9ED28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7215" y="4062730"/>
            <a:ext cx="7861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upper</a:t>
            </a:r>
            <a:endParaRPr kumimoji="0" lang="en-US" altLang="zh-CN" sz="1800" b="1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84497" y="4884447"/>
            <a:ext cx="875483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lower</a:t>
            </a:r>
            <a:endParaRPr kumimoji="0" lang="en-US" altLang="zh-CN" sz="1800" b="1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" name="肘形连接符 19"/>
          <p:cNvCxnSpPr>
            <a:stCxn id="7" idx="1"/>
          </p:cNvCxnSpPr>
          <p:nvPr/>
        </p:nvCxnSpPr>
        <p:spPr>
          <a:xfrm rot="10800000">
            <a:off x="2325439" y="2906975"/>
            <a:ext cx="1702826" cy="521898"/>
          </a:xfrm>
          <a:prstGeom prst="bentConnector3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1188720" y="2706370"/>
            <a:ext cx="1041400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/>
              <a:t>统一</a:t>
            </a:r>
            <a:r>
              <a:rPr lang="zh-CN" altLang="en-US" smtClean="0"/>
              <a:t>视图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10" idx="1"/>
          </p:cNvCxnSpPr>
          <p:nvPr/>
        </p:nvCxnSpPr>
        <p:spPr>
          <a:xfrm flipH="1" flipV="1">
            <a:off x="2318385" y="4249420"/>
            <a:ext cx="1719580" cy="190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矩形 26"/>
          <p:cNvSpPr/>
          <p:nvPr/>
        </p:nvSpPr>
        <p:spPr>
          <a:xfrm>
            <a:off x="1148276" y="4073078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容器</a:t>
            </a:r>
            <a:r>
              <a:rPr lang="en-US" altLang="zh-CN"/>
              <a:t>rw</a:t>
            </a:r>
            <a:r>
              <a:rPr lang="zh-CN" altLang="en-US"/>
              <a:t>层</a:t>
            </a:r>
            <a:endParaRPr lang="en-US" altLang="zh-CN"/>
          </a:p>
        </p:txBody>
      </p:sp>
      <p:cxnSp>
        <p:nvCxnSpPr>
          <p:cNvPr id="29" name="肘形连接符 28"/>
          <p:cNvCxnSpPr>
            <a:stCxn id="16" idx="1"/>
          </p:cNvCxnSpPr>
          <p:nvPr/>
        </p:nvCxnSpPr>
        <p:spPr>
          <a:xfrm rot="10800000" flipV="1">
            <a:off x="2318385" y="5072380"/>
            <a:ext cx="1710055" cy="604520"/>
          </a:xfrm>
          <a:prstGeom prst="bentConnector3">
            <a:avLst>
              <a:gd name="adj1" fmla="val 49981"/>
            </a:avLst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矩形 29"/>
          <p:cNvSpPr/>
          <p:nvPr/>
        </p:nvSpPr>
        <p:spPr>
          <a:xfrm>
            <a:off x="1229767" y="54846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镜像层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67567" y="3244207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m</a:t>
            </a:r>
            <a:r>
              <a:rPr lang="en-US" altLang="zh-CN" smtClean="0"/>
              <a:t>ergedir</a:t>
            </a:r>
            <a:r>
              <a:rPr lang="zh-CN" altLang="en-US" smtClean="0"/>
              <a:t> 是</a:t>
            </a:r>
            <a:r>
              <a:rPr lang="zh-CN" altLang="en-US"/>
              <a:t>一个统一视图层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67567" y="3877214"/>
            <a:ext cx="24428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ym typeface="+mn-ea"/>
              </a:rPr>
              <a:t>upper </a:t>
            </a:r>
            <a:r>
              <a:rPr lang="zh-CN" altLang="en-US"/>
              <a:t>是容器的读写层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67567" y="4243212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w</a:t>
            </a:r>
            <a:r>
              <a:rPr lang="en-US" altLang="zh-CN" smtClean="0"/>
              <a:t>orkdir </a:t>
            </a:r>
            <a:r>
              <a:rPr lang="zh-CN" altLang="en-US" smtClean="0"/>
              <a:t>一</a:t>
            </a:r>
            <a:r>
              <a:rPr lang="zh-CN" altLang="en-US"/>
              <a:t>个中间层的作用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467504" y="4982828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最下层是一个 </a:t>
            </a:r>
            <a:r>
              <a:rPr lang="en-US" altLang="zh-CN"/>
              <a:t>lower </a:t>
            </a:r>
            <a:r>
              <a:rPr lang="zh-CN" altLang="en-US"/>
              <a:t>层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1718310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分享内容</a:t>
            </a:r>
            <a:endParaRPr 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13" y="2276020"/>
            <a:ext cx="3163135" cy="25578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096000" y="1635845"/>
            <a:ext cx="4800000" cy="3586310"/>
            <a:chOff x="6096000" y="2144183"/>
            <a:chExt cx="4800000" cy="3586310"/>
          </a:xfrm>
        </p:grpSpPr>
        <p:sp>
          <p:nvSpPr>
            <p:cNvPr id="23" name="Rectangle 62"/>
            <p:cNvSpPr>
              <a:spLocks noChangeArrowheads="1"/>
            </p:cNvSpPr>
            <p:nvPr/>
          </p:nvSpPr>
          <p:spPr bwMode="auto">
            <a:xfrm>
              <a:off x="6811467" y="4498270"/>
              <a:ext cx="955390" cy="28732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lvl="0"/>
              <a:r>
                <a:rPr lang="zh-CN" altLang="en-US" sz="1865" b="1" kern="1000" dirty="0" smtClean="0">
                  <a:latin typeface="+mn-lt"/>
                  <a:ea typeface="+mn-ea"/>
                  <a:cs typeface="+mn-ea"/>
                  <a:sym typeface="+mn-lt"/>
                </a:rPr>
                <a:t>安全容器</a:t>
              </a:r>
              <a:endParaRPr lang="zh-CN" altLang="en-US" sz="1865" b="1" kern="1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Rectangle 2"/>
            <p:cNvSpPr/>
            <p:nvPr/>
          </p:nvSpPr>
          <p:spPr>
            <a:xfrm>
              <a:off x="6096000" y="4905931"/>
              <a:ext cx="4800000" cy="7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8565" hangingPunct="1"/>
              <a:endParaRPr 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96000" y="4401867"/>
              <a:ext cx="576000" cy="57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8565" hangingPunct="1"/>
              <a:r>
                <a:rPr lang="en-US" altLang="zh-CN" sz="1865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18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6811467" y="3745709"/>
              <a:ext cx="2005357" cy="28732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lvl="0"/>
              <a:r>
                <a:rPr lang="en-US" altLang="zh-CN" sz="1865" b="1" kern="1000" dirty="0" err="1" smtClean="0">
                  <a:latin typeface="+mn-lt"/>
                  <a:ea typeface="+mn-ea"/>
                  <a:cs typeface="+mn-ea"/>
                  <a:sym typeface="+mn-lt"/>
                </a:rPr>
                <a:t>Docker</a:t>
              </a:r>
              <a:r>
                <a:rPr lang="zh-CN" altLang="en-US" sz="1865" b="1" kern="1000" dirty="0" smtClean="0">
                  <a:latin typeface="+mn-lt"/>
                  <a:ea typeface="+mn-ea"/>
                  <a:cs typeface="+mn-ea"/>
                  <a:sym typeface="+mn-lt"/>
                </a:rPr>
                <a:t>技术与原理</a:t>
              </a:r>
              <a:endParaRPr lang="zh-CN" altLang="en-US" sz="1865" b="1" kern="1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Rectangle 2"/>
            <p:cNvSpPr/>
            <p:nvPr/>
          </p:nvSpPr>
          <p:spPr>
            <a:xfrm>
              <a:off x="6096000" y="4153369"/>
              <a:ext cx="4800000" cy="7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8565" hangingPunct="1"/>
              <a:endParaRPr 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3649305"/>
              <a:ext cx="576000" cy="57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8565" hangingPunct="1"/>
              <a:r>
                <a:rPr lang="en-US" altLang="zh-CN" sz="1865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1865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Rectangle 62"/>
            <p:cNvSpPr>
              <a:spLocks noChangeArrowheads="1"/>
            </p:cNvSpPr>
            <p:nvPr/>
          </p:nvSpPr>
          <p:spPr bwMode="auto">
            <a:xfrm>
              <a:off x="6811467" y="2993148"/>
              <a:ext cx="2149627" cy="28732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lvl="0"/>
              <a:r>
                <a:rPr lang="zh-CN" altLang="en-US" sz="1865" b="1" kern="1000" dirty="0" smtClean="0">
                  <a:latin typeface="+mn-lt"/>
                  <a:ea typeface="+mn-ea"/>
                  <a:cs typeface="+mn-ea"/>
                  <a:sym typeface="+mn-lt"/>
                </a:rPr>
                <a:t>容器技术发展与演进</a:t>
              </a:r>
              <a:endParaRPr lang="zh-CN" altLang="en-US" sz="1865" b="1" kern="1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Rectangle 2"/>
            <p:cNvSpPr/>
            <p:nvPr/>
          </p:nvSpPr>
          <p:spPr>
            <a:xfrm>
              <a:off x="6096000" y="3400808"/>
              <a:ext cx="4800000" cy="7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8565" hangingPunct="1"/>
              <a:endParaRPr 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96000" y="2896744"/>
              <a:ext cx="576000" cy="57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8565" hangingPunct="1"/>
              <a:r>
                <a:rPr lang="en-US" altLang="zh-CN" sz="1865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18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6811467" y="2240586"/>
              <a:ext cx="1644681" cy="28732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lvl="0"/>
              <a:r>
                <a:rPr lang="en-US" altLang="zh-CN" sz="1865" b="1" kern="1000" dirty="0" smtClean="0">
                  <a:latin typeface="+mn-lt"/>
                  <a:ea typeface="+mn-ea"/>
                  <a:cs typeface="+mn-ea"/>
                  <a:sym typeface="+mn-lt"/>
                </a:rPr>
                <a:t>IT</a:t>
              </a:r>
              <a:r>
                <a:rPr lang="zh-CN" altLang="en-US" sz="1865" b="1" kern="1000" dirty="0" smtClean="0">
                  <a:latin typeface="+mn-lt"/>
                  <a:ea typeface="+mn-ea"/>
                  <a:cs typeface="+mn-ea"/>
                  <a:sym typeface="+mn-lt"/>
                </a:rPr>
                <a:t>基础架构演进</a:t>
              </a:r>
              <a:endParaRPr lang="zh-CN" altLang="en-US" sz="1865" b="1" kern="1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Rectangle 2"/>
            <p:cNvSpPr/>
            <p:nvPr/>
          </p:nvSpPr>
          <p:spPr>
            <a:xfrm>
              <a:off x="6096000" y="2648247"/>
              <a:ext cx="4800000" cy="7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96000" y="2144183"/>
              <a:ext cx="576000" cy="57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8565" hangingPunct="1"/>
              <a:r>
                <a:rPr lang="en-US" altLang="zh-CN" sz="1865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18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6811467" y="5250832"/>
              <a:ext cx="1671933" cy="28732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lvl="0"/>
              <a:r>
                <a:rPr lang="zh-CN" altLang="en-US" sz="1865" b="1" kern="1000" dirty="0" smtClean="0">
                  <a:latin typeface="+mn-lt"/>
                  <a:ea typeface="+mn-ea"/>
                  <a:cs typeface="+mn-ea"/>
                  <a:sym typeface="+mn-lt"/>
                </a:rPr>
                <a:t>容器趋势与前景</a:t>
              </a:r>
              <a:endParaRPr lang="zh-CN" altLang="en-US" sz="1865" b="1" kern="1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Rectangle 2"/>
            <p:cNvSpPr/>
            <p:nvPr/>
          </p:nvSpPr>
          <p:spPr>
            <a:xfrm>
              <a:off x="6096000" y="5658493"/>
              <a:ext cx="4800000" cy="7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8565" hangingPunct="1"/>
              <a:endParaRPr 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96000" y="5154429"/>
              <a:ext cx="576000" cy="57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8565" hangingPunct="1"/>
              <a:r>
                <a:rPr lang="en-US" altLang="zh-CN" sz="1865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lang="zh-CN" altLang="en-US" sz="18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5021565" cy="5355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/>
              <a:t>容器部署</a:t>
            </a:r>
            <a:r>
              <a:rPr lang="en-US" altLang="zh-CN" smtClean="0"/>
              <a:t>Spring Boot</a:t>
            </a:r>
            <a:r>
              <a:rPr lang="zh-CN" altLang="en-US" smtClean="0"/>
              <a:t>服务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714999" y="1837503"/>
            <a:ext cx="5386192" cy="646329"/>
          </a:xfrm>
          <a:prstGeom prst="rect">
            <a:avLst/>
          </a:prstGeom>
          <a:solidFill>
            <a:srgbClr val="C5C5C5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/>
              <a:t>docker run -p 8091:8080 --name docker-demo \</a:t>
            </a:r>
            <a:endParaRPr lang="en-US" altLang="zh-CN"/>
          </a:p>
          <a:p>
            <a:r>
              <a:rPr lang="en-US" altLang="zh-CN"/>
              <a:t>-d hub.eos-ts.h3c.com/demo/docker-demo-java:v1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4999" y="3110533"/>
            <a:ext cx="538619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hub.eos.h3c.com/base/openjdk:8-jre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root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ADD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 *.jar  /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EXPOSE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8080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92672"/>
                </a:solidFill>
                <a:latin typeface="Consolas" panose="020B0609020204030204" pitchFamily="49" charset="0"/>
              </a:rPr>
              <a:t>ENTRYPOINT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 [</a:t>
            </a:r>
            <a:r>
              <a:rPr lang="en-US" altLang="zh-CN">
                <a:solidFill>
                  <a:srgbClr val="E6DB74"/>
                </a:solidFill>
                <a:latin typeface="Consolas" panose="020B0609020204030204" pitchFamily="49" charset="0"/>
              </a:rPr>
              <a:t>"java"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E6DB74"/>
                </a:solidFill>
                <a:latin typeface="Consolas" panose="020B0609020204030204" pitchFamily="49" charset="0"/>
              </a:rPr>
              <a:t>"-jar"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E6DB74"/>
                </a:solidFill>
                <a:latin typeface="Consolas" panose="020B0609020204030204" pitchFamily="49" charset="0"/>
              </a:rPr>
              <a:t>"/demo-0.0.1-SNAPSHOT.jar"</a:t>
            </a:r>
            <a:r>
              <a:rPr lang="en-US" altLang="zh-CN">
                <a:solidFill>
                  <a:srgbClr val="DDDDDD"/>
                </a:solidFill>
                <a:latin typeface="Consolas" panose="020B0609020204030204" pitchFamily="49" charset="0"/>
              </a:rPr>
              <a:t>]</a:t>
            </a:r>
            <a:endParaRPr lang="en-US" altLang="zh-CN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2" y="3110533"/>
            <a:ext cx="4914900" cy="15906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90688" y="1664663"/>
            <a:ext cx="1697277" cy="78125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01384" y="1664830"/>
            <a:ext cx="1697277" cy="78125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1733806" cy="5355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/>
              <a:t>容器网络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34775" y="5874596"/>
            <a:ext cx="1277655" cy="408620"/>
          </a:xfrm>
          <a:prstGeom prst="roundRect">
            <a:avLst/>
          </a:prstGeom>
          <a:solidFill>
            <a:srgbClr val="FFD54D"/>
          </a:solidFill>
          <a:ln w="12700" cap="flat">
            <a:solidFill>
              <a:srgbClr val="FFD54D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etho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19143" y="3416508"/>
            <a:ext cx="4308953" cy="1102398"/>
          </a:xfrm>
          <a:prstGeom prst="roundRect">
            <a:avLst>
              <a:gd name="adj" fmla="val 4168"/>
            </a:avLst>
          </a:prstGeom>
          <a:solidFill>
            <a:srgbClr val="696774"/>
          </a:solidFill>
          <a:ln w="12700" cap="flat">
            <a:solidFill>
              <a:srgbClr val="69677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403600" y="4943645"/>
            <a:ext cx="1339850" cy="519090"/>
          </a:xfrm>
          <a:prstGeom prst="ellipse">
            <a:avLst/>
          </a:prstGeom>
          <a:solidFill>
            <a:srgbClr val="FF9694"/>
          </a:solidFill>
          <a:ln w="12700" cap="flat">
            <a:solidFill>
              <a:srgbClr val="FF969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iptable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13541" y="3782885"/>
            <a:ext cx="118371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Docker0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19559" y="3143018"/>
            <a:ext cx="1440494" cy="339149"/>
          </a:xfrm>
          <a:prstGeom prst="roundRect">
            <a:avLst/>
          </a:prstGeom>
          <a:solidFill>
            <a:srgbClr val="50DBCE"/>
          </a:solidFill>
          <a:ln w="12700" cap="flat">
            <a:solidFill>
              <a:srgbClr val="50DBCE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veth9983b73</a:t>
            </a:r>
            <a:endParaRPr kumimoji="0" lang="en-US" altLang="zh-CN" sz="14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29777" y="3143018"/>
            <a:ext cx="1440494" cy="339149"/>
          </a:xfrm>
          <a:prstGeom prst="roundRect">
            <a:avLst/>
          </a:prstGeom>
          <a:solidFill>
            <a:srgbClr val="50DBCE"/>
          </a:solidFill>
          <a:ln w="12700" cap="flat">
            <a:solidFill>
              <a:srgbClr val="50DBCE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veth3e84n7f</a:t>
            </a:r>
            <a:endParaRPr kumimoji="0" lang="en-US" altLang="zh-CN" sz="14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19559" y="2218295"/>
            <a:ext cx="1440494" cy="408620"/>
          </a:xfrm>
          <a:prstGeom prst="roundRect">
            <a:avLst/>
          </a:prstGeom>
          <a:solidFill>
            <a:srgbClr val="50DBCE"/>
          </a:solidFill>
          <a:ln w="12700" cap="flat">
            <a:solidFill>
              <a:srgbClr val="50DBCE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eth0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29776" y="2222821"/>
            <a:ext cx="1440494" cy="408620"/>
          </a:xfrm>
          <a:prstGeom prst="roundRect">
            <a:avLst/>
          </a:prstGeom>
          <a:solidFill>
            <a:srgbClr val="50DBCE"/>
          </a:solidFill>
          <a:ln w="12700" cap="flat">
            <a:solidFill>
              <a:srgbClr val="50DBCE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eth0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7740" y="1770380"/>
            <a:ext cx="125793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CONTAINER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5" y="1770380"/>
            <a:ext cx="125793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CONTAINER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74265" y="1046480"/>
            <a:ext cx="3265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 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网络拓扑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直接箭头连接符 12"/>
          <p:cNvCxnSpPr>
            <a:stCxn id="14" idx="2"/>
            <a:endCxn id="8" idx="0"/>
          </p:cNvCxnSpPr>
          <p:nvPr/>
        </p:nvCxnSpPr>
        <p:spPr>
          <a:xfrm>
            <a:off x="2839720" y="2626360"/>
            <a:ext cx="0" cy="51689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ysDash"/>
            <a:miter lim="800000"/>
            <a:headEnd type="arrow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15" idx="2"/>
            <a:endCxn id="12" idx="0"/>
          </p:cNvCxnSpPr>
          <p:nvPr/>
        </p:nvCxnSpPr>
        <p:spPr>
          <a:xfrm>
            <a:off x="5250180" y="2631440"/>
            <a:ext cx="0" cy="51181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ysDash"/>
            <a:miter lim="800000"/>
            <a:headEnd type="arrow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>
            <a:stCxn id="5" idx="0"/>
            <a:endCxn id="6" idx="2"/>
          </p:cNvCxnSpPr>
          <p:nvPr/>
        </p:nvCxnSpPr>
        <p:spPr>
          <a:xfrm flipV="1">
            <a:off x="4073525" y="4518660"/>
            <a:ext cx="0" cy="424815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>
            <a:stCxn id="4" idx="0"/>
            <a:endCxn id="5" idx="4"/>
          </p:cNvCxnSpPr>
          <p:nvPr/>
        </p:nvCxnSpPr>
        <p:spPr>
          <a:xfrm flipV="1">
            <a:off x="4073525" y="5462270"/>
            <a:ext cx="0" cy="412115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/>
          <p:cNvSpPr txBox="1"/>
          <p:nvPr/>
        </p:nvSpPr>
        <p:spPr>
          <a:xfrm>
            <a:off x="7606665" y="1739265"/>
            <a:ext cx="3491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网络模式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06665" y="2524760"/>
            <a:ext cx="3317240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bridge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host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container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none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243423" y="3357345"/>
            <a:ext cx="3934968" cy="16423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2"/>
            </a:solidFill>
            <a:prstDash val="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5973" y="3357346"/>
            <a:ext cx="3934968" cy="16423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2"/>
            </a:solidFill>
            <a:prstDash val="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3753485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/>
              <a:t>容器网络</a:t>
            </a:r>
            <a:r>
              <a:rPr lang="en-US" altLang="zh-CN" smtClean="0"/>
              <a:t>—</a:t>
            </a:r>
            <a:r>
              <a:rPr lang="zh-CN" altLang="en-US" smtClean="0"/>
              <a:t>端口映射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430032" y="1452741"/>
            <a:ext cx="126003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宿主机访问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5973" y="2013430"/>
            <a:ext cx="3934968" cy="1016635"/>
          </a:xfrm>
          <a:prstGeom prst="rect">
            <a:avLst/>
          </a:prstGeom>
          <a:solidFill>
            <a:srgbClr val="C5C5C5"/>
          </a:solidFill>
          <a:ln w="12700" cap="flat">
            <a:solidFill>
              <a:srgbClr val="C5C5C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6668" y="2347900"/>
            <a:ext cx="332676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 run -p 1234:80 -d nginx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6668" y="3452817"/>
            <a:ext cx="3676015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端口映射通过在本地的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iptable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nat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表中添加相应的规则，将访问本机的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IP:hostport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网络包进行一次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DNAT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，</a:t>
            </a:r>
            <a:r>
              <a:rPr lang="zh-CN" altLang="en-US"/>
              <a:t>转换成容器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IP:containerport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6995" y="1367472"/>
            <a:ext cx="1528262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容器访问外网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3423" y="2013432"/>
            <a:ext cx="3895407" cy="1016634"/>
          </a:xfrm>
          <a:prstGeom prst="rect">
            <a:avLst/>
          </a:prstGeom>
          <a:solidFill>
            <a:srgbClr val="C5C5C5"/>
          </a:solidFill>
          <a:ln w="12700" cap="flat">
            <a:solidFill>
              <a:srgbClr val="C5C5C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65368" y="2202026"/>
            <a:ext cx="332676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 sysctl net.</a:t>
            </a:r>
            <a:r>
              <a:rPr lang="en-US" altLang="zh-CN">
                <a:sym typeface="Calibri"/>
              </a:rPr>
              <a:t>ipv4.ip_forward = 1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net.ipv4.ip_forward = 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86272" y="3548175"/>
            <a:ext cx="371729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通过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Linux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的转发功能，从容器网段出来的访问外网的包，都做一次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SNAT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，</a:t>
            </a:r>
            <a:r>
              <a:rPr lang="zh-CN" altLang="en-US"/>
              <a:t>用主机的</a:t>
            </a:r>
            <a:r>
              <a:rPr lang="en-US" altLang="zh-CN"/>
              <a:t>IP</a:t>
            </a:r>
            <a:r>
              <a:rPr lang="zh-CN" altLang="en-US"/>
              <a:t>地址替换源地址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90067" y="5735602"/>
            <a:ext cx="378797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mtClean="0"/>
              <a:t>172.17.0.2:80  -&gt;  10.90.14.175:1234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3785650" cy="5355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/>
              <a:t>容器存储卷与挂载点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0" y="1889489"/>
            <a:ext cx="358244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如果一个容器需要启动，那么它一定需要提供一个根文件系统（rootfs</a:t>
            </a: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）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endParaRPr lang="en-US" altLang="zh-CN"/>
          </a:p>
          <a:p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容器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需要使用这个文件系统来创建一个新的进程，所有二进制的执行都必须在这个根文件系统中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12" y="1619389"/>
            <a:ext cx="6885665" cy="404413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90615" y="3294840"/>
            <a:ext cx="4477385" cy="171917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2"/>
            </a:solidFill>
            <a:prstDash val="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4963160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rPr lang="zh-CN" altLang="en-US" smtClean="0"/>
              <a:t>容器数据持久化</a:t>
            </a:r>
            <a:r>
              <a:rPr lang="en-US" altLang="zh-CN" smtClean="0"/>
              <a:t>--volume</a:t>
            </a:r>
            <a:endParaRPr lang="en-US" altLang="zh-CN" smtClean="0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525002" y="3554262"/>
            <a:ext cx="3808610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与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把数据存储在容器的可写层相比，使用Volume可以避免增加容器的容量大小，还可以使存储的数据与容器的生命周期</a:t>
            </a: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独立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173772" y="3329992"/>
            <a:ext cx="4477385" cy="1684020"/>
          </a:xfrm>
          <a:prstGeom prst="rect">
            <a:avLst/>
          </a:prstGeom>
          <a:solidFill>
            <a:srgbClr val="C5C5C5"/>
          </a:solidFill>
          <a:ln w="12700" cap="flat">
            <a:solidFill>
              <a:srgbClr val="C5C5C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5768" y="3694050"/>
            <a:ext cx="385127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 run -d --name mysql0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-v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/data/mysql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:/var/lib/mysql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mysql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6651" y="2420314"/>
            <a:ext cx="3371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bind mounts </a:t>
            </a:r>
            <a:r>
              <a:rPr lang="zh-CN" altLang="en-US" sz="2400"/>
              <a:t>挂载存储卷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8742045" y="2442845"/>
            <a:ext cx="1899920" cy="339915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696773"/>
            </a:solidFill>
            <a:prstDash val="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960110" y="2442845"/>
            <a:ext cx="1899920" cy="339915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696773"/>
            </a:solidFill>
            <a:prstDash val="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99765" y="2442845"/>
            <a:ext cx="1899920" cy="339915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696773"/>
            </a:solidFill>
            <a:prstDash val="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9110" y="2442845"/>
            <a:ext cx="1899920" cy="339915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696773"/>
            </a:solidFill>
            <a:prstDash val="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3509645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mtClean="0"/>
              <a:t>Docker</a:t>
            </a:r>
            <a:r>
              <a:rPr lang="zh-CN" altLang="en-US" smtClean="0"/>
              <a:t>容器的特点</a:t>
            </a:r>
            <a:endParaRPr lang="zh-CN" altLang="en-US" smtClean="0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488950" y="1363980"/>
            <a:ext cx="1910080" cy="595630"/>
          </a:xfrm>
          <a:prstGeom prst="rect">
            <a:avLst/>
          </a:prstGeom>
          <a:solidFill>
            <a:srgbClr val="696773"/>
          </a:solidFill>
          <a:ln w="12700" cap="flat">
            <a:solidFill>
              <a:srgbClr val="69677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3465" y="1478280"/>
            <a:ext cx="78041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启动快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4050" y="1363980"/>
            <a:ext cx="1910080" cy="595630"/>
          </a:xfrm>
          <a:prstGeom prst="rect">
            <a:avLst/>
          </a:prstGeom>
          <a:solidFill>
            <a:srgbClr val="696773"/>
          </a:solidFill>
          <a:ln w="12700" cap="flat">
            <a:solidFill>
              <a:srgbClr val="69677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07130" y="1478280"/>
            <a:ext cx="8839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一致性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0110" y="1363980"/>
            <a:ext cx="1910080" cy="595630"/>
          </a:xfrm>
          <a:prstGeom prst="rect">
            <a:avLst/>
          </a:prstGeom>
          <a:solidFill>
            <a:srgbClr val="696773"/>
          </a:solidFill>
          <a:ln w="12700" cap="flat">
            <a:solidFill>
              <a:srgbClr val="69677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6515" y="1478280"/>
            <a:ext cx="10172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可追溯性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731885" y="1363980"/>
            <a:ext cx="1910080" cy="595630"/>
          </a:xfrm>
          <a:prstGeom prst="rect">
            <a:avLst/>
          </a:prstGeom>
          <a:solidFill>
            <a:srgbClr val="696773"/>
          </a:solidFill>
          <a:ln w="12700" cap="flat">
            <a:solidFill>
              <a:srgbClr val="69677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78290" y="1478280"/>
            <a:ext cx="10172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可移植性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33115" y="2494280"/>
            <a:ext cx="1632585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Docker提供了一个统一且一致的运行环境，适用于各种软件产品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减少了系统管理的时间，更专注于核心工作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3735" y="2494280"/>
            <a:ext cx="154051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/>
              <a:t>基于</a:t>
            </a:r>
            <a:r>
              <a:rPr lang="en-US" altLang="zh-CN"/>
              <a:t>LXC</a:t>
            </a:r>
            <a:r>
              <a:rPr lang="zh-CN" altLang="en-US"/>
              <a:t>，轻量级虚拟化，启动容器就像启动一个进程一样快速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042660" y="2494280"/>
            <a:ext cx="174561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Docker容器通过镜像实现版本控制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可以追溯到早期版本环境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52865" y="2494280"/>
            <a:ext cx="1468755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Docker容器可以轻松地从一个docker环境移植到另一个docker环境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从而以这种方式减少系统管理和操作的成本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1733806" cy="5355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/>
              <a:t>安全容器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385264"/>
            <a:ext cx="6294348" cy="36251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9732" y="1691014"/>
            <a:ext cx="4847572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/>
              <a:t>容器，实质是“应用容器”</a:t>
            </a:r>
            <a:r>
              <a:rPr lang="en-US" altLang="zh-CN"/>
              <a:t>---</a:t>
            </a:r>
            <a:r>
              <a:rPr lang="zh-CN" altLang="en-US"/>
              <a:t>以标准格式封装的，运行于标准操作系统环境（常常是</a:t>
            </a:r>
            <a:r>
              <a:rPr lang="en-US" altLang="zh-CN"/>
              <a:t>Linux ABI</a:t>
            </a:r>
            <a:r>
              <a:rPr lang="zh-CN" altLang="en-US"/>
              <a:t>）上的应用打包</a:t>
            </a:r>
            <a:r>
              <a:rPr lang="en-US" altLang="zh-CN"/>
              <a:t>---</a:t>
            </a:r>
            <a:r>
              <a:rPr lang="zh-CN" altLang="en-US"/>
              <a:t>或运行这一应用打包的程序</a:t>
            </a:r>
            <a:r>
              <a:rPr lang="en-US" altLang="zh-CN"/>
              <a:t>/</a:t>
            </a:r>
            <a:r>
              <a:rPr lang="zh-CN" altLang="en-US"/>
              <a:t>技术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安全容器是一种运行时技术，为容器应用提供一个完整的操作系统执行环境（常常是</a:t>
            </a:r>
            <a:r>
              <a:rPr lang="en-US" altLang="zh-CN"/>
              <a:t>Linux ABI</a:t>
            </a:r>
            <a:r>
              <a:rPr lang="zh-CN" altLang="en-US"/>
              <a:t>），但将应用的执行与宿主机操作系统隔离开，避免应用直接访问主机资源，从而可以在容器主机之间或容器之间提供额外的保护</a:t>
            </a:r>
            <a:endParaRPr lang="zh-CN" altLang="en-US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3753485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/>
              <a:t>容器技术价值及前景</a:t>
            </a:r>
            <a:endParaRPr lang="zh-CN" altLang="en-US" smtClean="0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188720" y="2156609"/>
            <a:ext cx="9540552" cy="3581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78640" y="1913943"/>
            <a:ext cx="695377" cy="4066997"/>
          </a:xfrm>
          <a:prstGeom prst="rect">
            <a:avLst/>
          </a:prstGeom>
          <a:solidFill>
            <a:srgbClr val="78D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>
              <a:lnSpc>
                <a:spcPct val="123000"/>
              </a:lnSpc>
            </a:pPr>
            <a:r>
              <a:rPr lang="zh-CN" altLang="en-US" sz="2400" dirty="0">
                <a:latin typeface="华康俪金黑W8(P)" pitchFamily="34" charset="-122"/>
                <a:ea typeface="华康俪金黑W8(P)" pitchFamily="34" charset="-122"/>
              </a:rPr>
              <a:t>价值及前景</a:t>
            </a:r>
            <a:endParaRPr lang="zh-CN" altLang="en-US" sz="2400" dirty="0"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2263937" y="2375630"/>
            <a:ext cx="3334986" cy="175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开发：快速构建环境，提高开发效率</a:t>
            </a:r>
            <a:endParaRPr lang="zh-CN" altLang="en-US" sz="1400" dirty="0">
              <a:solidFill>
                <a:srgbClr val="5F5E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lang="zh-CN" altLang="en-US" sz="140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smtClean="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部署管理方便</a:t>
            </a:r>
            <a:r>
              <a:rPr lang="zh-CN" altLang="en-US" sz="1400" dirty="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，降低企业运维与管理成本</a:t>
            </a:r>
            <a:endParaRPr lang="en-US" altLang="zh-CN" sz="1400" dirty="0">
              <a:solidFill>
                <a:srgbClr val="5F5E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zh-CN" sz="1600" b="1" dirty="0">
              <a:solidFill>
                <a:srgbClr val="3B79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958964" y="2375630"/>
            <a:ext cx="0" cy="30243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"/>
          <p:cNvSpPr txBox="1"/>
          <p:nvPr/>
        </p:nvSpPr>
        <p:spPr>
          <a:xfrm>
            <a:off x="6199690" y="2375632"/>
            <a:ext cx="3719707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前景：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zh-CN" sz="1400" dirty="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容器可以说是改写软件交付历史的产物，</a:t>
            </a:r>
            <a:endParaRPr lang="zh-CN" altLang="zh-CN" sz="1400" dirty="0">
              <a:solidFill>
                <a:srgbClr val="5F5E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zh-CN" sz="1400" dirty="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容器通过不可变基础设施，与云计算的结合，构建发布应用的平台，使得企业交付集成能力更强，未来是容器与云原生的时代</a:t>
            </a:r>
            <a:endParaRPr lang="zh-CN" altLang="zh-CN" sz="1400" dirty="0">
              <a:solidFill>
                <a:srgbClr val="5F5E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lang="zh-CN" altLang="zh-CN" sz="1400" dirty="0">
              <a:solidFill>
                <a:srgbClr val="5F5E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44"/>
          <p:cNvGrpSpPr/>
          <p:nvPr/>
        </p:nvGrpSpPr>
        <p:grpSpPr>
          <a:xfrm rot="16200000">
            <a:off x="8111780" y="2858362"/>
            <a:ext cx="2053355" cy="4176569"/>
            <a:chOff x="1074051" y="1333691"/>
            <a:chExt cx="2950339" cy="4268819"/>
          </a:xfrm>
        </p:grpSpPr>
        <p:sp>
          <p:nvSpPr>
            <p:cNvPr id="52" name="Rectangle 45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solidFill>
              <a:srgbClr val="A0A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sz="3600" b="1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lowchart: Merge 46"/>
            <p:cNvSpPr/>
            <p:nvPr/>
          </p:nvSpPr>
          <p:spPr>
            <a:xfrm>
              <a:off x="1092692" y="5225139"/>
              <a:ext cx="2917185" cy="377371"/>
            </a:xfrm>
            <a:prstGeom prst="flowChartMerge">
              <a:avLst/>
            </a:prstGeom>
            <a:solidFill>
              <a:srgbClr val="A0A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sz="3600" b="1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Rectangle 47"/>
            <p:cNvSpPr/>
            <p:nvPr/>
          </p:nvSpPr>
          <p:spPr>
            <a:xfrm>
              <a:off x="1074051" y="1333691"/>
              <a:ext cx="2950339" cy="1224185"/>
            </a:xfrm>
            <a:prstGeom prst="rect">
              <a:avLst/>
            </a:prstGeom>
            <a:solidFill>
              <a:srgbClr val="A0A0A0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sz="3600" b="1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Group 44"/>
          <p:cNvGrpSpPr/>
          <p:nvPr/>
        </p:nvGrpSpPr>
        <p:grpSpPr>
          <a:xfrm rot="16200000">
            <a:off x="8106319" y="630084"/>
            <a:ext cx="2053355" cy="4176569"/>
            <a:chOff x="1074051" y="1333691"/>
            <a:chExt cx="2950339" cy="4268819"/>
          </a:xfrm>
          <a:solidFill>
            <a:srgbClr val="A9D18E"/>
          </a:solidFill>
        </p:grpSpPr>
        <p:sp>
          <p:nvSpPr>
            <p:cNvPr id="48" name="Rectangle 45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sz="3600" b="1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lowchart: Merge 46"/>
            <p:cNvSpPr/>
            <p:nvPr/>
          </p:nvSpPr>
          <p:spPr>
            <a:xfrm>
              <a:off x="1092692" y="5225139"/>
              <a:ext cx="2917185" cy="377371"/>
            </a:xfrm>
            <a:prstGeom prst="flowChartMerg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sz="3600" b="1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Rectangle 47"/>
            <p:cNvSpPr/>
            <p:nvPr/>
          </p:nvSpPr>
          <p:spPr>
            <a:xfrm>
              <a:off x="1074051" y="1333691"/>
              <a:ext cx="2950339" cy="122418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</a:pPr>
              <a:endParaRPr lang="id-ID" sz="3600" b="1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74633" y="2200351"/>
            <a:ext cx="5743941" cy="2942275"/>
            <a:chOff x="1370980" y="2196086"/>
            <a:chExt cx="5743941" cy="2942275"/>
          </a:xfrm>
        </p:grpSpPr>
        <p:cxnSp>
          <p:nvCxnSpPr>
            <p:cNvPr id="5" name="肘形连接符 4"/>
            <p:cNvCxnSpPr>
              <a:endCxn id="22" idx="1"/>
            </p:cNvCxnSpPr>
            <p:nvPr/>
          </p:nvCxnSpPr>
          <p:spPr>
            <a:xfrm flipV="1">
              <a:off x="3426048" y="2395330"/>
              <a:ext cx="2434903" cy="623002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rgbClr val="A0A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>
              <a:endCxn id="24" idx="1"/>
            </p:cNvCxnSpPr>
            <p:nvPr/>
          </p:nvCxnSpPr>
          <p:spPr>
            <a:xfrm>
              <a:off x="3426048" y="3331419"/>
              <a:ext cx="2530073" cy="674801"/>
            </a:xfrm>
            <a:prstGeom prst="bentConnector3">
              <a:avLst>
                <a:gd name="adj1" fmla="val 22650"/>
              </a:avLst>
            </a:prstGeom>
            <a:ln w="9525">
              <a:solidFill>
                <a:srgbClr val="A0A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endCxn id="23" idx="1"/>
            </p:cNvCxnSpPr>
            <p:nvPr/>
          </p:nvCxnSpPr>
          <p:spPr>
            <a:xfrm flipV="1">
              <a:off x="4035163" y="3240794"/>
              <a:ext cx="1771026" cy="765426"/>
            </a:xfrm>
            <a:prstGeom prst="bentConnector3">
              <a:avLst>
                <a:gd name="adj1" fmla="val 36743"/>
              </a:avLst>
            </a:prstGeom>
            <a:ln w="9525">
              <a:solidFill>
                <a:srgbClr val="A0A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endCxn id="25" idx="1"/>
            </p:cNvCxnSpPr>
            <p:nvPr/>
          </p:nvCxnSpPr>
          <p:spPr>
            <a:xfrm>
              <a:off x="3992963" y="4299443"/>
              <a:ext cx="1820470" cy="649901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A0A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9"/>
            <p:cNvSpPr/>
            <p:nvPr/>
          </p:nvSpPr>
          <p:spPr bwMode="auto">
            <a:xfrm flipH="1">
              <a:off x="1370980" y="2555221"/>
              <a:ext cx="3588645" cy="1957143"/>
            </a:xfrm>
            <a:custGeom>
              <a:avLst/>
              <a:gdLst>
                <a:gd name="T0" fmla="*/ 262 w 320"/>
                <a:gd name="T1" fmla="*/ 70 h 200"/>
                <a:gd name="T2" fmla="*/ 163 w 320"/>
                <a:gd name="T3" fmla="*/ 0 h 200"/>
                <a:gd name="T4" fmla="*/ 63 w 320"/>
                <a:gd name="T5" fmla="*/ 94 h 200"/>
                <a:gd name="T6" fmla="*/ 54 w 320"/>
                <a:gd name="T7" fmla="*/ 93 h 200"/>
                <a:gd name="T8" fmla="*/ 0 w 320"/>
                <a:gd name="T9" fmla="*/ 146 h 200"/>
                <a:gd name="T10" fmla="*/ 43 w 320"/>
                <a:gd name="T11" fmla="*/ 200 h 200"/>
                <a:gd name="T12" fmla="*/ 251 w 320"/>
                <a:gd name="T13" fmla="*/ 200 h 200"/>
                <a:gd name="T14" fmla="*/ 320 w 320"/>
                <a:gd name="T15" fmla="*/ 134 h 200"/>
                <a:gd name="T16" fmla="*/ 262 w 320"/>
                <a:gd name="T17" fmla="*/ 7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200">
                  <a:moveTo>
                    <a:pt x="262" y="70"/>
                  </a:moveTo>
                  <a:cubicBezTo>
                    <a:pt x="249" y="29"/>
                    <a:pt x="209" y="0"/>
                    <a:pt x="163" y="0"/>
                  </a:cubicBezTo>
                  <a:cubicBezTo>
                    <a:pt x="108" y="0"/>
                    <a:pt x="66" y="41"/>
                    <a:pt x="63" y="94"/>
                  </a:cubicBezTo>
                  <a:cubicBezTo>
                    <a:pt x="60" y="94"/>
                    <a:pt x="57" y="93"/>
                    <a:pt x="54" y="93"/>
                  </a:cubicBezTo>
                  <a:cubicBezTo>
                    <a:pt x="24" y="93"/>
                    <a:pt x="0" y="117"/>
                    <a:pt x="0" y="146"/>
                  </a:cubicBezTo>
                  <a:cubicBezTo>
                    <a:pt x="0" y="171"/>
                    <a:pt x="19" y="195"/>
                    <a:pt x="43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87" y="200"/>
                    <a:pt x="320" y="170"/>
                    <a:pt x="320" y="134"/>
                  </a:cubicBezTo>
                  <a:cubicBezTo>
                    <a:pt x="320" y="101"/>
                    <a:pt x="295" y="74"/>
                    <a:pt x="262" y="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74201" tIns="37100" rIns="74201" bIns="3710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41045">
                <a:defRPr/>
              </a:pPr>
              <a:endParaRPr lang="zh-CN" altLang="en-US" sz="1465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2801778" y="3119166"/>
              <a:ext cx="624268" cy="621616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89843" tIns="44921" rIns="89843" bIns="44921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0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82116" y="3788932"/>
              <a:ext cx="2820772" cy="460043"/>
            </a:xfrm>
            <a:prstGeom prst="rect">
              <a:avLst/>
            </a:prstGeom>
          </p:spPr>
          <p:txBody>
            <a:bodyPr wrap="square" lIns="89835" tIns="44917" rIns="89835" bIns="44917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Cloud Native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云原生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860951" y="2196086"/>
              <a:ext cx="1158579" cy="398488"/>
            </a:xfrm>
            <a:prstGeom prst="rect">
              <a:avLst/>
            </a:prstGeom>
          </p:spPr>
          <p:txBody>
            <a:bodyPr wrap="square" lIns="89835" tIns="44917" rIns="89835" bIns="44917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/>
                  </a:solidFill>
                </a:rPr>
                <a:t>DevOps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06189" y="3051777"/>
              <a:ext cx="1220379" cy="378034"/>
            </a:xfrm>
            <a:prstGeom prst="rect">
              <a:avLst/>
            </a:prstGeom>
          </p:spPr>
          <p:txBody>
            <a:bodyPr wrap="square" lIns="89835" tIns="44917" rIns="89835" bIns="44917">
              <a:spAutoFit/>
            </a:bodyPr>
            <a:lstStyle/>
            <a:p>
              <a:r>
                <a:rPr lang="zh-CN" altLang="en-US" sz="1865" b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持续交付</a:t>
              </a:r>
              <a:endParaRPr lang="zh-CN" altLang="en-US" sz="1865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956121" y="3817203"/>
              <a:ext cx="1137460" cy="378034"/>
            </a:xfrm>
            <a:prstGeom prst="rect">
              <a:avLst/>
            </a:prstGeom>
          </p:spPr>
          <p:txBody>
            <a:bodyPr wrap="square" lIns="89835" tIns="44917" rIns="89835" bIns="44917">
              <a:spAutoFit/>
            </a:bodyPr>
            <a:lstStyle/>
            <a:p>
              <a:r>
                <a:rPr lang="zh-CN" altLang="en-US" sz="1865" b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微服务</a:t>
              </a:r>
              <a:endParaRPr lang="zh-CN" altLang="en-US" sz="1865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13433" y="4760327"/>
              <a:ext cx="1301488" cy="378034"/>
            </a:xfrm>
            <a:prstGeom prst="rect">
              <a:avLst/>
            </a:prstGeom>
          </p:spPr>
          <p:txBody>
            <a:bodyPr wrap="square" lIns="89835" tIns="44917" rIns="89835" bIns="44917">
              <a:spAutoFit/>
            </a:bodyPr>
            <a:lstStyle/>
            <a:p>
              <a:r>
                <a:rPr lang="zh-CN" altLang="en-US" sz="1865" b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容器技术</a:t>
              </a:r>
              <a:endParaRPr lang="zh-CN" altLang="en-US" sz="1865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3" name="数字化业务变革 - 新方舟平台赋能生态"/>
          <p:cNvSpPr txBox="1"/>
          <p:nvPr/>
        </p:nvSpPr>
        <p:spPr>
          <a:xfrm>
            <a:off x="381000" y="288000"/>
            <a:ext cx="2144175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云原生简介</a:t>
            </a:r>
            <a:endParaRPr lang="en-US" altLang="zh-CN" dirty="0"/>
          </a:p>
        </p:txBody>
      </p:sp>
      <p:sp>
        <p:nvSpPr>
          <p:cNvPr id="3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3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" name="文本框 41"/>
          <p:cNvSpPr txBox="1"/>
          <p:nvPr/>
        </p:nvSpPr>
        <p:spPr>
          <a:xfrm>
            <a:off x="631713" y="1002512"/>
            <a:ext cx="937699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云原生架构是基于云原生技术</a:t>
            </a:r>
            <a:r>
              <a:rPr lang="zh-CN" altLang="en-US" dirty="0" smtClean="0"/>
              <a:t>的一</a:t>
            </a:r>
            <a:r>
              <a:rPr lang="zh-CN" altLang="en-US" dirty="0"/>
              <a:t>组架构原则和设计模式的集合 </a:t>
            </a:r>
            <a:endParaRPr lang="en-US" altLang="zh-CN" dirty="0" smtClean="0"/>
          </a:p>
        </p:txBody>
      </p:sp>
      <p:sp>
        <p:nvSpPr>
          <p:cNvPr id="43" name="文本框 42"/>
          <p:cNvSpPr txBox="1"/>
          <p:nvPr/>
        </p:nvSpPr>
        <p:spPr>
          <a:xfrm>
            <a:off x="7362949" y="1979705"/>
            <a:ext cx="3106455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buClr>
                <a:srgbClr val="FFC000"/>
              </a:buClr>
            </a:pPr>
            <a:r>
              <a:rPr lang="zh-CN" altLang="en-US" smtClean="0"/>
              <a:t>特点</a:t>
            </a:r>
            <a:endParaRPr lang="en-US" altLang="zh-CN" smtClean="0"/>
          </a:p>
          <a:p>
            <a:pPr>
              <a:buClr>
                <a:srgbClr val="FFC000"/>
              </a:buClr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高度自动化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低成本与低复杂性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容错性更好，更方便观测</a:t>
            </a:r>
            <a:endParaRPr lang="en-US" altLang="zh-CN" dirty="0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7354087" y="4199502"/>
            <a:ext cx="2893512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buClr>
                <a:srgbClr val="FFC000"/>
              </a:buClr>
            </a:pPr>
            <a:r>
              <a:rPr lang="zh-CN" altLang="en-US" smtClean="0"/>
              <a:t>实践方式</a:t>
            </a:r>
            <a:endParaRPr lang="en-US" altLang="zh-CN" smtClean="0"/>
          </a:p>
          <a:p>
            <a:pPr>
              <a:buClr>
                <a:srgbClr val="FFC000"/>
              </a:buClr>
            </a:pPr>
            <a:endParaRPr lang="en-US" altLang="zh-CN" dirty="0" smtClean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应用</a:t>
            </a:r>
            <a:r>
              <a:rPr lang="zh-CN" altLang="en-US" dirty="0"/>
              <a:t>容器化</a:t>
            </a:r>
            <a:endParaRPr lang="zh-CN" alt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面向微服务架构</a:t>
            </a:r>
            <a:endParaRPr lang="zh-CN" alt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应用支持容器的编排调度</a:t>
            </a:r>
            <a:endParaRPr lang="zh-CN" alt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l"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290068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atin typeface="+mj-lt"/>
                <a:ea typeface="+mj-ea"/>
                <a:cs typeface="+mj-cs"/>
                <a:sym typeface="Calibri"/>
              </a:rPr>
              <a:t>IT基础架构演进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右箭头 3"/>
          <p:cNvSpPr/>
          <p:nvPr/>
        </p:nvSpPr>
        <p:spPr>
          <a:xfrm>
            <a:off x="3030155" y="3650796"/>
            <a:ext cx="1179113" cy="4617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696774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973551" y="3650161"/>
            <a:ext cx="1179113" cy="4617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696774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28370" y="3256280"/>
            <a:ext cx="1907540" cy="1247775"/>
          </a:xfrm>
          <a:prstGeom prst="roundRect">
            <a:avLst/>
          </a:prstGeom>
          <a:solidFill>
            <a:srgbClr val="58AFA3"/>
          </a:solidFill>
          <a:ln w="12700" cap="flat">
            <a:solidFill>
              <a:srgbClr val="58AFA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6495" y="3696970"/>
            <a:ext cx="143192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传统</a:t>
            </a:r>
            <a:r>
              <a:rPr lang="zh-CN" altLang="en-US" smtClean="0">
                <a:solidFill>
                  <a:schemeClr val="bg1"/>
                </a:solidFill>
                <a:latin typeface="+mn-ea"/>
                <a:sym typeface="+mn-ea"/>
              </a:rPr>
              <a:t>部署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414385" y="3256915"/>
            <a:ext cx="1907540" cy="1247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5482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38675" y="3256915"/>
            <a:ext cx="1907540" cy="12477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rgbClr val="2E75B6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46650" y="3559810"/>
            <a:ext cx="129222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虚拟化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部署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 smtClean="0">
                <a:solidFill>
                  <a:schemeClr val="bg1"/>
                </a:solidFill>
                <a:sym typeface="Calibri"/>
              </a:rPr>
              <a:t>OpenStack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80755" y="3558540"/>
            <a:ext cx="15754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容器化</a:t>
            </a:r>
            <a:r>
              <a:rPr lang="zh-CN" altLang="en-US" smtClean="0">
                <a:solidFill>
                  <a:schemeClr val="bg1"/>
                </a:solidFill>
                <a:latin typeface="+mn-ea"/>
                <a:sym typeface="+mn-ea"/>
              </a:rPr>
              <a:t>部署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mtClean="0">
                <a:solidFill>
                  <a:schemeClr val="bg1"/>
                </a:solidFill>
                <a:sym typeface="Calibri"/>
              </a:rPr>
              <a:t>Docker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85290" y="2494280"/>
            <a:ext cx="656590" cy="374650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9pPr>
          </a:lstStyle>
          <a:p>
            <a:pPr lvl="0" algn="just">
              <a:buNone/>
            </a:pPr>
            <a:r>
              <a:rPr lang="zh-CN" altLang="en-US" sz="2000" dirty="0">
                <a:solidFill>
                  <a:srgbClr val="4A4949"/>
                </a:solidFill>
              </a:rPr>
              <a:t>硬件</a:t>
            </a:r>
            <a:endParaRPr lang="zh-CN" altLang="en-US" sz="2000" dirty="0">
              <a:solidFill>
                <a:srgbClr val="4A4949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264150" y="2498725"/>
            <a:ext cx="656590" cy="374650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9pPr>
          </a:lstStyle>
          <a:p>
            <a:pPr lvl="0" algn="just">
              <a:buNone/>
            </a:pPr>
            <a:r>
              <a:rPr lang="zh-CN" altLang="en-US" sz="2000" dirty="0">
                <a:solidFill>
                  <a:srgbClr val="4A4949"/>
                </a:solidFill>
              </a:rPr>
              <a:t>虚机</a:t>
            </a:r>
            <a:endParaRPr lang="zh-CN" altLang="en-US" sz="2000" dirty="0">
              <a:solidFill>
                <a:srgbClr val="4A4949"/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9039860" y="2503805"/>
            <a:ext cx="656590" cy="374650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defRPr>
            </a:lvl9pPr>
          </a:lstStyle>
          <a:p>
            <a:pPr lvl="0" algn="just">
              <a:buNone/>
            </a:pPr>
            <a:r>
              <a:rPr lang="zh-CN" altLang="en-US" sz="2000" dirty="0">
                <a:solidFill>
                  <a:srgbClr val="4A4949"/>
                </a:solidFill>
              </a:rPr>
              <a:t>容器</a:t>
            </a:r>
            <a:endParaRPr lang="zh-CN" altLang="en-US" sz="2000" dirty="0">
              <a:solidFill>
                <a:srgbClr val="4A4949"/>
              </a:solidFill>
            </a:endParaRPr>
          </a:p>
        </p:txBody>
      </p:sp>
      <p:sp>
        <p:nvSpPr>
          <p:cNvPr id="195" name="Freeform 189"/>
          <p:cNvSpPr>
            <a:spLocks noEditPoints="1"/>
          </p:cNvSpPr>
          <p:nvPr/>
        </p:nvSpPr>
        <p:spPr bwMode="auto">
          <a:xfrm>
            <a:off x="1335405" y="2497455"/>
            <a:ext cx="349885" cy="371475"/>
          </a:xfrm>
          <a:custGeom>
            <a:avLst/>
            <a:gdLst>
              <a:gd name="T0" fmla="*/ 166 w 192"/>
              <a:gd name="T1" fmla="*/ 131 h 192"/>
              <a:gd name="T2" fmla="*/ 158 w 192"/>
              <a:gd name="T3" fmla="*/ 169 h 192"/>
              <a:gd name="T4" fmla="*/ 121 w 192"/>
              <a:gd name="T5" fmla="*/ 171 h 192"/>
              <a:gd name="T6" fmla="*/ 87 w 192"/>
              <a:gd name="T7" fmla="*/ 192 h 192"/>
              <a:gd name="T8" fmla="*/ 60 w 192"/>
              <a:gd name="T9" fmla="*/ 167 h 192"/>
              <a:gd name="T10" fmla="*/ 22 w 192"/>
              <a:gd name="T11" fmla="*/ 158 h 192"/>
              <a:gd name="T12" fmla="*/ 20 w 192"/>
              <a:gd name="T13" fmla="*/ 121 h 192"/>
              <a:gd name="T14" fmla="*/ 0 w 192"/>
              <a:gd name="T15" fmla="*/ 87 h 192"/>
              <a:gd name="T16" fmla="*/ 25 w 192"/>
              <a:gd name="T17" fmla="*/ 60 h 192"/>
              <a:gd name="T18" fmla="*/ 34 w 192"/>
              <a:gd name="T19" fmla="*/ 22 h 192"/>
              <a:gd name="T20" fmla="*/ 71 w 192"/>
              <a:gd name="T21" fmla="*/ 20 h 192"/>
              <a:gd name="T22" fmla="*/ 104 w 192"/>
              <a:gd name="T23" fmla="*/ 0 h 192"/>
              <a:gd name="T24" fmla="*/ 131 w 192"/>
              <a:gd name="T25" fmla="*/ 25 h 192"/>
              <a:gd name="T26" fmla="*/ 169 w 192"/>
              <a:gd name="T27" fmla="*/ 34 h 192"/>
              <a:gd name="T28" fmla="*/ 171 w 192"/>
              <a:gd name="T29" fmla="*/ 71 h 192"/>
              <a:gd name="T30" fmla="*/ 192 w 192"/>
              <a:gd name="T31" fmla="*/ 104 h 192"/>
              <a:gd name="T32" fmla="*/ 175 w 192"/>
              <a:gd name="T33" fmla="*/ 79 h 192"/>
              <a:gd name="T34" fmla="*/ 156 w 192"/>
              <a:gd name="T35" fmla="*/ 59 h 192"/>
              <a:gd name="T36" fmla="*/ 163 w 192"/>
              <a:gd name="T37" fmla="*/ 40 h 192"/>
              <a:gd name="T38" fmla="*/ 139 w 192"/>
              <a:gd name="T39" fmla="*/ 29 h 192"/>
              <a:gd name="T40" fmla="*/ 112 w 192"/>
              <a:gd name="T41" fmla="*/ 27 h 192"/>
              <a:gd name="T42" fmla="*/ 104 w 192"/>
              <a:gd name="T43" fmla="*/ 8 h 192"/>
              <a:gd name="T44" fmla="*/ 79 w 192"/>
              <a:gd name="T45" fmla="*/ 18 h 192"/>
              <a:gd name="T46" fmla="*/ 53 w 192"/>
              <a:gd name="T47" fmla="*/ 29 h 192"/>
              <a:gd name="T48" fmla="*/ 28 w 192"/>
              <a:gd name="T49" fmla="*/ 40 h 192"/>
              <a:gd name="T50" fmla="*/ 35 w 192"/>
              <a:gd name="T51" fmla="*/ 59 h 192"/>
              <a:gd name="T52" fmla="*/ 16 w 192"/>
              <a:gd name="T53" fmla="*/ 79 h 192"/>
              <a:gd name="T54" fmla="*/ 16 w 192"/>
              <a:gd name="T55" fmla="*/ 112 h 192"/>
              <a:gd name="T56" fmla="*/ 35 w 192"/>
              <a:gd name="T57" fmla="*/ 132 h 192"/>
              <a:gd name="T58" fmla="*/ 28 w 192"/>
              <a:gd name="T59" fmla="*/ 152 h 192"/>
              <a:gd name="T60" fmla="*/ 59 w 192"/>
              <a:gd name="T61" fmla="*/ 156 h 192"/>
              <a:gd name="T62" fmla="*/ 79 w 192"/>
              <a:gd name="T63" fmla="*/ 175 h 192"/>
              <a:gd name="T64" fmla="*/ 112 w 192"/>
              <a:gd name="T65" fmla="*/ 175 h 192"/>
              <a:gd name="T66" fmla="*/ 132 w 192"/>
              <a:gd name="T67" fmla="*/ 156 h 192"/>
              <a:gd name="T68" fmla="*/ 163 w 192"/>
              <a:gd name="T69" fmla="*/ 152 h 192"/>
              <a:gd name="T70" fmla="*/ 156 w 192"/>
              <a:gd name="T71" fmla="*/ 132 h 192"/>
              <a:gd name="T72" fmla="*/ 175 w 192"/>
              <a:gd name="T73" fmla="*/ 112 h 192"/>
              <a:gd name="T74" fmla="*/ 96 w 192"/>
              <a:gd name="T75" fmla="*/ 137 h 192"/>
              <a:gd name="T76" fmla="*/ 137 w 192"/>
              <a:gd name="T77" fmla="*/ 96 h 192"/>
              <a:gd name="T78" fmla="*/ 62 w 192"/>
              <a:gd name="T79" fmla="*/ 96 h 192"/>
              <a:gd name="T80" fmla="*/ 96 w 192"/>
              <a:gd name="T81" fmla="*/ 62 h 192"/>
              <a:gd name="T82" fmla="*/ 96 w 192"/>
              <a:gd name="T83" fmla="*/ 79 h 192"/>
              <a:gd name="T84" fmla="*/ 96 w 192"/>
              <a:gd name="T85" fmla="*/ 87 h 192"/>
              <a:gd name="T86" fmla="*/ 104 w 192"/>
              <a:gd name="T8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92">
                <a:moveTo>
                  <a:pt x="175" y="121"/>
                </a:moveTo>
                <a:cubicBezTo>
                  <a:pt x="171" y="121"/>
                  <a:pt x="171" y="121"/>
                  <a:pt x="171" y="121"/>
                </a:cubicBezTo>
                <a:cubicBezTo>
                  <a:pt x="170" y="124"/>
                  <a:pt x="168" y="128"/>
                  <a:pt x="166" y="131"/>
                </a:cubicBezTo>
                <a:cubicBezTo>
                  <a:pt x="169" y="134"/>
                  <a:pt x="169" y="134"/>
                  <a:pt x="169" y="134"/>
                </a:cubicBezTo>
                <a:cubicBezTo>
                  <a:pt x="176" y="141"/>
                  <a:pt x="176" y="151"/>
                  <a:pt x="169" y="158"/>
                </a:cubicBezTo>
                <a:cubicBezTo>
                  <a:pt x="158" y="169"/>
                  <a:pt x="158" y="169"/>
                  <a:pt x="158" y="169"/>
                </a:cubicBezTo>
                <a:cubicBezTo>
                  <a:pt x="151" y="176"/>
                  <a:pt x="140" y="176"/>
                  <a:pt x="134" y="169"/>
                </a:cubicBezTo>
                <a:cubicBezTo>
                  <a:pt x="131" y="167"/>
                  <a:pt x="131" y="167"/>
                  <a:pt x="131" y="167"/>
                </a:cubicBezTo>
                <a:cubicBezTo>
                  <a:pt x="128" y="168"/>
                  <a:pt x="124" y="170"/>
                  <a:pt x="121" y="171"/>
                </a:cubicBezTo>
                <a:cubicBezTo>
                  <a:pt x="121" y="175"/>
                  <a:pt x="121" y="175"/>
                  <a:pt x="121" y="175"/>
                </a:cubicBezTo>
                <a:cubicBezTo>
                  <a:pt x="121" y="184"/>
                  <a:pt x="113" y="192"/>
                  <a:pt x="104" y="192"/>
                </a:cubicBezTo>
                <a:cubicBezTo>
                  <a:pt x="87" y="192"/>
                  <a:pt x="87" y="192"/>
                  <a:pt x="87" y="192"/>
                </a:cubicBezTo>
                <a:cubicBezTo>
                  <a:pt x="78" y="192"/>
                  <a:pt x="71" y="184"/>
                  <a:pt x="71" y="175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67" y="170"/>
                  <a:pt x="63" y="168"/>
                  <a:pt x="60" y="167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51" y="176"/>
                  <a:pt x="40" y="176"/>
                  <a:pt x="34" y="169"/>
                </a:cubicBezTo>
                <a:cubicBezTo>
                  <a:pt x="22" y="158"/>
                  <a:pt x="22" y="158"/>
                  <a:pt x="22" y="158"/>
                </a:cubicBezTo>
                <a:cubicBezTo>
                  <a:pt x="15" y="151"/>
                  <a:pt x="15" y="141"/>
                  <a:pt x="22" y="134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3" y="128"/>
                  <a:pt x="22" y="124"/>
                  <a:pt x="20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7" y="121"/>
                  <a:pt x="0" y="113"/>
                  <a:pt x="0" y="104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78"/>
                  <a:pt x="7" y="71"/>
                  <a:pt x="16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22" y="67"/>
                  <a:pt x="23" y="64"/>
                  <a:pt x="25" y="60"/>
                </a:cubicBezTo>
                <a:cubicBezTo>
                  <a:pt x="22" y="57"/>
                  <a:pt x="22" y="57"/>
                  <a:pt x="22" y="57"/>
                </a:cubicBezTo>
                <a:cubicBezTo>
                  <a:pt x="15" y="51"/>
                  <a:pt x="15" y="40"/>
                  <a:pt x="22" y="34"/>
                </a:cubicBezTo>
                <a:cubicBezTo>
                  <a:pt x="34" y="22"/>
                  <a:pt x="34" y="22"/>
                  <a:pt x="34" y="22"/>
                </a:cubicBezTo>
                <a:cubicBezTo>
                  <a:pt x="40" y="15"/>
                  <a:pt x="51" y="15"/>
                  <a:pt x="57" y="22"/>
                </a:cubicBezTo>
                <a:cubicBezTo>
                  <a:pt x="60" y="25"/>
                  <a:pt x="60" y="25"/>
                  <a:pt x="60" y="25"/>
                </a:cubicBezTo>
                <a:cubicBezTo>
                  <a:pt x="63" y="23"/>
                  <a:pt x="67" y="22"/>
                  <a:pt x="71" y="20"/>
                </a:cubicBezTo>
                <a:cubicBezTo>
                  <a:pt x="71" y="16"/>
                  <a:pt x="71" y="16"/>
                  <a:pt x="71" y="16"/>
                </a:cubicBezTo>
                <a:cubicBezTo>
                  <a:pt x="71" y="7"/>
                  <a:pt x="78" y="0"/>
                  <a:pt x="87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21" y="7"/>
                  <a:pt x="121" y="16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24" y="22"/>
                  <a:pt x="128" y="23"/>
                  <a:pt x="131" y="2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40" y="15"/>
                  <a:pt x="151" y="15"/>
                  <a:pt x="158" y="22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76" y="40"/>
                  <a:pt x="176" y="51"/>
                  <a:pt x="169" y="57"/>
                </a:cubicBezTo>
                <a:cubicBezTo>
                  <a:pt x="166" y="60"/>
                  <a:pt x="166" y="60"/>
                  <a:pt x="166" y="60"/>
                </a:cubicBezTo>
                <a:cubicBezTo>
                  <a:pt x="168" y="64"/>
                  <a:pt x="170" y="67"/>
                  <a:pt x="171" y="71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84" y="71"/>
                  <a:pt x="192" y="78"/>
                  <a:pt x="192" y="87"/>
                </a:cubicBezTo>
                <a:cubicBezTo>
                  <a:pt x="192" y="104"/>
                  <a:pt x="192" y="104"/>
                  <a:pt x="192" y="104"/>
                </a:cubicBezTo>
                <a:cubicBezTo>
                  <a:pt x="192" y="113"/>
                  <a:pt x="184" y="121"/>
                  <a:pt x="175" y="121"/>
                </a:cubicBezTo>
                <a:close/>
                <a:moveTo>
                  <a:pt x="183" y="87"/>
                </a:moveTo>
                <a:cubicBezTo>
                  <a:pt x="183" y="83"/>
                  <a:pt x="179" y="79"/>
                  <a:pt x="175" y="79"/>
                </a:cubicBezTo>
                <a:cubicBezTo>
                  <a:pt x="173" y="79"/>
                  <a:pt x="173" y="79"/>
                  <a:pt x="173" y="79"/>
                </a:cubicBezTo>
                <a:cubicBezTo>
                  <a:pt x="164" y="79"/>
                  <a:pt x="164" y="79"/>
                  <a:pt x="164" y="79"/>
                </a:cubicBezTo>
                <a:cubicBezTo>
                  <a:pt x="163" y="72"/>
                  <a:pt x="160" y="65"/>
                  <a:pt x="156" y="59"/>
                </a:cubicBezTo>
                <a:cubicBezTo>
                  <a:pt x="162" y="53"/>
                  <a:pt x="162" y="53"/>
                  <a:pt x="162" y="53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67" y="48"/>
                  <a:pt x="167" y="43"/>
                  <a:pt x="163" y="40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48" y="24"/>
                  <a:pt x="143" y="24"/>
                  <a:pt x="140" y="28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26" y="31"/>
                  <a:pt x="119" y="28"/>
                  <a:pt x="112" y="27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12"/>
                  <a:pt x="109" y="8"/>
                  <a:pt x="104" y="8"/>
                </a:cubicBezTo>
                <a:cubicBezTo>
                  <a:pt x="87" y="8"/>
                  <a:pt x="87" y="8"/>
                  <a:pt x="87" y="8"/>
                </a:cubicBezTo>
                <a:cubicBezTo>
                  <a:pt x="83" y="8"/>
                  <a:pt x="79" y="12"/>
                  <a:pt x="79" y="16"/>
                </a:cubicBezTo>
                <a:cubicBezTo>
                  <a:pt x="79" y="18"/>
                  <a:pt x="79" y="18"/>
                  <a:pt x="79" y="18"/>
                </a:cubicBezTo>
                <a:cubicBezTo>
                  <a:pt x="79" y="27"/>
                  <a:pt x="79" y="27"/>
                  <a:pt x="79" y="27"/>
                </a:cubicBezTo>
                <a:cubicBezTo>
                  <a:pt x="72" y="28"/>
                  <a:pt x="65" y="31"/>
                  <a:pt x="59" y="35"/>
                </a:cubicBezTo>
                <a:cubicBezTo>
                  <a:pt x="53" y="29"/>
                  <a:pt x="53" y="29"/>
                  <a:pt x="53" y="29"/>
                </a:cubicBezTo>
                <a:cubicBezTo>
                  <a:pt x="51" y="28"/>
                  <a:pt x="51" y="28"/>
                  <a:pt x="51" y="28"/>
                </a:cubicBezTo>
                <a:cubicBezTo>
                  <a:pt x="48" y="24"/>
                  <a:pt x="43" y="24"/>
                  <a:pt x="39" y="28"/>
                </a:cubicBezTo>
                <a:cubicBezTo>
                  <a:pt x="28" y="40"/>
                  <a:pt x="28" y="40"/>
                  <a:pt x="28" y="40"/>
                </a:cubicBezTo>
                <a:cubicBezTo>
                  <a:pt x="24" y="43"/>
                  <a:pt x="24" y="48"/>
                  <a:pt x="28" y="51"/>
                </a:cubicBezTo>
                <a:cubicBezTo>
                  <a:pt x="29" y="53"/>
                  <a:pt x="29" y="53"/>
                  <a:pt x="29" y="53"/>
                </a:cubicBezTo>
                <a:cubicBezTo>
                  <a:pt x="35" y="59"/>
                  <a:pt x="35" y="59"/>
                  <a:pt x="35" y="59"/>
                </a:cubicBezTo>
                <a:cubicBezTo>
                  <a:pt x="31" y="65"/>
                  <a:pt x="28" y="72"/>
                  <a:pt x="27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6" y="79"/>
                  <a:pt x="16" y="79"/>
                  <a:pt x="16" y="79"/>
                </a:cubicBezTo>
                <a:cubicBezTo>
                  <a:pt x="12" y="79"/>
                  <a:pt x="8" y="83"/>
                  <a:pt x="8" y="87"/>
                </a:cubicBezTo>
                <a:cubicBezTo>
                  <a:pt x="8" y="104"/>
                  <a:pt x="8" y="104"/>
                  <a:pt x="8" y="104"/>
                </a:cubicBezTo>
                <a:cubicBezTo>
                  <a:pt x="8" y="109"/>
                  <a:pt x="12" y="112"/>
                  <a:pt x="16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28" y="120"/>
                  <a:pt x="31" y="126"/>
                  <a:pt x="35" y="132"/>
                </a:cubicBezTo>
                <a:cubicBezTo>
                  <a:pt x="29" y="139"/>
                  <a:pt x="29" y="139"/>
                  <a:pt x="29" y="139"/>
                </a:cubicBezTo>
                <a:cubicBezTo>
                  <a:pt x="28" y="140"/>
                  <a:pt x="28" y="140"/>
                  <a:pt x="28" y="140"/>
                </a:cubicBezTo>
                <a:cubicBezTo>
                  <a:pt x="24" y="143"/>
                  <a:pt x="24" y="148"/>
                  <a:pt x="28" y="152"/>
                </a:cubicBezTo>
                <a:cubicBezTo>
                  <a:pt x="39" y="164"/>
                  <a:pt x="39" y="164"/>
                  <a:pt x="39" y="164"/>
                </a:cubicBezTo>
                <a:cubicBezTo>
                  <a:pt x="43" y="167"/>
                  <a:pt x="48" y="167"/>
                  <a:pt x="51" y="164"/>
                </a:cubicBezTo>
                <a:cubicBezTo>
                  <a:pt x="59" y="156"/>
                  <a:pt x="59" y="156"/>
                  <a:pt x="59" y="156"/>
                </a:cubicBezTo>
                <a:cubicBezTo>
                  <a:pt x="65" y="160"/>
                  <a:pt x="72" y="163"/>
                  <a:pt x="79" y="165"/>
                </a:cubicBezTo>
                <a:cubicBezTo>
                  <a:pt x="79" y="173"/>
                  <a:pt x="79" y="173"/>
                  <a:pt x="79" y="173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79" y="180"/>
                  <a:pt x="83" y="183"/>
                  <a:pt x="87" y="183"/>
                </a:cubicBezTo>
                <a:cubicBezTo>
                  <a:pt x="104" y="183"/>
                  <a:pt x="104" y="183"/>
                  <a:pt x="104" y="183"/>
                </a:cubicBezTo>
                <a:cubicBezTo>
                  <a:pt x="109" y="183"/>
                  <a:pt x="112" y="180"/>
                  <a:pt x="112" y="175"/>
                </a:cubicBezTo>
                <a:cubicBezTo>
                  <a:pt x="112" y="173"/>
                  <a:pt x="112" y="173"/>
                  <a:pt x="112" y="173"/>
                </a:cubicBezTo>
                <a:cubicBezTo>
                  <a:pt x="112" y="165"/>
                  <a:pt x="112" y="165"/>
                  <a:pt x="112" y="165"/>
                </a:cubicBezTo>
                <a:cubicBezTo>
                  <a:pt x="119" y="163"/>
                  <a:pt x="126" y="160"/>
                  <a:pt x="132" y="156"/>
                </a:cubicBezTo>
                <a:cubicBezTo>
                  <a:pt x="140" y="164"/>
                  <a:pt x="140" y="164"/>
                  <a:pt x="140" y="164"/>
                </a:cubicBezTo>
                <a:cubicBezTo>
                  <a:pt x="143" y="167"/>
                  <a:pt x="148" y="167"/>
                  <a:pt x="152" y="164"/>
                </a:cubicBezTo>
                <a:cubicBezTo>
                  <a:pt x="163" y="152"/>
                  <a:pt x="163" y="152"/>
                  <a:pt x="163" y="152"/>
                </a:cubicBezTo>
                <a:cubicBezTo>
                  <a:pt x="167" y="148"/>
                  <a:pt x="167" y="143"/>
                  <a:pt x="163" y="140"/>
                </a:cubicBezTo>
                <a:cubicBezTo>
                  <a:pt x="162" y="139"/>
                  <a:pt x="162" y="139"/>
                  <a:pt x="162" y="139"/>
                </a:cubicBezTo>
                <a:cubicBezTo>
                  <a:pt x="156" y="132"/>
                  <a:pt x="156" y="132"/>
                  <a:pt x="156" y="132"/>
                </a:cubicBezTo>
                <a:cubicBezTo>
                  <a:pt x="160" y="126"/>
                  <a:pt x="163" y="120"/>
                  <a:pt x="164" y="112"/>
                </a:cubicBezTo>
                <a:cubicBezTo>
                  <a:pt x="173" y="112"/>
                  <a:pt x="173" y="112"/>
                  <a:pt x="173" y="112"/>
                </a:cubicBezTo>
                <a:cubicBezTo>
                  <a:pt x="175" y="112"/>
                  <a:pt x="175" y="112"/>
                  <a:pt x="175" y="112"/>
                </a:cubicBezTo>
                <a:cubicBezTo>
                  <a:pt x="179" y="112"/>
                  <a:pt x="183" y="109"/>
                  <a:pt x="183" y="104"/>
                </a:cubicBezTo>
                <a:lnTo>
                  <a:pt x="183" y="87"/>
                </a:lnTo>
                <a:close/>
                <a:moveTo>
                  <a:pt x="96" y="137"/>
                </a:moveTo>
                <a:cubicBezTo>
                  <a:pt x="72" y="137"/>
                  <a:pt x="54" y="119"/>
                  <a:pt x="54" y="96"/>
                </a:cubicBezTo>
                <a:cubicBezTo>
                  <a:pt x="54" y="73"/>
                  <a:pt x="72" y="54"/>
                  <a:pt x="96" y="54"/>
                </a:cubicBezTo>
                <a:cubicBezTo>
                  <a:pt x="119" y="54"/>
                  <a:pt x="137" y="73"/>
                  <a:pt x="137" y="96"/>
                </a:cubicBezTo>
                <a:cubicBezTo>
                  <a:pt x="137" y="119"/>
                  <a:pt x="119" y="137"/>
                  <a:pt x="96" y="137"/>
                </a:cubicBezTo>
                <a:close/>
                <a:moveTo>
                  <a:pt x="96" y="62"/>
                </a:moveTo>
                <a:cubicBezTo>
                  <a:pt x="77" y="62"/>
                  <a:pt x="62" y="77"/>
                  <a:pt x="62" y="96"/>
                </a:cubicBezTo>
                <a:cubicBezTo>
                  <a:pt x="62" y="114"/>
                  <a:pt x="77" y="129"/>
                  <a:pt x="96" y="129"/>
                </a:cubicBezTo>
                <a:cubicBezTo>
                  <a:pt x="114" y="129"/>
                  <a:pt x="129" y="114"/>
                  <a:pt x="129" y="96"/>
                </a:cubicBezTo>
                <a:cubicBezTo>
                  <a:pt x="129" y="77"/>
                  <a:pt x="114" y="62"/>
                  <a:pt x="96" y="62"/>
                </a:cubicBezTo>
                <a:close/>
                <a:moveTo>
                  <a:pt x="96" y="112"/>
                </a:moveTo>
                <a:cubicBezTo>
                  <a:pt x="86" y="112"/>
                  <a:pt x="79" y="105"/>
                  <a:pt x="79" y="96"/>
                </a:cubicBezTo>
                <a:cubicBezTo>
                  <a:pt x="79" y="86"/>
                  <a:pt x="86" y="79"/>
                  <a:pt x="96" y="79"/>
                </a:cubicBezTo>
                <a:cubicBezTo>
                  <a:pt x="105" y="79"/>
                  <a:pt x="112" y="86"/>
                  <a:pt x="112" y="96"/>
                </a:cubicBezTo>
                <a:cubicBezTo>
                  <a:pt x="112" y="105"/>
                  <a:pt x="105" y="112"/>
                  <a:pt x="96" y="112"/>
                </a:cubicBezTo>
                <a:close/>
                <a:moveTo>
                  <a:pt x="96" y="87"/>
                </a:moveTo>
                <a:cubicBezTo>
                  <a:pt x="91" y="87"/>
                  <a:pt x="87" y="91"/>
                  <a:pt x="87" y="96"/>
                </a:cubicBezTo>
                <a:cubicBezTo>
                  <a:pt x="87" y="100"/>
                  <a:pt x="91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1"/>
                  <a:pt x="100" y="87"/>
                  <a:pt x="96" y="87"/>
                </a:cubicBezTo>
                <a:close/>
              </a:path>
            </a:pathLst>
          </a:custGeom>
          <a:solidFill>
            <a:srgbClr val="58AF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Shape 2784"/>
          <p:cNvSpPr/>
          <p:nvPr/>
        </p:nvSpPr>
        <p:spPr>
          <a:xfrm>
            <a:off x="8580755" y="2519045"/>
            <a:ext cx="405130" cy="343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7" name="Shape 2547"/>
          <p:cNvSpPr/>
          <p:nvPr/>
        </p:nvSpPr>
        <p:spPr>
          <a:xfrm>
            <a:off x="4869180" y="2494280"/>
            <a:ext cx="394970" cy="384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4160520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/>
              <a:t>旧时代的软件交付难题</a:t>
            </a:r>
            <a:endParaRPr lang="zh-CN" altLang="en-US" smtClean="0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3869055" y="2154555"/>
            <a:ext cx="2802890" cy="2720975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0110" y="3054350"/>
            <a:ext cx="1160145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 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delivery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Freeform 6"/>
          <p:cNvSpPr/>
          <p:nvPr/>
        </p:nvSpPr>
        <p:spPr bwMode="auto">
          <a:xfrm flipV="1">
            <a:off x="950158" y="1323231"/>
            <a:ext cx="2035365" cy="1075323"/>
          </a:xfrm>
          <a:custGeom>
            <a:avLst/>
            <a:gdLst>
              <a:gd name="T0" fmla="*/ 30 w 909"/>
              <a:gd name="T1" fmla="*/ 0 h 480"/>
              <a:gd name="T2" fmla="*/ 732 w 909"/>
              <a:gd name="T3" fmla="*/ 0 h 480"/>
              <a:gd name="T4" fmla="*/ 762 w 909"/>
              <a:gd name="T5" fmla="*/ 0 h 480"/>
              <a:gd name="T6" fmla="*/ 767 w 909"/>
              <a:gd name="T7" fmla="*/ 0 h 480"/>
              <a:gd name="T8" fmla="*/ 909 w 909"/>
              <a:gd name="T9" fmla="*/ 2 h 480"/>
              <a:gd name="T10" fmla="*/ 792 w 909"/>
              <a:gd name="T11" fmla="*/ 117 h 480"/>
              <a:gd name="T12" fmla="*/ 792 w 909"/>
              <a:gd name="T13" fmla="*/ 450 h 480"/>
              <a:gd name="T14" fmla="*/ 762 w 909"/>
              <a:gd name="T15" fmla="*/ 480 h 480"/>
              <a:gd name="T16" fmla="*/ 30 w 909"/>
              <a:gd name="T17" fmla="*/ 480 h 480"/>
              <a:gd name="T18" fmla="*/ 0 w 909"/>
              <a:gd name="T19" fmla="*/ 450 h 480"/>
              <a:gd name="T20" fmla="*/ 0 w 909"/>
              <a:gd name="T21" fmla="*/ 30 h 480"/>
              <a:gd name="T22" fmla="*/ 30 w 909"/>
              <a:gd name="T2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9" h="480">
                <a:moveTo>
                  <a:pt x="30" y="0"/>
                </a:moveTo>
                <a:cubicBezTo>
                  <a:pt x="732" y="0"/>
                  <a:pt x="732" y="0"/>
                  <a:pt x="732" y="0"/>
                </a:cubicBezTo>
                <a:cubicBezTo>
                  <a:pt x="762" y="0"/>
                  <a:pt x="762" y="0"/>
                  <a:pt x="762" y="0"/>
                </a:cubicBezTo>
                <a:cubicBezTo>
                  <a:pt x="764" y="0"/>
                  <a:pt x="765" y="0"/>
                  <a:pt x="767" y="0"/>
                </a:cubicBezTo>
                <a:cubicBezTo>
                  <a:pt x="909" y="2"/>
                  <a:pt x="909" y="2"/>
                  <a:pt x="909" y="2"/>
                </a:cubicBezTo>
                <a:cubicBezTo>
                  <a:pt x="792" y="117"/>
                  <a:pt x="792" y="117"/>
                  <a:pt x="792" y="117"/>
                </a:cubicBezTo>
                <a:cubicBezTo>
                  <a:pt x="792" y="450"/>
                  <a:pt x="792" y="450"/>
                  <a:pt x="792" y="450"/>
                </a:cubicBezTo>
                <a:cubicBezTo>
                  <a:pt x="792" y="466"/>
                  <a:pt x="779" y="480"/>
                  <a:pt x="762" y="480"/>
                </a:cubicBezTo>
                <a:cubicBezTo>
                  <a:pt x="30" y="480"/>
                  <a:pt x="30" y="480"/>
                  <a:pt x="30" y="480"/>
                </a:cubicBezTo>
                <a:cubicBezTo>
                  <a:pt x="13" y="480"/>
                  <a:pt x="0" y="466"/>
                  <a:pt x="0" y="45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4"/>
                  <a:pt x="13" y="0"/>
                  <a:pt x="30" y="0"/>
                </a:cubicBezTo>
                <a:close/>
              </a:path>
            </a:pathLst>
          </a:custGeom>
          <a:solidFill>
            <a:srgbClr val="EA54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3" name="Freeform 6"/>
          <p:cNvSpPr/>
          <p:nvPr/>
        </p:nvSpPr>
        <p:spPr bwMode="auto">
          <a:xfrm flipH="1" flipV="1">
            <a:off x="7366427" y="1201316"/>
            <a:ext cx="2035365" cy="1075323"/>
          </a:xfrm>
          <a:custGeom>
            <a:avLst/>
            <a:gdLst>
              <a:gd name="T0" fmla="*/ 30 w 909"/>
              <a:gd name="T1" fmla="*/ 0 h 480"/>
              <a:gd name="T2" fmla="*/ 732 w 909"/>
              <a:gd name="T3" fmla="*/ 0 h 480"/>
              <a:gd name="T4" fmla="*/ 762 w 909"/>
              <a:gd name="T5" fmla="*/ 0 h 480"/>
              <a:gd name="T6" fmla="*/ 767 w 909"/>
              <a:gd name="T7" fmla="*/ 0 h 480"/>
              <a:gd name="T8" fmla="*/ 909 w 909"/>
              <a:gd name="T9" fmla="*/ 2 h 480"/>
              <a:gd name="T10" fmla="*/ 792 w 909"/>
              <a:gd name="T11" fmla="*/ 117 h 480"/>
              <a:gd name="T12" fmla="*/ 792 w 909"/>
              <a:gd name="T13" fmla="*/ 450 h 480"/>
              <a:gd name="T14" fmla="*/ 762 w 909"/>
              <a:gd name="T15" fmla="*/ 480 h 480"/>
              <a:gd name="T16" fmla="*/ 30 w 909"/>
              <a:gd name="T17" fmla="*/ 480 h 480"/>
              <a:gd name="T18" fmla="*/ 0 w 909"/>
              <a:gd name="T19" fmla="*/ 450 h 480"/>
              <a:gd name="T20" fmla="*/ 0 w 909"/>
              <a:gd name="T21" fmla="*/ 30 h 480"/>
              <a:gd name="T22" fmla="*/ 30 w 909"/>
              <a:gd name="T2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9" h="480">
                <a:moveTo>
                  <a:pt x="30" y="0"/>
                </a:moveTo>
                <a:cubicBezTo>
                  <a:pt x="732" y="0"/>
                  <a:pt x="732" y="0"/>
                  <a:pt x="732" y="0"/>
                </a:cubicBezTo>
                <a:cubicBezTo>
                  <a:pt x="762" y="0"/>
                  <a:pt x="762" y="0"/>
                  <a:pt x="762" y="0"/>
                </a:cubicBezTo>
                <a:cubicBezTo>
                  <a:pt x="764" y="0"/>
                  <a:pt x="765" y="0"/>
                  <a:pt x="767" y="0"/>
                </a:cubicBezTo>
                <a:cubicBezTo>
                  <a:pt x="909" y="2"/>
                  <a:pt x="909" y="2"/>
                  <a:pt x="909" y="2"/>
                </a:cubicBezTo>
                <a:cubicBezTo>
                  <a:pt x="792" y="117"/>
                  <a:pt x="792" y="117"/>
                  <a:pt x="792" y="117"/>
                </a:cubicBezTo>
                <a:cubicBezTo>
                  <a:pt x="792" y="450"/>
                  <a:pt x="792" y="450"/>
                  <a:pt x="792" y="450"/>
                </a:cubicBezTo>
                <a:cubicBezTo>
                  <a:pt x="792" y="466"/>
                  <a:pt x="779" y="480"/>
                  <a:pt x="762" y="480"/>
                </a:cubicBezTo>
                <a:cubicBezTo>
                  <a:pt x="30" y="480"/>
                  <a:pt x="30" y="480"/>
                  <a:pt x="30" y="480"/>
                </a:cubicBezTo>
                <a:cubicBezTo>
                  <a:pt x="13" y="480"/>
                  <a:pt x="0" y="466"/>
                  <a:pt x="0" y="45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4"/>
                  <a:pt x="13" y="0"/>
                  <a:pt x="30" y="0"/>
                </a:cubicBezTo>
                <a:close/>
              </a:path>
            </a:pathLst>
          </a:custGeom>
          <a:solidFill>
            <a:srgbClr val="03B8D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949891" y="2977045"/>
            <a:ext cx="1981505" cy="1074378"/>
          </a:xfrm>
          <a:custGeom>
            <a:avLst/>
            <a:gdLst>
              <a:gd name="T0" fmla="*/ 30 w 885"/>
              <a:gd name="T1" fmla="*/ 0 h 480"/>
              <a:gd name="T2" fmla="*/ 762 w 885"/>
              <a:gd name="T3" fmla="*/ 0 h 480"/>
              <a:gd name="T4" fmla="*/ 792 w 885"/>
              <a:gd name="T5" fmla="*/ 31 h 480"/>
              <a:gd name="T6" fmla="*/ 792 w 885"/>
              <a:gd name="T7" fmla="*/ 170 h 480"/>
              <a:gd name="T8" fmla="*/ 885 w 885"/>
              <a:gd name="T9" fmla="*/ 230 h 480"/>
              <a:gd name="T10" fmla="*/ 792 w 885"/>
              <a:gd name="T11" fmla="*/ 281 h 480"/>
              <a:gd name="T12" fmla="*/ 792 w 885"/>
              <a:gd name="T13" fmla="*/ 450 h 480"/>
              <a:gd name="T14" fmla="*/ 762 w 885"/>
              <a:gd name="T15" fmla="*/ 480 h 480"/>
              <a:gd name="T16" fmla="*/ 30 w 885"/>
              <a:gd name="T17" fmla="*/ 480 h 480"/>
              <a:gd name="T18" fmla="*/ 0 w 885"/>
              <a:gd name="T19" fmla="*/ 450 h 480"/>
              <a:gd name="T20" fmla="*/ 0 w 885"/>
              <a:gd name="T21" fmla="*/ 31 h 480"/>
              <a:gd name="T22" fmla="*/ 30 w 885"/>
              <a:gd name="T2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5" h="480">
                <a:moveTo>
                  <a:pt x="30" y="0"/>
                </a:moveTo>
                <a:cubicBezTo>
                  <a:pt x="762" y="0"/>
                  <a:pt x="762" y="0"/>
                  <a:pt x="762" y="0"/>
                </a:cubicBezTo>
                <a:cubicBezTo>
                  <a:pt x="779" y="0"/>
                  <a:pt x="792" y="14"/>
                  <a:pt x="792" y="31"/>
                </a:cubicBezTo>
                <a:cubicBezTo>
                  <a:pt x="792" y="170"/>
                  <a:pt x="792" y="170"/>
                  <a:pt x="792" y="170"/>
                </a:cubicBezTo>
                <a:cubicBezTo>
                  <a:pt x="885" y="230"/>
                  <a:pt x="885" y="230"/>
                  <a:pt x="885" y="230"/>
                </a:cubicBezTo>
                <a:cubicBezTo>
                  <a:pt x="792" y="281"/>
                  <a:pt x="792" y="281"/>
                  <a:pt x="792" y="281"/>
                </a:cubicBezTo>
                <a:cubicBezTo>
                  <a:pt x="792" y="450"/>
                  <a:pt x="792" y="450"/>
                  <a:pt x="792" y="450"/>
                </a:cubicBezTo>
                <a:cubicBezTo>
                  <a:pt x="792" y="467"/>
                  <a:pt x="779" y="480"/>
                  <a:pt x="762" y="480"/>
                </a:cubicBezTo>
                <a:cubicBezTo>
                  <a:pt x="30" y="480"/>
                  <a:pt x="30" y="480"/>
                  <a:pt x="30" y="480"/>
                </a:cubicBezTo>
                <a:cubicBezTo>
                  <a:pt x="13" y="480"/>
                  <a:pt x="0" y="467"/>
                  <a:pt x="0" y="45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3" y="0"/>
                  <a:pt x="30" y="0"/>
                </a:cubicBezTo>
                <a:close/>
              </a:path>
            </a:pathLst>
          </a:custGeom>
          <a:solidFill>
            <a:srgbClr val="58AFA3"/>
          </a:solidFill>
          <a:ln>
            <a:solidFill>
              <a:srgbClr val="58AFA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60" name="Freeform 5"/>
          <p:cNvSpPr/>
          <p:nvPr/>
        </p:nvSpPr>
        <p:spPr bwMode="auto">
          <a:xfrm flipH="1">
            <a:off x="7366757" y="2977050"/>
            <a:ext cx="1981505" cy="1074378"/>
          </a:xfrm>
          <a:custGeom>
            <a:avLst/>
            <a:gdLst>
              <a:gd name="T0" fmla="*/ 30 w 885"/>
              <a:gd name="T1" fmla="*/ 0 h 480"/>
              <a:gd name="T2" fmla="*/ 762 w 885"/>
              <a:gd name="T3" fmla="*/ 0 h 480"/>
              <a:gd name="T4" fmla="*/ 792 w 885"/>
              <a:gd name="T5" fmla="*/ 31 h 480"/>
              <a:gd name="T6" fmla="*/ 792 w 885"/>
              <a:gd name="T7" fmla="*/ 170 h 480"/>
              <a:gd name="T8" fmla="*/ 885 w 885"/>
              <a:gd name="T9" fmla="*/ 230 h 480"/>
              <a:gd name="T10" fmla="*/ 792 w 885"/>
              <a:gd name="T11" fmla="*/ 281 h 480"/>
              <a:gd name="T12" fmla="*/ 792 w 885"/>
              <a:gd name="T13" fmla="*/ 450 h 480"/>
              <a:gd name="T14" fmla="*/ 762 w 885"/>
              <a:gd name="T15" fmla="*/ 480 h 480"/>
              <a:gd name="T16" fmla="*/ 30 w 885"/>
              <a:gd name="T17" fmla="*/ 480 h 480"/>
              <a:gd name="T18" fmla="*/ 0 w 885"/>
              <a:gd name="T19" fmla="*/ 450 h 480"/>
              <a:gd name="T20" fmla="*/ 0 w 885"/>
              <a:gd name="T21" fmla="*/ 31 h 480"/>
              <a:gd name="T22" fmla="*/ 30 w 885"/>
              <a:gd name="T2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5" h="480">
                <a:moveTo>
                  <a:pt x="30" y="0"/>
                </a:moveTo>
                <a:cubicBezTo>
                  <a:pt x="762" y="0"/>
                  <a:pt x="762" y="0"/>
                  <a:pt x="762" y="0"/>
                </a:cubicBezTo>
                <a:cubicBezTo>
                  <a:pt x="779" y="0"/>
                  <a:pt x="792" y="14"/>
                  <a:pt x="792" y="31"/>
                </a:cubicBezTo>
                <a:cubicBezTo>
                  <a:pt x="792" y="170"/>
                  <a:pt x="792" y="170"/>
                  <a:pt x="792" y="170"/>
                </a:cubicBezTo>
                <a:cubicBezTo>
                  <a:pt x="885" y="230"/>
                  <a:pt x="885" y="230"/>
                  <a:pt x="885" y="230"/>
                </a:cubicBezTo>
                <a:cubicBezTo>
                  <a:pt x="792" y="281"/>
                  <a:pt x="792" y="281"/>
                  <a:pt x="792" y="281"/>
                </a:cubicBezTo>
                <a:cubicBezTo>
                  <a:pt x="792" y="450"/>
                  <a:pt x="792" y="450"/>
                  <a:pt x="792" y="450"/>
                </a:cubicBezTo>
                <a:cubicBezTo>
                  <a:pt x="792" y="467"/>
                  <a:pt x="779" y="480"/>
                  <a:pt x="762" y="480"/>
                </a:cubicBezTo>
                <a:cubicBezTo>
                  <a:pt x="30" y="480"/>
                  <a:pt x="30" y="480"/>
                  <a:pt x="30" y="480"/>
                </a:cubicBezTo>
                <a:cubicBezTo>
                  <a:pt x="13" y="480"/>
                  <a:pt x="0" y="467"/>
                  <a:pt x="0" y="45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3" y="0"/>
                  <a:pt x="30" y="0"/>
                </a:cubicBezTo>
                <a:close/>
              </a:path>
            </a:pathLst>
          </a:custGeom>
          <a:solidFill>
            <a:srgbClr val="58AFA3"/>
          </a:solidFill>
          <a:ln>
            <a:solidFill>
              <a:srgbClr val="58AFA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Freeform 6"/>
          <p:cNvSpPr/>
          <p:nvPr/>
        </p:nvSpPr>
        <p:spPr bwMode="auto">
          <a:xfrm>
            <a:off x="922397" y="4655711"/>
            <a:ext cx="2035365" cy="1075323"/>
          </a:xfrm>
          <a:custGeom>
            <a:avLst/>
            <a:gdLst>
              <a:gd name="T0" fmla="*/ 30 w 909"/>
              <a:gd name="T1" fmla="*/ 0 h 480"/>
              <a:gd name="T2" fmla="*/ 732 w 909"/>
              <a:gd name="T3" fmla="*/ 0 h 480"/>
              <a:gd name="T4" fmla="*/ 762 w 909"/>
              <a:gd name="T5" fmla="*/ 0 h 480"/>
              <a:gd name="T6" fmla="*/ 767 w 909"/>
              <a:gd name="T7" fmla="*/ 0 h 480"/>
              <a:gd name="T8" fmla="*/ 909 w 909"/>
              <a:gd name="T9" fmla="*/ 2 h 480"/>
              <a:gd name="T10" fmla="*/ 792 w 909"/>
              <a:gd name="T11" fmla="*/ 117 h 480"/>
              <a:gd name="T12" fmla="*/ 792 w 909"/>
              <a:gd name="T13" fmla="*/ 450 h 480"/>
              <a:gd name="T14" fmla="*/ 762 w 909"/>
              <a:gd name="T15" fmla="*/ 480 h 480"/>
              <a:gd name="T16" fmla="*/ 30 w 909"/>
              <a:gd name="T17" fmla="*/ 480 h 480"/>
              <a:gd name="T18" fmla="*/ 0 w 909"/>
              <a:gd name="T19" fmla="*/ 450 h 480"/>
              <a:gd name="T20" fmla="*/ 0 w 909"/>
              <a:gd name="T21" fmla="*/ 30 h 480"/>
              <a:gd name="T22" fmla="*/ 30 w 909"/>
              <a:gd name="T2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9" h="480">
                <a:moveTo>
                  <a:pt x="30" y="0"/>
                </a:moveTo>
                <a:cubicBezTo>
                  <a:pt x="732" y="0"/>
                  <a:pt x="732" y="0"/>
                  <a:pt x="732" y="0"/>
                </a:cubicBezTo>
                <a:cubicBezTo>
                  <a:pt x="762" y="0"/>
                  <a:pt x="762" y="0"/>
                  <a:pt x="762" y="0"/>
                </a:cubicBezTo>
                <a:cubicBezTo>
                  <a:pt x="764" y="0"/>
                  <a:pt x="765" y="0"/>
                  <a:pt x="767" y="0"/>
                </a:cubicBezTo>
                <a:cubicBezTo>
                  <a:pt x="909" y="2"/>
                  <a:pt x="909" y="2"/>
                  <a:pt x="909" y="2"/>
                </a:cubicBezTo>
                <a:cubicBezTo>
                  <a:pt x="792" y="117"/>
                  <a:pt x="792" y="117"/>
                  <a:pt x="792" y="117"/>
                </a:cubicBezTo>
                <a:cubicBezTo>
                  <a:pt x="792" y="450"/>
                  <a:pt x="792" y="450"/>
                  <a:pt x="792" y="450"/>
                </a:cubicBezTo>
                <a:cubicBezTo>
                  <a:pt x="792" y="466"/>
                  <a:pt x="779" y="480"/>
                  <a:pt x="762" y="480"/>
                </a:cubicBezTo>
                <a:cubicBezTo>
                  <a:pt x="30" y="480"/>
                  <a:pt x="30" y="480"/>
                  <a:pt x="30" y="480"/>
                </a:cubicBezTo>
                <a:cubicBezTo>
                  <a:pt x="13" y="480"/>
                  <a:pt x="0" y="466"/>
                  <a:pt x="0" y="45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4"/>
                  <a:pt x="13" y="0"/>
                  <a:pt x="30" y="0"/>
                </a:cubicBezTo>
                <a:close/>
              </a:path>
            </a:pathLst>
          </a:custGeom>
          <a:solidFill>
            <a:srgbClr val="03B8D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"/>
          <p:cNvSpPr/>
          <p:nvPr/>
        </p:nvSpPr>
        <p:spPr bwMode="auto">
          <a:xfrm flipH="1">
            <a:off x="7366427" y="4728106"/>
            <a:ext cx="2035365" cy="1075323"/>
          </a:xfrm>
          <a:custGeom>
            <a:avLst/>
            <a:gdLst>
              <a:gd name="T0" fmla="*/ 30 w 909"/>
              <a:gd name="T1" fmla="*/ 0 h 480"/>
              <a:gd name="T2" fmla="*/ 732 w 909"/>
              <a:gd name="T3" fmla="*/ 0 h 480"/>
              <a:gd name="T4" fmla="*/ 762 w 909"/>
              <a:gd name="T5" fmla="*/ 0 h 480"/>
              <a:gd name="T6" fmla="*/ 767 w 909"/>
              <a:gd name="T7" fmla="*/ 0 h 480"/>
              <a:gd name="T8" fmla="*/ 909 w 909"/>
              <a:gd name="T9" fmla="*/ 2 h 480"/>
              <a:gd name="T10" fmla="*/ 792 w 909"/>
              <a:gd name="T11" fmla="*/ 117 h 480"/>
              <a:gd name="T12" fmla="*/ 792 w 909"/>
              <a:gd name="T13" fmla="*/ 450 h 480"/>
              <a:gd name="T14" fmla="*/ 762 w 909"/>
              <a:gd name="T15" fmla="*/ 480 h 480"/>
              <a:gd name="T16" fmla="*/ 30 w 909"/>
              <a:gd name="T17" fmla="*/ 480 h 480"/>
              <a:gd name="T18" fmla="*/ 0 w 909"/>
              <a:gd name="T19" fmla="*/ 450 h 480"/>
              <a:gd name="T20" fmla="*/ 0 w 909"/>
              <a:gd name="T21" fmla="*/ 30 h 480"/>
              <a:gd name="T22" fmla="*/ 30 w 909"/>
              <a:gd name="T2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9" h="480">
                <a:moveTo>
                  <a:pt x="30" y="0"/>
                </a:moveTo>
                <a:cubicBezTo>
                  <a:pt x="732" y="0"/>
                  <a:pt x="732" y="0"/>
                  <a:pt x="732" y="0"/>
                </a:cubicBezTo>
                <a:cubicBezTo>
                  <a:pt x="762" y="0"/>
                  <a:pt x="762" y="0"/>
                  <a:pt x="762" y="0"/>
                </a:cubicBezTo>
                <a:cubicBezTo>
                  <a:pt x="764" y="0"/>
                  <a:pt x="765" y="0"/>
                  <a:pt x="767" y="0"/>
                </a:cubicBezTo>
                <a:cubicBezTo>
                  <a:pt x="909" y="2"/>
                  <a:pt x="909" y="2"/>
                  <a:pt x="909" y="2"/>
                </a:cubicBezTo>
                <a:cubicBezTo>
                  <a:pt x="792" y="117"/>
                  <a:pt x="792" y="117"/>
                  <a:pt x="792" y="117"/>
                </a:cubicBezTo>
                <a:cubicBezTo>
                  <a:pt x="792" y="450"/>
                  <a:pt x="792" y="450"/>
                  <a:pt x="792" y="450"/>
                </a:cubicBezTo>
                <a:cubicBezTo>
                  <a:pt x="792" y="466"/>
                  <a:pt x="779" y="480"/>
                  <a:pt x="762" y="480"/>
                </a:cubicBezTo>
                <a:cubicBezTo>
                  <a:pt x="30" y="480"/>
                  <a:pt x="30" y="480"/>
                  <a:pt x="30" y="480"/>
                </a:cubicBezTo>
                <a:cubicBezTo>
                  <a:pt x="13" y="480"/>
                  <a:pt x="0" y="466"/>
                  <a:pt x="0" y="45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4"/>
                  <a:pt x="13" y="0"/>
                  <a:pt x="30" y="0"/>
                </a:cubicBezTo>
                <a:close/>
              </a:path>
            </a:pathLst>
          </a:custGeom>
          <a:solidFill>
            <a:srgbClr val="EA54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153160" y="1510030"/>
            <a:ext cx="127317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sym typeface="Calibri"/>
              </a:rPr>
              <a:t>资源利用效率低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3160" y="3054350"/>
            <a:ext cx="145859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bg1"/>
                </a:solidFill>
                <a:sym typeface="Calibri"/>
              </a:rPr>
              <a:t>单物理机多应用无法有效隔离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1725" y="4874895"/>
            <a:ext cx="132461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bg1"/>
                </a:solidFill>
                <a:sym typeface="Calibri"/>
              </a:rPr>
              <a:t>运维部署不方便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48600" y="1375410"/>
            <a:ext cx="135572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bg1"/>
                </a:solidFill>
                <a:sym typeface="Calibri"/>
              </a:rPr>
              <a:t>测试、版本管理复杂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38440" y="3331210"/>
            <a:ext cx="137604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bg1"/>
                </a:solidFill>
                <a:sym typeface="Calibri"/>
              </a:rPr>
              <a:t>迁移成本高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8120" y="4874895"/>
            <a:ext cx="1386205" cy="735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solidFill>
                  <a:schemeClr val="bg1"/>
                </a:solidFill>
                <a:sym typeface="Calibri"/>
              </a:rPr>
              <a:t>虚拟机，空间占用大，启动慢，管理复杂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 rot="5400000">
            <a:off x="815103" y="3468647"/>
            <a:ext cx="2008628" cy="1747506"/>
            <a:chOff x="1619499" y="130656"/>
            <a:chExt cx="2008628" cy="1747506"/>
          </a:xfrm>
        </p:grpSpPr>
        <p:sp>
          <p:nvSpPr>
            <p:cNvPr id="90" name="六边形 89"/>
            <p:cNvSpPr/>
            <p:nvPr/>
          </p:nvSpPr>
          <p:spPr>
            <a:xfrm rot="10800000">
              <a:off x="1619499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六边形 4"/>
            <p:cNvSpPr/>
            <p:nvPr/>
          </p:nvSpPr>
          <p:spPr>
            <a:xfrm rot="5400000">
              <a:off x="2022380" y="313106"/>
              <a:ext cx="1202866" cy="138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grpSp>
        <p:nvGrpSpPr>
          <p:cNvPr id="86" name="组合 85"/>
          <p:cNvGrpSpPr/>
          <p:nvPr/>
        </p:nvGrpSpPr>
        <p:grpSpPr>
          <a:xfrm rot="5400000">
            <a:off x="2688552" y="3482724"/>
            <a:ext cx="2008628" cy="1747506"/>
            <a:chOff x="1619499" y="130656"/>
            <a:chExt cx="2008628" cy="1747506"/>
          </a:xfrm>
        </p:grpSpPr>
        <p:sp>
          <p:nvSpPr>
            <p:cNvPr id="87" name="六边形 86"/>
            <p:cNvSpPr/>
            <p:nvPr/>
          </p:nvSpPr>
          <p:spPr>
            <a:xfrm rot="10800000">
              <a:off x="1619499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六边形 4"/>
            <p:cNvSpPr/>
            <p:nvPr/>
          </p:nvSpPr>
          <p:spPr>
            <a:xfrm rot="5400000">
              <a:off x="2022380" y="313106"/>
              <a:ext cx="1202866" cy="138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grpSp>
        <p:nvGrpSpPr>
          <p:cNvPr id="83" name="组合 82"/>
          <p:cNvGrpSpPr/>
          <p:nvPr/>
        </p:nvGrpSpPr>
        <p:grpSpPr>
          <a:xfrm rot="5400000">
            <a:off x="1713834" y="1736716"/>
            <a:ext cx="2008628" cy="1747506"/>
            <a:chOff x="1619499" y="130656"/>
            <a:chExt cx="2008628" cy="1747506"/>
          </a:xfrm>
        </p:grpSpPr>
        <p:sp>
          <p:nvSpPr>
            <p:cNvPr id="84" name="六边形 83"/>
            <p:cNvSpPr/>
            <p:nvPr/>
          </p:nvSpPr>
          <p:spPr>
            <a:xfrm rot="10800000">
              <a:off x="1619499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六边形 4"/>
            <p:cNvSpPr/>
            <p:nvPr/>
          </p:nvSpPr>
          <p:spPr>
            <a:xfrm rot="5400000">
              <a:off x="2022380" y="313106"/>
              <a:ext cx="1202866" cy="138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2964912" cy="5355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mtClean="0"/>
              <a:t>不可变基础设施</a:t>
            </a:r>
            <a:endParaRPr lang="zh-CN" altLang="en-US" smtClean="0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280633" y="2448089"/>
            <a:ext cx="1027134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业务代码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2854" y="41577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环境配置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79298" y="4157736"/>
            <a:ext cx="1027134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应用配置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9551" y="1603332"/>
            <a:ext cx="335697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基础设施的不可变性，最基本的就是指运行服务的服务器在完成部署后，就不再进行更改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99551" y="3511833"/>
            <a:ext cx="3725449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/>
              <a:t>可变基础设施通常会导致以下</a:t>
            </a:r>
            <a:r>
              <a:rPr lang="zh-CN" altLang="en-US" smtClean="0"/>
              <a:t>问题</a:t>
            </a:r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mtClean="0"/>
              <a:t>在</a:t>
            </a:r>
            <a:r>
              <a:rPr lang="zh-CN" altLang="en-US"/>
              <a:t>灾难发生的时候，难以重新构建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mtClean="0"/>
              <a:t>状态</a:t>
            </a:r>
            <a:r>
              <a:rPr lang="zh-CN" altLang="en-US"/>
              <a:t>不一致的并发风险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2125345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虚拟化简介</a:t>
            </a:r>
            <a:endParaRPr 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1294765"/>
            <a:ext cx="3231515" cy="847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3475" y="1294765"/>
            <a:ext cx="547370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虚拟化是一种技术，可以利用以往局限于硬件的资源来创建有用的 IT 服务。将物理计算机的工作能力分配给多个用户或环境，从而充分利用计算机的所有能力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1415" y="3057525"/>
            <a:ext cx="505714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虚拟化技术可以追溯到上世纪 60 年代，但它直到 21 世纪初才得以广泛应用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实现虚拟化的技术，例如 Hypervisor（虚拟机监控程序）</a:t>
            </a:r>
            <a:r>
              <a:rPr lang="zh-CN" altLang="en-US">
                <a:sym typeface="Calibri"/>
              </a:rPr>
              <a:t>一种运行在基础物理服务器和操作系统之间的中间软件层，可允许多个操作系统和应用共享硬件</a:t>
            </a:r>
            <a:endParaRPr lang="zh-CN" altLang="en-US"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Calibri"/>
              </a:rPr>
              <a:t>Hypervisors是一种在虚拟环境中的“元”操作系统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0" y="3345815"/>
            <a:ext cx="3185795" cy="17291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3375281" cy="5355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rPr lang="zh-CN" altLang="en-US"/>
              <a:t>虚拟</a:t>
            </a:r>
            <a:r>
              <a:rPr lang="zh-CN" altLang="en-US" smtClean="0"/>
              <a:t>化技术</a:t>
            </a:r>
            <a:r>
              <a:rPr lang="zh-CN" altLang="en-US"/>
              <a:t>的历史</a:t>
            </a:r>
            <a:endParaRPr lang="zh-CN" altLang="en-US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613910" y="1317625"/>
            <a:ext cx="605853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虚拟化容器技术(virtualized container)的历史，其实可以一直追溯上世纪 70 年代末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运行 Unix 的机器是长得像音响一样的、名叫 PDP 系列的巨型盒子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系统级别软件构建(Build)和测试(Test)的效率是其中一个最为棘手的难题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chroot(Change Root)的系统调用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Chroot 的诞生，也第一次为世人打开了“进程隔离”的大门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17625"/>
            <a:ext cx="3972560" cy="34016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数字化业务变革 - 新方舟平台赋能生态"/>
          <p:cNvSpPr txBox="1"/>
          <p:nvPr/>
        </p:nvSpPr>
        <p:spPr>
          <a:xfrm>
            <a:off x="381000" y="288000"/>
            <a:ext cx="5783580" cy="5340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rPr lang="zh-CN" altLang="en-US">
                <a:sym typeface="Calibri"/>
              </a:rPr>
              <a:t>Borg论文</a:t>
            </a:r>
            <a:r>
              <a:rPr lang="en-US" altLang="zh-CN">
                <a:sym typeface="Calibri"/>
              </a:rPr>
              <a:t>--</a:t>
            </a:r>
            <a:r>
              <a:rPr lang="zh-CN" altLang="en-US">
                <a:sym typeface="Calibri"/>
              </a:rPr>
              <a:t>Process Container</a:t>
            </a:r>
            <a:endParaRPr lang="en-US" altLang="zh-CN"/>
          </a:p>
        </p:txBody>
      </p:sp>
      <p:sp>
        <p:nvSpPr>
          <p:cNvPr id="1094" name="矩形 2"/>
          <p:cNvSpPr/>
          <p:nvPr/>
        </p:nvSpPr>
        <p:spPr>
          <a:xfrm>
            <a:off x="-6351" y="280352"/>
            <a:ext cx="254001" cy="508001"/>
          </a:xfrm>
          <a:prstGeom prst="rect">
            <a:avLst/>
          </a:prstGeom>
          <a:solidFill>
            <a:srgbClr val="D02D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095" name="新版联合logo-红灰.tif" descr="新版联合logo-红灰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0" y="317500"/>
            <a:ext cx="2286000" cy="3803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106805"/>
            <a:ext cx="3515995" cy="14370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64125" y="830580"/>
            <a:ext cx="6318885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Google 这套容器化基础设施的规模化应用与成熟，可以追溯 到 2004~2007 年之间，而这其中一个最为关键的节点，正是一种名叫 Process Container 技术的发布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Calibri"/>
              </a:rPr>
              <a:t>Google 的 </a:t>
            </a:r>
            <a:r>
              <a:rPr lang="zh-CN" altLang="en-US">
                <a:sym typeface="Calibri"/>
              </a:rPr>
              <a:t>Borg 集群管理系统，基础设施技术栈其实是一个标准容器技术栈，而不是一个虚拟机技术栈</a:t>
            </a:r>
            <a:endParaRPr lang="zh-CN" altLang="en-US"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由于Container 这个术语在 Linux 内核中另有它用，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Process Container 在 Linux 中被正式改名叫作: Cgroups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2851150"/>
            <a:ext cx="3564890" cy="31362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29358fd-4537-4aa1-91c4-4b7da104ae15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8575" cap="flat">
          <a:solidFill>
            <a:schemeClr val="accent1"/>
          </a:solidFill>
          <a:prstDash val="dash"/>
          <a:miter lim="800000"/>
          <a:tailEnd type="triangle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9C8ABC2A3433140AFDAEBC96FEEEC22" ma:contentTypeVersion="1" ma:contentTypeDescription="新建文档。" ma:contentTypeScope="" ma:versionID="b7f86e37a9e3b90751b1a5e279ed7d6b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DE011D-4494-4044-A796-04E31157A98B}"/>
</file>

<file path=customXml/itemProps2.xml><?xml version="1.0" encoding="utf-8"?>
<ds:datastoreItem xmlns:ds="http://schemas.openxmlformats.org/officeDocument/2006/customXml" ds:itemID="{81369E29-D9F9-4D38-A9A7-379CAE722867}"/>
</file>

<file path=customXml/itemProps3.xml><?xml version="1.0" encoding="utf-8"?>
<ds:datastoreItem xmlns:ds="http://schemas.openxmlformats.org/officeDocument/2006/customXml" ds:itemID="{B8AF2743-487A-4E44-92C9-E00790039B6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4249</Words>
  <Application>WPS 演示</Application>
  <PresentationFormat>宽屏</PresentationFormat>
  <Paragraphs>484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2" baseType="lpstr">
      <vt:lpstr>Arial</vt:lpstr>
      <vt:lpstr>方正书宋_GBK</vt:lpstr>
      <vt:lpstr>Wingdings</vt:lpstr>
      <vt:lpstr>Calibri</vt:lpstr>
      <vt:lpstr>Helvetica Neue</vt:lpstr>
      <vt:lpstr>Calibri Light</vt:lpstr>
      <vt:lpstr>Arial</vt:lpstr>
      <vt:lpstr>微软雅黑</vt:lpstr>
      <vt:lpstr>汉仪旗黑</vt:lpstr>
      <vt:lpstr>Helvetica Neue</vt:lpstr>
      <vt:lpstr>微软雅黑</vt:lpstr>
      <vt:lpstr>等线</vt:lpstr>
      <vt:lpstr>Calibri</vt:lpstr>
      <vt:lpstr>Gill Sans</vt:lpstr>
      <vt:lpstr>Source Sans Pro Regular</vt:lpstr>
      <vt:lpstr>Consolas</vt:lpstr>
      <vt:lpstr>宋体</vt:lpstr>
      <vt:lpstr>苹方-简</vt:lpstr>
      <vt:lpstr>华康俪金黑W8(P)</vt:lpstr>
      <vt:lpstr>Arial Unicode MS</vt:lpstr>
      <vt:lpstr>汉仪书宋二KW</vt:lpstr>
      <vt:lpstr>汉仪中等线KW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liuchang (IT)</dc:creator>
  <cp:lastModifiedBy>liuzhi</cp:lastModifiedBy>
  <cp:revision>488</cp:revision>
  <dcterms:created xsi:type="dcterms:W3CDTF">2021-04-13T15:42:18Z</dcterms:created>
  <dcterms:modified xsi:type="dcterms:W3CDTF">2021-04-13T15:42:18Z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  <property fmtid="{D5CDD505-2E9C-101B-9397-08002B2CF9AE}" pid="3" name="ContentTypeId">
    <vt:lpwstr>0x01010079C8ABC2A3433140AFDAEBC96FEEEC22</vt:lpwstr>
  </property>
</Properties>
</file>