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2" r:id="rId2"/>
    <p:sldId id="272" r:id="rId3"/>
    <p:sldId id="256" r:id="rId4"/>
    <p:sldId id="264" r:id="rId5"/>
    <p:sldId id="265" r:id="rId6"/>
    <p:sldId id="274" r:id="rId7"/>
    <p:sldId id="273" r:id="rId8"/>
    <p:sldId id="275" r:id="rId9"/>
    <p:sldId id="277" r:id="rId10"/>
    <p:sldId id="284" r:id="rId11"/>
    <p:sldId id="282" r:id="rId12"/>
    <p:sldId id="276" r:id="rId13"/>
    <p:sldId id="279" r:id="rId14"/>
    <p:sldId id="285" r:id="rId15"/>
    <p:sldId id="286" r:id="rId16"/>
    <p:sldId id="280" r:id="rId17"/>
    <p:sldId id="269" r:id="rId18"/>
    <p:sldId id="281" r:id="rId19"/>
    <p:sldId id="27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C0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9302B-B2AB-47B7-B2BF-4D7C834DB3C0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268A6-3E36-4872-A374-2DC8ED36A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88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45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13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080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380C-1D4A-468D-B93C-8CE9C1B43B70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33A5-6287-4064-8FFA-E14BEB025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75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380C-1D4A-468D-B93C-8CE9C1B43B70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33A5-6287-4064-8FFA-E14BEB025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61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380C-1D4A-468D-B93C-8CE9C1B43B70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33A5-6287-4064-8FFA-E14BEB025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284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52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380C-1D4A-468D-B93C-8CE9C1B43B70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33A5-6287-4064-8FFA-E14BEB025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72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380C-1D4A-468D-B93C-8CE9C1B43B70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33A5-6287-4064-8FFA-E14BEB025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62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380C-1D4A-468D-B93C-8CE9C1B43B70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33A5-6287-4064-8FFA-E14BEB025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55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380C-1D4A-468D-B93C-8CE9C1B43B70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33A5-6287-4064-8FFA-E14BEB025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11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380C-1D4A-468D-B93C-8CE9C1B43B70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33A5-6287-4064-8FFA-E14BEB025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27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380C-1D4A-468D-B93C-8CE9C1B43B70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33A5-6287-4064-8FFA-E14BEB025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90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380C-1D4A-468D-B93C-8CE9C1B43B70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33A5-6287-4064-8FFA-E14BEB025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95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380C-1D4A-468D-B93C-8CE9C1B43B70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33A5-6287-4064-8FFA-E14BEB025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5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C380C-1D4A-468D-B93C-8CE9C1B43B70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F33A5-6287-4064-8FFA-E14BEB025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59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VCG21gic15681475.jpg"/>
          <p:cNvPicPr>
            <a:picLocks noChangeAspect="1"/>
          </p:cNvPicPr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80009" cy="6858000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3931741" y="3621022"/>
            <a:ext cx="8248268" cy="1344181"/>
          </a:xfrm>
          <a:prstGeom prst="rect">
            <a:avLst/>
          </a:prstGeom>
          <a:solidFill>
            <a:srgbClr val="C00000">
              <a:alpha val="72000"/>
            </a:srgbClr>
          </a:solidFill>
          <a:ln>
            <a:noFill/>
          </a:ln>
        </p:spPr>
        <p:txBody>
          <a:bodyPr vert="horz" wrap="square" lIns="121920" tIns="60960" rIns="121920" bIns="60960" numCol="1" anchor="ctr" anchorCtr="1" compatLnSpc="1">
            <a:prstTxWarp prst="textNoShape">
              <a:avLst/>
            </a:prstTxWarp>
          </a:bodyPr>
          <a:lstStyle/>
          <a:p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79777" y="3525012"/>
            <a:ext cx="4019049" cy="138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733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群机器人功能</a:t>
            </a:r>
            <a:r>
              <a:rPr kumimoji="1" lang="zh-CN" altLang="en-US" sz="3733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介绍</a:t>
            </a:r>
            <a:endParaRPr kumimoji="1" lang="en-US" altLang="zh-CN" sz="3733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867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2021</a:t>
            </a:r>
            <a:r>
              <a:rPr kumimoji="1" lang="zh-CN" altLang="en-US" sz="1867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年</a:t>
            </a:r>
            <a:r>
              <a:rPr kumimoji="1" lang="en-US" altLang="zh-CN" sz="1867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4</a:t>
            </a:r>
            <a:r>
              <a:rPr kumimoji="1" lang="zh-CN" altLang="en-US" sz="1867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月</a:t>
            </a:r>
            <a:endParaRPr kumimoji="1" lang="en-US" altLang="zh-CN" sz="1867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3826797" y="3620697"/>
            <a:ext cx="60959" cy="1344000"/>
          </a:xfrm>
          <a:prstGeom prst="rect">
            <a:avLst/>
          </a:prstGeom>
          <a:solidFill>
            <a:srgbClr val="C00000">
              <a:alpha val="73000"/>
            </a:srgbClr>
          </a:solidFill>
          <a:ln>
            <a:noFill/>
          </a:ln>
        </p:spPr>
        <p:txBody>
          <a:bodyPr vert="horz" wrap="square" lIns="121920" tIns="60960" rIns="121920" bIns="60960" numCol="1" anchor="ctr" anchorCtr="1" compatLnSpc="1">
            <a:prstTxWarp prst="textNoShape">
              <a:avLst/>
            </a:prstTxWarp>
          </a:bodyPr>
          <a:lstStyle/>
          <a:p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405" y="280751"/>
            <a:ext cx="2167163" cy="101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4625" y="442497"/>
            <a:ext cx="5598673" cy="604312"/>
          </a:xfrm>
        </p:spPr>
        <p:txBody>
          <a:bodyPr>
            <a:normAutofit/>
          </a:bodyPr>
          <a:lstStyle/>
          <a:p>
            <a:r>
              <a:rPr lang="zh-CN" altLang="en-US" sz="2000" kern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创建问答类群机器人步骤一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45" y="2583405"/>
            <a:ext cx="2627369" cy="22905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866" y="2273523"/>
            <a:ext cx="4774709" cy="38295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428" y="2456656"/>
            <a:ext cx="3076575" cy="2981325"/>
          </a:xfrm>
          <a:prstGeom prst="rect">
            <a:avLst/>
          </a:prstGeom>
        </p:spPr>
      </p:pic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239350" y="548425"/>
            <a:ext cx="192021" cy="389441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txBody>
          <a:bodyPr vert="horz" wrap="square" lIns="121920" tIns="60960" rIns="121920" bIns="60960" numCol="1" anchor="ctr" anchorCtr="1" compatLnSpc="1"/>
          <a:lstStyle/>
          <a:p>
            <a:endParaRPr lang="zh-CN" altLang="en-US" sz="14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8645" y="1283786"/>
            <a:ext cx="9224000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在企业微信端创建群机器人，并发布至公司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 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联系管理员鲍仁云进行创建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432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1371" y="456800"/>
            <a:ext cx="5284251" cy="572689"/>
          </a:xfrm>
        </p:spPr>
        <p:txBody>
          <a:bodyPr>
            <a:normAutofit/>
          </a:bodyPr>
          <a:lstStyle/>
          <a:p>
            <a:r>
              <a:rPr lang="zh-CN" altLang="en-US" sz="2000" kern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创建问答类群机器人</a:t>
            </a:r>
            <a:r>
              <a:rPr lang="zh-CN" altLang="en-US" sz="2000" kern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步骤二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39350" y="548425"/>
            <a:ext cx="192021" cy="389441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txBody>
          <a:bodyPr vert="horz" wrap="square" lIns="121920" tIns="60960" rIns="121920" bIns="60960" numCol="1" anchor="ctr" anchorCtr="1" compatLnSpc="1"/>
          <a:lstStyle/>
          <a:p>
            <a:endParaRPr lang="zh-CN" altLang="en-US" sz="14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550216"/>
              </p:ext>
            </p:extLst>
          </p:nvPr>
        </p:nvGraphicFramePr>
        <p:xfrm>
          <a:off x="1186766" y="1636776"/>
          <a:ext cx="6068646" cy="219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823"/>
                <a:gridCol w="1827823"/>
                <a:gridCol w="2413000"/>
              </a:tblGrid>
              <a:tr h="363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中文名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</a:tr>
              <a:tr h="45663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FD1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业务字段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varchar</a:t>
                      </a:r>
                      <a:endParaRPr lang="zh-CN" altLang="en-US" dirty="0"/>
                    </a:p>
                  </a:txBody>
                  <a:tcPr/>
                </a:tc>
              </a:tr>
              <a:tr h="45663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FD2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业务字段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varchar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45663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FD3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业务字段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varchar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45663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088477" y="1148466"/>
            <a:ext cx="5840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业务系统需要创建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答案视图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表，表结构如下：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088477" y="4181226"/>
            <a:ext cx="907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移动中台配置同步数据源，把数据同步至群机器人知识库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 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由管理员操作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766" y="4902728"/>
            <a:ext cx="10186416" cy="124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9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1371" y="456800"/>
            <a:ext cx="2975391" cy="572689"/>
          </a:xfrm>
        </p:spPr>
        <p:txBody>
          <a:bodyPr>
            <a:normAutofit fontScale="90000"/>
          </a:bodyPr>
          <a:lstStyle/>
          <a:p>
            <a:pPr algn="dist" eaLnBrk="0" hangingPunct="0"/>
            <a:r>
              <a:rPr lang="zh-CN" altLang="en-US" sz="2000" kern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问答类群机器人 </a:t>
            </a:r>
            <a:r>
              <a:rPr lang="en-US" altLang="zh-CN" sz="2000" kern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000" kern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知识库</a:t>
            </a:r>
            <a:endParaRPr lang="zh-CN" altLang="zh-CN" sz="2000" kern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24" y="1304118"/>
            <a:ext cx="11221452" cy="5033603"/>
          </a:xfrm>
          <a:prstGeom prst="rect">
            <a:avLst/>
          </a:prstGeom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39350" y="548425"/>
            <a:ext cx="192021" cy="389441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txBody>
          <a:bodyPr vert="horz" wrap="square" lIns="121920" tIns="60960" rIns="121920" bIns="60960" numCol="1" anchor="ctr" anchorCtr="1" compatLnSpc="1"/>
          <a:lstStyle/>
          <a:p>
            <a:endParaRPr lang="zh-CN" altLang="en-US" sz="14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472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1371" y="456800"/>
            <a:ext cx="5284251" cy="572689"/>
          </a:xfrm>
        </p:spPr>
        <p:txBody>
          <a:bodyPr>
            <a:normAutofit/>
          </a:bodyPr>
          <a:lstStyle/>
          <a:p>
            <a:r>
              <a:rPr lang="zh-CN" altLang="en-US" sz="2000" kern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创建问答类群机器人</a:t>
            </a:r>
            <a:r>
              <a:rPr lang="zh-CN" altLang="en-US" sz="2000" kern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步骤三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40" y="1651467"/>
            <a:ext cx="10802032" cy="4623772"/>
          </a:xfrm>
          <a:prstGeom prst="rect">
            <a:avLst/>
          </a:prstGeom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39350" y="548425"/>
            <a:ext cx="192021" cy="389441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txBody>
          <a:bodyPr vert="horz" wrap="square" lIns="121920" tIns="60960" rIns="121920" bIns="60960" numCol="1" anchor="ctr" anchorCtr="1" compatLnSpc="1"/>
          <a:lstStyle/>
          <a:p>
            <a:endParaRPr lang="zh-CN" altLang="en-US" sz="14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8240" y="1029489"/>
            <a:ext cx="9648795" cy="442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在百度机器人里配置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意图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，导入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词典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、设置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特征词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，场景、数据由业务提供，管理员进行配置</a:t>
            </a:r>
            <a:endParaRPr lang="en-US" altLang="zh-CN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709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1371" y="456800"/>
            <a:ext cx="5284251" cy="572689"/>
          </a:xfrm>
        </p:spPr>
        <p:txBody>
          <a:bodyPr>
            <a:normAutofit/>
          </a:bodyPr>
          <a:lstStyle/>
          <a:p>
            <a:r>
              <a:rPr lang="zh-CN" altLang="en-US" sz="2000" kern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创建问答类群机器人</a:t>
            </a:r>
            <a:r>
              <a:rPr lang="zh-CN" altLang="en-US" sz="2000" kern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步骤三 </a:t>
            </a:r>
            <a:r>
              <a:rPr lang="en-US" altLang="zh-CN" sz="2000" kern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000" kern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词典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39350" y="548425"/>
            <a:ext cx="192021" cy="389441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txBody>
          <a:bodyPr vert="horz" wrap="square" lIns="121920" tIns="60960" rIns="121920" bIns="60960" numCol="1" anchor="ctr" anchorCtr="1" compatLnSpc="1"/>
          <a:lstStyle/>
          <a:p>
            <a:endParaRPr lang="zh-CN" altLang="en-US" sz="14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50" y="1029489"/>
            <a:ext cx="11687556" cy="563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1371" y="456800"/>
            <a:ext cx="5284251" cy="572689"/>
          </a:xfrm>
        </p:spPr>
        <p:txBody>
          <a:bodyPr>
            <a:normAutofit/>
          </a:bodyPr>
          <a:lstStyle/>
          <a:p>
            <a:r>
              <a:rPr lang="zh-CN" altLang="en-US" sz="2000" kern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创建问答类群机器人</a:t>
            </a:r>
            <a:r>
              <a:rPr lang="zh-CN" altLang="en-US" sz="2000" kern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步骤三 </a:t>
            </a:r>
            <a:r>
              <a:rPr lang="en-US" altLang="zh-CN" sz="2000" kern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000" kern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特征词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39350" y="548425"/>
            <a:ext cx="192021" cy="389441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txBody>
          <a:bodyPr vert="horz" wrap="square" lIns="121920" tIns="60960" rIns="121920" bIns="60960" numCol="1" anchor="ctr" anchorCtr="1" compatLnSpc="1"/>
          <a:lstStyle/>
          <a:p>
            <a:endParaRPr lang="zh-CN" altLang="en-US" sz="14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0676" y="2556887"/>
            <a:ext cx="3185487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通过特征词识别图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例如：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意图：某系统的项目是谁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467" y="1029489"/>
            <a:ext cx="5347525" cy="560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6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1371" y="456800"/>
            <a:ext cx="5622338" cy="572689"/>
          </a:xfrm>
        </p:spPr>
        <p:txBody>
          <a:bodyPr>
            <a:normAutofit/>
          </a:bodyPr>
          <a:lstStyle/>
          <a:p>
            <a:r>
              <a:rPr lang="zh-CN" altLang="en-US" sz="2000" kern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创建问答类群机器人</a:t>
            </a:r>
            <a:r>
              <a:rPr lang="zh-CN" altLang="en-US" sz="2000" kern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步骤四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5" y="2004754"/>
            <a:ext cx="11798968" cy="3356323"/>
          </a:xfrm>
          <a:prstGeom prst="rect">
            <a:avLst/>
          </a:prstGeom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39350" y="548425"/>
            <a:ext cx="192021" cy="389441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txBody>
          <a:bodyPr vert="horz" wrap="square" lIns="121920" tIns="60960" rIns="121920" bIns="60960" numCol="1" anchor="ctr" anchorCtr="1" compatLnSpc="1"/>
          <a:lstStyle/>
          <a:p>
            <a:endParaRPr lang="zh-CN" altLang="en-US" sz="14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1371" y="1140644"/>
            <a:ext cx="6647974" cy="442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在移动中台配置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群机器人与百度机器人关联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，由管理员操作</a:t>
            </a:r>
            <a:endParaRPr lang="en-US" altLang="zh-CN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251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1371" y="456800"/>
            <a:ext cx="5284251" cy="572689"/>
          </a:xfrm>
        </p:spPr>
        <p:txBody>
          <a:bodyPr>
            <a:normAutofit/>
          </a:bodyPr>
          <a:lstStyle/>
          <a:p>
            <a:r>
              <a:rPr lang="zh-CN" altLang="en-US" sz="2000" kern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创建问答类群机器人</a:t>
            </a:r>
            <a:r>
              <a:rPr lang="zh-CN" altLang="en-US" sz="2000" kern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步骤五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50" y="1931568"/>
            <a:ext cx="11768332" cy="4551367"/>
          </a:xfrm>
          <a:prstGeom prst="rect">
            <a:avLst/>
          </a:prstGeom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39350" y="548425"/>
            <a:ext cx="192021" cy="389441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txBody>
          <a:bodyPr vert="horz" wrap="square" lIns="121920" tIns="60960" rIns="121920" bIns="60960" numCol="1" anchor="ctr" anchorCtr="1" compatLnSpc="1"/>
          <a:lstStyle/>
          <a:p>
            <a:endParaRPr lang="zh-CN" altLang="en-US" sz="14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1371" y="1108187"/>
            <a:ext cx="7803346" cy="442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在移动中台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进行配置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意图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与答案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关联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，场景由业务提供，管理员进行配置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527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1371" y="456800"/>
            <a:ext cx="5284251" cy="572689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CMDB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相关信息解答群机器人案例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39350" y="548425"/>
            <a:ext cx="192021" cy="389441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txBody>
          <a:bodyPr vert="horz" wrap="square" lIns="121920" tIns="60960" rIns="121920" bIns="60960" numCol="1" anchor="ctr" anchorCtr="1" compatLnSpc="1"/>
          <a:lstStyle/>
          <a:p>
            <a:endParaRPr lang="zh-CN" altLang="en-US" sz="14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410" y="1029489"/>
            <a:ext cx="2890278" cy="557463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688" y="1029489"/>
            <a:ext cx="2869611" cy="557463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021054" y="2985808"/>
            <a:ext cx="2165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目前支持问题解答：</a:t>
            </a:r>
            <a:endParaRPr lang="en-US" altLang="zh-CN" sz="1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项目经理、</a:t>
            </a:r>
            <a:r>
              <a:rPr lang="en-US" altLang="zh-CN" sz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</a:t>
            </a:r>
            <a:r>
              <a:rPr lang="zh-CN" altLang="en-US" sz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、产品经理、业务接口人、系统支持、数据库支持、系统网址</a:t>
            </a:r>
          </a:p>
        </p:txBody>
      </p:sp>
    </p:spTree>
    <p:extLst>
      <p:ext uri="{BB962C8B-B14F-4D97-AF65-F5344CB8AC3E}">
        <p14:creationId xmlns:p14="http://schemas.microsoft.com/office/powerpoint/2010/main" val="263528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1371" y="435149"/>
            <a:ext cx="5284251" cy="596372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群公告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25" y="1156663"/>
            <a:ext cx="5783066" cy="5289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791" y="1156663"/>
            <a:ext cx="2693329" cy="54142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4120" y="1156663"/>
            <a:ext cx="2968757" cy="4855932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9350" y="548425"/>
            <a:ext cx="192021" cy="389441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txBody>
          <a:bodyPr vert="horz" wrap="square" lIns="121920" tIns="60960" rIns="121920" bIns="60960" numCol="1" anchor="ctr" anchorCtr="1" compatLnSpc="1"/>
          <a:lstStyle/>
          <a:p>
            <a:endParaRPr lang="zh-CN" altLang="en-US" sz="14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5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/>
          <p:nvPr/>
        </p:nvSpPr>
        <p:spPr>
          <a:xfrm flipV="1">
            <a:off x="5558970" y="2031181"/>
            <a:ext cx="4800000" cy="28436"/>
          </a:xfrm>
          <a:prstGeom prst="rect">
            <a:avLst/>
          </a:prstGeom>
          <a:solidFill>
            <a:srgbClr val="E60012"/>
          </a:solidFill>
          <a:ln w="6350" cmpd="sng">
            <a:solidFill>
              <a:srgbClr val="E70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"/>
          <p:cNvSpPr/>
          <p:nvPr/>
        </p:nvSpPr>
        <p:spPr>
          <a:xfrm>
            <a:off x="5645285" y="2236459"/>
            <a:ext cx="340901" cy="340901"/>
          </a:xfrm>
          <a:prstGeom prst="rect">
            <a:avLst/>
          </a:prstGeom>
          <a:solidFill>
            <a:srgbClr val="CD0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9" name="Rectangle 2"/>
          <p:cNvSpPr/>
          <p:nvPr/>
        </p:nvSpPr>
        <p:spPr>
          <a:xfrm>
            <a:off x="5558970" y="2566617"/>
            <a:ext cx="4800000" cy="20357"/>
          </a:xfrm>
          <a:prstGeom prst="rect">
            <a:avLst/>
          </a:prstGeom>
          <a:solidFill>
            <a:srgbClr val="E60012"/>
          </a:solidFill>
          <a:ln w="6350" cmpd="sng">
            <a:solidFill>
              <a:srgbClr val="E70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文本框 34"/>
          <p:cNvSpPr txBox="1"/>
          <p:nvPr/>
        </p:nvSpPr>
        <p:spPr>
          <a:xfrm>
            <a:off x="5556582" y="1681938"/>
            <a:ext cx="450764" cy="379656"/>
          </a:xfrm>
          <a:prstGeom prst="rect">
            <a:avLst/>
          </a:prstGeom>
          <a:solidFill>
            <a:srgbClr val="E60012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solidFill>
                  <a:schemeClr val="bg1"/>
                </a:solidFill>
                <a:latin typeface="Microsoft Sans Serif" panose="020B0604020202020204"/>
                <a:ea typeface="huxiaobo-gdh"/>
                <a:cs typeface="Microsoft Sans Serif" panose="020B0604020202020204"/>
              </a:defRPr>
            </a:lvl1pPr>
          </a:lstStyle>
          <a:p>
            <a:r>
              <a:rPr lang="en-US" altLang="zh-CN" sz="1867" dirty="0"/>
              <a:t>01</a:t>
            </a:r>
            <a:endParaRPr lang="zh-CN" altLang="en-US" sz="1867" dirty="0"/>
          </a:p>
        </p:txBody>
      </p:sp>
      <p:sp>
        <p:nvSpPr>
          <p:cNvPr id="36" name="文本框 35"/>
          <p:cNvSpPr txBox="1"/>
          <p:nvPr/>
        </p:nvSpPr>
        <p:spPr>
          <a:xfrm>
            <a:off x="5556582" y="2194375"/>
            <a:ext cx="450764" cy="379656"/>
          </a:xfrm>
          <a:prstGeom prst="rect">
            <a:avLst/>
          </a:prstGeom>
          <a:solidFill>
            <a:srgbClr val="E60012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solidFill>
                  <a:schemeClr val="bg1"/>
                </a:solidFill>
                <a:latin typeface="Microsoft Sans Serif" panose="020B0604020202020204"/>
                <a:ea typeface="huxiaobo-gdh"/>
                <a:cs typeface="Microsoft Sans Serif" panose="020B0604020202020204"/>
              </a:defRPr>
            </a:lvl1pPr>
          </a:lstStyle>
          <a:p>
            <a:r>
              <a:rPr lang="en-US" altLang="zh-CN" sz="1867" dirty="0"/>
              <a:t>02</a:t>
            </a:r>
            <a:endParaRPr lang="zh-CN" altLang="en-US" sz="1867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1796819"/>
            <a:ext cx="4613128" cy="2821517"/>
          </a:xfrm>
          <a:prstGeom prst="rect">
            <a:avLst/>
          </a:prstGeom>
        </p:spPr>
      </p:pic>
      <p:sp>
        <p:nvSpPr>
          <p:cNvPr id="11" name="文本框 34"/>
          <p:cNvSpPr txBox="1"/>
          <p:nvPr/>
        </p:nvSpPr>
        <p:spPr>
          <a:xfrm>
            <a:off x="5559673" y="2748867"/>
            <a:ext cx="450764" cy="379656"/>
          </a:xfrm>
          <a:prstGeom prst="rect">
            <a:avLst/>
          </a:prstGeom>
          <a:solidFill>
            <a:srgbClr val="E60012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solidFill>
                  <a:schemeClr val="bg1"/>
                </a:solidFill>
                <a:latin typeface="Microsoft Sans Serif" panose="020B0604020202020204"/>
                <a:ea typeface="huxiaobo-gdh"/>
                <a:cs typeface="Microsoft Sans Serif" panose="020B0604020202020204"/>
              </a:defRPr>
            </a:lvl1pPr>
          </a:lstStyle>
          <a:p>
            <a:r>
              <a:rPr lang="en-US" altLang="zh-CN" sz="1867" dirty="0"/>
              <a:t>03</a:t>
            </a:r>
            <a:endParaRPr lang="zh-CN" altLang="en-US" sz="1867" dirty="0"/>
          </a:p>
        </p:txBody>
      </p:sp>
      <p:sp>
        <p:nvSpPr>
          <p:cNvPr id="12" name="Rectangle 2"/>
          <p:cNvSpPr/>
          <p:nvPr/>
        </p:nvSpPr>
        <p:spPr>
          <a:xfrm>
            <a:off x="5568114" y="3099316"/>
            <a:ext cx="4800000" cy="22393"/>
          </a:xfrm>
          <a:prstGeom prst="rect">
            <a:avLst/>
          </a:prstGeom>
          <a:solidFill>
            <a:srgbClr val="E60012"/>
          </a:solidFill>
          <a:ln w="6350" cmpd="sng">
            <a:solidFill>
              <a:srgbClr val="E70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矩形 1"/>
          <p:cNvSpPr/>
          <p:nvPr/>
        </p:nvSpPr>
        <p:spPr>
          <a:xfrm>
            <a:off x="6113408" y="1674072"/>
            <a:ext cx="28942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eaLnBrk="0" hangingPunct="0"/>
            <a:r>
              <a:rPr lang="zh-CN" altLang="en-US" sz="1600" kern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消息推送类群机器人操作原理</a:t>
            </a:r>
            <a:endParaRPr lang="zh-CN" altLang="zh-CN" sz="1600" kern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33362" y="2714703"/>
            <a:ext cx="20600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/>
            <a:r>
              <a:rPr lang="zh-CN" altLang="en-US" sz="1600" kern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问答类群机器人架构</a:t>
            </a:r>
            <a:endParaRPr lang="zh-CN" altLang="zh-CN" sz="1600" kern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33362" y="2163815"/>
            <a:ext cx="28742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/>
            <a:r>
              <a:rPr lang="zh-CN" altLang="en-US" sz="1600" kern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系统故障告警机器人</a:t>
            </a:r>
            <a:r>
              <a:rPr lang="zh-CN" altLang="en-US" sz="1600" kern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1600" kern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zh-CN" sz="1600" kern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34"/>
          <p:cNvSpPr txBox="1"/>
          <p:nvPr/>
        </p:nvSpPr>
        <p:spPr>
          <a:xfrm>
            <a:off x="5567695" y="3318359"/>
            <a:ext cx="450764" cy="379656"/>
          </a:xfrm>
          <a:prstGeom prst="rect">
            <a:avLst/>
          </a:prstGeom>
          <a:solidFill>
            <a:srgbClr val="E60012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solidFill>
                  <a:schemeClr val="bg1"/>
                </a:solidFill>
                <a:latin typeface="Microsoft Sans Serif" panose="020B0604020202020204"/>
                <a:ea typeface="huxiaobo-gdh"/>
                <a:cs typeface="Microsoft Sans Serif" panose="020B0604020202020204"/>
              </a:defRPr>
            </a:lvl1pPr>
          </a:lstStyle>
          <a:p>
            <a:r>
              <a:rPr lang="en-US" altLang="zh-CN" sz="1867" dirty="0" smtClean="0"/>
              <a:t>04</a:t>
            </a:r>
            <a:endParaRPr lang="zh-CN" altLang="en-US" sz="1867" dirty="0"/>
          </a:p>
        </p:txBody>
      </p:sp>
      <p:sp>
        <p:nvSpPr>
          <p:cNvPr id="17" name="Rectangle 2"/>
          <p:cNvSpPr/>
          <p:nvPr/>
        </p:nvSpPr>
        <p:spPr>
          <a:xfrm>
            <a:off x="5566992" y="3688219"/>
            <a:ext cx="4800000" cy="22393"/>
          </a:xfrm>
          <a:prstGeom prst="rect">
            <a:avLst/>
          </a:prstGeom>
          <a:solidFill>
            <a:srgbClr val="E60012"/>
          </a:solidFill>
          <a:ln w="6350" cmpd="sng">
            <a:solidFill>
              <a:srgbClr val="E70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矩形 17"/>
          <p:cNvSpPr/>
          <p:nvPr/>
        </p:nvSpPr>
        <p:spPr>
          <a:xfrm>
            <a:off x="6133361" y="3295926"/>
            <a:ext cx="24491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/>
            <a:r>
              <a:rPr lang="zh-CN" altLang="en-US" sz="1600" kern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创建问答类群机器人步骤</a:t>
            </a:r>
            <a:endParaRPr lang="zh-CN" altLang="zh-CN" sz="1600" kern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34"/>
          <p:cNvSpPr txBox="1"/>
          <p:nvPr/>
        </p:nvSpPr>
        <p:spPr>
          <a:xfrm>
            <a:off x="5567696" y="4401195"/>
            <a:ext cx="450764" cy="379656"/>
          </a:xfrm>
          <a:prstGeom prst="rect">
            <a:avLst/>
          </a:prstGeom>
          <a:solidFill>
            <a:srgbClr val="E60012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solidFill>
                  <a:schemeClr val="bg1"/>
                </a:solidFill>
                <a:latin typeface="Microsoft Sans Serif" panose="020B0604020202020204"/>
                <a:ea typeface="huxiaobo-gdh"/>
                <a:cs typeface="Microsoft Sans Serif" panose="020B0604020202020204"/>
              </a:defRPr>
            </a:lvl1pPr>
          </a:lstStyle>
          <a:p>
            <a:r>
              <a:rPr lang="en-US" altLang="zh-CN" sz="1867" dirty="0" smtClean="0"/>
              <a:t>06</a:t>
            </a:r>
            <a:endParaRPr lang="zh-CN" altLang="en-US" sz="1867" dirty="0"/>
          </a:p>
        </p:txBody>
      </p:sp>
      <p:sp>
        <p:nvSpPr>
          <p:cNvPr id="20" name="Rectangle 2"/>
          <p:cNvSpPr/>
          <p:nvPr/>
        </p:nvSpPr>
        <p:spPr>
          <a:xfrm>
            <a:off x="5566993" y="4771055"/>
            <a:ext cx="4800000" cy="22393"/>
          </a:xfrm>
          <a:prstGeom prst="rect">
            <a:avLst/>
          </a:prstGeom>
          <a:solidFill>
            <a:srgbClr val="E60012"/>
          </a:solidFill>
          <a:ln w="6350" cmpd="sng">
            <a:solidFill>
              <a:srgbClr val="E70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矩形 20"/>
          <p:cNvSpPr/>
          <p:nvPr/>
        </p:nvSpPr>
        <p:spPr>
          <a:xfrm>
            <a:off x="6133363" y="4378762"/>
            <a:ext cx="8208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/>
            <a:r>
              <a:rPr lang="zh-CN" altLang="en-US" sz="1600" kern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zh-CN" altLang="en-US" sz="1600" kern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公告</a:t>
            </a:r>
            <a:endParaRPr lang="zh-CN" altLang="zh-CN" sz="1600" kern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34"/>
          <p:cNvSpPr txBox="1"/>
          <p:nvPr/>
        </p:nvSpPr>
        <p:spPr>
          <a:xfrm>
            <a:off x="5567696" y="3863788"/>
            <a:ext cx="450764" cy="379656"/>
          </a:xfrm>
          <a:prstGeom prst="rect">
            <a:avLst/>
          </a:prstGeom>
          <a:solidFill>
            <a:srgbClr val="E60012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solidFill>
                  <a:schemeClr val="bg1"/>
                </a:solidFill>
                <a:latin typeface="Microsoft Sans Serif" panose="020B0604020202020204"/>
                <a:ea typeface="huxiaobo-gdh"/>
                <a:cs typeface="Microsoft Sans Serif" panose="020B0604020202020204"/>
              </a:defRPr>
            </a:lvl1pPr>
          </a:lstStyle>
          <a:p>
            <a:r>
              <a:rPr lang="en-US" altLang="zh-CN" sz="1867" dirty="0" smtClean="0"/>
              <a:t>05</a:t>
            </a:r>
            <a:endParaRPr lang="zh-CN" altLang="en-US" sz="1867" dirty="0"/>
          </a:p>
        </p:txBody>
      </p:sp>
      <p:sp>
        <p:nvSpPr>
          <p:cNvPr id="24" name="Rectangle 2"/>
          <p:cNvSpPr/>
          <p:nvPr/>
        </p:nvSpPr>
        <p:spPr>
          <a:xfrm>
            <a:off x="5566993" y="4233648"/>
            <a:ext cx="4800000" cy="22393"/>
          </a:xfrm>
          <a:prstGeom prst="rect">
            <a:avLst/>
          </a:prstGeom>
          <a:solidFill>
            <a:srgbClr val="E60012"/>
          </a:solidFill>
          <a:ln w="6350" cmpd="sng">
            <a:solidFill>
              <a:srgbClr val="E70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矩形 27"/>
          <p:cNvSpPr/>
          <p:nvPr/>
        </p:nvSpPr>
        <p:spPr>
          <a:xfrm>
            <a:off x="6133361" y="3863788"/>
            <a:ext cx="34437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/>
            <a:r>
              <a:rPr lang="en-US" altLang="zh-CN" sz="1600" kern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CMDB</a:t>
            </a:r>
            <a:r>
              <a:rPr lang="zh-CN" altLang="en-US" sz="1600" kern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相关信息解答群机器人案例</a:t>
            </a:r>
            <a:endParaRPr lang="zh-CN" altLang="zh-CN" sz="1600" kern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561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1371" y="548425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 eaLnBrk="0" hangingPunct="0"/>
            <a:r>
              <a:rPr lang="zh-CN" altLang="en-US" sz="2000" kern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消息推送类</a:t>
            </a:r>
            <a:r>
              <a:rPr lang="zh-CN" altLang="en-US" sz="2000" kern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群机器人操作原理</a:t>
            </a:r>
            <a:endParaRPr lang="zh-CN" altLang="zh-CN" sz="2000" kern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026708" y="3352801"/>
            <a:ext cx="264695" cy="27271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693853" y="3352801"/>
            <a:ext cx="264695" cy="27271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46894" y="3352802"/>
            <a:ext cx="264695" cy="27271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599934" y="3352801"/>
            <a:ext cx="264695" cy="27271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991570" y="3352800"/>
            <a:ext cx="264695" cy="27271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0383204" y="3352800"/>
            <a:ext cx="264695" cy="27271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74770" y="1885765"/>
            <a:ext cx="986590" cy="521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管理员</a:t>
            </a:r>
            <a:endParaRPr lang="zh-CN" altLang="en-US" sz="1400" dirty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74770" y="4170768"/>
            <a:ext cx="986590" cy="521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endParaRPr lang="zh-CN" altLang="en-US" sz="1400" dirty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04722" y="2029325"/>
            <a:ext cx="1308666" cy="56949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1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手机</a:t>
            </a:r>
            <a:r>
              <a:rPr lang="en-US" altLang="zh-CN" sz="1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\PC</a:t>
            </a:r>
            <a:r>
              <a:rPr lang="zh-CN" altLang="en-US" sz="1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端</a:t>
            </a:r>
            <a:r>
              <a:rPr lang="zh-CN" altLang="en-US" sz="1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企业</a:t>
            </a:r>
            <a:r>
              <a:rPr lang="zh-CN" altLang="en-US" sz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</a:t>
            </a:r>
            <a:r>
              <a:rPr lang="zh-CN" altLang="en-US" sz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群</a:t>
            </a:r>
            <a:r>
              <a:rPr lang="zh-CN" altLang="en-US" sz="1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机器人</a:t>
            </a:r>
            <a:endParaRPr lang="zh-CN" altLang="en-US" sz="1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" name="直接箭头连接符 17"/>
          <p:cNvCxnSpPr>
            <a:stCxn id="7" idx="6"/>
            <a:endCxn id="8" idx="2"/>
          </p:cNvCxnSpPr>
          <p:nvPr/>
        </p:nvCxnSpPr>
        <p:spPr>
          <a:xfrm>
            <a:off x="3291403" y="3489159"/>
            <a:ext cx="1402450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6" idx="2"/>
            <a:endCxn id="7" idx="0"/>
          </p:cNvCxnSpPr>
          <p:nvPr/>
        </p:nvCxnSpPr>
        <p:spPr>
          <a:xfrm>
            <a:off x="3159055" y="2598820"/>
            <a:ext cx="1" cy="75398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4128369" y="2037347"/>
            <a:ext cx="1308666" cy="5614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1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</a:t>
            </a:r>
            <a:r>
              <a:rPr lang="zh-CN" altLang="en-US" sz="1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端</a:t>
            </a:r>
            <a:r>
              <a:rPr lang="zh-CN" altLang="en-US" sz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企业微</a:t>
            </a:r>
            <a:r>
              <a:rPr lang="zh-CN" altLang="en-US" sz="1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</a:t>
            </a:r>
            <a:r>
              <a:rPr lang="zh-CN" altLang="en-US" sz="1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发布</a:t>
            </a:r>
            <a:r>
              <a:rPr lang="zh-CN" altLang="en-US" sz="1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群</a:t>
            </a:r>
            <a:r>
              <a:rPr lang="zh-CN" altLang="en-US" sz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机器人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826200" y="2602832"/>
            <a:ext cx="1" cy="75398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9" idx="2"/>
          </p:cNvCxnSpPr>
          <p:nvPr/>
        </p:nvCxnSpPr>
        <p:spPr>
          <a:xfrm>
            <a:off x="4958548" y="3489159"/>
            <a:ext cx="1188346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5624907" y="4515857"/>
            <a:ext cx="1308666" cy="5614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1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</a:t>
            </a:r>
            <a:r>
              <a:rPr lang="zh-CN" altLang="en-US" sz="1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端</a:t>
            </a:r>
            <a:r>
              <a:rPr lang="zh-CN" altLang="en-US" sz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企业微</a:t>
            </a:r>
            <a:r>
              <a:rPr lang="zh-CN" altLang="en-US" sz="1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信群聊中</a:t>
            </a:r>
            <a:r>
              <a:rPr lang="zh-CN" altLang="en-US" sz="1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添加</a:t>
            </a:r>
            <a:r>
              <a:rPr lang="zh-CN" altLang="en-US" sz="1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群</a:t>
            </a:r>
            <a:r>
              <a:rPr lang="zh-CN" altLang="en-US" sz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机器人</a:t>
            </a:r>
          </a:p>
        </p:txBody>
      </p:sp>
      <p:cxnSp>
        <p:nvCxnSpPr>
          <p:cNvPr id="31" name="直接连接符 30"/>
          <p:cNvCxnSpPr>
            <a:stCxn id="9" idx="4"/>
            <a:endCxn id="30" idx="0"/>
          </p:cNvCxnSpPr>
          <p:nvPr/>
        </p:nvCxnSpPr>
        <p:spPr>
          <a:xfrm flipH="1">
            <a:off x="6279240" y="3625518"/>
            <a:ext cx="2" cy="89033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6411589" y="3489158"/>
            <a:ext cx="1188346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077948" y="4515857"/>
            <a:ext cx="1308666" cy="5614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收到群机器人发送的</a:t>
            </a:r>
            <a:r>
              <a:rPr lang="zh-CN" altLang="en-US" sz="1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订阅连接</a:t>
            </a:r>
            <a:endParaRPr lang="zh-CN" altLang="en-US" sz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0" name="直接连接符 39"/>
          <p:cNvCxnSpPr>
            <a:stCxn id="10" idx="4"/>
            <a:endCxn id="39" idx="0"/>
          </p:cNvCxnSpPr>
          <p:nvPr/>
        </p:nvCxnSpPr>
        <p:spPr>
          <a:xfrm flipH="1">
            <a:off x="7732281" y="3625517"/>
            <a:ext cx="1" cy="89034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8490376" y="4507835"/>
            <a:ext cx="1308666" cy="5614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点击订阅连接进行</a:t>
            </a:r>
            <a:r>
              <a:rPr lang="zh-CN" altLang="en-US" sz="1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订阅消息</a:t>
            </a:r>
            <a:endParaRPr lang="zh-CN" altLang="en-US" sz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4" name="直接箭头连接符 43"/>
          <p:cNvCxnSpPr>
            <a:stCxn id="10" idx="6"/>
            <a:endCxn id="11" idx="2"/>
          </p:cNvCxnSpPr>
          <p:nvPr/>
        </p:nvCxnSpPr>
        <p:spPr>
          <a:xfrm flipV="1">
            <a:off x="7864629" y="3489158"/>
            <a:ext cx="1126941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9123916" y="3625516"/>
            <a:ext cx="1" cy="89034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9256264" y="3489156"/>
            <a:ext cx="1126941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9893324" y="4507835"/>
            <a:ext cx="1308666" cy="5614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收到消息</a:t>
            </a:r>
            <a:endParaRPr lang="zh-CN" altLang="en-US" sz="1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H="1">
            <a:off x="10523545" y="3625516"/>
            <a:ext cx="1" cy="89034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9597815" y="1730950"/>
            <a:ext cx="1835471" cy="83099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前提：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</a:rPr>
              <a:t>群机器人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</a:rPr>
              <a:t>与第三方系统对接，消息通过群机器人推送至企业微信端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4" name="直接连接符 53"/>
          <p:cNvCxnSpPr>
            <a:stCxn id="52" idx="2"/>
            <a:endCxn id="12" idx="0"/>
          </p:cNvCxnSpPr>
          <p:nvPr/>
        </p:nvCxnSpPr>
        <p:spPr>
          <a:xfrm>
            <a:off x="10515551" y="2561947"/>
            <a:ext cx="1" cy="7908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2171972" y="1496380"/>
            <a:ext cx="51580" cy="425827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图片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56" y="4683937"/>
            <a:ext cx="517918" cy="517918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97" y="2370901"/>
            <a:ext cx="455837" cy="455837"/>
          </a:xfrm>
          <a:prstGeom prst="rect">
            <a:avLst/>
          </a:prstGeom>
        </p:spPr>
      </p:pic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239350" y="548425"/>
            <a:ext cx="192021" cy="389441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txBody>
          <a:bodyPr vert="horz" wrap="square" lIns="121920" tIns="60960" rIns="121920" bIns="60960" numCol="1" anchor="ctr" anchorCtr="1" compatLnSpc="1"/>
          <a:lstStyle/>
          <a:p>
            <a:endParaRPr lang="zh-CN" altLang="en-US" sz="14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77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4625" y="442497"/>
            <a:ext cx="5598673" cy="604312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群机器人创建、发布（管理员）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41" y="1348965"/>
            <a:ext cx="2627369" cy="22905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962" y="1039083"/>
            <a:ext cx="4774709" cy="38295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524" y="1222216"/>
            <a:ext cx="3076575" cy="2981325"/>
          </a:xfrm>
          <a:prstGeom prst="rect">
            <a:avLst/>
          </a:prstGeom>
        </p:spPr>
      </p:pic>
      <p:sp>
        <p:nvSpPr>
          <p:cNvPr id="11" name="左大括号 10"/>
          <p:cNvSpPr/>
          <p:nvPr/>
        </p:nvSpPr>
        <p:spPr>
          <a:xfrm rot="16200000">
            <a:off x="7128240" y="1359738"/>
            <a:ext cx="175102" cy="8039318"/>
          </a:xfrm>
          <a:prstGeom prst="leftBrace">
            <a:avLst>
              <a:gd name="adj1" fmla="val 90476"/>
              <a:gd name="adj2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 rot="16200000">
            <a:off x="1610777" y="3881594"/>
            <a:ext cx="175103" cy="2995608"/>
          </a:xfrm>
          <a:prstGeom prst="leftBrace">
            <a:avLst>
              <a:gd name="adj1" fmla="val 90476"/>
              <a:gd name="adj2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72308" y="581603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手机端创建（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也可以）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83230" y="588822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端配置、发布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239350" y="548425"/>
            <a:ext cx="192021" cy="389441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txBody>
          <a:bodyPr vert="horz" wrap="square" lIns="121920" tIns="60960" rIns="121920" bIns="60960" numCol="1" anchor="ctr" anchorCtr="1" compatLnSpc="1"/>
          <a:lstStyle/>
          <a:p>
            <a:endParaRPr lang="zh-CN" altLang="en-US" sz="14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179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1371" y="440989"/>
            <a:ext cx="5598673" cy="604312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PC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端添加群机器人（用户）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93" y="1344902"/>
            <a:ext cx="2532190" cy="34610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083" y="1344902"/>
            <a:ext cx="4205288" cy="1301789"/>
          </a:xfrm>
          <a:prstGeom prst="rect">
            <a:avLst/>
          </a:prstGeom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39350" y="548425"/>
            <a:ext cx="192021" cy="389441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txBody>
          <a:bodyPr vert="horz" wrap="square" lIns="121920" tIns="60960" rIns="121920" bIns="60960" numCol="1" anchor="ctr" anchorCtr="1" compatLnSpc="1"/>
          <a:lstStyle/>
          <a:p>
            <a:endParaRPr lang="zh-CN" altLang="en-US" sz="14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371" y="1344902"/>
            <a:ext cx="4708148" cy="330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3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1371" y="432586"/>
            <a:ext cx="5598673" cy="604312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系统故障告警 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订阅系统告警消息（用户）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61" y="1143962"/>
            <a:ext cx="2371383" cy="50481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456" y="1143962"/>
            <a:ext cx="2432304" cy="5192033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9350" y="548425"/>
            <a:ext cx="192021" cy="389441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txBody>
          <a:bodyPr vert="horz" wrap="square" lIns="121920" tIns="60960" rIns="121920" bIns="60960" numCol="1" anchor="ctr" anchorCtr="1" compatLnSpc="1"/>
          <a:lstStyle/>
          <a:p>
            <a:endParaRPr lang="zh-CN" altLang="en-US" sz="14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427" y="1143963"/>
            <a:ext cx="2555934" cy="504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6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1371" y="387025"/>
            <a:ext cx="6588454" cy="71223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系统故障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告警 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收到异常消息（用户）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9350" y="548425"/>
            <a:ext cx="192021" cy="389441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txBody>
          <a:bodyPr vert="horz" wrap="square" lIns="121920" tIns="60960" rIns="121920" bIns="60960" numCol="1" anchor="ctr" anchorCtr="1" compatLnSpc="1"/>
          <a:lstStyle/>
          <a:p>
            <a:endParaRPr lang="zh-CN" altLang="en-US" sz="14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550" y="1099263"/>
            <a:ext cx="2809411" cy="5526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960" y="1099263"/>
            <a:ext cx="2837376" cy="554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4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1371" y="387025"/>
            <a:ext cx="6588454" cy="71223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系统故障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告警 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与监控、业务系统对接接口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39" y="1487404"/>
            <a:ext cx="6739346" cy="4314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885" y="1039729"/>
            <a:ext cx="4743450" cy="4762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02106" y="6006948"/>
            <a:ext cx="6713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应用编号目前已经和</a:t>
            </a:r>
            <a:r>
              <a: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CMDB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系统对接，例如：</a:t>
            </a:r>
            <a:r>
              <a: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it00023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代表</a:t>
            </a:r>
            <a:r>
              <a:rPr lang="en-US" altLang="zh-CN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HRSS</a:t>
            </a:r>
            <a:r>
              <a:rPr lang="zh-CN" altLang="en-US" sz="1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endParaRPr lang="zh-CN" altLang="en-US" sz="1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39350" y="548425"/>
            <a:ext cx="192021" cy="389441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txBody>
          <a:bodyPr vert="horz" wrap="square" lIns="121920" tIns="60960" rIns="121920" bIns="60960" numCol="1" anchor="ctr" anchorCtr="1" compatLnSpc="1"/>
          <a:lstStyle/>
          <a:p>
            <a:endParaRPr lang="zh-CN" altLang="en-US" sz="14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888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39350" y="548425"/>
            <a:ext cx="192021" cy="389441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txBody>
          <a:bodyPr vert="horz" wrap="square" lIns="121920" tIns="60960" rIns="121920" bIns="60960" numCol="1" anchor="ctr" anchorCtr="1" compatLnSpc="1"/>
          <a:lstStyle/>
          <a:p>
            <a:endParaRPr lang="zh-CN" altLang="en-US" sz="14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1371" y="540927"/>
            <a:ext cx="9985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问答类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群机器人架构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90" y="1771822"/>
            <a:ext cx="480053" cy="48005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46730" y="2440455"/>
            <a:ext cx="55976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67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71" y="1588129"/>
            <a:ext cx="762067" cy="78238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02246" y="2440455"/>
            <a:ext cx="93487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67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群机器人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554122" y="1664114"/>
            <a:ext cx="149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群机器人发送问题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916" y="1332439"/>
            <a:ext cx="1038077" cy="103807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169626" y="2436219"/>
            <a:ext cx="1562661" cy="5438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67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机器人</a:t>
            </a:r>
            <a:endParaRPr lang="en-US" altLang="zh-CN" sz="1467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467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语意、槽位分析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116409" y="1650091"/>
            <a:ext cx="1609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发送问题及用户身份</a:t>
            </a:r>
          </a:p>
        </p:txBody>
      </p:sp>
      <p:sp>
        <p:nvSpPr>
          <p:cNvPr id="19" name="矩形 18"/>
          <p:cNvSpPr/>
          <p:nvPr/>
        </p:nvSpPr>
        <p:spPr>
          <a:xfrm>
            <a:off x="5869907" y="1633023"/>
            <a:ext cx="1529311" cy="77905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/>
            <a:r>
              <a:rPr lang="zh-CN" altLang="en-US" sz="1467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846179" y="1652809"/>
            <a:ext cx="857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问题组装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410640" y="2082356"/>
            <a:ext cx="2112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</a:t>
            </a:r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意图槽值、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询问问题</a:t>
            </a:r>
          </a:p>
        </p:txBody>
      </p:sp>
      <p:sp>
        <p:nvSpPr>
          <p:cNvPr id="37" name="矩形 36"/>
          <p:cNvSpPr/>
          <p:nvPr/>
        </p:nvSpPr>
        <p:spPr>
          <a:xfrm>
            <a:off x="2760427" y="5166569"/>
            <a:ext cx="1529311" cy="74619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/>
            <a:r>
              <a:rPr lang="zh-CN" altLang="en-US" sz="1467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业务系统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4116409" y="2093517"/>
            <a:ext cx="1632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返回答案、询问问题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515967" y="2074562"/>
            <a:ext cx="1555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返回答案、询问问题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6626692" y="4602140"/>
            <a:ext cx="896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数据查询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435743" y="2007837"/>
            <a:ext cx="17616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4125438" y="2004013"/>
            <a:ext cx="1664245" cy="2867"/>
          </a:xfrm>
          <a:prstGeom prst="straightConnector1">
            <a:avLst/>
          </a:prstGeom>
          <a:ln w="3175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7447828" y="2022549"/>
            <a:ext cx="1766259" cy="28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944491" y="3279866"/>
            <a:ext cx="1390283" cy="713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/>
            <a:r>
              <a:rPr lang="zh-CN" altLang="en-US" sz="1467" b="1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意图关联答案配置器</a:t>
            </a:r>
            <a:endParaRPr lang="zh-CN" altLang="en-US" sz="1467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/>
          <p:cNvCxnSpPr>
            <a:stCxn id="19" idx="2"/>
          </p:cNvCxnSpPr>
          <p:nvPr/>
        </p:nvCxnSpPr>
        <p:spPr>
          <a:xfrm>
            <a:off x="6634563" y="2412078"/>
            <a:ext cx="0" cy="8429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6631080" y="2824186"/>
            <a:ext cx="1191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</a:t>
            </a:r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意图槽值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6628648" y="3994704"/>
            <a:ext cx="5912" cy="1171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5819007" y="4322452"/>
            <a:ext cx="900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返回答案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2932615" y="6007595"/>
            <a:ext cx="1122423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67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业务数据源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6182301" y="1161370"/>
            <a:ext cx="84350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67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sz="1467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枢纽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5833935" y="2645621"/>
            <a:ext cx="800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返回答案</a:t>
            </a:r>
          </a:p>
        </p:txBody>
      </p:sp>
      <p:sp>
        <p:nvSpPr>
          <p:cNvPr id="32" name="矩形 31"/>
          <p:cNvSpPr/>
          <p:nvPr/>
        </p:nvSpPr>
        <p:spPr>
          <a:xfrm>
            <a:off x="5869904" y="5166569"/>
            <a:ext cx="1529311" cy="746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/>
            <a:r>
              <a:rPr lang="zh-CN" altLang="en-US" sz="1467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知识库</a:t>
            </a:r>
            <a:endParaRPr lang="zh-CN" altLang="en-US" sz="1467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37" idx="3"/>
            <a:endCxn id="32" idx="1"/>
          </p:cNvCxnSpPr>
          <p:nvPr/>
        </p:nvCxnSpPr>
        <p:spPr>
          <a:xfrm>
            <a:off x="4289738" y="5539665"/>
            <a:ext cx="1580166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9101801" y="3865698"/>
            <a:ext cx="1698309" cy="5003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/>
            <a:r>
              <a:rPr lang="zh-CN" altLang="en-US" sz="1467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业务词典、近义词</a:t>
            </a:r>
            <a:endParaRPr lang="zh-CN" altLang="en-US" sz="1467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/>
          <p:cNvCxnSpPr>
            <a:stCxn id="33" idx="0"/>
            <a:endCxn id="17" idx="2"/>
          </p:cNvCxnSpPr>
          <p:nvPr/>
        </p:nvCxnSpPr>
        <p:spPr>
          <a:xfrm flipV="1">
            <a:off x="9950956" y="2980086"/>
            <a:ext cx="1" cy="88561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24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79C8ABC2A3433140AFDAEBC96FEEEC22" ma:contentTypeVersion="1" ma:contentTypeDescription="新建文档。" ma:contentTypeScope="" ma:versionID="b7f86e37a9e3b90751b1a5e279ed7d6b">
  <xsd:schema xmlns:xsd="http://www.w3.org/2001/XMLSchema" xmlns:xs="http://www.w3.org/2001/XMLSchema" xmlns:p="http://schemas.microsoft.com/office/2006/metadata/properties" xmlns:ns2="5daf7c9f-a16e-4e27-a4e8-a20f821a18aa" targetNamespace="http://schemas.microsoft.com/office/2006/metadata/properties" ma:root="true" ma:fieldsID="d0d50ebd8ca8a59e20b2050c0d206db4" ns2:_="">
    <xsd:import namespace="5daf7c9f-a16e-4e27-a4e8-a20f821a18aa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af7c9f-a16e-4e27-a4e8-a20f821a18a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9522E7-489D-489E-9E61-4EA956B6D1B1}"/>
</file>

<file path=customXml/itemProps2.xml><?xml version="1.0" encoding="utf-8"?>
<ds:datastoreItem xmlns:ds="http://schemas.openxmlformats.org/officeDocument/2006/customXml" ds:itemID="{6E3E33A7-EF51-4DCB-9774-F5CA3CFC4A7F}"/>
</file>

<file path=customXml/itemProps3.xml><?xml version="1.0" encoding="utf-8"?>
<ds:datastoreItem xmlns:ds="http://schemas.openxmlformats.org/officeDocument/2006/customXml" ds:itemID="{6DAB0279-EE50-4AD2-8BCF-976423471EFE}"/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506</Words>
  <Application>Microsoft Office PowerPoint</Application>
  <PresentationFormat>宽屏</PresentationFormat>
  <Paragraphs>91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huxiaobo-gdh</vt:lpstr>
      <vt:lpstr>黑体</vt:lpstr>
      <vt:lpstr>宋体</vt:lpstr>
      <vt:lpstr>微软雅黑</vt:lpstr>
      <vt:lpstr>Arial</vt:lpstr>
      <vt:lpstr>Calibri</vt:lpstr>
      <vt:lpstr>Calibri Light</vt:lpstr>
      <vt:lpstr>Microsoft Sans Serif</vt:lpstr>
      <vt:lpstr>Office 主题</vt:lpstr>
      <vt:lpstr>PowerPoint 演示文稿</vt:lpstr>
      <vt:lpstr>PowerPoint 演示文稿</vt:lpstr>
      <vt:lpstr>PowerPoint 演示文稿</vt:lpstr>
      <vt:lpstr>群机器人创建、发布（管理员）</vt:lpstr>
      <vt:lpstr>PC端添加群机器人（用户）</vt:lpstr>
      <vt:lpstr>系统故障告警 —— 订阅系统告警消息（用户）</vt:lpstr>
      <vt:lpstr>系统故障告警 —— 收到异常消息（用户）</vt:lpstr>
      <vt:lpstr>系统故障告警 —— 与监控、业务系统对接接口</vt:lpstr>
      <vt:lpstr>PowerPoint 演示文稿</vt:lpstr>
      <vt:lpstr>创建问答类群机器人步骤一</vt:lpstr>
      <vt:lpstr>创建问答类群机器人步骤二</vt:lpstr>
      <vt:lpstr>问答类群机器人 — 知识库</vt:lpstr>
      <vt:lpstr>创建问答类群机器人步骤三</vt:lpstr>
      <vt:lpstr>创建问答类群机器人步骤三 —— 词典</vt:lpstr>
      <vt:lpstr>创建问答类群机器人步骤三 —— 特征词</vt:lpstr>
      <vt:lpstr>创建问答类群机器人步骤四</vt:lpstr>
      <vt:lpstr>创建问答类群机器人步骤五</vt:lpstr>
      <vt:lpstr>CMDB相关信息解答群机器人案例</vt:lpstr>
      <vt:lpstr>群公告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chenfeng YS2646 (Partner)</dc:creator>
  <cp:lastModifiedBy>baorenyun (IT)</cp:lastModifiedBy>
  <cp:revision>105</cp:revision>
  <dcterms:created xsi:type="dcterms:W3CDTF">2021-02-23T01:11:45Z</dcterms:created>
  <dcterms:modified xsi:type="dcterms:W3CDTF">2021-04-26T09:37:36Z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0x01010079C8ABC2A3433140AFDAEBC96FEEEC22</vt:lpwstr>
  </property>
</Properties>
</file>