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png"/>
  <Override PartName="/ppt/slides/slide34.xml" ContentType="application/vnd.openxmlformats-officedocument.presentationml.slide+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3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27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9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8.xml" ContentType="application/vnd.openxmlformats-officedocument.presentationml.tags+xml"/>
  <Override PartName="/ppt/tags/tag10.xml" ContentType="application/vnd.openxmlformats-officedocument.presentationml.tags+xml"/>
  <Override PartName="/ppt/tags/tag3.xml" ContentType="application/vnd.openxmlformats-officedocument.presentationml.tags+xml"/>
  <Override PartName="/ppt/tags/tag20.xml" ContentType="application/vnd.openxmlformats-officedocument.presentationml.tags+xml"/>
  <Override PartName="/ppt/tags/tag17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18.xml" ContentType="application/vnd.openxmlformats-officedocument.presentationml.tags+xml"/>
  <Override PartName="/ppt/tags/tag16.xml" ContentType="application/vnd.openxmlformats-officedocument.presentationml.tags+xml"/>
  <Override PartName="/ppt/tags/tag30.xml" ContentType="application/vnd.openxmlformats-officedocument.presentationml.tags+xml"/>
  <Override PartName="/ppt/tags/tag19.xml" ContentType="application/vnd.openxmlformats-officedocument.presentationml.tags+xml"/>
  <Override PartName="/ppt/tags/tag21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7.xml" ContentType="application/vnd.openxmlformats-officedocument.presentationml.tags+xml"/>
  <Override PartName="/ppt/tags/tag43.xml" ContentType="application/vnd.openxmlformats-officedocument.presentationml.tags+xml"/>
  <Override PartName="/ppt/tags/tag8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6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9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76" r:id="rId3"/>
    <p:sldMasterId id="2147483688" r:id="rId4"/>
    <p:sldMasterId id="2147483700" r:id="rId5"/>
  </p:sldMasterIdLst>
  <p:notesMasterIdLst>
    <p:notesMasterId r:id="rId40"/>
  </p:notesMasterIdLst>
  <p:sldIdLst>
    <p:sldId id="258" r:id="rId6"/>
    <p:sldId id="332" r:id="rId7"/>
    <p:sldId id="422" r:id="rId8"/>
    <p:sldId id="429" r:id="rId9"/>
    <p:sldId id="430" r:id="rId10"/>
    <p:sldId id="432" r:id="rId11"/>
    <p:sldId id="450" r:id="rId12"/>
    <p:sldId id="439" r:id="rId13"/>
    <p:sldId id="431" r:id="rId14"/>
    <p:sldId id="458" r:id="rId15"/>
    <p:sldId id="457" r:id="rId16"/>
    <p:sldId id="459" r:id="rId17"/>
    <p:sldId id="440" r:id="rId18"/>
    <p:sldId id="423" r:id="rId19"/>
    <p:sldId id="460" r:id="rId20"/>
    <p:sldId id="452" r:id="rId21"/>
    <p:sldId id="462" r:id="rId22"/>
    <p:sldId id="424" r:id="rId23"/>
    <p:sldId id="451" r:id="rId24"/>
    <p:sldId id="454" r:id="rId25"/>
    <p:sldId id="441" r:id="rId26"/>
    <p:sldId id="433" r:id="rId27"/>
    <p:sldId id="446" r:id="rId28"/>
    <p:sldId id="448" r:id="rId29"/>
    <p:sldId id="449" r:id="rId30"/>
    <p:sldId id="434" r:id="rId31"/>
    <p:sldId id="447" r:id="rId32"/>
    <p:sldId id="442" r:id="rId33"/>
    <p:sldId id="426" r:id="rId34"/>
    <p:sldId id="443" r:id="rId35"/>
    <p:sldId id="427" r:id="rId36"/>
    <p:sldId id="445" r:id="rId37"/>
    <p:sldId id="461" r:id="rId38"/>
    <p:sldId id="257" r:id="rId3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dongbo (RD)" initials="z(" lastIdx="6" clrIdx="0">
    <p:extLst>
      <p:ext uri="{19B8F6BF-5375-455C-9EA6-DF929625EA0E}">
        <p15:presenceInfo xmlns:p15="http://schemas.microsoft.com/office/powerpoint/2012/main" userId="S-1-5-21-1289378795-177878523-2039838879-191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85" autoAdjust="0"/>
  </p:normalViewPr>
  <p:slideViewPr>
    <p:cSldViewPr>
      <p:cViewPr varScale="1">
        <p:scale>
          <a:sx n="104" d="100"/>
          <a:sy n="104" d="100"/>
        </p:scale>
        <p:origin x="850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customXml" Target="../customXml/item1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5DDC3-4062-41CB-A1A7-B108FA2D0783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6CACD-BBA4-42FF-BB64-F1E5576A9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2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://projects.apache.org/projects.html?committe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zh-CN" altLang="zh-CN" dirty="0" smtClean="0"/>
              <a:t>异步调用无需等待接口返回数据，直接处理其他业务，所以</a:t>
            </a:r>
            <a:r>
              <a:rPr lang="en-US" altLang="zh-CN" dirty="0" err="1" smtClean="0"/>
              <a:t>RocketMQ</a:t>
            </a:r>
            <a:r>
              <a:rPr lang="zh-CN" altLang="en-US" dirty="0" smtClean="0"/>
              <a:t>必须保证消息处理的可靠性</a:t>
            </a:r>
            <a:endParaRPr lang="zh-CN" altLang="zh-CN" dirty="0" smtClean="0"/>
          </a:p>
          <a:p>
            <a:pPr lvl="0">
              <a:spcBef>
                <a:spcPts val="0"/>
              </a:spcBef>
              <a:buNone/>
            </a:pPr>
            <a:r>
              <a:rPr lang="zh-CN" altLang="zh-CN" dirty="0" smtClean="0"/>
              <a:t>集群部署，双主双从，实现高可靠性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6CACD-BBA4-42FF-BB64-F1E5576A92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3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dirty="0" smtClean="0"/>
              <a:t> Rocket(</a:t>
            </a:r>
            <a:r>
              <a:rPr lang="zh-CN" altLang="en-US" sz="1200" dirty="0" smtClean="0"/>
              <a:t>火箭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MQ(Message Queue)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200" dirty="0" smtClean="0"/>
              <a:t>是一个队列模型的消息中间件，具有高性能、高可靠、高实时、分布式等特点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dirty="0" smtClean="0">
                <a:latin typeface="Calibri" panose="020F0502020204030204" pitchFamily="34" charset="0"/>
                <a:ea typeface="+mn-ea"/>
              </a:rPr>
              <a:t> 2012</a:t>
            </a:r>
            <a:r>
              <a:rPr lang="zh-CN" altLang="en-US" sz="1200" dirty="0" smtClean="0">
                <a:latin typeface="Calibri" panose="020F0502020204030204" pitchFamily="34" charset="0"/>
                <a:ea typeface="+mn-ea"/>
              </a:rPr>
              <a:t>年，阿里巴巴开源其自研的第三代分布式消息中间件</a:t>
            </a:r>
            <a:r>
              <a:rPr lang="en-US" altLang="zh-CN" sz="1200" dirty="0" smtClean="0">
                <a:latin typeface="Calibri" panose="020F0502020204030204" pitchFamily="34" charset="0"/>
                <a:ea typeface="+mn-ea"/>
              </a:rPr>
              <a:t>——</a:t>
            </a:r>
            <a:r>
              <a:rPr lang="en-US" altLang="zh-CN" sz="1200" dirty="0" err="1" smtClean="0">
                <a:latin typeface="Calibri" panose="020F0502020204030204" pitchFamily="34" charset="0"/>
                <a:ea typeface="+mn-ea"/>
              </a:rPr>
              <a:t>RocketMQ</a:t>
            </a:r>
            <a:r>
              <a:rPr lang="zh-CN" altLang="en-US" sz="1200" dirty="0" smtClean="0">
                <a:latin typeface="Calibri" panose="020F0502020204030204" pitchFamily="34" charset="0"/>
                <a:ea typeface="+mn-ea"/>
              </a:rPr>
              <a:t>。经过几年的技术打磨，阿里称基于</a:t>
            </a:r>
            <a:r>
              <a:rPr lang="en-US" altLang="zh-CN" sz="1200" dirty="0" err="1" smtClean="0">
                <a:latin typeface="Calibri" panose="020F0502020204030204" pitchFamily="34" charset="0"/>
                <a:ea typeface="+mn-ea"/>
              </a:rPr>
              <a:t>RocketMQ</a:t>
            </a:r>
            <a:r>
              <a:rPr lang="zh-CN" altLang="en-US" sz="1200" dirty="0" smtClean="0">
                <a:latin typeface="Calibri" panose="020F0502020204030204" pitchFamily="34" charset="0"/>
                <a:ea typeface="+mn-ea"/>
              </a:rPr>
              <a:t>技术，目前双十一当天消息容量可达到万亿级。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latin typeface="Calibri" panose="020F0502020204030204" pitchFamily="34" charset="0"/>
                <a:ea typeface="+mn-ea"/>
              </a:rPr>
              <a:t>      </a:t>
            </a:r>
            <a:r>
              <a:rPr lang="en-US" altLang="zh-CN" sz="1200" dirty="0" smtClean="0">
                <a:latin typeface="Calibri" panose="020F0502020204030204" pitchFamily="34" charset="0"/>
                <a:ea typeface="+mn-ea"/>
              </a:rPr>
              <a:t>2016</a:t>
            </a:r>
            <a:r>
              <a:rPr lang="zh-CN" altLang="en-US" sz="1200" dirty="0" smtClean="0">
                <a:latin typeface="Calibri" panose="020F0502020204030204" pitchFamily="34" charset="0"/>
                <a:ea typeface="+mn-ea"/>
              </a:rPr>
              <a:t>年</a:t>
            </a:r>
            <a:r>
              <a:rPr lang="en-US" altLang="zh-CN" sz="1200" dirty="0" smtClean="0">
                <a:latin typeface="Calibri" panose="020F0502020204030204" pitchFamily="34" charset="0"/>
                <a:ea typeface="+mn-ea"/>
              </a:rPr>
              <a:t>11</a:t>
            </a:r>
            <a:r>
              <a:rPr lang="zh-CN" altLang="en-US" sz="1200" dirty="0" smtClean="0">
                <a:latin typeface="Calibri" panose="020F0502020204030204" pitchFamily="34" charset="0"/>
                <a:ea typeface="+mn-ea"/>
              </a:rPr>
              <a:t>月，阿里将</a:t>
            </a:r>
            <a:r>
              <a:rPr lang="en-US" altLang="zh-CN" sz="1200" dirty="0" err="1" smtClean="0">
                <a:latin typeface="Calibri" panose="020F0502020204030204" pitchFamily="34" charset="0"/>
                <a:ea typeface="+mn-ea"/>
              </a:rPr>
              <a:t>RocketMQ</a:t>
            </a:r>
            <a:r>
              <a:rPr lang="zh-CN" altLang="en-US" sz="1200" dirty="0" smtClean="0">
                <a:latin typeface="Calibri" panose="020F0502020204030204" pitchFamily="34" charset="0"/>
                <a:ea typeface="+mn-ea"/>
              </a:rPr>
              <a:t>捐献给</a:t>
            </a:r>
            <a:r>
              <a:rPr lang="en-US" altLang="zh-CN" sz="1200" dirty="0" smtClean="0">
                <a:latin typeface="Calibri" panose="020F0502020204030204" pitchFamily="34" charset="0"/>
                <a:ea typeface="+mn-ea"/>
              </a:rPr>
              <a:t>Apache</a:t>
            </a:r>
            <a:r>
              <a:rPr lang="zh-CN" altLang="en-US" sz="1200" dirty="0" smtClean="0">
                <a:latin typeface="Calibri" panose="020F0502020204030204" pitchFamily="34" charset="0"/>
                <a:ea typeface="+mn-ea"/>
              </a:rPr>
              <a:t>软件基金会，正式成为孵化项目。阿里称会将其打造成顶级项目。这是阿里迈出的一大步，因为加入到开源软件基金会需要经过评审方的考核与观察。坦率而言，业界还对国人的代码开源参与度仍保持着刻板印象；而</a:t>
            </a:r>
            <a:r>
              <a:rPr lang="en-US" altLang="zh-CN" sz="1200" dirty="0" smtClean="0">
                <a:latin typeface="Calibri" panose="020F0502020204030204" pitchFamily="34" charset="0"/>
                <a:ea typeface="+mn-ea"/>
              </a:rPr>
              <a:t>Apache</a:t>
            </a:r>
            <a:r>
              <a:rPr lang="zh-CN" altLang="en-US" sz="1200" dirty="0" smtClean="0">
                <a:latin typeface="Calibri" panose="020F0502020204030204" pitchFamily="34" charset="0"/>
                <a:ea typeface="+mn-ea"/>
              </a:rPr>
              <a:t>基金会中的</a:t>
            </a:r>
            <a:r>
              <a:rPr lang="en-US" altLang="zh-CN" sz="1200" dirty="0" smtClean="0">
                <a:latin typeface="Calibri" panose="020F0502020204030204" pitchFamily="34" charset="0"/>
                <a:ea typeface="+mn-ea"/>
              </a:rPr>
              <a:t>342</a:t>
            </a:r>
            <a:r>
              <a:rPr lang="zh-CN" altLang="en-US" sz="1200" dirty="0" smtClean="0">
                <a:latin typeface="Calibri" panose="020F0502020204030204" pitchFamily="34" charset="0"/>
                <a:ea typeface="+mn-ea"/>
              </a:rPr>
              <a:t>个项目中，暂时还只有</a:t>
            </a:r>
            <a:r>
              <a:rPr lang="en-US" altLang="zh-CN" sz="1200" dirty="0" err="1" smtClean="0">
                <a:latin typeface="Calibri" panose="020F0502020204030204" pitchFamily="34" charset="0"/>
                <a:ea typeface="+mn-ea"/>
              </a:rPr>
              <a:t>Kylin</a:t>
            </a:r>
            <a:r>
              <a:rPr lang="zh-CN" altLang="en-US" sz="1200" dirty="0" smtClean="0">
                <a:latin typeface="Calibri" panose="020F0502020204030204" pitchFamily="34" charset="0"/>
                <a:ea typeface="+mn-ea"/>
              </a:rPr>
              <a:t>、</a:t>
            </a:r>
            <a:r>
              <a:rPr lang="en-US" altLang="zh-CN" sz="1200" dirty="0" err="1" smtClean="0">
                <a:latin typeface="Calibri" panose="020F0502020204030204" pitchFamily="34" charset="0"/>
                <a:ea typeface="+mn-ea"/>
              </a:rPr>
              <a:t>CarbonData</a:t>
            </a:r>
            <a:r>
              <a:rPr lang="zh-CN" altLang="en-US" sz="1200" dirty="0" smtClean="0">
                <a:latin typeface="Calibri" panose="020F0502020204030204" pitchFamily="34" charset="0"/>
                <a:ea typeface="+mn-ea"/>
              </a:rPr>
              <a:t>、</a:t>
            </a:r>
            <a:r>
              <a:rPr lang="en-US" altLang="zh-CN" sz="1200" dirty="0" smtClean="0">
                <a:latin typeface="Calibri" panose="020F0502020204030204" pitchFamily="34" charset="0"/>
                <a:ea typeface="+mn-ea"/>
              </a:rPr>
              <a:t>Eagle </a:t>
            </a:r>
            <a:r>
              <a:rPr lang="zh-CN" altLang="en-US" sz="1200" dirty="0" smtClean="0">
                <a:latin typeface="Calibri" panose="020F0502020204030204" pitchFamily="34" charset="0"/>
                <a:ea typeface="+mn-ea"/>
              </a:rPr>
              <a:t>和 </a:t>
            </a:r>
            <a:r>
              <a:rPr lang="en-US" altLang="zh-CN" sz="1200" dirty="0" err="1" smtClean="0">
                <a:latin typeface="Calibri" panose="020F0502020204030204" pitchFamily="34" charset="0"/>
                <a:ea typeface="+mn-ea"/>
              </a:rPr>
              <a:t>RocketMQ</a:t>
            </a:r>
            <a:r>
              <a:rPr lang="en-US" altLang="zh-CN" sz="1200" dirty="0" smtClean="0">
                <a:latin typeface="Calibri" panose="020F0502020204030204" pitchFamily="34" charset="0"/>
                <a:ea typeface="+mn-ea"/>
              </a:rPr>
              <a:t> </a:t>
            </a:r>
            <a:r>
              <a:rPr lang="zh-CN" altLang="en-US" sz="1200" dirty="0" smtClean="0">
                <a:latin typeface="Calibri" panose="020F0502020204030204" pitchFamily="34" charset="0"/>
                <a:ea typeface="+mn-ea"/>
              </a:rPr>
              <a:t>共计四个中国技术人主导的项目。</a:t>
            </a:r>
            <a:endParaRPr lang="en-US" altLang="zh-CN" sz="1200" dirty="0" smtClean="0">
              <a:latin typeface="Calibri" panose="020F0502020204030204" pitchFamily="34" charset="0"/>
              <a:ea typeface="+mn-ea"/>
            </a:endParaRPr>
          </a:p>
          <a:p>
            <a:r>
              <a:rPr lang="zh-CN" altLang="en-US" dirty="0" smtClean="0"/>
              <a:t>顶级项目（</a:t>
            </a:r>
            <a:r>
              <a:rPr lang="en-US" altLang="zh-CN" dirty="0" smtClean="0"/>
              <a:t>Top Level Project</a:t>
            </a:r>
            <a:r>
              <a:rPr lang="zh-CN" altLang="en-US" dirty="0" smtClean="0"/>
              <a:t>）应该是相对于子项目（</a:t>
            </a:r>
            <a:r>
              <a:rPr lang="en-US" altLang="zh-CN" dirty="0" smtClean="0"/>
              <a:t>subproject</a:t>
            </a:r>
            <a:r>
              <a:rPr lang="zh-CN" altLang="en-US" dirty="0" smtClean="0"/>
              <a:t>）来说的。简单来说，就是有些顶级项目会包含一些子项目。每个顶级项目都有独立的委员会来管理。</a:t>
            </a:r>
            <a:r>
              <a:rPr lang="en-US" altLang="zh-CN" dirty="0" smtClean="0"/>
              <a:t>[</a:t>
            </a:r>
            <a:r>
              <a:rPr lang="zh-CN" altLang="en-US" dirty="0" smtClean="0"/>
              <a:t>这里</a:t>
            </a:r>
            <a:r>
              <a:rPr lang="en-US" altLang="zh-CN" dirty="0" smtClean="0"/>
              <a:t>](</a:t>
            </a:r>
            <a:r>
              <a:rPr lang="en-US" altLang="zh-CN" dirty="0" smtClean="0">
                <a:hlinkClick r:id="rId3"/>
              </a:rPr>
              <a:t>Apache Projects List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可以看到所有的委员会。</a:t>
            </a:r>
            <a:br>
              <a:rPr lang="zh-CN" altLang="en-US" dirty="0" smtClean="0"/>
            </a:br>
            <a:r>
              <a:rPr lang="zh-CN" altLang="en-US" dirty="0" smtClean="0"/>
              <a:t>目前，所有的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项目都需要经过孵化器孵化，满足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的一系列质量要求之后才可毕业。从孵化器里毕业的项目，要么独立成为顶级项目，要么成为其他顶级项目的子项目。比如</a:t>
            </a:r>
            <a:r>
              <a:rPr lang="en-US" altLang="zh-CN" dirty="0" smtClean="0"/>
              <a:t>Apache Ivy</a:t>
            </a:r>
            <a:r>
              <a:rPr lang="zh-CN" altLang="en-US" dirty="0" smtClean="0"/>
              <a:t>毕业后成为</a:t>
            </a:r>
            <a:r>
              <a:rPr lang="en-US" altLang="zh-CN" dirty="0" smtClean="0"/>
              <a:t>Apache Ant</a:t>
            </a:r>
            <a:r>
              <a:rPr lang="zh-CN" altLang="en-US" dirty="0" smtClean="0"/>
              <a:t>的子项目，</a:t>
            </a:r>
          </a:p>
          <a:p>
            <a:endParaRPr lang="en-US" altLang="zh-CN" sz="1200" dirty="0" smtClean="0">
              <a:latin typeface="Calibri" panose="020F0502020204030204" pitchFamily="34" charset="0"/>
              <a:ea typeface="+mn-ea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  <a:defRPr/>
            </a:pPr>
            <a:endParaRPr lang="zh-CN" altLang="en-US" sz="1200" dirty="0" smtClean="0">
              <a:latin typeface="Calibri" panose="020F0502020204030204" pitchFamily="34" charset="0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6CACD-BBA4-42FF-BB64-F1E5576A920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59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是基于发布订阅模型的消息中间件。所谓的发布订阅就是说，</a:t>
            </a:r>
            <a:r>
              <a:rPr lang="en-US" altLang="zh-CN" dirty="0" smtClean="0"/>
              <a:t>consumer </a:t>
            </a:r>
            <a:r>
              <a:rPr lang="zh-CN" altLang="en-US" dirty="0" smtClean="0"/>
              <a:t>订阅了 </a:t>
            </a:r>
            <a:r>
              <a:rPr lang="en-US" altLang="zh-CN" dirty="0" smtClean="0"/>
              <a:t>broker </a:t>
            </a:r>
            <a:r>
              <a:rPr lang="zh-CN" altLang="en-US" dirty="0" smtClean="0"/>
              <a:t>上的某个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，当 </a:t>
            </a:r>
            <a:r>
              <a:rPr lang="en-US" altLang="zh-CN" dirty="0" smtClean="0"/>
              <a:t>producer </a:t>
            </a:r>
            <a:r>
              <a:rPr lang="zh-CN" altLang="en-US" dirty="0" smtClean="0"/>
              <a:t>发布消息到 </a:t>
            </a:r>
            <a:r>
              <a:rPr lang="en-US" altLang="zh-CN" dirty="0" smtClean="0"/>
              <a:t>broker </a:t>
            </a:r>
            <a:r>
              <a:rPr lang="zh-CN" altLang="en-US" dirty="0" smtClean="0"/>
              <a:t>上的该 </a:t>
            </a:r>
            <a:r>
              <a:rPr lang="en-US" altLang="zh-CN" dirty="0" smtClean="0"/>
              <a:t>topic 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consumer </a:t>
            </a:r>
            <a:r>
              <a:rPr lang="zh-CN" altLang="en-US" dirty="0" smtClean="0"/>
              <a:t>就能收到该条消息。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6CACD-BBA4-42FF-BB64-F1E5576A920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4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6CACD-BBA4-42FF-BB64-F1E5576A920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3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秘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9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秘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783457" y="490594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41405" y="4924272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064594" y="185700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7715" y="2507603"/>
            <a:ext cx="15329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/>
        </p:nvCxnSpPr>
        <p:spPr>
          <a:xfrm flipV="1">
            <a:off x="3552827" y="2676880"/>
            <a:ext cx="254888" cy="1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74" y="195486"/>
            <a:ext cx="918103" cy="43204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秘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783457" y="490594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41405" y="4924272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0" y="1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2002" y="2521229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2" y="1563639"/>
            <a:ext cx="2034881" cy="95759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179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3846717"/>
            <a:ext cx="7317432" cy="88562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绝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5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绝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绝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93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绝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4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4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5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绝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绝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4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秘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绝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绝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绝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绝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4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63" y="4905951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689408" y="4924272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3064594" y="1857007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807715" y="2507603"/>
            <a:ext cx="15329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 userDrawn="1"/>
        </p:nvCxnSpPr>
        <p:spPr>
          <a:xfrm flipV="1">
            <a:off x="3552827" y="2676880"/>
            <a:ext cx="254888" cy="7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80" y="195486"/>
            <a:ext cx="918103" cy="43204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绝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4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63" y="4905951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0" y="4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762008" y="2521232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689408" y="4924272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384" y="1635646"/>
            <a:ext cx="2034881" cy="95759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机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93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5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5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机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秘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90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机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5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机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机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机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机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5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65" y="4905953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3064594" y="185700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807715" y="2507603"/>
            <a:ext cx="15329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 userDrawn="1"/>
        </p:nvCxnSpPr>
        <p:spPr>
          <a:xfrm flipV="1">
            <a:off x="3552827" y="2676880"/>
            <a:ext cx="254888" cy="9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3822222" y="4924272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82" y="195486"/>
            <a:ext cx="918103" cy="43204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机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5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65" y="4905953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0" y="5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762010" y="2521233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822222" y="4924272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601761"/>
            <a:ext cx="2214248" cy="104199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参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9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参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内参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69" y="339491"/>
            <a:ext cx="8229443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93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参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6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6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9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秘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1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1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9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参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69" y="339491"/>
            <a:ext cx="8291107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参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6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内参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内参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69" y="339491"/>
            <a:ext cx="8229443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内参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参-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67" y="4905954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3064594" y="185700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807715" y="2507603"/>
            <a:ext cx="15329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 flipV="1">
            <a:off x="3552827" y="2676880"/>
            <a:ext cx="254888" cy="11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4135149" y="4924272"/>
            <a:ext cx="851515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32" y="195486"/>
            <a:ext cx="1377155" cy="64807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参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67" y="4905954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6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762012" y="2521234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4135149" y="4924272"/>
            <a:ext cx="851515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93" y="1612310"/>
            <a:ext cx="2232248" cy="105046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秘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秘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1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秘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秘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秘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1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9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9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83457" y="4905947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10" y="424075"/>
            <a:ext cx="669179" cy="28803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041405" y="4924272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6" name="灯片编号占位符 1"/>
          <p:cNvSpPr txBox="1"/>
          <p:nvPr/>
        </p:nvSpPr>
        <p:spPr>
          <a:xfrm>
            <a:off x="8746888" y="4916652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805576" y="4875441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74" y="195486"/>
            <a:ext cx="918103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EF6F-71BC-497C-9E89-4AD2EA976AF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628650" y="27464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3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3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90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3689407" y="4924272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61" y="4905950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2651" y="418405"/>
            <a:ext cx="669179" cy="288032"/>
          </a:xfrm>
          <a:prstGeom prst="rect">
            <a:avLst/>
          </a:prstGeom>
        </p:spPr>
      </p:pic>
      <p:sp>
        <p:nvSpPr>
          <p:cNvPr id="15" name="灯片编号占位符 1"/>
          <p:cNvSpPr txBox="1"/>
          <p:nvPr/>
        </p:nvSpPr>
        <p:spPr>
          <a:xfrm>
            <a:off x="8746888" y="4916654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824199" y="4881911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78" y="195486"/>
            <a:ext cx="918103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4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5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90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83463" y="4905951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16" y="424075"/>
            <a:ext cx="669179" cy="28803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22222" y="4924272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灯片编号占位符 1"/>
          <p:cNvSpPr txBox="1"/>
          <p:nvPr/>
        </p:nvSpPr>
        <p:spPr>
          <a:xfrm>
            <a:off x="8746888" y="4916655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3"/>
          <p:cNvGrpSpPr/>
          <p:nvPr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4" name="矩形 23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5" name="图片 24" descr="1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805576" y="4875444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80" y="195486"/>
            <a:ext cx="918103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8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5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6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90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83465" y="4905953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18" y="418405"/>
            <a:ext cx="669179" cy="28803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35147" y="4924272"/>
            <a:ext cx="851515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sp>
        <p:nvSpPr>
          <p:cNvPr id="16" name="灯片编号占位符 1"/>
          <p:cNvSpPr txBox="1"/>
          <p:nvPr/>
        </p:nvSpPr>
        <p:spPr>
          <a:xfrm>
            <a:off x="8746888" y="4916656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805576" y="4875445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82" y="195486"/>
            <a:ext cx="918103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hyperlink" Target="http://rocketmq.apache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slideLayout" Target="../slideLayouts/slideLayout5.xml"/><Relationship Id="rId7" Type="http://schemas.openxmlformats.org/officeDocument/2006/relationships/oleObject" Target="../embeddings/oleObject2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0.wmf"/><Relationship Id="rId4" Type="http://schemas.openxmlformats.org/officeDocument/2006/relationships/notesSlide" Target="../notesSlides/notesSlide4.xml"/><Relationship Id="rId9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rocketmq/blob/master/docs/cn/features.md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slideLayout" Target="../slideLayouts/slideLayout5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hyperlink" Target="https://github.com/apache/rocketmq/blob/master/docs/cn/operation.md" TargetMode="External"/><Relationship Id="rId2" Type="http://schemas.openxmlformats.org/officeDocument/2006/relationships/tags" Target="../tags/tag4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package" Target="../embeddings/Microsoft_Word___1.docx"/><Relationship Id="rId4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rocketmq-externals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41N69469254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48807" y="2715767"/>
            <a:ext cx="6186201" cy="1008136"/>
          </a:xfrm>
          <a:prstGeom prst="rect">
            <a:avLst/>
          </a:prstGeom>
          <a:solidFill>
            <a:srgbClr val="C00000">
              <a:alpha val="7200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92957" y="2787774"/>
            <a:ext cx="6300123" cy="662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常用消息中间件</a:t>
            </a:r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对比与</a:t>
            </a:r>
            <a:r>
              <a:rPr lang="en-US" altLang="zh-CN" sz="2800" dirty="0" err="1" smtClean="0">
                <a:solidFill>
                  <a:schemeClr val="bg1"/>
                </a:solidFill>
                <a:cs typeface="+mn-ea"/>
                <a:sym typeface="+mn-lt"/>
              </a:rPr>
              <a:t>RocketMQ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简介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870098" y="2715523"/>
            <a:ext cx="45719" cy="1008000"/>
          </a:xfrm>
          <a:prstGeom prst="rect">
            <a:avLst/>
          </a:prstGeom>
          <a:solidFill>
            <a:srgbClr val="C00000">
              <a:alpha val="7300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95487"/>
            <a:ext cx="1337340" cy="6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2007"/>
              </p:ext>
            </p:extLst>
          </p:nvPr>
        </p:nvGraphicFramePr>
        <p:xfrm>
          <a:off x="457200" y="1573213"/>
          <a:ext cx="8229600" cy="1995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1057"/>
                <a:gridCol w="1362141"/>
                <a:gridCol w="1441599"/>
                <a:gridCol w="2690228"/>
                <a:gridCol w="1214575"/>
              </a:tblGrid>
              <a:tr h="163457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 smtClean="0">
                          <a:effectLst/>
                        </a:rPr>
                        <a:t>kafka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RocketMQ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RabbitMQ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activeMQ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1" marR="6811" marT="6811" marB="0" anchor="b"/>
                </a:tc>
              </a:tr>
              <a:tr h="3337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部署方式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单机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集群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单机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集群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单机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集群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单机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集群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</a:tr>
              <a:tr h="3337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集群管理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Zookeeper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 Server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ZooKeeper （activeMQ5.9</a:t>
                      </a:r>
                      <a:r>
                        <a:rPr lang="zh-CN" altLang="en-US" sz="1000" u="none" strike="noStrike">
                          <a:effectLst/>
                        </a:rPr>
                        <a:t>之后）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1" marR="6811" marT="6811" marB="0" anchor="b"/>
                </a:tc>
              </a:tr>
              <a:tr h="3337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可用性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非常高，分布式、主从等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非常高，分布式、主从等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高，支持主从模式。采用镜像模式实现，数据量大时会产生性能瓶颈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1" marR="6811" marT="6811" marB="0" anchor="b"/>
                </a:tc>
              </a:tr>
              <a:tr h="3337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主从切换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自动切换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不支持自动切换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自动切换，最早加入集群的</a:t>
                      </a:r>
                      <a:r>
                        <a:rPr lang="en-US" altLang="zh-CN" sz="1000" u="none" strike="noStrike">
                          <a:effectLst/>
                        </a:rPr>
                        <a:t>slave</a:t>
                      </a:r>
                      <a:r>
                        <a:rPr lang="zh-CN" altLang="en-US" sz="1000" u="none" strike="noStrike">
                          <a:effectLst/>
                        </a:rPr>
                        <a:t>会成为</a:t>
                      </a:r>
                      <a:r>
                        <a:rPr lang="en-US" altLang="zh-CN" sz="1000" u="none" strike="noStrike">
                          <a:effectLst/>
                        </a:rPr>
                        <a:t>Master</a:t>
                      </a:r>
                      <a:r>
                        <a:rPr lang="zh-CN" altLang="en-US" sz="1000" u="none" strike="noStrike">
                          <a:effectLst/>
                        </a:rPr>
                        <a:t>，可能会出现部分数据丢失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自动切换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</a:tr>
              <a:tr h="49718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数据可靠性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支持同步复制，同步刷盘，但是性能下降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支持同步和异步刷盘，支持同步双写，支持异步复制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支持队列数据持久化，镜像模式支持主从同步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1" marR="6811" marT="68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1" marR="6811" marT="681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600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74883"/>
              </p:ext>
            </p:extLst>
          </p:nvPr>
        </p:nvGraphicFramePr>
        <p:xfrm>
          <a:off x="603250" y="1279525"/>
          <a:ext cx="7937500" cy="258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/>
                <a:gridCol w="2247900"/>
                <a:gridCol w="2159000"/>
                <a:gridCol w="20447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kafka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RocketMQ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RabbitMQ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顺序消息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支持，集群情况下一个</a:t>
                      </a:r>
                      <a:r>
                        <a:rPr lang="en-US" altLang="zh-CN" sz="1100" u="none" strike="noStrike">
                          <a:effectLst/>
                        </a:rPr>
                        <a:t>broker</a:t>
                      </a:r>
                      <a:r>
                        <a:rPr lang="zh-CN" altLang="en-US" sz="1100" u="none" strike="noStrike">
                          <a:effectLst/>
                        </a:rPr>
                        <a:t>宕机后，消息会乱掉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支持，消费失败时，消费队列会暂停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支持，消费失败时，消息顺序会乱掉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定时消息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支持定时消息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事务消息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broker</a:t>
                      </a:r>
                      <a:r>
                        <a:rPr lang="zh-CN" altLang="en-US" sz="1100" u="none" strike="noStrike">
                          <a:effectLst/>
                        </a:rPr>
                        <a:t>端消息过滤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支持</a:t>
                      </a:r>
                      <a:r>
                        <a:rPr lang="en-US" sz="1100" u="none" strike="noStrike">
                          <a:effectLst/>
                        </a:rPr>
                        <a:t>tag</a:t>
                      </a:r>
                      <a:r>
                        <a:rPr lang="zh-CN" altLang="en-US" sz="1100" u="none" strike="noStrike">
                          <a:effectLst/>
                        </a:rPr>
                        <a:t>过滤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消息查询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支持根据</a:t>
                      </a:r>
                      <a:r>
                        <a:rPr lang="en-US" sz="1100" u="none" strike="noStrike">
                          <a:effectLst/>
                        </a:rPr>
                        <a:t>MessageKey</a:t>
                      </a:r>
                      <a:r>
                        <a:rPr lang="zh-CN" altLang="en-US" sz="1100" u="none" strike="noStrike">
                          <a:effectLst/>
                        </a:rPr>
                        <a:t>查询消息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消息失败重试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消息重新消费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支持通过修改</a:t>
                      </a:r>
                      <a:r>
                        <a:rPr lang="en-US" altLang="zh-CN" sz="1100" u="none" strike="noStrike">
                          <a:effectLst/>
                        </a:rPr>
                        <a:t>offset</a:t>
                      </a:r>
                      <a:r>
                        <a:rPr lang="zh-CN" altLang="en-US" sz="1100" u="none" strike="noStrike">
                          <a:effectLst/>
                        </a:rPr>
                        <a:t>来重新消费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支持按照时间重新发送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发送端负载均衡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可自由指定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可自由指定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需要单独的</a:t>
                      </a:r>
                      <a:r>
                        <a:rPr lang="en-US" sz="1100" u="none" strike="noStrike">
                          <a:effectLst/>
                        </a:rPr>
                        <a:t>loadbalancer</a:t>
                      </a:r>
                      <a:r>
                        <a:rPr lang="zh-CN" altLang="en-US" sz="1100" u="none" strike="noStrike">
                          <a:effectLst/>
                        </a:rPr>
                        <a:t>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批量发送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支持，默认</a:t>
                      </a:r>
                      <a:r>
                        <a:rPr lang="en-US" altLang="zh-CN" sz="1100" u="none" strike="noStrike">
                          <a:effectLst/>
                        </a:rPr>
                        <a:t>producterh</a:t>
                      </a:r>
                      <a:r>
                        <a:rPr lang="zh-CN" altLang="en-US" sz="1100" u="none" strike="noStrike">
                          <a:effectLst/>
                        </a:rPr>
                        <a:t>缓存、压缩后批量发送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不支持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消息清理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指定文件保存时间，过期删除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指定文件保存时间，过期删除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默认为内存少于</a:t>
                      </a:r>
                      <a:r>
                        <a:rPr lang="en-US" altLang="zh-CN" sz="1100" u="none" strike="noStrike">
                          <a:effectLst/>
                        </a:rPr>
                        <a:t>40%,</a:t>
                      </a:r>
                      <a:r>
                        <a:rPr lang="zh-CN" altLang="en-US" sz="1100" u="none" strike="noStrike">
                          <a:effectLst/>
                        </a:rPr>
                        <a:t>触发</a:t>
                      </a:r>
                      <a:r>
                        <a:rPr lang="en-US" altLang="zh-CN" sz="1100" u="none" strike="noStrike">
                          <a:effectLst/>
                        </a:rPr>
                        <a:t>GC,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访问权限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类似数据库，可配置用户名密码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699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195736" y="987574"/>
            <a:ext cx="2769782" cy="276978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66112" y="987574"/>
            <a:ext cx="2769782" cy="276978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542804" y="1644461"/>
            <a:ext cx="1689979" cy="1523708"/>
            <a:chOff x="4702856" y="2924944"/>
            <a:chExt cx="1401009" cy="1263169"/>
          </a:xfrm>
        </p:grpSpPr>
        <p:grpSp>
          <p:nvGrpSpPr>
            <p:cNvPr id="54" name="组合 53"/>
            <p:cNvGrpSpPr/>
            <p:nvPr/>
          </p:nvGrpSpPr>
          <p:grpSpPr>
            <a:xfrm>
              <a:off x="4702856" y="2924944"/>
              <a:ext cx="1401009" cy="1263169"/>
              <a:chOff x="5424755" y="1340768"/>
              <a:chExt cx="670560" cy="604586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58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9" name="Freeform 5"/>
                <p:cNvSpPr>
                  <a:spLocks/>
                </p:cNvSpPr>
                <p:nvPr/>
              </p:nvSpPr>
              <p:spPr bwMode="auto">
                <a:xfrm rot="1855731">
                  <a:off x="3764580" y="2863368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57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C00000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4801443" y="3356992"/>
              <a:ext cx="1296145" cy="310338"/>
            </a:xfrm>
            <a:prstGeom prst="rect">
              <a:avLst/>
            </a:prstGeom>
          </p:spPr>
          <p:txBody>
            <a:bodyPr wrap="square" lIns="96406" tIns="48204" rIns="96406" bIns="48204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RocketMQ</a:t>
              </a:r>
              <a:endPara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63838" y="838293"/>
            <a:ext cx="707047" cy="637483"/>
            <a:chOff x="5424755" y="1340768"/>
            <a:chExt cx="670560" cy="604586"/>
          </a:xfrm>
        </p:grpSpPr>
        <p:grpSp>
          <p:nvGrpSpPr>
            <p:cNvPr id="48" name="组合 47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52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3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51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C00000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9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9" b="1" dirty="0">
                  <a:solidFill>
                    <a:srgbClr val="C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01</a:t>
              </a:r>
              <a:endParaRPr lang="zh-CN" altLang="en-US" sz="2109" b="1" dirty="0">
                <a:solidFill>
                  <a:srgbClr val="C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68320" y="2050540"/>
            <a:ext cx="707047" cy="637483"/>
            <a:chOff x="5424755" y="1340768"/>
            <a:chExt cx="670560" cy="604586"/>
          </a:xfrm>
        </p:grpSpPr>
        <p:grpSp>
          <p:nvGrpSpPr>
            <p:cNvPr id="42" name="组合 41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46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7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5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C00000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3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9" b="1" dirty="0">
                  <a:solidFill>
                    <a:srgbClr val="C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02</a:t>
              </a:r>
              <a:endParaRPr lang="zh-CN" altLang="en-US" sz="2109" b="1" dirty="0">
                <a:solidFill>
                  <a:srgbClr val="C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1655" y="3189433"/>
            <a:ext cx="707047" cy="637483"/>
            <a:chOff x="5424755" y="1340768"/>
            <a:chExt cx="670560" cy="604586"/>
          </a:xfrm>
        </p:grpSpPr>
        <p:grpSp>
          <p:nvGrpSpPr>
            <p:cNvPr id="36" name="组合 35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40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1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39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C00000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7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9" b="1" dirty="0">
                  <a:solidFill>
                    <a:srgbClr val="C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03</a:t>
              </a:r>
              <a:endParaRPr lang="zh-CN" altLang="en-US" sz="2109" b="1" dirty="0">
                <a:solidFill>
                  <a:srgbClr val="C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88702" y="835722"/>
            <a:ext cx="707047" cy="637483"/>
            <a:chOff x="5424755" y="1340768"/>
            <a:chExt cx="670560" cy="6045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4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5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33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C00000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1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9" b="1" dirty="0">
                  <a:solidFill>
                    <a:srgbClr val="C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04</a:t>
              </a:r>
              <a:endParaRPr lang="zh-CN" altLang="en-US" sz="2109" b="1" dirty="0">
                <a:solidFill>
                  <a:srgbClr val="C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19823" y="2050540"/>
            <a:ext cx="707047" cy="637483"/>
            <a:chOff x="5424755" y="1340768"/>
            <a:chExt cx="670560" cy="604586"/>
          </a:xfrm>
        </p:grpSpPr>
        <p:grpSp>
          <p:nvGrpSpPr>
            <p:cNvPr id="24" name="组合 23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28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9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C00000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5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9" b="1" dirty="0">
                  <a:solidFill>
                    <a:srgbClr val="C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05</a:t>
              </a:r>
              <a:endParaRPr lang="zh-CN" altLang="en-US" sz="2109" b="1" dirty="0">
                <a:solidFill>
                  <a:srgbClr val="C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88702" y="3159359"/>
            <a:ext cx="707047" cy="637483"/>
            <a:chOff x="5424755" y="1340768"/>
            <a:chExt cx="670560" cy="604586"/>
          </a:xfrm>
        </p:grpSpPr>
        <p:grpSp>
          <p:nvGrpSpPr>
            <p:cNvPr id="18" name="组合 17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22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3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21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C00000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9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9" b="1" dirty="0">
                  <a:solidFill>
                    <a:srgbClr val="C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06</a:t>
              </a:r>
              <a:endParaRPr lang="zh-CN" altLang="en-US" sz="2109" b="1" dirty="0">
                <a:solidFill>
                  <a:srgbClr val="C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3258703" y="1367205"/>
            <a:ext cx="419538" cy="4411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727219" y="2354245"/>
            <a:ext cx="6450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182776" y="3022980"/>
            <a:ext cx="478948" cy="2325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225212" y="1470653"/>
            <a:ext cx="499147" cy="3377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385905" y="2430171"/>
            <a:ext cx="68206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2" idx="8"/>
          </p:cNvCxnSpPr>
          <p:nvPr/>
        </p:nvCxnSpPr>
        <p:spPr>
          <a:xfrm flipH="1" flipV="1">
            <a:off x="5156858" y="2961655"/>
            <a:ext cx="508031" cy="3095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98281" y="782473"/>
            <a:ext cx="1342817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52608" y="2202392"/>
            <a:ext cx="1342817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稳定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78552" y="835308"/>
            <a:ext cx="1342817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数据不丢失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49755" y="3474548"/>
            <a:ext cx="1057274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功能全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823765" y="2251081"/>
            <a:ext cx="1708675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集群功能完善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302042" y="3444333"/>
            <a:ext cx="1708675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生态圈丰富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76168" y="3981925"/>
            <a:ext cx="30859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https://github.com/apache/rocketmq-externals</a:t>
            </a:r>
          </a:p>
        </p:txBody>
      </p:sp>
    </p:spTree>
    <p:extLst>
      <p:ext uri="{BB962C8B-B14F-4D97-AF65-F5344CB8AC3E}">
        <p14:creationId xmlns:p14="http://schemas.microsoft.com/office/powerpoint/2010/main" val="2352495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44901" y="2024695"/>
            <a:ext cx="721241" cy="657152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393857" y="2917800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特性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739177" y="2920424"/>
            <a:ext cx="583833" cy="582520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407578" y="3575522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架构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52898" y="3578146"/>
            <a:ext cx="583833" cy="582520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728204" y="618454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384045" y="618454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消息队列与消息中间件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644901" y="2077928"/>
            <a:ext cx="721241" cy="657152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393857" y="2024696"/>
            <a:ext cx="4680520" cy="71038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介绍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728204" y="1321574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2384045" y="1321574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常用消息中间件对比</a:t>
            </a:r>
          </a:p>
        </p:txBody>
      </p:sp>
    </p:spTree>
    <p:extLst>
      <p:ext uri="{BB962C8B-B14F-4D97-AF65-F5344CB8AC3E}">
        <p14:creationId xmlns:p14="http://schemas.microsoft.com/office/powerpoint/2010/main" val="2156274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7"/>
          <p:cNvGrpSpPr/>
          <p:nvPr/>
        </p:nvGrpSpPr>
        <p:grpSpPr>
          <a:xfrm>
            <a:off x="154459" y="1726662"/>
            <a:ext cx="1647323" cy="1077093"/>
            <a:chOff x="1" y="0"/>
            <a:chExt cx="4392858" cy="2872248"/>
          </a:xfrm>
        </p:grpSpPr>
        <p:sp>
          <p:nvSpPr>
            <p:cNvPr id="31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Shape 335"/>
            <p:cNvSpPr/>
            <p:nvPr/>
          </p:nvSpPr>
          <p:spPr>
            <a:xfrm>
              <a:off x="1831802" y="1207643"/>
              <a:ext cx="1376444" cy="492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2013.9</a:t>
              </a:r>
              <a:endParaRPr lang="id-ID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4" name="Group 342"/>
          <p:cNvGrpSpPr/>
          <p:nvPr/>
        </p:nvGrpSpPr>
        <p:grpSpPr>
          <a:xfrm>
            <a:off x="1542238" y="1707654"/>
            <a:ext cx="1647323" cy="1077093"/>
            <a:chOff x="0" y="0"/>
            <a:chExt cx="4392859" cy="2872248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29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hape 340"/>
            <p:cNvSpPr/>
            <p:nvPr/>
          </p:nvSpPr>
          <p:spPr>
            <a:xfrm>
              <a:off x="927941" y="1230344"/>
              <a:ext cx="2852436" cy="4318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2013</a:t>
              </a:r>
              <a:endParaRPr lang="id-ID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5" name="Group 347"/>
          <p:cNvGrpSpPr/>
          <p:nvPr/>
        </p:nvGrpSpPr>
        <p:grpSpPr>
          <a:xfrm>
            <a:off x="3012419" y="1707654"/>
            <a:ext cx="1647323" cy="1077093"/>
            <a:chOff x="0" y="0"/>
            <a:chExt cx="4392859" cy="2872248"/>
          </a:xfrm>
        </p:grpSpPr>
        <p:sp>
          <p:nvSpPr>
            <p:cNvPr id="27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2016.11</a:t>
              </a:r>
              <a:endParaRPr lang="id-ID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6" name="Group 352"/>
          <p:cNvGrpSpPr/>
          <p:nvPr/>
        </p:nvGrpSpPr>
        <p:grpSpPr>
          <a:xfrm>
            <a:off x="4470489" y="1707654"/>
            <a:ext cx="1647322" cy="1077093"/>
            <a:chOff x="0" y="0"/>
            <a:chExt cx="4392859" cy="2872248"/>
          </a:xfrm>
          <a:solidFill>
            <a:schemeClr val="bg2"/>
          </a:solidFill>
        </p:grpSpPr>
        <p:sp>
          <p:nvSpPr>
            <p:cNvPr id="25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2017.9</a:t>
              </a:r>
              <a:endParaRPr lang="id-ID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7" name="Group 357"/>
          <p:cNvGrpSpPr/>
          <p:nvPr/>
        </p:nvGrpSpPr>
        <p:grpSpPr>
          <a:xfrm>
            <a:off x="5949014" y="1707654"/>
            <a:ext cx="1647322" cy="1077093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2017.11</a:t>
              </a:r>
              <a:endParaRPr lang="id-ID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8" name="Group 360"/>
          <p:cNvGrpSpPr/>
          <p:nvPr/>
        </p:nvGrpSpPr>
        <p:grpSpPr>
          <a:xfrm>
            <a:off x="771679" y="2630810"/>
            <a:ext cx="318973" cy="318973"/>
            <a:chOff x="0" y="0"/>
            <a:chExt cx="850594" cy="850594"/>
          </a:xfrm>
        </p:grpSpPr>
        <p:sp>
          <p:nvSpPr>
            <p:cNvPr id="21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00000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9" name="Group 363"/>
          <p:cNvGrpSpPr/>
          <p:nvPr/>
        </p:nvGrpSpPr>
        <p:grpSpPr>
          <a:xfrm>
            <a:off x="2209441" y="2630810"/>
            <a:ext cx="318973" cy="318973"/>
            <a:chOff x="0" y="0"/>
            <a:chExt cx="850594" cy="850594"/>
          </a:xfrm>
        </p:grpSpPr>
        <p:sp>
          <p:nvSpPr>
            <p:cNvPr id="19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1200"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Shape 362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" name="Group 366"/>
          <p:cNvGrpSpPr/>
          <p:nvPr/>
        </p:nvGrpSpPr>
        <p:grpSpPr>
          <a:xfrm>
            <a:off x="3676594" y="2630810"/>
            <a:ext cx="318973" cy="318973"/>
            <a:chOff x="0" y="0"/>
            <a:chExt cx="850594" cy="850594"/>
          </a:xfrm>
        </p:grpSpPr>
        <p:sp>
          <p:nvSpPr>
            <p:cNvPr id="17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00000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Shape 365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1" name="Group 369"/>
          <p:cNvGrpSpPr/>
          <p:nvPr/>
        </p:nvGrpSpPr>
        <p:grpSpPr>
          <a:xfrm>
            <a:off x="5134663" y="2630810"/>
            <a:ext cx="318973" cy="318973"/>
            <a:chOff x="0" y="0"/>
            <a:chExt cx="850594" cy="850594"/>
          </a:xfrm>
          <a:solidFill>
            <a:schemeClr val="bg2"/>
          </a:solidFill>
        </p:grpSpPr>
        <p:sp>
          <p:nvSpPr>
            <p:cNvPr id="15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1200"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12" name="Group 372"/>
          <p:cNvGrpSpPr/>
          <p:nvPr/>
        </p:nvGrpSpPr>
        <p:grpSpPr>
          <a:xfrm>
            <a:off x="6613189" y="2630810"/>
            <a:ext cx="318973" cy="318973"/>
            <a:chOff x="0" y="0"/>
            <a:chExt cx="850594" cy="850594"/>
          </a:xfrm>
        </p:grpSpPr>
        <p:sp>
          <p:nvSpPr>
            <p:cNvPr id="13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00000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Shape 371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33" name="Group 352"/>
          <p:cNvGrpSpPr/>
          <p:nvPr/>
        </p:nvGrpSpPr>
        <p:grpSpPr>
          <a:xfrm>
            <a:off x="7436850" y="1707654"/>
            <a:ext cx="1647322" cy="1077093"/>
            <a:chOff x="0" y="0"/>
            <a:chExt cx="4392859" cy="2872248"/>
          </a:xfrm>
          <a:solidFill>
            <a:schemeClr val="bg2"/>
          </a:solidFill>
        </p:grpSpPr>
        <p:sp>
          <p:nvSpPr>
            <p:cNvPr id="34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2018</a:t>
              </a:r>
              <a:endParaRPr lang="id-ID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8101024" y="2630810"/>
            <a:ext cx="318973" cy="318973"/>
            <a:chOff x="0" y="0"/>
            <a:chExt cx="850594" cy="850594"/>
          </a:xfrm>
          <a:solidFill>
            <a:schemeClr val="bg2"/>
          </a:solidFill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1200"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矩形 3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88072" y="2839198"/>
            <a:ext cx="1671760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Aliware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MQ(Message Queue)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的商业版本，是阿里云商用的专业消息中间件，是企业级互联网架构的核心产品，基于高可用分布式集群技术，搭建了包括发布订阅、消息轨迹、资源统计、定时（延时）、监控报警等一套完整的消息云服务。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0" name="矩形 3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77254" y="3020740"/>
            <a:ext cx="1671760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从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Apache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社区毕业正式成为顶级项目。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是国内首个非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生态体系的顶级项目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1" name="矩形 3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166436" y="3062336"/>
            <a:ext cx="1917736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Apache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5.0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RocketMQ5.0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将基于云原生的理念，围绕可运维、可监控、弹性、可恢复、敏捷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个维度来打造下一代分布式消息计算平台，全面提升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的功能、性能、生态效能和场景应对能力。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2" name="矩形 3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5" y="52337"/>
            <a:ext cx="1671760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月份发布了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MetaQ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开始广泛应用于订单处理，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同步、流计算、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实时消息、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同步等领域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版本开始开源，并且改名为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矩形 3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9880" y="138873"/>
            <a:ext cx="18002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阿里将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捐献给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Apache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基金会。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  <a:hlinkClick r:id="rId9"/>
              </a:rPr>
              <a:t>http://rocketmq.apache.org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  <a:hlinkClick r:id="rId9"/>
              </a:rPr>
              <a:t>/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/>
            </a:r>
            <a:b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</a:b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https://github.com/apache/rocketmq/tree/master/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当前最高版本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4.7.1</a:t>
            </a:r>
          </a:p>
        </p:txBody>
      </p:sp>
      <p:sp>
        <p:nvSpPr>
          <p:cNvPr id="44" name="矩形 3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01765" y="117613"/>
            <a:ext cx="2523539" cy="142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Linux 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OpenMessageing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OpenMessaging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开源项目于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2017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年正式入驻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Linux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基金会，是国内首个在全球范围发起的分布式计算领域的国际标准。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项目地址：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8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https</a:t>
            </a:r>
            <a:r>
              <a:rPr lang="en-US" altLang="zh-CN" sz="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://github.com/openmessaging/openmessaging-java</a:t>
            </a:r>
            <a:endParaRPr lang="en-US" altLang="zh-CN" sz="800" dirty="0" smtClean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619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53980" y="699542"/>
            <a:ext cx="707047" cy="637483"/>
            <a:chOff x="5424755" y="1340768"/>
            <a:chExt cx="670560" cy="604586"/>
          </a:xfrm>
        </p:grpSpPr>
        <p:grpSp>
          <p:nvGrpSpPr>
            <p:cNvPr id="72" name="组合 71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76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7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75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C00000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73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9" b="1" dirty="0">
                  <a:solidFill>
                    <a:srgbClr val="C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01</a:t>
              </a:r>
              <a:endParaRPr lang="zh-CN" altLang="en-US" sz="2109" b="1" dirty="0">
                <a:solidFill>
                  <a:srgbClr val="C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2504198" y="813413"/>
            <a:ext cx="3507962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双十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一淘宝和天猫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32.5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万笔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653980" y="1568757"/>
            <a:ext cx="707047" cy="637483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70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1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69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C00000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7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9" b="1" dirty="0">
                  <a:solidFill>
                    <a:srgbClr val="C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02</a:t>
              </a:r>
              <a:endParaRPr lang="zh-CN" altLang="en-US" sz="2109" b="1" dirty="0">
                <a:solidFill>
                  <a:srgbClr val="C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2504197" y="1700463"/>
            <a:ext cx="4084027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蚂蚁金服双十一支付峰值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25.6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万笔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653980" y="2449762"/>
            <a:ext cx="707047" cy="637483"/>
            <a:chOff x="5424755" y="1340768"/>
            <a:chExt cx="670560" cy="604586"/>
          </a:xfrm>
        </p:grpSpPr>
        <p:grpSp>
          <p:nvGrpSpPr>
            <p:cNvPr id="60" name="组合 59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64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5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63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C00000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1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9" b="1" dirty="0">
                  <a:solidFill>
                    <a:srgbClr val="C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03</a:t>
              </a:r>
              <a:endParaRPr lang="zh-CN" altLang="en-US" sz="2109" b="1" dirty="0">
                <a:solidFill>
                  <a:srgbClr val="C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2552905" y="2583687"/>
            <a:ext cx="3603271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双十一实时数据处理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4.72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653980" y="3315059"/>
            <a:ext cx="707047" cy="637483"/>
            <a:chOff x="5424755" y="1340768"/>
            <a:chExt cx="670560" cy="604586"/>
          </a:xfrm>
        </p:grpSpPr>
        <p:grpSp>
          <p:nvGrpSpPr>
            <p:cNvPr id="54" name="组合 53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58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9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6416" tIns="48208" rIns="96416" bIns="48208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639763" indent="-182563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1282700" indent="-3683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925638" indent="-554038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2568575" indent="-739775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57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C00000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5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9" b="1" dirty="0">
                  <a:solidFill>
                    <a:srgbClr val="C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04</a:t>
              </a:r>
              <a:endParaRPr lang="zh-CN" altLang="en-US" sz="2109" b="1" dirty="0">
                <a:solidFill>
                  <a:srgbClr val="C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2490188" y="3466911"/>
            <a:ext cx="4170044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支持口碑、飞猪等多维、复杂的业务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652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483518"/>
            <a:ext cx="87849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da-DK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消息模型（</a:t>
            </a:r>
            <a:r>
              <a:rPr lang="da-DK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 Model</a:t>
            </a:r>
            <a:r>
              <a:rPr lang="zh-CN" altLang="da-DK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主要由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三部分组成，其中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负责生产消息，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负责消费消息，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负责存储消息。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在实际部署过程中对应一台服务器，每个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可以存储多个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的消息，每个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的消息也可以分片存储于不同的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 Queue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用于存储消息的物理地址，每个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中的消息地址存储于多个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 Queue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ConsumerGroup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由多个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实例构成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生产者（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负责生产消息，一般由业务系统负责生产消息。一个消息生产者会把业务应用系统里产生的消息发送到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提供多种发送方式，同步发送、异步发送、顺序发送、单向发送。同步和异步方式均需要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返回确认信息，单向发送不需要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/>
          </a:p>
          <a:p>
            <a:pPr marL="0" lvl="1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负责消费消息，一般是后台系统负责异步消费。一个消息消费者会从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服务器拉取消息、并将其提供给应用程序。从用户应用的角度而言提供了两种消费形式：拉取式消费、推动式消费。</a:t>
            </a:r>
          </a:p>
          <a:p>
            <a:pPr lvl="1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表示一类消息的集合，每个主题包含若干条消息，每条消息只能属于一个主题，是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进行消息订阅的基本单位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9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483518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生产者组（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Producer Group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的集合，这类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发送同一类消息且发送逻辑一致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发送的是事务消息且原始生产者在发送之后崩溃，则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服务器会联系同一生产者组的其他生产者实例以提交或回溯消费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Group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的集合，这类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通常消费同一类消息且消费逻辑一致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组使得在消息消费方面，实现负载均衡和容错的目标变得非常容易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注意的是，消费者组的消费者实例必须订阅完全相同的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消息系统所传输信息的物理载体，生产和消费数据的最小单位，每条消息必须属于一个主题。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中每个消息拥有唯一的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 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，且可以携带具有业务标识的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。系统提供了通过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 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查询消息的功能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为消息设置的标志，用于同一主题下区分不同类型的消息。来自同一业务单元的消息，可以根据不同业务目的在同一主题下设置不同标签。标签能够有效地保持代码的清晰度和连贯性，并优化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提供的查询系统。消费者可以根据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实现对不同子主题的不同消费逻辑，实现更好的扩展性。</a:t>
            </a:r>
          </a:p>
        </p:txBody>
      </p:sp>
    </p:spTree>
    <p:extLst>
      <p:ext uri="{BB962C8B-B14F-4D97-AF65-F5344CB8AC3E}">
        <p14:creationId xmlns:p14="http://schemas.microsoft.com/office/powerpoint/2010/main" val="1614876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442" y="48221"/>
            <a:ext cx="3674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消息</a:t>
            </a:r>
            <a:r>
              <a:rPr lang="zh-CN" altLang="en-US" sz="2400" b="1" dirty="0" smtClean="0"/>
              <a:t>模式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集群消费模式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115616" y="1347614"/>
            <a:ext cx="662473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默认的消息模式就是集群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模式，集群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消费模式下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Group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实例平均分摊消息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使用集群消费的时候，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的消费进度是存储在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自身是不存储消费进度的。消息进度存储在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上的好处在于，当你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集群是扩大或者缩小时，由于消费进度统一在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上，消息重复的概率会被大大降低了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注意：在集群消费模式下，并不能保证每一次消息失败重投都投递到同一个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3269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442" y="48221"/>
            <a:ext cx="3674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消息</a:t>
            </a:r>
            <a:r>
              <a:rPr lang="zh-CN" altLang="en-US" sz="2400" b="1" dirty="0" smtClean="0"/>
              <a:t>模式</a:t>
            </a:r>
            <a:r>
              <a:rPr lang="en-US" altLang="zh-CN" sz="2400" b="1" dirty="0" smtClean="0"/>
              <a:t>-</a:t>
            </a:r>
            <a:r>
              <a:rPr lang="zh-CN" altLang="en-US" sz="2400" b="1" dirty="0"/>
              <a:t>广播</a:t>
            </a:r>
            <a:r>
              <a:rPr lang="zh-CN" altLang="en-US" sz="2400" b="1" dirty="0" smtClean="0"/>
              <a:t>消费模式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971600" y="1203598"/>
            <a:ext cx="7344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广播消费模式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下，跟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的发布订阅一样，即是将所有消息分发给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 Group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中每个消费者消费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。相同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Group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实例都接收全量的消息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的消费进度是存储在各个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实例上，这就容易造成消息重复。还有很重要的一点，对于广播消费来说，是不会进行消费失败重投的，所以在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端消费逻辑处理时，需要额外关注消费失败的情况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集群模式实现广播消费模式方法：可以通过创建多个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实例，每个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实例属于不同的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 group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，但是它们都订阅同一个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。同一条消息可以被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不同业务系统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集群消费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17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19672" y="699542"/>
            <a:ext cx="721241" cy="657152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755919" y="1537604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393857" y="699542"/>
            <a:ext cx="4626415" cy="65715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消息队列与消息中间件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411760" y="1537604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常用消息中间件对比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370838" y="3564017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架构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716158" y="3566641"/>
            <a:ext cx="583833" cy="582520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393857" y="2211710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介绍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39177" y="2214334"/>
            <a:ext cx="583833" cy="582520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739177" y="2871486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389468" y="2879209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特性</a:t>
            </a:r>
          </a:p>
        </p:txBody>
      </p:sp>
    </p:spTree>
    <p:extLst>
      <p:ext uri="{BB962C8B-B14F-4D97-AF65-F5344CB8AC3E}">
        <p14:creationId xmlns:p14="http://schemas.microsoft.com/office/powerpoint/2010/main" val="3505792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08719" y="771550"/>
            <a:ext cx="60304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不保证消息不重复，如果你的业务需要保证严格的不重复消息，需要你自己在业务端去重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采用分布式锁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：采用数据表操作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blog.csdn.net/xzq19920203/article/details/98532304?utm_medium=distribute.pc_relevant.none-task-blog-BlogCommendFromMachineLearnPai2-2.nonecase&amp;depth_1-utm_source=distribute.pc_relevant.none-task-blog-BlogCommendFromMachineLearnPai2-2.nonecase</a:t>
            </a:r>
          </a:p>
          <a:p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同一个消费组，必须保持订阅关系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一致，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都必须一致，不然会出现数据丢失的问题。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、消息重试分为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端重试和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端重试。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生产者端的消息失败，也就是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上发消息没有发送成功，比如网络抖动导致生产者发送消息到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处理方法，发送时，设置重试次数（修改</a:t>
            </a:r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reTryTimeWhenSendFailed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消费者端的失败，分为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种情况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个是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exception: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reconsumeTimes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属性，让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超过了多少次之后让他不再重试，而是记录日志等处理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个是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timeout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：比如由于网络原因导致消息压根就没有从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到消费者上，那么在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内部会不断的尝试发送这条消息，直至发送成功为止！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</p:txBody>
      </p:sp>
      <p:sp>
        <p:nvSpPr>
          <p:cNvPr id="4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442" y="48221"/>
            <a:ext cx="3674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/>
              <a:t>注意事项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01036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74054" y="2715765"/>
            <a:ext cx="721241" cy="657152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393857" y="3575522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架构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39177" y="3578146"/>
            <a:ext cx="583833" cy="582520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728204" y="618454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384045" y="618454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消息队列与消息中间件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574054" y="2768998"/>
            <a:ext cx="721241" cy="657152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323010" y="2715766"/>
            <a:ext cx="4680520" cy="71038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特性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738016" y="1328738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2393857" y="1328738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常用消息中间件对比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738016" y="2031858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93857" y="2031858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415354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443" y="48221"/>
            <a:ext cx="2183792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400" b="1" dirty="0" smtClean="0">
                <a:latin typeface="+mj-ea"/>
                <a:ea typeface="+mj-ea"/>
                <a:cs typeface="+mn-ea"/>
                <a:sym typeface="+mn-lt"/>
              </a:rPr>
              <a:t>顺序消息</a:t>
            </a:r>
            <a:endParaRPr lang="zh-CN" altLang="en-US" sz="2400" b="1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6" y="560028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消费者消费消息的顺序要和生产者生产的消息顺序一致</a:t>
            </a:r>
            <a:r>
              <a:rPr lang="zh-CN" altLang="en-US" dirty="0"/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59582"/>
            <a:ext cx="6916135" cy="37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80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443" y="48221"/>
            <a:ext cx="2183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事务消息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1" y="843558"/>
            <a:ext cx="8567936" cy="259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07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443" y="48221"/>
            <a:ext cx="2183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事务消息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509886"/>
            <a:ext cx="826611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1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、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TransactionMQProducer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事务消息发送者， 核心方法如下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zh-CN" sz="1000" dirty="0"/>
              <a:t>//</a:t>
            </a:r>
            <a:r>
              <a:rPr lang="zh-CN" altLang="en-US" sz="1000" dirty="0"/>
              <a:t>发送事务消息，</a:t>
            </a:r>
            <a:r>
              <a:rPr lang="en-US" altLang="zh-CN" sz="1000" dirty="0" err="1"/>
              <a:t>arg</a:t>
            </a:r>
            <a:r>
              <a:rPr lang="zh-CN" altLang="en-US" sz="1000" dirty="0"/>
              <a:t>表示业务参数，能在回调执行本地事务时被取到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/>
              <a:t>  </a:t>
            </a:r>
            <a:r>
              <a:rPr lang="en-US" altLang="zh-CN" sz="1000" dirty="0"/>
              <a:t>public </a:t>
            </a:r>
            <a:r>
              <a:rPr lang="en-US" altLang="zh-CN" sz="1000" dirty="0" err="1"/>
              <a:t>TransactionSendResult</a:t>
            </a:r>
            <a:r>
              <a:rPr lang="en-US" altLang="zh-CN" sz="1000" dirty="0"/>
              <a:t> </a:t>
            </a:r>
            <a:r>
              <a:rPr lang="en-US" altLang="zh-CN" sz="1000" dirty="0" err="1"/>
              <a:t>sendMessageInTransaction</a:t>
            </a:r>
            <a:r>
              <a:rPr lang="en-US" altLang="zh-CN" sz="1000" dirty="0"/>
              <a:t>(final Message 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        final Object </a:t>
            </a:r>
            <a:r>
              <a:rPr lang="en-US" altLang="zh-CN" sz="1000" dirty="0" err="1"/>
              <a:t>arg</a:t>
            </a:r>
            <a:r>
              <a:rPr lang="en-US" altLang="zh-CN" sz="1000" dirty="0"/>
              <a:t>) throws </a:t>
            </a:r>
            <a:r>
              <a:rPr lang="en-US" altLang="zh-CN" sz="1000" dirty="0" err="1"/>
              <a:t>MQClientException</a:t>
            </a:r>
            <a:r>
              <a:rPr lang="en-US" altLang="zh-CN" sz="1000" dirty="0"/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        if (null == </a:t>
            </a:r>
            <a:r>
              <a:rPr lang="en-US" altLang="zh-CN" sz="1000" dirty="0" err="1"/>
              <a:t>this.transactionListener</a:t>
            </a:r>
            <a:r>
              <a:rPr lang="en-US" altLang="zh-CN" sz="1000" dirty="0"/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            throw new </a:t>
            </a:r>
            <a:r>
              <a:rPr lang="en-US" altLang="zh-CN" sz="1000" dirty="0" err="1"/>
              <a:t>MQClientException</a:t>
            </a:r>
            <a:r>
              <a:rPr lang="en-US" altLang="zh-CN" sz="1000" dirty="0"/>
              <a:t>("</a:t>
            </a:r>
            <a:r>
              <a:rPr lang="en-US" altLang="zh-CN" sz="1000" dirty="0" err="1"/>
              <a:t>TransactionListener</a:t>
            </a:r>
            <a:r>
              <a:rPr lang="en-US" altLang="zh-CN" sz="1000" dirty="0"/>
              <a:t> is null", null);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  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        return </a:t>
            </a:r>
            <a:r>
              <a:rPr lang="en-US" altLang="zh-CN" sz="1000" dirty="0" err="1"/>
              <a:t>this.defaultMQProducerImpl.sendMessageInTransaction</a:t>
            </a:r>
            <a:r>
              <a:rPr lang="en-US" altLang="zh-CN" sz="1000" dirty="0"/>
              <a:t>(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, null, </a:t>
            </a:r>
            <a:r>
              <a:rPr lang="en-US" altLang="zh-CN" sz="1000" dirty="0" err="1"/>
              <a:t>arg</a:t>
            </a:r>
            <a:r>
              <a:rPr lang="en-US" altLang="zh-CN" sz="1000" dirty="0"/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   //</a:t>
            </a:r>
            <a:r>
              <a:rPr lang="zh-CN" altLang="en-US" sz="1000" dirty="0"/>
              <a:t>设置事务状态回调监听器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/>
              <a:t>  </a:t>
            </a:r>
            <a:r>
              <a:rPr lang="en-US" altLang="zh-CN" sz="1000" dirty="0"/>
              <a:t>public void </a:t>
            </a:r>
            <a:r>
              <a:rPr lang="en-US" altLang="zh-CN" sz="1000" dirty="0" err="1"/>
              <a:t>setTransactionCheckListener</a:t>
            </a:r>
            <a:r>
              <a:rPr lang="en-US" altLang="zh-CN" sz="1000" dirty="0"/>
              <a:t>(</a:t>
            </a:r>
            <a:r>
              <a:rPr lang="en-US" altLang="zh-CN" sz="1000" dirty="0" err="1"/>
              <a:t>TransactionCheckListener</a:t>
            </a:r>
            <a:r>
              <a:rPr lang="en-US" altLang="zh-CN" sz="1000" dirty="0"/>
              <a:t> </a:t>
            </a:r>
            <a:r>
              <a:rPr lang="en-US" altLang="zh-CN" sz="1000" dirty="0" err="1"/>
              <a:t>transactionCheckListener</a:t>
            </a:r>
            <a:r>
              <a:rPr lang="en-US" altLang="zh-CN" sz="1000" dirty="0"/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      </a:t>
            </a:r>
            <a:r>
              <a:rPr lang="en-US" altLang="zh-CN" sz="1000" dirty="0" err="1"/>
              <a:t>this.transactionCheckListener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transactionCheckListener</a:t>
            </a:r>
            <a:r>
              <a:rPr lang="en-US" altLang="zh-CN" sz="1000" dirty="0"/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  </a:t>
            </a:r>
            <a:r>
              <a:rPr lang="en-US" altLang="zh-CN" sz="1000" dirty="0" smtClean="0"/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/>
              <a:t>2</a:t>
            </a:r>
            <a:r>
              <a:rPr lang="zh-CN" altLang="en-US" sz="1000" dirty="0" smtClean="0"/>
              <a:t>、</a:t>
            </a:r>
            <a:r>
              <a:rPr lang="en-US" altLang="zh-CN" sz="1000" dirty="0" err="1" smtClean="0"/>
              <a:t>TransactionCheckListener</a:t>
            </a:r>
            <a:r>
              <a:rPr lang="zh-CN" altLang="en-US" sz="1000" dirty="0"/>
              <a:t>事务状态回调</a:t>
            </a:r>
            <a:r>
              <a:rPr lang="zh-CN" altLang="en-US" sz="1000" dirty="0" smtClean="0"/>
              <a:t>监听器：</a:t>
            </a:r>
            <a:endParaRPr lang="zh-CN" altLang="en-US" sz="1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/**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     * prepare</a:t>
            </a:r>
            <a:r>
              <a:rPr lang="zh-CN" altLang="en-US" sz="1000" dirty="0"/>
              <a:t>消息执行成功时，回调执行</a:t>
            </a:r>
            <a:r>
              <a:rPr lang="en-US" altLang="zh-CN" sz="1000" dirty="0" err="1"/>
              <a:t>executeLocalTransaction</a:t>
            </a:r>
            <a:r>
              <a:rPr lang="zh-CN" altLang="en-US" sz="1000" dirty="0"/>
              <a:t>方法，</a:t>
            </a:r>
            <a:r>
              <a:rPr lang="en-US" altLang="zh-CN" sz="1000" dirty="0" err="1"/>
              <a:t>arg</a:t>
            </a:r>
            <a:r>
              <a:rPr lang="zh-CN" altLang="en-US" sz="1000" dirty="0"/>
              <a:t>参数为</a:t>
            </a:r>
            <a:r>
              <a:rPr lang="en-US" altLang="zh-CN" sz="1000" dirty="0" err="1"/>
              <a:t>sendMessageInTransaction</a:t>
            </a:r>
            <a:r>
              <a:rPr lang="zh-CN" altLang="en-US" sz="1000" dirty="0"/>
              <a:t>时带入的业务参数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/>
              <a:t>    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/>
              <a:t>     * </a:t>
            </a:r>
            <a:r>
              <a:rPr lang="en-US" altLang="zh-CN" sz="1000" dirty="0"/>
              <a:t>@return Transaction state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    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    </a:t>
            </a:r>
            <a:r>
              <a:rPr lang="en-US" altLang="zh-CN" sz="1000" dirty="0" err="1"/>
              <a:t>LocalTransactionState</a:t>
            </a:r>
            <a:r>
              <a:rPr lang="en-US" altLang="zh-CN" sz="1000" dirty="0"/>
              <a:t> </a:t>
            </a:r>
            <a:r>
              <a:rPr lang="en-US" altLang="zh-CN" sz="1000" dirty="0" err="1"/>
              <a:t>executeLocalTransaction</a:t>
            </a:r>
            <a:r>
              <a:rPr lang="en-US" altLang="zh-CN" sz="1000" dirty="0"/>
              <a:t>(final Message 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, final Object </a:t>
            </a:r>
            <a:r>
              <a:rPr lang="en-US" altLang="zh-CN" sz="1000" dirty="0" err="1"/>
              <a:t>arg</a:t>
            </a:r>
            <a:r>
              <a:rPr lang="en-US" altLang="zh-CN" sz="1000" dirty="0"/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    /**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     * </a:t>
            </a:r>
            <a:r>
              <a:rPr lang="zh-CN" altLang="en-US" sz="1000" dirty="0"/>
              <a:t>检查消息对应本地事务执行状态的监听器，定时回调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/>
              <a:t>     *</a:t>
            </a:r>
            <a:r>
              <a:rPr lang="en-US" altLang="zh-CN" sz="1000" dirty="0"/>
              <a:t>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    </a:t>
            </a:r>
            <a:r>
              <a:rPr lang="en-US" altLang="zh-CN" sz="1000" dirty="0" err="1"/>
              <a:t>LocalTransactionState</a:t>
            </a:r>
            <a:r>
              <a:rPr lang="en-US" altLang="zh-CN" sz="1000" dirty="0"/>
              <a:t> </a:t>
            </a:r>
            <a:r>
              <a:rPr lang="en-US" altLang="zh-CN" sz="1000" dirty="0" err="1"/>
              <a:t>checkLocalTransaction</a:t>
            </a:r>
            <a:r>
              <a:rPr lang="en-US" altLang="zh-CN" sz="1000" dirty="0"/>
              <a:t>(final </a:t>
            </a:r>
            <a:r>
              <a:rPr lang="en-US" altLang="zh-CN" sz="1000" dirty="0" err="1"/>
              <a:t>MessageExt</a:t>
            </a:r>
            <a:r>
              <a:rPr lang="en-US" altLang="zh-CN" sz="1000" dirty="0"/>
              <a:t> </a:t>
            </a:r>
            <a:r>
              <a:rPr lang="en-US" altLang="zh-CN" sz="1000" dirty="0" err="1"/>
              <a:t>msg</a:t>
            </a:r>
            <a:r>
              <a:rPr lang="en-US" altLang="zh-CN" sz="1000" dirty="0"/>
              <a:t>);</a:t>
            </a:r>
            <a:endParaRPr lang="zh-CN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948157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9443" y="48221"/>
            <a:ext cx="2183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事务</a:t>
            </a:r>
            <a:r>
              <a:rPr lang="zh-CN" altLang="en-US" sz="2400" b="1" dirty="0" smtClean="0"/>
              <a:t>消息</a:t>
            </a:r>
            <a:r>
              <a:rPr lang="en-US" altLang="zh-CN" sz="2400" b="1" dirty="0" smtClean="0"/>
              <a:t>Demo</a:t>
            </a:r>
            <a:endParaRPr lang="zh-CN" altLang="en-US" sz="24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030771"/>
              </p:ext>
            </p:extLst>
          </p:nvPr>
        </p:nvGraphicFramePr>
        <p:xfrm>
          <a:off x="2987824" y="1800975"/>
          <a:ext cx="2919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包装程序外壳对象" showAsIcon="1" r:id="rId5" imgW="2919600" imgH="863640" progId="Package">
                  <p:embed/>
                </p:oleObj>
              </mc:Choice>
              <mc:Fallback>
                <p:oleObj name="包装程序外壳对象" showAsIcon="1" r:id="rId5" imgW="291960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824" y="1800975"/>
                        <a:ext cx="2919412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322607"/>
              </p:ext>
            </p:extLst>
          </p:nvPr>
        </p:nvGraphicFramePr>
        <p:xfrm>
          <a:off x="323528" y="1751692"/>
          <a:ext cx="3021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包装程序外壳对象" showAsIcon="1" r:id="rId7" imgW="3021120" imgH="863640" progId="Package">
                  <p:embed/>
                </p:oleObj>
              </mc:Choice>
              <mc:Fallback>
                <p:oleObj name="包装程序外壳对象" showAsIcon="1" r:id="rId7" imgW="302112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528" y="1751692"/>
                        <a:ext cx="3021012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656595"/>
              </p:ext>
            </p:extLst>
          </p:nvPr>
        </p:nvGraphicFramePr>
        <p:xfrm>
          <a:off x="5436096" y="1751692"/>
          <a:ext cx="3275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包装程序外壳对象" showAsIcon="1" r:id="rId9" imgW="3274920" imgH="863640" progId="Package">
                  <p:embed/>
                </p:oleObj>
              </mc:Choice>
              <mc:Fallback>
                <p:oleObj name="包装程序外壳对象" showAsIcon="1" r:id="rId9" imgW="327492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6096" y="1751692"/>
                        <a:ext cx="3275012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55576" y="744748"/>
            <a:ext cx="3932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模拟发送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条记录，但是有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条记录在本地库存事务失败回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滚的场景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981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443" y="48221"/>
            <a:ext cx="2183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消息过滤</a:t>
            </a:r>
          </a:p>
        </p:txBody>
      </p:sp>
      <p:sp>
        <p:nvSpPr>
          <p:cNvPr id="5" name="矩形 4"/>
          <p:cNvSpPr/>
          <p:nvPr/>
        </p:nvSpPr>
        <p:spPr>
          <a:xfrm>
            <a:off x="1115616" y="1347614"/>
            <a:ext cx="5843358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的消费者可以根据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进行消息过滤，也支持自定义属性过滤。消息过滤目前是在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端实现的，优点是减少了对于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无用消息的网络传输，缺点是增加了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的负担、而且实现相对复杂。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041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443" y="48221"/>
            <a:ext cx="2183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/>
              <a:t>其他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475656" y="91556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1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实现的功能特性：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://github.com/apache/rocketmq/blob/master/docs/cn/features.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md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  <a:r>
              <a:rPr lang="zh-CN" altLang="en-US" dirty="0" smtClean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定时消息、消息重试、消息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投、流量控制等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845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730945" y="1310552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386786" y="1310552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常用消息中间件对比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373875" y="1986606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介绍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719195" y="1989230"/>
            <a:ext cx="583833" cy="582520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368883" y="2643758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特性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14203" y="2646382"/>
            <a:ext cx="583833" cy="582520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728204" y="618454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384045" y="618454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消息队列与消息中间件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619927" y="3324266"/>
            <a:ext cx="721241" cy="657152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368883" y="3324267"/>
            <a:ext cx="4680520" cy="657151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2507727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5"/>
          <p:cNvSpPr/>
          <p:nvPr>
            <p:custDataLst>
              <p:tags r:id="rId1"/>
            </p:custDataLst>
          </p:nvPr>
        </p:nvSpPr>
        <p:spPr>
          <a:xfrm>
            <a:off x="179512" y="959724"/>
            <a:ext cx="2615952" cy="1151519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4" name="Rectangle 168"/>
          <p:cNvSpPr/>
          <p:nvPr>
            <p:custDataLst>
              <p:tags r:id="rId2"/>
            </p:custDataLst>
          </p:nvPr>
        </p:nvSpPr>
        <p:spPr>
          <a:xfrm flipH="1">
            <a:off x="224659" y="1293107"/>
            <a:ext cx="24279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 err="1" smtClean="0"/>
              <a:t>NameServer</a:t>
            </a:r>
            <a:r>
              <a:rPr lang="zh-CN" altLang="en-US" sz="1400" dirty="0" smtClean="0"/>
              <a:t>的作用是注册中心，类似于</a:t>
            </a:r>
            <a:r>
              <a:rPr lang="en-US" altLang="zh-CN" sz="1400" dirty="0" smtClean="0"/>
              <a:t>Zookeeper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管理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broker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TextBox 169"/>
          <p:cNvSpPr txBox="1"/>
          <p:nvPr>
            <p:custDataLst>
              <p:tags r:id="rId3"/>
            </p:custDataLst>
          </p:nvPr>
        </p:nvSpPr>
        <p:spPr>
          <a:xfrm flipH="1">
            <a:off x="241102" y="954553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 err="1">
                <a:cs typeface="+mn-ea"/>
                <a:sym typeface="+mn-lt"/>
              </a:rPr>
              <a:t>nameServer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26" name="Rectangle 168"/>
          <p:cNvSpPr/>
          <p:nvPr>
            <p:custDataLst>
              <p:tags r:id="rId4"/>
            </p:custDataLst>
          </p:nvPr>
        </p:nvSpPr>
        <p:spPr>
          <a:xfrm flipH="1">
            <a:off x="233759" y="3458878"/>
            <a:ext cx="2536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/>
              <a:t>消息中转角色，负责存储消息，转发消息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。与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nameServer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长连接，发送定时心跳包（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ip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，端口，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topic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）给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nameServer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173"/>
          <p:cNvSpPr/>
          <p:nvPr>
            <p:custDataLst>
              <p:tags r:id="rId5"/>
            </p:custDataLst>
          </p:nvPr>
        </p:nvSpPr>
        <p:spPr>
          <a:xfrm>
            <a:off x="272287" y="3292384"/>
            <a:ext cx="2543944" cy="113570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8" name="TextBox 178"/>
          <p:cNvSpPr txBox="1"/>
          <p:nvPr>
            <p:custDataLst>
              <p:tags r:id="rId6"/>
            </p:custDataLst>
          </p:nvPr>
        </p:nvSpPr>
        <p:spPr>
          <a:xfrm flipH="1">
            <a:off x="272287" y="3242160"/>
            <a:ext cx="82266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cs typeface="+mn-ea"/>
                <a:sym typeface="+mn-lt"/>
              </a:rPr>
              <a:t>broker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29" name="Rectangle 185"/>
          <p:cNvSpPr/>
          <p:nvPr>
            <p:custDataLst>
              <p:tags r:id="rId7"/>
            </p:custDataLst>
          </p:nvPr>
        </p:nvSpPr>
        <p:spPr>
          <a:xfrm>
            <a:off x="6169498" y="816824"/>
            <a:ext cx="2650974" cy="129494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0" name="TextBox 189"/>
          <p:cNvSpPr txBox="1"/>
          <p:nvPr>
            <p:custDataLst>
              <p:tags r:id="rId8"/>
            </p:custDataLst>
          </p:nvPr>
        </p:nvSpPr>
        <p:spPr>
          <a:xfrm>
            <a:off x="6291485" y="816824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cs typeface="+mn-ea"/>
                <a:sym typeface="+mn-lt"/>
              </a:rPr>
              <a:t>producer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31" name="Rectangle 168"/>
          <p:cNvSpPr/>
          <p:nvPr>
            <p:custDataLst>
              <p:tags r:id="rId9"/>
            </p:custDataLst>
          </p:nvPr>
        </p:nvSpPr>
        <p:spPr>
          <a:xfrm flipH="1">
            <a:off x="6577264" y="1128290"/>
            <a:ext cx="19771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消息生成者，负责消息产生，由业务系统负责产生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。询问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nameServer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broker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Rectangle 179"/>
          <p:cNvSpPr/>
          <p:nvPr>
            <p:custDataLst>
              <p:tags r:id="rId10"/>
            </p:custDataLst>
          </p:nvPr>
        </p:nvSpPr>
        <p:spPr>
          <a:xfrm>
            <a:off x="6169498" y="3579862"/>
            <a:ext cx="2722982" cy="1207189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3" name="TextBox 184"/>
          <p:cNvSpPr txBox="1"/>
          <p:nvPr>
            <p:custDataLst>
              <p:tags r:id="rId11"/>
            </p:custDataLst>
          </p:nvPr>
        </p:nvSpPr>
        <p:spPr>
          <a:xfrm>
            <a:off x="6169249" y="3521073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cs typeface="+mn-ea"/>
                <a:sym typeface="+mn-lt"/>
              </a:rPr>
              <a:t>consumer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34" name="Rectangle 168"/>
          <p:cNvSpPr/>
          <p:nvPr>
            <p:custDataLst>
              <p:tags r:id="rId12"/>
            </p:custDataLst>
          </p:nvPr>
        </p:nvSpPr>
        <p:spPr>
          <a:xfrm flipH="1">
            <a:off x="6577264" y="3800837"/>
            <a:ext cx="2171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消息消费者，负责</a:t>
            </a:r>
            <a:r>
              <a:rPr lang="zh-CN" altLang="en-US" sz="1400" dirty="0" smtClean="0"/>
              <a:t>消费</a:t>
            </a:r>
            <a:r>
              <a:rPr lang="zh-CN" altLang="en-US" sz="1400" dirty="0"/>
              <a:t>消息</a:t>
            </a:r>
            <a:r>
              <a:rPr lang="zh-CN" altLang="en-US" sz="1400" dirty="0" smtClean="0"/>
              <a:t>，由业务</a:t>
            </a:r>
            <a:r>
              <a:rPr lang="zh-CN" altLang="en-US" sz="1400" dirty="0"/>
              <a:t>系统负责异步消费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。询问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nameServer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查询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broker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Freeform 5"/>
          <p:cNvSpPr/>
          <p:nvPr>
            <p:custDataLst>
              <p:tags r:id="rId13"/>
            </p:custDataLst>
          </p:nvPr>
        </p:nvSpPr>
        <p:spPr bwMode="auto">
          <a:xfrm>
            <a:off x="4436153" y="2937276"/>
            <a:ext cx="1446040" cy="1328741"/>
          </a:xfrm>
          <a:custGeom>
            <a:avLst/>
            <a:gdLst>
              <a:gd name="T0" fmla="*/ 1017 w 1100"/>
              <a:gd name="T1" fmla="*/ 120 h 1010"/>
              <a:gd name="T2" fmla="*/ 766 w 1100"/>
              <a:gd name="T3" fmla="*/ 80 h 1010"/>
              <a:gd name="T4" fmla="*/ 773 w 1100"/>
              <a:gd name="T5" fmla="*/ 141 h 1010"/>
              <a:gd name="T6" fmla="*/ 637 w 1100"/>
              <a:gd name="T7" fmla="*/ 240 h 1010"/>
              <a:gd name="T8" fmla="*/ 538 w 1100"/>
              <a:gd name="T9" fmla="*/ 104 h 1010"/>
              <a:gd name="T10" fmla="*/ 563 w 1100"/>
              <a:gd name="T11" fmla="*/ 47 h 1010"/>
              <a:gd name="T12" fmla="*/ 313 w 1100"/>
              <a:gd name="T13" fmla="*/ 8 h 1010"/>
              <a:gd name="T14" fmla="*/ 210 w 1100"/>
              <a:gd name="T15" fmla="*/ 83 h 1010"/>
              <a:gd name="T16" fmla="*/ 169 w 1100"/>
              <a:gd name="T17" fmla="*/ 341 h 1010"/>
              <a:gd name="T18" fmla="*/ 128 w 1100"/>
              <a:gd name="T19" fmla="*/ 325 h 1010"/>
              <a:gd name="T20" fmla="*/ 9 w 1100"/>
              <a:gd name="T21" fmla="*/ 411 h 1010"/>
              <a:gd name="T22" fmla="*/ 95 w 1100"/>
              <a:gd name="T23" fmla="*/ 530 h 1010"/>
              <a:gd name="T24" fmla="*/ 139 w 1100"/>
              <a:gd name="T25" fmla="*/ 528 h 1010"/>
              <a:gd name="T26" fmla="*/ 98 w 1100"/>
              <a:gd name="T27" fmla="*/ 786 h 1010"/>
              <a:gd name="T28" fmla="*/ 173 w 1100"/>
              <a:gd name="T29" fmla="*/ 890 h 1010"/>
              <a:gd name="T30" fmla="*/ 877 w 1100"/>
              <a:gd name="T31" fmla="*/ 1002 h 1010"/>
              <a:gd name="T32" fmla="*/ 980 w 1100"/>
              <a:gd name="T33" fmla="*/ 927 h 1010"/>
              <a:gd name="T34" fmla="*/ 1092 w 1100"/>
              <a:gd name="T35" fmla="*/ 223 h 1010"/>
              <a:gd name="T36" fmla="*/ 1017 w 1100"/>
              <a:gd name="T37" fmla="*/ 12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0" h="1010">
                <a:moveTo>
                  <a:pt x="1017" y="120"/>
                </a:moveTo>
                <a:cubicBezTo>
                  <a:pt x="766" y="80"/>
                  <a:pt x="766" y="80"/>
                  <a:pt x="766" y="80"/>
                </a:cubicBezTo>
                <a:cubicBezTo>
                  <a:pt x="774" y="99"/>
                  <a:pt x="776" y="120"/>
                  <a:pt x="773" y="141"/>
                </a:cubicBezTo>
                <a:cubicBezTo>
                  <a:pt x="763" y="206"/>
                  <a:pt x="702" y="251"/>
                  <a:pt x="637" y="240"/>
                </a:cubicBezTo>
                <a:cubicBezTo>
                  <a:pt x="572" y="230"/>
                  <a:pt x="527" y="169"/>
                  <a:pt x="538" y="104"/>
                </a:cubicBezTo>
                <a:cubicBezTo>
                  <a:pt x="541" y="82"/>
                  <a:pt x="550" y="63"/>
                  <a:pt x="563" y="47"/>
                </a:cubicBezTo>
                <a:cubicBezTo>
                  <a:pt x="313" y="8"/>
                  <a:pt x="313" y="8"/>
                  <a:pt x="313" y="8"/>
                </a:cubicBezTo>
                <a:cubicBezTo>
                  <a:pt x="264" y="0"/>
                  <a:pt x="218" y="33"/>
                  <a:pt x="210" y="83"/>
                </a:cubicBezTo>
                <a:cubicBezTo>
                  <a:pt x="169" y="341"/>
                  <a:pt x="169" y="341"/>
                  <a:pt x="169" y="341"/>
                </a:cubicBezTo>
                <a:cubicBezTo>
                  <a:pt x="157" y="333"/>
                  <a:pt x="143" y="328"/>
                  <a:pt x="128" y="325"/>
                </a:cubicBezTo>
                <a:cubicBezTo>
                  <a:pt x="71" y="316"/>
                  <a:pt x="18" y="355"/>
                  <a:pt x="9" y="411"/>
                </a:cubicBezTo>
                <a:cubicBezTo>
                  <a:pt x="0" y="468"/>
                  <a:pt x="38" y="521"/>
                  <a:pt x="95" y="530"/>
                </a:cubicBezTo>
                <a:cubicBezTo>
                  <a:pt x="110" y="533"/>
                  <a:pt x="125" y="531"/>
                  <a:pt x="139" y="528"/>
                </a:cubicBezTo>
                <a:cubicBezTo>
                  <a:pt x="98" y="786"/>
                  <a:pt x="98" y="786"/>
                  <a:pt x="98" y="786"/>
                </a:cubicBezTo>
                <a:cubicBezTo>
                  <a:pt x="90" y="836"/>
                  <a:pt x="124" y="882"/>
                  <a:pt x="173" y="890"/>
                </a:cubicBezTo>
                <a:cubicBezTo>
                  <a:pt x="877" y="1002"/>
                  <a:pt x="877" y="1002"/>
                  <a:pt x="877" y="1002"/>
                </a:cubicBezTo>
                <a:cubicBezTo>
                  <a:pt x="926" y="1010"/>
                  <a:pt x="972" y="976"/>
                  <a:pt x="980" y="927"/>
                </a:cubicBezTo>
                <a:cubicBezTo>
                  <a:pt x="1092" y="223"/>
                  <a:pt x="1092" y="223"/>
                  <a:pt x="1092" y="223"/>
                </a:cubicBezTo>
                <a:cubicBezTo>
                  <a:pt x="1100" y="174"/>
                  <a:pt x="1066" y="128"/>
                  <a:pt x="1017" y="12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6" name="Freeform 71"/>
          <p:cNvSpPr/>
          <p:nvPr>
            <p:custDataLst>
              <p:tags r:id="rId14"/>
            </p:custDataLst>
          </p:nvPr>
        </p:nvSpPr>
        <p:spPr bwMode="auto">
          <a:xfrm>
            <a:off x="3139941" y="2724362"/>
            <a:ext cx="1273540" cy="1444069"/>
          </a:xfrm>
          <a:custGeom>
            <a:avLst/>
            <a:gdLst>
              <a:gd name="T0" fmla="*/ 877 w 968"/>
              <a:gd name="T1" fmla="*/ 459 h 1098"/>
              <a:gd name="T2" fmla="*/ 918 w 968"/>
              <a:gd name="T3" fmla="*/ 462 h 1098"/>
              <a:gd name="T4" fmla="*/ 894 w 968"/>
              <a:gd name="T5" fmla="*/ 216 h 1098"/>
              <a:gd name="T6" fmla="*/ 795 w 968"/>
              <a:gd name="T7" fmla="*/ 135 h 1098"/>
              <a:gd name="T8" fmla="*/ 524 w 968"/>
              <a:gd name="T9" fmla="*/ 162 h 1098"/>
              <a:gd name="T10" fmla="*/ 538 w 968"/>
              <a:gd name="T11" fmla="*/ 99 h 1098"/>
              <a:gd name="T12" fmla="*/ 425 w 968"/>
              <a:gd name="T13" fmla="*/ 6 h 1098"/>
              <a:gd name="T14" fmla="*/ 332 w 968"/>
              <a:gd name="T15" fmla="*/ 119 h 1098"/>
              <a:gd name="T16" fmla="*/ 358 w 968"/>
              <a:gd name="T17" fmla="*/ 178 h 1098"/>
              <a:gd name="T18" fmla="*/ 86 w 968"/>
              <a:gd name="T19" fmla="*/ 205 h 1098"/>
              <a:gd name="T20" fmla="*/ 5 w 968"/>
              <a:gd name="T21" fmla="*/ 303 h 1098"/>
              <a:gd name="T22" fmla="*/ 75 w 968"/>
              <a:gd name="T23" fmla="*/ 1012 h 1098"/>
              <a:gd name="T24" fmla="*/ 173 w 968"/>
              <a:gd name="T25" fmla="*/ 1093 h 1098"/>
              <a:gd name="T26" fmla="*/ 882 w 968"/>
              <a:gd name="T27" fmla="*/ 1024 h 1098"/>
              <a:gd name="T28" fmla="*/ 964 w 968"/>
              <a:gd name="T29" fmla="*/ 925 h 1098"/>
              <a:gd name="T30" fmla="*/ 939 w 968"/>
              <a:gd name="T31" fmla="*/ 679 h 1098"/>
              <a:gd name="T32" fmla="*/ 899 w 968"/>
              <a:gd name="T33" fmla="*/ 691 h 1098"/>
              <a:gd name="T34" fmla="*/ 772 w 968"/>
              <a:gd name="T35" fmla="*/ 586 h 1098"/>
              <a:gd name="T36" fmla="*/ 877 w 968"/>
              <a:gd name="T37" fmla="*/ 459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8" h="1098">
                <a:moveTo>
                  <a:pt x="877" y="459"/>
                </a:moveTo>
                <a:cubicBezTo>
                  <a:pt x="891" y="457"/>
                  <a:pt x="905" y="459"/>
                  <a:pt x="918" y="462"/>
                </a:cubicBezTo>
                <a:cubicBezTo>
                  <a:pt x="894" y="216"/>
                  <a:pt x="894" y="216"/>
                  <a:pt x="894" y="216"/>
                </a:cubicBezTo>
                <a:cubicBezTo>
                  <a:pt x="889" y="166"/>
                  <a:pt x="845" y="130"/>
                  <a:pt x="795" y="135"/>
                </a:cubicBezTo>
                <a:cubicBezTo>
                  <a:pt x="524" y="162"/>
                  <a:pt x="524" y="162"/>
                  <a:pt x="524" y="162"/>
                </a:cubicBezTo>
                <a:cubicBezTo>
                  <a:pt x="535" y="143"/>
                  <a:pt x="540" y="121"/>
                  <a:pt x="538" y="99"/>
                </a:cubicBezTo>
                <a:cubicBezTo>
                  <a:pt x="532" y="42"/>
                  <a:pt x="482" y="0"/>
                  <a:pt x="425" y="6"/>
                </a:cubicBezTo>
                <a:cubicBezTo>
                  <a:pt x="368" y="11"/>
                  <a:pt x="326" y="62"/>
                  <a:pt x="332" y="119"/>
                </a:cubicBezTo>
                <a:cubicBezTo>
                  <a:pt x="334" y="142"/>
                  <a:pt x="343" y="162"/>
                  <a:pt x="358" y="178"/>
                </a:cubicBezTo>
                <a:cubicBezTo>
                  <a:pt x="86" y="205"/>
                  <a:pt x="86" y="205"/>
                  <a:pt x="86" y="205"/>
                </a:cubicBezTo>
                <a:cubicBezTo>
                  <a:pt x="37" y="209"/>
                  <a:pt x="0" y="254"/>
                  <a:pt x="5" y="303"/>
                </a:cubicBezTo>
                <a:cubicBezTo>
                  <a:pt x="75" y="1012"/>
                  <a:pt x="75" y="1012"/>
                  <a:pt x="75" y="1012"/>
                </a:cubicBezTo>
                <a:cubicBezTo>
                  <a:pt x="80" y="1062"/>
                  <a:pt x="124" y="1098"/>
                  <a:pt x="173" y="1093"/>
                </a:cubicBezTo>
                <a:cubicBezTo>
                  <a:pt x="882" y="1024"/>
                  <a:pt x="882" y="1024"/>
                  <a:pt x="882" y="1024"/>
                </a:cubicBezTo>
                <a:cubicBezTo>
                  <a:pt x="932" y="1019"/>
                  <a:pt x="968" y="975"/>
                  <a:pt x="964" y="925"/>
                </a:cubicBezTo>
                <a:cubicBezTo>
                  <a:pt x="939" y="679"/>
                  <a:pt x="939" y="679"/>
                  <a:pt x="939" y="679"/>
                </a:cubicBezTo>
                <a:cubicBezTo>
                  <a:pt x="927" y="685"/>
                  <a:pt x="914" y="689"/>
                  <a:pt x="899" y="691"/>
                </a:cubicBezTo>
                <a:cubicBezTo>
                  <a:pt x="835" y="697"/>
                  <a:pt x="778" y="650"/>
                  <a:pt x="772" y="586"/>
                </a:cubicBezTo>
                <a:cubicBezTo>
                  <a:pt x="766" y="522"/>
                  <a:pt x="813" y="465"/>
                  <a:pt x="877" y="45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7" name="Freeform 38"/>
          <p:cNvSpPr/>
          <p:nvPr>
            <p:custDataLst>
              <p:tags r:id="rId15"/>
            </p:custDataLst>
          </p:nvPr>
        </p:nvSpPr>
        <p:spPr bwMode="auto">
          <a:xfrm>
            <a:off x="4560353" y="1487293"/>
            <a:ext cx="1175955" cy="1389855"/>
          </a:xfrm>
          <a:custGeom>
            <a:avLst/>
            <a:gdLst>
              <a:gd name="T0" fmla="*/ 803 w 894"/>
              <a:gd name="T1" fmla="*/ 0 h 1056"/>
              <a:gd name="T2" fmla="*/ 91 w 894"/>
              <a:gd name="T3" fmla="*/ 0 h 1056"/>
              <a:gd name="T4" fmla="*/ 0 w 894"/>
              <a:gd name="T5" fmla="*/ 90 h 1056"/>
              <a:gd name="T6" fmla="*/ 0 w 894"/>
              <a:gd name="T7" fmla="*/ 346 h 1056"/>
              <a:gd name="T8" fmla="*/ 61 w 894"/>
              <a:gd name="T9" fmla="*/ 329 h 1056"/>
              <a:gd name="T10" fmla="*/ 178 w 894"/>
              <a:gd name="T11" fmla="*/ 446 h 1056"/>
              <a:gd name="T12" fmla="*/ 61 w 894"/>
              <a:gd name="T13" fmla="*/ 564 h 1056"/>
              <a:gd name="T14" fmla="*/ 0 w 894"/>
              <a:gd name="T15" fmla="*/ 547 h 1056"/>
              <a:gd name="T16" fmla="*/ 0 w 894"/>
              <a:gd name="T17" fmla="*/ 803 h 1056"/>
              <a:gd name="T18" fmla="*/ 91 w 894"/>
              <a:gd name="T19" fmla="*/ 893 h 1056"/>
              <a:gd name="T20" fmla="*/ 362 w 894"/>
              <a:gd name="T21" fmla="*/ 893 h 1056"/>
              <a:gd name="T22" fmla="*/ 343 w 894"/>
              <a:gd name="T23" fmla="*/ 953 h 1056"/>
              <a:gd name="T24" fmla="*/ 446 w 894"/>
              <a:gd name="T25" fmla="*/ 1056 h 1056"/>
              <a:gd name="T26" fmla="*/ 550 w 894"/>
              <a:gd name="T27" fmla="*/ 953 h 1056"/>
              <a:gd name="T28" fmla="*/ 531 w 894"/>
              <a:gd name="T29" fmla="*/ 893 h 1056"/>
              <a:gd name="T30" fmla="*/ 803 w 894"/>
              <a:gd name="T31" fmla="*/ 893 h 1056"/>
              <a:gd name="T32" fmla="*/ 894 w 894"/>
              <a:gd name="T33" fmla="*/ 803 h 1056"/>
              <a:gd name="T34" fmla="*/ 894 w 894"/>
              <a:gd name="T35" fmla="*/ 90 h 1056"/>
              <a:gd name="T36" fmla="*/ 803 w 894"/>
              <a:gd name="T3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94" h="1056">
                <a:moveTo>
                  <a:pt x="803" y="0"/>
                </a:moveTo>
                <a:cubicBezTo>
                  <a:pt x="91" y="0"/>
                  <a:pt x="91" y="0"/>
                  <a:pt x="91" y="0"/>
                </a:cubicBezTo>
                <a:cubicBezTo>
                  <a:pt x="41" y="0"/>
                  <a:pt x="0" y="40"/>
                  <a:pt x="0" y="90"/>
                </a:cubicBezTo>
                <a:cubicBezTo>
                  <a:pt x="0" y="346"/>
                  <a:pt x="0" y="346"/>
                  <a:pt x="0" y="346"/>
                </a:cubicBezTo>
                <a:cubicBezTo>
                  <a:pt x="18" y="335"/>
                  <a:pt x="39" y="329"/>
                  <a:pt x="61" y="329"/>
                </a:cubicBezTo>
                <a:cubicBezTo>
                  <a:pt x="126" y="329"/>
                  <a:pt x="178" y="382"/>
                  <a:pt x="178" y="446"/>
                </a:cubicBezTo>
                <a:cubicBezTo>
                  <a:pt x="178" y="511"/>
                  <a:pt x="126" y="564"/>
                  <a:pt x="61" y="564"/>
                </a:cubicBezTo>
                <a:cubicBezTo>
                  <a:pt x="39" y="564"/>
                  <a:pt x="18" y="558"/>
                  <a:pt x="0" y="547"/>
                </a:cubicBezTo>
                <a:cubicBezTo>
                  <a:pt x="0" y="803"/>
                  <a:pt x="0" y="803"/>
                  <a:pt x="0" y="803"/>
                </a:cubicBezTo>
                <a:cubicBezTo>
                  <a:pt x="0" y="853"/>
                  <a:pt x="41" y="893"/>
                  <a:pt x="91" y="893"/>
                </a:cubicBezTo>
                <a:cubicBezTo>
                  <a:pt x="362" y="893"/>
                  <a:pt x="362" y="893"/>
                  <a:pt x="362" y="893"/>
                </a:cubicBezTo>
                <a:cubicBezTo>
                  <a:pt x="350" y="910"/>
                  <a:pt x="343" y="931"/>
                  <a:pt x="343" y="953"/>
                </a:cubicBezTo>
                <a:cubicBezTo>
                  <a:pt x="343" y="1010"/>
                  <a:pt x="389" y="1056"/>
                  <a:pt x="446" y="1056"/>
                </a:cubicBezTo>
                <a:cubicBezTo>
                  <a:pt x="504" y="1056"/>
                  <a:pt x="550" y="1010"/>
                  <a:pt x="550" y="953"/>
                </a:cubicBezTo>
                <a:cubicBezTo>
                  <a:pt x="550" y="931"/>
                  <a:pt x="543" y="910"/>
                  <a:pt x="531" y="893"/>
                </a:cubicBezTo>
                <a:cubicBezTo>
                  <a:pt x="803" y="893"/>
                  <a:pt x="803" y="893"/>
                  <a:pt x="803" y="893"/>
                </a:cubicBezTo>
                <a:cubicBezTo>
                  <a:pt x="853" y="893"/>
                  <a:pt x="894" y="853"/>
                  <a:pt x="894" y="803"/>
                </a:cubicBezTo>
                <a:cubicBezTo>
                  <a:pt x="894" y="90"/>
                  <a:pt x="894" y="90"/>
                  <a:pt x="894" y="90"/>
                </a:cubicBezTo>
                <a:cubicBezTo>
                  <a:pt x="894" y="40"/>
                  <a:pt x="853" y="0"/>
                  <a:pt x="803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8" name="Freeform 103"/>
          <p:cNvSpPr/>
          <p:nvPr>
            <p:custDataLst>
              <p:tags r:id="rId16"/>
            </p:custDataLst>
          </p:nvPr>
        </p:nvSpPr>
        <p:spPr bwMode="auto">
          <a:xfrm>
            <a:off x="3082770" y="1293107"/>
            <a:ext cx="1477583" cy="1344513"/>
          </a:xfrm>
          <a:custGeom>
            <a:avLst/>
            <a:gdLst>
              <a:gd name="T0" fmla="*/ 1030 w 1124"/>
              <a:gd name="T1" fmla="*/ 499 h 1022"/>
              <a:gd name="T2" fmla="*/ 965 w 1124"/>
              <a:gd name="T3" fmla="*/ 508 h 1022"/>
              <a:gd name="T4" fmla="*/ 1013 w 1124"/>
              <a:gd name="T5" fmla="*/ 239 h 1022"/>
              <a:gd name="T6" fmla="*/ 940 w 1124"/>
              <a:gd name="T7" fmla="*/ 134 h 1022"/>
              <a:gd name="T8" fmla="*/ 238 w 1124"/>
              <a:gd name="T9" fmla="*/ 9 h 1022"/>
              <a:gd name="T10" fmla="*/ 134 w 1124"/>
              <a:gd name="T11" fmla="*/ 82 h 1022"/>
              <a:gd name="T12" fmla="*/ 9 w 1124"/>
              <a:gd name="T13" fmla="*/ 784 h 1022"/>
              <a:gd name="T14" fmla="*/ 82 w 1124"/>
              <a:gd name="T15" fmla="*/ 889 h 1022"/>
              <a:gd name="T16" fmla="*/ 341 w 1124"/>
              <a:gd name="T17" fmla="*/ 935 h 1022"/>
              <a:gd name="T18" fmla="*/ 333 w 1124"/>
              <a:gd name="T19" fmla="*/ 871 h 1022"/>
              <a:gd name="T20" fmla="*/ 463 w 1124"/>
              <a:gd name="T21" fmla="*/ 781 h 1022"/>
              <a:gd name="T22" fmla="*/ 553 w 1124"/>
              <a:gd name="T23" fmla="*/ 910 h 1022"/>
              <a:gd name="T24" fmla="*/ 524 w 1124"/>
              <a:gd name="T25" fmla="*/ 967 h 1022"/>
              <a:gd name="T26" fmla="*/ 783 w 1124"/>
              <a:gd name="T27" fmla="*/ 1014 h 1022"/>
              <a:gd name="T28" fmla="*/ 888 w 1124"/>
              <a:gd name="T29" fmla="*/ 940 h 1022"/>
              <a:gd name="T30" fmla="*/ 936 w 1124"/>
              <a:gd name="T31" fmla="*/ 671 h 1022"/>
              <a:gd name="T32" fmla="*/ 994 w 1124"/>
              <a:gd name="T33" fmla="*/ 703 h 1022"/>
              <a:gd name="T34" fmla="*/ 1114 w 1124"/>
              <a:gd name="T35" fmla="*/ 619 h 1022"/>
              <a:gd name="T36" fmla="*/ 1030 w 1124"/>
              <a:gd name="T37" fmla="*/ 499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24" h="1022">
                <a:moveTo>
                  <a:pt x="1030" y="499"/>
                </a:moveTo>
                <a:cubicBezTo>
                  <a:pt x="1007" y="494"/>
                  <a:pt x="984" y="498"/>
                  <a:pt x="965" y="508"/>
                </a:cubicBezTo>
                <a:cubicBezTo>
                  <a:pt x="1013" y="239"/>
                  <a:pt x="1013" y="239"/>
                  <a:pt x="1013" y="239"/>
                </a:cubicBezTo>
                <a:cubicBezTo>
                  <a:pt x="1022" y="190"/>
                  <a:pt x="989" y="143"/>
                  <a:pt x="940" y="134"/>
                </a:cubicBezTo>
                <a:cubicBezTo>
                  <a:pt x="238" y="9"/>
                  <a:pt x="238" y="9"/>
                  <a:pt x="238" y="9"/>
                </a:cubicBezTo>
                <a:cubicBezTo>
                  <a:pt x="189" y="0"/>
                  <a:pt x="142" y="33"/>
                  <a:pt x="134" y="82"/>
                </a:cubicBezTo>
                <a:cubicBezTo>
                  <a:pt x="9" y="784"/>
                  <a:pt x="9" y="784"/>
                  <a:pt x="9" y="784"/>
                </a:cubicBezTo>
                <a:cubicBezTo>
                  <a:pt x="0" y="833"/>
                  <a:pt x="33" y="880"/>
                  <a:pt x="82" y="889"/>
                </a:cubicBezTo>
                <a:cubicBezTo>
                  <a:pt x="341" y="935"/>
                  <a:pt x="341" y="935"/>
                  <a:pt x="341" y="935"/>
                </a:cubicBezTo>
                <a:cubicBezTo>
                  <a:pt x="332" y="915"/>
                  <a:pt x="329" y="893"/>
                  <a:pt x="333" y="871"/>
                </a:cubicBezTo>
                <a:cubicBezTo>
                  <a:pt x="344" y="810"/>
                  <a:pt x="402" y="770"/>
                  <a:pt x="463" y="781"/>
                </a:cubicBezTo>
                <a:cubicBezTo>
                  <a:pt x="523" y="792"/>
                  <a:pt x="564" y="850"/>
                  <a:pt x="553" y="910"/>
                </a:cubicBezTo>
                <a:cubicBezTo>
                  <a:pt x="549" y="933"/>
                  <a:pt x="539" y="952"/>
                  <a:pt x="524" y="967"/>
                </a:cubicBezTo>
                <a:cubicBezTo>
                  <a:pt x="783" y="1014"/>
                  <a:pt x="783" y="1014"/>
                  <a:pt x="783" y="1014"/>
                </a:cubicBezTo>
                <a:cubicBezTo>
                  <a:pt x="832" y="1022"/>
                  <a:pt x="879" y="990"/>
                  <a:pt x="888" y="940"/>
                </a:cubicBezTo>
                <a:cubicBezTo>
                  <a:pt x="936" y="671"/>
                  <a:pt x="936" y="671"/>
                  <a:pt x="936" y="671"/>
                </a:cubicBezTo>
                <a:cubicBezTo>
                  <a:pt x="951" y="687"/>
                  <a:pt x="971" y="699"/>
                  <a:pt x="994" y="703"/>
                </a:cubicBezTo>
                <a:cubicBezTo>
                  <a:pt x="1050" y="713"/>
                  <a:pt x="1104" y="675"/>
                  <a:pt x="1114" y="619"/>
                </a:cubicBezTo>
                <a:cubicBezTo>
                  <a:pt x="1124" y="563"/>
                  <a:pt x="1087" y="509"/>
                  <a:pt x="1030" y="49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>
            <p:custDataLst>
              <p:tags r:id="rId17"/>
            </p:custDataLst>
          </p:nvPr>
        </p:nvSpPr>
        <p:spPr>
          <a:xfrm rot="621699">
            <a:off x="3384469" y="1663036"/>
            <a:ext cx="8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>
            <p:custDataLst>
              <p:tags r:id="rId18"/>
            </p:custDataLst>
          </p:nvPr>
        </p:nvSpPr>
        <p:spPr>
          <a:xfrm>
            <a:off x="4748773" y="1759288"/>
            <a:ext cx="8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>
            <p:custDataLst>
              <p:tags r:id="rId19"/>
            </p:custDataLst>
          </p:nvPr>
        </p:nvSpPr>
        <p:spPr>
          <a:xfrm rot="21141843">
            <a:off x="3325935" y="3157516"/>
            <a:ext cx="8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>
            <p:custDataLst>
              <p:tags r:id="rId20"/>
            </p:custDataLst>
          </p:nvPr>
        </p:nvSpPr>
        <p:spPr>
          <a:xfrm rot="592048">
            <a:off x="4748773" y="3326793"/>
            <a:ext cx="8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195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496" y="411361"/>
            <a:ext cx="9108504" cy="922020"/>
          </a:xfrm>
        </p:spPr>
        <p:txBody>
          <a:bodyPr/>
          <a:lstStyle/>
          <a:p>
            <a:r>
              <a:rPr lang="zh-CN" altLang="en-US" sz="2800" dirty="0" smtClean="0"/>
              <a:t>什么是</a:t>
            </a:r>
            <a:r>
              <a:rPr lang="en-US" altLang="zh-CN" sz="2800" dirty="0" err="1" smtClean="0">
                <a:sym typeface="+mn-ea"/>
              </a:rPr>
              <a:t>MQ?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8970" y="1433076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消息队列可以简单理解为：把要传输的数据放在队列中。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7694"/>
            <a:ext cx="8126750" cy="238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25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991186"/>
              </p:ext>
            </p:extLst>
          </p:nvPr>
        </p:nvGraphicFramePr>
        <p:xfrm>
          <a:off x="539552" y="915566"/>
          <a:ext cx="8424936" cy="3772584"/>
        </p:xfrm>
        <a:graphic>
          <a:graphicData uri="http://schemas.openxmlformats.org/drawingml/2006/table">
            <a:tbl>
              <a:tblPr/>
              <a:tblGrid>
                <a:gridCol w="1440160"/>
                <a:gridCol w="2772308"/>
                <a:gridCol w="2124236"/>
                <a:gridCol w="2088232"/>
              </a:tblGrid>
              <a:tr h="194518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部署方式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378"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</a:t>
                      </a: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一旦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Broker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重启或者宕机时，会导致整个服务不可用，不建议线上环境使用；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7336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多个</a:t>
                      </a:r>
                      <a:r>
                        <a:rPr 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配置简单，单个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宕机或重启维护对应用无影响，在磁盘配置为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RAID10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时，即使机器宕机不可恢复情况下，由于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RAID10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磁盘非常可靠，消息也不会丢（异步刷盘丢失少量消息，同步刷盘一条不丢），性能最高。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单台机器宕机期间，这台机器上未被消费的消息在机器恢复之前不可订阅，消息实时性会收到影响。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当使用多</a:t>
                      </a:r>
                      <a:r>
                        <a:rPr 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r>
                        <a:rPr 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slave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的集群搭建方式时，</a:t>
                      </a:r>
                      <a:r>
                        <a:rPr 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brokerRole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配置必须为</a:t>
                      </a:r>
                      <a:r>
                        <a:rPr 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ASYNC_MASTER。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如果配置为</a:t>
                      </a:r>
                      <a:r>
                        <a:rPr 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SYNC_MASTER，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则</a:t>
                      </a:r>
                      <a:r>
                        <a:rPr 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producer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发送消息时，返回值的</a:t>
                      </a:r>
                      <a:r>
                        <a:rPr lang="en-US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SendStatus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会一直是</a:t>
                      </a:r>
                      <a:r>
                        <a:rPr 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SLAVE_NOT_AVAILABLE。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4552"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</a:t>
                      </a: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</a:t>
                      </a: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Slave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异步复制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即使磁盘损坏，消息丢失的非常少，但消息实时性不会受影响，因为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宕机后，消费者仍然可以从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Slave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消费，此过程对应用透明，不需要人工干预，性能同多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模式几乎一样。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宕机，磁盘损坏情况，会丢失少量信息。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2465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</a:t>
                      </a:r>
                      <a:r>
                        <a:rPr 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</a:t>
                      </a:r>
                      <a:r>
                        <a:rPr 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Slave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同步双写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数据与服务都无单点，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宕机情况下，消息无延迟，服务可用性与数据可用性都非常高；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性能比异步复制模式稍低，大约低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左右，发送单个消息的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RT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会稍高，目前主宕机后，备机不能自动切换为主机，后续会支持自动切换功能。</a:t>
                      </a:r>
                    </a:p>
                  </a:txBody>
                  <a:tcPr marL="26899" marR="26899" marT="13449" marB="13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899" marR="26899" marT="13449" marB="134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44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7494"/>
            <a:ext cx="7537947" cy="465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54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1520" y="267494"/>
            <a:ext cx="857103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400" b="1" dirty="0" smtClean="0">
                <a:latin typeface="+mj-ea"/>
                <a:ea typeface="+mj-ea"/>
                <a:cs typeface="+mn-ea"/>
                <a:sym typeface="+mn-lt"/>
              </a:rPr>
              <a:t>部署方式</a:t>
            </a:r>
            <a:endParaRPr lang="zh-CN" altLang="en-US" sz="2400" b="1" dirty="0">
              <a:latin typeface="+mj-ea"/>
              <a:ea typeface="+mj-ea"/>
              <a:cs typeface="+mn-ea"/>
              <a:sym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433113"/>
              </p:ext>
            </p:extLst>
          </p:nvPr>
        </p:nvGraphicFramePr>
        <p:xfrm>
          <a:off x="899592" y="264375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文档" showAsIcon="1" r:id="rId5" imgW="914400" imgH="792360" progId="Word.Document.12">
                  <p:embed/>
                </p:oleObj>
              </mc:Choice>
              <mc:Fallback>
                <p:oleObj name="文档" showAsIcon="1" r:id="rId5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264375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3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71600" y="1242531"/>
            <a:ext cx="504056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/>
              <a:t>Apache </a:t>
            </a:r>
            <a:r>
              <a:rPr lang="en-US" altLang="zh-CN" sz="1200" b="1" dirty="0" err="1" smtClean="0"/>
              <a:t>RocketMQ</a:t>
            </a:r>
            <a:r>
              <a:rPr lang="zh-CN" altLang="en-US" sz="1200" b="1" dirty="0"/>
              <a:t>运维</a:t>
            </a:r>
            <a:r>
              <a:rPr lang="zh-CN" altLang="en-US" sz="1200" b="1" dirty="0" smtClean="0"/>
              <a:t>管理，包含了集群部署与配置：</a:t>
            </a:r>
            <a:endParaRPr lang="zh-CN" altLang="en-US" sz="1200" b="1" dirty="0"/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://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github.com/apache/rocketmq/blob/master/docs/cn/operation.md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200" b="1" dirty="0"/>
              <a:t>Apache </a:t>
            </a:r>
            <a:r>
              <a:rPr lang="en-US" altLang="zh-CN" sz="1200" b="1" dirty="0" err="1" smtClean="0"/>
              <a:t>RocketMQ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安装依赖</a:t>
            </a:r>
            <a:r>
              <a:rPr lang="en-US" altLang="zh-CN" sz="1200" b="1" dirty="0" smtClean="0"/>
              <a:t>JAVA</a:t>
            </a:r>
            <a:r>
              <a:rPr lang="zh-CN" altLang="en-US" sz="1200" b="1" dirty="0" smtClean="0"/>
              <a:t>环境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3947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3528" y="627534"/>
            <a:ext cx="892899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RocketMQ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Console </a:t>
            </a:r>
          </a:p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400" b="1" dirty="0">
                <a:latin typeface="+mj-ea"/>
                <a:ea typeface="+mj-ea"/>
                <a:cs typeface="+mn-ea"/>
                <a:sym typeface="+mn-lt"/>
              </a:rPr>
              <a:t>	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  <a:hlinkClick r:id="rId3"/>
              </a:rPr>
              <a:t>https://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  <a:hlinkClick r:id="rId3"/>
              </a:rPr>
              <a:t>github.com/apache/rocketmq-externals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	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、下载代码并且找到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-console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	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、打包：在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-console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目录下，使用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mvn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命令打包：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mvn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clean package 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Dmaven.test.skip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=true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	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、上传服务器启动：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	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nohup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java -jar rocketmq-console-ng-2.0.0.jar --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server.port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=12581 --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rocketmq.config.namesrvAddr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=10.90.17.10:9876 &amp;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	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、访问：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http://10.90.17.10:12581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	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2987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1520" y="3363839"/>
            <a:ext cx="8640960" cy="1361715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36547" y="4299942"/>
            <a:ext cx="865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新华三集团</a:t>
            </a:r>
            <a:endParaRPr lang="en-US" altLang="zh-CN" sz="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www.h3c.com</a:t>
            </a:r>
            <a:endParaRPr lang="zh-CN" altLang="en-US" sz="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4758280"/>
            <a:ext cx="8640960" cy="4571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3890" y="2211711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 </a:t>
            </a:r>
          </a:p>
        </p:txBody>
      </p:sp>
    </p:spTree>
    <p:extLst>
      <p:ext uri="{BB962C8B-B14F-4D97-AF65-F5344CB8AC3E}">
        <p14:creationId xmlns:p14="http://schemas.microsoft.com/office/powerpoint/2010/main" val="10809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443" y="48221"/>
            <a:ext cx="2183792" cy="50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400" b="1" dirty="0" smtClean="0">
                <a:latin typeface="+mj-ea"/>
                <a:ea typeface="+mj-ea"/>
                <a:cs typeface="+mn-ea"/>
                <a:sym typeface="+mn-lt"/>
              </a:rPr>
              <a:t>异步、解耦</a:t>
            </a:r>
            <a:endParaRPr lang="zh-CN" altLang="en-US" sz="2400" b="1" dirty="0"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592945"/>
            <a:ext cx="2669882" cy="3862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699542"/>
            <a:ext cx="4663827" cy="40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49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443" y="48221"/>
            <a:ext cx="2183792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400" b="1" dirty="0">
                <a:latin typeface="+mj-ea"/>
                <a:ea typeface="+mj-ea"/>
                <a:cs typeface="+mn-ea"/>
                <a:sym typeface="+mn-lt"/>
              </a:rPr>
              <a:t>削</a:t>
            </a:r>
            <a:r>
              <a:rPr lang="zh-CN" altLang="en-US" sz="2400" b="1" dirty="0" smtClean="0">
                <a:latin typeface="+mj-ea"/>
                <a:ea typeface="+mj-ea"/>
                <a:cs typeface="+mn-ea"/>
                <a:sym typeface="+mn-lt"/>
              </a:rPr>
              <a:t>峰限流</a:t>
            </a:r>
            <a:endParaRPr lang="zh-CN" altLang="en-US" sz="2400" b="1" dirty="0"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91629"/>
            <a:ext cx="3297923" cy="20643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384459"/>
            <a:ext cx="4708401" cy="21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99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443" y="48221"/>
            <a:ext cx="2183792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400" b="1" dirty="0" smtClean="0">
                <a:latin typeface="+mj-ea"/>
                <a:ea typeface="+mj-ea"/>
                <a:cs typeface="+mn-ea"/>
                <a:sym typeface="+mn-lt"/>
              </a:rPr>
              <a:t>消息分发</a:t>
            </a:r>
            <a:endParaRPr lang="zh-CN" altLang="en-US" sz="2400" b="1" dirty="0"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27" y="1117600"/>
            <a:ext cx="8035145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33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5"/>
          <p:cNvSpPr txBox="1"/>
          <p:nvPr>
            <p:custDataLst>
              <p:tags r:id="rId1"/>
            </p:custDataLst>
          </p:nvPr>
        </p:nvSpPr>
        <p:spPr>
          <a:xfrm>
            <a:off x="1403648" y="1059582"/>
            <a:ext cx="612068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、系统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可用性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降低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MQ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系统过多，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MQ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宕机，影响系统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众多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、系统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复杂度提高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产生众多问题，如消息的重复消费，消息的顺序处理，消息丢失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、一致性问题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多系统数据一致性问题，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例如：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系统处理完了直接返回成功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了，接着需要在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BCD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三个系统中入库，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两个系统写库成功了，结果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系统写库失败了，数据就不一致。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9443" y="48221"/>
            <a:ext cx="2183792" cy="50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400" b="1" dirty="0" smtClean="0">
                <a:latin typeface="+mj-ea"/>
                <a:ea typeface="+mj-ea"/>
                <a:cs typeface="+mn-ea"/>
                <a:sym typeface="+mn-lt"/>
              </a:rPr>
              <a:t>缺点</a:t>
            </a:r>
            <a:endParaRPr lang="zh-CN" altLang="en-US" sz="2400" b="1" dirty="0"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58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62804" y="1362827"/>
            <a:ext cx="721241" cy="657152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755919" y="2242316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411760" y="2242316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398849" y="2918370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特性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744169" y="2920994"/>
            <a:ext cx="583833" cy="582520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393857" y="3575522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RocketMQ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架构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39177" y="3578146"/>
            <a:ext cx="583833" cy="582520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728204" y="618454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384045" y="618454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消息队列与消息中间件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662804" y="1416060"/>
            <a:ext cx="721241" cy="657152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411760" y="1362828"/>
            <a:ext cx="4680520" cy="71038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Aft>
                <a:spcPts val="1200"/>
              </a:spcAft>
              <a:buSzPct val="120000"/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常用消息中间件对比</a:t>
            </a:r>
          </a:p>
        </p:txBody>
      </p:sp>
    </p:spTree>
    <p:extLst>
      <p:ext uri="{BB962C8B-B14F-4D97-AF65-F5344CB8AC3E}">
        <p14:creationId xmlns:p14="http://schemas.microsoft.com/office/powerpoint/2010/main" val="285661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19100"/>
              </p:ext>
            </p:extLst>
          </p:nvPr>
        </p:nvGraphicFramePr>
        <p:xfrm>
          <a:off x="833244" y="555526"/>
          <a:ext cx="6955145" cy="3129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749"/>
                <a:gridCol w="2081730"/>
                <a:gridCol w="1323643"/>
                <a:gridCol w="1155180"/>
                <a:gridCol w="1395843"/>
              </a:tblGrid>
              <a:tr h="350641"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 smtClean="0">
                          <a:effectLst/>
                        </a:rPr>
                        <a:t>kafka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RocketMQ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RabbitMQ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activeMQ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</a:tr>
              <a:tr h="1826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成熟度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日志领域成熟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成熟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成熟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成熟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</a:tr>
              <a:tr h="3506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所属机构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Apache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Apache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Mozilla Public License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Apache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</a:tr>
              <a:tr h="1826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社区活跃度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高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中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高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高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</a:tr>
              <a:tr h="182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API</a:t>
                      </a:r>
                      <a:r>
                        <a:rPr lang="zh-CN" altLang="en-US" sz="900" u="none" strike="noStrike">
                          <a:effectLst/>
                        </a:rPr>
                        <a:t>完备情况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高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高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高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高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</a:tr>
              <a:tr h="1826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 dirty="0">
                          <a:effectLst/>
                        </a:rPr>
                        <a:t>开发语言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scala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Erlang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</a:tr>
              <a:tr h="3579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支持协议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基于</a:t>
                      </a:r>
                      <a:r>
                        <a:rPr lang="en-US" altLang="zh-CN" sz="900" u="none" strike="noStrike">
                          <a:effectLst/>
                        </a:rPr>
                        <a:t>TCP</a:t>
                      </a:r>
                      <a:r>
                        <a:rPr lang="zh-CN" altLang="en-US" sz="900" u="none" strike="noStrike">
                          <a:effectLst/>
                        </a:rPr>
                        <a:t>自行设计的二进制协议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自己定义的，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en-US" altLang="zh-CN" sz="900" u="none" strike="noStrike">
                          <a:effectLst/>
                        </a:rPr>
                        <a:t>JMS</a:t>
                      </a:r>
                      <a:r>
                        <a:rPr lang="zh-CN" altLang="en-US" sz="900" u="none" strike="noStrike">
                          <a:effectLst/>
                        </a:rPr>
                        <a:t>不太成熟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AMQP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</a:tr>
              <a:tr h="3579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客户端语言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C/C++、python、Go/Erlang、.NET、ruby、Node.js、PHP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JAVA、C++、GO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java、C/C++、Python、PHP</a:t>
                      </a:r>
                      <a:r>
                        <a:rPr lang="zh-CN" altLang="en-US" sz="900" u="none" strike="noStrike">
                          <a:effectLst/>
                        </a:rPr>
                        <a:t>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Java, .NET, C++</a:t>
                      </a:r>
                      <a:r>
                        <a:rPr lang="zh-CN" altLang="en-US" sz="900" u="none" strike="noStrike">
                          <a:effectLst/>
                        </a:rPr>
                        <a:t>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</a:tr>
              <a:tr h="26198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持久化方式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 dirty="0">
                          <a:effectLst/>
                        </a:rPr>
                        <a:t>磁盘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磁盘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内存，文件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内存，文件，数据库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</a:tr>
              <a:tr h="1826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时效性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ms </a:t>
                      </a:r>
                      <a:r>
                        <a:rPr lang="zh-CN" altLang="en-US" sz="900" u="none" strike="noStrike">
                          <a:effectLst/>
                        </a:rPr>
                        <a:t>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ms </a:t>
                      </a:r>
                      <a:r>
                        <a:rPr lang="zh-CN" altLang="en-US" sz="900" u="none" strike="noStrike">
                          <a:effectLst/>
                        </a:rPr>
                        <a:t>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</a:t>
                      </a:r>
                      <a:r>
                        <a:rPr lang="zh-CN" altLang="en-US" sz="900" u="none" strike="noStrike">
                          <a:effectLst/>
                        </a:rPr>
                        <a:t>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ms </a:t>
                      </a:r>
                      <a:r>
                        <a:rPr lang="zh-CN" altLang="en-US" sz="900" u="none" strike="noStrike">
                          <a:effectLst/>
                        </a:rPr>
                        <a:t>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</a:tr>
              <a:tr h="1826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单机吞吐量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r>
                        <a:rPr lang="zh-CN" altLang="en-US" sz="900" u="none" strike="noStrike">
                          <a:effectLst/>
                        </a:rPr>
                        <a:t>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r>
                        <a:rPr lang="zh-CN" altLang="en-US" sz="900" u="none" strike="noStrike">
                          <a:effectLst/>
                        </a:rPr>
                        <a:t>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万级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万级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</a:tr>
              <a:tr h="35483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消息可靠性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理论上不丢失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经过参数优化配置，可以做到 </a:t>
                      </a:r>
                      <a:r>
                        <a:rPr lang="en-US" altLang="zh-CN" sz="900" u="none" strike="noStrike">
                          <a:effectLst/>
                        </a:rPr>
                        <a:t>0 </a:t>
                      </a:r>
                      <a:r>
                        <a:rPr lang="zh-CN" altLang="en-US" sz="900" u="none" strike="noStrike">
                          <a:effectLst/>
                        </a:rPr>
                        <a:t>丢失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经过参数优化配置，可以做到 </a:t>
                      </a:r>
                      <a:r>
                        <a:rPr lang="en-US" altLang="zh-CN" sz="900" u="none" strike="noStrike">
                          <a:effectLst/>
                        </a:rPr>
                        <a:t>0 </a:t>
                      </a:r>
                      <a:r>
                        <a:rPr lang="zh-CN" altLang="en-US" sz="900" u="none" strike="noStrike">
                          <a:effectLst/>
                        </a:rPr>
                        <a:t>丢失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 dirty="0">
                          <a:effectLst/>
                        </a:rPr>
                        <a:t>有较低的概率丢失数据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6" marR="6516" marT="6516" marB="0" anchor="b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33244" y="4083918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的详细对比：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https://rocketmq.apache.org/docs/motivation/</a:t>
            </a:r>
          </a:p>
        </p:txBody>
      </p:sp>
    </p:spTree>
    <p:extLst>
      <p:ext uri="{BB962C8B-B14F-4D97-AF65-F5344CB8AC3E}">
        <p14:creationId xmlns:p14="http://schemas.microsoft.com/office/powerpoint/2010/main" val="3122619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4*i*14"/>
  <p:tag name="KSO_WM_TEMPLATE_CATEGORY" val="special"/>
  <p:tag name="KSO_WM_TEMPLATE_INDEX" val="20160911"/>
  <p:tag name="KSO_WM_UNIT_INDEX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3*i*15"/>
  <p:tag name="KSO_WM_TEMPLATE_CATEGORY" val="special"/>
  <p:tag name="KSO_WM_TEMPLATE_INDEX" val="20160911"/>
  <p:tag name="KSO_WM_UNIT_INDEX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3*i*15"/>
  <p:tag name="KSO_WM_TEMPLATE_CATEGORY" val="special"/>
  <p:tag name="KSO_WM_TEMPLATE_INDEX" val="20160911"/>
  <p:tag name="KSO_WM_UNIT_INDEX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4*i*14"/>
  <p:tag name="KSO_WM_TEMPLATE_CATEGORY" val="special"/>
  <p:tag name="KSO_WM_TEMPLATE_INDEX" val="20160911"/>
  <p:tag name="KSO_WM_UNIT_INDEX" val="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4*i*14"/>
  <p:tag name="KSO_WM_TEMPLATE_CATEGORY" val="special"/>
  <p:tag name="KSO_WM_TEMPLATE_INDEX" val="20160911"/>
  <p:tag name="KSO_WM_UNIT_INDEX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4*i*14"/>
  <p:tag name="KSO_WM_TEMPLATE_CATEGORY" val="special"/>
  <p:tag name="KSO_WM_TEMPLATE_INDEX" val="20160911"/>
  <p:tag name="KSO_WM_UNIT_INDEX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4*i*14"/>
  <p:tag name="KSO_WM_TEMPLATE_CATEGORY" val="special"/>
  <p:tag name="KSO_WM_TEMPLATE_INDEX" val="20160911"/>
  <p:tag name="KSO_WM_UNIT_INDEX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4*i*14"/>
  <p:tag name="KSO_WM_TEMPLATE_CATEGORY" val="special"/>
  <p:tag name="KSO_WM_TEMPLATE_INDEX" val="20160911"/>
  <p:tag name="KSO_WM_UNIT_INDEX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4*i*14"/>
  <p:tag name="KSO_WM_TEMPLATE_CATEGORY" val="special"/>
  <p:tag name="KSO_WM_TEMPLATE_INDEX" val="20160911"/>
  <p:tag name="KSO_WM_UNIT_INDEX" val="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4*i*14"/>
  <p:tag name="KSO_WM_TEMPLATE_CATEGORY" val="special"/>
  <p:tag name="KSO_WM_TEMPLATE_INDEX" val="20160911"/>
  <p:tag name="KSO_WM_UNIT_INDEX" val="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4*i*14"/>
  <p:tag name="KSO_WM_TEMPLATE_CATEGORY" val="special"/>
  <p:tag name="KSO_WM_TEMPLATE_INDEX" val="20160911"/>
  <p:tag name="KSO_WM_UNIT_INDEX" val="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4*i*14"/>
  <p:tag name="KSO_WM_TEMPLATE_CATEGORY" val="special"/>
  <p:tag name="KSO_WM_TEMPLATE_INDEX" val="20160911"/>
  <p:tag name="KSO_WM_UNIT_INDEX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4*i*14"/>
  <p:tag name="KSO_WM_TEMPLATE_CATEGORY" val="special"/>
  <p:tag name="KSO_WM_TEMPLATE_INDEX" val="20160911"/>
  <p:tag name="KSO_WM_UNIT_INDEX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0"/>
  <p:tag name="KSO_WM_TEMPLATE_CATEGORY" val="special"/>
  <p:tag name="KSO_WM_TEMPLATE_INDEX" val="20160911"/>
  <p:tag name="KSO_WM_UNIT_INDEX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1"/>
  <p:tag name="KSO_WM_TEMPLATE_CATEGORY" val="special"/>
  <p:tag name="KSO_WM_TEMPLATE_INDEX" val="20160911"/>
  <p:tag name="KSO_WM_UNIT_INDEX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2"/>
  <p:tag name="KSO_WM_TEMPLATE_CATEGORY" val="special"/>
  <p:tag name="KSO_WM_TEMPLATE_INDEX" val="20160911"/>
  <p:tag name="KSO_WM_UNIT_INDEX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3"/>
  <p:tag name="KSO_WM_TEMPLATE_CATEGORY" val="special"/>
  <p:tag name="KSO_WM_TEMPLATE_INDEX" val="20160911"/>
  <p:tag name="KSO_WM_UNIT_INDEX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4"/>
  <p:tag name="KSO_WM_TEMPLATE_CATEGORY" val="special"/>
  <p:tag name="KSO_WM_TEMPLATE_INDEX" val="20160911"/>
  <p:tag name="KSO_WM_UNIT_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5"/>
  <p:tag name="KSO_WM_TEMPLATE_CATEGORY" val="special"/>
  <p:tag name="KSO_WM_TEMPLATE_INDEX" val="20160911"/>
  <p:tag name="KSO_WM_UNIT_INDEX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6"/>
  <p:tag name="KSO_WM_TEMPLATE_CATEGORY" val="special"/>
  <p:tag name="KSO_WM_TEMPLATE_INDEX" val="20160911"/>
  <p:tag name="KSO_WM_UNIT_INDEX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7"/>
  <p:tag name="KSO_WM_TEMPLATE_CATEGORY" val="special"/>
  <p:tag name="KSO_WM_TEMPLATE_INDEX" val="20160911"/>
  <p:tag name="KSO_WM_UNIT_INDEX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8"/>
  <p:tag name="KSO_WM_TEMPLATE_CATEGORY" val="special"/>
  <p:tag name="KSO_WM_TEMPLATE_INDEX" val="20160911"/>
  <p:tag name="KSO_WM_UNIT_INDEX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4*i*14"/>
  <p:tag name="KSO_WM_TEMPLATE_CATEGORY" val="special"/>
  <p:tag name="KSO_WM_TEMPLATE_INDEX" val="20160911"/>
  <p:tag name="KSO_WM_UNIT_INDEX" val="1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9"/>
  <p:tag name="KSO_WM_TEMPLATE_CATEGORY" val="special"/>
  <p:tag name="KSO_WM_TEMPLATE_INDEX" val="20160911"/>
  <p:tag name="KSO_WM_UNIT_INDEX" val="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10"/>
  <p:tag name="KSO_WM_TEMPLATE_CATEGORY" val="special"/>
  <p:tag name="KSO_WM_TEMPLATE_INDEX" val="20160911"/>
  <p:tag name="KSO_WM_UNIT_INDEX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11"/>
  <p:tag name="KSO_WM_TEMPLATE_CATEGORY" val="special"/>
  <p:tag name="KSO_WM_TEMPLATE_INDEX" val="20160911"/>
  <p:tag name="KSO_WM_UNIT_INDEX" val="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12"/>
  <p:tag name="KSO_WM_TEMPLATE_CATEGORY" val="special"/>
  <p:tag name="KSO_WM_TEMPLATE_INDEX" val="20160911"/>
  <p:tag name="KSO_WM_UNIT_INDEX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13"/>
  <p:tag name="KSO_WM_TEMPLATE_CATEGORY" val="special"/>
  <p:tag name="KSO_WM_TEMPLATE_INDEX" val="20160911"/>
  <p:tag name="KSO_WM_UNIT_INDEX" val="1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14"/>
  <p:tag name="KSO_WM_TEMPLATE_CATEGORY" val="special"/>
  <p:tag name="KSO_WM_TEMPLATE_INDEX" val="20160911"/>
  <p:tag name="KSO_WM_UNIT_INDEX" val="1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15"/>
  <p:tag name="KSO_WM_TEMPLATE_CATEGORY" val="special"/>
  <p:tag name="KSO_WM_TEMPLATE_INDEX" val="20160911"/>
  <p:tag name="KSO_WM_UNIT_INDEX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16"/>
  <p:tag name="KSO_WM_TEMPLATE_CATEGORY" val="special"/>
  <p:tag name="KSO_WM_TEMPLATE_INDEX" val="20160911"/>
  <p:tag name="KSO_WM_UNIT_INDEX" val="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17"/>
  <p:tag name="KSO_WM_TEMPLATE_CATEGORY" val="special"/>
  <p:tag name="KSO_WM_TEMPLATE_INDEX" val="20160911"/>
  <p:tag name="KSO_WM_UNIT_INDEX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18"/>
  <p:tag name="KSO_WM_TEMPLATE_CATEGORY" val="special"/>
  <p:tag name="KSO_WM_TEMPLATE_INDEX" val="20160911"/>
  <p:tag name="KSO_WM_UNIT_INDEX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7*i*3"/>
  <p:tag name="KSO_WM_TEMPLATE_CATEGORY" val="special"/>
  <p:tag name="KSO_WM_TEMPLATE_INDEX" val="20160911"/>
  <p:tag name="KSO_WM_UNIT_INDEX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6*i*19"/>
  <p:tag name="KSO_WM_TEMPLATE_CATEGORY" val="special"/>
  <p:tag name="KSO_WM_TEMPLATE_INDEX" val="20160911"/>
  <p:tag name="KSO_WM_UNIT_INDEX" val="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4*i*14"/>
  <p:tag name="KSO_WM_TEMPLATE_CATEGORY" val="special"/>
  <p:tag name="KSO_WM_TEMPLATE_INDEX" val="20160911"/>
  <p:tag name="KSO_WM_UNIT_INDEX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3*i*15"/>
  <p:tag name="KSO_WM_TEMPLATE_CATEGORY" val="special"/>
  <p:tag name="KSO_WM_TEMPLATE_INDEX" val="20160911"/>
  <p:tag name="KSO_WM_UNIT_INDEX" val="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4*i*14"/>
  <p:tag name="KSO_WM_TEMPLATE_CATEGORY" val="special"/>
  <p:tag name="KSO_WM_TEMPLATE_INDEX" val="20160911"/>
  <p:tag name="KSO_WM_UNIT_INDEX" val="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4*i*14"/>
  <p:tag name="KSO_WM_TEMPLATE_CATEGORY" val="special"/>
  <p:tag name="KSO_WM_TEMPLATE_INDEX" val="20160911"/>
  <p:tag name="KSO_WM_UNIT_INDEX" val="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3*i*15"/>
  <p:tag name="KSO_WM_TEMPLATE_CATEGORY" val="special"/>
  <p:tag name="KSO_WM_TEMPLATE_INDEX" val="20160911"/>
  <p:tag name="KSO_WM_UNIT_INDEX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3*i*15"/>
  <p:tag name="KSO_WM_TEMPLATE_CATEGORY" val="special"/>
  <p:tag name="KSO_WM_TEMPLATE_INDEX" val="20160911"/>
  <p:tag name="KSO_WM_UNIT_INDEX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3*i*15"/>
  <p:tag name="KSO_WM_TEMPLATE_CATEGORY" val="special"/>
  <p:tag name="KSO_WM_TEMPLATE_INDEX" val="20160911"/>
  <p:tag name="KSO_WM_UNIT_INDEX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0911_3*i*15"/>
  <p:tag name="KSO_WM_TEMPLATE_CATEGORY" val="special"/>
  <p:tag name="KSO_WM_TEMPLATE_INDEX" val="20160911"/>
  <p:tag name="KSO_WM_UNIT_INDEX" val="15"/>
</p:tagLst>
</file>

<file path=ppt/theme/theme1.xml><?xml version="1.0" encoding="utf-8"?>
<a:theme xmlns:a="http://schemas.openxmlformats.org/drawingml/2006/main" name="模板-Confidential 秘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面模板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-Top Secret  绝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模板-Secret  机密 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模板-Internal  内参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A6981E51165264DBFA77355E92481DA" ma:contentTypeVersion="1" ma:contentTypeDescription="新建文档。" ma:contentTypeScope="" ma:versionID="2d1b5db58fa85fb77a5ae29a379d76a6">
  <xsd:schema xmlns:xsd="http://www.w3.org/2001/XMLSchema" xmlns:xs="http://www.w3.org/2001/XMLSchema" xmlns:p="http://schemas.microsoft.com/office/2006/metadata/properties" xmlns:ns2="5daf7c9f-a16e-4e27-a4e8-a20f821a18aa" targetNamespace="http://schemas.microsoft.com/office/2006/metadata/properties" ma:root="true" ma:fieldsID="d0d50ebd8ca8a59e20b2050c0d206db4" ns2:_="">
    <xsd:import namespace="5daf7c9f-a16e-4e27-a4e8-a20f821a18a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f7c9f-a16e-4e27-a4e8-a20f821a1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4692BA-EBE8-4073-966D-521E8FA5B612}"/>
</file>

<file path=customXml/itemProps2.xml><?xml version="1.0" encoding="utf-8"?>
<ds:datastoreItem xmlns:ds="http://schemas.openxmlformats.org/officeDocument/2006/customXml" ds:itemID="{226A74CF-252B-43D7-B9E0-BA24462DD04D}"/>
</file>

<file path=customXml/itemProps3.xml><?xml version="1.0" encoding="utf-8"?>
<ds:datastoreItem xmlns:ds="http://schemas.openxmlformats.org/officeDocument/2006/customXml" ds:itemID="{ADC4EEA0-6165-4CF1-A365-9DD81988FFA6}"/>
</file>

<file path=docProps/app.xml><?xml version="1.0" encoding="utf-8"?>
<Properties xmlns="http://schemas.openxmlformats.org/officeDocument/2006/extended-properties" xmlns:vt="http://schemas.openxmlformats.org/officeDocument/2006/docPropsVTypes">
  <Template>新模板</Template>
  <TotalTime>8905</TotalTime>
  <Words>3079</Words>
  <Application>Microsoft Office PowerPoint</Application>
  <PresentationFormat>全屏显示(16:9)</PresentationFormat>
  <Paragraphs>402</Paragraphs>
  <Slides>34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-apple-system</vt:lpstr>
      <vt:lpstr>Arial Unicode MS</vt:lpstr>
      <vt:lpstr>Lato Regular</vt:lpstr>
      <vt:lpstr>等线</vt:lpstr>
      <vt:lpstr>等线 Light</vt:lpstr>
      <vt:lpstr>方正兰亭黑简体</vt:lpstr>
      <vt:lpstr>华文细黑</vt:lpstr>
      <vt:lpstr>华文中宋</vt:lpstr>
      <vt:lpstr>宋体</vt:lpstr>
      <vt:lpstr>微软雅黑</vt:lpstr>
      <vt:lpstr>Arial</vt:lpstr>
      <vt:lpstr>Calibri</vt:lpstr>
      <vt:lpstr>模板-Confidential 秘密</vt:lpstr>
      <vt:lpstr>封面模板</vt:lpstr>
      <vt:lpstr>模板-Top Secret  绝密</vt:lpstr>
      <vt:lpstr>模板-Secret  机密 </vt:lpstr>
      <vt:lpstr>模板-Internal  内参</vt:lpstr>
      <vt:lpstr>文档</vt:lpstr>
      <vt:lpstr>程序包</vt:lpstr>
      <vt:lpstr>PowerPoint 演示文稿</vt:lpstr>
      <vt:lpstr>PowerPoint 演示文稿</vt:lpstr>
      <vt:lpstr>什么是MQ?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zhengyubin (IM-SysPlat, RD)</dc:creator>
  <cp:lastModifiedBy>zhangjunqi (IT)</cp:lastModifiedBy>
  <cp:revision>279</cp:revision>
  <dcterms:created xsi:type="dcterms:W3CDTF">2018-05-14T12:28:51Z</dcterms:created>
  <dcterms:modified xsi:type="dcterms:W3CDTF">2020-08-22T00:41:27Z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0x0101006A6981E51165264DBFA77355E92481DA</vt:lpwstr>
  </property>
</Properties>
</file>