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5"/>
    <p:sldMasterId id="2147483662" r:id="rId6"/>
    <p:sldMasterId id="2147483674" r:id="rId7"/>
    <p:sldMasterId id="2147483687" r:id="rId8"/>
  </p:sldMasterIdLst>
  <p:notesMasterIdLst>
    <p:notesMasterId r:id="rId20"/>
  </p:notesMasterIdLst>
  <p:handoutMasterIdLst>
    <p:handoutMasterId r:id="rId21"/>
  </p:handoutMasterIdLst>
  <p:sldIdLst>
    <p:sldId id="1061" r:id="rId9"/>
    <p:sldId id="1072" r:id="rId10"/>
    <p:sldId id="1069" r:id="rId11"/>
    <p:sldId id="1074" r:id="rId12"/>
    <p:sldId id="1070" r:id="rId13"/>
    <p:sldId id="1077" r:id="rId14"/>
    <p:sldId id="1071" r:id="rId15"/>
    <p:sldId id="1068" r:id="rId16"/>
    <p:sldId id="1062" r:id="rId17"/>
    <p:sldId id="1075" r:id="rId18"/>
    <p:sldId id="898" r:id="rId19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1061"/>
            <p14:sldId id="1072"/>
            <p14:sldId id="1069"/>
            <p14:sldId id="1074"/>
            <p14:sldId id="1070"/>
            <p14:sldId id="1077"/>
            <p14:sldId id="1071"/>
            <p14:sldId id="1068"/>
            <p14:sldId id="1062"/>
            <p14:sldId id="1075"/>
            <p14:sldId id="8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37">
          <p15:clr>
            <a:srgbClr val="A4A3A4"/>
          </p15:clr>
        </p15:guide>
        <p15:guide id="2" pos="2882">
          <p15:clr>
            <a:srgbClr val="A4A3A4"/>
          </p15:clr>
        </p15:guide>
        <p15:guide id="3" pos="2309">
          <p15:clr>
            <a:srgbClr val="A4A3A4"/>
          </p15:clr>
        </p15:guide>
        <p15:guide id="4" pos="3444">
          <p15:clr>
            <a:srgbClr val="A4A3A4"/>
          </p15:clr>
        </p15:guide>
        <p15:guide id="5" pos="5547">
          <p15:clr>
            <a:srgbClr val="A4A3A4"/>
          </p15:clr>
        </p15:guide>
        <p15:guide id="6" pos="2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80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BEF"/>
    <a:srgbClr val="D83D4C"/>
    <a:srgbClr val="EA545D"/>
    <a:srgbClr val="03B8DF"/>
    <a:srgbClr val="FFE55F"/>
    <a:srgbClr val="FFFFFF"/>
    <a:srgbClr val="99FF66"/>
    <a:srgbClr val="03B8E0"/>
    <a:srgbClr val="000000"/>
    <a:srgbClr val="20A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 autoAdjust="0"/>
    <p:restoredTop sz="70789" autoAdjust="0"/>
  </p:normalViewPr>
  <p:slideViewPr>
    <p:cSldViewPr>
      <p:cViewPr varScale="1">
        <p:scale>
          <a:sx n="106" d="100"/>
          <a:sy n="106" d="100"/>
        </p:scale>
        <p:origin x="1638" y="102"/>
      </p:cViewPr>
      <p:guideLst>
        <p:guide orient="horz" pos="2037"/>
        <p:guide pos="2882"/>
        <p:guide pos="2309"/>
        <p:guide pos="3444"/>
        <p:guide pos="5547"/>
        <p:guide pos="222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412" y="78"/>
      </p:cViewPr>
      <p:guideLst>
        <p:guide orient="horz" pos="3580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22" Type="http://schemas.openxmlformats.org/officeDocument/2006/relationships/presProps" Target="presProps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7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en-US" altLang="zh-CN" sz="1200" b="1" dirty="0"/>
              <a:t>I</a:t>
            </a:r>
            <a:r>
              <a:rPr lang="zh-CN" altLang="zh-CN" sz="1200" b="1" dirty="0"/>
              <a:t>期</a:t>
            </a:r>
            <a:r>
              <a:rPr lang="zh-CN" altLang="en-US" sz="1200" b="1" dirty="0"/>
              <a:t>功能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171450" indent="-171450" eaLnBrk="0" hangingPunct="0">
              <a:buFont typeface="Wingdings" panose="05000000000000000000" pitchFamily="2" charset="2"/>
              <a:buChar char="Ø"/>
            </a:pPr>
            <a:r>
              <a:rPr lang="zh-CN" altLang="zh-CN" sz="1200" dirty="0"/>
              <a:t>自助分发</a:t>
            </a:r>
            <a:r>
              <a:rPr lang="zh-CN" altLang="en-US" sz="1200" dirty="0"/>
              <a:t>：</a:t>
            </a:r>
            <a:r>
              <a:rPr lang="zh-CN" altLang="zh-CN" sz="1200" dirty="0"/>
              <a:t>实现数据库及系统配置自助分发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pPr marL="171450" indent="-171450" eaLnBrk="0" hangingPunct="0">
              <a:buFont typeface="Wingdings" panose="05000000000000000000" pitchFamily="2" charset="2"/>
              <a:buChar char="Ø"/>
            </a:pPr>
            <a:r>
              <a:rPr lang="zh-CN" altLang="zh-CN" sz="1200" dirty="0"/>
              <a:t>自助</a:t>
            </a:r>
            <a:r>
              <a:rPr lang="zh-CN" altLang="en-US" sz="1200" dirty="0"/>
              <a:t>申请：实现</a:t>
            </a:r>
            <a:r>
              <a:rPr lang="en-US" altLang="zh-CN" sz="1200" dirty="0"/>
              <a:t>MySQL</a:t>
            </a:r>
            <a:r>
              <a:rPr lang="zh-CN" altLang="en-US" sz="1200" dirty="0"/>
              <a:t>、</a:t>
            </a:r>
            <a:r>
              <a:rPr lang="en-US" altLang="zh-CN" sz="1200" dirty="0"/>
              <a:t>PG</a:t>
            </a:r>
            <a:r>
              <a:rPr lang="zh-CN" altLang="zh-CN" sz="1200" dirty="0"/>
              <a:t>数据库</a:t>
            </a:r>
            <a:r>
              <a:rPr lang="zh-CN" altLang="en-US" sz="1200" dirty="0"/>
              <a:t>（测试环境）自助</a:t>
            </a:r>
            <a:r>
              <a:rPr lang="zh-CN" altLang="zh-CN" sz="1200" dirty="0"/>
              <a:t>申请</a:t>
            </a:r>
            <a:r>
              <a:rPr lang="zh-CN" altLang="en-US" sz="1200" dirty="0"/>
              <a:t>和周期管理；</a:t>
            </a:r>
            <a:endParaRPr lang="en-US" altLang="zh-CN" sz="1200" dirty="0"/>
          </a:p>
          <a:p>
            <a:pPr marL="171450" indent="-171450" eaLnBrk="0" hangingPunct="0">
              <a:buFont typeface="Wingdings" panose="05000000000000000000" pitchFamily="2" charset="2"/>
              <a:buChar char="Ø"/>
            </a:pPr>
            <a:r>
              <a:rPr lang="zh-CN" altLang="en-US" sz="1200" dirty="0"/>
              <a:t>碎片统计：收集</a:t>
            </a:r>
            <a:r>
              <a:rPr lang="en-US" altLang="zh-CN" sz="1200" dirty="0"/>
              <a:t>MySQL </a:t>
            </a:r>
            <a:r>
              <a:rPr lang="zh-CN" altLang="en-US" sz="1200" dirty="0"/>
              <a:t>、</a:t>
            </a:r>
            <a:r>
              <a:rPr lang="en-US" altLang="zh-CN" sz="1200" dirty="0"/>
              <a:t>Oracle</a:t>
            </a:r>
            <a:r>
              <a:rPr lang="zh-CN" altLang="zh-CN" sz="1200" dirty="0"/>
              <a:t>数据库碎片</a:t>
            </a:r>
            <a:r>
              <a:rPr lang="zh-CN" altLang="en-US" sz="1200" dirty="0"/>
              <a:t>数据并分析，按应用进行邮件预警；</a:t>
            </a:r>
            <a:endParaRPr lang="en-US" altLang="zh-CN" sz="1200" dirty="0"/>
          </a:p>
          <a:p>
            <a:pPr marL="171450" indent="-171450" eaLnBrk="0" hangingPunct="0">
              <a:buFont typeface="Wingdings" panose="05000000000000000000" pitchFamily="2" charset="2"/>
              <a:buChar char="Ø"/>
            </a:pPr>
            <a:r>
              <a:rPr lang="zh-CN" altLang="en-US" sz="1200" dirty="0"/>
              <a:t>账号查询：</a:t>
            </a:r>
            <a:r>
              <a:rPr lang="en-US" altLang="zh-CN" sz="1200" dirty="0"/>
              <a:t>SQL server</a:t>
            </a:r>
            <a:r>
              <a:rPr lang="zh-CN" altLang="en-US" sz="1200" dirty="0"/>
              <a:t>数据库对象及账号权限信息查询。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7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AA51CA-5F86-4FFA-AF76-EFA20A25968D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38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0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AlwaysOn</a:t>
            </a:r>
            <a:r>
              <a:rPr lang="zh-CN" altLang="en-US" dirty="0"/>
              <a:t>节点间账号同步步骤：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创建账号及授权脚本：</a:t>
            </a:r>
            <a:endParaRPr lang="en-US" altLang="zh-CN" dirty="0"/>
          </a:p>
          <a:p>
            <a:pPr lvl="1"/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create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login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[test1]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with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password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N‘*****’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8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check_expiration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off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check_policy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off –</a:t>
            </a:r>
            <a:r>
              <a:rPr lang="zh-CN" altLang="en-US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创建登录账号及密码，并禁用安全策略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[Test]  --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切换用户数据库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create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[test1]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login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[test1]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 --</a:t>
            </a:r>
            <a:r>
              <a:rPr lang="zh-CN" altLang="en-US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创建数据库账号，并关联实例登录账号，两个账号名可以不一样。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grant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dbo</a:t>
            </a:r>
            <a:r>
              <a:rPr lang="en-US" altLang="zh-CN" sz="18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tblTest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[test1]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-- </a:t>
            </a:r>
            <a:r>
              <a:rPr lang="zh-CN" altLang="en-US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授予账号指定对象的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zh-CN" altLang="en-US" sz="1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权限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</a:p>
          <a:p>
            <a:pPr lvl="1"/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在主节点添加好账号后，执行下面</a:t>
            </a:r>
            <a:r>
              <a:rPr lang="en-US" altLang="zh-CN" dirty="0" err="1"/>
              <a:t>sql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altLang="zh-CN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AlwysOn</a:t>
            </a:r>
            <a:r>
              <a:rPr lang="zh-CN" altLang="en-US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主副账号同步：查询实例层面账号，并拼接成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zh-CN" altLang="en-US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脚本*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isolation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uncommitted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'CREATE LOGIN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QUOTENAME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(p.[name])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 FROM WINDOWS WITH DEFAULT_DATABASE = ['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p.default_database_name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']'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/*NT authenticated account/group*/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'CREATE LOGIN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QUOTENAME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(p.[name])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 WITH PASSWORD =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LOGINPROPERTY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(p.[name],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PasswordHash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 HASHED, SID =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),p.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', DEFAULT_DATABASE = ['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p.default_database_name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']'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/*SQL Server authentication*/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sl.is_policy_checked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', CHECK_POLICY = ON'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', CHECK_POLICY = OFF'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sl.is_expiration_checked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', CHECK_EXPIRATION = ON'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', CHECK_EXPIRATION = OFF'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/*password policy state*/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denylogin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'; DENY CONNECT SQL TO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QUOTENAME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(p.[name])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/*login is denied access*/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hasaccess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'; REVOKE CONNECT SQL TO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QUOTENAME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(p.[name])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/*login exists but does not have access*/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p.is_disabled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'; ALTER LOGIN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QUOTENAME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(p.[name])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 DISABLE'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/*login is disabled*/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sqlString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''''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p.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''''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p.is_disabled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p.default_database_name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l.hasaccess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l.denylogin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sys.server_principals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</a:t>
            </a:r>
          </a:p>
          <a:p>
            <a:pPr lvl="1"/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--inner join </a:t>
            </a:r>
            <a:r>
              <a:rPr lang="en-US" altLang="zh-CN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sys.database_principals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lang="en-US" altLang="zh-CN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p.sid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dp.sid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sys.syslogins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l.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p.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pPr lvl="1"/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sys.sql_logins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sl.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p.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lvl="1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p.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p.is_disabled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p.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'NT SERVICE\%'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85800" lvl="1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账号需要迁移的账号，将第一列数据拷贝到副本节点执行即可。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2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8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6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绝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AE5682-5361-4D14-B81B-CDA7C641C7F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79158" y="441446"/>
            <a:ext cx="679899" cy="288000"/>
            <a:chOff x="10472738" y="387351"/>
            <a:chExt cx="1184276" cy="501651"/>
          </a:xfrm>
        </p:grpSpPr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0631EF08-404D-4602-AC4B-550A15252C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88FA0A75-0779-423D-A797-8999C965F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0844A78C-5BC1-4D16-B6E6-6B85D8193A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876E67F2-6047-4287-9398-47829D44D9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78242968-2D6E-44F8-BA37-706D15591C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6D007703-0599-442C-BB20-5D82755982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7">
              <a:extLst>
                <a:ext uri="{FF2B5EF4-FFF2-40B4-BE49-F238E27FC236}">
                  <a16:creationId xmlns:a16="http://schemas.microsoft.com/office/drawing/2014/main" id="{F938C9AD-8FEA-4FED-9FD7-701E4B331E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8">
              <a:extLst>
                <a:ext uri="{FF2B5EF4-FFF2-40B4-BE49-F238E27FC236}">
                  <a16:creationId xmlns:a16="http://schemas.microsoft.com/office/drawing/2014/main" id="{2E318702-B733-4253-82B2-027836FEC7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9">
              <a:extLst>
                <a:ext uri="{FF2B5EF4-FFF2-40B4-BE49-F238E27FC236}">
                  <a16:creationId xmlns:a16="http://schemas.microsoft.com/office/drawing/2014/main" id="{75065AB9-EDB9-4155-8A78-7B8D06CED4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0">
              <a:extLst>
                <a:ext uri="{FF2B5EF4-FFF2-40B4-BE49-F238E27FC236}">
                  <a16:creationId xmlns:a16="http://schemas.microsoft.com/office/drawing/2014/main" id="{6C19DBF5-479A-43FA-BCD8-C823DF6912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1">
              <a:extLst>
                <a:ext uri="{FF2B5EF4-FFF2-40B4-BE49-F238E27FC236}">
                  <a16:creationId xmlns:a16="http://schemas.microsoft.com/office/drawing/2014/main" id="{10435A02-98FD-49AC-87CC-D57EACEA81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BC1231-1DCD-4D6A-BC3B-05CB87DC6BF1}"/>
              </a:ext>
            </a:extLst>
          </p:cNvPr>
          <p:cNvSpPr/>
          <p:nvPr userDrawn="1"/>
        </p:nvSpPr>
        <p:spPr>
          <a:xfrm>
            <a:off x="3765175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FD9563B-0605-4BCA-BCE1-4EEC752788B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83440" y="1768903"/>
            <a:ext cx="1379105" cy="584178"/>
            <a:chOff x="10472738" y="387351"/>
            <a:chExt cx="1184276" cy="501651"/>
          </a:xfrm>
        </p:grpSpPr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id="{0A6300B0-5279-4E64-AE7E-966DAB53B2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2">
              <a:extLst>
                <a:ext uri="{FF2B5EF4-FFF2-40B4-BE49-F238E27FC236}">
                  <a16:creationId xmlns:a16="http://schemas.microsoft.com/office/drawing/2014/main" id="{BD24C7FA-10CF-4752-8BCE-6BF39E15A4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B28226CF-5AD8-48D9-AA20-F2D99FE7CF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DD58079C-FF05-4AB3-A7CF-D1FDBA092A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531A3188-D3C2-46EE-8ACD-609C6D340C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4797E667-6313-412B-8885-4355A3B8AE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1A4BC8BE-FBF2-4BA9-84FF-7D0041E08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9E846B2B-6267-4EDE-A804-65D2A16715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AB392F2D-895A-454B-A5B9-71FE98C673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1A57A4E1-5548-49F2-9A02-0ABDD354AB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09DBA805-9E0C-4E86-81F0-5390DA1D2B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机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机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机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机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机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绝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机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Secret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EED1A30-CD37-49F0-9B3F-DC5209C045A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E704D16E-67CA-46BD-9B1C-1A465BE89E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CAD6F161-868C-4473-99F4-61A67F763B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838DAF21-7860-4FE5-BB93-ABDF6B2F6A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7495561E-97FA-4E33-AF99-078C77E419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2D369ECF-ED61-407D-B43A-6FF9DFE27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34543FF3-EF2F-43DA-9E24-22DE4F02A8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594E2876-2F9D-4EA0-9F5F-17C4D0898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8">
              <a:extLst>
                <a:ext uri="{FF2B5EF4-FFF2-40B4-BE49-F238E27FC236}">
                  <a16:creationId xmlns:a16="http://schemas.microsoft.com/office/drawing/2014/main" id="{CFCBBF14-CAF8-49D3-8C4D-DE3FF7F27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9">
              <a:extLst>
                <a:ext uri="{FF2B5EF4-FFF2-40B4-BE49-F238E27FC236}">
                  <a16:creationId xmlns:a16="http://schemas.microsoft.com/office/drawing/2014/main" id="{A06E0E68-ED51-4903-B8ED-8C60E2E2DF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0">
              <a:extLst>
                <a:ext uri="{FF2B5EF4-FFF2-40B4-BE49-F238E27FC236}">
                  <a16:creationId xmlns:a16="http://schemas.microsoft.com/office/drawing/2014/main" id="{708210A3-335D-40DD-8ECE-75A7B835A8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id="{6BE5E7B0-2CD5-47E5-A5D9-97F311FC8F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Secret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4A9428-AEE2-4BAB-99F8-A6EC2323A4D4}"/>
              </a:ext>
            </a:extLst>
          </p:cNvPr>
          <p:cNvSpPr/>
          <p:nvPr userDrawn="1"/>
        </p:nvSpPr>
        <p:spPr>
          <a:xfrm>
            <a:off x="3765175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312909-107F-4F50-AEB3-1E3A3791EA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83440" y="1768903"/>
            <a:ext cx="1379105" cy="584178"/>
            <a:chOff x="10472738" y="387351"/>
            <a:chExt cx="1184276" cy="501651"/>
          </a:xfrm>
        </p:grpSpPr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id="{28755B17-51AB-4630-9529-4C12BCE03E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2">
              <a:extLst>
                <a:ext uri="{FF2B5EF4-FFF2-40B4-BE49-F238E27FC236}">
                  <a16:creationId xmlns:a16="http://schemas.microsoft.com/office/drawing/2014/main" id="{9D505A32-3DA4-4384-8788-ABF3DE3C12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6BD18F26-E724-49B2-8973-694EDDB7AE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BB2238AD-7CF6-4466-AE23-2A4833B28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51A4CA91-788C-43B2-B3F4-58B5816C3A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D272404E-411E-404D-855F-41CA3DE1D7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DE17A8BB-9727-4505-9525-957572846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945FE77F-7993-4AC2-87CD-C0E533375A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8BFCEC2F-3CEB-4B53-B951-71B1B00919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C14F9674-7221-4A87-930B-6921A26F6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1434B3F3-697A-4F7F-AAB1-5688BFAF0A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9BF27B0-DC93-48C7-980A-F1005AA071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BA70DB57-B78D-4BDD-95D3-54838DB5EB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2F6BBAFC-BD4A-494A-8D95-2E7FB3400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BBF70825-9180-4CD8-8491-E1542454E0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2BADB45D-76A7-4156-B5E1-39BC75627B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374CEC31-594A-4B68-9025-0FA238AE43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040784C8-4475-453A-B6C5-5F5F5CCA48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CC4DF7B2-C10F-4AF4-9412-1971E6EDA0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8">
              <a:extLst>
                <a:ext uri="{FF2B5EF4-FFF2-40B4-BE49-F238E27FC236}">
                  <a16:creationId xmlns:a16="http://schemas.microsoft.com/office/drawing/2014/main" id="{2024EE26-B8C3-4468-BB2D-670B5A31C3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9">
              <a:extLst>
                <a:ext uri="{FF2B5EF4-FFF2-40B4-BE49-F238E27FC236}">
                  <a16:creationId xmlns:a16="http://schemas.microsoft.com/office/drawing/2014/main" id="{4B9DCFB5-B4F2-426B-8712-76B368D639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0">
              <a:extLst>
                <a:ext uri="{FF2B5EF4-FFF2-40B4-BE49-F238E27FC236}">
                  <a16:creationId xmlns:a16="http://schemas.microsoft.com/office/drawing/2014/main" id="{FF995DD0-C36E-4A52-9551-BA3DA18774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id="{6C3D02CD-EA6C-4452-B13E-E8C6E24508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286DD0E-0F20-4F4E-8533-FFE05262B0DD}"/>
              </a:ext>
            </a:extLst>
          </p:cNvPr>
          <p:cNvSpPr/>
          <p:nvPr userDrawn="1"/>
        </p:nvSpPr>
        <p:spPr>
          <a:xfrm>
            <a:off x="3765175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ED0501A-0D58-4136-8F09-141DBBE4773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83440" y="1768903"/>
            <a:ext cx="1379105" cy="584178"/>
            <a:chOff x="10472738" y="387351"/>
            <a:chExt cx="1184276" cy="501651"/>
          </a:xfrm>
        </p:grpSpPr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5BEAD649-A4C4-445A-8E30-BF816B624E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121F5775-0DC4-49FE-8227-B3ACB1D15F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FF413661-E83D-4601-88B9-9D9FEA56B6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8CB8E497-FC05-4599-A6DF-077FB32D5D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B16357BE-C8F2-4B83-ACD7-712057611A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C138EE7A-FF30-4B90-9E9F-7A696AFEB5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6D940D7C-8C8C-403D-B72F-B877C8312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D8B88EFA-C6DC-4B32-9661-56485EE9BA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9E8BA3B2-1D4F-4061-95D3-E755AB3DB0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95D1F5B3-4E8F-443D-835E-D7DB744B2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D29A21B6-AB57-4B5B-8C05-46BC44FFC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252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参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内参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参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91107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参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参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内参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内参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4135137" y="4924271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1B25FF-D99E-450B-8389-B3E065B066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828274DD-A395-4A08-8E65-929B095007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240FED24-7228-435B-B007-64522363BB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CC22F3F2-73ED-4939-B2C3-FE12EBD760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6272BFB1-D039-45C4-B557-9FA5648E6B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ADF8B49C-A5FB-4A87-BF13-59CCF3D1CC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EE5BAC99-3575-41F7-8194-51E08949DC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F9188392-566A-47B6-9457-BA9C7DA90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8">
              <a:extLst>
                <a:ext uri="{FF2B5EF4-FFF2-40B4-BE49-F238E27FC236}">
                  <a16:creationId xmlns:a16="http://schemas.microsoft.com/office/drawing/2014/main" id="{67E41EE3-BC3B-4030-87BB-6DC3971ED3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9">
              <a:extLst>
                <a:ext uri="{FF2B5EF4-FFF2-40B4-BE49-F238E27FC236}">
                  <a16:creationId xmlns:a16="http://schemas.microsoft.com/office/drawing/2014/main" id="{692BFB03-5AC0-467E-A128-5486D611B3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0">
              <a:extLst>
                <a:ext uri="{FF2B5EF4-FFF2-40B4-BE49-F238E27FC236}">
                  <a16:creationId xmlns:a16="http://schemas.microsoft.com/office/drawing/2014/main" id="{A2682C29-CB6E-4D6B-A6E0-640EF67610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id="{039B3ADB-FF6D-45C7-83EF-38373BD75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135137" y="4924271"/>
            <a:ext cx="82105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21DB811-9AE8-455A-B6C8-D6AC08D3B9D8}"/>
              </a:ext>
            </a:extLst>
          </p:cNvPr>
          <p:cNvSpPr/>
          <p:nvPr userDrawn="1"/>
        </p:nvSpPr>
        <p:spPr>
          <a:xfrm>
            <a:off x="3765175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F638E40-E431-4FAD-91B1-06AF9152667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83440" y="1768903"/>
            <a:ext cx="1379105" cy="584178"/>
            <a:chOff x="10472738" y="387351"/>
            <a:chExt cx="1184276" cy="501651"/>
          </a:xfrm>
        </p:grpSpPr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CF480908-C46F-4D0D-BAE3-73406F518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F4A27689-7904-440C-8A66-73FCAC505C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479FFBBF-494D-4B43-8569-A7FD011F21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759871B0-6577-42B6-87AE-2F092CA1F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5DF43CDC-849B-44E5-A4D8-26F3355EE8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6">
              <a:extLst>
                <a:ext uri="{FF2B5EF4-FFF2-40B4-BE49-F238E27FC236}">
                  <a16:creationId xmlns:a16="http://schemas.microsoft.com/office/drawing/2014/main" id="{E755CEE1-21A4-4326-A661-7D3444992F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7">
              <a:extLst>
                <a:ext uri="{FF2B5EF4-FFF2-40B4-BE49-F238E27FC236}">
                  <a16:creationId xmlns:a16="http://schemas.microsoft.com/office/drawing/2014/main" id="{26A8DD54-9B5E-464C-A95A-6FA6595D96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8">
              <a:extLst>
                <a:ext uri="{FF2B5EF4-FFF2-40B4-BE49-F238E27FC236}">
                  <a16:creationId xmlns:a16="http://schemas.microsoft.com/office/drawing/2014/main" id="{B8D144D7-D44D-495A-AB6A-F3FF9A9937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9">
              <a:extLst>
                <a:ext uri="{FF2B5EF4-FFF2-40B4-BE49-F238E27FC236}">
                  <a16:creationId xmlns:a16="http://schemas.microsoft.com/office/drawing/2014/main" id="{8C01E08A-9A0B-4EA9-A54E-BB928E583A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0">
              <a:extLst>
                <a:ext uri="{FF2B5EF4-FFF2-40B4-BE49-F238E27FC236}">
                  <a16:creationId xmlns:a16="http://schemas.microsoft.com/office/drawing/2014/main" id="{199DFBAF-533D-4A19-A7D9-455DEF8176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C996D4A0-FC3C-4488-9E5A-7DF2180F68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20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54069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B09366-CA02-43A0-8A8D-6FCA91A7C67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79158" y="441446"/>
            <a:ext cx="679899" cy="288000"/>
            <a:chOff x="10472738" y="387351"/>
            <a:chExt cx="1184276" cy="501651"/>
          </a:xfrm>
        </p:grpSpPr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9EF4E7D0-4303-40B0-8A50-EF35CB265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304AE42E-4AE0-4027-89B2-71CF029ABC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id="{1E3E9CAE-C06F-4A24-84CE-6980648F31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id="{1B829260-3049-4D84-98D0-AE3293C232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id="{F298B3B2-45C9-468F-A5FA-37E8CF259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id="{3DCAFA30-43F6-47E0-A58F-9AEC9E898C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7">
              <a:extLst>
                <a:ext uri="{FF2B5EF4-FFF2-40B4-BE49-F238E27FC236}">
                  <a16:creationId xmlns:a16="http://schemas.microsoft.com/office/drawing/2014/main" id="{BFD61F70-D9A6-40B8-B4F7-1EDD532664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8">
              <a:extLst>
                <a:ext uri="{FF2B5EF4-FFF2-40B4-BE49-F238E27FC236}">
                  <a16:creationId xmlns:a16="http://schemas.microsoft.com/office/drawing/2014/main" id="{2E539623-5A56-41BD-B6C4-77316F0C53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51C0324E-D6BF-48D5-A3B1-39A21B8B1F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4877C0A2-217F-4589-AC48-C83599CF8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id="{D947B5A4-61D9-406F-B8DB-A78777DEE1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20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Secret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7654069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9C9B90C-9092-4E78-B8E5-46EB513788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12" name="Freeform 51">
              <a:extLst>
                <a:ext uri="{FF2B5EF4-FFF2-40B4-BE49-F238E27FC236}">
                  <a16:creationId xmlns:a16="http://schemas.microsoft.com/office/drawing/2014/main" id="{3BE6F19A-0934-44A0-9DDA-64B1DFC923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14844624-1925-4706-9CE2-825CF4068D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A9E72561-4F7C-4AB9-A360-F8CE9D3D66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C4614E8A-9029-4582-A3BD-65A21BC242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AE8819D-C6E2-43E4-BD81-D21C2F9048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ECFA52BD-29B9-4684-8DB2-8DE4C83E8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1CB5589D-6462-4928-8F75-E8AD77A5A5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BEF356EA-828C-4E6A-96DC-68BF84269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42F545C8-2372-47E7-9037-618A82F9F1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6218F30A-1B30-4355-82B6-E2BA4BD4ED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DC85971D-F3D3-4E21-B46B-4FAB2C916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20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</a:t>
            </a:r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54069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72BCFE2-2BD1-427F-B671-67E8B0C4F7D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BC0F6005-8240-4B27-8632-FCF6B54C01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0D11191F-6F66-49CC-8C4A-9F598A68DB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id="{C9FB14C6-E5BE-43E7-93BB-FFE96939CA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id="{2E614558-7A3A-48C5-8BCE-DA4DC01FDB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id="{FAC24431-4349-4F10-91CD-B218D21763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id="{60374A76-EBC6-4AE6-8075-D4600AD60D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7">
              <a:extLst>
                <a:ext uri="{FF2B5EF4-FFF2-40B4-BE49-F238E27FC236}">
                  <a16:creationId xmlns:a16="http://schemas.microsoft.com/office/drawing/2014/main" id="{33854E9F-16F7-4913-9D06-8EB9FF0F1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8">
              <a:extLst>
                <a:ext uri="{FF2B5EF4-FFF2-40B4-BE49-F238E27FC236}">
                  <a16:creationId xmlns:a16="http://schemas.microsoft.com/office/drawing/2014/main" id="{4AB51DE7-CA0F-4F28-816F-CCF112E3AA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2B58A5D6-D7D1-401B-A129-868726D34F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1ED68BE2-9D2E-460C-8526-71E36E3EBF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id="{A38E3BC6-3D5A-4567-8C7D-7BCE6D68F1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9" r:id="rId12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20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135137" y="4924271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54069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BD99D3B-04AB-4149-98C1-55307F139D5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6CEE1C40-EB35-447F-8B40-FD4D778BE6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98181D68-D7B8-4479-9C1E-278AA029C0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id="{64C19E16-197E-441E-8409-5CC33F67E6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id="{51078F89-7F37-4FD9-B25A-411FDC7853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id="{6B50A7A3-590F-44D3-A273-A3CFD14D31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id="{0B7CFAF9-20EC-4A4A-B00B-2ECB3F68E7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7">
              <a:extLst>
                <a:ext uri="{FF2B5EF4-FFF2-40B4-BE49-F238E27FC236}">
                  <a16:creationId xmlns:a16="http://schemas.microsoft.com/office/drawing/2014/main" id="{D17CEE32-6869-4419-B253-19B001013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8">
              <a:extLst>
                <a:ext uri="{FF2B5EF4-FFF2-40B4-BE49-F238E27FC236}">
                  <a16:creationId xmlns:a16="http://schemas.microsoft.com/office/drawing/2014/main" id="{F23034BF-37C9-4BE2-A837-C8F83915B6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B231DA5C-877C-4378-B242-D2CFEBD1C2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EBBA2A1D-2DEE-49A2-A614-7CF9056FCA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id="{E2A52A82-A57D-4E90-8417-2B847C361D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top.h3c.com/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C7B682F-6A0D-4DF1-B135-0753EE2C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2645691" y="2787774"/>
            <a:ext cx="6498309" cy="1008112"/>
            <a:chOff x="2652042" y="3039561"/>
            <a:chExt cx="6498309" cy="1008112"/>
          </a:xfrm>
          <a:solidFill>
            <a:srgbClr val="C00000">
              <a:alpha val="74000"/>
            </a:srgbClr>
          </a:solidFill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771800" y="3039561"/>
              <a:ext cx="6378551" cy="100811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52042" y="3039561"/>
              <a:ext cx="54101" cy="100811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059832" y="2772335"/>
            <a:ext cx="3877985" cy="931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自动化运维（数据库）介绍</a:t>
            </a:r>
            <a:endParaRPr kumimoji="1" lang="en-US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2021.1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1D9B44-F134-4626-84D4-7C01B5F55559}"/>
              </a:ext>
            </a:extLst>
          </p:cNvPr>
          <p:cNvGrpSpPr/>
          <p:nvPr/>
        </p:nvGrpSpPr>
        <p:grpSpPr>
          <a:xfrm>
            <a:off x="7586811" y="368074"/>
            <a:ext cx="1072800" cy="454431"/>
            <a:chOff x="7586811" y="368074"/>
            <a:chExt cx="1072800" cy="454431"/>
          </a:xfrm>
        </p:grpSpPr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3F840C2C-0C1C-4A0E-9159-B5BF26BD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6811" y="368074"/>
              <a:ext cx="1072799" cy="270357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2FDA0628-4BB5-4D1F-8799-EFA70060DA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6811" y="730468"/>
              <a:ext cx="94913" cy="92036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FA2C5750-6DFA-462F-8B9F-9932AC8B01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7543" y="729030"/>
              <a:ext cx="92036" cy="92036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6CBBF37B-5337-445A-903D-537CA556DA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5397" y="730468"/>
              <a:ext cx="93475" cy="90599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1A59510B-0C64-4D53-A62A-6A9D890B76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14691" y="730468"/>
              <a:ext cx="92036" cy="92036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2F2B44D2-9C47-414D-91AA-DDF28E8D04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23984" y="730468"/>
              <a:ext cx="92036" cy="92036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8BE4AAE8-FC43-4A1C-AB8B-AF7DF5AE3F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839" y="730468"/>
              <a:ext cx="92036" cy="92036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46953076-D0A7-42EF-8231-EB8F47983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1133" y="729030"/>
              <a:ext cx="92036" cy="93475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06EB2629-6961-4F60-A744-C9BEEF8C78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48987" y="730468"/>
              <a:ext cx="93475" cy="92036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C4B55F63-D6EA-4E2E-9C00-B5C0CACED2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81" y="734782"/>
              <a:ext cx="93475" cy="84847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D58218F4-3DE4-4502-BFC6-9CF277E576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6136" y="730468"/>
              <a:ext cx="93475" cy="90599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9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3">
            <a:extLst>
              <a:ext uri="{FF2B5EF4-FFF2-40B4-BE49-F238E27FC236}">
                <a16:creationId xmlns:a16="http://schemas.microsoft.com/office/drawing/2014/main" id="{4598BB7F-7AFC-4928-9669-93BEC98D572F}"/>
              </a:ext>
            </a:extLst>
          </p:cNvPr>
          <p:cNvSpPr/>
          <p:nvPr/>
        </p:nvSpPr>
        <p:spPr>
          <a:xfrm>
            <a:off x="3603863" y="1313610"/>
            <a:ext cx="2480305" cy="394044"/>
          </a:xfrm>
          <a:prstGeom prst="homePlate">
            <a:avLst/>
          </a:prstGeom>
          <a:solidFill>
            <a:srgbClr val="FFE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Oracle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Pentagon 5">
            <a:extLst>
              <a:ext uri="{FF2B5EF4-FFF2-40B4-BE49-F238E27FC236}">
                <a16:creationId xmlns:a16="http://schemas.microsoft.com/office/drawing/2014/main" id="{02114847-B82C-40A7-820E-324D85FDF35D}"/>
              </a:ext>
            </a:extLst>
          </p:cNvPr>
          <p:cNvSpPr/>
          <p:nvPr/>
        </p:nvSpPr>
        <p:spPr>
          <a:xfrm>
            <a:off x="3603863" y="1990257"/>
            <a:ext cx="2480305" cy="394045"/>
          </a:xfrm>
          <a:prstGeom prst="homePlate">
            <a:avLst/>
          </a:prstGeom>
          <a:solidFill>
            <a:srgbClr val="03B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MySQL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Vertica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Pentagon 6">
            <a:extLst>
              <a:ext uri="{FF2B5EF4-FFF2-40B4-BE49-F238E27FC236}">
                <a16:creationId xmlns:a16="http://schemas.microsoft.com/office/drawing/2014/main" id="{252A6301-C152-485D-B5E0-8638C4C4169C}"/>
              </a:ext>
            </a:extLst>
          </p:cNvPr>
          <p:cNvSpPr/>
          <p:nvPr/>
        </p:nvSpPr>
        <p:spPr>
          <a:xfrm>
            <a:off x="3603863" y="2663694"/>
            <a:ext cx="2480305" cy="394045"/>
          </a:xfrm>
          <a:prstGeom prst="homePlate">
            <a:avLst/>
          </a:prstGeom>
          <a:solidFill>
            <a:srgbClr val="FFE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PostgreSQL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Pentagon 7">
            <a:extLst>
              <a:ext uri="{FF2B5EF4-FFF2-40B4-BE49-F238E27FC236}">
                <a16:creationId xmlns:a16="http://schemas.microsoft.com/office/drawing/2014/main" id="{E0FC1E2F-25FD-4B69-A1C6-C986F8FBF2D7}"/>
              </a:ext>
            </a:extLst>
          </p:cNvPr>
          <p:cNvSpPr/>
          <p:nvPr/>
        </p:nvSpPr>
        <p:spPr>
          <a:xfrm>
            <a:off x="3603862" y="3310508"/>
            <a:ext cx="2480305" cy="394045"/>
          </a:xfrm>
          <a:prstGeom prst="homePlate">
            <a:avLst/>
          </a:prstGeom>
          <a:solidFill>
            <a:srgbClr val="03B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SQL server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EB58DCF7-266B-472A-B122-47B5EA5DCDF3}"/>
              </a:ext>
            </a:extLst>
          </p:cNvPr>
          <p:cNvGrpSpPr/>
          <p:nvPr/>
        </p:nvGrpSpPr>
        <p:grpSpPr>
          <a:xfrm>
            <a:off x="1319719" y="1276254"/>
            <a:ext cx="2244170" cy="2446976"/>
            <a:chOff x="932619" y="2256183"/>
            <a:chExt cx="3611246" cy="3031960"/>
          </a:xfrm>
        </p:grpSpPr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FEDFEEB1-AA1C-4E31-9677-B31611E3777A}"/>
                </a:ext>
              </a:extLst>
            </p:cNvPr>
            <p:cNvSpPr/>
            <p:nvPr/>
          </p:nvSpPr>
          <p:spPr>
            <a:xfrm>
              <a:off x="932619" y="2256183"/>
              <a:ext cx="3611246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3C3E1354-164F-4C3D-9926-94C231E4BD4C}"/>
                </a:ext>
              </a:extLst>
            </p:cNvPr>
            <p:cNvSpPr txBox="1"/>
            <p:nvPr/>
          </p:nvSpPr>
          <p:spPr>
            <a:xfrm>
              <a:off x="1175920" y="2582802"/>
              <a:ext cx="3162922" cy="148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平台地址：</a:t>
              </a:r>
              <a:endParaRPr lang="en-US" altLang="zh-CN" b="1" dirty="0"/>
            </a:p>
            <a:p>
              <a:r>
                <a:rPr lang="en-US" altLang="zh-CN" sz="1200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https://itop.h3c.com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r>
                <a:rPr lang="zh-CN" altLang="en-US" sz="1200" dirty="0">
                  <a:solidFill>
                    <a:srgbClr val="FF0000"/>
                  </a:solidFill>
                </a:rPr>
                <a:t>域账号</a:t>
              </a:r>
              <a:r>
                <a:rPr lang="en-US" altLang="zh-CN" sz="1200" dirty="0">
                  <a:solidFill>
                    <a:srgbClr val="FF0000"/>
                  </a:solidFill>
                </a:rPr>
                <a:t>/</a:t>
              </a:r>
              <a:r>
                <a:rPr lang="zh-CN" altLang="en-US" sz="1200" dirty="0">
                  <a:solidFill>
                    <a:srgbClr val="FF0000"/>
                  </a:solidFill>
                </a:rPr>
                <a:t>密码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endParaRPr lang="en-US" altLang="zh-CN" sz="1200" dirty="0">
                <a:solidFill>
                  <a:srgbClr val="FF0000"/>
                </a:solidFill>
              </a:endParaRPr>
            </a:p>
            <a:p>
              <a:r>
                <a:rPr lang="zh-CN" altLang="en-US" b="1" dirty="0"/>
                <a:t>问题或建议反馈：</a:t>
              </a:r>
            </a:p>
          </p:txBody>
        </p:sp>
      </p:grpSp>
      <p:sp>
        <p:nvSpPr>
          <p:cNvPr id="9" name="Rectangle 13">
            <a:extLst>
              <a:ext uri="{FF2B5EF4-FFF2-40B4-BE49-F238E27FC236}">
                <a16:creationId xmlns:a16="http://schemas.microsoft.com/office/drawing/2014/main" id="{77086027-D3F1-4D61-BC29-AFCE4D22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016" y="1276254"/>
            <a:ext cx="1728192" cy="431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ct val="140000"/>
              </a:lnSpc>
            </a:pPr>
            <a:r>
              <a:rPr lang="zh-CN" altLang="en-US" sz="1200" b="1" dirty="0">
                <a:solidFill>
                  <a:schemeClr val="accent2">
                    <a:lumMod val="50000"/>
                  </a:schemeClr>
                </a:solidFill>
              </a:rPr>
              <a:t>黄勇</a:t>
            </a:r>
            <a:endParaRPr lang="en-US" altLang="zh-CN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9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yokel.huang@h3c.com</a:t>
            </a:r>
            <a:endParaRPr lang="zh-CN" altLang="en-US" sz="9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2635118-799A-4A24-B001-F1E82A99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016" y="1957146"/>
            <a:ext cx="1656184" cy="431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ct val="140000"/>
              </a:lnSpc>
            </a:pPr>
            <a:r>
              <a:rPr lang="zh-CN" altLang="en-US" sz="1200" b="1" dirty="0">
                <a:solidFill>
                  <a:schemeClr val="accent2">
                    <a:lumMod val="50000"/>
                  </a:schemeClr>
                </a:solidFill>
              </a:rPr>
              <a:t>顾珉铭</a:t>
            </a:r>
            <a:endParaRPr lang="en-US" altLang="zh-CN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9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gu.minming@h3c.com</a:t>
            </a:r>
            <a:endParaRPr lang="zh-CN" altLang="en-US" sz="9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EE6564B-FE80-4CA8-94DF-002D2F3D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016" y="2645016"/>
            <a:ext cx="1368152" cy="431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ct val="140000"/>
              </a:lnSpc>
            </a:pPr>
            <a:r>
              <a:rPr lang="zh-CN" altLang="en-US" sz="1200" b="1" dirty="0">
                <a:solidFill>
                  <a:schemeClr val="accent2">
                    <a:lumMod val="50000"/>
                  </a:schemeClr>
                </a:solidFill>
              </a:rPr>
              <a:t>穆芳</a:t>
            </a:r>
            <a:endParaRPr lang="en-US" altLang="zh-CN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9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fang_mu@h3c.com</a:t>
            </a:r>
            <a:endParaRPr lang="zh-CN" altLang="en-US" sz="9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D467CDF3-BD17-4CA8-AA86-2629228D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016" y="3291830"/>
            <a:ext cx="1944216" cy="431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ct val="140000"/>
              </a:lnSpc>
            </a:pPr>
            <a:r>
              <a:rPr lang="zh-CN" altLang="en-US" sz="1200" b="1" dirty="0">
                <a:solidFill>
                  <a:schemeClr val="accent2">
                    <a:lumMod val="50000"/>
                  </a:schemeClr>
                </a:solidFill>
              </a:rPr>
              <a:t>方建建</a:t>
            </a:r>
            <a:endParaRPr lang="en-US" altLang="zh-CN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en-US" altLang="zh-CN" sz="9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fangjianjian@h3c.com</a:t>
            </a:r>
            <a:endParaRPr lang="zh-CN" altLang="en-US" sz="9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 Same Side Corner Rectangle 4">
            <a:extLst>
              <a:ext uri="{FF2B5EF4-FFF2-40B4-BE49-F238E27FC236}">
                <a16:creationId xmlns:a16="http://schemas.microsoft.com/office/drawing/2014/main" id="{3F4068F1-0828-4F71-9051-397FE0E08EF4}"/>
              </a:ext>
            </a:extLst>
          </p:cNvPr>
          <p:cNvSpPr/>
          <p:nvPr/>
        </p:nvSpPr>
        <p:spPr>
          <a:xfrm>
            <a:off x="3603862" y="926865"/>
            <a:ext cx="412187" cy="30284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11D0AFC-E473-406C-B225-C8D2EAFD65D9}"/>
              </a:ext>
            </a:extLst>
          </p:cNvPr>
          <p:cNvSpPr txBox="1">
            <a:spLocks noChangeArrowheads="1"/>
          </p:cNvSpPr>
          <p:nvPr/>
        </p:nvSpPr>
        <p:spPr>
          <a:xfrm>
            <a:off x="97317" y="170334"/>
            <a:ext cx="77150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Q&amp;A</a:t>
            </a:r>
            <a:endParaRPr kumimoji="1" lang="en-US" altLang="zh-CN" kern="12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469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520" y="3363838"/>
            <a:ext cx="8640960" cy="1361715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9952" y="4299942"/>
            <a:ext cx="859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新华三集团</a:t>
            </a:r>
            <a:endParaRPr lang="en-US" altLang="zh-CN" sz="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www.h3c.com</a:t>
            </a:r>
            <a:endParaRPr lang="zh-CN" altLang="en-US" sz="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58279"/>
            <a:ext cx="8640960" cy="4571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3888" y="987574"/>
            <a:ext cx="21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B28A98-9108-4A14-A6C7-5FDD01803F69}"/>
              </a:ext>
            </a:extLst>
          </p:cNvPr>
          <p:cNvSpPr txBox="1"/>
          <p:nvPr/>
        </p:nvSpPr>
        <p:spPr>
          <a:xfrm>
            <a:off x="2051720" y="2062177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特别感谢</a:t>
            </a:r>
            <a:endParaRPr lang="en-US" altLang="zh-CN" sz="16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周浩东、陈启首、胡荣飞、虞佳俊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前期完成了</a:t>
            </a:r>
            <a:r>
              <a:rPr lang="en-US" altLang="zh-CN" sz="1600" dirty="0"/>
              <a:t>ITOP</a:t>
            </a:r>
            <a:r>
              <a:rPr lang="zh-CN" altLang="en-US" sz="1600" dirty="0"/>
              <a:t>平台基础功能开发。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85355D98-9057-4D9D-A69E-5AA1FFCF4DD9}"/>
              </a:ext>
            </a:extLst>
          </p:cNvPr>
          <p:cNvGrpSpPr/>
          <p:nvPr/>
        </p:nvGrpSpPr>
        <p:grpSpPr>
          <a:xfrm>
            <a:off x="971599" y="1203598"/>
            <a:ext cx="6768753" cy="2736304"/>
            <a:chOff x="755575" y="1059582"/>
            <a:chExt cx="7593159" cy="3016398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A7BFDF65-A17A-43AF-906F-C1C86C4D6D9A}"/>
                </a:ext>
              </a:extLst>
            </p:cNvPr>
            <p:cNvSpPr/>
            <p:nvPr/>
          </p:nvSpPr>
          <p:spPr>
            <a:xfrm>
              <a:off x="755575" y="1066953"/>
              <a:ext cx="3733800" cy="1447799"/>
            </a:xfrm>
            <a:prstGeom prst="rect">
              <a:avLst/>
            </a:prstGeom>
            <a:solidFill>
              <a:srgbClr val="EA5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EEAAB0"/>
                </a:solidFill>
              </a:endParaRPr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2EA44E31-7EF1-492F-AE85-CA8A112EC889}"/>
                </a:ext>
              </a:extLst>
            </p:cNvPr>
            <p:cNvSpPr/>
            <p:nvPr/>
          </p:nvSpPr>
          <p:spPr>
            <a:xfrm>
              <a:off x="755576" y="2628180"/>
              <a:ext cx="3733800" cy="1447800"/>
            </a:xfrm>
            <a:prstGeom prst="rect">
              <a:avLst/>
            </a:prstGeom>
            <a:solidFill>
              <a:srgbClr val="03B8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1F63F709-6FBE-416E-94C4-1FCDA0BADF3C}"/>
                </a:ext>
              </a:extLst>
            </p:cNvPr>
            <p:cNvSpPr/>
            <p:nvPr/>
          </p:nvSpPr>
          <p:spPr>
            <a:xfrm>
              <a:off x="4611690" y="1059582"/>
              <a:ext cx="3733800" cy="1447800"/>
            </a:xfrm>
            <a:prstGeom prst="rect">
              <a:avLst/>
            </a:prstGeom>
            <a:solidFill>
              <a:srgbClr val="FFE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40BA282-3655-41C2-B4BD-2724970CE8EE}"/>
                </a:ext>
              </a:extLst>
            </p:cNvPr>
            <p:cNvSpPr/>
            <p:nvPr/>
          </p:nvSpPr>
          <p:spPr>
            <a:xfrm>
              <a:off x="4614934" y="2619676"/>
              <a:ext cx="3733800" cy="1447799"/>
            </a:xfrm>
            <a:prstGeom prst="rect">
              <a:avLst/>
            </a:prstGeom>
            <a:solidFill>
              <a:srgbClr val="EA5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83D4C"/>
                </a:solidFill>
              </a:endParaRP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771B0B0-D9C9-4B86-B37D-B6266A9F7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934" y="3295897"/>
              <a:ext cx="1876628" cy="4325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r" eaLnBrk="0" hangingPunct="0">
                <a:lnSpc>
                  <a:spcPct val="130000"/>
                </a:lnSpc>
              </a:pPr>
              <a:r>
                <a:rPr lang="en-US" altLang="zh-CN" sz="1000" dirty="0"/>
                <a:t>SQL server</a:t>
              </a:r>
              <a:r>
                <a:rPr lang="zh-CN" altLang="en-US" sz="1000" dirty="0">
                  <a:ea typeface="宋体" panose="02010600030101010101" pitchFamily="2" charset="-122"/>
                </a:rPr>
                <a:t>账号权限查询</a:t>
              </a:r>
              <a:endParaRPr lang="en-US" altLang="zh-CN" sz="1000" dirty="0">
                <a:ea typeface="宋体" panose="02010600030101010101" pitchFamily="2" charset="-122"/>
              </a:endParaRPr>
            </a:p>
            <a:p>
              <a:pPr lvl="0" algn="r" eaLnBrk="0" hangingPunct="0"/>
              <a:endParaRPr lang="zh-CN" altLang="zh-CN" sz="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789CB26B-EF9A-41F9-853A-F7AC28BDE0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59678" y="1537522"/>
              <a:ext cx="473907" cy="573514"/>
              <a:chOff x="427038" y="3595610"/>
              <a:chExt cx="391838" cy="474198"/>
            </a:xfrm>
            <a:solidFill>
              <a:schemeClr val="bg1"/>
            </a:solidFill>
          </p:grpSpPr>
          <p:sp>
            <p:nvSpPr>
              <p:cNvPr id="8" name="Freeform 89">
                <a:extLst>
                  <a:ext uri="{FF2B5EF4-FFF2-40B4-BE49-F238E27FC236}">
                    <a16:creationId xmlns:a16="http://schemas.microsoft.com/office/drawing/2014/main" id="{D9BFB59A-BC25-4565-8D80-EFAD8B0378E4}"/>
                  </a:ext>
                </a:extLst>
              </p:cNvPr>
              <p:cNvSpPr/>
              <p:nvPr/>
            </p:nvSpPr>
            <p:spPr bwMode="auto">
              <a:xfrm>
                <a:off x="486937" y="3655509"/>
                <a:ext cx="272041" cy="257066"/>
              </a:xfrm>
              <a:custGeom>
                <a:avLst/>
                <a:gdLst>
                  <a:gd name="T0" fmla="*/ 57 w 82"/>
                  <a:gd name="T1" fmla="*/ 67 h 78"/>
                  <a:gd name="T2" fmla="*/ 57 w 82"/>
                  <a:gd name="T3" fmla="*/ 78 h 78"/>
                  <a:gd name="T4" fmla="*/ 82 w 82"/>
                  <a:gd name="T5" fmla="*/ 40 h 78"/>
                  <a:gd name="T6" fmla="*/ 41 w 82"/>
                  <a:gd name="T7" fmla="*/ 0 h 78"/>
                  <a:gd name="T8" fmla="*/ 0 w 82"/>
                  <a:gd name="T9" fmla="*/ 40 h 78"/>
                  <a:gd name="T10" fmla="*/ 25 w 82"/>
                  <a:gd name="T11" fmla="*/ 78 h 78"/>
                  <a:gd name="T12" fmla="*/ 25 w 82"/>
                  <a:gd name="T13" fmla="*/ 67 h 78"/>
                  <a:gd name="T14" fmla="*/ 10 w 82"/>
                  <a:gd name="T15" fmla="*/ 40 h 78"/>
                  <a:gd name="T16" fmla="*/ 41 w 82"/>
                  <a:gd name="T17" fmla="*/ 10 h 78"/>
                  <a:gd name="T18" fmla="*/ 72 w 82"/>
                  <a:gd name="T19" fmla="*/ 40 h 78"/>
                  <a:gd name="T20" fmla="*/ 57 w 82"/>
                  <a:gd name="T21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78">
                    <a:moveTo>
                      <a:pt x="57" y="67"/>
                    </a:moveTo>
                    <a:cubicBezTo>
                      <a:pt x="57" y="78"/>
                      <a:pt x="57" y="78"/>
                      <a:pt x="57" y="78"/>
                    </a:cubicBezTo>
                    <a:cubicBezTo>
                      <a:pt x="71" y="72"/>
                      <a:pt x="82" y="57"/>
                      <a:pt x="82" y="40"/>
                    </a:cubicBezTo>
                    <a:cubicBezTo>
                      <a:pt x="82" y="18"/>
                      <a:pt x="63" y="0"/>
                      <a:pt x="41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7"/>
                      <a:pt x="10" y="72"/>
                      <a:pt x="25" y="78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6" y="61"/>
                      <a:pt x="10" y="52"/>
                      <a:pt x="10" y="40"/>
                    </a:cubicBezTo>
                    <a:cubicBezTo>
                      <a:pt x="10" y="23"/>
                      <a:pt x="24" y="10"/>
                      <a:pt x="41" y="10"/>
                    </a:cubicBezTo>
                    <a:cubicBezTo>
                      <a:pt x="58" y="10"/>
                      <a:pt x="72" y="23"/>
                      <a:pt x="72" y="40"/>
                    </a:cubicBezTo>
                    <a:cubicBezTo>
                      <a:pt x="72" y="52"/>
                      <a:pt x="66" y="62"/>
                      <a:pt x="57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" name="Freeform 90">
                <a:extLst>
                  <a:ext uri="{FF2B5EF4-FFF2-40B4-BE49-F238E27FC236}">
                    <a16:creationId xmlns:a16="http://schemas.microsoft.com/office/drawing/2014/main" id="{BC01231C-2F27-411F-BD9E-507F7826F0D2}"/>
                  </a:ext>
                </a:extLst>
              </p:cNvPr>
              <p:cNvSpPr/>
              <p:nvPr/>
            </p:nvSpPr>
            <p:spPr bwMode="auto">
              <a:xfrm>
                <a:off x="427038" y="3595610"/>
                <a:ext cx="391838" cy="381855"/>
              </a:xfrm>
              <a:custGeom>
                <a:avLst/>
                <a:gdLst>
                  <a:gd name="T0" fmla="*/ 59 w 118"/>
                  <a:gd name="T1" fmla="*/ 0 h 115"/>
                  <a:gd name="T2" fmla="*/ 0 w 118"/>
                  <a:gd name="T3" fmla="*/ 58 h 115"/>
                  <a:gd name="T4" fmla="*/ 43 w 118"/>
                  <a:gd name="T5" fmla="*/ 115 h 115"/>
                  <a:gd name="T6" fmla="*/ 43 w 118"/>
                  <a:gd name="T7" fmla="*/ 107 h 115"/>
                  <a:gd name="T8" fmla="*/ 8 w 118"/>
                  <a:gd name="T9" fmla="*/ 58 h 115"/>
                  <a:gd name="T10" fmla="*/ 59 w 118"/>
                  <a:gd name="T11" fmla="*/ 8 h 115"/>
                  <a:gd name="T12" fmla="*/ 110 w 118"/>
                  <a:gd name="T13" fmla="*/ 58 h 115"/>
                  <a:gd name="T14" fmla="*/ 75 w 118"/>
                  <a:gd name="T15" fmla="*/ 107 h 115"/>
                  <a:gd name="T16" fmla="*/ 75 w 118"/>
                  <a:gd name="T17" fmla="*/ 115 h 115"/>
                  <a:gd name="T18" fmla="*/ 118 w 118"/>
                  <a:gd name="T19" fmla="*/ 58 h 115"/>
                  <a:gd name="T20" fmla="*/ 59 w 118"/>
                  <a:gd name="T21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15">
                    <a:moveTo>
                      <a:pt x="59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5"/>
                      <a:pt x="18" y="108"/>
                      <a:pt x="43" y="115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23" y="100"/>
                      <a:pt x="8" y="81"/>
                      <a:pt x="8" y="58"/>
                    </a:cubicBezTo>
                    <a:cubicBezTo>
                      <a:pt x="8" y="30"/>
                      <a:pt x="31" y="8"/>
                      <a:pt x="59" y="8"/>
                    </a:cubicBezTo>
                    <a:cubicBezTo>
                      <a:pt x="87" y="8"/>
                      <a:pt x="110" y="30"/>
                      <a:pt x="110" y="58"/>
                    </a:cubicBezTo>
                    <a:cubicBezTo>
                      <a:pt x="110" y="81"/>
                      <a:pt x="95" y="100"/>
                      <a:pt x="75" y="107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100" y="108"/>
                      <a:pt x="118" y="86"/>
                      <a:pt x="118" y="58"/>
                    </a:cubicBezTo>
                    <a:cubicBezTo>
                      <a:pt x="118" y="26"/>
                      <a:pt x="9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7ECB9D5C-0C13-4CE5-A4CF-DA3B450CAF39}"/>
                  </a:ext>
                </a:extLst>
              </p:cNvPr>
              <p:cNvSpPr/>
              <p:nvPr/>
            </p:nvSpPr>
            <p:spPr bwMode="auto">
              <a:xfrm>
                <a:off x="566802" y="3750348"/>
                <a:ext cx="119797" cy="319460"/>
              </a:xfrm>
              <a:custGeom>
                <a:avLst/>
                <a:gdLst>
                  <a:gd name="T0" fmla="*/ 24 w 36"/>
                  <a:gd name="T1" fmla="*/ 82 h 96"/>
                  <a:gd name="T2" fmla="*/ 24 w 36"/>
                  <a:gd name="T3" fmla="*/ 21 h 96"/>
                  <a:gd name="T4" fmla="*/ 29 w 36"/>
                  <a:gd name="T5" fmla="*/ 12 h 96"/>
                  <a:gd name="T6" fmla="*/ 17 w 36"/>
                  <a:gd name="T7" fmla="*/ 0 h 96"/>
                  <a:gd name="T8" fmla="*/ 5 w 36"/>
                  <a:gd name="T9" fmla="*/ 12 h 96"/>
                  <a:gd name="T10" fmla="*/ 10 w 36"/>
                  <a:gd name="T11" fmla="*/ 21 h 96"/>
                  <a:gd name="T12" fmla="*/ 10 w 36"/>
                  <a:gd name="T13" fmla="*/ 21 h 96"/>
                  <a:gd name="T14" fmla="*/ 10 w 36"/>
                  <a:gd name="T15" fmla="*/ 82 h 96"/>
                  <a:gd name="T16" fmla="*/ 0 w 36"/>
                  <a:gd name="T17" fmla="*/ 96 h 96"/>
                  <a:gd name="T18" fmla="*/ 36 w 36"/>
                  <a:gd name="T19" fmla="*/ 96 h 96"/>
                  <a:gd name="T20" fmla="*/ 24 w 36"/>
                  <a:gd name="T21" fmla="*/ 8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96">
                    <a:moveTo>
                      <a:pt x="24" y="82"/>
                    </a:moveTo>
                    <a:cubicBezTo>
                      <a:pt x="24" y="79"/>
                      <a:pt x="24" y="22"/>
                      <a:pt x="24" y="21"/>
                    </a:cubicBezTo>
                    <a:cubicBezTo>
                      <a:pt x="27" y="19"/>
                      <a:pt x="29" y="16"/>
                      <a:pt x="29" y="12"/>
                    </a:cubicBezTo>
                    <a:cubicBezTo>
                      <a:pt x="29" y="5"/>
                      <a:pt x="24" y="0"/>
                      <a:pt x="17" y="0"/>
                    </a:cubicBezTo>
                    <a:cubicBezTo>
                      <a:pt x="10" y="0"/>
                      <a:pt x="5" y="5"/>
                      <a:pt x="5" y="12"/>
                    </a:cubicBezTo>
                    <a:cubicBezTo>
                      <a:pt x="5" y="16"/>
                      <a:pt x="7" y="19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78"/>
                      <a:pt x="10" y="82"/>
                    </a:cubicBezTo>
                    <a:cubicBezTo>
                      <a:pt x="10" y="92"/>
                      <a:pt x="0" y="96"/>
                      <a:pt x="0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96"/>
                      <a:pt x="24" y="92"/>
                      <a:pt x="24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99D1A40D-FF77-46B4-BE5C-2C461F2145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0987" y="1288070"/>
              <a:ext cx="520566" cy="540000"/>
              <a:chOff x="-3825456" y="2603649"/>
              <a:chExt cx="454232" cy="491670"/>
            </a:xfrm>
            <a:solidFill>
              <a:schemeClr val="bg1"/>
            </a:solidFill>
          </p:grpSpPr>
          <p:sp>
            <p:nvSpPr>
              <p:cNvPr id="12" name="Freeform 101">
                <a:extLst>
                  <a:ext uri="{FF2B5EF4-FFF2-40B4-BE49-F238E27FC236}">
                    <a16:creationId xmlns:a16="http://schemas.microsoft.com/office/drawing/2014/main" id="{3DF3F161-95C4-4CC6-B3D4-F24F6C9488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825456" y="2603649"/>
                <a:ext cx="454232" cy="491670"/>
              </a:xfrm>
              <a:custGeom>
                <a:avLst/>
                <a:gdLst>
                  <a:gd name="T0" fmla="*/ 134 w 137"/>
                  <a:gd name="T1" fmla="*/ 71 h 148"/>
                  <a:gd name="T2" fmla="*/ 126 w 137"/>
                  <a:gd name="T3" fmla="*/ 38 h 148"/>
                  <a:gd name="T4" fmla="*/ 133 w 137"/>
                  <a:gd name="T5" fmla="*/ 36 h 148"/>
                  <a:gd name="T6" fmla="*/ 126 w 137"/>
                  <a:gd name="T7" fmla="*/ 12 h 148"/>
                  <a:gd name="T8" fmla="*/ 102 w 137"/>
                  <a:gd name="T9" fmla="*/ 5 h 148"/>
                  <a:gd name="T10" fmla="*/ 99 w 137"/>
                  <a:gd name="T11" fmla="*/ 12 h 148"/>
                  <a:gd name="T12" fmla="*/ 67 w 137"/>
                  <a:gd name="T13" fmla="*/ 4 h 148"/>
                  <a:gd name="T14" fmla="*/ 38 w 137"/>
                  <a:gd name="T15" fmla="*/ 11 h 148"/>
                  <a:gd name="T16" fmla="*/ 36 w 137"/>
                  <a:gd name="T17" fmla="*/ 5 h 148"/>
                  <a:gd name="T18" fmla="*/ 12 w 137"/>
                  <a:gd name="T19" fmla="*/ 12 h 148"/>
                  <a:gd name="T20" fmla="*/ 5 w 137"/>
                  <a:gd name="T21" fmla="*/ 36 h 148"/>
                  <a:gd name="T22" fmla="*/ 9 w 137"/>
                  <a:gd name="T23" fmla="*/ 38 h 148"/>
                  <a:gd name="T24" fmla="*/ 0 w 137"/>
                  <a:gd name="T25" fmla="*/ 71 h 148"/>
                  <a:gd name="T26" fmla="*/ 27 w 137"/>
                  <a:gd name="T27" fmla="*/ 125 h 148"/>
                  <a:gd name="T28" fmla="*/ 13 w 137"/>
                  <a:gd name="T29" fmla="*/ 140 h 148"/>
                  <a:gd name="T30" fmla="*/ 21 w 137"/>
                  <a:gd name="T31" fmla="*/ 148 h 148"/>
                  <a:gd name="T32" fmla="*/ 37 w 137"/>
                  <a:gd name="T33" fmla="*/ 132 h 148"/>
                  <a:gd name="T34" fmla="*/ 67 w 137"/>
                  <a:gd name="T35" fmla="*/ 139 h 148"/>
                  <a:gd name="T36" fmla="*/ 97 w 137"/>
                  <a:gd name="T37" fmla="*/ 132 h 148"/>
                  <a:gd name="T38" fmla="*/ 113 w 137"/>
                  <a:gd name="T39" fmla="*/ 148 h 148"/>
                  <a:gd name="T40" fmla="*/ 121 w 137"/>
                  <a:gd name="T41" fmla="*/ 140 h 148"/>
                  <a:gd name="T42" fmla="*/ 107 w 137"/>
                  <a:gd name="T43" fmla="*/ 125 h 148"/>
                  <a:gd name="T44" fmla="*/ 134 w 137"/>
                  <a:gd name="T45" fmla="*/ 71 h 148"/>
                  <a:gd name="T46" fmla="*/ 11 w 137"/>
                  <a:gd name="T47" fmla="*/ 74 h 148"/>
                  <a:gd name="T48" fmla="*/ 20 w 137"/>
                  <a:gd name="T49" fmla="*/ 74 h 148"/>
                  <a:gd name="T50" fmla="*/ 23 w 137"/>
                  <a:gd name="T51" fmla="*/ 71 h 148"/>
                  <a:gd name="T52" fmla="*/ 20 w 137"/>
                  <a:gd name="T53" fmla="*/ 69 h 148"/>
                  <a:gd name="T54" fmla="*/ 11 w 137"/>
                  <a:gd name="T55" fmla="*/ 69 h 148"/>
                  <a:gd name="T56" fmla="*/ 64 w 137"/>
                  <a:gd name="T57" fmla="*/ 15 h 148"/>
                  <a:gd name="T58" fmla="*/ 64 w 137"/>
                  <a:gd name="T59" fmla="*/ 15 h 148"/>
                  <a:gd name="T60" fmla="*/ 64 w 137"/>
                  <a:gd name="T61" fmla="*/ 26 h 148"/>
                  <a:gd name="T62" fmla="*/ 67 w 137"/>
                  <a:gd name="T63" fmla="*/ 29 h 148"/>
                  <a:gd name="T64" fmla="*/ 70 w 137"/>
                  <a:gd name="T65" fmla="*/ 26 h 148"/>
                  <a:gd name="T66" fmla="*/ 70 w 137"/>
                  <a:gd name="T67" fmla="*/ 15 h 148"/>
                  <a:gd name="T68" fmla="*/ 70 w 137"/>
                  <a:gd name="T69" fmla="*/ 15 h 148"/>
                  <a:gd name="T70" fmla="*/ 123 w 137"/>
                  <a:gd name="T71" fmla="*/ 69 h 148"/>
                  <a:gd name="T72" fmla="*/ 114 w 137"/>
                  <a:gd name="T73" fmla="*/ 69 h 148"/>
                  <a:gd name="T74" fmla="*/ 111 w 137"/>
                  <a:gd name="T75" fmla="*/ 71 h 148"/>
                  <a:gd name="T76" fmla="*/ 114 w 137"/>
                  <a:gd name="T77" fmla="*/ 74 h 148"/>
                  <a:gd name="T78" fmla="*/ 123 w 137"/>
                  <a:gd name="T79" fmla="*/ 74 h 148"/>
                  <a:gd name="T80" fmla="*/ 70 w 137"/>
                  <a:gd name="T81" fmla="*/ 128 h 148"/>
                  <a:gd name="T82" fmla="*/ 70 w 137"/>
                  <a:gd name="T83" fmla="*/ 118 h 148"/>
                  <a:gd name="T84" fmla="*/ 67 w 137"/>
                  <a:gd name="T85" fmla="*/ 115 h 148"/>
                  <a:gd name="T86" fmla="*/ 64 w 137"/>
                  <a:gd name="T87" fmla="*/ 118 h 148"/>
                  <a:gd name="T88" fmla="*/ 64 w 137"/>
                  <a:gd name="T89" fmla="*/ 128 h 148"/>
                  <a:gd name="T90" fmla="*/ 11 w 137"/>
                  <a:gd name="T91" fmla="*/ 7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7" h="148">
                    <a:moveTo>
                      <a:pt x="134" y="71"/>
                    </a:moveTo>
                    <a:cubicBezTo>
                      <a:pt x="134" y="59"/>
                      <a:pt x="131" y="48"/>
                      <a:pt x="126" y="38"/>
                    </a:cubicBezTo>
                    <a:cubicBezTo>
                      <a:pt x="128" y="38"/>
                      <a:pt x="131" y="38"/>
                      <a:pt x="133" y="36"/>
                    </a:cubicBezTo>
                    <a:cubicBezTo>
                      <a:pt x="137" y="31"/>
                      <a:pt x="134" y="20"/>
                      <a:pt x="126" y="12"/>
                    </a:cubicBezTo>
                    <a:cubicBezTo>
                      <a:pt x="117" y="3"/>
                      <a:pt x="107" y="0"/>
                      <a:pt x="102" y="5"/>
                    </a:cubicBezTo>
                    <a:cubicBezTo>
                      <a:pt x="100" y="7"/>
                      <a:pt x="99" y="9"/>
                      <a:pt x="99" y="12"/>
                    </a:cubicBezTo>
                    <a:cubicBezTo>
                      <a:pt x="90" y="7"/>
                      <a:pt x="79" y="4"/>
                      <a:pt x="67" y="4"/>
                    </a:cubicBezTo>
                    <a:cubicBezTo>
                      <a:pt x="57" y="4"/>
                      <a:pt x="47" y="6"/>
                      <a:pt x="38" y="11"/>
                    </a:cubicBezTo>
                    <a:cubicBezTo>
                      <a:pt x="38" y="8"/>
                      <a:pt x="37" y="7"/>
                      <a:pt x="36" y="5"/>
                    </a:cubicBezTo>
                    <a:cubicBezTo>
                      <a:pt x="31" y="0"/>
                      <a:pt x="20" y="3"/>
                      <a:pt x="12" y="12"/>
                    </a:cubicBezTo>
                    <a:cubicBezTo>
                      <a:pt x="3" y="20"/>
                      <a:pt x="0" y="31"/>
                      <a:pt x="5" y="36"/>
                    </a:cubicBezTo>
                    <a:cubicBezTo>
                      <a:pt x="6" y="37"/>
                      <a:pt x="7" y="37"/>
                      <a:pt x="9" y="38"/>
                    </a:cubicBezTo>
                    <a:cubicBezTo>
                      <a:pt x="3" y="48"/>
                      <a:pt x="0" y="59"/>
                      <a:pt x="0" y="71"/>
                    </a:cubicBezTo>
                    <a:cubicBezTo>
                      <a:pt x="0" y="94"/>
                      <a:pt x="10" y="113"/>
                      <a:pt x="27" y="125"/>
                    </a:cubicBezTo>
                    <a:cubicBezTo>
                      <a:pt x="13" y="140"/>
                      <a:pt x="13" y="140"/>
                      <a:pt x="13" y="140"/>
                    </a:cubicBezTo>
                    <a:cubicBezTo>
                      <a:pt x="21" y="148"/>
                      <a:pt x="21" y="148"/>
                      <a:pt x="21" y="148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46" y="136"/>
                      <a:pt x="56" y="139"/>
                      <a:pt x="67" y="139"/>
                    </a:cubicBezTo>
                    <a:cubicBezTo>
                      <a:pt x="78" y="139"/>
                      <a:pt x="88" y="136"/>
                      <a:pt x="97" y="132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24" y="113"/>
                      <a:pt x="134" y="94"/>
                      <a:pt x="134" y="71"/>
                    </a:cubicBezTo>
                    <a:close/>
                    <a:moveTo>
                      <a:pt x="11" y="74"/>
                    </a:moveTo>
                    <a:cubicBezTo>
                      <a:pt x="20" y="74"/>
                      <a:pt x="20" y="74"/>
                      <a:pt x="20" y="74"/>
                    </a:cubicBezTo>
                    <a:cubicBezTo>
                      <a:pt x="22" y="74"/>
                      <a:pt x="23" y="73"/>
                      <a:pt x="23" y="71"/>
                    </a:cubicBezTo>
                    <a:cubicBezTo>
                      <a:pt x="23" y="70"/>
                      <a:pt x="22" y="69"/>
                      <a:pt x="20" y="6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2" y="40"/>
                      <a:pt x="35" y="17"/>
                      <a:pt x="64" y="15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27"/>
                      <a:pt x="65" y="29"/>
                      <a:pt x="67" y="29"/>
                    </a:cubicBezTo>
                    <a:cubicBezTo>
                      <a:pt x="69" y="29"/>
                      <a:pt x="70" y="27"/>
                      <a:pt x="70" y="26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99" y="17"/>
                      <a:pt x="122" y="40"/>
                      <a:pt x="123" y="69"/>
                    </a:cubicBezTo>
                    <a:cubicBezTo>
                      <a:pt x="114" y="69"/>
                      <a:pt x="114" y="69"/>
                      <a:pt x="114" y="69"/>
                    </a:cubicBezTo>
                    <a:cubicBezTo>
                      <a:pt x="112" y="69"/>
                      <a:pt x="111" y="70"/>
                      <a:pt x="111" y="71"/>
                    </a:cubicBezTo>
                    <a:cubicBezTo>
                      <a:pt x="111" y="73"/>
                      <a:pt x="112" y="74"/>
                      <a:pt x="114" y="74"/>
                    </a:cubicBezTo>
                    <a:cubicBezTo>
                      <a:pt x="123" y="74"/>
                      <a:pt x="123" y="74"/>
                      <a:pt x="123" y="74"/>
                    </a:cubicBezTo>
                    <a:cubicBezTo>
                      <a:pt x="122" y="103"/>
                      <a:pt x="99" y="126"/>
                      <a:pt x="70" y="128"/>
                    </a:cubicBezTo>
                    <a:cubicBezTo>
                      <a:pt x="70" y="118"/>
                      <a:pt x="70" y="118"/>
                      <a:pt x="70" y="118"/>
                    </a:cubicBezTo>
                    <a:cubicBezTo>
                      <a:pt x="70" y="116"/>
                      <a:pt x="69" y="115"/>
                      <a:pt x="67" y="115"/>
                    </a:cubicBezTo>
                    <a:cubicBezTo>
                      <a:pt x="65" y="115"/>
                      <a:pt x="64" y="116"/>
                      <a:pt x="64" y="11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35" y="126"/>
                      <a:pt x="12" y="103"/>
                      <a:pt x="11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Freeform 102">
                <a:extLst>
                  <a:ext uri="{FF2B5EF4-FFF2-40B4-BE49-F238E27FC236}">
                    <a16:creationId xmlns:a16="http://schemas.microsoft.com/office/drawing/2014/main" id="{28986319-493E-46A7-853A-EBDDEBE9BB8E}"/>
                  </a:ext>
                </a:extLst>
              </p:cNvPr>
              <p:cNvSpPr/>
              <p:nvPr/>
            </p:nvSpPr>
            <p:spPr bwMode="auto">
              <a:xfrm>
                <a:off x="-3613315" y="2718455"/>
                <a:ext cx="142260" cy="129781"/>
              </a:xfrm>
              <a:custGeom>
                <a:avLst/>
                <a:gdLst>
                  <a:gd name="T0" fmla="*/ 3 w 43"/>
                  <a:gd name="T1" fmla="*/ 39 h 39"/>
                  <a:gd name="T2" fmla="*/ 3 w 43"/>
                  <a:gd name="T3" fmla="*/ 39 h 39"/>
                  <a:gd name="T4" fmla="*/ 40 w 43"/>
                  <a:gd name="T5" fmla="*/ 39 h 39"/>
                  <a:gd name="T6" fmla="*/ 43 w 43"/>
                  <a:gd name="T7" fmla="*/ 36 h 39"/>
                  <a:gd name="T8" fmla="*/ 40 w 43"/>
                  <a:gd name="T9" fmla="*/ 34 h 39"/>
                  <a:gd name="T10" fmla="*/ 6 w 43"/>
                  <a:gd name="T11" fmla="*/ 34 h 39"/>
                  <a:gd name="T12" fmla="*/ 6 w 43"/>
                  <a:gd name="T13" fmla="*/ 3 h 39"/>
                  <a:gd name="T14" fmla="*/ 3 w 43"/>
                  <a:gd name="T15" fmla="*/ 0 h 39"/>
                  <a:gd name="T16" fmla="*/ 0 w 43"/>
                  <a:gd name="T17" fmla="*/ 3 h 39"/>
                  <a:gd name="T18" fmla="*/ 0 w 43"/>
                  <a:gd name="T19" fmla="*/ 36 h 39"/>
                  <a:gd name="T20" fmla="*/ 3 w 43"/>
                  <a:gd name="T2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39">
                    <a:moveTo>
                      <a:pt x="3" y="39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1" y="39"/>
                      <a:pt x="43" y="38"/>
                      <a:pt x="43" y="36"/>
                    </a:cubicBezTo>
                    <a:cubicBezTo>
                      <a:pt x="43" y="35"/>
                      <a:pt x="41" y="34"/>
                      <a:pt x="4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8"/>
                      <a:pt x="1" y="39"/>
                      <a:pt x="3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4" name="Freeform 103">
              <a:extLst>
                <a:ext uri="{FF2B5EF4-FFF2-40B4-BE49-F238E27FC236}">
                  <a16:creationId xmlns:a16="http://schemas.microsoft.com/office/drawing/2014/main" id="{2E7DA004-F13C-42D0-82EE-A727FA2521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59679" y="3082079"/>
              <a:ext cx="547249" cy="540000"/>
            </a:xfrm>
            <a:custGeom>
              <a:avLst/>
              <a:gdLst>
                <a:gd name="T0" fmla="*/ 14 w 113"/>
                <a:gd name="T1" fmla="*/ 13 h 112"/>
                <a:gd name="T2" fmla="*/ 14 w 113"/>
                <a:gd name="T3" fmla="*/ 63 h 112"/>
                <a:gd name="T4" fmla="*/ 49 w 113"/>
                <a:gd name="T5" fmla="*/ 71 h 112"/>
                <a:gd name="T6" fmla="*/ 60 w 113"/>
                <a:gd name="T7" fmla="*/ 82 h 112"/>
                <a:gd name="T8" fmla="*/ 75 w 113"/>
                <a:gd name="T9" fmla="*/ 79 h 112"/>
                <a:gd name="T10" fmla="*/ 75 w 113"/>
                <a:gd name="T11" fmla="*/ 93 h 112"/>
                <a:gd name="T12" fmla="*/ 78 w 113"/>
                <a:gd name="T13" fmla="*/ 97 h 112"/>
                <a:gd name="T14" fmla="*/ 92 w 113"/>
                <a:gd name="T15" fmla="*/ 97 h 112"/>
                <a:gd name="T16" fmla="*/ 91 w 113"/>
                <a:gd name="T17" fmla="*/ 112 h 112"/>
                <a:gd name="T18" fmla="*/ 113 w 113"/>
                <a:gd name="T19" fmla="*/ 112 h 112"/>
                <a:gd name="T20" fmla="*/ 113 w 113"/>
                <a:gd name="T21" fmla="*/ 91 h 112"/>
                <a:gd name="T22" fmla="*/ 71 w 113"/>
                <a:gd name="T23" fmla="*/ 49 h 112"/>
                <a:gd name="T24" fmla="*/ 63 w 113"/>
                <a:gd name="T25" fmla="*/ 13 h 112"/>
                <a:gd name="T26" fmla="*/ 14 w 113"/>
                <a:gd name="T27" fmla="*/ 13 h 112"/>
                <a:gd name="T28" fmla="*/ 17 w 113"/>
                <a:gd name="T29" fmla="*/ 53 h 112"/>
                <a:gd name="T30" fmla="*/ 20 w 113"/>
                <a:gd name="T31" fmla="*/ 20 h 112"/>
                <a:gd name="T32" fmla="*/ 53 w 113"/>
                <a:gd name="T33" fmla="*/ 17 h 112"/>
                <a:gd name="T34" fmla="*/ 17 w 113"/>
                <a:gd name="T35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2">
                  <a:moveTo>
                    <a:pt x="14" y="13"/>
                  </a:moveTo>
                  <a:cubicBezTo>
                    <a:pt x="0" y="27"/>
                    <a:pt x="0" y="49"/>
                    <a:pt x="14" y="63"/>
                  </a:cubicBezTo>
                  <a:cubicBezTo>
                    <a:pt x="23" y="72"/>
                    <a:pt x="37" y="75"/>
                    <a:pt x="49" y="7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70" y="74"/>
                    <a:pt x="75" y="79"/>
                  </a:cubicBezTo>
                  <a:cubicBezTo>
                    <a:pt x="79" y="83"/>
                    <a:pt x="76" y="89"/>
                    <a:pt x="75" y="93"/>
                  </a:cubicBezTo>
                  <a:cubicBezTo>
                    <a:pt x="74" y="95"/>
                    <a:pt x="73" y="99"/>
                    <a:pt x="78" y="97"/>
                  </a:cubicBezTo>
                  <a:cubicBezTo>
                    <a:pt x="81" y="96"/>
                    <a:pt x="88" y="92"/>
                    <a:pt x="92" y="97"/>
                  </a:cubicBezTo>
                  <a:cubicBezTo>
                    <a:pt x="97" y="102"/>
                    <a:pt x="91" y="112"/>
                    <a:pt x="9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37"/>
                    <a:pt x="72" y="23"/>
                    <a:pt x="63" y="13"/>
                  </a:cubicBezTo>
                  <a:cubicBezTo>
                    <a:pt x="49" y="0"/>
                    <a:pt x="27" y="0"/>
                    <a:pt x="14" y="13"/>
                  </a:cubicBezTo>
                  <a:close/>
                  <a:moveTo>
                    <a:pt x="17" y="53"/>
                  </a:moveTo>
                  <a:cubicBezTo>
                    <a:pt x="11" y="43"/>
                    <a:pt x="12" y="29"/>
                    <a:pt x="20" y="20"/>
                  </a:cubicBezTo>
                  <a:cubicBezTo>
                    <a:pt x="29" y="12"/>
                    <a:pt x="43" y="11"/>
                    <a:pt x="53" y="17"/>
                  </a:cubicBezTo>
                  <a:lnTo>
                    <a:pt x="17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id="{EEDF040F-4B07-4FD3-91B7-059D21AE8E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155" y="3102756"/>
              <a:ext cx="521695" cy="540000"/>
              <a:chOff x="1163293" y="4009909"/>
              <a:chExt cx="426779" cy="441753"/>
            </a:xfrm>
            <a:solidFill>
              <a:schemeClr val="bg1"/>
            </a:solidFill>
          </p:grpSpPr>
          <p:sp>
            <p:nvSpPr>
              <p:cNvPr id="16" name="Freeform 129">
                <a:extLst>
                  <a:ext uri="{FF2B5EF4-FFF2-40B4-BE49-F238E27FC236}">
                    <a16:creationId xmlns:a16="http://schemas.microsoft.com/office/drawing/2014/main" id="{3611D3E6-FA3B-4C7F-9454-F73665927F73}"/>
                  </a:ext>
                </a:extLst>
              </p:cNvPr>
              <p:cNvSpPr/>
              <p:nvPr/>
            </p:nvSpPr>
            <p:spPr bwMode="auto">
              <a:xfrm>
                <a:off x="1163293" y="4192101"/>
                <a:ext cx="426779" cy="157235"/>
              </a:xfrm>
              <a:custGeom>
                <a:avLst/>
                <a:gdLst>
                  <a:gd name="T0" fmla="*/ 86 w 171"/>
                  <a:gd name="T1" fmla="*/ 36 h 63"/>
                  <a:gd name="T2" fmla="*/ 24 w 171"/>
                  <a:gd name="T3" fmla="*/ 0 h 63"/>
                  <a:gd name="T4" fmla="*/ 0 w 171"/>
                  <a:gd name="T5" fmla="*/ 15 h 63"/>
                  <a:gd name="T6" fmla="*/ 86 w 171"/>
                  <a:gd name="T7" fmla="*/ 63 h 63"/>
                  <a:gd name="T8" fmla="*/ 171 w 171"/>
                  <a:gd name="T9" fmla="*/ 15 h 63"/>
                  <a:gd name="T10" fmla="*/ 147 w 171"/>
                  <a:gd name="T11" fmla="*/ 0 h 63"/>
                  <a:gd name="T12" fmla="*/ 86 w 171"/>
                  <a:gd name="T13" fmla="*/ 3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3">
                    <a:moveTo>
                      <a:pt x="86" y="36"/>
                    </a:moveTo>
                    <a:lnTo>
                      <a:pt x="24" y="0"/>
                    </a:lnTo>
                    <a:lnTo>
                      <a:pt x="0" y="15"/>
                    </a:lnTo>
                    <a:lnTo>
                      <a:pt x="86" y="63"/>
                    </a:lnTo>
                    <a:lnTo>
                      <a:pt x="171" y="15"/>
                    </a:lnTo>
                    <a:lnTo>
                      <a:pt x="147" y="0"/>
                    </a:lnTo>
                    <a:lnTo>
                      <a:pt x="8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Freeform 130">
                <a:extLst>
                  <a:ext uri="{FF2B5EF4-FFF2-40B4-BE49-F238E27FC236}">
                    <a16:creationId xmlns:a16="http://schemas.microsoft.com/office/drawing/2014/main" id="{552431EC-11C2-4756-B713-BFCBE7F43F31}"/>
                  </a:ext>
                </a:extLst>
              </p:cNvPr>
              <p:cNvSpPr/>
              <p:nvPr/>
            </p:nvSpPr>
            <p:spPr bwMode="auto">
              <a:xfrm>
                <a:off x="1163293" y="4296924"/>
                <a:ext cx="426779" cy="154738"/>
              </a:xfrm>
              <a:custGeom>
                <a:avLst/>
                <a:gdLst>
                  <a:gd name="T0" fmla="*/ 86 w 171"/>
                  <a:gd name="T1" fmla="*/ 34 h 62"/>
                  <a:gd name="T2" fmla="*/ 24 w 171"/>
                  <a:gd name="T3" fmla="*/ 0 h 62"/>
                  <a:gd name="T4" fmla="*/ 0 w 171"/>
                  <a:gd name="T5" fmla="*/ 13 h 62"/>
                  <a:gd name="T6" fmla="*/ 86 w 171"/>
                  <a:gd name="T7" fmla="*/ 62 h 62"/>
                  <a:gd name="T8" fmla="*/ 171 w 171"/>
                  <a:gd name="T9" fmla="*/ 13 h 62"/>
                  <a:gd name="T10" fmla="*/ 147 w 171"/>
                  <a:gd name="T11" fmla="*/ 0 h 62"/>
                  <a:gd name="T12" fmla="*/ 86 w 171"/>
                  <a:gd name="T13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2">
                    <a:moveTo>
                      <a:pt x="86" y="34"/>
                    </a:moveTo>
                    <a:lnTo>
                      <a:pt x="24" y="0"/>
                    </a:lnTo>
                    <a:lnTo>
                      <a:pt x="0" y="13"/>
                    </a:lnTo>
                    <a:lnTo>
                      <a:pt x="86" y="62"/>
                    </a:lnTo>
                    <a:lnTo>
                      <a:pt x="171" y="13"/>
                    </a:lnTo>
                    <a:lnTo>
                      <a:pt x="147" y="0"/>
                    </a:lnTo>
                    <a:lnTo>
                      <a:pt x="86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131">
                <a:extLst>
                  <a:ext uri="{FF2B5EF4-FFF2-40B4-BE49-F238E27FC236}">
                    <a16:creationId xmlns:a16="http://schemas.microsoft.com/office/drawing/2014/main" id="{C63A88CB-3FC5-4898-8326-567F977E05AD}"/>
                  </a:ext>
                </a:extLst>
              </p:cNvPr>
              <p:cNvSpPr/>
              <p:nvPr/>
            </p:nvSpPr>
            <p:spPr bwMode="auto">
              <a:xfrm>
                <a:off x="1163293" y="4009909"/>
                <a:ext cx="426779" cy="242092"/>
              </a:xfrm>
              <a:custGeom>
                <a:avLst/>
                <a:gdLst>
                  <a:gd name="T0" fmla="*/ 171 w 171"/>
                  <a:gd name="T1" fmla="*/ 48 h 97"/>
                  <a:gd name="T2" fmla="*/ 86 w 171"/>
                  <a:gd name="T3" fmla="*/ 0 h 97"/>
                  <a:gd name="T4" fmla="*/ 0 w 171"/>
                  <a:gd name="T5" fmla="*/ 48 h 97"/>
                  <a:gd name="T6" fmla="*/ 86 w 171"/>
                  <a:gd name="T7" fmla="*/ 97 h 97"/>
                  <a:gd name="T8" fmla="*/ 171 w 171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97">
                    <a:moveTo>
                      <a:pt x="171" y="48"/>
                    </a:moveTo>
                    <a:lnTo>
                      <a:pt x="86" y="0"/>
                    </a:lnTo>
                    <a:lnTo>
                      <a:pt x="0" y="48"/>
                    </a:lnTo>
                    <a:lnTo>
                      <a:pt x="86" y="97"/>
                    </a:lnTo>
                    <a:lnTo>
                      <a:pt x="171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14E0273-D42D-4AB3-9BD6-C639D5FCB37F}"/>
                </a:ext>
              </a:extLst>
            </p:cNvPr>
            <p:cNvSpPr txBox="1"/>
            <p:nvPr/>
          </p:nvSpPr>
          <p:spPr>
            <a:xfrm>
              <a:off x="5117603" y="2925946"/>
              <a:ext cx="2305572" cy="35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buClr>
                  <a:srgbClr val="FF0066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500" b="1" dirty="0">
                  <a:ea typeface="宋体" panose="02010600030101010101" pitchFamily="2" charset="-122"/>
                </a:rPr>
                <a:t>（方建建）账号管理</a:t>
              </a:r>
              <a:endParaRPr lang="en-US" altLang="zh-CN" sz="1500" b="1" dirty="0">
                <a:ea typeface="宋体" panose="02010600030101010101" pitchFamily="2" charset="-122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9996CC43-025D-4BE9-B737-628EB980C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980" y="3139876"/>
              <a:ext cx="2527379" cy="909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en-US" altLang="zh-CN" sz="1000" dirty="0">
                  <a:ea typeface="宋体" panose="02010600030101010101" pitchFamily="2" charset="-122"/>
                </a:rPr>
                <a:t>Oracle</a:t>
              </a:r>
              <a:r>
                <a:rPr lang="zh-CN" altLang="en-US" sz="1000" dirty="0">
                  <a:ea typeface="宋体" panose="02010600030101010101" pitchFamily="2" charset="-122"/>
                </a:rPr>
                <a:t>操作系统配置</a:t>
              </a:r>
              <a:endParaRPr lang="en-US" altLang="zh-CN" sz="1000" dirty="0"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30000"/>
                </a:lnSpc>
              </a:pPr>
              <a:r>
                <a:rPr lang="en-US" altLang="zh-CN" sz="1000" dirty="0">
                  <a:ea typeface="宋体" panose="02010600030101010101" pitchFamily="2" charset="-122"/>
                </a:rPr>
                <a:t>Oracle</a:t>
              </a:r>
              <a:r>
                <a:rPr lang="zh-CN" altLang="en-US" sz="1000" dirty="0">
                  <a:ea typeface="宋体" panose="02010600030101010101" pitchFamily="2" charset="-122"/>
                </a:rPr>
                <a:t>软件</a:t>
              </a:r>
              <a:endParaRPr lang="en-US" altLang="zh-CN" sz="1000" dirty="0"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30000"/>
                </a:lnSpc>
              </a:pPr>
              <a:r>
                <a:rPr lang="en-US" altLang="zh-CN" sz="1000" dirty="0">
                  <a:ea typeface="宋体" panose="02010600030101010101" pitchFamily="2" charset="-122"/>
                </a:rPr>
                <a:t>MySQL</a:t>
              </a:r>
              <a:r>
                <a:rPr lang="zh-CN" altLang="en-US" sz="1000" dirty="0">
                  <a:ea typeface="宋体" panose="02010600030101010101" pitchFamily="2" charset="-122"/>
                </a:rPr>
                <a:t>软件</a:t>
              </a:r>
              <a:endParaRPr lang="en-US" altLang="zh-CN" sz="1000" dirty="0"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30000"/>
                </a:lnSpc>
              </a:pPr>
              <a:r>
                <a:rPr lang="en-US" altLang="zh-CN" sz="1000" dirty="0">
                  <a:ea typeface="宋体" panose="02010600030101010101" pitchFamily="2" charset="-122"/>
                </a:rPr>
                <a:t>PostgreSQL</a:t>
              </a:r>
              <a:r>
                <a:rPr lang="zh-CN" altLang="en-US" sz="1000" dirty="0">
                  <a:ea typeface="宋体" panose="02010600030101010101" pitchFamily="2" charset="-122"/>
                </a:rPr>
                <a:t>软件</a:t>
              </a:r>
              <a:endParaRPr lang="zh-CN" altLang="zh-CN" sz="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52B439-29B8-4632-8C67-E211515668AE}"/>
                </a:ext>
              </a:extLst>
            </p:cNvPr>
            <p:cNvSpPr txBox="1"/>
            <p:nvPr/>
          </p:nvSpPr>
          <p:spPr>
            <a:xfrm>
              <a:off x="1714743" y="2841154"/>
              <a:ext cx="2231894" cy="35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66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500" b="1" dirty="0">
                  <a:ea typeface="宋体" panose="02010600030101010101" pitchFamily="2" charset="-122"/>
                </a:rPr>
                <a:t>文件分发（穆芳）</a:t>
              </a:r>
              <a:endParaRPr lang="en-US" altLang="zh-CN" sz="1500" b="1" dirty="0">
                <a:ea typeface="宋体" panose="02010600030101010101" pitchFamily="2" charset="-122"/>
              </a:endParaRP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EA2988D7-7992-48DC-AECC-8C672E1B2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706" y="1698933"/>
              <a:ext cx="2592289" cy="551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r" eaLnBrk="0" hangingPunct="0"/>
              <a:r>
                <a:rPr lang="en-US" altLang="zh-CN" sz="1000" dirty="0">
                  <a:ea typeface="宋体" panose="02010600030101010101" pitchFamily="2" charset="-122"/>
                </a:rPr>
                <a:t> MySQL</a:t>
              </a:r>
              <a:r>
                <a:rPr lang="zh-CN" altLang="en-US" sz="1000" dirty="0">
                  <a:ea typeface="宋体" panose="02010600030101010101" pitchFamily="2" charset="-122"/>
                </a:rPr>
                <a:t>数据库</a:t>
              </a:r>
              <a:endParaRPr lang="en-US" altLang="zh-CN" sz="1000" dirty="0">
                <a:ea typeface="宋体" panose="02010600030101010101" pitchFamily="2" charset="-122"/>
              </a:endParaRPr>
            </a:p>
            <a:p>
              <a:pPr algn="r" eaLnBrk="0" hangingPunct="0"/>
              <a:r>
                <a:rPr lang="en-US" altLang="zh-CN" sz="1000" dirty="0">
                  <a:ea typeface="宋体" panose="02010600030101010101" pitchFamily="2" charset="-122"/>
                </a:rPr>
                <a:t> PostgreSQL</a:t>
              </a:r>
              <a:r>
                <a:rPr lang="zh-CN" altLang="en-US" sz="1000" dirty="0">
                  <a:ea typeface="宋体" panose="02010600030101010101" pitchFamily="2" charset="-122"/>
                </a:rPr>
                <a:t>数据库</a:t>
              </a:r>
              <a:endParaRPr lang="en-US" altLang="zh-CN" sz="1000" dirty="0">
                <a:ea typeface="宋体" panose="02010600030101010101" pitchFamily="2" charset="-122"/>
              </a:endParaRPr>
            </a:p>
            <a:p>
              <a:pPr lvl="0" algn="r" eaLnBrk="0" hangingPunct="0"/>
              <a:endParaRPr lang="zh-CN" altLang="zh-CN" sz="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5F21D00-6362-4C64-810F-32B12FCEAA28}"/>
                </a:ext>
              </a:extLst>
            </p:cNvPr>
            <p:cNvSpPr txBox="1"/>
            <p:nvPr/>
          </p:nvSpPr>
          <p:spPr>
            <a:xfrm>
              <a:off x="5060519" y="1288071"/>
              <a:ext cx="2327165" cy="35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buClr>
                  <a:srgbClr val="FF0066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500" b="1" dirty="0">
                  <a:ea typeface="宋体" panose="02010600030101010101" pitchFamily="2" charset="-122"/>
                </a:rPr>
                <a:t>（顾珉铭）自助申请</a:t>
              </a:r>
              <a:endParaRPr lang="en-US" altLang="zh-CN" sz="1500" b="1" dirty="0">
                <a:ea typeface="宋体" panose="02010600030101010101" pitchFamily="2" charset="-122"/>
              </a:endParaRPr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BD63D439-205D-442F-8FC9-B035BF5D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236" y="1573834"/>
              <a:ext cx="1697261" cy="6880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en-US" altLang="zh-CN" sz="1000" dirty="0">
                  <a:ea typeface="宋体" panose="02010600030101010101" pitchFamily="2" charset="-122"/>
                </a:rPr>
                <a:t>Oracle </a:t>
              </a:r>
              <a:r>
                <a:rPr lang="zh-CN" altLang="en-US" sz="1000" dirty="0">
                  <a:ea typeface="宋体" panose="02010600030101010101" pitchFamily="2" charset="-122"/>
                </a:rPr>
                <a:t>碎片展示</a:t>
              </a:r>
              <a:endParaRPr lang="en-US" altLang="zh-CN" sz="1000" dirty="0"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30000"/>
                </a:lnSpc>
              </a:pPr>
              <a:r>
                <a:rPr lang="en-US" altLang="zh-CN" sz="1000" dirty="0">
                  <a:ea typeface="宋体" panose="02010600030101010101" pitchFamily="2" charset="-122"/>
                </a:rPr>
                <a:t>MySQL </a:t>
              </a:r>
              <a:r>
                <a:rPr lang="zh-CN" altLang="en-US" sz="1000" dirty="0">
                  <a:ea typeface="宋体" panose="02010600030101010101" pitchFamily="2" charset="-122"/>
                </a:rPr>
                <a:t>碎片展示</a:t>
              </a:r>
              <a:endParaRPr lang="en-US" altLang="zh-CN" sz="1000" dirty="0"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30000"/>
                </a:lnSpc>
              </a:pPr>
              <a:r>
                <a:rPr lang="zh-CN" altLang="en-US" sz="1000" dirty="0">
                  <a:ea typeface="宋体" panose="02010600030101010101" pitchFamily="2" charset="-122"/>
                </a:rPr>
                <a:t>高碎片预警通知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E6AE04-B3BC-4682-8C85-0B343D0564B4}"/>
                </a:ext>
              </a:extLst>
            </p:cNvPr>
            <p:cNvSpPr txBox="1"/>
            <p:nvPr/>
          </p:nvSpPr>
          <p:spPr>
            <a:xfrm>
              <a:off x="1748609" y="1181277"/>
              <a:ext cx="2318877" cy="35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66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500" b="1" dirty="0">
                  <a:ea typeface="宋体" panose="02010600030101010101" pitchFamily="2" charset="-122"/>
                </a:rPr>
                <a:t>碎片统计</a:t>
              </a:r>
              <a:r>
                <a:rPr lang="zh-CN" altLang="en-US" sz="1500" b="1" dirty="0"/>
                <a:t>（周倩如）</a:t>
              </a:r>
              <a:endParaRPr lang="en-US" altLang="zh-CN" sz="1500" b="1" dirty="0">
                <a:ea typeface="宋体" panose="02010600030101010101" pitchFamily="2" charset="-122"/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0D7326CA-1012-4D9A-9A2C-79B64D32D9EF}"/>
                </a:ext>
              </a:extLst>
            </p:cNvPr>
            <p:cNvSpPr/>
            <p:nvPr/>
          </p:nvSpPr>
          <p:spPr>
            <a:xfrm>
              <a:off x="4419674" y="2427734"/>
              <a:ext cx="271196" cy="27275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4D189ADB-5FBA-4EC7-8543-3B587E1C9AC7}"/>
              </a:ext>
            </a:extLst>
          </p:cNvPr>
          <p:cNvSpPr txBox="1">
            <a:spLocks noChangeArrowheads="1"/>
          </p:cNvSpPr>
          <p:nvPr/>
        </p:nvSpPr>
        <p:spPr>
          <a:xfrm>
            <a:off x="97317" y="78130"/>
            <a:ext cx="77150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kumimoji="1" lang="en-US" altLang="zh-CN" kern="12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ITOP—</a:t>
            </a:r>
            <a:r>
              <a:rPr kumimoji="1" lang="zh-CN" altLang="en-US" kern="12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数据库自动化运维</a:t>
            </a:r>
            <a:r>
              <a:rPr kumimoji="1" lang="en-US" altLang="zh-CN" kern="12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(I</a:t>
            </a:r>
            <a:r>
              <a:rPr kumimoji="1" lang="zh-CN" altLang="en-US" kern="12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期</a:t>
            </a:r>
            <a:r>
              <a:rPr kumimoji="1" lang="en-US" altLang="zh-CN" kern="12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)</a:t>
            </a:r>
            <a:endParaRPr lang="en-US" altLang="zh-CN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5747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C1C70FD9-EFB5-4C63-A08D-AB5C352EACF7}"/>
              </a:ext>
            </a:extLst>
          </p:cNvPr>
          <p:cNvGrpSpPr/>
          <p:nvPr/>
        </p:nvGrpSpPr>
        <p:grpSpPr>
          <a:xfrm>
            <a:off x="539552" y="981606"/>
            <a:ext cx="3720886" cy="3472676"/>
            <a:chOff x="539552" y="981606"/>
            <a:chExt cx="3720886" cy="3472676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BFD217CE-FBAD-4EB9-B386-63EFDA16D768}"/>
                </a:ext>
              </a:extLst>
            </p:cNvPr>
            <p:cNvSpPr/>
            <p:nvPr/>
          </p:nvSpPr>
          <p:spPr>
            <a:xfrm>
              <a:off x="549545" y="981606"/>
              <a:ext cx="3710893" cy="942072"/>
            </a:xfrm>
            <a:prstGeom prst="rect">
              <a:avLst/>
            </a:prstGeom>
            <a:solidFill>
              <a:srgbClr val="EA5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83D4C"/>
                </a:solidFill>
              </a:endParaRPr>
            </a:p>
          </p:txBody>
        </p:sp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699248AD-3B1A-4734-B389-99AA93A92213}"/>
                </a:ext>
              </a:extLst>
            </p:cNvPr>
            <p:cNvSpPr/>
            <p:nvPr/>
          </p:nvSpPr>
          <p:spPr>
            <a:xfrm>
              <a:off x="539552" y="2064590"/>
              <a:ext cx="506711" cy="509617"/>
            </a:xfrm>
            <a:prstGeom prst="ellipse">
              <a:avLst/>
            </a:prstGeom>
            <a:solidFill>
              <a:srgbClr val="EA545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85178F5F-BD26-498C-ABB2-ACE253BEC126}"/>
                </a:ext>
              </a:extLst>
            </p:cNvPr>
            <p:cNvSpPr/>
            <p:nvPr/>
          </p:nvSpPr>
          <p:spPr>
            <a:xfrm>
              <a:off x="555487" y="3696893"/>
              <a:ext cx="506711" cy="509617"/>
            </a:xfrm>
            <a:prstGeom prst="ellipse">
              <a:avLst/>
            </a:prstGeom>
            <a:solidFill>
              <a:srgbClr val="FFE55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</a:endParaRPr>
            </a:p>
          </p:txBody>
        </p: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623254DB-D367-46B7-AAFA-ADFC83B0DF0C}"/>
                </a:ext>
              </a:extLst>
            </p:cNvPr>
            <p:cNvGrpSpPr/>
            <p:nvPr/>
          </p:nvGrpSpPr>
          <p:grpSpPr>
            <a:xfrm>
              <a:off x="645798" y="2174624"/>
              <a:ext cx="294218" cy="28954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14" name="Freeform 59">
                <a:extLst>
                  <a:ext uri="{FF2B5EF4-FFF2-40B4-BE49-F238E27FC236}">
                    <a16:creationId xmlns:a16="http://schemas.microsoft.com/office/drawing/2014/main" id="{53A70BB1-A748-4E08-817F-ED873216D0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Oval 60">
                <a:extLst>
                  <a:ext uri="{FF2B5EF4-FFF2-40B4-BE49-F238E27FC236}">
                    <a16:creationId xmlns:a16="http://schemas.microsoft.com/office/drawing/2014/main" id="{EB82122F-EF7C-4920-98EF-15810F95E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6E66C6CE-73A9-48F0-A4D8-956B403A3B7F}"/>
                </a:ext>
              </a:extLst>
            </p:cNvPr>
            <p:cNvGrpSpPr/>
            <p:nvPr/>
          </p:nvGrpSpPr>
          <p:grpSpPr>
            <a:xfrm>
              <a:off x="678539" y="3821224"/>
              <a:ext cx="260607" cy="296554"/>
              <a:chOff x="2927811" y="2108124"/>
              <a:chExt cx="361887" cy="411804"/>
            </a:xfrm>
            <a:solidFill>
              <a:schemeClr val="bg1"/>
            </a:solidFill>
          </p:grpSpPr>
          <p:sp>
            <p:nvSpPr>
              <p:cNvPr id="10" name="Freeform 68">
                <a:extLst>
                  <a:ext uri="{FF2B5EF4-FFF2-40B4-BE49-F238E27FC236}">
                    <a16:creationId xmlns:a16="http://schemas.microsoft.com/office/drawing/2014/main" id="{D28ECFD8-1D2F-4546-B714-51464F89F3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27811" y="2108124"/>
                <a:ext cx="164722" cy="299494"/>
              </a:xfrm>
              <a:custGeom>
                <a:avLst/>
                <a:gdLst>
                  <a:gd name="T0" fmla="*/ 50 w 50"/>
                  <a:gd name="T1" fmla="*/ 83 h 90"/>
                  <a:gd name="T2" fmla="*/ 50 w 50"/>
                  <a:gd name="T3" fmla="*/ 7 h 90"/>
                  <a:gd name="T4" fmla="*/ 44 w 50"/>
                  <a:gd name="T5" fmla="*/ 0 h 90"/>
                  <a:gd name="T6" fmla="*/ 6 w 50"/>
                  <a:gd name="T7" fmla="*/ 0 h 90"/>
                  <a:gd name="T8" fmla="*/ 0 w 50"/>
                  <a:gd name="T9" fmla="*/ 7 h 90"/>
                  <a:gd name="T10" fmla="*/ 0 w 50"/>
                  <a:gd name="T11" fmla="*/ 83 h 90"/>
                  <a:gd name="T12" fmla="*/ 6 w 50"/>
                  <a:gd name="T13" fmla="*/ 90 h 90"/>
                  <a:gd name="T14" fmla="*/ 44 w 50"/>
                  <a:gd name="T15" fmla="*/ 90 h 90"/>
                  <a:gd name="T16" fmla="*/ 50 w 50"/>
                  <a:gd name="T17" fmla="*/ 83 h 90"/>
                  <a:gd name="T18" fmla="*/ 39 w 50"/>
                  <a:gd name="T19" fmla="*/ 5 h 90"/>
                  <a:gd name="T20" fmla="*/ 41 w 50"/>
                  <a:gd name="T21" fmla="*/ 6 h 90"/>
                  <a:gd name="T22" fmla="*/ 39 w 50"/>
                  <a:gd name="T23" fmla="*/ 8 h 90"/>
                  <a:gd name="T24" fmla="*/ 38 w 50"/>
                  <a:gd name="T25" fmla="*/ 6 h 90"/>
                  <a:gd name="T26" fmla="*/ 39 w 50"/>
                  <a:gd name="T27" fmla="*/ 5 h 90"/>
                  <a:gd name="T28" fmla="*/ 16 w 50"/>
                  <a:gd name="T29" fmla="*/ 5 h 90"/>
                  <a:gd name="T30" fmla="*/ 34 w 50"/>
                  <a:gd name="T31" fmla="*/ 5 h 90"/>
                  <a:gd name="T32" fmla="*/ 34 w 50"/>
                  <a:gd name="T33" fmla="*/ 7 h 90"/>
                  <a:gd name="T34" fmla="*/ 16 w 50"/>
                  <a:gd name="T35" fmla="*/ 7 h 90"/>
                  <a:gd name="T36" fmla="*/ 16 w 50"/>
                  <a:gd name="T37" fmla="*/ 5 h 90"/>
                  <a:gd name="T38" fmla="*/ 5 w 50"/>
                  <a:gd name="T39" fmla="*/ 69 h 90"/>
                  <a:gd name="T40" fmla="*/ 5 w 50"/>
                  <a:gd name="T41" fmla="*/ 11 h 90"/>
                  <a:gd name="T42" fmla="*/ 45 w 50"/>
                  <a:gd name="T43" fmla="*/ 11 h 90"/>
                  <a:gd name="T44" fmla="*/ 45 w 50"/>
                  <a:gd name="T45" fmla="*/ 69 h 90"/>
                  <a:gd name="T46" fmla="*/ 5 w 50"/>
                  <a:gd name="T47" fmla="*/ 69 h 90"/>
                  <a:gd name="T48" fmla="*/ 25 w 50"/>
                  <a:gd name="T49" fmla="*/ 83 h 90"/>
                  <a:gd name="T50" fmla="*/ 21 w 50"/>
                  <a:gd name="T51" fmla="*/ 79 h 90"/>
                  <a:gd name="T52" fmla="*/ 25 w 50"/>
                  <a:gd name="T53" fmla="*/ 75 h 90"/>
                  <a:gd name="T54" fmla="*/ 29 w 50"/>
                  <a:gd name="T55" fmla="*/ 79 h 90"/>
                  <a:gd name="T56" fmla="*/ 25 w 50"/>
                  <a:gd name="T57" fmla="*/ 8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90">
                    <a:moveTo>
                      <a:pt x="50" y="83"/>
                    </a:moveTo>
                    <a:cubicBezTo>
                      <a:pt x="50" y="7"/>
                      <a:pt x="50" y="7"/>
                      <a:pt x="50" y="7"/>
                    </a:cubicBezTo>
                    <a:cubicBezTo>
                      <a:pt x="50" y="3"/>
                      <a:pt x="47" y="0"/>
                      <a:pt x="4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6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7" y="90"/>
                      <a:pt x="50" y="87"/>
                      <a:pt x="50" y="83"/>
                    </a:cubicBezTo>
                    <a:close/>
                    <a:moveTo>
                      <a:pt x="39" y="5"/>
                    </a:moveTo>
                    <a:cubicBezTo>
                      <a:pt x="40" y="5"/>
                      <a:pt x="41" y="5"/>
                      <a:pt x="41" y="6"/>
                    </a:cubicBezTo>
                    <a:cubicBezTo>
                      <a:pt x="41" y="7"/>
                      <a:pt x="40" y="8"/>
                      <a:pt x="39" y="8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9" y="5"/>
                    </a:cubicBezTo>
                    <a:close/>
                    <a:moveTo>
                      <a:pt x="16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16" y="7"/>
                      <a:pt x="16" y="7"/>
                      <a:pt x="16" y="7"/>
                    </a:cubicBezTo>
                    <a:lnTo>
                      <a:pt x="16" y="5"/>
                    </a:lnTo>
                    <a:close/>
                    <a:moveTo>
                      <a:pt x="5" y="69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69"/>
                      <a:pt x="45" y="69"/>
                      <a:pt x="45" y="69"/>
                    </a:cubicBezTo>
                    <a:lnTo>
                      <a:pt x="5" y="69"/>
                    </a:lnTo>
                    <a:close/>
                    <a:moveTo>
                      <a:pt x="25" y="83"/>
                    </a:moveTo>
                    <a:cubicBezTo>
                      <a:pt x="23" y="83"/>
                      <a:pt x="21" y="81"/>
                      <a:pt x="21" y="79"/>
                    </a:cubicBezTo>
                    <a:cubicBezTo>
                      <a:pt x="21" y="77"/>
                      <a:pt x="23" y="75"/>
                      <a:pt x="25" y="75"/>
                    </a:cubicBezTo>
                    <a:cubicBezTo>
                      <a:pt x="27" y="75"/>
                      <a:pt x="29" y="77"/>
                      <a:pt x="29" y="79"/>
                    </a:cubicBezTo>
                    <a:cubicBezTo>
                      <a:pt x="29" y="81"/>
                      <a:pt x="27" y="83"/>
                      <a:pt x="25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" name="Freeform 69">
                <a:extLst>
                  <a:ext uri="{FF2B5EF4-FFF2-40B4-BE49-F238E27FC236}">
                    <a16:creationId xmlns:a16="http://schemas.microsoft.com/office/drawing/2014/main" id="{6F1EB324-EEBA-4F51-881D-D8CD4C7FAE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9985" y="2220434"/>
                <a:ext cx="169713" cy="299494"/>
              </a:xfrm>
              <a:custGeom>
                <a:avLst/>
                <a:gdLst>
                  <a:gd name="T0" fmla="*/ 44 w 51"/>
                  <a:gd name="T1" fmla="*/ 0 h 90"/>
                  <a:gd name="T2" fmla="*/ 7 w 51"/>
                  <a:gd name="T3" fmla="*/ 0 h 90"/>
                  <a:gd name="T4" fmla="*/ 0 w 51"/>
                  <a:gd name="T5" fmla="*/ 7 h 90"/>
                  <a:gd name="T6" fmla="*/ 0 w 51"/>
                  <a:gd name="T7" fmla="*/ 83 h 90"/>
                  <a:gd name="T8" fmla="*/ 7 w 51"/>
                  <a:gd name="T9" fmla="*/ 90 h 90"/>
                  <a:gd name="T10" fmla="*/ 44 w 51"/>
                  <a:gd name="T11" fmla="*/ 90 h 90"/>
                  <a:gd name="T12" fmla="*/ 51 w 51"/>
                  <a:gd name="T13" fmla="*/ 83 h 90"/>
                  <a:gd name="T14" fmla="*/ 51 w 51"/>
                  <a:gd name="T15" fmla="*/ 7 h 90"/>
                  <a:gd name="T16" fmla="*/ 44 w 51"/>
                  <a:gd name="T17" fmla="*/ 0 h 90"/>
                  <a:gd name="T18" fmla="*/ 40 w 51"/>
                  <a:gd name="T19" fmla="*/ 5 h 90"/>
                  <a:gd name="T20" fmla="*/ 42 w 51"/>
                  <a:gd name="T21" fmla="*/ 6 h 90"/>
                  <a:gd name="T22" fmla="*/ 40 w 51"/>
                  <a:gd name="T23" fmla="*/ 8 h 90"/>
                  <a:gd name="T24" fmla="*/ 38 w 51"/>
                  <a:gd name="T25" fmla="*/ 6 h 90"/>
                  <a:gd name="T26" fmla="*/ 40 w 51"/>
                  <a:gd name="T27" fmla="*/ 5 h 90"/>
                  <a:gd name="T28" fmla="*/ 17 w 51"/>
                  <a:gd name="T29" fmla="*/ 5 h 90"/>
                  <a:gd name="T30" fmla="*/ 34 w 51"/>
                  <a:gd name="T31" fmla="*/ 5 h 90"/>
                  <a:gd name="T32" fmla="*/ 34 w 51"/>
                  <a:gd name="T33" fmla="*/ 7 h 90"/>
                  <a:gd name="T34" fmla="*/ 17 w 51"/>
                  <a:gd name="T35" fmla="*/ 7 h 90"/>
                  <a:gd name="T36" fmla="*/ 17 w 51"/>
                  <a:gd name="T37" fmla="*/ 5 h 90"/>
                  <a:gd name="T38" fmla="*/ 26 w 51"/>
                  <a:gd name="T39" fmla="*/ 83 h 90"/>
                  <a:gd name="T40" fmla="*/ 21 w 51"/>
                  <a:gd name="T41" fmla="*/ 79 h 90"/>
                  <a:gd name="T42" fmla="*/ 26 w 51"/>
                  <a:gd name="T43" fmla="*/ 75 h 90"/>
                  <a:gd name="T44" fmla="*/ 30 w 51"/>
                  <a:gd name="T45" fmla="*/ 79 h 90"/>
                  <a:gd name="T46" fmla="*/ 26 w 51"/>
                  <a:gd name="T47" fmla="*/ 83 h 90"/>
                  <a:gd name="T48" fmla="*/ 46 w 51"/>
                  <a:gd name="T49" fmla="*/ 69 h 90"/>
                  <a:gd name="T50" fmla="*/ 5 w 51"/>
                  <a:gd name="T51" fmla="*/ 69 h 90"/>
                  <a:gd name="T52" fmla="*/ 5 w 51"/>
                  <a:gd name="T53" fmla="*/ 11 h 90"/>
                  <a:gd name="T54" fmla="*/ 46 w 51"/>
                  <a:gd name="T55" fmla="*/ 11 h 90"/>
                  <a:gd name="T56" fmla="*/ 46 w 51"/>
                  <a:gd name="T57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" h="90">
                    <a:moveTo>
                      <a:pt x="4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7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8" y="90"/>
                      <a:pt x="51" y="87"/>
                      <a:pt x="51" y="83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3"/>
                      <a:pt x="48" y="0"/>
                      <a:pt x="44" y="0"/>
                    </a:cubicBezTo>
                    <a:close/>
                    <a:moveTo>
                      <a:pt x="40" y="5"/>
                    </a:moveTo>
                    <a:cubicBezTo>
                      <a:pt x="41" y="5"/>
                      <a:pt x="42" y="5"/>
                      <a:pt x="42" y="6"/>
                    </a:cubicBezTo>
                    <a:cubicBezTo>
                      <a:pt x="42" y="7"/>
                      <a:pt x="41" y="8"/>
                      <a:pt x="40" y="8"/>
                    </a:cubicBezTo>
                    <a:cubicBezTo>
                      <a:pt x="39" y="8"/>
                      <a:pt x="38" y="7"/>
                      <a:pt x="38" y="6"/>
                    </a:cubicBezTo>
                    <a:cubicBezTo>
                      <a:pt x="38" y="5"/>
                      <a:pt x="39" y="5"/>
                      <a:pt x="40" y="5"/>
                    </a:cubicBezTo>
                    <a:close/>
                    <a:moveTo>
                      <a:pt x="17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17" y="7"/>
                      <a:pt x="17" y="7"/>
                      <a:pt x="17" y="7"/>
                    </a:cubicBezTo>
                    <a:lnTo>
                      <a:pt x="17" y="5"/>
                    </a:lnTo>
                    <a:close/>
                    <a:moveTo>
                      <a:pt x="26" y="83"/>
                    </a:moveTo>
                    <a:cubicBezTo>
                      <a:pt x="23" y="83"/>
                      <a:pt x="21" y="81"/>
                      <a:pt x="21" y="79"/>
                    </a:cubicBezTo>
                    <a:cubicBezTo>
                      <a:pt x="21" y="77"/>
                      <a:pt x="23" y="75"/>
                      <a:pt x="26" y="75"/>
                    </a:cubicBezTo>
                    <a:cubicBezTo>
                      <a:pt x="28" y="75"/>
                      <a:pt x="30" y="77"/>
                      <a:pt x="30" y="79"/>
                    </a:cubicBezTo>
                    <a:cubicBezTo>
                      <a:pt x="30" y="81"/>
                      <a:pt x="28" y="83"/>
                      <a:pt x="26" y="83"/>
                    </a:cubicBezTo>
                    <a:close/>
                    <a:moveTo>
                      <a:pt x="46" y="69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70">
                <a:extLst>
                  <a:ext uri="{FF2B5EF4-FFF2-40B4-BE49-F238E27FC236}">
                    <a16:creationId xmlns:a16="http://schemas.microsoft.com/office/drawing/2014/main" id="{CF8BE9E7-231B-4FCA-9CA4-1BDF3E972AE0}"/>
                  </a:ext>
                </a:extLst>
              </p:cNvPr>
              <p:cNvSpPr/>
              <p:nvPr/>
            </p:nvSpPr>
            <p:spPr bwMode="auto">
              <a:xfrm>
                <a:off x="3107507" y="2125594"/>
                <a:ext cx="99831" cy="82362"/>
              </a:xfrm>
              <a:custGeom>
                <a:avLst/>
                <a:gdLst>
                  <a:gd name="T0" fmla="*/ 32 w 40"/>
                  <a:gd name="T1" fmla="*/ 33 h 33"/>
                  <a:gd name="T2" fmla="*/ 40 w 40"/>
                  <a:gd name="T3" fmla="*/ 33 h 33"/>
                  <a:gd name="T4" fmla="*/ 40 w 40"/>
                  <a:gd name="T5" fmla="*/ 8 h 33"/>
                  <a:gd name="T6" fmla="*/ 40 w 40"/>
                  <a:gd name="T7" fmla="*/ 0 h 33"/>
                  <a:gd name="T8" fmla="*/ 32 w 40"/>
                  <a:gd name="T9" fmla="*/ 0 h 33"/>
                  <a:gd name="T10" fmla="*/ 0 w 40"/>
                  <a:gd name="T11" fmla="*/ 0 h 33"/>
                  <a:gd name="T12" fmla="*/ 0 w 40"/>
                  <a:gd name="T13" fmla="*/ 8 h 33"/>
                  <a:gd name="T14" fmla="*/ 32 w 40"/>
                  <a:gd name="T15" fmla="*/ 8 h 33"/>
                  <a:gd name="T16" fmla="*/ 32 w 40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3">
                    <a:moveTo>
                      <a:pt x="32" y="33"/>
                    </a:moveTo>
                    <a:lnTo>
                      <a:pt x="40" y="33"/>
                    </a:lnTo>
                    <a:lnTo>
                      <a:pt x="40" y="8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2" y="8"/>
                    </a:lnTo>
                    <a:lnTo>
                      <a:pt x="32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Freeform 71">
                <a:extLst>
                  <a:ext uri="{FF2B5EF4-FFF2-40B4-BE49-F238E27FC236}">
                    <a16:creationId xmlns:a16="http://schemas.microsoft.com/office/drawing/2014/main" id="{AD6293A4-E191-47B2-8A09-A438A00FB090}"/>
                  </a:ext>
                </a:extLst>
              </p:cNvPr>
              <p:cNvSpPr/>
              <p:nvPr/>
            </p:nvSpPr>
            <p:spPr bwMode="auto">
              <a:xfrm>
                <a:off x="3017659" y="2425088"/>
                <a:ext cx="82362" cy="82362"/>
              </a:xfrm>
              <a:custGeom>
                <a:avLst/>
                <a:gdLst>
                  <a:gd name="T0" fmla="*/ 8 w 33"/>
                  <a:gd name="T1" fmla="*/ 0 h 33"/>
                  <a:gd name="T2" fmla="*/ 0 w 33"/>
                  <a:gd name="T3" fmla="*/ 0 h 33"/>
                  <a:gd name="T4" fmla="*/ 0 w 33"/>
                  <a:gd name="T5" fmla="*/ 25 h 33"/>
                  <a:gd name="T6" fmla="*/ 0 w 33"/>
                  <a:gd name="T7" fmla="*/ 33 h 33"/>
                  <a:gd name="T8" fmla="*/ 8 w 33"/>
                  <a:gd name="T9" fmla="*/ 33 h 33"/>
                  <a:gd name="T10" fmla="*/ 33 w 33"/>
                  <a:gd name="T11" fmla="*/ 33 h 33"/>
                  <a:gd name="T12" fmla="*/ 33 w 33"/>
                  <a:gd name="T13" fmla="*/ 25 h 33"/>
                  <a:gd name="T14" fmla="*/ 8 w 33"/>
                  <a:gd name="T15" fmla="*/ 25 h 33"/>
                  <a:gd name="T16" fmla="*/ 8 w 33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0" y="33"/>
                    </a:lnTo>
                    <a:lnTo>
                      <a:pt x="8" y="33"/>
                    </a:lnTo>
                    <a:lnTo>
                      <a:pt x="33" y="33"/>
                    </a:lnTo>
                    <a:lnTo>
                      <a:pt x="33" y="25"/>
                    </a:lnTo>
                    <a:lnTo>
                      <a:pt x="8" y="2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7" name="Rectangle 52">
              <a:extLst>
                <a:ext uri="{FF2B5EF4-FFF2-40B4-BE49-F238E27FC236}">
                  <a16:creationId xmlns:a16="http://schemas.microsoft.com/office/drawing/2014/main" id="{FF4E5B4F-028C-4E76-AAFF-9B2546B47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540" y="1151489"/>
              <a:ext cx="820738" cy="24622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YuppySC-Regular"/>
                  <a:sym typeface="YuppySC-Regular"/>
                </a:rPr>
                <a:t>碎片统计</a:t>
              </a:r>
              <a:endParaRPr kumimoji="1" lang="en-US" altLang="zh-CN" sz="1600" kern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YuppySC-Regular"/>
                <a:sym typeface="YuppySC-Regular"/>
              </a:endParaRPr>
            </a:p>
          </p:txBody>
        </p:sp>
        <p:sp>
          <p:nvSpPr>
            <p:cNvPr id="18" name="Rectangle 54">
              <a:extLst>
                <a:ext uri="{FF2B5EF4-FFF2-40B4-BE49-F238E27FC236}">
                  <a16:creationId xmlns:a16="http://schemas.microsoft.com/office/drawing/2014/main" id="{C0FAF97E-95B3-4E51-85C9-78BE016A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540" y="1440414"/>
              <a:ext cx="1949252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碎片率是影响数据库效率的重要因素之一</a:t>
              </a:r>
              <a:r>
                <a:rPr lang="zh-CN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E32ADC97-D618-4275-A5F9-0C8C7F8AE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540" y="1626152"/>
              <a:ext cx="1641475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及时降低碎片率可以提高系统性能。</a:t>
              </a:r>
              <a:endPara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52">
              <a:extLst>
                <a:ext uri="{FF2B5EF4-FFF2-40B4-BE49-F238E27FC236}">
                  <a16:creationId xmlns:a16="http://schemas.microsoft.com/office/drawing/2014/main" id="{223BCACB-420B-4954-8C7B-54FADBDDF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2021554"/>
              <a:ext cx="820738" cy="24622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EA545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功能目标</a:t>
              </a:r>
              <a:endParaRPr lang="zh-CN" altLang="zh-CN" sz="1600" b="1" dirty="0">
                <a:solidFill>
                  <a:srgbClr val="EA545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54">
              <a:extLst>
                <a:ext uri="{FF2B5EF4-FFF2-40B4-BE49-F238E27FC236}">
                  <a16:creationId xmlns:a16="http://schemas.microsoft.com/office/drawing/2014/main" id="{B06E4D05-A971-4294-973D-45E03D77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2310479"/>
              <a:ext cx="1949252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收集数据库表容量数据及占用用空间数据</a:t>
              </a:r>
              <a:r>
                <a:rPr lang="zh-CN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</a:p>
          </p:txBody>
        </p:sp>
        <p:sp>
          <p:nvSpPr>
            <p:cNvPr id="22" name="Rectangle 55">
              <a:extLst>
                <a:ext uri="{FF2B5EF4-FFF2-40B4-BE49-F238E27FC236}">
                  <a16:creationId xmlns:a16="http://schemas.microsoft.com/office/drawing/2014/main" id="{93E74BAE-7A6F-4A28-BD6F-1A4203CAF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2475034"/>
              <a:ext cx="718145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计算表碎片率，</a:t>
              </a:r>
              <a:endParaRPr lang="zh-CN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52">
              <a:extLst>
                <a:ext uri="{FF2B5EF4-FFF2-40B4-BE49-F238E27FC236}">
                  <a16:creationId xmlns:a16="http://schemas.microsoft.com/office/drawing/2014/main" id="{EC65AC3E-E39B-4BF9-8086-BEA15CF6F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3655314"/>
              <a:ext cx="820738" cy="24622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FFE5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现有功能</a:t>
              </a:r>
              <a:endParaRPr lang="zh-CN" altLang="zh-CN" sz="1600" b="1" dirty="0">
                <a:solidFill>
                  <a:srgbClr val="FFE5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54">
              <a:extLst>
                <a:ext uri="{FF2B5EF4-FFF2-40B4-BE49-F238E27FC236}">
                  <a16:creationId xmlns:a16="http://schemas.microsoft.com/office/drawing/2014/main" id="{1907BB35-CD56-4F45-B09D-F5B22AB11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3944239"/>
              <a:ext cx="2592288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数据库表碎片信息数据查询</a:t>
              </a:r>
              <a:r>
                <a:rPr lang="zh-CN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</a:p>
          </p:txBody>
        </p:sp>
        <p:sp>
          <p:nvSpPr>
            <p:cNvPr id="25" name="Rectangle 55">
              <a:extLst>
                <a:ext uri="{FF2B5EF4-FFF2-40B4-BE49-F238E27FC236}">
                  <a16:creationId xmlns:a16="http://schemas.microsoft.com/office/drawing/2014/main" id="{CC53ED17-BB1C-4703-A337-76AD694F1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4129977"/>
              <a:ext cx="2085464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按规则定期邮件通知应用维护人员和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DBA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zh-CN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156E110B-F291-48C1-816F-DFFC9743A289}"/>
                </a:ext>
              </a:extLst>
            </p:cNvPr>
            <p:cNvSpPr/>
            <p:nvPr/>
          </p:nvSpPr>
          <p:spPr>
            <a:xfrm>
              <a:off x="555487" y="2952097"/>
              <a:ext cx="506711" cy="509617"/>
            </a:xfrm>
            <a:prstGeom prst="ellipse">
              <a:avLst/>
            </a:prstGeom>
            <a:solidFill>
              <a:srgbClr val="03B8D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31275CC5-11C0-4546-8602-EDF19477B73B}"/>
                </a:ext>
              </a:extLst>
            </p:cNvPr>
            <p:cNvSpPr/>
            <p:nvPr/>
          </p:nvSpPr>
          <p:spPr bwMode="auto">
            <a:xfrm>
              <a:off x="658587" y="3074084"/>
              <a:ext cx="300510" cy="265644"/>
            </a:xfrm>
            <a:custGeom>
              <a:avLst/>
              <a:gdLst>
                <a:gd name="T0" fmla="*/ 136 w 136"/>
                <a:gd name="T1" fmla="*/ 48 h 120"/>
                <a:gd name="T2" fmla="*/ 68 w 136"/>
                <a:gd name="T3" fmla="*/ 0 h 120"/>
                <a:gd name="T4" fmla="*/ 0 w 136"/>
                <a:gd name="T5" fmla="*/ 48 h 120"/>
                <a:gd name="T6" fmla="*/ 37 w 136"/>
                <a:gd name="T7" fmla="*/ 91 h 120"/>
                <a:gd name="T8" fmla="*/ 22 w 136"/>
                <a:gd name="T9" fmla="*/ 120 h 120"/>
                <a:gd name="T10" fmla="*/ 73 w 136"/>
                <a:gd name="T11" fmla="*/ 96 h 120"/>
                <a:gd name="T12" fmla="*/ 136 w 136"/>
                <a:gd name="T13" fmla="*/ 4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20">
                  <a:moveTo>
                    <a:pt x="136" y="48"/>
                  </a:moveTo>
                  <a:cubicBezTo>
                    <a:pt x="136" y="22"/>
                    <a:pt x="106" y="0"/>
                    <a:pt x="68" y="0"/>
                  </a:cubicBezTo>
                  <a:cubicBezTo>
                    <a:pt x="31" y="0"/>
                    <a:pt x="0" y="22"/>
                    <a:pt x="0" y="48"/>
                  </a:cubicBezTo>
                  <a:cubicBezTo>
                    <a:pt x="0" y="67"/>
                    <a:pt x="15" y="83"/>
                    <a:pt x="37" y="91"/>
                  </a:cubicBezTo>
                  <a:cubicBezTo>
                    <a:pt x="38" y="96"/>
                    <a:pt x="37" y="106"/>
                    <a:pt x="22" y="120"/>
                  </a:cubicBezTo>
                  <a:cubicBezTo>
                    <a:pt x="22" y="120"/>
                    <a:pt x="54" y="111"/>
                    <a:pt x="73" y="96"/>
                  </a:cubicBezTo>
                  <a:cubicBezTo>
                    <a:pt x="108" y="94"/>
                    <a:pt x="136" y="73"/>
                    <a:pt x="13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3358B877-7BAD-433F-9AF8-F9D60042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2904133"/>
              <a:ext cx="820738" cy="24622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3B8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用户对象</a:t>
              </a:r>
              <a:endParaRPr lang="zh-CN" altLang="zh-CN" sz="1600" b="1" dirty="0">
                <a:solidFill>
                  <a:srgbClr val="03B8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54">
              <a:extLst>
                <a:ext uri="{FF2B5EF4-FFF2-40B4-BE49-F238E27FC236}">
                  <a16:creationId xmlns:a16="http://schemas.microsoft.com/office/drawing/2014/main" id="{6B23817C-866A-4F08-BE63-88159A146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3193058"/>
              <a:ext cx="934551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全体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应用开发人员</a:t>
              </a:r>
            </a:p>
          </p:txBody>
        </p:sp>
        <p:sp>
          <p:nvSpPr>
            <p:cNvPr id="33" name="Rectangle 55">
              <a:extLst>
                <a:ext uri="{FF2B5EF4-FFF2-40B4-BE49-F238E27FC236}">
                  <a16:creationId xmlns:a16="http://schemas.microsoft.com/office/drawing/2014/main" id="{058F3569-4C4F-4002-B79F-D8C7E28CC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3336181"/>
              <a:ext cx="214802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DBA</a:t>
              </a:r>
              <a:endParaRPr lang="zh-CN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55">
              <a:extLst>
                <a:ext uri="{FF2B5EF4-FFF2-40B4-BE49-F238E27FC236}">
                  <a16:creationId xmlns:a16="http://schemas.microsoft.com/office/drawing/2014/main" id="{4544CB6B-53DB-4431-A62B-894BBFEF0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2643758"/>
              <a:ext cx="1231106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及时通知相关负责人处理。</a:t>
              </a:r>
              <a:endParaRPr lang="zh-CN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55">
              <a:extLst>
                <a:ext uri="{FF2B5EF4-FFF2-40B4-BE49-F238E27FC236}">
                  <a16:creationId xmlns:a16="http://schemas.microsoft.com/office/drawing/2014/main" id="{D8439D75-ED43-4240-87B5-6147F0F4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88" y="4331171"/>
              <a:ext cx="2085464" cy="1231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支持配置忽略提醒规则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66DC31CF-66B0-4C10-BAF8-5BDD9E66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062927"/>
            <a:ext cx="3613681" cy="12927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AB6D22A-4DEA-4E3B-B9C2-D1D0E268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787775"/>
            <a:ext cx="3620040" cy="16065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Rectangle 5">
            <a:extLst>
              <a:ext uri="{FF2B5EF4-FFF2-40B4-BE49-F238E27FC236}">
                <a16:creationId xmlns:a16="http://schemas.microsoft.com/office/drawing/2014/main" id="{0C17EFD1-2CD9-4A3D-BCCC-1EDEA1AA93CF}"/>
              </a:ext>
            </a:extLst>
          </p:cNvPr>
          <p:cNvSpPr txBox="1">
            <a:spLocks noChangeArrowheads="1"/>
          </p:cNvSpPr>
          <p:nvPr/>
        </p:nvSpPr>
        <p:spPr>
          <a:xfrm>
            <a:off x="97317" y="170334"/>
            <a:ext cx="77150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YuppySC-Regular"/>
                <a:sym typeface="YuppySC-Regular"/>
              </a:rPr>
              <a:t>碎片统计</a:t>
            </a:r>
            <a:endParaRPr kumimoji="1" lang="en-US" altLang="zh-CN" sz="2000" kern="1200" dirty="0">
              <a:solidFill>
                <a:schemeClr val="tx1"/>
              </a:solidFill>
              <a:latin typeface="Microsoft YaHei" charset="0"/>
              <a:ea typeface="Microsoft YaHei" charset="0"/>
              <a:cs typeface="YuppySC-Regular"/>
              <a:sym typeface="Yuppy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804004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>
            <a:extLst>
              <a:ext uri="{FF2B5EF4-FFF2-40B4-BE49-F238E27FC236}">
                <a16:creationId xmlns:a16="http://schemas.microsoft.com/office/drawing/2014/main" id="{0C17EFD1-2CD9-4A3D-BCCC-1EDEA1AA93CF}"/>
              </a:ext>
            </a:extLst>
          </p:cNvPr>
          <p:cNvSpPr txBox="1">
            <a:spLocks noChangeArrowheads="1"/>
          </p:cNvSpPr>
          <p:nvPr/>
        </p:nvSpPr>
        <p:spPr>
          <a:xfrm>
            <a:off x="97317" y="170334"/>
            <a:ext cx="77150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YuppySC-Regular"/>
                <a:sym typeface="YuppySC-Regular"/>
              </a:rPr>
              <a:t>碎片整理步骤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Microsoft YaHei" charset="0"/>
              <a:ea typeface="Microsoft YaHei" charset="0"/>
              <a:cs typeface="YuppySC-Regular"/>
              <a:sym typeface="YuppySC-Regular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23" y="964422"/>
            <a:ext cx="4896544" cy="2249208"/>
          </a:xfrm>
          <a:prstGeom prst="rect">
            <a:avLst/>
          </a:prstGeom>
          <a:effectLst>
            <a:outerShdw blurRad="2794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91830"/>
            <a:ext cx="4896544" cy="1431760"/>
          </a:xfrm>
          <a:prstGeom prst="rect">
            <a:avLst/>
          </a:prstGeom>
          <a:effectLst>
            <a:outerShdw blurRad="2794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1" name="Group 21">
            <a:extLst>
              <a:ext uri="{FF2B5EF4-FFF2-40B4-BE49-F238E27FC236}">
                <a16:creationId xmlns:a16="http://schemas.microsoft.com/office/drawing/2014/main" id="{9FAB9C7C-BAE3-411A-94A3-17CF056ADDB6}"/>
              </a:ext>
            </a:extLst>
          </p:cNvPr>
          <p:cNvGrpSpPr/>
          <p:nvPr/>
        </p:nvGrpSpPr>
        <p:grpSpPr>
          <a:xfrm>
            <a:off x="621161" y="1199475"/>
            <a:ext cx="1135596" cy="1135338"/>
            <a:chOff x="2019765" y="1757191"/>
            <a:chExt cx="1513668" cy="1513668"/>
          </a:xfrm>
          <a:solidFill>
            <a:srgbClr val="FFE55F"/>
          </a:solidFill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787BE779-E207-422E-BE14-9975502821E7}"/>
                </a:ext>
              </a:extLst>
            </p:cNvPr>
            <p:cNvGrpSpPr/>
            <p:nvPr/>
          </p:nvGrpSpPr>
          <p:grpSpPr>
            <a:xfrm>
              <a:off x="2019765" y="1757191"/>
              <a:ext cx="1513668" cy="1513668"/>
              <a:chOff x="2019765" y="1694131"/>
              <a:chExt cx="1513668" cy="1513668"/>
            </a:xfrm>
            <a:grpFill/>
          </p:grpSpPr>
          <p:sp>
            <p:nvSpPr>
              <p:cNvPr id="44" name="Teardrop 9">
                <a:extLst>
                  <a:ext uri="{FF2B5EF4-FFF2-40B4-BE49-F238E27FC236}">
                    <a16:creationId xmlns:a16="http://schemas.microsoft.com/office/drawing/2014/main" id="{C1568349-3389-43A6-B495-29C183B78D72}"/>
                  </a:ext>
                </a:extLst>
              </p:cNvPr>
              <p:cNvSpPr/>
              <p:nvPr/>
            </p:nvSpPr>
            <p:spPr>
              <a:xfrm rot="8028697">
                <a:off x="2019765" y="1694131"/>
                <a:ext cx="1513668" cy="151366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Teardrop 3">
                <a:extLst>
                  <a:ext uri="{FF2B5EF4-FFF2-40B4-BE49-F238E27FC236}">
                    <a16:creationId xmlns:a16="http://schemas.microsoft.com/office/drawing/2014/main" id="{1E747DED-CEE8-486D-B0BD-BA3C11BAA897}"/>
                  </a:ext>
                </a:extLst>
              </p:cNvPr>
              <p:cNvSpPr/>
              <p:nvPr/>
            </p:nvSpPr>
            <p:spPr>
              <a:xfrm rot="8028697">
                <a:off x="2084879" y="1759244"/>
                <a:ext cx="1383446" cy="138344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3" name="Rectangle 60">
              <a:extLst>
                <a:ext uri="{FF2B5EF4-FFF2-40B4-BE49-F238E27FC236}">
                  <a16:creationId xmlns:a16="http://schemas.microsoft.com/office/drawing/2014/main" id="{A15CB79F-E4DD-4BDE-860D-CC56C7F0DA75}"/>
                </a:ext>
              </a:extLst>
            </p:cNvPr>
            <p:cNvSpPr/>
            <p:nvPr/>
          </p:nvSpPr>
          <p:spPr>
            <a:xfrm>
              <a:off x="2348160" y="2294436"/>
              <a:ext cx="906383" cy="3693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Oracle</a:t>
              </a:r>
            </a:p>
          </p:txBody>
        </p:sp>
      </p:grpSp>
      <p:grpSp>
        <p:nvGrpSpPr>
          <p:cNvPr id="46" name="Group 23">
            <a:extLst>
              <a:ext uri="{FF2B5EF4-FFF2-40B4-BE49-F238E27FC236}">
                <a16:creationId xmlns:a16="http://schemas.microsoft.com/office/drawing/2014/main" id="{89EEC361-3579-46F4-B680-47B1180B1E05}"/>
              </a:ext>
            </a:extLst>
          </p:cNvPr>
          <p:cNvGrpSpPr/>
          <p:nvPr/>
        </p:nvGrpSpPr>
        <p:grpSpPr>
          <a:xfrm>
            <a:off x="692742" y="3291830"/>
            <a:ext cx="1135596" cy="1135338"/>
            <a:chOff x="5339165" y="1757191"/>
            <a:chExt cx="1513668" cy="1513668"/>
          </a:xfrm>
          <a:solidFill>
            <a:srgbClr val="EA545D"/>
          </a:solidFill>
        </p:grpSpPr>
        <p:grpSp>
          <p:nvGrpSpPr>
            <p:cNvPr id="47" name="Group 19">
              <a:extLst>
                <a:ext uri="{FF2B5EF4-FFF2-40B4-BE49-F238E27FC236}">
                  <a16:creationId xmlns:a16="http://schemas.microsoft.com/office/drawing/2014/main" id="{DC077758-70FE-42E6-A01D-938E8CC81434}"/>
                </a:ext>
              </a:extLst>
            </p:cNvPr>
            <p:cNvGrpSpPr/>
            <p:nvPr/>
          </p:nvGrpSpPr>
          <p:grpSpPr>
            <a:xfrm>
              <a:off x="5339165" y="1757191"/>
              <a:ext cx="1513668" cy="1513668"/>
              <a:chOff x="5339165" y="1694131"/>
              <a:chExt cx="1513668" cy="1513668"/>
            </a:xfrm>
            <a:grpFill/>
          </p:grpSpPr>
          <p:sp>
            <p:nvSpPr>
              <p:cNvPr id="49" name="Teardrop 10">
                <a:extLst>
                  <a:ext uri="{FF2B5EF4-FFF2-40B4-BE49-F238E27FC236}">
                    <a16:creationId xmlns:a16="http://schemas.microsoft.com/office/drawing/2014/main" id="{689C195D-43AA-4BEA-AA7F-EC40F8467511}"/>
                  </a:ext>
                </a:extLst>
              </p:cNvPr>
              <p:cNvSpPr/>
              <p:nvPr/>
            </p:nvSpPr>
            <p:spPr>
              <a:xfrm rot="8028697">
                <a:off x="5339165" y="1694131"/>
                <a:ext cx="1513668" cy="151366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Teardrop 4">
                <a:extLst>
                  <a:ext uri="{FF2B5EF4-FFF2-40B4-BE49-F238E27FC236}">
                    <a16:creationId xmlns:a16="http://schemas.microsoft.com/office/drawing/2014/main" id="{CD1539B2-0966-4453-803A-F56F24D3FAD0}"/>
                  </a:ext>
                </a:extLst>
              </p:cNvPr>
              <p:cNvSpPr/>
              <p:nvPr/>
            </p:nvSpPr>
            <p:spPr>
              <a:xfrm rot="8028697">
                <a:off x="5404278" y="1759242"/>
                <a:ext cx="1383446" cy="138344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8" name="Rectangle 61">
              <a:extLst>
                <a:ext uri="{FF2B5EF4-FFF2-40B4-BE49-F238E27FC236}">
                  <a16:creationId xmlns:a16="http://schemas.microsoft.com/office/drawing/2014/main" id="{774F3945-539A-42E9-B286-152AB6821F10}"/>
                </a:ext>
              </a:extLst>
            </p:cNvPr>
            <p:cNvSpPr/>
            <p:nvPr/>
          </p:nvSpPr>
          <p:spPr>
            <a:xfrm>
              <a:off x="5465573" y="2333211"/>
              <a:ext cx="1291847" cy="36930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Mysql</a:t>
              </a:r>
              <a:endParaRPr kumimoji="0" lang="vi-V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6856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5C108F26-DE5D-4A54-AED9-F4C602B64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35" y="2173002"/>
            <a:ext cx="564257" cy="1692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功能目标</a:t>
            </a:r>
            <a:endParaRPr lang="zh-CN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6ADFAFC-E011-4A7E-9C8F-24256E8B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920" y="2434229"/>
            <a:ext cx="1874668" cy="31829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申请人无需申请和关注服务器，支持快速自助申请开源数据库测试环境。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2068B3C2-01F3-4BA6-AC34-1A6DAB87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093" y="2173002"/>
            <a:ext cx="564257" cy="1692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现有功能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E8454729-4995-4C70-AF31-08F99C694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967" y="2375290"/>
            <a:ext cx="1730377" cy="48449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自助申请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自助申请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移动审批</a:t>
            </a: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D3233BFB-8873-4C5B-BE1C-90DC0EFA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273" y="2173002"/>
            <a:ext cx="564257" cy="1692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用户对象</a:t>
            </a:r>
            <a:endParaRPr lang="zh-CN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F7DA1AEC-9B62-43A9-BB80-FB65811D9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924" y="2434230"/>
            <a:ext cx="1730376" cy="31829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全体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应用开发人员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20000"/>
              </a:lnSpc>
            </a:pP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B8D151C-60FC-4778-B9E2-3B5C396A0AF9}"/>
              </a:ext>
            </a:extLst>
          </p:cNvPr>
          <p:cNvSpPr>
            <a:spLocks noEditPoints="1"/>
          </p:cNvSpPr>
          <p:nvPr/>
        </p:nvSpPr>
        <p:spPr bwMode="auto">
          <a:xfrm>
            <a:off x="1585246" y="830111"/>
            <a:ext cx="1216656" cy="1217772"/>
          </a:xfrm>
          <a:custGeom>
            <a:avLst/>
            <a:gdLst>
              <a:gd name="T0" fmla="*/ 1089 w 1089"/>
              <a:gd name="T1" fmla="*/ 1090 h 1090"/>
              <a:gd name="T2" fmla="*/ 0 w 1089"/>
              <a:gd name="T3" fmla="*/ 1090 h 1090"/>
              <a:gd name="T4" fmla="*/ 0 w 1089"/>
              <a:gd name="T5" fmla="*/ 0 h 1090"/>
              <a:gd name="T6" fmla="*/ 1089 w 1089"/>
              <a:gd name="T7" fmla="*/ 0 h 1090"/>
              <a:gd name="T8" fmla="*/ 1089 w 1089"/>
              <a:gd name="T9" fmla="*/ 1090 h 1090"/>
              <a:gd name="T10" fmla="*/ 1050 w 1089"/>
              <a:gd name="T11" fmla="*/ 42 h 1090"/>
              <a:gd name="T12" fmla="*/ 41 w 1089"/>
              <a:gd name="T13" fmla="*/ 42 h 1090"/>
              <a:gd name="T14" fmla="*/ 41 w 1089"/>
              <a:gd name="T15" fmla="*/ 1049 h 1090"/>
              <a:gd name="T16" fmla="*/ 1050 w 1089"/>
              <a:gd name="T17" fmla="*/ 1049 h 1090"/>
              <a:gd name="T18" fmla="*/ 1050 w 1089"/>
              <a:gd name="T19" fmla="*/ 42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9" h="1090">
                <a:moveTo>
                  <a:pt x="1089" y="1090"/>
                </a:moveTo>
                <a:lnTo>
                  <a:pt x="0" y="1090"/>
                </a:lnTo>
                <a:lnTo>
                  <a:pt x="0" y="0"/>
                </a:lnTo>
                <a:lnTo>
                  <a:pt x="1089" y="0"/>
                </a:lnTo>
                <a:lnTo>
                  <a:pt x="1089" y="1090"/>
                </a:lnTo>
                <a:close/>
                <a:moveTo>
                  <a:pt x="1050" y="42"/>
                </a:moveTo>
                <a:lnTo>
                  <a:pt x="41" y="42"/>
                </a:lnTo>
                <a:lnTo>
                  <a:pt x="41" y="1049"/>
                </a:lnTo>
                <a:lnTo>
                  <a:pt x="1050" y="1049"/>
                </a:lnTo>
                <a:lnTo>
                  <a:pt x="1050" y="4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5A7F2F-4DFD-431D-9BED-F34E39F3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382" y="935130"/>
            <a:ext cx="1004384" cy="100773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85024B-A9FC-4BF5-BED9-9DF7F51D4FBF}"/>
              </a:ext>
            </a:extLst>
          </p:cNvPr>
          <p:cNvGrpSpPr/>
          <p:nvPr/>
        </p:nvGrpSpPr>
        <p:grpSpPr>
          <a:xfrm>
            <a:off x="1943875" y="1193208"/>
            <a:ext cx="499399" cy="492695"/>
            <a:chOff x="2008188" y="1831974"/>
            <a:chExt cx="709613" cy="700087"/>
          </a:xfrm>
          <a:solidFill>
            <a:srgbClr val="EA545D"/>
          </a:solidFill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C2956C-2C93-4B12-B240-7EF6D6F65D90}"/>
                </a:ext>
              </a:extLst>
            </p:cNvPr>
            <p:cNvSpPr/>
            <p:nvPr/>
          </p:nvSpPr>
          <p:spPr bwMode="auto">
            <a:xfrm>
              <a:off x="2525713" y="1873249"/>
              <a:ext cx="74613" cy="163512"/>
            </a:xfrm>
            <a:custGeom>
              <a:avLst/>
              <a:gdLst>
                <a:gd name="T0" fmla="*/ 47 w 47"/>
                <a:gd name="T1" fmla="*/ 0 h 103"/>
                <a:gd name="T2" fmla="*/ 0 w 47"/>
                <a:gd name="T3" fmla="*/ 0 h 103"/>
                <a:gd name="T4" fmla="*/ 0 w 47"/>
                <a:gd name="T5" fmla="*/ 56 h 103"/>
                <a:gd name="T6" fmla="*/ 47 w 47"/>
                <a:gd name="T7" fmla="*/ 103 h 103"/>
                <a:gd name="T8" fmla="*/ 47 w 4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03">
                  <a:moveTo>
                    <a:pt x="47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47" y="10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89966A3-6565-4EB8-823B-100D5642387D}"/>
                </a:ext>
              </a:extLst>
            </p:cNvPr>
            <p:cNvSpPr/>
            <p:nvPr/>
          </p:nvSpPr>
          <p:spPr bwMode="auto">
            <a:xfrm>
              <a:off x="2008188" y="1831974"/>
              <a:ext cx="709613" cy="404812"/>
            </a:xfrm>
            <a:custGeom>
              <a:avLst/>
              <a:gdLst>
                <a:gd name="T0" fmla="*/ 447 w 447"/>
                <a:gd name="T1" fmla="*/ 225 h 255"/>
                <a:gd name="T2" fmla="*/ 252 w 447"/>
                <a:gd name="T3" fmla="*/ 30 h 255"/>
                <a:gd name="T4" fmla="*/ 252 w 447"/>
                <a:gd name="T5" fmla="*/ 30 h 255"/>
                <a:gd name="T6" fmla="*/ 224 w 447"/>
                <a:gd name="T7" fmla="*/ 0 h 255"/>
                <a:gd name="T8" fmla="*/ 224 w 447"/>
                <a:gd name="T9" fmla="*/ 0 h 255"/>
                <a:gd name="T10" fmla="*/ 224 w 447"/>
                <a:gd name="T11" fmla="*/ 0 h 255"/>
                <a:gd name="T12" fmla="*/ 195 w 447"/>
                <a:gd name="T13" fmla="*/ 30 h 255"/>
                <a:gd name="T14" fmla="*/ 195 w 447"/>
                <a:gd name="T15" fmla="*/ 30 h 255"/>
                <a:gd name="T16" fmla="*/ 0 w 447"/>
                <a:gd name="T17" fmla="*/ 225 h 255"/>
                <a:gd name="T18" fmla="*/ 29 w 447"/>
                <a:gd name="T19" fmla="*/ 255 h 255"/>
                <a:gd name="T20" fmla="*/ 224 w 447"/>
                <a:gd name="T21" fmla="*/ 57 h 255"/>
                <a:gd name="T22" fmla="*/ 420 w 447"/>
                <a:gd name="T23" fmla="*/ 255 h 255"/>
                <a:gd name="T24" fmla="*/ 447 w 447"/>
                <a:gd name="T25" fmla="*/ 22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255">
                  <a:moveTo>
                    <a:pt x="447" y="225"/>
                  </a:moveTo>
                  <a:lnTo>
                    <a:pt x="252" y="30"/>
                  </a:lnTo>
                  <a:lnTo>
                    <a:pt x="252" y="3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195" y="30"/>
                  </a:lnTo>
                  <a:lnTo>
                    <a:pt x="195" y="30"/>
                  </a:lnTo>
                  <a:lnTo>
                    <a:pt x="0" y="225"/>
                  </a:lnTo>
                  <a:lnTo>
                    <a:pt x="29" y="255"/>
                  </a:lnTo>
                  <a:lnTo>
                    <a:pt x="224" y="57"/>
                  </a:lnTo>
                  <a:lnTo>
                    <a:pt x="420" y="255"/>
                  </a:lnTo>
                  <a:lnTo>
                    <a:pt x="447" y="2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C8D61FE-32FB-4BA9-90F6-6A9C060DB471}"/>
                </a:ext>
              </a:extLst>
            </p:cNvPr>
            <p:cNvSpPr/>
            <p:nvPr/>
          </p:nvSpPr>
          <p:spPr bwMode="auto">
            <a:xfrm>
              <a:off x="2090738" y="1968499"/>
              <a:ext cx="544513" cy="563562"/>
            </a:xfrm>
            <a:custGeom>
              <a:avLst/>
              <a:gdLst>
                <a:gd name="T0" fmla="*/ 172 w 343"/>
                <a:gd name="T1" fmla="*/ 0 h 355"/>
                <a:gd name="T2" fmla="*/ 0 w 343"/>
                <a:gd name="T3" fmla="*/ 173 h 355"/>
                <a:gd name="T4" fmla="*/ 0 w 343"/>
                <a:gd name="T5" fmla="*/ 173 h 355"/>
                <a:gd name="T6" fmla="*/ 0 w 343"/>
                <a:gd name="T7" fmla="*/ 355 h 355"/>
                <a:gd name="T8" fmla="*/ 131 w 343"/>
                <a:gd name="T9" fmla="*/ 355 h 355"/>
                <a:gd name="T10" fmla="*/ 131 w 343"/>
                <a:gd name="T11" fmla="*/ 235 h 355"/>
                <a:gd name="T12" fmla="*/ 214 w 343"/>
                <a:gd name="T13" fmla="*/ 235 h 355"/>
                <a:gd name="T14" fmla="*/ 214 w 343"/>
                <a:gd name="T15" fmla="*/ 355 h 355"/>
                <a:gd name="T16" fmla="*/ 343 w 343"/>
                <a:gd name="T17" fmla="*/ 355 h 355"/>
                <a:gd name="T18" fmla="*/ 343 w 343"/>
                <a:gd name="T19" fmla="*/ 173 h 355"/>
                <a:gd name="T20" fmla="*/ 172 w 343"/>
                <a:gd name="T2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" h="355">
                  <a:moveTo>
                    <a:pt x="17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355"/>
                  </a:lnTo>
                  <a:lnTo>
                    <a:pt x="131" y="355"/>
                  </a:lnTo>
                  <a:lnTo>
                    <a:pt x="131" y="235"/>
                  </a:lnTo>
                  <a:lnTo>
                    <a:pt x="214" y="235"/>
                  </a:lnTo>
                  <a:lnTo>
                    <a:pt x="214" y="355"/>
                  </a:lnTo>
                  <a:lnTo>
                    <a:pt x="343" y="355"/>
                  </a:lnTo>
                  <a:lnTo>
                    <a:pt x="343" y="173"/>
                  </a:lnTo>
                  <a:lnTo>
                    <a:pt x="1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A42A8DD4-4BF6-4A72-AED7-6D2169C87E5C}"/>
              </a:ext>
            </a:extLst>
          </p:cNvPr>
          <p:cNvSpPr>
            <a:spLocks noEditPoints="1"/>
          </p:cNvSpPr>
          <p:nvPr/>
        </p:nvSpPr>
        <p:spPr bwMode="auto">
          <a:xfrm>
            <a:off x="6057046" y="830111"/>
            <a:ext cx="1217773" cy="1217772"/>
          </a:xfrm>
          <a:custGeom>
            <a:avLst/>
            <a:gdLst>
              <a:gd name="T0" fmla="*/ 1090 w 1090"/>
              <a:gd name="T1" fmla="*/ 1090 h 1090"/>
              <a:gd name="T2" fmla="*/ 0 w 1090"/>
              <a:gd name="T3" fmla="*/ 1090 h 1090"/>
              <a:gd name="T4" fmla="*/ 0 w 1090"/>
              <a:gd name="T5" fmla="*/ 0 h 1090"/>
              <a:gd name="T6" fmla="*/ 1090 w 1090"/>
              <a:gd name="T7" fmla="*/ 0 h 1090"/>
              <a:gd name="T8" fmla="*/ 1090 w 1090"/>
              <a:gd name="T9" fmla="*/ 1090 h 1090"/>
              <a:gd name="T10" fmla="*/ 1048 w 1090"/>
              <a:gd name="T11" fmla="*/ 42 h 1090"/>
              <a:gd name="T12" fmla="*/ 41 w 1090"/>
              <a:gd name="T13" fmla="*/ 42 h 1090"/>
              <a:gd name="T14" fmla="*/ 41 w 1090"/>
              <a:gd name="T15" fmla="*/ 1049 h 1090"/>
              <a:gd name="T16" fmla="*/ 1048 w 1090"/>
              <a:gd name="T17" fmla="*/ 1049 h 1090"/>
              <a:gd name="T18" fmla="*/ 1048 w 1090"/>
              <a:gd name="T19" fmla="*/ 42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0" h="1090">
                <a:moveTo>
                  <a:pt x="1090" y="1090"/>
                </a:moveTo>
                <a:lnTo>
                  <a:pt x="0" y="1090"/>
                </a:lnTo>
                <a:lnTo>
                  <a:pt x="0" y="0"/>
                </a:lnTo>
                <a:lnTo>
                  <a:pt x="1090" y="0"/>
                </a:lnTo>
                <a:lnTo>
                  <a:pt x="1090" y="1090"/>
                </a:lnTo>
                <a:close/>
                <a:moveTo>
                  <a:pt x="1048" y="42"/>
                </a:moveTo>
                <a:lnTo>
                  <a:pt x="41" y="42"/>
                </a:lnTo>
                <a:lnTo>
                  <a:pt x="41" y="1049"/>
                </a:lnTo>
                <a:lnTo>
                  <a:pt x="1048" y="1049"/>
                </a:lnTo>
                <a:lnTo>
                  <a:pt x="1048" y="4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2790B1A4-7375-43DC-9D06-0DD5BBCF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065" y="935130"/>
            <a:ext cx="1007735" cy="100773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D34C6F41-7AD5-4CA4-A919-24060BACC514}"/>
              </a:ext>
            </a:extLst>
          </p:cNvPr>
          <p:cNvSpPr>
            <a:spLocks noEditPoints="1"/>
          </p:cNvSpPr>
          <p:nvPr/>
        </p:nvSpPr>
        <p:spPr bwMode="auto">
          <a:xfrm>
            <a:off x="3744667" y="830111"/>
            <a:ext cx="1218891" cy="1217772"/>
          </a:xfrm>
          <a:custGeom>
            <a:avLst/>
            <a:gdLst>
              <a:gd name="T0" fmla="*/ 1091 w 1091"/>
              <a:gd name="T1" fmla="*/ 1090 h 1090"/>
              <a:gd name="T2" fmla="*/ 0 w 1091"/>
              <a:gd name="T3" fmla="*/ 1090 h 1090"/>
              <a:gd name="T4" fmla="*/ 0 w 1091"/>
              <a:gd name="T5" fmla="*/ 0 h 1090"/>
              <a:gd name="T6" fmla="*/ 1091 w 1091"/>
              <a:gd name="T7" fmla="*/ 0 h 1090"/>
              <a:gd name="T8" fmla="*/ 1091 w 1091"/>
              <a:gd name="T9" fmla="*/ 1090 h 1090"/>
              <a:gd name="T10" fmla="*/ 1050 w 1091"/>
              <a:gd name="T11" fmla="*/ 42 h 1090"/>
              <a:gd name="T12" fmla="*/ 41 w 1091"/>
              <a:gd name="T13" fmla="*/ 42 h 1090"/>
              <a:gd name="T14" fmla="*/ 41 w 1091"/>
              <a:gd name="T15" fmla="*/ 1049 h 1090"/>
              <a:gd name="T16" fmla="*/ 1050 w 1091"/>
              <a:gd name="T17" fmla="*/ 1049 h 1090"/>
              <a:gd name="T18" fmla="*/ 1050 w 1091"/>
              <a:gd name="T19" fmla="*/ 42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1" h="1090">
                <a:moveTo>
                  <a:pt x="1091" y="1090"/>
                </a:moveTo>
                <a:lnTo>
                  <a:pt x="0" y="1090"/>
                </a:lnTo>
                <a:lnTo>
                  <a:pt x="0" y="0"/>
                </a:lnTo>
                <a:lnTo>
                  <a:pt x="1091" y="0"/>
                </a:lnTo>
                <a:lnTo>
                  <a:pt x="1091" y="1090"/>
                </a:lnTo>
                <a:close/>
                <a:moveTo>
                  <a:pt x="1050" y="42"/>
                </a:moveTo>
                <a:lnTo>
                  <a:pt x="41" y="42"/>
                </a:lnTo>
                <a:lnTo>
                  <a:pt x="41" y="1049"/>
                </a:lnTo>
                <a:lnTo>
                  <a:pt x="1050" y="1049"/>
                </a:lnTo>
                <a:lnTo>
                  <a:pt x="1050" y="4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F1658BE2-368E-4943-A4F4-2C06AFDC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935130"/>
            <a:ext cx="1004384" cy="100773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E9060143-EDD1-4F44-8CD0-C0FDF8FCF320}"/>
              </a:ext>
            </a:extLst>
          </p:cNvPr>
          <p:cNvSpPr>
            <a:spLocks noEditPoints="1"/>
          </p:cNvSpPr>
          <p:nvPr/>
        </p:nvSpPr>
        <p:spPr bwMode="auto">
          <a:xfrm>
            <a:off x="6415674" y="1188739"/>
            <a:ext cx="500516" cy="500515"/>
          </a:xfrm>
          <a:custGeom>
            <a:avLst/>
            <a:gdLst>
              <a:gd name="T0" fmla="*/ 226 w 229"/>
              <a:gd name="T1" fmla="*/ 89 h 229"/>
              <a:gd name="T2" fmla="*/ 195 w 229"/>
              <a:gd name="T3" fmla="*/ 34 h 229"/>
              <a:gd name="T4" fmla="*/ 140 w 229"/>
              <a:gd name="T5" fmla="*/ 3 h 229"/>
              <a:gd name="T6" fmla="*/ 115 w 229"/>
              <a:gd name="T7" fmla="*/ 0 h 229"/>
              <a:gd name="T8" fmla="*/ 89 w 229"/>
              <a:gd name="T9" fmla="*/ 3 h 229"/>
              <a:gd name="T10" fmla="*/ 34 w 229"/>
              <a:gd name="T11" fmla="*/ 34 h 229"/>
              <a:gd name="T12" fmla="*/ 3 w 229"/>
              <a:gd name="T13" fmla="*/ 89 h 229"/>
              <a:gd name="T14" fmla="*/ 0 w 229"/>
              <a:gd name="T15" fmla="*/ 115 h 229"/>
              <a:gd name="T16" fmla="*/ 3 w 229"/>
              <a:gd name="T17" fmla="*/ 140 h 229"/>
              <a:gd name="T18" fmla="*/ 34 w 229"/>
              <a:gd name="T19" fmla="*/ 195 h 229"/>
              <a:gd name="T20" fmla="*/ 89 w 229"/>
              <a:gd name="T21" fmla="*/ 226 h 229"/>
              <a:gd name="T22" fmla="*/ 114 w 229"/>
              <a:gd name="T23" fmla="*/ 229 h 229"/>
              <a:gd name="T24" fmla="*/ 140 w 229"/>
              <a:gd name="T25" fmla="*/ 226 h 229"/>
              <a:gd name="T26" fmla="*/ 195 w 229"/>
              <a:gd name="T27" fmla="*/ 195 h 229"/>
              <a:gd name="T28" fmla="*/ 226 w 229"/>
              <a:gd name="T29" fmla="*/ 140 h 229"/>
              <a:gd name="T30" fmla="*/ 229 w 229"/>
              <a:gd name="T31" fmla="*/ 115 h 229"/>
              <a:gd name="T32" fmla="*/ 212 w 229"/>
              <a:gd name="T33" fmla="*/ 106 h 229"/>
              <a:gd name="T34" fmla="*/ 178 w 229"/>
              <a:gd name="T35" fmla="*/ 78 h 229"/>
              <a:gd name="T36" fmla="*/ 203 w 229"/>
              <a:gd name="T37" fmla="*/ 73 h 229"/>
              <a:gd name="T38" fmla="*/ 212 w 229"/>
              <a:gd name="T39" fmla="*/ 106 h 229"/>
              <a:gd name="T40" fmla="*/ 209 w 229"/>
              <a:gd name="T41" fmla="*/ 138 h 229"/>
              <a:gd name="T42" fmla="*/ 177 w 229"/>
              <a:gd name="T43" fmla="*/ 156 h 229"/>
              <a:gd name="T44" fmla="*/ 183 w 229"/>
              <a:gd name="T45" fmla="*/ 123 h 229"/>
              <a:gd name="T46" fmla="*/ 123 w 229"/>
              <a:gd name="T47" fmla="*/ 106 h 229"/>
              <a:gd name="T48" fmla="*/ 160 w 229"/>
              <a:gd name="T49" fmla="*/ 73 h 229"/>
              <a:gd name="T50" fmla="*/ 123 w 229"/>
              <a:gd name="T51" fmla="*/ 106 h 229"/>
              <a:gd name="T52" fmla="*/ 146 w 229"/>
              <a:gd name="T53" fmla="*/ 22 h 229"/>
              <a:gd name="T54" fmla="*/ 193 w 229"/>
              <a:gd name="T55" fmla="*/ 57 h 229"/>
              <a:gd name="T56" fmla="*/ 123 w 229"/>
              <a:gd name="T57" fmla="*/ 57 h 229"/>
              <a:gd name="T58" fmla="*/ 149 w 229"/>
              <a:gd name="T59" fmla="*/ 53 h 229"/>
              <a:gd name="T60" fmla="*/ 123 w 229"/>
              <a:gd name="T61" fmla="*/ 57 h 229"/>
              <a:gd name="T62" fmla="*/ 123 w 229"/>
              <a:gd name="T63" fmla="*/ 123 h 229"/>
              <a:gd name="T64" fmla="*/ 160 w 229"/>
              <a:gd name="T65" fmla="*/ 156 h 229"/>
              <a:gd name="T66" fmla="*/ 194 w 229"/>
              <a:gd name="T67" fmla="*/ 172 h 229"/>
              <a:gd name="T68" fmla="*/ 146 w 229"/>
              <a:gd name="T69" fmla="*/ 207 h 229"/>
              <a:gd name="T70" fmla="*/ 194 w 229"/>
              <a:gd name="T71" fmla="*/ 172 h 229"/>
              <a:gd name="T72" fmla="*/ 123 w 229"/>
              <a:gd name="T73" fmla="*/ 172 h 229"/>
              <a:gd name="T74" fmla="*/ 149 w 229"/>
              <a:gd name="T75" fmla="*/ 176 h 229"/>
              <a:gd name="T76" fmla="*/ 59 w 229"/>
              <a:gd name="T77" fmla="*/ 172 h 229"/>
              <a:gd name="T78" fmla="*/ 84 w 229"/>
              <a:gd name="T79" fmla="*/ 208 h 229"/>
              <a:gd name="T80" fmla="*/ 59 w 229"/>
              <a:gd name="T81" fmla="*/ 172 h 229"/>
              <a:gd name="T82" fmla="*/ 106 w 229"/>
              <a:gd name="T83" fmla="*/ 205 h 229"/>
              <a:gd name="T84" fmla="*/ 77 w 229"/>
              <a:gd name="T85" fmla="*/ 172 h 229"/>
              <a:gd name="T86" fmla="*/ 106 w 229"/>
              <a:gd name="T87" fmla="*/ 123 h 229"/>
              <a:gd name="T88" fmla="*/ 69 w 229"/>
              <a:gd name="T89" fmla="*/ 156 h 229"/>
              <a:gd name="T90" fmla="*/ 106 w 229"/>
              <a:gd name="T91" fmla="*/ 123 h 229"/>
              <a:gd name="T92" fmla="*/ 106 w 229"/>
              <a:gd name="T93" fmla="*/ 57 h 229"/>
              <a:gd name="T94" fmla="*/ 80 w 229"/>
              <a:gd name="T95" fmla="*/ 53 h 229"/>
              <a:gd name="T96" fmla="*/ 35 w 229"/>
              <a:gd name="T97" fmla="*/ 57 h 229"/>
              <a:gd name="T98" fmla="*/ 83 w 229"/>
              <a:gd name="T99" fmla="*/ 22 h 229"/>
              <a:gd name="T100" fmla="*/ 35 w 229"/>
              <a:gd name="T101" fmla="*/ 57 h 229"/>
              <a:gd name="T102" fmla="*/ 106 w 229"/>
              <a:gd name="T103" fmla="*/ 106 h 229"/>
              <a:gd name="T104" fmla="*/ 69 w 229"/>
              <a:gd name="T105" fmla="*/ 73 h 229"/>
              <a:gd name="T106" fmla="*/ 17 w 229"/>
              <a:gd name="T107" fmla="*/ 106 h 229"/>
              <a:gd name="T108" fmla="*/ 26 w 229"/>
              <a:gd name="T109" fmla="*/ 73 h 229"/>
              <a:gd name="T110" fmla="*/ 50 w 229"/>
              <a:gd name="T111" fmla="*/ 78 h 229"/>
              <a:gd name="T112" fmla="*/ 17 w 229"/>
              <a:gd name="T113" fmla="*/ 106 h 229"/>
              <a:gd name="T114" fmla="*/ 26 w 229"/>
              <a:gd name="T115" fmla="*/ 156 h 229"/>
              <a:gd name="T116" fmla="*/ 17 w 229"/>
              <a:gd name="T117" fmla="*/ 123 h 229"/>
              <a:gd name="T118" fmla="*/ 50 w 229"/>
              <a:gd name="T119" fmla="*/ 151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9" h="229">
                <a:moveTo>
                  <a:pt x="229" y="113"/>
                </a:moveTo>
                <a:cubicBezTo>
                  <a:pt x="228" y="105"/>
                  <a:pt x="227" y="97"/>
                  <a:pt x="226" y="89"/>
                </a:cubicBezTo>
                <a:cubicBezTo>
                  <a:pt x="224" y="83"/>
                  <a:pt x="222" y="76"/>
                  <a:pt x="220" y="70"/>
                </a:cubicBezTo>
                <a:cubicBezTo>
                  <a:pt x="214" y="57"/>
                  <a:pt x="206" y="44"/>
                  <a:pt x="195" y="34"/>
                </a:cubicBezTo>
                <a:cubicBezTo>
                  <a:pt x="185" y="23"/>
                  <a:pt x="172" y="15"/>
                  <a:pt x="159" y="9"/>
                </a:cubicBezTo>
                <a:cubicBezTo>
                  <a:pt x="153" y="7"/>
                  <a:pt x="146" y="5"/>
                  <a:pt x="140" y="3"/>
                </a:cubicBezTo>
                <a:cubicBezTo>
                  <a:pt x="132" y="2"/>
                  <a:pt x="124" y="1"/>
                  <a:pt x="116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4" y="0"/>
                  <a:pt x="114" y="0"/>
                  <a:pt x="113" y="0"/>
                </a:cubicBezTo>
                <a:cubicBezTo>
                  <a:pt x="105" y="1"/>
                  <a:pt x="97" y="2"/>
                  <a:pt x="89" y="3"/>
                </a:cubicBezTo>
                <a:cubicBezTo>
                  <a:pt x="82" y="5"/>
                  <a:pt x="76" y="7"/>
                  <a:pt x="70" y="9"/>
                </a:cubicBezTo>
                <a:cubicBezTo>
                  <a:pt x="56" y="15"/>
                  <a:pt x="44" y="23"/>
                  <a:pt x="34" y="34"/>
                </a:cubicBezTo>
                <a:cubicBezTo>
                  <a:pt x="23" y="44"/>
                  <a:pt x="15" y="57"/>
                  <a:pt x="9" y="70"/>
                </a:cubicBezTo>
                <a:cubicBezTo>
                  <a:pt x="7" y="76"/>
                  <a:pt x="5" y="83"/>
                  <a:pt x="3" y="89"/>
                </a:cubicBezTo>
                <a:cubicBezTo>
                  <a:pt x="1" y="97"/>
                  <a:pt x="0" y="105"/>
                  <a:pt x="0" y="113"/>
                </a:cubicBezTo>
                <a:cubicBezTo>
                  <a:pt x="0" y="114"/>
                  <a:pt x="0" y="114"/>
                  <a:pt x="0" y="115"/>
                </a:cubicBezTo>
                <a:cubicBezTo>
                  <a:pt x="0" y="115"/>
                  <a:pt x="0" y="115"/>
                  <a:pt x="0" y="116"/>
                </a:cubicBezTo>
                <a:cubicBezTo>
                  <a:pt x="0" y="124"/>
                  <a:pt x="1" y="132"/>
                  <a:pt x="3" y="140"/>
                </a:cubicBezTo>
                <a:cubicBezTo>
                  <a:pt x="5" y="147"/>
                  <a:pt x="7" y="153"/>
                  <a:pt x="9" y="159"/>
                </a:cubicBezTo>
                <a:cubicBezTo>
                  <a:pt x="15" y="173"/>
                  <a:pt x="23" y="185"/>
                  <a:pt x="34" y="195"/>
                </a:cubicBezTo>
                <a:cubicBezTo>
                  <a:pt x="44" y="206"/>
                  <a:pt x="56" y="214"/>
                  <a:pt x="70" y="220"/>
                </a:cubicBezTo>
                <a:cubicBezTo>
                  <a:pt x="76" y="222"/>
                  <a:pt x="82" y="224"/>
                  <a:pt x="89" y="226"/>
                </a:cubicBezTo>
                <a:cubicBezTo>
                  <a:pt x="97" y="228"/>
                  <a:pt x="105" y="229"/>
                  <a:pt x="113" y="229"/>
                </a:cubicBezTo>
                <a:cubicBezTo>
                  <a:pt x="114" y="229"/>
                  <a:pt x="114" y="229"/>
                  <a:pt x="114" y="229"/>
                </a:cubicBezTo>
                <a:cubicBezTo>
                  <a:pt x="116" y="229"/>
                  <a:pt x="116" y="229"/>
                  <a:pt x="116" y="229"/>
                </a:cubicBezTo>
                <a:cubicBezTo>
                  <a:pt x="124" y="229"/>
                  <a:pt x="132" y="228"/>
                  <a:pt x="140" y="226"/>
                </a:cubicBezTo>
                <a:cubicBezTo>
                  <a:pt x="146" y="224"/>
                  <a:pt x="153" y="222"/>
                  <a:pt x="159" y="220"/>
                </a:cubicBezTo>
                <a:cubicBezTo>
                  <a:pt x="172" y="214"/>
                  <a:pt x="185" y="206"/>
                  <a:pt x="195" y="195"/>
                </a:cubicBezTo>
                <a:cubicBezTo>
                  <a:pt x="206" y="185"/>
                  <a:pt x="214" y="173"/>
                  <a:pt x="220" y="159"/>
                </a:cubicBezTo>
                <a:cubicBezTo>
                  <a:pt x="222" y="153"/>
                  <a:pt x="224" y="147"/>
                  <a:pt x="226" y="140"/>
                </a:cubicBezTo>
                <a:cubicBezTo>
                  <a:pt x="227" y="132"/>
                  <a:pt x="228" y="124"/>
                  <a:pt x="229" y="116"/>
                </a:cubicBezTo>
                <a:cubicBezTo>
                  <a:pt x="229" y="115"/>
                  <a:pt x="229" y="115"/>
                  <a:pt x="229" y="115"/>
                </a:cubicBezTo>
                <a:cubicBezTo>
                  <a:pt x="229" y="114"/>
                  <a:pt x="229" y="114"/>
                  <a:pt x="229" y="113"/>
                </a:cubicBezTo>
                <a:close/>
                <a:moveTo>
                  <a:pt x="212" y="106"/>
                </a:moveTo>
                <a:cubicBezTo>
                  <a:pt x="183" y="106"/>
                  <a:pt x="183" y="106"/>
                  <a:pt x="183" y="106"/>
                </a:cubicBezTo>
                <a:cubicBezTo>
                  <a:pt x="183" y="97"/>
                  <a:pt x="181" y="87"/>
                  <a:pt x="178" y="78"/>
                </a:cubicBezTo>
                <a:cubicBezTo>
                  <a:pt x="178" y="77"/>
                  <a:pt x="178" y="75"/>
                  <a:pt x="177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6" y="79"/>
                  <a:pt x="208" y="85"/>
                  <a:pt x="209" y="91"/>
                </a:cubicBezTo>
                <a:cubicBezTo>
                  <a:pt x="211" y="96"/>
                  <a:pt x="211" y="101"/>
                  <a:pt x="212" y="106"/>
                </a:cubicBezTo>
                <a:close/>
                <a:moveTo>
                  <a:pt x="212" y="123"/>
                </a:moveTo>
                <a:cubicBezTo>
                  <a:pt x="211" y="128"/>
                  <a:pt x="211" y="133"/>
                  <a:pt x="209" y="138"/>
                </a:cubicBezTo>
                <a:cubicBezTo>
                  <a:pt x="208" y="144"/>
                  <a:pt x="206" y="150"/>
                  <a:pt x="203" y="156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78" y="154"/>
                  <a:pt x="178" y="152"/>
                  <a:pt x="178" y="151"/>
                </a:cubicBezTo>
                <a:cubicBezTo>
                  <a:pt x="181" y="142"/>
                  <a:pt x="183" y="132"/>
                  <a:pt x="183" y="123"/>
                </a:cubicBezTo>
                <a:lnTo>
                  <a:pt x="212" y="123"/>
                </a:lnTo>
                <a:close/>
                <a:moveTo>
                  <a:pt x="123" y="106"/>
                </a:moveTo>
                <a:cubicBezTo>
                  <a:pt x="123" y="73"/>
                  <a:pt x="123" y="73"/>
                  <a:pt x="123" y="73"/>
                </a:cubicBezTo>
                <a:cubicBezTo>
                  <a:pt x="160" y="73"/>
                  <a:pt x="160" y="73"/>
                  <a:pt x="160" y="73"/>
                </a:cubicBezTo>
                <a:cubicBezTo>
                  <a:pt x="164" y="84"/>
                  <a:pt x="166" y="95"/>
                  <a:pt x="167" y="106"/>
                </a:cubicBezTo>
                <a:lnTo>
                  <a:pt x="123" y="106"/>
                </a:lnTo>
                <a:close/>
                <a:moveTo>
                  <a:pt x="170" y="57"/>
                </a:moveTo>
                <a:cubicBezTo>
                  <a:pt x="164" y="44"/>
                  <a:pt x="156" y="33"/>
                  <a:pt x="146" y="22"/>
                </a:cubicBezTo>
                <a:cubicBezTo>
                  <a:pt x="145" y="22"/>
                  <a:pt x="145" y="22"/>
                  <a:pt x="145" y="22"/>
                </a:cubicBezTo>
                <a:cubicBezTo>
                  <a:pt x="164" y="28"/>
                  <a:pt x="181" y="40"/>
                  <a:pt x="193" y="57"/>
                </a:cubicBezTo>
                <a:lnTo>
                  <a:pt x="170" y="57"/>
                </a:lnTo>
                <a:close/>
                <a:moveTo>
                  <a:pt x="123" y="57"/>
                </a:moveTo>
                <a:cubicBezTo>
                  <a:pt x="123" y="24"/>
                  <a:pt x="123" y="24"/>
                  <a:pt x="123" y="24"/>
                </a:cubicBezTo>
                <a:cubicBezTo>
                  <a:pt x="133" y="32"/>
                  <a:pt x="142" y="42"/>
                  <a:pt x="149" y="53"/>
                </a:cubicBezTo>
                <a:cubicBezTo>
                  <a:pt x="150" y="54"/>
                  <a:pt x="151" y="56"/>
                  <a:pt x="152" y="57"/>
                </a:cubicBezTo>
                <a:lnTo>
                  <a:pt x="123" y="57"/>
                </a:lnTo>
                <a:close/>
                <a:moveTo>
                  <a:pt x="123" y="156"/>
                </a:moveTo>
                <a:cubicBezTo>
                  <a:pt x="123" y="123"/>
                  <a:pt x="123" y="123"/>
                  <a:pt x="123" y="123"/>
                </a:cubicBezTo>
                <a:cubicBezTo>
                  <a:pt x="167" y="123"/>
                  <a:pt x="167" y="123"/>
                  <a:pt x="167" y="123"/>
                </a:cubicBezTo>
                <a:cubicBezTo>
                  <a:pt x="166" y="134"/>
                  <a:pt x="164" y="145"/>
                  <a:pt x="160" y="156"/>
                </a:cubicBezTo>
                <a:lnTo>
                  <a:pt x="123" y="156"/>
                </a:lnTo>
                <a:close/>
                <a:moveTo>
                  <a:pt x="194" y="172"/>
                </a:moveTo>
                <a:cubicBezTo>
                  <a:pt x="181" y="189"/>
                  <a:pt x="164" y="201"/>
                  <a:pt x="145" y="208"/>
                </a:cubicBezTo>
                <a:cubicBezTo>
                  <a:pt x="145" y="207"/>
                  <a:pt x="145" y="207"/>
                  <a:pt x="146" y="207"/>
                </a:cubicBezTo>
                <a:cubicBezTo>
                  <a:pt x="156" y="196"/>
                  <a:pt x="164" y="185"/>
                  <a:pt x="170" y="172"/>
                </a:cubicBezTo>
                <a:lnTo>
                  <a:pt x="194" y="172"/>
                </a:lnTo>
                <a:close/>
                <a:moveTo>
                  <a:pt x="123" y="205"/>
                </a:moveTo>
                <a:cubicBezTo>
                  <a:pt x="123" y="172"/>
                  <a:pt x="123" y="172"/>
                  <a:pt x="123" y="172"/>
                </a:cubicBezTo>
                <a:cubicBezTo>
                  <a:pt x="152" y="172"/>
                  <a:pt x="152" y="172"/>
                  <a:pt x="152" y="172"/>
                </a:cubicBezTo>
                <a:cubicBezTo>
                  <a:pt x="151" y="173"/>
                  <a:pt x="150" y="175"/>
                  <a:pt x="149" y="176"/>
                </a:cubicBezTo>
                <a:cubicBezTo>
                  <a:pt x="142" y="187"/>
                  <a:pt x="133" y="197"/>
                  <a:pt x="123" y="205"/>
                </a:cubicBezTo>
                <a:close/>
                <a:moveTo>
                  <a:pt x="59" y="172"/>
                </a:moveTo>
                <a:cubicBezTo>
                  <a:pt x="65" y="185"/>
                  <a:pt x="73" y="196"/>
                  <a:pt x="83" y="207"/>
                </a:cubicBezTo>
                <a:cubicBezTo>
                  <a:pt x="84" y="207"/>
                  <a:pt x="84" y="207"/>
                  <a:pt x="84" y="208"/>
                </a:cubicBezTo>
                <a:cubicBezTo>
                  <a:pt x="65" y="201"/>
                  <a:pt x="48" y="189"/>
                  <a:pt x="35" y="172"/>
                </a:cubicBezTo>
                <a:lnTo>
                  <a:pt x="59" y="172"/>
                </a:lnTo>
                <a:close/>
                <a:moveTo>
                  <a:pt x="106" y="172"/>
                </a:moveTo>
                <a:cubicBezTo>
                  <a:pt x="106" y="205"/>
                  <a:pt x="106" y="205"/>
                  <a:pt x="106" y="205"/>
                </a:cubicBezTo>
                <a:cubicBezTo>
                  <a:pt x="96" y="197"/>
                  <a:pt x="87" y="187"/>
                  <a:pt x="80" y="176"/>
                </a:cubicBezTo>
                <a:cubicBezTo>
                  <a:pt x="79" y="175"/>
                  <a:pt x="78" y="173"/>
                  <a:pt x="77" y="172"/>
                </a:cubicBezTo>
                <a:lnTo>
                  <a:pt x="106" y="172"/>
                </a:lnTo>
                <a:close/>
                <a:moveTo>
                  <a:pt x="106" y="123"/>
                </a:moveTo>
                <a:cubicBezTo>
                  <a:pt x="106" y="156"/>
                  <a:pt x="106" y="156"/>
                  <a:pt x="106" y="156"/>
                </a:cubicBezTo>
                <a:cubicBezTo>
                  <a:pt x="69" y="156"/>
                  <a:pt x="69" y="156"/>
                  <a:pt x="69" y="156"/>
                </a:cubicBezTo>
                <a:cubicBezTo>
                  <a:pt x="65" y="145"/>
                  <a:pt x="63" y="134"/>
                  <a:pt x="62" y="123"/>
                </a:cubicBezTo>
                <a:lnTo>
                  <a:pt x="106" y="123"/>
                </a:lnTo>
                <a:close/>
                <a:moveTo>
                  <a:pt x="106" y="24"/>
                </a:moveTo>
                <a:cubicBezTo>
                  <a:pt x="106" y="57"/>
                  <a:pt x="106" y="57"/>
                  <a:pt x="106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6"/>
                  <a:pt x="79" y="54"/>
                  <a:pt x="80" y="53"/>
                </a:cubicBezTo>
                <a:cubicBezTo>
                  <a:pt x="87" y="42"/>
                  <a:pt x="96" y="32"/>
                  <a:pt x="106" y="24"/>
                </a:cubicBezTo>
                <a:close/>
                <a:moveTo>
                  <a:pt x="35" y="57"/>
                </a:moveTo>
                <a:cubicBezTo>
                  <a:pt x="48" y="40"/>
                  <a:pt x="65" y="28"/>
                  <a:pt x="84" y="22"/>
                </a:cubicBezTo>
                <a:cubicBezTo>
                  <a:pt x="84" y="22"/>
                  <a:pt x="84" y="22"/>
                  <a:pt x="83" y="22"/>
                </a:cubicBezTo>
                <a:cubicBezTo>
                  <a:pt x="73" y="33"/>
                  <a:pt x="65" y="44"/>
                  <a:pt x="59" y="57"/>
                </a:cubicBezTo>
                <a:lnTo>
                  <a:pt x="35" y="57"/>
                </a:lnTo>
                <a:close/>
                <a:moveTo>
                  <a:pt x="106" y="73"/>
                </a:moveTo>
                <a:cubicBezTo>
                  <a:pt x="106" y="106"/>
                  <a:pt x="106" y="106"/>
                  <a:pt x="106" y="106"/>
                </a:cubicBezTo>
                <a:cubicBezTo>
                  <a:pt x="62" y="106"/>
                  <a:pt x="62" y="106"/>
                  <a:pt x="62" y="106"/>
                </a:cubicBezTo>
                <a:cubicBezTo>
                  <a:pt x="63" y="95"/>
                  <a:pt x="65" y="84"/>
                  <a:pt x="69" y="73"/>
                </a:cubicBezTo>
                <a:lnTo>
                  <a:pt x="106" y="73"/>
                </a:lnTo>
                <a:close/>
                <a:moveTo>
                  <a:pt x="17" y="106"/>
                </a:moveTo>
                <a:cubicBezTo>
                  <a:pt x="17" y="101"/>
                  <a:pt x="18" y="96"/>
                  <a:pt x="20" y="91"/>
                </a:cubicBezTo>
                <a:cubicBezTo>
                  <a:pt x="21" y="85"/>
                  <a:pt x="23" y="79"/>
                  <a:pt x="26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5"/>
                  <a:pt x="51" y="77"/>
                  <a:pt x="50" y="78"/>
                </a:cubicBezTo>
                <a:cubicBezTo>
                  <a:pt x="48" y="87"/>
                  <a:pt x="46" y="97"/>
                  <a:pt x="46" y="106"/>
                </a:cubicBezTo>
                <a:lnTo>
                  <a:pt x="17" y="106"/>
                </a:lnTo>
                <a:close/>
                <a:moveTo>
                  <a:pt x="52" y="156"/>
                </a:moveTo>
                <a:cubicBezTo>
                  <a:pt x="26" y="156"/>
                  <a:pt x="26" y="156"/>
                  <a:pt x="26" y="156"/>
                </a:cubicBezTo>
                <a:cubicBezTo>
                  <a:pt x="23" y="150"/>
                  <a:pt x="21" y="144"/>
                  <a:pt x="20" y="138"/>
                </a:cubicBezTo>
                <a:cubicBezTo>
                  <a:pt x="18" y="133"/>
                  <a:pt x="17" y="128"/>
                  <a:pt x="17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46" y="132"/>
                  <a:pt x="48" y="142"/>
                  <a:pt x="50" y="151"/>
                </a:cubicBezTo>
                <a:cubicBezTo>
                  <a:pt x="51" y="152"/>
                  <a:pt x="51" y="154"/>
                  <a:pt x="52" y="156"/>
                </a:cubicBezTo>
                <a:close/>
              </a:path>
            </a:pathLst>
          </a:custGeom>
          <a:solidFill>
            <a:srgbClr val="03B8D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F079AEF-BB4B-4B34-94B3-E51CD5F9A266}"/>
              </a:ext>
            </a:extLst>
          </p:cNvPr>
          <p:cNvGrpSpPr/>
          <p:nvPr/>
        </p:nvGrpSpPr>
        <p:grpSpPr>
          <a:xfrm>
            <a:off x="4170329" y="1195442"/>
            <a:ext cx="367567" cy="488226"/>
            <a:chOff x="6515100" y="1835149"/>
            <a:chExt cx="522288" cy="693737"/>
          </a:xfrm>
          <a:solidFill>
            <a:srgbClr val="FFE55F"/>
          </a:solidFill>
        </p:grpSpPr>
        <p:sp>
          <p:nvSpPr>
            <p:cNvPr id="20" name="Oval 39">
              <a:extLst>
                <a:ext uri="{FF2B5EF4-FFF2-40B4-BE49-F238E27FC236}">
                  <a16:creationId xmlns:a16="http://schemas.microsoft.com/office/drawing/2014/main" id="{73F00527-6B41-4B69-ADA9-B4FD2944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638" y="1835149"/>
              <a:ext cx="303213" cy="3048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48E041CD-2A54-46D9-9050-5D71DC61F46D}"/>
                </a:ext>
              </a:extLst>
            </p:cNvPr>
            <p:cNvSpPr/>
            <p:nvPr/>
          </p:nvSpPr>
          <p:spPr bwMode="auto">
            <a:xfrm>
              <a:off x="6515100" y="2174874"/>
              <a:ext cx="522288" cy="354012"/>
            </a:xfrm>
            <a:custGeom>
              <a:avLst/>
              <a:gdLst>
                <a:gd name="T0" fmla="*/ 166 w 168"/>
                <a:gd name="T1" fmla="*/ 63 h 114"/>
                <a:gd name="T2" fmla="*/ 119 w 168"/>
                <a:gd name="T3" fmla="*/ 1 h 114"/>
                <a:gd name="T4" fmla="*/ 49 w 168"/>
                <a:gd name="T5" fmla="*/ 1 h 114"/>
                <a:gd name="T6" fmla="*/ 0 w 168"/>
                <a:gd name="T7" fmla="*/ 76 h 114"/>
                <a:gd name="T8" fmla="*/ 1 w 168"/>
                <a:gd name="T9" fmla="*/ 114 h 114"/>
                <a:gd name="T10" fmla="*/ 168 w 168"/>
                <a:gd name="T11" fmla="*/ 114 h 114"/>
                <a:gd name="T12" fmla="*/ 168 w 168"/>
                <a:gd name="T13" fmla="*/ 113 h 114"/>
                <a:gd name="T14" fmla="*/ 168 w 168"/>
                <a:gd name="T15" fmla="*/ 77 h 114"/>
                <a:gd name="T16" fmla="*/ 166 w 168"/>
                <a:gd name="T17" fmla="*/ 6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14">
                  <a:moveTo>
                    <a:pt x="166" y="63"/>
                  </a:moveTo>
                  <a:cubicBezTo>
                    <a:pt x="162" y="35"/>
                    <a:pt x="144" y="13"/>
                    <a:pt x="119" y="1"/>
                  </a:cubicBezTo>
                  <a:cubicBezTo>
                    <a:pt x="115" y="0"/>
                    <a:pt x="54" y="0"/>
                    <a:pt x="49" y="1"/>
                  </a:cubicBezTo>
                  <a:cubicBezTo>
                    <a:pt x="20" y="15"/>
                    <a:pt x="1" y="43"/>
                    <a:pt x="0" y="76"/>
                  </a:cubicBezTo>
                  <a:cubicBezTo>
                    <a:pt x="0" y="77"/>
                    <a:pt x="1" y="114"/>
                    <a:pt x="1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8" y="113"/>
                    <a:pt x="168" y="113"/>
                    <a:pt x="168" y="113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2"/>
                    <a:pt x="167" y="68"/>
                    <a:pt x="166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C3F02ED7-EA17-4E59-AD89-7E007315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5" y="3200595"/>
            <a:ext cx="6115591" cy="13993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CDA2A45-221B-4209-B5ED-ADFE8223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49" y="3075806"/>
            <a:ext cx="1894007" cy="158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38AF8BD3-6C51-4DE6-9450-E1FE4D0B24DD}"/>
              </a:ext>
            </a:extLst>
          </p:cNvPr>
          <p:cNvSpPr txBox="1">
            <a:spLocks noChangeArrowheads="1"/>
          </p:cNvSpPr>
          <p:nvPr/>
        </p:nvSpPr>
        <p:spPr>
          <a:xfrm>
            <a:off x="97317" y="78130"/>
            <a:ext cx="77150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2000" kern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YuppySC-Regular"/>
                <a:sym typeface="YuppySC-Regular"/>
              </a:rPr>
              <a:t>自助申请（测试环境）</a:t>
            </a:r>
            <a:endParaRPr kumimoji="1" lang="en-US" altLang="zh-CN" sz="2000" kern="1200" dirty="0">
              <a:solidFill>
                <a:schemeClr val="tx1"/>
              </a:solidFill>
              <a:latin typeface="Microsoft YaHei" charset="0"/>
              <a:ea typeface="Microsoft YaHei" charset="0"/>
              <a:cs typeface="YuppySC-Regular"/>
              <a:sym typeface="Yuppy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05639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22">
            <a:extLst>
              <a:ext uri="{FF2B5EF4-FFF2-40B4-BE49-F238E27FC236}">
                <a16:creationId xmlns:a16="http://schemas.microsoft.com/office/drawing/2014/main" id="{3769F693-C5B4-4B33-85EA-6DA1E263111C}"/>
              </a:ext>
            </a:extLst>
          </p:cNvPr>
          <p:cNvCxnSpPr/>
          <p:nvPr/>
        </p:nvCxnSpPr>
        <p:spPr>
          <a:xfrm>
            <a:off x="2715739" y="1578581"/>
            <a:ext cx="112419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4">
            <a:extLst>
              <a:ext uri="{FF2B5EF4-FFF2-40B4-BE49-F238E27FC236}">
                <a16:creationId xmlns:a16="http://schemas.microsoft.com/office/drawing/2014/main" id="{A2EBDA2F-308E-4BE6-9145-BEF61D47914D}"/>
              </a:ext>
            </a:extLst>
          </p:cNvPr>
          <p:cNvCxnSpPr/>
          <p:nvPr/>
        </p:nvCxnSpPr>
        <p:spPr>
          <a:xfrm>
            <a:off x="5206046" y="1578581"/>
            <a:ext cx="112419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1">
            <a:extLst>
              <a:ext uri="{FF2B5EF4-FFF2-40B4-BE49-F238E27FC236}">
                <a16:creationId xmlns:a16="http://schemas.microsoft.com/office/drawing/2014/main" id="{9FAB9C7C-BAE3-411A-94A3-17CF056ADDB6}"/>
              </a:ext>
            </a:extLst>
          </p:cNvPr>
          <p:cNvGrpSpPr/>
          <p:nvPr/>
        </p:nvGrpSpPr>
        <p:grpSpPr>
          <a:xfrm>
            <a:off x="1464886" y="1010913"/>
            <a:ext cx="1135596" cy="1135338"/>
            <a:chOff x="2019765" y="1757191"/>
            <a:chExt cx="1513668" cy="1513668"/>
          </a:xfrm>
          <a:solidFill>
            <a:srgbClr val="FFE55F"/>
          </a:solidFill>
        </p:grpSpPr>
        <p:grpSp>
          <p:nvGrpSpPr>
            <p:cNvPr id="5" name="Group 20">
              <a:extLst>
                <a:ext uri="{FF2B5EF4-FFF2-40B4-BE49-F238E27FC236}">
                  <a16:creationId xmlns:a16="http://schemas.microsoft.com/office/drawing/2014/main" id="{787BE779-E207-422E-BE14-9975502821E7}"/>
                </a:ext>
              </a:extLst>
            </p:cNvPr>
            <p:cNvGrpSpPr/>
            <p:nvPr/>
          </p:nvGrpSpPr>
          <p:grpSpPr>
            <a:xfrm>
              <a:off x="2019765" y="1757191"/>
              <a:ext cx="1513668" cy="1513668"/>
              <a:chOff x="2019765" y="1694131"/>
              <a:chExt cx="1513668" cy="1513668"/>
            </a:xfrm>
            <a:grpFill/>
          </p:grpSpPr>
          <p:sp>
            <p:nvSpPr>
              <p:cNvPr id="7" name="Teardrop 9">
                <a:extLst>
                  <a:ext uri="{FF2B5EF4-FFF2-40B4-BE49-F238E27FC236}">
                    <a16:creationId xmlns:a16="http://schemas.microsoft.com/office/drawing/2014/main" id="{C1568349-3389-43A6-B495-29C183B78D72}"/>
                  </a:ext>
                </a:extLst>
              </p:cNvPr>
              <p:cNvSpPr/>
              <p:nvPr/>
            </p:nvSpPr>
            <p:spPr>
              <a:xfrm rot="8028697">
                <a:off x="2019765" y="1694131"/>
                <a:ext cx="1513668" cy="151366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" name="Teardrop 3">
                <a:extLst>
                  <a:ext uri="{FF2B5EF4-FFF2-40B4-BE49-F238E27FC236}">
                    <a16:creationId xmlns:a16="http://schemas.microsoft.com/office/drawing/2014/main" id="{1E747DED-CEE8-486D-B0BD-BA3C11BAA897}"/>
                  </a:ext>
                </a:extLst>
              </p:cNvPr>
              <p:cNvSpPr/>
              <p:nvPr/>
            </p:nvSpPr>
            <p:spPr>
              <a:xfrm rot="8028697">
                <a:off x="2084879" y="1759244"/>
                <a:ext cx="1383446" cy="138344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" name="Rectangle 60">
              <a:extLst>
                <a:ext uri="{FF2B5EF4-FFF2-40B4-BE49-F238E27FC236}">
                  <a16:creationId xmlns:a16="http://schemas.microsoft.com/office/drawing/2014/main" id="{A15CB79F-E4DD-4BDE-860D-CC56C7F0DA75}"/>
                </a:ext>
              </a:extLst>
            </p:cNvPr>
            <p:cNvSpPr/>
            <p:nvPr/>
          </p:nvSpPr>
          <p:spPr>
            <a:xfrm>
              <a:off x="2268035" y="2294436"/>
              <a:ext cx="1066635" cy="3693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自助申请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Group 23">
            <a:extLst>
              <a:ext uri="{FF2B5EF4-FFF2-40B4-BE49-F238E27FC236}">
                <a16:creationId xmlns:a16="http://schemas.microsoft.com/office/drawing/2014/main" id="{89EEC361-3579-46F4-B680-47B1180B1E05}"/>
              </a:ext>
            </a:extLst>
          </p:cNvPr>
          <p:cNvGrpSpPr/>
          <p:nvPr/>
        </p:nvGrpSpPr>
        <p:grpSpPr>
          <a:xfrm>
            <a:off x="3973109" y="987574"/>
            <a:ext cx="1135596" cy="1135338"/>
            <a:chOff x="5339165" y="1757191"/>
            <a:chExt cx="1513668" cy="1513668"/>
          </a:xfrm>
          <a:solidFill>
            <a:srgbClr val="EA545D"/>
          </a:solidFill>
        </p:grpSpPr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DC077758-70FE-42E6-A01D-938E8CC81434}"/>
                </a:ext>
              </a:extLst>
            </p:cNvPr>
            <p:cNvGrpSpPr/>
            <p:nvPr/>
          </p:nvGrpSpPr>
          <p:grpSpPr>
            <a:xfrm>
              <a:off x="5339165" y="1757191"/>
              <a:ext cx="1513668" cy="1513668"/>
              <a:chOff x="5339165" y="1694131"/>
              <a:chExt cx="1513668" cy="1513668"/>
            </a:xfrm>
            <a:grpFill/>
          </p:grpSpPr>
          <p:sp>
            <p:nvSpPr>
              <p:cNvPr id="12" name="Teardrop 10">
                <a:extLst>
                  <a:ext uri="{FF2B5EF4-FFF2-40B4-BE49-F238E27FC236}">
                    <a16:creationId xmlns:a16="http://schemas.microsoft.com/office/drawing/2014/main" id="{689C195D-43AA-4BEA-AA7F-EC40F8467511}"/>
                  </a:ext>
                </a:extLst>
              </p:cNvPr>
              <p:cNvSpPr/>
              <p:nvPr/>
            </p:nvSpPr>
            <p:spPr>
              <a:xfrm rot="8028697">
                <a:off x="5339165" y="1694131"/>
                <a:ext cx="1513668" cy="151366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" name="Teardrop 4">
                <a:extLst>
                  <a:ext uri="{FF2B5EF4-FFF2-40B4-BE49-F238E27FC236}">
                    <a16:creationId xmlns:a16="http://schemas.microsoft.com/office/drawing/2014/main" id="{CD1539B2-0966-4453-803A-F56F24D3FAD0}"/>
                  </a:ext>
                </a:extLst>
              </p:cNvPr>
              <p:cNvSpPr/>
              <p:nvPr/>
            </p:nvSpPr>
            <p:spPr>
              <a:xfrm rot="8028697">
                <a:off x="5404278" y="1759242"/>
                <a:ext cx="1383446" cy="138344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1" name="Rectangle 61">
              <a:extLst>
                <a:ext uri="{FF2B5EF4-FFF2-40B4-BE49-F238E27FC236}">
                  <a16:creationId xmlns:a16="http://schemas.microsoft.com/office/drawing/2014/main" id="{774F3945-539A-42E9-B286-152AB6821F10}"/>
                </a:ext>
              </a:extLst>
            </p:cNvPr>
            <p:cNvSpPr/>
            <p:nvPr/>
          </p:nvSpPr>
          <p:spPr>
            <a:xfrm>
              <a:off x="5465573" y="2333211"/>
              <a:ext cx="1291847" cy="36930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规范检查</a:t>
              </a:r>
              <a:endParaRPr kumimoji="0" lang="vi-V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84940A9D-B242-4833-8129-E9EFBEF94129}"/>
              </a:ext>
            </a:extLst>
          </p:cNvPr>
          <p:cNvGrpSpPr/>
          <p:nvPr/>
        </p:nvGrpSpPr>
        <p:grpSpPr>
          <a:xfrm>
            <a:off x="6445497" y="1010913"/>
            <a:ext cx="1135596" cy="1135338"/>
            <a:chOff x="8658562" y="1757191"/>
            <a:chExt cx="1513668" cy="1513668"/>
          </a:xfrm>
          <a:solidFill>
            <a:srgbClr val="03B8DF"/>
          </a:solidFill>
        </p:grpSpPr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741D9CB7-5F09-4B4C-93A3-94666B5FFB4C}"/>
                </a:ext>
              </a:extLst>
            </p:cNvPr>
            <p:cNvGrpSpPr/>
            <p:nvPr/>
          </p:nvGrpSpPr>
          <p:grpSpPr>
            <a:xfrm>
              <a:off x="8658562" y="1757191"/>
              <a:ext cx="1513668" cy="1513668"/>
              <a:chOff x="8658562" y="1694131"/>
              <a:chExt cx="1513668" cy="1513668"/>
            </a:xfrm>
            <a:grpFill/>
          </p:grpSpPr>
          <p:sp>
            <p:nvSpPr>
              <p:cNvPr id="17" name="Teardrop 11">
                <a:extLst>
                  <a:ext uri="{FF2B5EF4-FFF2-40B4-BE49-F238E27FC236}">
                    <a16:creationId xmlns:a16="http://schemas.microsoft.com/office/drawing/2014/main" id="{1F0AAAE1-4602-4563-97A0-DF06097DC667}"/>
                  </a:ext>
                </a:extLst>
              </p:cNvPr>
              <p:cNvSpPr/>
              <p:nvPr/>
            </p:nvSpPr>
            <p:spPr>
              <a:xfrm rot="8028697">
                <a:off x="8658562" y="1694131"/>
                <a:ext cx="1513668" cy="151366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Teardrop 5">
                <a:extLst>
                  <a:ext uri="{FF2B5EF4-FFF2-40B4-BE49-F238E27FC236}">
                    <a16:creationId xmlns:a16="http://schemas.microsoft.com/office/drawing/2014/main" id="{2983B982-4C5E-457C-9A40-313EF581CADA}"/>
                  </a:ext>
                </a:extLst>
              </p:cNvPr>
              <p:cNvSpPr/>
              <p:nvPr/>
            </p:nvSpPr>
            <p:spPr>
              <a:xfrm rot="8028697">
                <a:off x="8723676" y="1759244"/>
                <a:ext cx="1383446" cy="138344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6" name="Rectangle 62">
              <a:extLst>
                <a:ext uri="{FF2B5EF4-FFF2-40B4-BE49-F238E27FC236}">
                  <a16:creationId xmlns:a16="http://schemas.microsoft.com/office/drawing/2014/main" id="{77C650E5-7FAC-4AF5-847F-12574AC837D9}"/>
                </a:ext>
              </a:extLst>
            </p:cNvPr>
            <p:cNvSpPr/>
            <p:nvPr/>
          </p:nvSpPr>
          <p:spPr>
            <a:xfrm>
              <a:off x="8945628" y="2351547"/>
              <a:ext cx="1066634" cy="36930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自动创建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24">
            <a:extLst>
              <a:ext uri="{FF2B5EF4-FFF2-40B4-BE49-F238E27FC236}">
                <a16:creationId xmlns:a16="http://schemas.microsoft.com/office/drawing/2014/main" id="{985254BD-9529-4946-A5A8-204B08A0238D}"/>
              </a:ext>
            </a:extLst>
          </p:cNvPr>
          <p:cNvGrpSpPr/>
          <p:nvPr/>
        </p:nvGrpSpPr>
        <p:grpSpPr>
          <a:xfrm>
            <a:off x="942340" y="2404550"/>
            <a:ext cx="2270189" cy="348865"/>
            <a:chOff x="3002037" y="1465798"/>
            <a:chExt cx="7067433" cy="369332"/>
          </a:xfrm>
          <a:solidFill>
            <a:schemeClr val="tx1"/>
          </a:solidFill>
          <a:effectLst/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3141D14-FCD9-40CD-931C-DEFFB5FE660A}"/>
                </a:ext>
              </a:extLst>
            </p:cNvPr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E1871E7E-BCC7-4506-A202-4F680BCDBE4A}"/>
                </a:ext>
              </a:extLst>
            </p:cNvPr>
            <p:cNvSpPr txBox="1"/>
            <p:nvPr/>
          </p:nvSpPr>
          <p:spPr>
            <a:xfrm>
              <a:off x="3691437" y="1500687"/>
              <a:ext cx="5688629" cy="29325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用户自助申请提交</a:t>
              </a:r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0804B150-F40B-466A-8B70-3C76FC0134AC}"/>
              </a:ext>
            </a:extLst>
          </p:cNvPr>
          <p:cNvSpPr txBox="1"/>
          <p:nvPr/>
        </p:nvSpPr>
        <p:spPr>
          <a:xfrm>
            <a:off x="942341" y="2827620"/>
            <a:ext cx="2270188" cy="1315749"/>
          </a:xfrm>
          <a:prstGeom prst="rect">
            <a:avLst/>
          </a:prstGeom>
          <a:noFill/>
        </p:spPr>
        <p:txBody>
          <a:bodyPr wrap="square" lIns="68585" tIns="34292" rIns="68585" bIns="34292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选择应用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，源自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CMDB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选择类型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，可选：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PostgreSQL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数据库名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，建议：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应用简称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]+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dbts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，不许重名。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4A494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用户名称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，格式为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h3c+[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自定义字符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，字母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_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字符以内，可复用已有数据库用户。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4A494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使用租期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，可选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个月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4A494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申请说明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，非必填，建议据实填写。</a:t>
            </a:r>
          </a:p>
        </p:txBody>
      </p:sp>
      <p:grpSp>
        <p:nvGrpSpPr>
          <p:cNvPr id="23" name="组合 28">
            <a:extLst>
              <a:ext uri="{FF2B5EF4-FFF2-40B4-BE49-F238E27FC236}">
                <a16:creationId xmlns:a16="http://schemas.microsoft.com/office/drawing/2014/main" id="{76AA2399-4F5B-400B-B3BB-3655ABE895DE}"/>
              </a:ext>
            </a:extLst>
          </p:cNvPr>
          <p:cNvGrpSpPr/>
          <p:nvPr/>
        </p:nvGrpSpPr>
        <p:grpSpPr>
          <a:xfrm>
            <a:off x="3427029" y="2404550"/>
            <a:ext cx="2270189" cy="348865"/>
            <a:chOff x="3002037" y="1465798"/>
            <a:chExt cx="7067433" cy="369332"/>
          </a:xfrm>
          <a:solidFill>
            <a:schemeClr val="tx1"/>
          </a:solidFill>
          <a:effectLst/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F7CF3E-F597-47DA-BB6E-AB406F26F2F1}"/>
                </a:ext>
              </a:extLst>
            </p:cNvPr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673EC4E7-5FC2-4139-8A77-F7D1C55CDA8F}"/>
                </a:ext>
              </a:extLst>
            </p:cNvPr>
            <p:cNvSpPr txBox="1"/>
            <p:nvPr/>
          </p:nvSpPr>
          <p:spPr>
            <a:xfrm>
              <a:off x="3691437" y="1500687"/>
              <a:ext cx="5688629" cy="29325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应用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DBA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规范检查</a:t>
              </a:r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71473A95-9775-4451-B212-2F7788EF3638}"/>
              </a:ext>
            </a:extLst>
          </p:cNvPr>
          <p:cNvSpPr txBox="1"/>
          <p:nvPr/>
        </p:nvSpPr>
        <p:spPr>
          <a:xfrm>
            <a:off x="3427029" y="2827620"/>
            <a:ext cx="2270189" cy="346253"/>
          </a:xfrm>
          <a:prstGeom prst="rect">
            <a:avLst/>
          </a:prstGeom>
          <a:noFill/>
        </p:spPr>
        <p:txBody>
          <a:bodyPr wrap="square" lIns="68585" tIns="34292" rIns="68585" bIns="34292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DBA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会根据用户申请情况，参考后台资源使用情况，评估是否允许申请。</a:t>
            </a: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E3B36001-95CA-4893-B3A9-5D610B32A4ED}"/>
              </a:ext>
            </a:extLst>
          </p:cNvPr>
          <p:cNvGrpSpPr/>
          <p:nvPr/>
        </p:nvGrpSpPr>
        <p:grpSpPr>
          <a:xfrm>
            <a:off x="5886619" y="2404550"/>
            <a:ext cx="2270189" cy="348865"/>
            <a:chOff x="3002037" y="1465798"/>
            <a:chExt cx="7067433" cy="369332"/>
          </a:xfrm>
          <a:solidFill>
            <a:schemeClr val="tx1"/>
          </a:solidFill>
          <a:effectLst/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5428988-3874-42ED-B7D7-59C7FE5B5436}"/>
                </a:ext>
              </a:extLst>
            </p:cNvPr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TextBox 4">
              <a:extLst>
                <a:ext uri="{FF2B5EF4-FFF2-40B4-BE49-F238E27FC236}">
                  <a16:creationId xmlns:a16="http://schemas.microsoft.com/office/drawing/2014/main" id="{7A8C5DA7-E8F9-4E06-A156-233612F0F7BB}"/>
                </a:ext>
              </a:extLst>
            </p:cNvPr>
            <p:cNvSpPr txBox="1"/>
            <p:nvPr/>
          </p:nvSpPr>
          <p:spPr>
            <a:xfrm>
              <a:off x="3691437" y="1500687"/>
              <a:ext cx="5688629" cy="29325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后台服务自动创建</a:t>
              </a:r>
            </a:p>
          </p:txBody>
        </p:sp>
      </p:grpSp>
      <p:sp>
        <p:nvSpPr>
          <p:cNvPr id="30" name="TextBox 9">
            <a:extLst>
              <a:ext uri="{FF2B5EF4-FFF2-40B4-BE49-F238E27FC236}">
                <a16:creationId xmlns:a16="http://schemas.microsoft.com/office/drawing/2014/main" id="{C6F5999B-AE27-4ADA-8940-4E1FBF7657FE}"/>
              </a:ext>
            </a:extLst>
          </p:cNvPr>
          <p:cNvSpPr txBox="1"/>
          <p:nvPr/>
        </p:nvSpPr>
        <p:spPr>
          <a:xfrm>
            <a:off x="5886619" y="2827620"/>
            <a:ext cx="2270189" cy="623252"/>
          </a:xfrm>
          <a:prstGeom prst="rect">
            <a:avLst/>
          </a:prstGeom>
          <a:noFill/>
        </p:spPr>
        <p:txBody>
          <a:bodyPr wrap="square" lIns="68585" tIns="34292" rIns="68585" bIns="34292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审核通过后会自动触发创建任务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4A494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同步创建过程日志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4A494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A49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创建成功后邮件通知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4A494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494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571EC7DF-18C2-4C72-A885-B6C55172AF81}"/>
              </a:ext>
            </a:extLst>
          </p:cNvPr>
          <p:cNvSpPr txBox="1">
            <a:spLocks noChangeArrowheads="1"/>
          </p:cNvSpPr>
          <p:nvPr/>
        </p:nvSpPr>
        <p:spPr>
          <a:xfrm>
            <a:off x="97317" y="78130"/>
            <a:ext cx="77150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YuppySC-Regular"/>
                <a:sym typeface="YuppySC-Regular"/>
              </a:rPr>
              <a:t>自助申请流程（测试环境）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Microsoft YaHei" charset="0"/>
              <a:ea typeface="Microsoft YaHei" charset="0"/>
              <a:cs typeface="YuppySC-Regular"/>
              <a:sym typeface="YuppySC-Regular"/>
            </a:endParaRPr>
          </a:p>
        </p:txBody>
      </p:sp>
      <p:grpSp>
        <p:nvGrpSpPr>
          <p:cNvPr id="32" name="组 2">
            <a:extLst>
              <a:ext uri="{FF2B5EF4-FFF2-40B4-BE49-F238E27FC236}">
                <a16:creationId xmlns:a16="http://schemas.microsoft.com/office/drawing/2014/main" id="{D263A9DE-E15D-43A4-856F-283538CAD1F3}"/>
              </a:ext>
            </a:extLst>
          </p:cNvPr>
          <p:cNvGrpSpPr/>
          <p:nvPr/>
        </p:nvGrpSpPr>
        <p:grpSpPr>
          <a:xfrm>
            <a:off x="827583" y="4119641"/>
            <a:ext cx="7632849" cy="756366"/>
            <a:chOff x="1188707" y="3172548"/>
            <a:chExt cx="6839678" cy="1429238"/>
          </a:xfrm>
        </p:grpSpPr>
        <p:sp>
          <p:nvSpPr>
            <p:cNvPr id="33" name="矩形 83">
              <a:extLst>
                <a:ext uri="{FF2B5EF4-FFF2-40B4-BE49-F238E27FC236}">
                  <a16:creationId xmlns:a16="http://schemas.microsoft.com/office/drawing/2014/main" id="{6476F5D8-8075-485C-904F-DE74B52E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007" y="3245273"/>
              <a:ext cx="6713179" cy="1255940"/>
            </a:xfrm>
            <a:prstGeom prst="rect">
              <a:avLst/>
            </a:prstGeom>
            <a:solidFill>
              <a:srgbClr val="F2F2F2"/>
            </a:solidFill>
            <a:ln w="9525" cmpd="sng">
              <a:solidFill>
                <a:srgbClr val="55735B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9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Box 84">
              <a:extLst>
                <a:ext uri="{FF2B5EF4-FFF2-40B4-BE49-F238E27FC236}">
                  <a16:creationId xmlns:a16="http://schemas.microsoft.com/office/drawing/2014/main" id="{3D0A4FEC-CA8C-46D4-B592-2B967924F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613" y="3201021"/>
              <a:ext cx="6302942" cy="11941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提醒</a:t>
              </a:r>
              <a:r>
                <a: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：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到期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前会有邮件提醒续期，到期后后台自动锁定账号。到期前续期，则从到期时间往后延，到期后续期，则从当前时间往后延，并启用账号。</a:t>
              </a: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6CCCC6C4-9FB9-4BF9-8B58-3C0D9ACC5B51}"/>
                </a:ext>
              </a:extLst>
            </p:cNvPr>
            <p:cNvSpPr/>
            <p:nvPr/>
          </p:nvSpPr>
          <p:spPr bwMode="auto">
            <a:xfrm>
              <a:off x="1188707" y="3172548"/>
              <a:ext cx="391805" cy="392981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45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90" b="0" i="0" u="none" strike="noStrike" kern="1200" cap="none" spc="0" normalizeH="0" baseline="0" noProof="0">
                <a:ln>
                  <a:noFill/>
                </a:ln>
                <a:solidFill>
                  <a:srgbClr val="2C363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D50801E-A3C3-478A-AC69-22E2F3D0DE41}"/>
                </a:ext>
              </a:extLst>
            </p:cNvPr>
            <p:cNvSpPr/>
            <p:nvPr/>
          </p:nvSpPr>
          <p:spPr bwMode="auto">
            <a:xfrm flipH="1" flipV="1">
              <a:off x="7636580" y="4208805"/>
              <a:ext cx="391805" cy="392981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45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90" b="0" i="0" u="none" strike="noStrike" kern="1200" cap="none" spc="0" normalizeH="0" baseline="0" noProof="0">
                <a:ln>
                  <a:noFill/>
                </a:ln>
                <a:solidFill>
                  <a:srgbClr val="2C363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8711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5">
            <a:extLst>
              <a:ext uri="{FF2B5EF4-FFF2-40B4-BE49-F238E27FC236}">
                <a16:creationId xmlns:a16="http://schemas.microsoft.com/office/drawing/2014/main" id="{FFDF02C5-0E24-414E-BA43-3A174165941F}"/>
              </a:ext>
            </a:extLst>
          </p:cNvPr>
          <p:cNvSpPr/>
          <p:nvPr/>
        </p:nvSpPr>
        <p:spPr>
          <a:xfrm rot="5400000">
            <a:off x="5275268" y="1548027"/>
            <a:ext cx="270030" cy="432048"/>
          </a:xfrm>
          <a:prstGeom prst="chevron">
            <a:avLst/>
          </a:prstGeom>
          <a:solidFill>
            <a:srgbClr val="FFE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16">
            <a:extLst>
              <a:ext uri="{FF2B5EF4-FFF2-40B4-BE49-F238E27FC236}">
                <a16:creationId xmlns:a16="http://schemas.microsoft.com/office/drawing/2014/main" id="{642AC2DE-A770-41AC-94BF-0F7FC93B86FA}"/>
              </a:ext>
            </a:extLst>
          </p:cNvPr>
          <p:cNvCxnSpPr/>
          <p:nvPr/>
        </p:nvCxnSpPr>
        <p:spPr>
          <a:xfrm>
            <a:off x="5410283" y="1980075"/>
            <a:ext cx="2727303" cy="0"/>
          </a:xfrm>
          <a:prstGeom prst="line">
            <a:avLst/>
          </a:prstGeom>
          <a:ln>
            <a:solidFill>
              <a:srgbClr val="FFE55F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813D03-CD69-4044-A080-7D8787F8564F}"/>
              </a:ext>
            </a:extLst>
          </p:cNvPr>
          <p:cNvSpPr/>
          <p:nvPr/>
        </p:nvSpPr>
        <p:spPr>
          <a:xfrm>
            <a:off x="5663032" y="1059582"/>
            <a:ext cx="959223" cy="31546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功能目标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E3FDA6-6352-4099-BF23-6B87562B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310" y="1347614"/>
            <a:ext cx="2879130" cy="63452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000000"/>
                </a:solidFill>
              </a:rPr>
              <a:t>通过标准化、可视化、自动化的对软件发放，快速安装数据库软件，提高软件安装和配置的效率，且标准统一、易于管理、降低失误。</a:t>
            </a:r>
            <a:endParaRPr lang="zh-CN" altLang="en-US" sz="105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燕尾形 9">
            <a:extLst>
              <a:ext uri="{FF2B5EF4-FFF2-40B4-BE49-F238E27FC236}">
                <a16:creationId xmlns:a16="http://schemas.microsoft.com/office/drawing/2014/main" id="{BDC8A854-CD0E-4C03-A939-1C8150270865}"/>
              </a:ext>
            </a:extLst>
          </p:cNvPr>
          <p:cNvSpPr/>
          <p:nvPr/>
        </p:nvSpPr>
        <p:spPr>
          <a:xfrm rot="5400000">
            <a:off x="5275268" y="2574141"/>
            <a:ext cx="270030" cy="432048"/>
          </a:xfrm>
          <a:prstGeom prst="chevron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20">
            <a:extLst>
              <a:ext uri="{FF2B5EF4-FFF2-40B4-BE49-F238E27FC236}">
                <a16:creationId xmlns:a16="http://schemas.microsoft.com/office/drawing/2014/main" id="{A3C11189-9E62-4788-B334-45EB6964CB5F}"/>
              </a:ext>
            </a:extLst>
          </p:cNvPr>
          <p:cNvCxnSpPr/>
          <p:nvPr/>
        </p:nvCxnSpPr>
        <p:spPr>
          <a:xfrm>
            <a:off x="5410283" y="3006189"/>
            <a:ext cx="2727303" cy="0"/>
          </a:xfrm>
          <a:prstGeom prst="line">
            <a:avLst/>
          </a:prstGeom>
          <a:ln>
            <a:solidFill>
              <a:srgbClr val="EA545D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AC2FF92-C5A6-444E-AAB5-E359C4E087E9}"/>
              </a:ext>
            </a:extLst>
          </p:cNvPr>
          <p:cNvSpPr/>
          <p:nvPr/>
        </p:nvSpPr>
        <p:spPr>
          <a:xfrm>
            <a:off x="5663032" y="2240751"/>
            <a:ext cx="959223" cy="31546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用户对象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47">
            <a:extLst>
              <a:ext uri="{FF2B5EF4-FFF2-40B4-BE49-F238E27FC236}">
                <a16:creationId xmlns:a16="http://schemas.microsoft.com/office/drawing/2014/main" id="{59888335-0A24-433E-A9A5-5A7B3F93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2578668"/>
            <a:ext cx="2484276" cy="246728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DBA</a:t>
            </a:r>
            <a:endPara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燕尾形 13">
            <a:extLst>
              <a:ext uri="{FF2B5EF4-FFF2-40B4-BE49-F238E27FC236}">
                <a16:creationId xmlns:a16="http://schemas.microsoft.com/office/drawing/2014/main" id="{60B5DB8A-DFD5-4690-9204-A6C8C841C13C}"/>
              </a:ext>
            </a:extLst>
          </p:cNvPr>
          <p:cNvSpPr/>
          <p:nvPr/>
        </p:nvSpPr>
        <p:spPr>
          <a:xfrm rot="5400000">
            <a:off x="5275268" y="3654261"/>
            <a:ext cx="270030" cy="432048"/>
          </a:xfrm>
          <a:prstGeom prst="chevron">
            <a:avLst/>
          </a:prstGeom>
          <a:solidFill>
            <a:srgbClr val="03B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接连接符 24">
            <a:extLst>
              <a:ext uri="{FF2B5EF4-FFF2-40B4-BE49-F238E27FC236}">
                <a16:creationId xmlns:a16="http://schemas.microsoft.com/office/drawing/2014/main" id="{E7B5040B-3D0C-4EB8-9646-914B676BC68D}"/>
              </a:ext>
            </a:extLst>
          </p:cNvPr>
          <p:cNvCxnSpPr/>
          <p:nvPr/>
        </p:nvCxnSpPr>
        <p:spPr>
          <a:xfrm>
            <a:off x="5410283" y="4086309"/>
            <a:ext cx="2727303" cy="0"/>
          </a:xfrm>
          <a:prstGeom prst="line">
            <a:avLst/>
          </a:prstGeom>
          <a:ln>
            <a:solidFill>
              <a:srgbClr val="03B8DF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D85EE9C-F594-4B0B-AA3F-6059627E18B7}"/>
              </a:ext>
            </a:extLst>
          </p:cNvPr>
          <p:cNvSpPr/>
          <p:nvPr/>
        </p:nvSpPr>
        <p:spPr>
          <a:xfrm>
            <a:off x="5663032" y="3219822"/>
            <a:ext cx="959223" cy="31546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现有功能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47">
            <a:extLst>
              <a:ext uri="{FF2B5EF4-FFF2-40B4-BE49-F238E27FC236}">
                <a16:creationId xmlns:a16="http://schemas.microsoft.com/office/drawing/2014/main" id="{AC6940E0-8C44-4D19-B083-8B7FC7F8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310" y="3457278"/>
            <a:ext cx="3095154" cy="63452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000000"/>
                </a:solidFill>
              </a:rPr>
              <a:t>自助发放</a:t>
            </a:r>
            <a:r>
              <a:rPr lang="en-US" altLang="zh-CN" sz="1050" dirty="0">
                <a:solidFill>
                  <a:srgbClr val="000000"/>
                </a:solidFill>
              </a:rPr>
              <a:t>Oracle</a:t>
            </a:r>
            <a:r>
              <a:rPr lang="zh-CN" altLang="en-US" sz="1050" dirty="0">
                <a:solidFill>
                  <a:srgbClr val="000000"/>
                </a:solidFill>
              </a:rPr>
              <a:t>操作系统配置和数据库软件</a:t>
            </a:r>
            <a:endParaRPr lang="en-US" altLang="zh-CN" sz="105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000000"/>
                </a:solidFill>
              </a:rPr>
              <a:t>自助发放</a:t>
            </a:r>
            <a:r>
              <a:rPr lang="en-US" altLang="zh-CN" sz="1050" dirty="0">
                <a:solidFill>
                  <a:srgbClr val="000000"/>
                </a:solidFill>
              </a:rPr>
              <a:t>MySQL</a:t>
            </a:r>
            <a:r>
              <a:rPr lang="zh-CN" altLang="en-US" sz="1050" dirty="0">
                <a:solidFill>
                  <a:srgbClr val="000000"/>
                </a:solidFill>
              </a:rPr>
              <a:t>操作系统配置和数据库软件</a:t>
            </a:r>
            <a:endParaRPr lang="en-US" altLang="zh-CN" sz="105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000000"/>
                </a:solidFill>
              </a:rPr>
              <a:t>自助发放</a:t>
            </a:r>
            <a:r>
              <a:rPr lang="en-US" altLang="zh-CN" sz="1050" dirty="0">
                <a:solidFill>
                  <a:srgbClr val="000000"/>
                </a:solidFill>
              </a:rPr>
              <a:t>PostgreSQL</a:t>
            </a:r>
            <a:r>
              <a:rPr lang="zh-CN" altLang="en-US" sz="1050" dirty="0">
                <a:solidFill>
                  <a:srgbClr val="000000"/>
                </a:solidFill>
              </a:rPr>
              <a:t>操作系统配置和数据库软件</a:t>
            </a:r>
            <a:endPara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B957F3D-8E84-44E3-8F2C-63D47086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0" y="1347614"/>
            <a:ext cx="4490805" cy="8967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A7793D0-D971-4555-B6B1-28AF06377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91" y="2484978"/>
            <a:ext cx="3069049" cy="1855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0E1387C5-7E0E-4582-AA05-C5A659A6D3AF}"/>
              </a:ext>
            </a:extLst>
          </p:cNvPr>
          <p:cNvSpPr txBox="1">
            <a:spLocks noChangeArrowheads="1"/>
          </p:cNvSpPr>
          <p:nvPr/>
        </p:nvSpPr>
        <p:spPr>
          <a:xfrm>
            <a:off x="97317" y="170334"/>
            <a:ext cx="77150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2000" kern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YuppySC-Regular"/>
                <a:sym typeface="YuppySC-Regular"/>
              </a:rPr>
              <a:t>文件分发</a:t>
            </a:r>
            <a:endParaRPr kumimoji="1" lang="en-US" altLang="zh-CN" sz="2000" kern="1200" dirty="0">
              <a:solidFill>
                <a:schemeClr val="tx1"/>
              </a:solidFill>
              <a:latin typeface="Microsoft YaHei" charset="0"/>
              <a:ea typeface="Microsoft YaHei" charset="0"/>
              <a:cs typeface="YuppySC-Regular"/>
              <a:sym typeface="Yuppy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57019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135EC4F-BC50-4281-A4AC-09A354C839D2}"/>
              </a:ext>
            </a:extLst>
          </p:cNvPr>
          <p:cNvSpPr txBox="1">
            <a:spLocks noChangeArrowheads="1"/>
          </p:cNvSpPr>
          <p:nvPr/>
        </p:nvSpPr>
        <p:spPr>
          <a:xfrm>
            <a:off x="97317" y="78130"/>
            <a:ext cx="77150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YuppySC-Regular"/>
                <a:sym typeface="YuppySC-Regular"/>
              </a:rPr>
              <a:t>账户管理（</a:t>
            </a:r>
            <a:r>
              <a:rPr kumimoji="1"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YuppySC-Regular"/>
                <a:sym typeface="YuppySC-Regular"/>
              </a:rPr>
              <a:t>SQL server</a:t>
            </a:r>
            <a:r>
              <a:rPr kumimoji="1"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YuppySC-Regular"/>
                <a:sym typeface="YuppySC-Regular"/>
              </a:rPr>
              <a:t>）</a:t>
            </a:r>
            <a:endParaRPr kumimoji="1" lang="en-US" altLang="zh-CN" sz="2000" kern="1200" dirty="0">
              <a:solidFill>
                <a:schemeClr val="tx1"/>
              </a:solidFill>
              <a:latin typeface="Microsoft YaHei" charset="0"/>
              <a:ea typeface="Microsoft YaHei" charset="0"/>
              <a:cs typeface="YuppySC-Regular"/>
              <a:sym typeface="YuppySC-Regular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471A30-7FFF-419B-9A1B-72873B826204}"/>
              </a:ext>
            </a:extLst>
          </p:cNvPr>
          <p:cNvSpPr/>
          <p:nvPr/>
        </p:nvSpPr>
        <p:spPr>
          <a:xfrm>
            <a:off x="2233192" y="980430"/>
            <a:ext cx="1383854" cy="655489"/>
          </a:xfrm>
          <a:prstGeom prst="rect">
            <a:avLst/>
          </a:prstGeom>
          <a:solidFill>
            <a:srgbClr val="FFE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6BE1D1-508D-43F2-8168-000E677AC947}"/>
              </a:ext>
            </a:extLst>
          </p:cNvPr>
          <p:cNvSpPr/>
          <p:nvPr/>
        </p:nvSpPr>
        <p:spPr>
          <a:xfrm>
            <a:off x="2233192" y="1909750"/>
            <a:ext cx="1383854" cy="669557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46CA86-77DA-4D16-B968-D8048BF231C3}"/>
              </a:ext>
            </a:extLst>
          </p:cNvPr>
          <p:cNvSpPr/>
          <p:nvPr/>
        </p:nvSpPr>
        <p:spPr>
          <a:xfrm>
            <a:off x="2233192" y="2839072"/>
            <a:ext cx="1383854" cy="669557"/>
          </a:xfrm>
          <a:prstGeom prst="rect">
            <a:avLst/>
          </a:prstGeom>
          <a:solidFill>
            <a:srgbClr val="03B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数据库对象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AD7A13-24BF-4512-8931-BFD7931AE146}"/>
              </a:ext>
            </a:extLst>
          </p:cNvPr>
          <p:cNvSpPr/>
          <p:nvPr/>
        </p:nvSpPr>
        <p:spPr>
          <a:xfrm>
            <a:off x="485650" y="1916894"/>
            <a:ext cx="1212233" cy="669557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YuppySC-Regular"/>
                <a:sym typeface="YuppySC-Regular"/>
              </a:rPr>
              <a:t>SQL server</a:t>
            </a: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BAFA1-F131-4F18-B57C-62F84C51E94E}"/>
              </a:ext>
            </a:extLst>
          </p:cNvPr>
          <p:cNvCxnSpPr>
            <a:cxnSpLocks/>
          </p:cNvCxnSpPr>
          <p:nvPr/>
        </p:nvCxnSpPr>
        <p:spPr>
          <a:xfrm>
            <a:off x="3768317" y="1763920"/>
            <a:ext cx="1266992" cy="0"/>
          </a:xfrm>
          <a:prstGeom prst="line">
            <a:avLst/>
          </a:prstGeom>
          <a:ln w="9525" cmpd="sng">
            <a:solidFill>
              <a:srgbClr val="EA545D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DB82FB3-695C-46D1-93DE-F7850B05E6D1}"/>
              </a:ext>
            </a:extLst>
          </p:cNvPr>
          <p:cNvCxnSpPr>
            <a:cxnSpLocks/>
          </p:cNvCxnSpPr>
          <p:nvPr/>
        </p:nvCxnSpPr>
        <p:spPr>
          <a:xfrm>
            <a:off x="3768317" y="2690998"/>
            <a:ext cx="1266992" cy="0"/>
          </a:xfrm>
          <a:prstGeom prst="line">
            <a:avLst/>
          </a:prstGeom>
          <a:ln w="9525" cmpd="sng">
            <a:solidFill>
              <a:srgbClr val="EA545D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C628418-9B9A-403E-B447-3FAC53F0E9E1}"/>
              </a:ext>
            </a:extLst>
          </p:cNvPr>
          <p:cNvSpPr/>
          <p:nvPr/>
        </p:nvSpPr>
        <p:spPr>
          <a:xfrm>
            <a:off x="3745360" y="908422"/>
            <a:ext cx="13838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100" b="1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</a:t>
            </a:r>
            <a:endParaRPr lang="en-US" altLang="zh-CN" sz="1100" b="1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</a:t>
            </a:r>
            <a:endParaRPr lang="en-US" altLang="zh-CN" sz="11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实例登录账号</a:t>
            </a:r>
            <a:endParaRPr lang="en-US" altLang="zh-CN" sz="11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实例角色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B4096D-EAB4-4E85-8BF0-8B9E54413DCF}"/>
              </a:ext>
            </a:extLst>
          </p:cNvPr>
          <p:cNvSpPr/>
          <p:nvPr/>
        </p:nvSpPr>
        <p:spPr>
          <a:xfrm>
            <a:off x="3745359" y="1988542"/>
            <a:ext cx="11465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100" b="1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</a:t>
            </a:r>
            <a:endParaRPr lang="en-US" altLang="zh-CN" sz="1100" b="1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1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86ECCC-3738-4D92-A92E-AF326237B596}"/>
              </a:ext>
            </a:extLst>
          </p:cNvPr>
          <p:cNvSpPr/>
          <p:nvPr/>
        </p:nvSpPr>
        <p:spPr>
          <a:xfrm>
            <a:off x="3745360" y="2780630"/>
            <a:ext cx="138385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100" b="1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数据库对象</a:t>
            </a:r>
            <a:endParaRPr lang="en-US" altLang="zh-CN" sz="1100" b="1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  <a:endParaRPr lang="en-US" altLang="zh-CN" sz="11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en-US" altLang="zh-CN" sz="11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1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8FA99C9-C2E7-49C9-8358-C6E47A6CF39A}"/>
              </a:ext>
            </a:extLst>
          </p:cNvPr>
          <p:cNvSpPr/>
          <p:nvPr/>
        </p:nvSpPr>
        <p:spPr>
          <a:xfrm>
            <a:off x="1757711" y="1023520"/>
            <a:ext cx="429946" cy="2412326"/>
          </a:xfrm>
          <a:prstGeom prst="leftBrace">
            <a:avLst/>
          </a:prstGeom>
          <a:ln>
            <a:solidFill>
              <a:srgbClr val="D83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87C26BC-7669-466D-9B92-9D2E419115F7}"/>
              </a:ext>
            </a:extLst>
          </p:cNvPr>
          <p:cNvGrpSpPr/>
          <p:nvPr/>
        </p:nvGrpSpPr>
        <p:grpSpPr>
          <a:xfrm>
            <a:off x="755576" y="3775538"/>
            <a:ext cx="7848872" cy="1041872"/>
            <a:chOff x="1465517" y="3720843"/>
            <a:chExt cx="6237549" cy="1222152"/>
          </a:xfrm>
        </p:grpSpPr>
        <p:sp>
          <p:nvSpPr>
            <p:cNvPr id="23" name="AutoShape 2">
              <a:extLst>
                <a:ext uri="{FF2B5EF4-FFF2-40B4-BE49-F238E27FC236}">
                  <a16:creationId xmlns:a16="http://schemas.microsoft.com/office/drawing/2014/main" id="{EE82B707-DAFC-4C62-BB41-49092505A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517" y="3720843"/>
              <a:ext cx="6237549" cy="1222152"/>
            </a:xfrm>
            <a:prstGeom prst="roundRect">
              <a:avLst>
                <a:gd name="adj" fmla="val 15278"/>
              </a:avLst>
            </a:prstGeom>
            <a:solidFill>
              <a:srgbClr val="FFFFFF"/>
            </a:solidFill>
            <a:ln w="9525" cmpd="sng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33">
              <a:extLst>
                <a:ext uri="{FF2B5EF4-FFF2-40B4-BE49-F238E27FC236}">
                  <a16:creationId xmlns:a16="http://schemas.microsoft.com/office/drawing/2014/main" id="{3A9C7F0D-2F30-4D52-895A-E5C48B2F8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492" y="3773479"/>
              <a:ext cx="6115029" cy="1130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marL="171450" indent="-171450" eaLnBrk="0" hangingPunct="0">
                <a:buFont typeface="Wingdings" panose="05000000000000000000" pitchFamily="2" charset="2"/>
                <a:buChar char="Ø"/>
              </a:pPr>
              <a:r>
                <a:rPr lang="zh-CN" altLang="en-US" sz="1200" b="1" dirty="0"/>
                <a:t>集群</a:t>
              </a:r>
              <a:r>
                <a:rPr lang="zh-CN" altLang="en-US" sz="1200" dirty="0"/>
                <a:t>：</a:t>
              </a:r>
              <a:r>
                <a:rPr lang="zh-CN" altLang="en-US" sz="1000" dirty="0"/>
                <a:t>至少两个节点都部署</a:t>
              </a:r>
              <a:r>
                <a:rPr lang="en-US" altLang="zh-CN" sz="1000" dirty="0"/>
                <a:t>SQL server</a:t>
              </a:r>
              <a:r>
                <a:rPr lang="zh-CN" altLang="en-US" sz="1000" dirty="0"/>
                <a:t>实例，默认只运行一个节点数据库实例，数据库配置在其中一台，集群通过共享存储方式实现两个实例数据共享数据和故障转移；</a:t>
              </a:r>
              <a:endParaRPr lang="en-US" altLang="zh-CN" sz="1000" dirty="0"/>
            </a:p>
            <a:p>
              <a:pPr marL="171450" indent="-171450" eaLnBrk="0" hangingPunct="0">
                <a:buFont typeface="Wingdings" panose="05000000000000000000" pitchFamily="2" charset="2"/>
                <a:buChar char="Ø"/>
              </a:pPr>
              <a:endParaRPr lang="en-US" altLang="zh-CN" sz="1000" dirty="0"/>
            </a:p>
            <a:p>
              <a:pPr marL="171450" indent="-171450" eaLnBrk="0" hangingPunct="0">
                <a:buFont typeface="Wingdings" panose="05000000000000000000" pitchFamily="2" charset="2"/>
                <a:buChar char="Ø"/>
              </a:pPr>
              <a:r>
                <a:rPr lang="en-US" altLang="zh-CN" sz="1200" b="1" dirty="0" err="1"/>
                <a:t>AlwaysOn</a:t>
              </a:r>
              <a:r>
                <a:rPr lang="zh-CN" altLang="en-US" sz="1200" b="1" dirty="0"/>
                <a:t>高可用</a:t>
              </a:r>
              <a:r>
                <a:rPr lang="zh-CN" altLang="en-US" sz="1200" dirty="0"/>
                <a:t>：</a:t>
              </a:r>
              <a:r>
                <a:rPr lang="zh-CN" altLang="en-US" sz="1000" dirty="0"/>
                <a:t>至少两个节点部署</a:t>
              </a:r>
              <a:r>
                <a:rPr lang="en-US" altLang="zh-CN" sz="1000" dirty="0"/>
                <a:t>SQL server</a:t>
              </a:r>
              <a:r>
                <a:rPr lang="zh-CN" altLang="en-US" sz="1000" dirty="0"/>
                <a:t>实例，所有实例都必须运行，只有一个主实例，其他实例通过事务日志</a:t>
              </a:r>
              <a:r>
                <a:rPr lang="en-US" altLang="zh-CN" sz="1000" dirty="0"/>
                <a:t>redo</a:t>
              </a:r>
              <a:r>
                <a:rPr lang="zh-CN" altLang="en-US" sz="1000" dirty="0"/>
                <a:t>方式从主实例同步数据，主实例异常后，通过内部投票方式自动切换到副本节点；添加账号时需要所有节点同步创建。</a:t>
              </a:r>
              <a:endParaRPr lang="en-US" altLang="zh-CN" sz="1000" dirty="0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315088B-D8EE-4364-B266-5F9840E77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24181"/>
            <a:ext cx="3633016" cy="28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07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未知">
            <a:extLst>
              <a:ext uri="{FF2B5EF4-FFF2-40B4-BE49-F238E27FC236}">
                <a16:creationId xmlns:a16="http://schemas.microsoft.com/office/drawing/2014/main" id="{38B673E5-A940-4675-9587-7580110BA2BC}"/>
              </a:ext>
            </a:extLst>
          </p:cNvPr>
          <p:cNvSpPr>
            <a:spLocks/>
          </p:cNvSpPr>
          <p:nvPr/>
        </p:nvSpPr>
        <p:spPr bwMode="auto">
          <a:xfrm>
            <a:off x="5046415" y="1285329"/>
            <a:ext cx="1347785" cy="1978819"/>
          </a:xfrm>
          <a:custGeom>
            <a:avLst/>
            <a:gdLst>
              <a:gd name="T0" fmla="*/ 1226 w 1238"/>
              <a:gd name="T1" fmla="*/ 0 h 1662"/>
              <a:gd name="T2" fmla="*/ 1238 w 1238"/>
              <a:gd name="T3" fmla="*/ 1662 h 1662"/>
              <a:gd name="T4" fmla="*/ 0 w 1238"/>
              <a:gd name="T5" fmla="*/ 1662 h 1662"/>
              <a:gd name="T6" fmla="*/ 4 w 1238"/>
              <a:gd name="T7" fmla="*/ 416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8" h="1662">
                <a:moveTo>
                  <a:pt x="1226" y="0"/>
                </a:moveTo>
                <a:lnTo>
                  <a:pt x="1238" y="1662"/>
                </a:lnTo>
                <a:lnTo>
                  <a:pt x="0" y="1662"/>
                </a:lnTo>
                <a:lnTo>
                  <a:pt x="4" y="416"/>
                </a:lnTo>
              </a:path>
            </a:pathLst>
          </a:custGeom>
          <a:gradFill flip="none" rotWithShape="1">
            <a:gsLst>
              <a:gs pos="0">
                <a:srgbClr val="EA545D">
                  <a:tint val="66000"/>
                  <a:satMod val="160000"/>
                </a:srgbClr>
              </a:gs>
              <a:gs pos="50000">
                <a:srgbClr val="EA545D">
                  <a:tint val="44500"/>
                  <a:satMod val="160000"/>
                </a:srgbClr>
              </a:gs>
              <a:gs pos="100000">
                <a:srgbClr val="EA545D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" name="未知">
            <a:extLst>
              <a:ext uri="{FF2B5EF4-FFF2-40B4-BE49-F238E27FC236}">
                <a16:creationId xmlns:a16="http://schemas.microsoft.com/office/drawing/2014/main" id="{5B5D937E-D88B-4D94-9D2A-40DD3D8B4102}"/>
              </a:ext>
            </a:extLst>
          </p:cNvPr>
          <p:cNvSpPr>
            <a:spLocks/>
          </p:cNvSpPr>
          <p:nvPr/>
        </p:nvSpPr>
        <p:spPr bwMode="auto">
          <a:xfrm>
            <a:off x="3426966" y="1477020"/>
            <a:ext cx="1414463" cy="1981200"/>
          </a:xfrm>
          <a:custGeom>
            <a:avLst/>
            <a:gdLst>
              <a:gd name="T0" fmla="*/ 1158 w 1248"/>
              <a:gd name="T1" fmla="*/ 0 h 1664"/>
              <a:gd name="T2" fmla="*/ 1248 w 1248"/>
              <a:gd name="T3" fmla="*/ 288 h 1664"/>
              <a:gd name="T4" fmla="*/ 1248 w 1248"/>
              <a:gd name="T5" fmla="*/ 1645 h 1664"/>
              <a:gd name="T6" fmla="*/ 0 w 1248"/>
              <a:gd name="T7" fmla="*/ 1664 h 1664"/>
              <a:gd name="T8" fmla="*/ 0 w 1248"/>
              <a:gd name="T9" fmla="*/ 391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1664">
                <a:moveTo>
                  <a:pt x="1158" y="0"/>
                </a:moveTo>
                <a:lnTo>
                  <a:pt x="1248" y="288"/>
                </a:lnTo>
                <a:lnTo>
                  <a:pt x="1248" y="1645"/>
                </a:lnTo>
                <a:lnTo>
                  <a:pt x="0" y="1664"/>
                </a:lnTo>
                <a:lnTo>
                  <a:pt x="0" y="391"/>
                </a:lnTo>
              </a:path>
            </a:pathLst>
          </a:custGeom>
          <a:gradFill flip="none" rotWithShape="1">
            <a:gsLst>
              <a:gs pos="0">
                <a:srgbClr val="03B8DF">
                  <a:tint val="66000"/>
                  <a:satMod val="160000"/>
                </a:srgbClr>
              </a:gs>
              <a:gs pos="50000">
                <a:srgbClr val="03B8DF">
                  <a:tint val="44500"/>
                  <a:satMod val="160000"/>
                </a:srgbClr>
              </a:gs>
              <a:gs pos="100000">
                <a:srgbClr val="03B8D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" name="未知">
            <a:extLst>
              <a:ext uri="{FF2B5EF4-FFF2-40B4-BE49-F238E27FC236}">
                <a16:creationId xmlns:a16="http://schemas.microsoft.com/office/drawing/2014/main" id="{02877BEB-DD16-45F2-A56C-AF04CE37AB19}"/>
              </a:ext>
            </a:extLst>
          </p:cNvPr>
          <p:cNvSpPr>
            <a:spLocks/>
          </p:cNvSpPr>
          <p:nvPr/>
        </p:nvSpPr>
        <p:spPr bwMode="auto">
          <a:xfrm>
            <a:off x="1844104" y="1650851"/>
            <a:ext cx="1503760" cy="1849040"/>
          </a:xfrm>
          <a:custGeom>
            <a:avLst/>
            <a:gdLst>
              <a:gd name="T0" fmla="*/ 1158 w 1248"/>
              <a:gd name="T1" fmla="*/ 0 h 1553"/>
              <a:gd name="T2" fmla="*/ 1248 w 1248"/>
              <a:gd name="T3" fmla="*/ 351 h 1553"/>
              <a:gd name="T4" fmla="*/ 1248 w 1248"/>
              <a:gd name="T5" fmla="*/ 1553 h 1553"/>
              <a:gd name="T6" fmla="*/ 0 w 1248"/>
              <a:gd name="T7" fmla="*/ 1553 h 1553"/>
              <a:gd name="T8" fmla="*/ 4 w 1248"/>
              <a:gd name="T9" fmla="*/ 417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1553">
                <a:moveTo>
                  <a:pt x="1158" y="0"/>
                </a:moveTo>
                <a:lnTo>
                  <a:pt x="1248" y="351"/>
                </a:lnTo>
                <a:lnTo>
                  <a:pt x="1248" y="1553"/>
                </a:lnTo>
                <a:lnTo>
                  <a:pt x="0" y="1553"/>
                </a:lnTo>
                <a:lnTo>
                  <a:pt x="4" y="417"/>
                </a:lnTo>
              </a:path>
            </a:pathLst>
          </a:custGeom>
          <a:gradFill flip="none" rotWithShape="1">
            <a:gsLst>
              <a:gs pos="0">
                <a:srgbClr val="FFE55F">
                  <a:tint val="66000"/>
                  <a:satMod val="160000"/>
                </a:srgbClr>
              </a:gs>
              <a:gs pos="50000">
                <a:srgbClr val="FFE55F">
                  <a:tint val="44500"/>
                  <a:satMod val="160000"/>
                </a:srgbClr>
              </a:gs>
              <a:gs pos="100000">
                <a:srgbClr val="FFE55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61EF9B1D-7C6A-4DDA-A8FC-4AFC9120C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769" y="1619895"/>
            <a:ext cx="0" cy="1872853"/>
          </a:xfrm>
          <a:prstGeom prst="line">
            <a:avLst/>
          </a:prstGeom>
          <a:noFill/>
          <a:ln w="9525" cmpd="sng">
            <a:solidFill>
              <a:srgbClr val="1C1C1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0BC03110-9D61-402B-95E1-33D8B66E8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9293" y="1619895"/>
            <a:ext cx="0" cy="1872853"/>
          </a:xfrm>
          <a:prstGeom prst="line">
            <a:avLst/>
          </a:prstGeom>
          <a:noFill/>
          <a:ln w="9525" cmpd="sng">
            <a:solidFill>
              <a:srgbClr val="1C1C1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EBB64B50-A797-45B9-9947-FFE0C6971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64" y="1390104"/>
            <a:ext cx="0" cy="2102644"/>
          </a:xfrm>
          <a:prstGeom prst="line">
            <a:avLst/>
          </a:prstGeom>
          <a:noFill/>
          <a:ln w="9525" cmpd="sng">
            <a:solidFill>
              <a:srgbClr val="1C1C1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未知">
            <a:extLst>
              <a:ext uri="{FF2B5EF4-FFF2-40B4-BE49-F238E27FC236}">
                <a16:creationId xmlns:a16="http://schemas.microsoft.com/office/drawing/2014/main" id="{7845B15B-0E81-4AF9-92FB-4D4D23458881}"/>
              </a:ext>
            </a:extLst>
          </p:cNvPr>
          <p:cNvSpPr>
            <a:spLocks/>
          </p:cNvSpPr>
          <p:nvPr/>
        </p:nvSpPr>
        <p:spPr bwMode="auto">
          <a:xfrm>
            <a:off x="1816050" y="699542"/>
            <a:ext cx="5204222" cy="1269206"/>
          </a:xfrm>
          <a:custGeom>
            <a:avLst/>
            <a:gdLst>
              <a:gd name="T0" fmla="*/ 0 w 4371"/>
              <a:gd name="T1" fmla="*/ 845 h 1066"/>
              <a:gd name="T2" fmla="*/ 1523 w 4371"/>
              <a:gd name="T3" fmla="*/ 313 h 1066"/>
              <a:gd name="T4" fmla="*/ 1610 w 4371"/>
              <a:gd name="T5" fmla="*/ 617 h 1066"/>
              <a:gd name="T6" fmla="*/ 2720 w 4371"/>
              <a:gd name="T7" fmla="*/ 243 h 1066"/>
              <a:gd name="T8" fmla="*/ 2784 w 4371"/>
              <a:gd name="T9" fmla="*/ 538 h 1066"/>
              <a:gd name="T10" fmla="*/ 3882 w 4371"/>
              <a:gd name="T11" fmla="*/ 266 h 1066"/>
              <a:gd name="T12" fmla="*/ 3795 w 4371"/>
              <a:gd name="T13" fmla="*/ 0 h 1066"/>
              <a:gd name="T14" fmla="*/ 4371 w 4371"/>
              <a:gd name="T15" fmla="*/ 269 h 1066"/>
              <a:gd name="T16" fmla="*/ 3961 w 4371"/>
              <a:gd name="T17" fmla="*/ 832 h 1066"/>
              <a:gd name="T18" fmla="*/ 3912 w 4371"/>
              <a:gd name="T19" fmla="*/ 542 h 1066"/>
              <a:gd name="T20" fmla="*/ 2594 w 4371"/>
              <a:gd name="T21" fmla="*/ 921 h 1066"/>
              <a:gd name="T22" fmla="*/ 2509 w 4371"/>
              <a:gd name="T23" fmla="*/ 620 h 1066"/>
              <a:gd name="T24" fmla="*/ 1344 w 4371"/>
              <a:gd name="T25" fmla="*/ 968 h 1066"/>
              <a:gd name="T26" fmla="*/ 1280 w 4371"/>
              <a:gd name="T27" fmla="*/ 666 h 1066"/>
              <a:gd name="T28" fmla="*/ 67 w 4371"/>
              <a:gd name="T29" fmla="*/ 1066 h 1066"/>
              <a:gd name="T30" fmla="*/ 0 w 4371"/>
              <a:gd name="T31" fmla="*/ 84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9933"/>
              </a:gs>
            </a:gsLst>
            <a:lin ang="0" scaled="1"/>
          </a:gradFill>
          <a:ln>
            <a:noFill/>
          </a:ln>
          <a:effectLst/>
          <a:scene3d>
            <a:camera prst="legacyPerspectiveTopRight">
              <a:rot lat="600000" lon="20999999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FF9933"/>
            </a:extrusionClr>
            <a:contourClr>
              <a:srgbClr val="FF9933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8267C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76680688-ADBC-4488-9679-E42BEDE90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021" y="3248670"/>
            <a:ext cx="1335881" cy="235744"/>
          </a:xfrm>
          <a:prstGeom prst="bevel">
            <a:avLst>
              <a:gd name="adj" fmla="val 5949"/>
            </a:avLst>
          </a:prstGeom>
          <a:solidFill>
            <a:srgbClr val="D83D4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5905A125-30EA-465A-A966-74790AB4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910" y="2254966"/>
            <a:ext cx="1485900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50" dirty="0">
                <a:solidFill>
                  <a:srgbClr val="1C1C1C"/>
                </a:solidFill>
                <a:ea typeface="宋体" panose="02010600030101010101" pitchFamily="2" charset="-122"/>
              </a:rPr>
              <a:t>- </a:t>
            </a:r>
            <a:r>
              <a:rPr lang="zh-CN" altLang="en-US" sz="1050" dirty="0">
                <a:solidFill>
                  <a:srgbClr val="1C1C1C"/>
                </a:solidFill>
                <a:ea typeface="宋体" panose="02010600030101010101" pitchFamily="2" charset="-122"/>
              </a:rPr>
              <a:t>自动分发</a:t>
            </a:r>
            <a:endParaRPr lang="en-US" altLang="zh-CN" sz="1050" dirty="0">
              <a:solidFill>
                <a:srgbClr val="1C1C1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50" dirty="0">
                <a:solidFill>
                  <a:srgbClr val="1C1C1C"/>
                </a:solidFill>
                <a:ea typeface="宋体" panose="02010600030101010101" pitchFamily="2" charset="-122"/>
              </a:rPr>
              <a:t>- </a:t>
            </a:r>
            <a:r>
              <a:rPr lang="zh-CN" altLang="en-US" sz="1050" dirty="0">
                <a:solidFill>
                  <a:srgbClr val="1C1C1C"/>
                </a:solidFill>
                <a:ea typeface="宋体" panose="02010600030101010101" pitchFamily="2" charset="-122"/>
              </a:rPr>
              <a:t>自助申请</a:t>
            </a:r>
            <a:endParaRPr lang="en-US" altLang="zh-CN" sz="1050" dirty="0">
              <a:solidFill>
                <a:srgbClr val="1C1C1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50" dirty="0">
                <a:solidFill>
                  <a:srgbClr val="1C1C1C"/>
                </a:solidFill>
                <a:ea typeface="宋体" panose="02010600030101010101" pitchFamily="2" charset="-122"/>
              </a:rPr>
              <a:t>- </a:t>
            </a:r>
            <a:r>
              <a:rPr lang="zh-CN" altLang="en-US" sz="1050" dirty="0">
                <a:solidFill>
                  <a:srgbClr val="1C1C1C"/>
                </a:solidFill>
                <a:ea typeface="宋体" panose="02010600030101010101" pitchFamily="2" charset="-122"/>
              </a:rPr>
              <a:t>碎片</a:t>
            </a:r>
            <a:r>
              <a:rPr lang="zh-CN" altLang="en-US" sz="1050" dirty="0">
                <a:solidFill>
                  <a:srgbClr val="1C1C1C"/>
                </a:solidFill>
              </a:rPr>
              <a:t>统计</a:t>
            </a:r>
            <a:endParaRPr lang="en-US" altLang="zh-CN" sz="1050" dirty="0">
              <a:solidFill>
                <a:srgbClr val="1C1C1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50" dirty="0">
                <a:solidFill>
                  <a:srgbClr val="1C1C1C"/>
                </a:solidFill>
                <a:ea typeface="宋体" panose="02010600030101010101" pitchFamily="2" charset="-122"/>
              </a:rPr>
              <a:t>- </a:t>
            </a:r>
            <a:r>
              <a:rPr lang="zh-CN" altLang="en-US" sz="1050" dirty="0">
                <a:solidFill>
                  <a:srgbClr val="1C1C1C"/>
                </a:solidFill>
                <a:ea typeface="宋体" panose="02010600030101010101" pitchFamily="2" charset="-122"/>
              </a:rPr>
              <a:t>账号权限统计</a:t>
            </a:r>
            <a:endParaRPr lang="en-US" altLang="zh-CN" sz="1050" dirty="0">
              <a:solidFill>
                <a:srgbClr val="1C1C1C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-"/>
            </a:pPr>
            <a:endParaRPr lang="zh-CN" altLang="en-US" sz="1050" dirty="0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33F88375-EAA1-418C-A84A-6BD2A03F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548" y="3248670"/>
            <a:ext cx="1335881" cy="235744"/>
          </a:xfrm>
          <a:prstGeom prst="bevel">
            <a:avLst>
              <a:gd name="adj" fmla="val 594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567D922C-8D87-4C3D-98BF-041420AA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060" y="3248670"/>
            <a:ext cx="1335881" cy="235744"/>
          </a:xfrm>
          <a:prstGeom prst="bevel">
            <a:avLst>
              <a:gd name="adj" fmla="val 5949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879FE6B1-ABAD-4E8F-B236-207205129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672" y="2206997"/>
            <a:ext cx="1498998" cy="99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00" dirty="0">
                <a:solidFill>
                  <a:srgbClr val="1C1C1C"/>
                </a:solidFill>
                <a:ea typeface="宋体" panose="02010600030101010101" pitchFamily="2" charset="-122"/>
              </a:rPr>
              <a:t>- Oracle</a:t>
            </a:r>
            <a:r>
              <a:rPr lang="zh-CN" altLang="en-US" sz="1000" dirty="0">
                <a:solidFill>
                  <a:srgbClr val="1C1C1C"/>
                </a:solidFill>
                <a:ea typeface="宋体" panose="02010600030101010101" pitchFamily="2" charset="-122"/>
              </a:rPr>
              <a:t>克隆</a:t>
            </a:r>
            <a:endParaRPr lang="en-US" altLang="zh-CN" sz="1000" dirty="0">
              <a:solidFill>
                <a:srgbClr val="1C1C1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00" dirty="0">
                <a:solidFill>
                  <a:srgbClr val="1C1C1C"/>
                </a:solidFill>
                <a:ea typeface="宋体" panose="02010600030101010101" pitchFamily="2" charset="-122"/>
              </a:rPr>
              <a:t>- MySQ</a:t>
            </a:r>
            <a:r>
              <a:rPr lang="en-US" altLang="zh-CN" sz="1000" dirty="0">
                <a:solidFill>
                  <a:srgbClr val="1C1C1C"/>
                </a:solidFill>
              </a:rPr>
              <a:t>L</a:t>
            </a:r>
            <a:r>
              <a:rPr lang="zh-CN" altLang="en-US" sz="1000" dirty="0">
                <a:solidFill>
                  <a:srgbClr val="1C1C1C"/>
                </a:solidFill>
                <a:ea typeface="宋体" panose="02010600030101010101" pitchFamily="2" charset="-122"/>
              </a:rPr>
              <a:t>克隆</a:t>
            </a:r>
            <a:endParaRPr lang="en-US" altLang="zh-CN" sz="1000" dirty="0">
              <a:solidFill>
                <a:srgbClr val="1C1C1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00" dirty="0">
                <a:solidFill>
                  <a:srgbClr val="1C1C1C"/>
                </a:solidFill>
                <a:ea typeface="宋体" panose="02010600030101010101" pitchFamily="2" charset="-122"/>
              </a:rPr>
              <a:t>- PostgreSQL</a:t>
            </a:r>
            <a:r>
              <a:rPr lang="zh-CN" altLang="en-US" sz="1000" dirty="0">
                <a:solidFill>
                  <a:srgbClr val="1C1C1C"/>
                </a:solidFill>
                <a:ea typeface="宋体" panose="02010600030101010101" pitchFamily="2" charset="-122"/>
              </a:rPr>
              <a:t>克隆</a:t>
            </a:r>
            <a:endParaRPr lang="en-US" altLang="zh-CN" sz="1000" dirty="0">
              <a:solidFill>
                <a:srgbClr val="1C1C1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00" dirty="0">
                <a:solidFill>
                  <a:srgbClr val="1C1C1C"/>
                </a:solidFill>
                <a:ea typeface="宋体" panose="02010600030101010101" pitchFamily="2" charset="-122"/>
              </a:rPr>
              <a:t>- MSSQL</a:t>
            </a:r>
            <a:r>
              <a:rPr lang="zh-CN" altLang="en-US" sz="1000" dirty="0">
                <a:solidFill>
                  <a:srgbClr val="1C1C1C"/>
                </a:solidFill>
                <a:ea typeface="宋体" panose="02010600030101010101" pitchFamily="2" charset="-122"/>
              </a:rPr>
              <a:t>高可用部署</a:t>
            </a:r>
            <a:endParaRPr lang="en-US" altLang="zh-CN" sz="1000" dirty="0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5560FA07-CF86-4917-80D5-1114631C8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39" y="2273911"/>
            <a:ext cx="1384326" cy="89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50">
                <a:solidFill>
                  <a:srgbClr val="1C1C1C"/>
                </a:solidFill>
                <a:ea typeface="宋体" panose="02010600030101010101" pitchFamily="2" charset="-122"/>
              </a:rPr>
              <a:t>- </a:t>
            </a:r>
            <a:r>
              <a:rPr lang="zh-CN" altLang="en-US" sz="1050">
                <a:solidFill>
                  <a:srgbClr val="1C1C1C"/>
                </a:solidFill>
                <a:ea typeface="宋体" panose="02010600030101010101" pitchFamily="2" charset="-122"/>
              </a:rPr>
              <a:t>数据库</a:t>
            </a:r>
            <a:r>
              <a:rPr lang="zh-CN" altLang="en-US" sz="1050" dirty="0">
                <a:solidFill>
                  <a:srgbClr val="1C1C1C"/>
                </a:solidFill>
                <a:ea typeface="宋体" panose="02010600030101010101" pitchFamily="2" charset="-122"/>
              </a:rPr>
              <a:t>账号赋权</a:t>
            </a:r>
            <a:endParaRPr lang="en-US" altLang="zh-CN" sz="1050" dirty="0">
              <a:solidFill>
                <a:srgbClr val="1C1C1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zh-CN" altLang="en-US" sz="1050" dirty="0">
                <a:solidFill>
                  <a:srgbClr val="1C1C1C"/>
                </a:solidFill>
              </a:rPr>
              <a:t>（</a:t>
            </a:r>
            <a:r>
              <a:rPr lang="en-US" altLang="zh-CN" sz="800" dirty="0">
                <a:solidFill>
                  <a:srgbClr val="1C1C1C"/>
                </a:solidFill>
              </a:rPr>
              <a:t>MSSQL\  PG \ MySQL</a:t>
            </a:r>
            <a:r>
              <a:rPr lang="zh-CN" altLang="en-US" sz="1050" dirty="0">
                <a:solidFill>
                  <a:srgbClr val="1C1C1C"/>
                </a:solidFill>
              </a:rPr>
              <a:t>）</a:t>
            </a:r>
            <a:endParaRPr lang="en-US" altLang="zh-CN" sz="1050" dirty="0">
              <a:solidFill>
                <a:srgbClr val="1C1C1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50" dirty="0">
                <a:solidFill>
                  <a:srgbClr val="1C1C1C"/>
                </a:solidFill>
              </a:rPr>
              <a:t>- </a:t>
            </a:r>
            <a:r>
              <a:rPr lang="zh-CN" altLang="en-US" sz="1050" dirty="0">
                <a:solidFill>
                  <a:srgbClr val="1C1C1C"/>
                </a:solidFill>
              </a:rPr>
              <a:t>性能数据统计预警</a:t>
            </a:r>
            <a:endParaRPr lang="en-US" altLang="zh-CN" sz="1050" dirty="0">
              <a:solidFill>
                <a:srgbClr val="1C1C1C"/>
              </a:solidFill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en-US" altLang="zh-CN" sz="1050" dirty="0">
                <a:solidFill>
                  <a:srgbClr val="1C1C1C"/>
                </a:solidFill>
              </a:rPr>
              <a:t>      </a:t>
            </a:r>
            <a:r>
              <a:rPr lang="en-US" altLang="zh-CN" sz="1050" dirty="0">
                <a:solidFill>
                  <a:srgbClr val="1C1C1C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050" dirty="0">
                <a:solidFill>
                  <a:srgbClr val="1C1C1C"/>
                </a:solidFill>
                <a:ea typeface="宋体" panose="02010600030101010101" pitchFamily="2" charset="-122"/>
              </a:rPr>
              <a:t>容量、阻塞等</a:t>
            </a:r>
            <a:r>
              <a:rPr lang="en-US" altLang="zh-CN" sz="1050" dirty="0">
                <a:solidFill>
                  <a:srgbClr val="1C1C1C"/>
                </a:solidFill>
                <a:ea typeface="宋体" panose="02010600030101010101" pitchFamily="2" charset="-122"/>
              </a:rPr>
              <a:t>)</a:t>
            </a:r>
            <a:endParaRPr lang="zh-CN" altLang="en-US" sz="1050" dirty="0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87AE5844-81B6-44B7-BD8E-D6EADF0B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868" y="3242717"/>
            <a:ext cx="12186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ea typeface="宋体" panose="02010600030101010101" pitchFamily="2" charset="-122"/>
              </a:rPr>
              <a:t>第一期</a:t>
            </a:r>
            <a:r>
              <a:rPr lang="en-US" altLang="zh-CN" sz="1200" dirty="0">
                <a:ea typeface="宋体" panose="02010600030101010101" pitchFamily="2" charset="-122"/>
              </a:rPr>
              <a:t>:20</a:t>
            </a:r>
            <a:r>
              <a:rPr lang="zh-CN" altLang="en-US" sz="1200" dirty="0">
                <a:ea typeface="宋体" panose="02010600030101010101" pitchFamily="2" charset="-122"/>
              </a:rPr>
              <a:t>年</a:t>
            </a:r>
            <a:r>
              <a:rPr lang="en-US" altLang="zh-CN" sz="1200" dirty="0">
                <a:ea typeface="宋体" panose="02010600030101010101" pitchFamily="2" charset="-122"/>
              </a:rPr>
              <a:t>Q4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3557DE59-D6B5-4B67-935F-6BD351972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723" y="3242717"/>
            <a:ext cx="8835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ea typeface="宋体" panose="02010600030101010101" pitchFamily="2" charset="-122"/>
              </a:rPr>
              <a:t>2021</a:t>
            </a:r>
            <a:r>
              <a:rPr lang="zh-CN" altLang="en-US" sz="1200" dirty="0">
                <a:ea typeface="宋体" panose="02010600030101010101" pitchFamily="2" charset="-122"/>
              </a:rPr>
              <a:t>年</a:t>
            </a:r>
            <a:r>
              <a:rPr lang="en-US" altLang="zh-CN" sz="1200" dirty="0">
                <a:ea typeface="宋体" panose="02010600030101010101" pitchFamily="2" charset="-122"/>
              </a:rPr>
              <a:t>Q1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E5428172-8A50-4F64-99F2-59B5890B4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212" y="3242717"/>
            <a:ext cx="389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ea typeface="宋体" panose="02010600030101010101" pitchFamily="2" charset="-122"/>
              </a:rPr>
              <a:t>Q2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C143188-B846-440D-937F-AFB12CBFB3F0}"/>
              </a:ext>
            </a:extLst>
          </p:cNvPr>
          <p:cNvSpPr txBox="1">
            <a:spLocks noChangeArrowheads="1"/>
          </p:cNvSpPr>
          <p:nvPr/>
        </p:nvSpPr>
        <p:spPr>
          <a:xfrm>
            <a:off x="97317" y="78130"/>
            <a:ext cx="77150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kumimoji="1" lang="en-US" altLang="zh-CN" kern="12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ITOP—</a:t>
            </a:r>
            <a:r>
              <a:rPr kumimoji="1" lang="zh-CN" altLang="en-US" kern="12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数据库自动化运维规划目标</a:t>
            </a:r>
            <a:endParaRPr lang="en-US" altLang="zh-CN" kern="0" dirty="0"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E36661-B440-4F60-A1E7-AC0A58A968A6}"/>
              </a:ext>
            </a:extLst>
          </p:cNvPr>
          <p:cNvSpPr/>
          <p:nvPr/>
        </p:nvSpPr>
        <p:spPr>
          <a:xfrm>
            <a:off x="1833910" y="3565252"/>
            <a:ext cx="4768451" cy="628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3D9D6D5-C653-464F-BED6-E13C518D99DE}"/>
              </a:ext>
            </a:extLst>
          </p:cNvPr>
          <p:cNvSpPr/>
          <p:nvPr/>
        </p:nvSpPr>
        <p:spPr>
          <a:xfrm>
            <a:off x="1907704" y="3615119"/>
            <a:ext cx="943249" cy="525908"/>
          </a:xfrm>
          <a:prstGeom prst="roundRect">
            <a:avLst/>
          </a:prstGeom>
          <a:solidFill>
            <a:srgbClr val="9CDBE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 Portal</a:t>
            </a:r>
            <a:endParaRPr kumimoji="0" lang="zh-CN" altLang="en-US" sz="9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FDB6F76-FB7F-4B1A-8377-959968094CF7}"/>
              </a:ext>
            </a:extLst>
          </p:cNvPr>
          <p:cNvSpPr/>
          <p:nvPr/>
        </p:nvSpPr>
        <p:spPr>
          <a:xfrm>
            <a:off x="2915816" y="3616940"/>
            <a:ext cx="962153" cy="5259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CMDB</a:t>
            </a:r>
            <a:endParaRPr kumimoji="0" lang="zh-CN" altLang="en-US" sz="9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8CC1C5D-5499-4550-933B-E0BE5C88180D}"/>
              </a:ext>
            </a:extLst>
          </p:cNvPr>
          <p:cNvSpPr/>
          <p:nvPr/>
        </p:nvSpPr>
        <p:spPr>
          <a:xfrm>
            <a:off x="3960424" y="3607603"/>
            <a:ext cx="1355713" cy="5259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dash"/>
          </a:ln>
        </p:spPr>
        <p:txBody>
          <a:bodyPr rtlCol="0" anchor="b" anchorCtr="1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Ansible</a:t>
            </a:r>
            <a:endParaRPr kumimoji="0" lang="zh-CN" altLang="en-US" sz="9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29EDEF-1B53-4B90-8CAC-70DBBBDCA5C2}"/>
              </a:ext>
            </a:extLst>
          </p:cNvPr>
          <p:cNvSpPr/>
          <p:nvPr/>
        </p:nvSpPr>
        <p:spPr>
          <a:xfrm>
            <a:off x="4021606" y="3675463"/>
            <a:ext cx="588832" cy="201414"/>
          </a:xfrm>
          <a:prstGeom prst="rect">
            <a:avLst/>
          </a:prstGeom>
          <a:solidFill>
            <a:srgbClr val="9CDBE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0" lang="en-US" altLang="zh-CN" sz="9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ython</a:t>
            </a:r>
            <a:endParaRPr kumimoji="0" lang="zh-CN" altLang="en-US" sz="9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BF0B95-D398-42B9-B600-95700100894A}"/>
              </a:ext>
            </a:extLst>
          </p:cNvPr>
          <p:cNvSpPr/>
          <p:nvPr/>
        </p:nvSpPr>
        <p:spPr>
          <a:xfrm>
            <a:off x="4660800" y="3675463"/>
            <a:ext cx="588832" cy="201414"/>
          </a:xfrm>
          <a:prstGeom prst="rect">
            <a:avLst/>
          </a:prstGeom>
          <a:solidFill>
            <a:srgbClr val="9CDBE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Shell</a:t>
            </a:r>
            <a:endParaRPr kumimoji="0" lang="zh-CN" altLang="en-US" sz="9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7" name="组 2">
            <a:extLst>
              <a:ext uri="{FF2B5EF4-FFF2-40B4-BE49-F238E27FC236}">
                <a16:creationId xmlns:a16="http://schemas.microsoft.com/office/drawing/2014/main" id="{EEC3604E-8812-4207-8918-24E991714CA3}"/>
              </a:ext>
            </a:extLst>
          </p:cNvPr>
          <p:cNvGrpSpPr/>
          <p:nvPr/>
        </p:nvGrpSpPr>
        <p:grpSpPr>
          <a:xfrm>
            <a:off x="971600" y="4227934"/>
            <a:ext cx="7189912" cy="722157"/>
            <a:chOff x="1188707" y="2968980"/>
            <a:chExt cx="6839678" cy="1837088"/>
          </a:xfrm>
        </p:grpSpPr>
        <p:sp>
          <p:nvSpPr>
            <p:cNvPr id="28" name="矩形 83">
              <a:extLst>
                <a:ext uri="{FF2B5EF4-FFF2-40B4-BE49-F238E27FC236}">
                  <a16:creationId xmlns:a16="http://schemas.microsoft.com/office/drawing/2014/main" id="{404A2579-862E-45D0-A23D-ABA1651E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008" y="3077227"/>
              <a:ext cx="6713179" cy="1423987"/>
            </a:xfrm>
            <a:prstGeom prst="rect">
              <a:avLst/>
            </a:prstGeom>
            <a:solidFill>
              <a:srgbClr val="F2F2F2"/>
            </a:solidFill>
            <a:ln w="9525" cmpd="sng">
              <a:solidFill>
                <a:srgbClr val="55735B"/>
              </a:solidFill>
              <a:miter lim="800000"/>
            </a:ln>
          </p:spPr>
          <p:txBody>
            <a:bodyPr/>
            <a:lstStyle/>
            <a:p>
              <a:endParaRPr lang="zh-CN" altLang="en-US" sz="1000"/>
            </a:p>
          </p:txBody>
        </p:sp>
        <p:sp>
          <p:nvSpPr>
            <p:cNvPr id="29" name="TextBox 84">
              <a:extLst>
                <a:ext uri="{FF2B5EF4-FFF2-40B4-BE49-F238E27FC236}">
                  <a16:creationId xmlns:a16="http://schemas.microsoft.com/office/drawing/2014/main" id="{A126B3AB-EA2E-417D-B1A3-DF26C078A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610" y="3201021"/>
              <a:ext cx="6302941" cy="16050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000" dirty="0"/>
                <a:t>数据库自动化运维项目方案以</a:t>
              </a:r>
              <a:r>
                <a:rPr lang="en-US" altLang="zh-CN" sz="1000" dirty="0"/>
                <a:t>IT</a:t>
              </a:r>
              <a:r>
                <a:rPr lang="zh-CN" altLang="zh-CN" sz="1000" dirty="0"/>
                <a:t>运维门户（</a:t>
              </a:r>
              <a:r>
                <a:rPr lang="en-US" altLang="zh-CN" sz="1000" dirty="0"/>
                <a:t>Cloud Portal+ ITOP</a:t>
              </a:r>
              <a:r>
                <a:rPr lang="zh-CN" altLang="zh-CN" sz="1000" dirty="0"/>
                <a:t>）为入口，基于</a:t>
              </a:r>
              <a:r>
                <a:rPr lang="en-US" altLang="zh-CN" sz="1000" dirty="0"/>
                <a:t> Ansible + Python</a:t>
              </a:r>
              <a:r>
                <a:rPr lang="zh-CN" altLang="zh-CN" sz="1000" dirty="0"/>
                <a:t>自动化运维脚本的架构，实现数据库运维从脚本和工具化阶段到自动化的转变，同时做到运维标准化，可视化，提升运维效率</a:t>
              </a:r>
              <a:r>
                <a:rPr lang="en-US" altLang="zh-CN" sz="1000" dirty="0"/>
                <a:t>!</a:t>
              </a:r>
              <a:endParaRPr lang="zh-CN" altLang="zh-CN" sz="1000" dirty="0"/>
            </a:p>
            <a:p>
              <a:pPr algn="just">
                <a:lnSpc>
                  <a:spcPct val="150000"/>
                </a:lnSpc>
              </a:pPr>
              <a:endParaRPr lang="zh-CN" altLang="en-US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90B0F986-CB90-42CD-9AA1-33F0A2EC1AC8}"/>
                </a:ext>
              </a:extLst>
            </p:cNvPr>
            <p:cNvSpPr/>
            <p:nvPr/>
          </p:nvSpPr>
          <p:spPr bwMode="auto">
            <a:xfrm>
              <a:off x="1188707" y="2968980"/>
              <a:ext cx="391805" cy="392981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45D"/>
            </a:solidFill>
            <a:ln>
              <a:noFill/>
            </a:ln>
          </p:spPr>
          <p:txBody>
            <a:bodyPr/>
            <a:lstStyle/>
            <a:p>
              <a:endParaRPr lang="zh-CN" altLang="en-US" sz="1000">
                <a:solidFill>
                  <a:srgbClr val="2C3637"/>
                </a:solidFill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ECD5EA28-E81D-4EEA-80A8-0BEC68144987}"/>
                </a:ext>
              </a:extLst>
            </p:cNvPr>
            <p:cNvSpPr/>
            <p:nvPr/>
          </p:nvSpPr>
          <p:spPr bwMode="auto">
            <a:xfrm flipH="1" flipV="1">
              <a:off x="7636580" y="4208805"/>
              <a:ext cx="391805" cy="392981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45D"/>
            </a:solidFill>
            <a:ln>
              <a:noFill/>
            </a:ln>
          </p:spPr>
          <p:txBody>
            <a:bodyPr/>
            <a:lstStyle/>
            <a:p>
              <a:endParaRPr lang="zh-CN" altLang="en-US" sz="1000">
                <a:solidFill>
                  <a:srgbClr val="2C3637"/>
                </a:solidFill>
              </a:endParaRP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FE657A-3EF1-4CCF-AFC8-033F51EDEF6B}"/>
              </a:ext>
            </a:extLst>
          </p:cNvPr>
          <p:cNvSpPr/>
          <p:nvPr/>
        </p:nvSpPr>
        <p:spPr>
          <a:xfrm>
            <a:off x="5390860" y="3615012"/>
            <a:ext cx="1131731" cy="5259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9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Powershell</a:t>
            </a:r>
            <a:r>
              <a:rPr kumimoji="0" lang="zh-CN" altLang="en-US" sz="9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9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9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Sql</a:t>
            </a:r>
            <a:r>
              <a:rPr kumimoji="0" lang="zh-CN" altLang="en-US" sz="9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</a:t>
            </a:r>
            <a:r>
              <a:rPr lang="zh-CN" altLang="en-US" sz="9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  <a:endParaRPr lang="en-US" altLang="zh-CN" sz="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3517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模板-Top Secret  绝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-Secret  机密 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-Internal  内参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9C8ABC2A3433140AFDAEBC96FEEEC22" ma:contentTypeVersion="1" ma:contentTypeDescription="新建文档。" ma:contentTypeScope="" ma:versionID="b7f86e37a9e3b90751b1a5e279ed7d6b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33BC6D-2EF2-4CE1-8C70-52A971075BF6}"/>
</file>

<file path=customXml/itemProps2.xml><?xml version="1.0" encoding="utf-8"?>
<ds:datastoreItem xmlns:ds="http://schemas.openxmlformats.org/officeDocument/2006/customXml" ds:itemID="{64E5D269-81D6-4593-8C09-DBAEF5DC18C7}"/>
</file>

<file path=customXml/itemProps3.xml><?xml version="1.0" encoding="utf-8"?>
<ds:datastoreItem xmlns:ds="http://schemas.openxmlformats.org/officeDocument/2006/customXml" ds:itemID="{522AF652-BF1C-4023-A10C-B61065487C3A}"/>
</file>

<file path=customXml/itemProps4.xml><?xml version="1.0" encoding="utf-8"?>
<ds:datastoreItem xmlns:ds="http://schemas.openxmlformats.org/officeDocument/2006/customXml" ds:itemID="{64E5D269-81D6-4593-8C09-DBAEF5DC18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5508</TotalTime>
  <Words>1474</Words>
  <Application>Microsoft Office PowerPoint</Application>
  <PresentationFormat>全屏显示(16:9)</PresentationFormat>
  <Paragraphs>183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华文中宋</vt:lpstr>
      <vt:lpstr>Microsoft YaHei</vt:lpstr>
      <vt:lpstr>Microsoft YaHei</vt:lpstr>
      <vt:lpstr>新宋体</vt:lpstr>
      <vt:lpstr>Arial</vt:lpstr>
      <vt:lpstr>Calibri</vt:lpstr>
      <vt:lpstr>Consolas</vt:lpstr>
      <vt:lpstr>Wingdings</vt:lpstr>
      <vt:lpstr>模板-Top Secret  绝密</vt:lpstr>
      <vt:lpstr>模板-Secret  机密 </vt:lpstr>
      <vt:lpstr>模板-Confidential 秘密</vt:lpstr>
      <vt:lpstr>模板-Internal  内参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PPT使用说明</dc:title>
  <dc:creator>dingyuanmeng 11958</dc:creator>
  <cp:lastModifiedBy>fangjianjian (simon, IT)</cp:lastModifiedBy>
  <cp:revision>399</cp:revision>
  <cp:lastPrinted>2013-01-19T15:46:00Z</cp:lastPrinted>
  <dcterms:created xsi:type="dcterms:W3CDTF">2016-05-11T02:15:00Z</dcterms:created>
  <dcterms:modified xsi:type="dcterms:W3CDTF">2021-01-27T07:37:40Z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0x01010079C8ABC2A3433140AFDAEBC96FEEEC22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KSOProductBuildVer">
    <vt:lpwstr>2052-10.1.0.6748</vt:lpwstr>
  </property>
  <property fmtid="{D5CDD505-2E9C-101B-9397-08002B2CF9AE}" pid="8" name="_dlc_DocIdItemGuid">
    <vt:lpwstr>50643522-d014-4ff2-9910-5dac5b4a28bb</vt:lpwstr>
  </property>
  <property fmtid="{D5CDD505-2E9C-101B-9397-08002B2CF9AE}" pid="9" name="FileDownloads">
    <vt:lpwstr>0</vt:lpwstr>
  </property>
  <property fmtid="{D5CDD505-2E9C-101B-9397-08002B2CF9AE}" pid="10" name="FileComments">
    <vt:lpwstr>0</vt:lpwstr>
  </property>
  <property fmtid="{D5CDD505-2E9C-101B-9397-08002B2CF9AE}" pid="11" name="LinkComment">
    <vt:lpwstr>0</vt:lpwstr>
  </property>
  <property fmtid="{D5CDD505-2E9C-101B-9397-08002B2CF9AE}" pid="12" name="FileScore">
    <vt:lpwstr>0</vt:lpwstr>
  </property>
  <property fmtid="{D5CDD505-2E9C-101B-9397-08002B2CF9AE}" pid="13" name="EndDate">
    <vt:lpwstr>21-05-02</vt:lpwstr>
  </property>
  <property fmtid="{D5CDD505-2E9C-101B-9397-08002B2CF9AE}" pid="14" name="PMOKeyWords">
    <vt:lpwstr/>
  </property>
</Properties>
</file>