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3"/>
  </p:notesMasterIdLst>
  <p:sldIdLst>
    <p:sldId id="1057" r:id="rId3"/>
    <p:sldId id="1465" r:id="rId4"/>
    <p:sldId id="2731" r:id="rId5"/>
    <p:sldId id="2735" r:id="rId6"/>
    <p:sldId id="2736" r:id="rId7"/>
    <p:sldId id="2738" r:id="rId8"/>
    <p:sldId id="2737" r:id="rId9"/>
    <p:sldId id="2739" r:id="rId10"/>
    <p:sldId id="2740" r:id="rId11"/>
    <p:sldId id="898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glijie (CEO-Office)" initials="k(" lastIdx="1" clrIdx="0">
    <p:extLst>
      <p:ext uri="{19B8F6BF-5375-455C-9EA6-DF929625EA0E}">
        <p15:presenceInfo xmlns:p15="http://schemas.microsoft.com/office/powerpoint/2012/main" userId="S-1-5-21-1289378795-177878523-2039838879-68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FF4"/>
    <a:srgbClr val="6A868F"/>
    <a:srgbClr val="D7000F"/>
    <a:srgbClr val="C00000"/>
    <a:srgbClr val="CCCCCC"/>
    <a:srgbClr val="210710"/>
    <a:srgbClr val="401316"/>
    <a:srgbClr val="21050B"/>
    <a:srgbClr val="0D0D0D"/>
    <a:srgbClr val="26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70574" autoAdjust="0"/>
  </p:normalViewPr>
  <p:slideViewPr>
    <p:cSldViewPr snapToGrid="0" showGuides="1">
      <p:cViewPr varScale="1">
        <p:scale>
          <a:sx n="50" d="100"/>
          <a:sy n="50" d="100"/>
        </p:scale>
        <p:origin x="9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Relationship Id="rId22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E99CB-6EED-4376-9C63-770186940A58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0FF6D-43A1-46DE-843C-C114ED75E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7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交流场景默认设定：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、有部门</a:t>
            </a:r>
            <a:r>
              <a:rPr lang="en-US" altLang="zh-CN" dirty="0" err="1" smtClean="0"/>
              <a:t>MethoPAS</a:t>
            </a:r>
            <a:r>
              <a:rPr lang="zh-CN" altLang="en-US" dirty="0" smtClean="0"/>
              <a:t>流程及敏捷开发管理</a:t>
            </a:r>
            <a:r>
              <a:rPr lang="en-US" altLang="zh-CN" dirty="0" smtClean="0"/>
              <a:t>Scrum</a:t>
            </a:r>
            <a:r>
              <a:rPr lang="zh-CN" altLang="en-US" dirty="0" smtClean="0"/>
              <a:t>的基础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、不展开理论细节，注重实践落地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1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68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F0FF6D-43A1-46DE-843C-C114ED75EE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48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+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0FF6D-43A1-46DE-843C-C114ED75EE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7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部署在</a:t>
            </a:r>
            <a:r>
              <a:rPr lang="en-US" altLang="zh-CN" dirty="0" smtClean="0"/>
              <a:t>98</a:t>
            </a:r>
            <a:r>
              <a:rPr lang="zh-CN" altLang="en-US" dirty="0" smtClean="0"/>
              <a:t>网段，考虑建立研发业务部公用的禅道平台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0FF6D-43A1-46DE-843C-C114ED75EE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54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F0FF6D-43A1-46DE-843C-C114ED75EE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27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测试过程的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可能是在项目过程中产生，也可能是线上运行时产生，有可能不关联项目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可能产生于项目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，但遗留到后续项目</a:t>
            </a:r>
            <a:endParaRPr lang="en-US" altLang="zh-CN" dirty="0" smtClean="0"/>
          </a:p>
          <a:p>
            <a:r>
              <a:rPr lang="zh-CN" altLang="en-US" dirty="0" smtClean="0"/>
              <a:t>用例可在产品内的不同项目间共享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0FF6D-43A1-46DE-843C-C114ED75EE2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8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F0FF6D-43A1-46DE-843C-C114ED75EE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2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0FF6D-43A1-46DE-843C-C114ED75EE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72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0FF6D-43A1-46DE-843C-C114ED75EE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9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xmlns="" id="{D01EAD3C-0877-454F-B475-8F16752F58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5791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6" name="think-cell Slide" r:id="rId4" imgW="535" imgH="535" progId="TCLayout.ActiveDocument.1">
                  <p:embed/>
                </p:oleObj>
              </mc:Choice>
              <mc:Fallback>
                <p:oleObj name="think-cell Slide" r:id="rId4" imgW="535" imgH="5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xmlns="" id="{085EF904-9CC4-4F4D-BBE3-27B187EF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65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保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66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20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保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974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保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04801"/>
            <a:ext cx="274320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151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保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11184565" y="6468174"/>
            <a:ext cx="71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6547093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333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1"/>
          <p:cNvSpPr txBox="1">
            <a:spLocks/>
          </p:cNvSpPr>
          <p:nvPr userDrawn="1"/>
        </p:nvSpPr>
        <p:spPr>
          <a:xfrm>
            <a:off x="11662518" y="6555535"/>
            <a:ext cx="539925" cy="293159"/>
          </a:xfrm>
          <a:prstGeom prst="rect">
            <a:avLst/>
          </a:prstGeom>
        </p:spPr>
        <p:txBody>
          <a:bodyPr vert="horz" lIns="121920" tIns="96000" rIns="121920" bIns="6096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1760629" y="6656507"/>
            <a:ext cx="0" cy="1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1"/>
            <a:ext cx="12192000" cy="33434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67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5045176" y="3361638"/>
            <a:ext cx="2095830" cy="441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267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267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2074" y="2344553"/>
            <a:ext cx="1912157" cy="82304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919202" y="6581052"/>
            <a:ext cx="2355273" cy="256545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 </a:t>
            </a:r>
            <a:r>
              <a:rPr lang="zh-CN" altLang="en-US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</p:spTree>
    <p:extLst>
      <p:ext uri="{BB962C8B-B14F-4D97-AF65-F5344CB8AC3E}">
        <p14:creationId xmlns:p14="http://schemas.microsoft.com/office/powerpoint/2010/main" val="21102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62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54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97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保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34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保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08786"/>
            <a:ext cx="5384800" cy="4388777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08785"/>
            <a:ext cx="5384800" cy="4388779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698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保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08788"/>
            <a:ext cx="5386917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08788"/>
            <a:ext cx="5389033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6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7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保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806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保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59" y="273068"/>
            <a:ext cx="6815668" cy="585311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711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 hidden="1">
            <a:extLst>
              <a:ext uri="{FF2B5EF4-FFF2-40B4-BE49-F238E27FC236}">
                <a16:creationId xmlns:a16="http://schemas.microsoft.com/office/drawing/2014/main" xmlns="" id="{8EC032E1-F540-4205-9B62-4291178ED3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737252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2" name="think-cell Slide" r:id="rId8" imgW="535" imgH="535" progId="TCLayout.ActiveDocument.1">
                  <p:embed/>
                </p:oleObj>
              </mc:Choice>
              <mc:Fallback>
                <p:oleObj name="think-cell Slide" r:id="rId8" imgW="535" imgH="5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4">
            <a:extLst>
              <a:ext uri="{FF2B5EF4-FFF2-40B4-BE49-F238E27FC236}">
                <a16:creationId xmlns:a16="http://schemas.microsoft.com/office/drawing/2014/main" xmlns="" id="{62B1B45B-65B7-4BC0-B886-8D0BE7580E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-2306" y="6500898"/>
            <a:ext cx="12191223" cy="367155"/>
            <a:chOff x="0" y="3089"/>
            <a:chExt cx="7502" cy="150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xmlns="" id="{37B48ADD-C810-45C5-BC11-DD9DA60CC0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6" y="3089"/>
              <a:ext cx="7226" cy="150"/>
            </a:xfrm>
            <a:prstGeom prst="rect">
              <a:avLst/>
            </a:pr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xmlns="" id="{22742E9C-D771-4DA2-B512-7B633A3A6E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xmlns="" id="{2026FDEF-C09C-4E6D-A814-ACC956F4F7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xmlns="" id="{DBFAE327-EFB8-4386-9F14-64D7CBD146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33451"/>
            <a:ext cx="11323013" cy="537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28176"/>
            <a:ext cx="1034266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2" name="矩形 11"/>
          <p:cNvSpPr/>
          <p:nvPr/>
        </p:nvSpPr>
        <p:spPr>
          <a:xfrm>
            <a:off x="10817211" y="656136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CD75003-5806-4FCE-9D31-A9A7BAEA314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71" y="221002"/>
            <a:ext cx="900889" cy="42394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57A0E7BB-77F1-4CC7-A83E-720A25B058B1}"/>
              </a:ext>
            </a:extLst>
          </p:cNvPr>
          <p:cNvSpPr/>
          <p:nvPr userDrawn="1"/>
        </p:nvSpPr>
        <p:spPr>
          <a:xfrm>
            <a:off x="5638182" y="6557517"/>
            <a:ext cx="915635" cy="2539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en-US" altLang="zh-CN" sz="1000" b="1">
                <a:solidFill>
                  <a:schemeClr val="bg1"/>
                </a:solidFill>
                <a:latin typeface="+mn-ea"/>
              </a:rPr>
              <a:t>Secret </a:t>
            </a:r>
            <a:r>
              <a:rPr lang="zh-CN" altLang="en-US" sz="1000" b="1">
                <a:solidFill>
                  <a:schemeClr val="bg1"/>
                </a:solidFill>
                <a:latin typeface="+mn-ea"/>
              </a:rPr>
              <a:t>机密</a:t>
            </a:r>
            <a:endParaRPr lang="zh-CN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E6A252CF-023A-40DE-AA94-3B3403168AA4}"/>
              </a:ext>
            </a:extLst>
          </p:cNvPr>
          <p:cNvSpPr/>
          <p:nvPr userDrawn="1"/>
        </p:nvSpPr>
        <p:spPr>
          <a:xfrm>
            <a:off x="431800" y="6557517"/>
            <a:ext cx="915635" cy="2539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l"/>
            <a:fld id="{0378E3ED-7521-4FA0-9EE0-D58F5A13CC03}" type="slidenum">
              <a:rPr lang="zh-CN" altLang="en-US" sz="1000" smtClean="0">
                <a:solidFill>
                  <a:schemeClr val="bg1"/>
                </a:solidFill>
              </a:rPr>
              <a:pPr lvl="0" algn="l"/>
              <a:t>‹#›</a:t>
            </a:fld>
            <a:endParaRPr lang="zh-CN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5815364" y="3341185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DFF4"/>
                </a:solidFill>
              </a:rPr>
              <a:t>H3C</a:t>
            </a:r>
            <a:endParaRPr lang="zh-CN" altLang="en-US" dirty="0">
              <a:solidFill>
                <a:srgbClr val="C0DFF4"/>
              </a:solidFill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72225" y="537559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DFF4"/>
                </a:solidFill>
              </a:rPr>
              <a:t>H3C</a:t>
            </a:r>
            <a:endParaRPr lang="zh-CN" altLang="en-US" dirty="0">
              <a:solidFill>
                <a:srgbClr val="C0DFF4"/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1385854" y="537559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DFF4"/>
                </a:solidFill>
              </a:rPr>
              <a:t>H3C</a:t>
            </a:r>
            <a:endParaRPr lang="zh-CN" altLang="en-US" dirty="0">
              <a:solidFill>
                <a:srgbClr val="C0DFF4"/>
              </a:solidFill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72225" y="1400926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DFF4"/>
                </a:solidFill>
              </a:rPr>
              <a:t>H3C</a:t>
            </a:r>
            <a:endParaRPr lang="zh-CN" altLang="en-US" dirty="0">
              <a:solidFill>
                <a:srgbClr val="C0DFF4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85854" y="1400926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DFF4"/>
                </a:solidFill>
              </a:rPr>
              <a:t>H3C</a:t>
            </a:r>
            <a:endParaRPr lang="zh-CN" altLang="en-US" dirty="0">
              <a:solidFill>
                <a:srgbClr val="C0DF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8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457189" indent="-4571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defRPr sz="24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75" indent="-38099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defRPr sz="2133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3962" indent="-304792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defRPr sz="18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547" indent="-304792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3131" indent="-304792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defRPr sz="14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35271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6pPr>
      <a:lvl7pPr marL="396230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7pPr>
      <a:lvl8pPr marL="457188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8pPr>
      <a:lvl9pPr marL="5181470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75">
          <p15:clr>
            <a:srgbClr val="F26B43"/>
          </p15:clr>
        </p15:guide>
        <p15:guide id="2" pos="272">
          <p15:clr>
            <a:srgbClr val="F26B43"/>
          </p15:clr>
        </p15:guide>
        <p15:guide id="3" pos="7408">
          <p15:clr>
            <a:srgbClr val="F26B43"/>
          </p15:clr>
        </p15:guide>
        <p15:guide id="4" orient="horz" pos="467">
          <p15:clr>
            <a:srgbClr val="F26B43"/>
          </p15:clr>
        </p15:guide>
        <p15:guide id="5" orient="horz" pos="588">
          <p15:clr>
            <a:srgbClr val="F26B43"/>
          </p15:clr>
        </p15:guide>
        <p15:guide id="6" orient="horz" pos="40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1184565" y="6468174"/>
            <a:ext cx="71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6547093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1" name="矩形 10"/>
          <p:cNvSpPr/>
          <p:nvPr/>
        </p:nvSpPr>
        <p:spPr>
          <a:xfrm>
            <a:off x="4919202" y="6581052"/>
            <a:ext cx="2355273" cy="256545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 </a:t>
            </a:r>
            <a:r>
              <a:rPr lang="zh-CN" altLang="en-US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333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2545" y="260648"/>
            <a:ext cx="892239" cy="384043"/>
          </a:xfrm>
          <a:prstGeom prst="rect">
            <a:avLst/>
          </a:prstGeom>
        </p:spPr>
      </p:pic>
      <p:sp>
        <p:nvSpPr>
          <p:cNvPr id="15" name="灯片编号占位符 1"/>
          <p:cNvSpPr txBox="1">
            <a:spLocks/>
          </p:cNvSpPr>
          <p:nvPr userDrawn="1"/>
        </p:nvSpPr>
        <p:spPr>
          <a:xfrm>
            <a:off x="11662518" y="6555535"/>
            <a:ext cx="539925" cy="293159"/>
          </a:xfrm>
          <a:prstGeom prst="rect">
            <a:avLst/>
          </a:prstGeom>
        </p:spPr>
        <p:txBody>
          <a:bodyPr vert="horz" lIns="121920" tIns="96000" rIns="121920" bIns="6096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1760629" y="6656507"/>
            <a:ext cx="0" cy="1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8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457189" indent="-457189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24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75" indent="-38099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2133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3962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8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547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313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4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35271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6pPr>
      <a:lvl7pPr marL="396230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7pPr>
      <a:lvl8pPr marL="457188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8pPr>
      <a:lvl9pPr marL="5181470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CG21gic15681475.jpg"/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3931741" y="3621022"/>
            <a:ext cx="8248268" cy="1344181"/>
          </a:xfrm>
          <a:prstGeom prst="rect">
            <a:avLst/>
          </a:prstGeom>
          <a:solidFill>
            <a:srgbClr val="C00000">
              <a:alpha val="72000"/>
            </a:srgbClr>
          </a:solidFill>
          <a:ln>
            <a:noFill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33595" y="3620697"/>
            <a:ext cx="814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禅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道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-IT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实践场景交流</a:t>
            </a:r>
          </a:p>
          <a:p>
            <a:pPr>
              <a:lnSpc>
                <a:spcPct val="150000"/>
              </a:lnSpc>
            </a:pPr>
            <a:endParaRPr kumimoji="1" lang="en-US" altLang="zh-CN" sz="3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5" y="280751"/>
            <a:ext cx="2167163" cy="10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360" y="4485118"/>
            <a:ext cx="11521280" cy="181562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46706" y="5733256"/>
            <a:ext cx="1091966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67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新华三集团</a:t>
            </a:r>
            <a:endParaRPr lang="en-US" altLang="zh-CN" sz="1067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067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www.h3c.com</a:t>
            </a:r>
            <a:endParaRPr lang="zh-CN" altLang="en-US" sz="1067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360" y="6344373"/>
            <a:ext cx="11521280" cy="6095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1851" y="2948947"/>
            <a:ext cx="305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r>
              <a:rPr kumimoji="1"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3888C7E-BAE4-4E66-9D7D-8DADDB6F7E06}"/>
              </a:ext>
            </a:extLst>
          </p:cNvPr>
          <p:cNvGrpSpPr/>
          <p:nvPr/>
        </p:nvGrpSpPr>
        <p:grpSpPr>
          <a:xfrm>
            <a:off x="4557431" y="1780126"/>
            <a:ext cx="6987645" cy="2158127"/>
            <a:chOff x="4557431" y="1774960"/>
            <a:chExt cx="6987645" cy="1586405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xmlns="" id="{5240E8D6-D5FA-4A6E-A34F-A9AC1258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431" y="1778268"/>
              <a:ext cx="810523" cy="734476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xmlns="" id="{F86751D5-A720-4E6B-A4B4-B63756D88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431" y="2623580"/>
              <a:ext cx="810523" cy="737785"/>
            </a:xfrm>
            <a:prstGeom prst="rect">
              <a:avLst/>
            </a:prstGeom>
            <a:solidFill>
              <a:srgbClr val="6A868F"/>
            </a:solidFill>
            <a:ln>
              <a:noFill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xmlns="" id="{74BFFE3B-94DF-4910-8A2B-87439EA2C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233" y="1774960"/>
              <a:ext cx="6060843" cy="737785"/>
            </a:xfrm>
            <a:prstGeom prst="rect">
              <a:avLst/>
            </a:prstGeom>
            <a:solidFill>
              <a:srgbClr val="E1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  <a:spcBef>
                  <a:spcPts val="1200"/>
                </a:spcBef>
              </a:pPr>
              <a:r>
                <a:rPr lang="zh-CN" altLang="en-US" sz="2000" b="1" dirty="0" smtClean="0">
                  <a:solidFill>
                    <a:srgbClr val="000000"/>
                  </a:solidFill>
                </a:rPr>
                <a:t>综述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准备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xmlns="" id="{337608E7-DA72-4504-86D1-5BFD29523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233" y="2623580"/>
              <a:ext cx="6060843" cy="737785"/>
            </a:xfrm>
            <a:prstGeom prst="rect">
              <a:avLst/>
            </a:prstGeom>
            <a:solidFill>
              <a:srgbClr val="E1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zh-CN" altLang="en-US" sz="2000" b="1" dirty="0" smtClean="0">
                  <a:solidFill>
                    <a:srgbClr val="000000"/>
                  </a:solidFill>
                </a:rPr>
                <a:t>产品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项目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测试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1" name="标题 30">
            <a:extLst>
              <a:ext uri="{FF2B5EF4-FFF2-40B4-BE49-F238E27FC236}">
                <a16:creationId xmlns:a16="http://schemas.microsoft.com/office/drawing/2014/main" xmlns="" id="{ACB9E848-8174-462F-8223-E35AF18E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919343D0-757F-4923-84C2-DBA792407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81" r="11374"/>
          <a:stretch/>
        </p:blipFill>
        <p:spPr>
          <a:xfrm>
            <a:off x="431800" y="1777585"/>
            <a:ext cx="4041648" cy="330807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A3888C7E-BAE4-4E66-9D7D-8DADDB6F7E06}"/>
              </a:ext>
            </a:extLst>
          </p:cNvPr>
          <p:cNvGrpSpPr/>
          <p:nvPr/>
        </p:nvGrpSpPr>
        <p:grpSpPr>
          <a:xfrm>
            <a:off x="4572045" y="4089059"/>
            <a:ext cx="6987645" cy="1003674"/>
            <a:chOff x="4557431" y="2623580"/>
            <a:chExt cx="6987645" cy="737785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xmlns="" id="{F86751D5-A720-4E6B-A4B4-B63756D88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431" y="2623580"/>
              <a:ext cx="810523" cy="737785"/>
            </a:xfrm>
            <a:prstGeom prst="rect">
              <a:avLst/>
            </a:prstGeom>
            <a:solidFill>
              <a:srgbClr val="6A868F"/>
            </a:solidFill>
            <a:ln>
              <a:noFill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337608E7-DA72-4504-86D1-5BFD29523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233" y="2623580"/>
              <a:ext cx="6060843" cy="737785"/>
            </a:xfrm>
            <a:prstGeom prst="rect">
              <a:avLst/>
            </a:prstGeom>
            <a:solidFill>
              <a:srgbClr val="E1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zh-CN" altLang="en-US" sz="2000" b="1" dirty="0" smtClean="0">
                  <a:solidFill>
                    <a:srgbClr val="000000"/>
                  </a:solidFill>
                </a:rPr>
                <a:t>需求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任务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用例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&amp;Bug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6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标题 3"/>
          <p:cNvSpPr txBox="1">
            <a:spLocks/>
          </p:cNvSpPr>
          <p:nvPr/>
        </p:nvSpPr>
        <p:spPr>
          <a:xfrm>
            <a:off x="504371" y="99444"/>
            <a:ext cx="7772400" cy="714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禅道项目管理过程综述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71" y="673732"/>
            <a:ext cx="8306493" cy="579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标题 3"/>
          <p:cNvSpPr txBox="1">
            <a:spLocks/>
          </p:cNvSpPr>
          <p:nvPr/>
        </p:nvSpPr>
        <p:spPr>
          <a:xfrm>
            <a:off x="1784531" y="186452"/>
            <a:ext cx="7772400" cy="714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准备</a:t>
            </a:r>
            <a:endParaRPr lang="zh-CN" altLang="en-US" dirty="0"/>
          </a:p>
        </p:txBody>
      </p:sp>
      <p:sp>
        <p:nvSpPr>
          <p:cNvPr id="35" name="TextBox 6"/>
          <p:cNvSpPr txBox="1"/>
          <p:nvPr/>
        </p:nvSpPr>
        <p:spPr>
          <a:xfrm>
            <a:off x="1524001" y="1012268"/>
            <a:ext cx="9096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、下载、安装、配置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）在用开源版</a:t>
            </a:r>
            <a:r>
              <a:rPr lang="en-US" altLang="zh-CN" sz="2000" dirty="0" smtClean="0"/>
              <a:t>10.4</a:t>
            </a:r>
            <a:r>
              <a:rPr lang="zh-CN" altLang="en-US" sz="2000" dirty="0" smtClean="0"/>
              <a:t>，最新</a:t>
            </a:r>
            <a:r>
              <a:rPr lang="en-US" altLang="zh-CN" sz="2000" dirty="0" smtClean="0"/>
              <a:t>12.4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）部署在业务与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团队都能访问的区域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/>
              <a:t>、设置公司、部门、用户、</a:t>
            </a:r>
            <a:r>
              <a:rPr lang="zh-CN" altLang="en-US" sz="2000" dirty="0" smtClean="0"/>
              <a:t>权限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466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3888C7E-BAE4-4E66-9D7D-8DADDB6F7E06}"/>
              </a:ext>
            </a:extLst>
          </p:cNvPr>
          <p:cNvGrpSpPr/>
          <p:nvPr/>
        </p:nvGrpSpPr>
        <p:grpSpPr>
          <a:xfrm>
            <a:off x="4557431" y="1780126"/>
            <a:ext cx="6987645" cy="2158127"/>
            <a:chOff x="4557431" y="1774960"/>
            <a:chExt cx="6987645" cy="1586405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xmlns="" id="{5240E8D6-D5FA-4A6E-A34F-A9AC1258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431" y="1778268"/>
              <a:ext cx="810523" cy="734476"/>
            </a:xfrm>
            <a:prstGeom prst="rect">
              <a:avLst/>
            </a:prstGeom>
            <a:solidFill>
              <a:srgbClr val="6A868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xmlns="" id="{F86751D5-A720-4E6B-A4B4-B63756D88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431" y="2623580"/>
              <a:ext cx="810523" cy="737785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xmlns="" id="{74BFFE3B-94DF-4910-8A2B-87439EA2C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233" y="1774960"/>
              <a:ext cx="6060843" cy="737785"/>
            </a:xfrm>
            <a:prstGeom prst="rect">
              <a:avLst/>
            </a:prstGeom>
            <a:solidFill>
              <a:srgbClr val="E1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  <a:spcBef>
                  <a:spcPts val="1200"/>
                </a:spcBef>
              </a:pPr>
              <a:r>
                <a:rPr lang="zh-CN" altLang="en-US" sz="2000" b="1" dirty="0" smtClean="0">
                  <a:solidFill>
                    <a:srgbClr val="000000"/>
                  </a:solidFill>
                </a:rPr>
                <a:t>综述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准备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xmlns="" id="{337608E7-DA72-4504-86D1-5BFD29523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233" y="2623580"/>
              <a:ext cx="6060843" cy="737785"/>
            </a:xfrm>
            <a:prstGeom prst="rect">
              <a:avLst/>
            </a:prstGeom>
            <a:solidFill>
              <a:srgbClr val="E1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zh-CN" altLang="en-US" sz="2000" b="1" dirty="0" smtClean="0">
                  <a:solidFill>
                    <a:srgbClr val="000000"/>
                  </a:solidFill>
                </a:rPr>
                <a:t>产品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项目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测试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1" name="标题 30">
            <a:extLst>
              <a:ext uri="{FF2B5EF4-FFF2-40B4-BE49-F238E27FC236}">
                <a16:creationId xmlns:a16="http://schemas.microsoft.com/office/drawing/2014/main" xmlns="" id="{ACB9E848-8174-462F-8223-E35AF18E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919343D0-757F-4923-84C2-DBA792407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81" r="11374"/>
          <a:stretch/>
        </p:blipFill>
        <p:spPr>
          <a:xfrm>
            <a:off x="431800" y="1777585"/>
            <a:ext cx="4041648" cy="330807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A3888C7E-BAE4-4E66-9D7D-8DADDB6F7E06}"/>
              </a:ext>
            </a:extLst>
          </p:cNvPr>
          <p:cNvGrpSpPr/>
          <p:nvPr/>
        </p:nvGrpSpPr>
        <p:grpSpPr>
          <a:xfrm>
            <a:off x="4572045" y="4089059"/>
            <a:ext cx="6987645" cy="1003674"/>
            <a:chOff x="4557431" y="2623580"/>
            <a:chExt cx="6987645" cy="737785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xmlns="" id="{F86751D5-A720-4E6B-A4B4-B63756D88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431" y="2623580"/>
              <a:ext cx="810523" cy="737785"/>
            </a:xfrm>
            <a:prstGeom prst="rect">
              <a:avLst/>
            </a:prstGeom>
            <a:solidFill>
              <a:srgbClr val="6A868F"/>
            </a:solidFill>
            <a:ln>
              <a:noFill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337608E7-DA72-4504-86D1-5BFD29523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233" y="2623580"/>
              <a:ext cx="6060843" cy="737785"/>
            </a:xfrm>
            <a:prstGeom prst="rect">
              <a:avLst/>
            </a:prstGeom>
            <a:solidFill>
              <a:srgbClr val="E1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zh-CN" altLang="en-US" sz="2000" b="1" dirty="0" smtClean="0">
                  <a:solidFill>
                    <a:srgbClr val="000000"/>
                  </a:solidFill>
                </a:rPr>
                <a:t>需求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任务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用例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&amp;Bug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6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标题 3"/>
          <p:cNvSpPr txBox="1">
            <a:spLocks/>
          </p:cNvSpPr>
          <p:nvPr/>
        </p:nvSpPr>
        <p:spPr>
          <a:xfrm>
            <a:off x="1524001" y="184666"/>
            <a:ext cx="7772400" cy="714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产品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5" name="TextBox 6"/>
          <p:cNvSpPr txBox="1"/>
          <p:nvPr/>
        </p:nvSpPr>
        <p:spPr>
          <a:xfrm>
            <a:off x="812801" y="1166773"/>
            <a:ext cx="108076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、产品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）待构建、构建中或已上线的预期会活跃地运行一定时长的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应用系统或系统组合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）产品经理（</a:t>
            </a:r>
            <a:r>
              <a:rPr lang="en-US" altLang="zh-CN" sz="2000" dirty="0" smtClean="0"/>
              <a:t>PO</a:t>
            </a:r>
            <a:r>
              <a:rPr lang="zh-CN" altLang="en-US" sz="2000" dirty="0" smtClean="0"/>
              <a:t>）对应主要应用支持负责人，最好具备业务需求分析能力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、项目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基于产品初次构建或者后续迭代优化的</a:t>
            </a:r>
            <a:r>
              <a:rPr lang="en-US" altLang="zh-CN" sz="2000" dirty="0" smtClean="0"/>
              <a:t>Release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2</a:t>
            </a:r>
            <a:r>
              <a:rPr lang="zh-CN" altLang="en-US" sz="2000" dirty="0" smtClean="0"/>
              <a:t>）项目经理（</a:t>
            </a:r>
            <a:r>
              <a:rPr lang="en-US" altLang="zh-CN" sz="2000" dirty="0" smtClean="0"/>
              <a:t>SM</a:t>
            </a:r>
            <a:r>
              <a:rPr lang="zh-CN" altLang="en-US" sz="2000" dirty="0" smtClean="0"/>
              <a:t>）负责带</a:t>
            </a:r>
            <a:r>
              <a:rPr lang="en-US" altLang="zh-CN" sz="2000" dirty="0" smtClean="0"/>
              <a:t>Team</a:t>
            </a:r>
            <a:r>
              <a:rPr lang="zh-CN" altLang="en-US" sz="2000" dirty="0" smtClean="0"/>
              <a:t>交付分配的需求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、测试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）基于</a:t>
            </a:r>
            <a:r>
              <a:rPr lang="zh-CN" altLang="en-US" sz="2000" dirty="0"/>
              <a:t>项目的测试</a:t>
            </a:r>
            <a:r>
              <a:rPr lang="zh-CN" altLang="en-US" sz="2000" dirty="0" smtClean="0"/>
              <a:t>过程，基于产品或跨产品的测试数据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123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3888C7E-BAE4-4E66-9D7D-8DADDB6F7E06}"/>
              </a:ext>
            </a:extLst>
          </p:cNvPr>
          <p:cNvGrpSpPr/>
          <p:nvPr/>
        </p:nvGrpSpPr>
        <p:grpSpPr>
          <a:xfrm>
            <a:off x="4557431" y="1780126"/>
            <a:ext cx="6987645" cy="2158127"/>
            <a:chOff x="4557431" y="1774960"/>
            <a:chExt cx="6987645" cy="1586405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xmlns="" id="{5240E8D6-D5FA-4A6E-A34F-A9AC1258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431" y="1778268"/>
              <a:ext cx="810523" cy="734476"/>
            </a:xfrm>
            <a:prstGeom prst="rect">
              <a:avLst/>
            </a:prstGeom>
            <a:solidFill>
              <a:srgbClr val="6A868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xmlns="" id="{F86751D5-A720-4E6B-A4B4-B63756D88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431" y="2623580"/>
              <a:ext cx="810523" cy="737785"/>
            </a:xfrm>
            <a:prstGeom prst="rect">
              <a:avLst/>
            </a:prstGeom>
            <a:solidFill>
              <a:srgbClr val="6A868F"/>
            </a:solidFill>
            <a:ln>
              <a:noFill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xmlns="" id="{74BFFE3B-94DF-4910-8A2B-87439EA2C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233" y="1774960"/>
              <a:ext cx="6060843" cy="737785"/>
            </a:xfrm>
            <a:prstGeom prst="rect">
              <a:avLst/>
            </a:prstGeom>
            <a:solidFill>
              <a:srgbClr val="E1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  <a:spcBef>
                  <a:spcPts val="1200"/>
                </a:spcBef>
              </a:pPr>
              <a:r>
                <a:rPr lang="zh-CN" altLang="en-US" sz="2000" b="1" dirty="0" smtClean="0">
                  <a:solidFill>
                    <a:srgbClr val="000000"/>
                  </a:solidFill>
                </a:rPr>
                <a:t>综述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准备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xmlns="" id="{337608E7-DA72-4504-86D1-5BFD29523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233" y="2623580"/>
              <a:ext cx="6060843" cy="737785"/>
            </a:xfrm>
            <a:prstGeom prst="rect">
              <a:avLst/>
            </a:prstGeom>
            <a:solidFill>
              <a:srgbClr val="E1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zh-CN" altLang="en-US" sz="2000" b="1" dirty="0" smtClean="0">
                  <a:solidFill>
                    <a:srgbClr val="000000"/>
                  </a:solidFill>
                </a:rPr>
                <a:t>产品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项目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测试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1" name="标题 30">
            <a:extLst>
              <a:ext uri="{FF2B5EF4-FFF2-40B4-BE49-F238E27FC236}">
                <a16:creationId xmlns:a16="http://schemas.microsoft.com/office/drawing/2014/main" xmlns="" id="{ACB9E848-8174-462F-8223-E35AF18E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919343D0-757F-4923-84C2-DBA792407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81" r="11374"/>
          <a:stretch/>
        </p:blipFill>
        <p:spPr>
          <a:xfrm>
            <a:off x="431800" y="1777585"/>
            <a:ext cx="4041648" cy="330807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A3888C7E-BAE4-4E66-9D7D-8DADDB6F7E06}"/>
              </a:ext>
            </a:extLst>
          </p:cNvPr>
          <p:cNvGrpSpPr/>
          <p:nvPr/>
        </p:nvGrpSpPr>
        <p:grpSpPr>
          <a:xfrm>
            <a:off x="4572045" y="4089059"/>
            <a:ext cx="6987645" cy="1003674"/>
            <a:chOff x="4557431" y="2623580"/>
            <a:chExt cx="6987645" cy="737785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xmlns="" id="{F86751D5-A720-4E6B-A4B4-B63756D88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431" y="2623580"/>
              <a:ext cx="810523" cy="737785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337608E7-DA72-4504-86D1-5BFD29523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233" y="2623580"/>
              <a:ext cx="6060843" cy="737785"/>
            </a:xfrm>
            <a:prstGeom prst="rect">
              <a:avLst/>
            </a:prstGeom>
            <a:solidFill>
              <a:srgbClr val="E1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zh-CN" altLang="en-US" sz="2000" b="1" dirty="0" smtClean="0">
                  <a:solidFill>
                    <a:srgbClr val="000000"/>
                  </a:solidFill>
                </a:rPr>
                <a:t>需求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任务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用例</a:t>
              </a:r>
              <a:r>
                <a:rPr lang="en-US" altLang="zh-CN" sz="2000" b="1" dirty="0" smtClean="0">
                  <a:solidFill>
                    <a:srgbClr val="000000"/>
                  </a:solidFill>
                </a:rPr>
                <a:t>&amp;Bug&amp;</a:t>
              </a:r>
              <a:r>
                <a:rPr lang="zh-CN" altLang="en-US" sz="2000" b="1" dirty="0" smtClean="0">
                  <a:solidFill>
                    <a:srgbClr val="000000"/>
                  </a:solidFill>
                </a:rPr>
                <a:t>其他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8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标题 3"/>
          <p:cNvSpPr txBox="1">
            <a:spLocks/>
          </p:cNvSpPr>
          <p:nvPr/>
        </p:nvSpPr>
        <p:spPr>
          <a:xfrm>
            <a:off x="1092201" y="89416"/>
            <a:ext cx="7772400" cy="714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en-US" dirty="0">
                <a:solidFill>
                  <a:srgbClr val="FF0000"/>
                </a:solidFill>
              </a:rPr>
              <a:t>任务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en-US" dirty="0">
                <a:solidFill>
                  <a:srgbClr val="FF0000"/>
                </a:solidFill>
              </a:rPr>
              <a:t>用例</a:t>
            </a:r>
            <a:r>
              <a:rPr lang="en-US" altLang="zh-CN" dirty="0">
                <a:solidFill>
                  <a:srgbClr val="FF0000"/>
                </a:solidFill>
              </a:rPr>
              <a:t>&amp;Bug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635001" y="803791"/>
            <a:ext cx="108076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、需求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）基于产品生成需求，分配到项目中实施，对应史诗故事及用户故事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）需求可分阶段维护，从原始需求到规格细化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、任务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）基于项目生成任务，落到具体开发人员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）可对应用户故事级的需求，或需求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验收标准中的规格条目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、用例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）关联需求生成用例，或由公共用例库（如基础权限管理不对应需求）导入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）可单独执行或批量执行，记录结果并生成报告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Bug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）项目中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SIT</a:t>
            </a:r>
            <a:r>
              <a:rPr lang="zh-CN" altLang="en-US" sz="2000" dirty="0" smtClean="0"/>
              <a:t>有条件可关联用例生成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UAT</a:t>
            </a:r>
            <a:r>
              <a:rPr lang="zh-CN" altLang="en-US" sz="2000" dirty="0" smtClean="0"/>
              <a:t>用户提交的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关联需求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2</a:t>
            </a:r>
            <a:r>
              <a:rPr lang="zh-CN" altLang="en-US" sz="2000" dirty="0" smtClean="0"/>
              <a:t>）线上问题可不对应项目，只对应产品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48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标题 3"/>
          <p:cNvSpPr txBox="1">
            <a:spLocks/>
          </p:cNvSpPr>
          <p:nvPr/>
        </p:nvSpPr>
        <p:spPr>
          <a:xfrm>
            <a:off x="952501" y="325398"/>
            <a:ext cx="7772400" cy="714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其他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可以有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812801" y="1166773"/>
            <a:ext cx="108076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、计划、发布：建议跟项目对应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、版本、测试单、</a:t>
            </a:r>
            <a:r>
              <a:rPr lang="zh-CN" altLang="en-US" sz="2000" dirty="0"/>
              <a:t>测试报告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）可对应测试轮次，比如第一轮</a:t>
            </a:r>
            <a:r>
              <a:rPr lang="en-US" altLang="zh-CN" sz="2000" dirty="0" smtClean="0"/>
              <a:t>SIT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轮</a:t>
            </a:r>
            <a:r>
              <a:rPr lang="en-US" altLang="zh-CN" sz="2000" dirty="0" smtClean="0"/>
              <a:t>UAT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2</a:t>
            </a:r>
            <a:r>
              <a:rPr lang="zh-CN" altLang="en-US" sz="2000" dirty="0" smtClean="0"/>
              <a:t>）版本、测试单（</a:t>
            </a:r>
            <a:r>
              <a:rPr lang="en-US" altLang="zh-CN" sz="2000" dirty="0" err="1" smtClean="0"/>
              <a:t>TestPlan</a:t>
            </a:r>
            <a:r>
              <a:rPr lang="zh-CN" altLang="en-US" sz="2000" dirty="0" smtClean="0"/>
              <a:t>）、测试报告可一一对应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、用例库：跨产品的公共用例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、看板、燃尽图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86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新华三集团PPT模板-白底中文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9474D"/>
      </a:accent1>
      <a:accent2>
        <a:srgbClr val="62B0E3"/>
      </a:accent2>
      <a:accent3>
        <a:srgbClr val="32788E"/>
      </a:accent3>
      <a:accent4>
        <a:srgbClr val="D2A362"/>
      </a:accent4>
      <a:accent5>
        <a:srgbClr val="D66E49"/>
      </a:accent5>
      <a:accent6>
        <a:srgbClr val="BFBFBF"/>
      </a:accent6>
      <a:hlink>
        <a:srgbClr val="009999"/>
      </a:hlink>
      <a:folHlink>
        <a:srgbClr val="99CC00"/>
      </a:folHlink>
    </a:clrScheme>
    <a:fontScheme name="chg2rszf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模板-Confidential  保密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9C8ABC2A3433140AFDAEBC96FEEEC22" ma:contentTypeVersion="1" ma:contentTypeDescription="新建文档。" ma:contentTypeScope="" ma:versionID="b7f86e37a9e3b90751b1a5e279ed7d6b">
  <xsd:schema xmlns:xsd="http://www.w3.org/2001/XMLSchema" xmlns:xs="http://www.w3.org/2001/XMLSchema" xmlns:p="http://schemas.microsoft.com/office/2006/metadata/properties" xmlns:ns2="5daf7c9f-a16e-4e27-a4e8-a20f821a18aa" targetNamespace="http://schemas.microsoft.com/office/2006/metadata/properties" ma:root="true" ma:fieldsID="d0d50ebd8ca8a59e20b2050c0d206db4" ns2:_="">
    <xsd:import namespace="5daf7c9f-a16e-4e27-a4e8-a20f821a18a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7c9f-a16e-4e27-a4e8-a20f821a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7A5F80-32CC-4B82-A0E6-6C7681F10D6A}"/>
</file>

<file path=customXml/itemProps2.xml><?xml version="1.0" encoding="utf-8"?>
<ds:datastoreItem xmlns:ds="http://schemas.openxmlformats.org/officeDocument/2006/customXml" ds:itemID="{9FD98B95-4B1C-4090-ADC6-057404070C4F}"/>
</file>

<file path=customXml/itemProps3.xml><?xml version="1.0" encoding="utf-8"?>
<ds:datastoreItem xmlns:ds="http://schemas.openxmlformats.org/officeDocument/2006/customXml" ds:itemID="{82A40BCF-B9C5-419D-9C9F-60C9B43AB374}"/>
</file>

<file path=docProps/app.xml><?xml version="1.0" encoding="utf-8"?>
<Properties xmlns="http://schemas.openxmlformats.org/officeDocument/2006/extended-properties" xmlns:vt="http://schemas.openxmlformats.org/officeDocument/2006/docPropsVTypes">
  <TotalTime>57712</TotalTime>
  <Words>230</Words>
  <Application>Microsoft Office PowerPoint</Application>
  <PresentationFormat>宽屏</PresentationFormat>
  <Paragraphs>80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华文细黑</vt:lpstr>
      <vt:lpstr>华文中宋</vt:lpstr>
      <vt:lpstr>Microsoft YaHei</vt:lpstr>
      <vt:lpstr>Microsoft YaHei</vt:lpstr>
      <vt:lpstr>Arial</vt:lpstr>
      <vt:lpstr>新华三集团PPT模板-白底中文模板</vt:lpstr>
      <vt:lpstr>模板-Confidential  保密</vt:lpstr>
      <vt:lpstr>think-cell Slide</vt:lpstr>
      <vt:lpstr>PowerPoint 演示文稿</vt:lpstr>
      <vt:lpstr>目录</vt:lpstr>
      <vt:lpstr>PowerPoint 演示文稿</vt:lpstr>
      <vt:lpstr>PowerPoint 演示文稿</vt:lpstr>
      <vt:lpstr>目录</vt:lpstr>
      <vt:lpstr>PowerPoint 演示文稿</vt:lpstr>
      <vt:lpstr>目录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leungwaihoong (Wai Hoong, CEO-Office)</dc:creator>
  <cp:lastModifiedBy>cuichangxuan (IT)</cp:lastModifiedBy>
  <cp:revision>555</cp:revision>
  <dcterms:created xsi:type="dcterms:W3CDTF">2017-11-16T05:12:34Z</dcterms:created>
  <dcterms:modified xsi:type="dcterms:W3CDTF">2020-08-04T08:00:19Z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0x01010079C8ABC2A3433140AFDAEBC96FEEEC22</vt:lpwstr>
  </property>
</Properties>
</file>