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  <p:sldMasterId id="2147483661" r:id="rId2"/>
    <p:sldMasterId id="2147483680" r:id="rId3"/>
    <p:sldMasterId id="2147483698" r:id="rId4"/>
    <p:sldMasterId id="2147483717" r:id="rId5"/>
  </p:sldMasterIdLst>
  <p:notesMasterIdLst>
    <p:notesMasterId r:id="rId25"/>
  </p:notesMasterIdLst>
  <p:handoutMasterIdLst>
    <p:handoutMasterId r:id="rId26"/>
  </p:handoutMasterIdLst>
  <p:sldIdLst>
    <p:sldId id="794" r:id="rId6"/>
    <p:sldId id="791" r:id="rId7"/>
    <p:sldId id="885" r:id="rId8"/>
    <p:sldId id="903" r:id="rId9"/>
    <p:sldId id="907" r:id="rId10"/>
    <p:sldId id="908" r:id="rId11"/>
    <p:sldId id="909" r:id="rId12"/>
    <p:sldId id="910" r:id="rId13"/>
    <p:sldId id="904" r:id="rId14"/>
    <p:sldId id="911" r:id="rId15"/>
    <p:sldId id="905" r:id="rId16"/>
    <p:sldId id="912" r:id="rId17"/>
    <p:sldId id="913" r:id="rId18"/>
    <p:sldId id="906" r:id="rId19"/>
    <p:sldId id="917" r:id="rId20"/>
    <p:sldId id="914" r:id="rId21"/>
    <p:sldId id="915" r:id="rId22"/>
    <p:sldId id="916" r:id="rId23"/>
    <p:sldId id="778" r:id="rId24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794"/>
            <p14:sldId id="791"/>
            <p14:sldId id="885"/>
            <p14:sldId id="903"/>
            <p14:sldId id="907"/>
            <p14:sldId id="908"/>
            <p14:sldId id="909"/>
            <p14:sldId id="910"/>
            <p14:sldId id="904"/>
            <p14:sldId id="911"/>
            <p14:sldId id="905"/>
            <p14:sldId id="912"/>
            <p14:sldId id="913"/>
            <p14:sldId id="906"/>
            <p14:sldId id="917"/>
            <p14:sldId id="914"/>
            <p14:sldId id="915"/>
            <p14:sldId id="916"/>
            <p14:sldId id="7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2884">
          <p15:clr>
            <a:srgbClr val="A4A3A4"/>
          </p15:clr>
        </p15:guide>
        <p15:guide id="3" pos="2238">
          <p15:clr>
            <a:srgbClr val="A4A3A4"/>
          </p15:clr>
        </p15:guide>
        <p15:guide id="4" pos="3515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0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E"/>
    <a:srgbClr val="C9D7CE"/>
    <a:srgbClr val="E6A722"/>
    <a:srgbClr val="E6775A"/>
    <a:srgbClr val="BCCCDA"/>
    <a:srgbClr val="909090"/>
    <a:srgbClr val="004E76"/>
    <a:srgbClr val="DDDDDD"/>
    <a:srgbClr val="808080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9" autoAdjust="0"/>
    <p:restoredTop sz="93803" autoAdjust="0"/>
  </p:normalViewPr>
  <p:slideViewPr>
    <p:cSldViewPr>
      <p:cViewPr varScale="1">
        <p:scale>
          <a:sx n="92" d="100"/>
          <a:sy n="92" d="100"/>
        </p:scale>
        <p:origin x="456" y="53"/>
      </p:cViewPr>
      <p:guideLst>
        <p:guide orient="horz" pos="2087"/>
        <p:guide pos="2884"/>
        <p:guide pos="2238"/>
        <p:guide pos="3515"/>
        <p:guide pos="5511"/>
        <p:guide pos="249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8" y="120"/>
      </p:cViewPr>
      <p:guideLst>
        <p:guide orient="horz" pos="3170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7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6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2020/12/7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12/7/2020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2020/12/7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12/7/2020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2020/12/7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2020/12/7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12/7/2020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2020/12/7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B4B22F22-22CD-A34B-A1D9-0DAD6B532565}" type="datetimeFigureOut">
              <a:rPr kumimoji="1" lang="zh-CN" altLang="en-US" smtClean="0">
                <a:solidFill>
                  <a:srgbClr val="000000"/>
                </a:solidFill>
              </a:rPr>
              <a:t>2020/12/7</a:t>
            </a:fld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C0AACE60-5C22-7D43-B0FC-43AF9B1B94DA}" type="slidenum">
              <a:rPr kumimoji="1" lang="zh-CN" altLang="en-US" smtClean="0">
                <a:solidFill>
                  <a:srgbClr val="000000"/>
                </a:solidFill>
              </a:rPr>
              <a:t>‹#›</a:t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47DD21-EE4A-4F69-AECE-BC7C97FF86F5}" type="datetimeFigureOut">
              <a:rPr lang="zh-CN" altLang="en-US" smtClean="0">
                <a:solidFill>
                  <a:srgbClr val="000000"/>
                </a:solidFill>
              </a:rPr>
              <a:t>2020/12/7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6A4ED51-51A0-48C0-9E6A-1491F6FC4165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0.90.15.15:4999/web/#/4?page_id=36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0.90.15.15:4999/web/#/5?page_id=4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90.15.15:4999/web/#/2?page_id=3" TargetMode="External"/><Relationship Id="rId2" Type="http://schemas.openxmlformats.org/officeDocument/2006/relationships/hyperlink" Target="http://10.90.15.15:4999/web/#/2?page_id=2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0.90.15.15:4999/web/#/2?page_id=3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/>
          <a:srcRect t="11342" b="4007"/>
          <a:stretch>
            <a:fillRect/>
          </a:stretch>
        </p:blipFill>
        <p:spPr>
          <a:xfrm>
            <a:off x="0" y="0"/>
            <a:ext cx="9156948" cy="51435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" y="3841750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3841750"/>
            <a:ext cx="7772400" cy="890588"/>
          </a:xfrm>
        </p:spPr>
        <p:txBody>
          <a:bodyPr anchor="ctr" anchorCtr="0">
            <a:no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移动中台功能与开发对接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349874"/>
            <a:ext cx="977343" cy="421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短信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服务：应用对接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3251" y="1491630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token()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3349" y="121463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验证应用权限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60429" y="1491630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3741443" y="1743658"/>
            <a:ext cx="918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4723" y="149163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cxnSp>
        <p:nvCxnSpPr>
          <p:cNvPr id="13" name="曲线连接符 12"/>
          <p:cNvCxnSpPr/>
          <p:nvPr/>
        </p:nvCxnSpPr>
        <p:spPr>
          <a:xfrm flipV="1">
            <a:off x="3431345" y="1851670"/>
            <a:ext cx="1222917" cy="10081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1051" y="2155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信内容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endCxn id="7" idx="1"/>
          </p:cNvCxnSpPr>
          <p:nvPr/>
        </p:nvCxnSpPr>
        <p:spPr>
          <a:xfrm>
            <a:off x="627981" y="1742111"/>
            <a:ext cx="1385270" cy="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9552" y="1313975"/>
            <a:ext cx="1615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account+password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(EOS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中台分配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388621" y="1742111"/>
            <a:ext cx="918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380312" y="15976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信待发送队列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994" y="3723877"/>
            <a:ext cx="5795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接口文档地址：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http://10.90.15.15:4999/web/#/4?page_id=36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9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附件预览服务介绍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附件预览服务：逻辑架构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41" y="1563638"/>
            <a:ext cx="557076" cy="794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82" y="1310898"/>
            <a:ext cx="565119" cy="550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05" y="2065168"/>
            <a:ext cx="239872" cy="411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59" y="1563638"/>
            <a:ext cx="557076" cy="794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703" y="3615866"/>
            <a:ext cx="1036288" cy="360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599" y="3486276"/>
            <a:ext cx="593362" cy="6192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80112" y="3291830"/>
            <a:ext cx="2952328" cy="100811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lg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963582" y="3723877"/>
            <a:ext cx="580869" cy="15359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01484" y="1960835"/>
            <a:ext cx="1658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58792" y="11850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附件预览服务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98673" y="11157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089734" y="24997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4932040" y="2358033"/>
            <a:ext cx="1339807" cy="7177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411760" y="1829538"/>
            <a:ext cx="16587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383595" y="2139702"/>
            <a:ext cx="16869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3552" y="32268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用户将打开附件请求发送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服务器，业务服务器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将相应文件传输到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附件预览服务，附件预览服务完成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文件转换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包装成可预览的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后端文件转换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LibreOffice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，前端使用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PDF.js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组件预览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87136" y="15636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打开附件请求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84369" y="157709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42929" y="34582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016167" y="2503711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返回包装的预览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693548" y="2149742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返回预览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6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附件预览服务介绍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附件预览服务：附件预览交互逻辑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38096"/>
            <a:ext cx="6485680" cy="37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附件预览服务介绍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附件预览服务：应用对接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04048" y="1217674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Upload()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endCxn id="19" idx="1"/>
          </p:cNvCxnSpPr>
          <p:nvPr/>
        </p:nvCxnSpPr>
        <p:spPr>
          <a:xfrm>
            <a:off x="3618778" y="1468155"/>
            <a:ext cx="1385270" cy="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59587" y="1164521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移动中台分配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曲线连接符 29"/>
          <p:cNvCxnSpPr/>
          <p:nvPr/>
        </p:nvCxnSpPr>
        <p:spPr>
          <a:xfrm flipV="1">
            <a:off x="3618778" y="1565040"/>
            <a:ext cx="1365945" cy="7327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6740" y="117853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第一步、上传文件（可提前上传）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6740" y="264375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第二步、预览文件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80471" y="17161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文件内容等信息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81006" y="2571750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View()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228184" y="2571750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302 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4" idx="3"/>
            <a:endCxn id="36" idx="1"/>
          </p:cNvCxnSpPr>
          <p:nvPr/>
        </p:nvCxnSpPr>
        <p:spPr>
          <a:xfrm>
            <a:off x="5309198" y="2823778"/>
            <a:ext cx="918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4" idx="1"/>
          </p:cNvCxnSpPr>
          <p:nvPr/>
        </p:nvCxnSpPr>
        <p:spPr>
          <a:xfrm>
            <a:off x="2195736" y="2822231"/>
            <a:ext cx="1385270" cy="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76994" y="3723877"/>
            <a:ext cx="5795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接口文档地址：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http://10.90.15.15:4999/web/#/5?page_id=44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35988" y="231933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获取预览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26352" y="2505258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ppid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fileid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89143" y="2534294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9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安全网盘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安全网盘：功能介绍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9" y="1064802"/>
            <a:ext cx="8457257" cy="37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安全网盘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安全网盘：功能预览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" y="1347974"/>
            <a:ext cx="1821589" cy="32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7974"/>
            <a:ext cx="1821589" cy="32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15" y="1347974"/>
            <a:ext cx="1821589" cy="32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7974"/>
            <a:ext cx="1821589" cy="32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347974"/>
            <a:ext cx="182158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安全网盘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安全网盘：系统架构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1347614"/>
            <a:ext cx="5739302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网盘前端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9206" y="1749956"/>
            <a:ext cx="1368152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网盘前端（小程序版）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4278" y="1749956"/>
            <a:ext cx="1440160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网盘前端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5702790" y="1749956"/>
            <a:ext cx="1440160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7664" y="2655218"/>
            <a:ext cx="5739302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网盘接口服务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844" y="2943250"/>
            <a:ext cx="2746973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网盘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前端服务接口（部署在</a:t>
            </a:r>
            <a:r>
              <a:rPr lang="en-US" altLang="zh-CN" sz="1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平台的服务）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97235" y="4083918"/>
            <a:ext cx="1440160" cy="360040"/>
          </a:xfrm>
          <a:prstGeom prst="rect">
            <a:avLst/>
          </a:prstGeom>
          <a:ln>
            <a:prstDash val="lgDashDot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SFS 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文件存储服务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2353282" y="2319722"/>
            <a:ext cx="288032" cy="299492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273299" y="2331750"/>
            <a:ext cx="288032" cy="299492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6278854" y="2319722"/>
            <a:ext cx="288032" cy="299492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273299" y="3671473"/>
            <a:ext cx="288032" cy="299492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安全网盘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安全网盘：部署架构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5" y="2662227"/>
            <a:ext cx="508002" cy="720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480" y="1355815"/>
            <a:ext cx="557076" cy="79439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88" y="1318657"/>
            <a:ext cx="557076" cy="7943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36" y="2719760"/>
            <a:ext cx="557076" cy="7943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24" y="2676012"/>
            <a:ext cx="557076" cy="7943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96" y="1274388"/>
            <a:ext cx="765563" cy="882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192" y="2758817"/>
            <a:ext cx="239872" cy="41151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680" y="4226359"/>
            <a:ext cx="637629" cy="620690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5414616" y="886609"/>
            <a:ext cx="0" cy="30062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614416" y="886609"/>
            <a:ext cx="26055" cy="309634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016" y="4226359"/>
            <a:ext cx="368346" cy="380246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213195" y="86952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DMZ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30640" y="8834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22467" y="8695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外网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841893" y="1715854"/>
            <a:ext cx="114878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754980" y="1712095"/>
            <a:ext cx="114878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309494" y="2325070"/>
            <a:ext cx="0" cy="3371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166206" y="1822713"/>
            <a:ext cx="952266" cy="10801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 rot="16200000">
            <a:off x="1365047" y="3677752"/>
            <a:ext cx="720080" cy="129190"/>
          </a:xfrm>
          <a:prstGeom prst="rightArrow">
            <a:avLst/>
          </a:prstGeom>
          <a:solidFill>
            <a:srgbClr val="00B0F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906625" y="2974841"/>
            <a:ext cx="73371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341226" y="3892833"/>
            <a:ext cx="3340" cy="2557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箭头 40"/>
          <p:cNvSpPr/>
          <p:nvPr/>
        </p:nvSpPr>
        <p:spPr>
          <a:xfrm>
            <a:off x="2174256" y="4307941"/>
            <a:ext cx="3547380" cy="124007"/>
          </a:xfrm>
          <a:prstGeom prst="rightArrow">
            <a:avLst/>
          </a:prstGeom>
          <a:solidFill>
            <a:srgbClr val="00B0F0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34296" y="2470784"/>
            <a:ext cx="5040560" cy="12978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111033" y="4525097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用户内网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访问网盘客户端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49299" y="376862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用户外网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访问网盘客户端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32420" y="2145160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文件存储服务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258547" y="2139752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存储服务代理服务，部署在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851920" y="2139702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反向代理服务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11309" y="3481691"/>
            <a:ext cx="1879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前端服务，只对内网开放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1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安全网盘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安全网盘：应用对接场景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6740" y="1159153"/>
            <a:ext cx="2204450" cy="775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附件一键保存到网盘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选择网盘文件进行附件上传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4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72" y="1760612"/>
            <a:ext cx="1440000" cy="6212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42796" y="2378077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短信服务介绍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88116" y="1037230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88116" y="1707654"/>
            <a:ext cx="583833" cy="585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88116" y="2380701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642796" y="1034606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642796" y="1707654"/>
            <a:ext cx="4365726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常用企微服务介绍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27980" y="3076303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附件预览服务介绍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75205" y="3075752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627634" y="3770803"/>
            <a:ext cx="4380888" cy="58514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91440" bIns="45720" numCol="1" anchor="ctr" anchorCtr="0" compatLnSpc="1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安全网盘介绍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974859" y="3770252"/>
            <a:ext cx="583833" cy="582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内容大纲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04969" y="987574"/>
            <a:ext cx="8017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常用企业微信服务介绍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后端服务：身份验证、消息推送接口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前端服务：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权限验证、界面操作（隐藏右上角菜单）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短信服务介绍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附件预览服务介绍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安全网盘介绍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常用企微服务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6740" y="699542"/>
            <a:ext cx="295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后端服务一：身份验证     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159153"/>
            <a:ext cx="6686434" cy="32127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6740" y="4341717"/>
            <a:ext cx="6141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://open.weixin.qq.com/connect/oauth2/authorize?appid=wxde48c2681a2223ca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redirect_uri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=https://wxwork.h3c.com:8049/Ctrip/index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response_type=code&amp;scope=snsapi_base&amp;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agentid=1000011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state=1000011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#wechat_redirect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0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常用企微服务介绍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86740" y="699542"/>
            <a:ext cx="350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后端服务一：身份验证    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轻应用对接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13251" y="1491630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gettoken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3349" y="121463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验证应用权限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60429" y="1491630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getuserinfo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8" idx="3"/>
            <a:endCxn id="11" idx="1"/>
          </p:cNvCxnSpPr>
          <p:nvPr/>
        </p:nvCxnSpPr>
        <p:spPr>
          <a:xfrm>
            <a:off x="3741443" y="1743658"/>
            <a:ext cx="918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924723" y="149163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3431345" y="1851670"/>
            <a:ext cx="1222917" cy="10081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24822" y="272128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中获取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1051" y="215567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code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7413851" y="1488537"/>
            <a:ext cx="1368152" cy="5071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显示页面</a:t>
            </a:r>
            <a:endParaRPr lang="zh-CN" altLang="en-US" sz="1400" kern="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1" idx="3"/>
            <a:endCxn id="29" idx="1"/>
          </p:cNvCxnSpPr>
          <p:nvPr/>
        </p:nvCxnSpPr>
        <p:spPr>
          <a:xfrm flipV="1">
            <a:off x="6388621" y="1742112"/>
            <a:ext cx="1025230" cy="1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621351" y="145417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userid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576994" y="3723877"/>
            <a:ext cx="5795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接口文档地址：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http://10.90.15.15:4999/web/#/2?page_id=2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hlinkClick r:id="rId3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98924" y="12115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验证用户身份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endCxn id="8" idx="1"/>
          </p:cNvCxnSpPr>
          <p:nvPr/>
        </p:nvCxnSpPr>
        <p:spPr>
          <a:xfrm>
            <a:off x="627981" y="1742111"/>
            <a:ext cx="1385270" cy="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9552" y="1313975"/>
            <a:ext cx="157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appKey+appSecret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移动中台分配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常用企微服务介绍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后端服务二：消息推送    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推送类型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159153"/>
            <a:ext cx="2674917" cy="5541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5" y="1834349"/>
            <a:ext cx="3121164" cy="18927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" y="3848205"/>
            <a:ext cx="2808312" cy="9861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11799" y="1282333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、文本消息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1799" y="2626859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、图文消息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64219" y="4187397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、卡片消息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749" y="614732"/>
            <a:ext cx="3340271" cy="102091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50" y="1635646"/>
            <a:ext cx="3340270" cy="175925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749" y="3394899"/>
            <a:ext cx="3340270" cy="14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常用企微服务介绍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350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后端服务二：消息推送    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轻应用对接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994" y="3723877"/>
            <a:ext cx="579520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接口文档地址：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http://10.90.15.15:4999/web/#/2?page_id=10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42385" y="1491630"/>
            <a:ext cx="1728192" cy="5040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send/text/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057115" y="1742111"/>
            <a:ext cx="1385270" cy="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31797" y="124938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agentid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企业微信分配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曲线连接符 10"/>
          <p:cNvCxnSpPr/>
          <p:nvPr/>
        </p:nvCxnSpPr>
        <p:spPr>
          <a:xfrm flipV="1">
            <a:off x="1057115" y="1851670"/>
            <a:ext cx="1385270" cy="6300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3568" y="2024903"/>
            <a:ext cx="1885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列表，消息内容等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常用企微服务介绍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5030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端服务：</a:t>
            </a:r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权限验证   界面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（隐藏右上角菜单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740" y="987574"/>
            <a:ext cx="5968301" cy="82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接口只能在企业微信应用的可信域名下调用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包括子域名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可信域名必须有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备案且在管理端验证域名归属。</a:t>
            </a:r>
            <a:b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验证域名归属的方法在企业微信的管理后台“我的应用”里，进入应用，设置应用可信域名。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6740" y="1851670"/>
            <a:ext cx="7021474" cy="2855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第一步、引入</a:t>
            </a:r>
            <a:r>
              <a:rPr lang="en-US" altLang="zh-CN" sz="1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="https://res.wx.qq.com/open/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/jweixin-1.2.0.js"&gt;&lt;/script&gt;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="https://wxwork.h3c.com/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weixinjs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/wxjs-sdk.js"&gt;&lt;/script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第二步、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$(function () {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鉴权函数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WxJsConfig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AgentId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Source);//Source 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新华三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方舟 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隐藏企业微信右上角“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...”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按钮中的菜单项，例如隐藏微信自带转发、分享功能，此函数包含调用鉴权函数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wxHideHeadMenus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AgentId,Source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);//Source 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新华三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方舟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99541"/>
            <a:ext cx="1800200" cy="320035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8628562" y="678055"/>
            <a:ext cx="407934" cy="36004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58953" y="3003798"/>
            <a:ext cx="1257463" cy="52766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059832" y="2715766"/>
            <a:ext cx="2952328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短信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6740" y="699542"/>
            <a:ext cx="207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服务：架构逻辑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1347614"/>
            <a:ext cx="7873692" cy="23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C8ABC2A3433140AFDAEBC96FEEEC22" ma:contentTypeVersion="1" ma:contentTypeDescription="新建文档。" ma:contentTypeScope="" ma:versionID="b7f86e37a9e3b90751b1a5e279ed7d6b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DFF5F2-97EB-40E6-85A5-3014A9CF6CFE}"/>
</file>

<file path=customXml/itemProps2.xml><?xml version="1.0" encoding="utf-8"?>
<ds:datastoreItem xmlns:ds="http://schemas.openxmlformats.org/officeDocument/2006/customXml" ds:itemID="{0CD7B630-974F-4DAA-A52C-DB79CB8E7121}"/>
</file>

<file path=customXml/itemProps3.xml><?xml version="1.0" encoding="utf-8"?>
<ds:datastoreItem xmlns:ds="http://schemas.openxmlformats.org/officeDocument/2006/customXml" ds:itemID="{E6355DDC-0420-4F4D-B111-92945D0662ED}"/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10475</TotalTime>
  <Words>759</Words>
  <Application>Microsoft Office PowerPoint</Application>
  <PresentationFormat>全屏显示(16:9)</PresentationFormat>
  <Paragraphs>153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华文细黑</vt:lpstr>
      <vt:lpstr>宋体</vt:lpstr>
      <vt:lpstr>微软雅黑</vt:lpstr>
      <vt:lpstr>Arial</vt:lpstr>
      <vt:lpstr>Calibri</vt:lpstr>
      <vt:lpstr>Wingdings</vt:lpstr>
      <vt:lpstr>新华三集团PPT模板-白底中文模板</vt:lpstr>
      <vt:lpstr>1_新华三集团PPT模板-白底中文模板</vt:lpstr>
      <vt:lpstr>2_新华三集团PPT模板-白底中文模板</vt:lpstr>
      <vt:lpstr>3_新华三集团PPT模板-白底中文模板</vt:lpstr>
      <vt:lpstr>4_新华三集团PPT模板-白底中文模板</vt:lpstr>
      <vt:lpstr>移动中台功能与开发对接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新华三集团PPT模板-白底中文模板</dc:title>
  <dc:creator>dingyuanmeng 11958</dc:creator>
  <cp:lastModifiedBy>baorenyun (IT)</cp:lastModifiedBy>
  <cp:revision>248</cp:revision>
  <cp:lastPrinted>2013-01-19T15:46:00Z</cp:lastPrinted>
  <dcterms:created xsi:type="dcterms:W3CDTF">2016-05-11T02:15:00Z</dcterms:created>
  <dcterms:modified xsi:type="dcterms:W3CDTF">2020-12-07T03:32:43Z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0x01010079C8ABC2A3433140AFDAEBC96FEEEC22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_dlc_DocIdItemGuid">
    <vt:lpwstr>0b56cd30-8eb4-406f-9f62-eb71c23d2093</vt:lpwstr>
  </property>
  <property fmtid="{D5CDD505-2E9C-101B-9397-08002B2CF9AE}" pid="8" name="RMS">
    <vt:lpwstr/>
  </property>
  <property fmtid="{D5CDD505-2E9C-101B-9397-08002B2CF9AE}" pid="9" name="FileDownloads">
    <vt:lpwstr>58</vt:lpwstr>
  </property>
  <property fmtid="{D5CDD505-2E9C-101B-9397-08002B2CF9AE}" pid="10" name="FileComments">
    <vt:lpwstr>0</vt:lpwstr>
  </property>
  <property fmtid="{D5CDD505-2E9C-101B-9397-08002B2CF9AE}" pid="11" name="FileScore">
    <vt:lpwstr>0</vt:lpwstr>
  </property>
  <property fmtid="{D5CDD505-2E9C-101B-9397-08002B2CF9AE}" pid="12" name="EndDate">
    <vt:lpwstr>21-02-12</vt:lpwstr>
  </property>
  <property fmtid="{D5CDD505-2E9C-101B-9397-08002B2CF9AE}" pid="13" name="LinkComment">
    <vt:lpwstr>0</vt:lpwstr>
  </property>
  <property fmtid="{D5CDD505-2E9C-101B-9397-08002B2CF9AE}" pid="14" name="KSOProductBuildVer">
    <vt:lpwstr>2052-10.8.2.6837</vt:lpwstr>
  </property>
</Properties>
</file>