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0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A6FE6-5E63-4731-8F4D-F5F0EE790780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49AFAA9-A9C0-42E4-8205-673046AA4856}">
      <dgm:prSet phldrT="[文本]" custT="1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信息技术部</a:t>
          </a:r>
          <a:endParaRPr lang="en-US" altLang="zh-CN" sz="1100" dirty="0" smtClean="0">
            <a:latin typeface="+mn-ea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100" dirty="0" smtClean="0">
              <a:latin typeface="+mn-ea"/>
              <a:ea typeface="+mn-ea"/>
            </a:rPr>
            <a:t>CIO:</a:t>
          </a:r>
          <a:r>
            <a:rPr lang="zh-CN" altLang="en-US" sz="1100" dirty="0" smtClean="0">
              <a:latin typeface="+mn-ea"/>
              <a:ea typeface="+mn-ea"/>
            </a:rPr>
            <a:t>陈子云</a:t>
          </a:r>
          <a:endParaRPr lang="en-US" altLang="zh-CN" sz="1100" dirty="0" smtClean="0">
            <a:latin typeface="+mn-ea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100" dirty="0" smtClean="0">
              <a:latin typeface="+mn-ea"/>
              <a:ea typeface="+mn-ea"/>
            </a:rPr>
            <a:t>(134)</a:t>
          </a:r>
          <a:endParaRPr lang="zh-CN" altLang="en-US" sz="1100" dirty="0">
            <a:latin typeface="+mn-ea"/>
            <a:ea typeface="+mn-ea"/>
          </a:endParaRPr>
        </a:p>
      </dgm:t>
    </dgm:pt>
    <dgm:pt modelId="{4D895FBC-97BC-4C1A-9EBC-6234D255E5E8}" type="parTrans" cxnId="{F733559C-E1F7-47BF-B9FD-6473FCAE93EE}">
      <dgm:prSet/>
      <dgm:spPr/>
      <dgm:t>
        <a:bodyPr/>
        <a:lstStyle/>
        <a:p>
          <a:endParaRPr lang="zh-CN" altLang="en-US"/>
        </a:p>
      </dgm:t>
    </dgm:pt>
    <dgm:pt modelId="{B6DE548D-0CEA-444A-A29F-91CD4F3027AA}" type="sibTrans" cxnId="{F733559C-E1F7-47BF-B9FD-6473FCAE93EE}">
      <dgm:prSet/>
      <dgm:spPr/>
      <dgm:t>
        <a:bodyPr/>
        <a:lstStyle/>
        <a:p>
          <a:endParaRPr lang="zh-CN" altLang="en-US"/>
        </a:p>
      </dgm:t>
    </dgm:pt>
    <dgm:pt modelId="{0851743A-F17C-4023-8590-68E6CDEB1BDB}">
      <dgm:prSet phldrT="[文本]" custT="1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流程与变革管理部</a:t>
          </a:r>
          <a:endParaRPr lang="en-US" altLang="zh-CN" sz="1100" dirty="0" smtClean="0">
            <a:latin typeface="+mn-ea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丁文光</a:t>
          </a:r>
          <a:endParaRPr lang="en-US" altLang="zh-CN" sz="1100" dirty="0" smtClean="0">
            <a:latin typeface="+mn-ea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（</a:t>
          </a:r>
          <a:r>
            <a:rPr lang="en-US" altLang="zh-CN" sz="1100" dirty="0" smtClean="0">
              <a:latin typeface="+mn-ea"/>
              <a:ea typeface="+mn-ea"/>
            </a:rPr>
            <a:t>7</a:t>
          </a:r>
          <a:r>
            <a:rPr lang="zh-CN" altLang="en-US" sz="1100" dirty="0" smtClean="0">
              <a:latin typeface="+mn-ea"/>
              <a:ea typeface="+mn-ea"/>
            </a:rPr>
            <a:t>）</a:t>
          </a:r>
          <a:endParaRPr lang="zh-CN" altLang="en-US" sz="1100" dirty="0">
            <a:latin typeface="+mn-ea"/>
            <a:ea typeface="+mn-ea"/>
          </a:endParaRPr>
        </a:p>
      </dgm:t>
    </dgm:pt>
    <dgm:pt modelId="{8B8A54D1-386F-444C-BADE-C3B4E9176CA2}" type="parTrans" cxnId="{25C52932-A1DD-4263-9141-5909299652AB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06B4328F-20F0-4223-885D-B4C351E73D58}" type="sibTrans" cxnId="{25C52932-A1DD-4263-9141-5909299652AB}">
      <dgm:prSet/>
      <dgm:spPr/>
      <dgm:t>
        <a:bodyPr/>
        <a:lstStyle/>
        <a:p>
          <a:endParaRPr lang="zh-CN" altLang="en-US"/>
        </a:p>
      </dgm:t>
    </dgm:pt>
    <dgm:pt modelId="{36C9FB4F-3A84-43E1-90CC-0C55BEB262F0}">
      <dgm:prSet phldrT="[文本]" custT="1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100" dirty="0" smtClean="0">
              <a:latin typeface="+mn-ea"/>
              <a:ea typeface="+mn-ea"/>
            </a:rPr>
            <a:t>IT</a:t>
          </a:r>
          <a:r>
            <a:rPr lang="zh-CN" altLang="en-US" sz="1100" dirty="0" smtClean="0">
              <a:latin typeface="+mn-ea"/>
              <a:ea typeface="+mn-ea"/>
            </a:rPr>
            <a:t>基础架构部</a:t>
          </a:r>
          <a:endParaRPr lang="en-US" altLang="zh-CN" sz="1100" dirty="0" smtClean="0">
            <a:latin typeface="+mn-ea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许金水</a:t>
          </a:r>
          <a:endParaRPr lang="en-US" altLang="zh-CN" sz="1100" dirty="0" smtClean="0">
            <a:latin typeface="+mn-ea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（</a:t>
          </a:r>
          <a:r>
            <a:rPr lang="en-US" altLang="zh-CN" sz="1100" dirty="0" smtClean="0">
              <a:latin typeface="+mn-ea"/>
              <a:ea typeface="+mn-ea"/>
            </a:rPr>
            <a:t>37</a:t>
          </a:r>
          <a:r>
            <a:rPr lang="zh-CN" altLang="en-US" sz="1100" dirty="0" smtClean="0">
              <a:latin typeface="+mn-ea"/>
              <a:ea typeface="+mn-ea"/>
            </a:rPr>
            <a:t>）</a:t>
          </a:r>
          <a:endParaRPr lang="zh-CN" altLang="en-US" sz="1100" dirty="0">
            <a:latin typeface="+mn-ea"/>
            <a:ea typeface="+mn-ea"/>
          </a:endParaRPr>
        </a:p>
      </dgm:t>
    </dgm:pt>
    <dgm:pt modelId="{38790C96-CF5D-4DAA-96EE-005E3C0F1835}" type="parTrans" cxnId="{E8EAB5F1-E9A5-4125-BEB6-5C62AF711E87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B78869E4-1F49-4B49-BBD2-21228141C45B}" type="sibTrans" cxnId="{E8EAB5F1-E9A5-4125-BEB6-5C62AF711E87}">
      <dgm:prSet/>
      <dgm:spPr/>
      <dgm:t>
        <a:bodyPr/>
        <a:lstStyle/>
        <a:p>
          <a:endParaRPr lang="zh-CN" altLang="en-US"/>
        </a:p>
      </dgm:t>
    </dgm:pt>
    <dgm:pt modelId="{E9886737-CDBE-4AA2-B82A-2480569D8913}">
      <dgm:prSet phldrT="[文本]" custT="1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100" dirty="0" smtClean="0">
              <a:latin typeface="+mn-ea"/>
              <a:ea typeface="+mn-ea"/>
            </a:rPr>
            <a:t>IT</a:t>
          </a:r>
          <a:r>
            <a:rPr lang="zh-CN" altLang="en-US" sz="1100" dirty="0" smtClean="0">
              <a:latin typeface="+mn-ea"/>
              <a:ea typeface="+mn-ea"/>
            </a:rPr>
            <a:t>管理与信息安全部</a:t>
          </a:r>
          <a:endParaRPr lang="en-US" altLang="zh-CN" sz="1100" dirty="0" smtClean="0">
            <a:latin typeface="+mn-ea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陈晓燕</a:t>
          </a:r>
          <a:endParaRPr lang="en-US" altLang="zh-CN" sz="1100" dirty="0" smtClean="0">
            <a:latin typeface="+mn-ea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（</a:t>
          </a:r>
          <a:r>
            <a:rPr lang="en-US" altLang="zh-CN" sz="1100" dirty="0" smtClean="0">
              <a:latin typeface="+mn-ea"/>
              <a:ea typeface="+mn-ea"/>
            </a:rPr>
            <a:t>14</a:t>
          </a:r>
          <a:r>
            <a:rPr lang="zh-CN" altLang="en-US" sz="1100" dirty="0" smtClean="0">
              <a:latin typeface="+mn-ea"/>
              <a:ea typeface="+mn-ea"/>
            </a:rPr>
            <a:t>）</a:t>
          </a:r>
          <a:endParaRPr lang="zh-CN" altLang="en-US" sz="1100" dirty="0">
            <a:latin typeface="+mn-ea"/>
            <a:ea typeface="+mn-ea"/>
          </a:endParaRPr>
        </a:p>
      </dgm:t>
    </dgm:pt>
    <dgm:pt modelId="{33241AC4-0F17-4ACC-B159-B731E1E0DEB2}" type="parTrans" cxnId="{17E01D87-A5C4-4CBF-932A-92C6DFCBEC30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7D2C9E81-2D99-4CAC-AEB9-8DB24A1B5D83}" type="sibTrans" cxnId="{17E01D87-A5C4-4CBF-932A-92C6DFCBEC30}">
      <dgm:prSet/>
      <dgm:spPr/>
      <dgm:t>
        <a:bodyPr/>
        <a:lstStyle/>
        <a:p>
          <a:endParaRPr lang="zh-CN" altLang="en-US"/>
        </a:p>
      </dgm:t>
    </dgm:pt>
    <dgm:pt modelId="{24674F9F-A004-4B86-9377-7D0961C5833D}">
      <dgm:prSet phldrT="[文本]" custT="1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研发与平台方案部</a:t>
          </a:r>
          <a:endParaRPr lang="en-US" altLang="zh-CN" sz="1100" dirty="0" smtClean="0">
            <a:latin typeface="+mn-ea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谌平</a:t>
          </a:r>
          <a:endParaRPr lang="en-US" altLang="zh-CN" sz="1100" dirty="0" smtClean="0">
            <a:latin typeface="+mn-ea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（</a:t>
          </a:r>
          <a:r>
            <a:rPr lang="en-US" altLang="zh-CN" sz="1100" dirty="0" smtClean="0">
              <a:latin typeface="+mn-ea"/>
              <a:ea typeface="+mn-ea"/>
            </a:rPr>
            <a:t>48</a:t>
          </a:r>
          <a:r>
            <a:rPr lang="zh-CN" altLang="en-US" sz="1100" dirty="0" smtClean="0">
              <a:latin typeface="+mn-ea"/>
              <a:ea typeface="+mn-ea"/>
            </a:rPr>
            <a:t>）</a:t>
          </a:r>
          <a:endParaRPr lang="zh-CN" altLang="en-US" sz="1100" dirty="0">
            <a:latin typeface="+mn-ea"/>
            <a:ea typeface="+mn-ea"/>
          </a:endParaRPr>
        </a:p>
      </dgm:t>
    </dgm:pt>
    <dgm:pt modelId="{1D396C50-B9D8-46A6-9AF5-BD4F09C988B7}" type="parTrans" cxnId="{436DD939-028B-4F22-AB79-2A5E51271777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E728098A-6068-42CA-95B5-E4C305DA1BA8}" type="sibTrans" cxnId="{436DD939-028B-4F22-AB79-2A5E51271777}">
      <dgm:prSet/>
      <dgm:spPr/>
      <dgm:t>
        <a:bodyPr/>
        <a:lstStyle/>
        <a:p>
          <a:endParaRPr lang="zh-CN" altLang="en-US"/>
        </a:p>
      </dgm:t>
    </dgm:pt>
    <dgm:pt modelId="{F0F75B75-1470-42CC-A8D4-DE7A6A31D0D9}">
      <dgm:prSet phldrT="[文本]" custT="1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市场与服务方案部</a:t>
          </a:r>
          <a:endParaRPr lang="en-US" altLang="zh-CN" sz="1100" dirty="0" smtClean="0">
            <a:latin typeface="+mn-ea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周瑞</a:t>
          </a:r>
          <a:endParaRPr lang="en-US" altLang="zh-CN" sz="1100" dirty="0" smtClean="0">
            <a:latin typeface="+mn-ea"/>
            <a:ea typeface="+mn-ea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 smtClean="0">
              <a:latin typeface="+mn-ea"/>
              <a:ea typeface="+mn-ea"/>
            </a:rPr>
            <a:t>（</a:t>
          </a:r>
          <a:r>
            <a:rPr lang="en-US" altLang="zh-CN" sz="1100" dirty="0" smtClean="0">
              <a:latin typeface="+mn-ea"/>
              <a:ea typeface="+mn-ea"/>
            </a:rPr>
            <a:t>27</a:t>
          </a:r>
          <a:r>
            <a:rPr lang="zh-CN" altLang="en-US" sz="1100" dirty="0" smtClean="0">
              <a:latin typeface="+mn-ea"/>
              <a:ea typeface="+mn-ea"/>
            </a:rPr>
            <a:t>）</a:t>
          </a:r>
          <a:endParaRPr lang="zh-CN" altLang="en-US" sz="1100" dirty="0">
            <a:latin typeface="+mn-ea"/>
            <a:ea typeface="+mn-ea"/>
          </a:endParaRPr>
        </a:p>
      </dgm:t>
    </dgm:pt>
    <dgm:pt modelId="{CAA259F9-D7FA-4772-9266-B3417493FB78}" type="parTrans" cxnId="{78BAF0EF-DFC5-4BB7-9E1D-D3B531506728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19AC3117-6FAD-4DBA-9A1F-7BE9413FD8A2}" type="sibTrans" cxnId="{78BAF0EF-DFC5-4BB7-9E1D-D3B531506728}">
      <dgm:prSet/>
      <dgm:spPr/>
      <dgm:t>
        <a:bodyPr/>
        <a:lstStyle/>
        <a:p>
          <a:endParaRPr lang="zh-CN" altLang="en-US"/>
        </a:p>
      </dgm:t>
    </dgm:pt>
    <dgm:pt modelId="{56BFEB9D-BD25-4E98-B022-4B1F94C8795D}" type="pres">
      <dgm:prSet presAssocID="{6AEA6FE6-5E63-4731-8F4D-F5F0EE7907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E552040-BC35-4C12-8C03-AF67193F6875}" type="pres">
      <dgm:prSet presAssocID="{349AFAA9-A9C0-42E4-8205-673046AA4856}" presName="hierRoot1" presStyleCnt="0">
        <dgm:presLayoutVars>
          <dgm:hierBranch val="init"/>
        </dgm:presLayoutVars>
      </dgm:prSet>
      <dgm:spPr/>
    </dgm:pt>
    <dgm:pt modelId="{BC30A76E-422B-4266-A581-5E8354C32532}" type="pres">
      <dgm:prSet presAssocID="{349AFAA9-A9C0-42E4-8205-673046AA4856}" presName="rootComposite1" presStyleCnt="0"/>
      <dgm:spPr/>
    </dgm:pt>
    <dgm:pt modelId="{7900FDAD-7FA0-4BD5-8E38-23EE094F3CA6}" type="pres">
      <dgm:prSet presAssocID="{349AFAA9-A9C0-42E4-8205-673046AA4856}" presName="rootText1" presStyleLbl="node0" presStyleIdx="0" presStyleCnt="1" custScaleX="112494" custScaleY="1082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DEA5D1-68BA-4266-8197-A6B642AFACD0}" type="pres">
      <dgm:prSet presAssocID="{349AFAA9-A9C0-42E4-8205-673046AA485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4F1AFCB3-1994-4634-99D7-112B6541F2EC}" type="pres">
      <dgm:prSet presAssocID="{349AFAA9-A9C0-42E4-8205-673046AA4856}" presName="hierChild2" presStyleCnt="0"/>
      <dgm:spPr/>
    </dgm:pt>
    <dgm:pt modelId="{28B8E821-6D9E-4CE7-8FD2-9CF83815996B}" type="pres">
      <dgm:prSet presAssocID="{8B8A54D1-386F-444C-BADE-C3B4E9176CA2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B88CEA48-BEF7-4DFB-A197-A45ABAE3D61C}" type="pres">
      <dgm:prSet presAssocID="{0851743A-F17C-4023-8590-68E6CDEB1BDB}" presName="hierRoot2" presStyleCnt="0">
        <dgm:presLayoutVars>
          <dgm:hierBranch val="init"/>
        </dgm:presLayoutVars>
      </dgm:prSet>
      <dgm:spPr/>
    </dgm:pt>
    <dgm:pt modelId="{748C86AF-D0BD-442B-8FD4-3A8EA6E79B54}" type="pres">
      <dgm:prSet presAssocID="{0851743A-F17C-4023-8590-68E6CDEB1BDB}" presName="rootComposite" presStyleCnt="0"/>
      <dgm:spPr/>
    </dgm:pt>
    <dgm:pt modelId="{4F4E81C8-FEE8-42F2-84A9-8A3FA2469573}" type="pres">
      <dgm:prSet presAssocID="{0851743A-F17C-4023-8590-68E6CDEB1BDB}" presName="rootText" presStyleLbl="node2" presStyleIdx="0" presStyleCnt="5" custScaleX="112494" custScaleY="1082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9720CE-1E8F-4004-BBCB-9F31FD69EC97}" type="pres">
      <dgm:prSet presAssocID="{0851743A-F17C-4023-8590-68E6CDEB1BDB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471D9493-8568-46A0-BB38-EB689A655085}" type="pres">
      <dgm:prSet presAssocID="{0851743A-F17C-4023-8590-68E6CDEB1BDB}" presName="hierChild4" presStyleCnt="0"/>
      <dgm:spPr/>
    </dgm:pt>
    <dgm:pt modelId="{E3AB9082-5F5F-4E28-A309-F1E597ACB2F8}" type="pres">
      <dgm:prSet presAssocID="{0851743A-F17C-4023-8590-68E6CDEB1BDB}" presName="hierChild5" presStyleCnt="0"/>
      <dgm:spPr/>
    </dgm:pt>
    <dgm:pt modelId="{DAF06359-724A-4CC3-BA73-8564F70411D4}" type="pres">
      <dgm:prSet presAssocID="{38790C96-CF5D-4DAA-96EE-005E3C0F1835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42561983-D262-4D9C-8621-5D2AF2AFE2FC}" type="pres">
      <dgm:prSet presAssocID="{36C9FB4F-3A84-43E1-90CC-0C55BEB262F0}" presName="hierRoot2" presStyleCnt="0">
        <dgm:presLayoutVars>
          <dgm:hierBranch val="init"/>
        </dgm:presLayoutVars>
      </dgm:prSet>
      <dgm:spPr/>
    </dgm:pt>
    <dgm:pt modelId="{4E6E70C2-34B5-4BC8-8B0C-858729A36C27}" type="pres">
      <dgm:prSet presAssocID="{36C9FB4F-3A84-43E1-90CC-0C55BEB262F0}" presName="rootComposite" presStyleCnt="0"/>
      <dgm:spPr/>
    </dgm:pt>
    <dgm:pt modelId="{69B448FC-5E16-4BAC-829F-19432B5E691C}" type="pres">
      <dgm:prSet presAssocID="{36C9FB4F-3A84-43E1-90CC-0C55BEB262F0}" presName="rootText" presStyleLbl="node2" presStyleIdx="1" presStyleCnt="5" custScaleX="112494" custScaleY="1082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2A3422-6DD4-4D50-9735-1598DF92AEFB}" type="pres">
      <dgm:prSet presAssocID="{36C9FB4F-3A84-43E1-90CC-0C55BEB262F0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386FAE4C-AD45-447E-B036-D2109D63C1E1}" type="pres">
      <dgm:prSet presAssocID="{36C9FB4F-3A84-43E1-90CC-0C55BEB262F0}" presName="hierChild4" presStyleCnt="0"/>
      <dgm:spPr/>
    </dgm:pt>
    <dgm:pt modelId="{08DCB653-DD2F-4301-ABBF-EFD3614DC5AB}" type="pres">
      <dgm:prSet presAssocID="{36C9FB4F-3A84-43E1-90CC-0C55BEB262F0}" presName="hierChild5" presStyleCnt="0"/>
      <dgm:spPr/>
    </dgm:pt>
    <dgm:pt modelId="{6B749906-05DE-4E19-8A34-8F881887BFBE}" type="pres">
      <dgm:prSet presAssocID="{1D396C50-B9D8-46A6-9AF5-BD4F09C988B7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3199ECEB-50B9-4C0C-AE4B-E076C3CBC0AD}" type="pres">
      <dgm:prSet presAssocID="{24674F9F-A004-4B86-9377-7D0961C5833D}" presName="hierRoot2" presStyleCnt="0">
        <dgm:presLayoutVars>
          <dgm:hierBranch val="init"/>
        </dgm:presLayoutVars>
      </dgm:prSet>
      <dgm:spPr/>
    </dgm:pt>
    <dgm:pt modelId="{738340DE-9AEB-44E5-AD9A-BF990DA7C645}" type="pres">
      <dgm:prSet presAssocID="{24674F9F-A004-4B86-9377-7D0961C5833D}" presName="rootComposite" presStyleCnt="0"/>
      <dgm:spPr/>
    </dgm:pt>
    <dgm:pt modelId="{47BBA18F-FAE7-495C-A772-F1076244CF94}" type="pres">
      <dgm:prSet presAssocID="{24674F9F-A004-4B86-9377-7D0961C5833D}" presName="rootText" presStyleLbl="node2" presStyleIdx="2" presStyleCnt="5" custScaleX="112494" custScaleY="1082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02AAF7-9F1A-4C56-BBFC-A1AC8E422BCE}" type="pres">
      <dgm:prSet presAssocID="{24674F9F-A004-4B86-9377-7D0961C5833D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0856DDAE-B3E6-4940-8A0E-57ABC34DACD6}" type="pres">
      <dgm:prSet presAssocID="{24674F9F-A004-4B86-9377-7D0961C5833D}" presName="hierChild4" presStyleCnt="0"/>
      <dgm:spPr/>
    </dgm:pt>
    <dgm:pt modelId="{F1BFBEE3-C6AC-480A-883A-D837D61C3366}" type="pres">
      <dgm:prSet presAssocID="{24674F9F-A004-4B86-9377-7D0961C5833D}" presName="hierChild5" presStyleCnt="0"/>
      <dgm:spPr/>
    </dgm:pt>
    <dgm:pt modelId="{67699542-9FC9-4F95-A277-FD43F5899D91}" type="pres">
      <dgm:prSet presAssocID="{CAA259F9-D7FA-4772-9266-B3417493FB78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4CF07ADF-1C20-4244-ACF1-55DA233ED143}" type="pres">
      <dgm:prSet presAssocID="{F0F75B75-1470-42CC-A8D4-DE7A6A31D0D9}" presName="hierRoot2" presStyleCnt="0">
        <dgm:presLayoutVars>
          <dgm:hierBranch val="init"/>
        </dgm:presLayoutVars>
      </dgm:prSet>
      <dgm:spPr/>
    </dgm:pt>
    <dgm:pt modelId="{B23A4B67-9CF1-4493-8985-1F4D7D2D3D86}" type="pres">
      <dgm:prSet presAssocID="{F0F75B75-1470-42CC-A8D4-DE7A6A31D0D9}" presName="rootComposite" presStyleCnt="0"/>
      <dgm:spPr/>
    </dgm:pt>
    <dgm:pt modelId="{13377D3A-D8E0-4876-941A-0AB8B29EDCA1}" type="pres">
      <dgm:prSet presAssocID="{F0F75B75-1470-42CC-A8D4-DE7A6A31D0D9}" presName="rootText" presStyleLbl="node2" presStyleIdx="3" presStyleCnt="5" custScaleX="112494" custScaleY="1082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F66B8E-0FBF-4AD3-A6F5-12B883B5CE93}" type="pres">
      <dgm:prSet presAssocID="{F0F75B75-1470-42CC-A8D4-DE7A6A31D0D9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1C7FAC04-71C3-4772-82CB-FC5626BB9F7A}" type="pres">
      <dgm:prSet presAssocID="{F0F75B75-1470-42CC-A8D4-DE7A6A31D0D9}" presName="hierChild4" presStyleCnt="0"/>
      <dgm:spPr/>
    </dgm:pt>
    <dgm:pt modelId="{9C7E90D5-CC7E-4B35-A8BB-F3B036320DF8}" type="pres">
      <dgm:prSet presAssocID="{F0F75B75-1470-42CC-A8D4-DE7A6A31D0D9}" presName="hierChild5" presStyleCnt="0"/>
      <dgm:spPr/>
    </dgm:pt>
    <dgm:pt modelId="{E34D4CD2-FC66-4683-B18A-EE9BEEBE7CCA}" type="pres">
      <dgm:prSet presAssocID="{33241AC4-0F17-4ACC-B159-B731E1E0DEB2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F47B73EC-D49B-49C5-B96E-E86CEA8864B3}" type="pres">
      <dgm:prSet presAssocID="{E9886737-CDBE-4AA2-B82A-2480569D8913}" presName="hierRoot2" presStyleCnt="0">
        <dgm:presLayoutVars>
          <dgm:hierBranch val="init"/>
        </dgm:presLayoutVars>
      </dgm:prSet>
      <dgm:spPr/>
    </dgm:pt>
    <dgm:pt modelId="{5249602F-F7E8-4DBA-96F9-423FB99B7F73}" type="pres">
      <dgm:prSet presAssocID="{E9886737-CDBE-4AA2-B82A-2480569D8913}" presName="rootComposite" presStyleCnt="0"/>
      <dgm:spPr/>
    </dgm:pt>
    <dgm:pt modelId="{4EC22807-5E82-4A8C-9807-0C6710D7BBA7}" type="pres">
      <dgm:prSet presAssocID="{E9886737-CDBE-4AA2-B82A-2480569D8913}" presName="rootText" presStyleLbl="node2" presStyleIdx="4" presStyleCnt="5" custScaleX="112494" custScaleY="10822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8D21A0-C0F7-4527-9A0A-5DE135EEE1E2}" type="pres">
      <dgm:prSet presAssocID="{E9886737-CDBE-4AA2-B82A-2480569D8913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B9E4B489-4370-4309-B3F6-9D3652F6B63D}" type="pres">
      <dgm:prSet presAssocID="{E9886737-CDBE-4AA2-B82A-2480569D8913}" presName="hierChild4" presStyleCnt="0"/>
      <dgm:spPr/>
    </dgm:pt>
    <dgm:pt modelId="{544C9DD5-C3D5-4C65-8DAA-D01112C5C7FC}" type="pres">
      <dgm:prSet presAssocID="{E9886737-CDBE-4AA2-B82A-2480569D8913}" presName="hierChild5" presStyleCnt="0"/>
      <dgm:spPr/>
    </dgm:pt>
    <dgm:pt modelId="{81D4A823-4AC8-4BE0-869D-A8C073DA335A}" type="pres">
      <dgm:prSet presAssocID="{349AFAA9-A9C0-42E4-8205-673046AA4856}" presName="hierChild3" presStyleCnt="0"/>
      <dgm:spPr/>
    </dgm:pt>
  </dgm:ptLst>
  <dgm:cxnLst>
    <dgm:cxn modelId="{B5412547-4B7B-4CE8-817D-EB553C549864}" type="presOf" srcId="{38790C96-CF5D-4DAA-96EE-005E3C0F1835}" destId="{DAF06359-724A-4CC3-BA73-8564F70411D4}" srcOrd="0" destOrd="0" presId="urn:microsoft.com/office/officeart/2005/8/layout/orgChart1"/>
    <dgm:cxn modelId="{1BC1CDBD-E533-42D0-B06D-6AF9536D8B93}" type="presOf" srcId="{0851743A-F17C-4023-8590-68E6CDEB1BDB}" destId="{4F4E81C8-FEE8-42F2-84A9-8A3FA2469573}" srcOrd="0" destOrd="0" presId="urn:microsoft.com/office/officeart/2005/8/layout/orgChart1"/>
    <dgm:cxn modelId="{9D83C926-3BBE-4D5D-8879-F3B5DBB2E526}" type="presOf" srcId="{349AFAA9-A9C0-42E4-8205-673046AA4856}" destId="{7900FDAD-7FA0-4BD5-8E38-23EE094F3CA6}" srcOrd="0" destOrd="0" presId="urn:microsoft.com/office/officeart/2005/8/layout/orgChart1"/>
    <dgm:cxn modelId="{311D88AF-79C2-446D-84C1-7943E42C6CD7}" type="presOf" srcId="{349AFAA9-A9C0-42E4-8205-673046AA4856}" destId="{DBDEA5D1-68BA-4266-8197-A6B642AFACD0}" srcOrd="1" destOrd="0" presId="urn:microsoft.com/office/officeart/2005/8/layout/orgChart1"/>
    <dgm:cxn modelId="{25C52932-A1DD-4263-9141-5909299652AB}" srcId="{349AFAA9-A9C0-42E4-8205-673046AA4856}" destId="{0851743A-F17C-4023-8590-68E6CDEB1BDB}" srcOrd="0" destOrd="0" parTransId="{8B8A54D1-386F-444C-BADE-C3B4E9176CA2}" sibTransId="{06B4328F-20F0-4223-885D-B4C351E73D58}"/>
    <dgm:cxn modelId="{420CD925-B3C8-4A61-9C3F-48CE9E42F98E}" type="presOf" srcId="{0851743A-F17C-4023-8590-68E6CDEB1BDB}" destId="{A49720CE-1E8F-4004-BBCB-9F31FD69EC97}" srcOrd="1" destOrd="0" presId="urn:microsoft.com/office/officeart/2005/8/layout/orgChart1"/>
    <dgm:cxn modelId="{52832902-DCA2-448D-B83B-BBBABE77350C}" type="presOf" srcId="{E9886737-CDBE-4AA2-B82A-2480569D8913}" destId="{4EC22807-5E82-4A8C-9807-0C6710D7BBA7}" srcOrd="0" destOrd="0" presId="urn:microsoft.com/office/officeart/2005/8/layout/orgChart1"/>
    <dgm:cxn modelId="{8FE029A4-88CB-43C5-BB2C-BAABEB799309}" type="presOf" srcId="{36C9FB4F-3A84-43E1-90CC-0C55BEB262F0}" destId="{582A3422-6DD4-4D50-9735-1598DF92AEFB}" srcOrd="1" destOrd="0" presId="urn:microsoft.com/office/officeart/2005/8/layout/orgChart1"/>
    <dgm:cxn modelId="{E8EAB5F1-E9A5-4125-BEB6-5C62AF711E87}" srcId="{349AFAA9-A9C0-42E4-8205-673046AA4856}" destId="{36C9FB4F-3A84-43E1-90CC-0C55BEB262F0}" srcOrd="1" destOrd="0" parTransId="{38790C96-CF5D-4DAA-96EE-005E3C0F1835}" sibTransId="{B78869E4-1F49-4B49-BBD2-21228141C45B}"/>
    <dgm:cxn modelId="{1BAAA74C-D4DA-400B-AF83-44880A4D73D4}" type="presOf" srcId="{36C9FB4F-3A84-43E1-90CC-0C55BEB262F0}" destId="{69B448FC-5E16-4BAC-829F-19432B5E691C}" srcOrd="0" destOrd="0" presId="urn:microsoft.com/office/officeart/2005/8/layout/orgChart1"/>
    <dgm:cxn modelId="{436DD939-028B-4F22-AB79-2A5E51271777}" srcId="{349AFAA9-A9C0-42E4-8205-673046AA4856}" destId="{24674F9F-A004-4B86-9377-7D0961C5833D}" srcOrd="2" destOrd="0" parTransId="{1D396C50-B9D8-46A6-9AF5-BD4F09C988B7}" sibTransId="{E728098A-6068-42CA-95B5-E4C305DA1BA8}"/>
    <dgm:cxn modelId="{3DCD991E-A7EE-439B-BF0B-0F61E2324EB9}" type="presOf" srcId="{8B8A54D1-386F-444C-BADE-C3B4E9176CA2}" destId="{28B8E821-6D9E-4CE7-8FD2-9CF83815996B}" srcOrd="0" destOrd="0" presId="urn:microsoft.com/office/officeart/2005/8/layout/orgChart1"/>
    <dgm:cxn modelId="{78BAF0EF-DFC5-4BB7-9E1D-D3B531506728}" srcId="{349AFAA9-A9C0-42E4-8205-673046AA4856}" destId="{F0F75B75-1470-42CC-A8D4-DE7A6A31D0D9}" srcOrd="3" destOrd="0" parTransId="{CAA259F9-D7FA-4772-9266-B3417493FB78}" sibTransId="{19AC3117-6FAD-4DBA-9A1F-7BE9413FD8A2}"/>
    <dgm:cxn modelId="{1F51AB15-CFC7-4D6F-8D90-2B680001B5F9}" type="presOf" srcId="{24674F9F-A004-4B86-9377-7D0961C5833D}" destId="{C402AAF7-9F1A-4C56-BBFC-A1AC8E422BCE}" srcOrd="1" destOrd="0" presId="urn:microsoft.com/office/officeart/2005/8/layout/orgChart1"/>
    <dgm:cxn modelId="{F733559C-E1F7-47BF-B9FD-6473FCAE93EE}" srcId="{6AEA6FE6-5E63-4731-8F4D-F5F0EE790780}" destId="{349AFAA9-A9C0-42E4-8205-673046AA4856}" srcOrd="0" destOrd="0" parTransId="{4D895FBC-97BC-4C1A-9EBC-6234D255E5E8}" sibTransId="{B6DE548D-0CEA-444A-A29F-91CD4F3027AA}"/>
    <dgm:cxn modelId="{17E01D87-A5C4-4CBF-932A-92C6DFCBEC30}" srcId="{349AFAA9-A9C0-42E4-8205-673046AA4856}" destId="{E9886737-CDBE-4AA2-B82A-2480569D8913}" srcOrd="4" destOrd="0" parTransId="{33241AC4-0F17-4ACC-B159-B731E1E0DEB2}" sibTransId="{7D2C9E81-2D99-4CAC-AEB9-8DB24A1B5D83}"/>
    <dgm:cxn modelId="{E6FE02CF-863F-403A-B587-020FA966B94A}" type="presOf" srcId="{CAA259F9-D7FA-4772-9266-B3417493FB78}" destId="{67699542-9FC9-4F95-A277-FD43F5899D91}" srcOrd="0" destOrd="0" presId="urn:microsoft.com/office/officeart/2005/8/layout/orgChart1"/>
    <dgm:cxn modelId="{C8E09B94-27C3-4E42-A8E1-F8C7250D200A}" type="presOf" srcId="{F0F75B75-1470-42CC-A8D4-DE7A6A31D0D9}" destId="{13377D3A-D8E0-4876-941A-0AB8B29EDCA1}" srcOrd="0" destOrd="0" presId="urn:microsoft.com/office/officeart/2005/8/layout/orgChart1"/>
    <dgm:cxn modelId="{CCBEAA55-C03D-4947-955C-0230FDB67066}" type="presOf" srcId="{F0F75B75-1470-42CC-A8D4-DE7A6A31D0D9}" destId="{5AF66B8E-0FBF-4AD3-A6F5-12B883B5CE93}" srcOrd="1" destOrd="0" presId="urn:microsoft.com/office/officeart/2005/8/layout/orgChart1"/>
    <dgm:cxn modelId="{901D8375-9CA4-4D2B-AB69-DEF1F0CA9A85}" type="presOf" srcId="{E9886737-CDBE-4AA2-B82A-2480569D8913}" destId="{A08D21A0-C0F7-4527-9A0A-5DE135EEE1E2}" srcOrd="1" destOrd="0" presId="urn:microsoft.com/office/officeart/2005/8/layout/orgChart1"/>
    <dgm:cxn modelId="{23C7EDEC-3126-4AFB-B2BD-E06D12850A70}" type="presOf" srcId="{24674F9F-A004-4B86-9377-7D0961C5833D}" destId="{47BBA18F-FAE7-495C-A772-F1076244CF94}" srcOrd="0" destOrd="0" presId="urn:microsoft.com/office/officeart/2005/8/layout/orgChart1"/>
    <dgm:cxn modelId="{3BFECEE3-981B-48DF-86AA-D8533DEAFC07}" type="presOf" srcId="{1D396C50-B9D8-46A6-9AF5-BD4F09C988B7}" destId="{6B749906-05DE-4E19-8A34-8F881887BFBE}" srcOrd="0" destOrd="0" presId="urn:microsoft.com/office/officeart/2005/8/layout/orgChart1"/>
    <dgm:cxn modelId="{C64526A3-C422-4541-89F3-0F3F19D57C42}" type="presOf" srcId="{6AEA6FE6-5E63-4731-8F4D-F5F0EE790780}" destId="{56BFEB9D-BD25-4E98-B022-4B1F94C8795D}" srcOrd="0" destOrd="0" presId="urn:microsoft.com/office/officeart/2005/8/layout/orgChart1"/>
    <dgm:cxn modelId="{1E529462-18C9-4925-B02E-8F9EB9302F64}" type="presOf" srcId="{33241AC4-0F17-4ACC-B159-B731E1E0DEB2}" destId="{E34D4CD2-FC66-4683-B18A-EE9BEEBE7CCA}" srcOrd="0" destOrd="0" presId="urn:microsoft.com/office/officeart/2005/8/layout/orgChart1"/>
    <dgm:cxn modelId="{5D2B9582-01E1-4361-9F3E-EACB0669D10A}" type="presParOf" srcId="{56BFEB9D-BD25-4E98-B022-4B1F94C8795D}" destId="{0E552040-BC35-4C12-8C03-AF67193F6875}" srcOrd="0" destOrd="0" presId="urn:microsoft.com/office/officeart/2005/8/layout/orgChart1"/>
    <dgm:cxn modelId="{86690C21-962C-476C-AB5E-8969C30F3ABD}" type="presParOf" srcId="{0E552040-BC35-4C12-8C03-AF67193F6875}" destId="{BC30A76E-422B-4266-A581-5E8354C32532}" srcOrd="0" destOrd="0" presId="urn:microsoft.com/office/officeart/2005/8/layout/orgChart1"/>
    <dgm:cxn modelId="{9A7ADD5E-4D2F-442C-A66C-43CC54FF29D7}" type="presParOf" srcId="{BC30A76E-422B-4266-A581-5E8354C32532}" destId="{7900FDAD-7FA0-4BD5-8E38-23EE094F3CA6}" srcOrd="0" destOrd="0" presId="urn:microsoft.com/office/officeart/2005/8/layout/orgChart1"/>
    <dgm:cxn modelId="{230B39BA-8511-4C94-A4DF-5FFC2A4BD2C5}" type="presParOf" srcId="{BC30A76E-422B-4266-A581-5E8354C32532}" destId="{DBDEA5D1-68BA-4266-8197-A6B642AFACD0}" srcOrd="1" destOrd="0" presId="urn:microsoft.com/office/officeart/2005/8/layout/orgChart1"/>
    <dgm:cxn modelId="{09BA139A-3F54-4031-84ED-E3F1F55740C2}" type="presParOf" srcId="{0E552040-BC35-4C12-8C03-AF67193F6875}" destId="{4F1AFCB3-1994-4634-99D7-112B6541F2EC}" srcOrd="1" destOrd="0" presId="urn:microsoft.com/office/officeart/2005/8/layout/orgChart1"/>
    <dgm:cxn modelId="{1E2AD411-7E5F-4B6B-B93F-102B8C8AC44A}" type="presParOf" srcId="{4F1AFCB3-1994-4634-99D7-112B6541F2EC}" destId="{28B8E821-6D9E-4CE7-8FD2-9CF83815996B}" srcOrd="0" destOrd="0" presId="urn:microsoft.com/office/officeart/2005/8/layout/orgChart1"/>
    <dgm:cxn modelId="{B68B921B-A849-432F-844C-E5AE5A9FFED1}" type="presParOf" srcId="{4F1AFCB3-1994-4634-99D7-112B6541F2EC}" destId="{B88CEA48-BEF7-4DFB-A197-A45ABAE3D61C}" srcOrd="1" destOrd="0" presId="urn:microsoft.com/office/officeart/2005/8/layout/orgChart1"/>
    <dgm:cxn modelId="{81D0EA90-B29C-43EB-9114-9DBC53E99358}" type="presParOf" srcId="{B88CEA48-BEF7-4DFB-A197-A45ABAE3D61C}" destId="{748C86AF-D0BD-442B-8FD4-3A8EA6E79B54}" srcOrd="0" destOrd="0" presId="urn:microsoft.com/office/officeart/2005/8/layout/orgChart1"/>
    <dgm:cxn modelId="{07AB8958-67BE-4CDA-B219-7F2351A40511}" type="presParOf" srcId="{748C86AF-D0BD-442B-8FD4-3A8EA6E79B54}" destId="{4F4E81C8-FEE8-42F2-84A9-8A3FA2469573}" srcOrd="0" destOrd="0" presId="urn:microsoft.com/office/officeart/2005/8/layout/orgChart1"/>
    <dgm:cxn modelId="{23B32353-F2B6-4851-805A-007A36B97870}" type="presParOf" srcId="{748C86AF-D0BD-442B-8FD4-3A8EA6E79B54}" destId="{A49720CE-1E8F-4004-BBCB-9F31FD69EC97}" srcOrd="1" destOrd="0" presId="urn:microsoft.com/office/officeart/2005/8/layout/orgChart1"/>
    <dgm:cxn modelId="{BE8397D4-FC8F-46A1-AAF4-FA2BCB42AFAE}" type="presParOf" srcId="{B88CEA48-BEF7-4DFB-A197-A45ABAE3D61C}" destId="{471D9493-8568-46A0-BB38-EB689A655085}" srcOrd="1" destOrd="0" presId="urn:microsoft.com/office/officeart/2005/8/layout/orgChart1"/>
    <dgm:cxn modelId="{E23336F5-9A9E-4775-9F8A-677F1244941E}" type="presParOf" srcId="{B88CEA48-BEF7-4DFB-A197-A45ABAE3D61C}" destId="{E3AB9082-5F5F-4E28-A309-F1E597ACB2F8}" srcOrd="2" destOrd="0" presId="urn:microsoft.com/office/officeart/2005/8/layout/orgChart1"/>
    <dgm:cxn modelId="{5C99F895-C960-48F1-8EFF-24B2EA6810F6}" type="presParOf" srcId="{4F1AFCB3-1994-4634-99D7-112B6541F2EC}" destId="{DAF06359-724A-4CC3-BA73-8564F70411D4}" srcOrd="2" destOrd="0" presId="urn:microsoft.com/office/officeart/2005/8/layout/orgChart1"/>
    <dgm:cxn modelId="{FD106F72-ECA3-4740-91E3-0F8AAC867178}" type="presParOf" srcId="{4F1AFCB3-1994-4634-99D7-112B6541F2EC}" destId="{42561983-D262-4D9C-8621-5D2AF2AFE2FC}" srcOrd="3" destOrd="0" presId="urn:microsoft.com/office/officeart/2005/8/layout/orgChart1"/>
    <dgm:cxn modelId="{4E05291E-8213-4BD9-A0AB-F166CB1B7355}" type="presParOf" srcId="{42561983-D262-4D9C-8621-5D2AF2AFE2FC}" destId="{4E6E70C2-34B5-4BC8-8B0C-858729A36C27}" srcOrd="0" destOrd="0" presId="urn:microsoft.com/office/officeart/2005/8/layout/orgChart1"/>
    <dgm:cxn modelId="{91FA5BEB-6A5D-4E46-B0B2-CA9BF5A18EE5}" type="presParOf" srcId="{4E6E70C2-34B5-4BC8-8B0C-858729A36C27}" destId="{69B448FC-5E16-4BAC-829F-19432B5E691C}" srcOrd="0" destOrd="0" presId="urn:microsoft.com/office/officeart/2005/8/layout/orgChart1"/>
    <dgm:cxn modelId="{3E4A06A2-A1D6-4A0E-AB90-992E44640F79}" type="presParOf" srcId="{4E6E70C2-34B5-4BC8-8B0C-858729A36C27}" destId="{582A3422-6DD4-4D50-9735-1598DF92AEFB}" srcOrd="1" destOrd="0" presId="urn:microsoft.com/office/officeart/2005/8/layout/orgChart1"/>
    <dgm:cxn modelId="{BFD000F3-1B66-4215-A578-47CB272476EA}" type="presParOf" srcId="{42561983-D262-4D9C-8621-5D2AF2AFE2FC}" destId="{386FAE4C-AD45-447E-B036-D2109D63C1E1}" srcOrd="1" destOrd="0" presId="urn:microsoft.com/office/officeart/2005/8/layout/orgChart1"/>
    <dgm:cxn modelId="{47E74616-D5E0-46D4-AE21-2FABBD4E5031}" type="presParOf" srcId="{42561983-D262-4D9C-8621-5D2AF2AFE2FC}" destId="{08DCB653-DD2F-4301-ABBF-EFD3614DC5AB}" srcOrd="2" destOrd="0" presId="urn:microsoft.com/office/officeart/2005/8/layout/orgChart1"/>
    <dgm:cxn modelId="{EAA2977C-D343-49CB-BAAE-FA24A0724A57}" type="presParOf" srcId="{4F1AFCB3-1994-4634-99D7-112B6541F2EC}" destId="{6B749906-05DE-4E19-8A34-8F881887BFBE}" srcOrd="4" destOrd="0" presId="urn:microsoft.com/office/officeart/2005/8/layout/orgChart1"/>
    <dgm:cxn modelId="{2D928DD2-AA03-401F-8719-22443268B264}" type="presParOf" srcId="{4F1AFCB3-1994-4634-99D7-112B6541F2EC}" destId="{3199ECEB-50B9-4C0C-AE4B-E076C3CBC0AD}" srcOrd="5" destOrd="0" presId="urn:microsoft.com/office/officeart/2005/8/layout/orgChart1"/>
    <dgm:cxn modelId="{2B079460-E0E9-40E1-AE68-530B26D8750A}" type="presParOf" srcId="{3199ECEB-50B9-4C0C-AE4B-E076C3CBC0AD}" destId="{738340DE-9AEB-44E5-AD9A-BF990DA7C645}" srcOrd="0" destOrd="0" presId="urn:microsoft.com/office/officeart/2005/8/layout/orgChart1"/>
    <dgm:cxn modelId="{E9378797-3C1A-4C88-9030-739FE0F66E15}" type="presParOf" srcId="{738340DE-9AEB-44E5-AD9A-BF990DA7C645}" destId="{47BBA18F-FAE7-495C-A772-F1076244CF94}" srcOrd="0" destOrd="0" presId="urn:microsoft.com/office/officeart/2005/8/layout/orgChart1"/>
    <dgm:cxn modelId="{FF0ECA12-02B9-466F-8877-9BB94B12B781}" type="presParOf" srcId="{738340DE-9AEB-44E5-AD9A-BF990DA7C645}" destId="{C402AAF7-9F1A-4C56-BBFC-A1AC8E422BCE}" srcOrd="1" destOrd="0" presId="urn:microsoft.com/office/officeart/2005/8/layout/orgChart1"/>
    <dgm:cxn modelId="{00BA2D29-C45B-4ADD-83C8-D1E9547CBF60}" type="presParOf" srcId="{3199ECEB-50B9-4C0C-AE4B-E076C3CBC0AD}" destId="{0856DDAE-B3E6-4940-8A0E-57ABC34DACD6}" srcOrd="1" destOrd="0" presId="urn:microsoft.com/office/officeart/2005/8/layout/orgChart1"/>
    <dgm:cxn modelId="{4E573B0C-EEE4-46CF-8B59-660B0A41D1EF}" type="presParOf" srcId="{3199ECEB-50B9-4C0C-AE4B-E076C3CBC0AD}" destId="{F1BFBEE3-C6AC-480A-883A-D837D61C3366}" srcOrd="2" destOrd="0" presId="urn:microsoft.com/office/officeart/2005/8/layout/orgChart1"/>
    <dgm:cxn modelId="{479A911E-1022-4036-B993-4EE7EE569CBB}" type="presParOf" srcId="{4F1AFCB3-1994-4634-99D7-112B6541F2EC}" destId="{67699542-9FC9-4F95-A277-FD43F5899D91}" srcOrd="6" destOrd="0" presId="urn:microsoft.com/office/officeart/2005/8/layout/orgChart1"/>
    <dgm:cxn modelId="{14BF67B7-5408-4D18-A440-2BC11EF15C50}" type="presParOf" srcId="{4F1AFCB3-1994-4634-99D7-112B6541F2EC}" destId="{4CF07ADF-1C20-4244-ACF1-55DA233ED143}" srcOrd="7" destOrd="0" presId="urn:microsoft.com/office/officeart/2005/8/layout/orgChart1"/>
    <dgm:cxn modelId="{9739DDEC-EF6C-4890-A06B-748C751F46A8}" type="presParOf" srcId="{4CF07ADF-1C20-4244-ACF1-55DA233ED143}" destId="{B23A4B67-9CF1-4493-8985-1F4D7D2D3D86}" srcOrd="0" destOrd="0" presId="urn:microsoft.com/office/officeart/2005/8/layout/orgChart1"/>
    <dgm:cxn modelId="{33F3D123-3222-4FB3-A2C1-22F1CCED7E19}" type="presParOf" srcId="{B23A4B67-9CF1-4493-8985-1F4D7D2D3D86}" destId="{13377D3A-D8E0-4876-941A-0AB8B29EDCA1}" srcOrd="0" destOrd="0" presId="urn:microsoft.com/office/officeart/2005/8/layout/orgChart1"/>
    <dgm:cxn modelId="{860DE630-58B7-4479-893F-172E2B657F7C}" type="presParOf" srcId="{B23A4B67-9CF1-4493-8985-1F4D7D2D3D86}" destId="{5AF66B8E-0FBF-4AD3-A6F5-12B883B5CE93}" srcOrd="1" destOrd="0" presId="urn:microsoft.com/office/officeart/2005/8/layout/orgChart1"/>
    <dgm:cxn modelId="{128B132E-0AB6-496E-BFF6-113C9BDAE11A}" type="presParOf" srcId="{4CF07ADF-1C20-4244-ACF1-55DA233ED143}" destId="{1C7FAC04-71C3-4772-82CB-FC5626BB9F7A}" srcOrd="1" destOrd="0" presId="urn:microsoft.com/office/officeart/2005/8/layout/orgChart1"/>
    <dgm:cxn modelId="{22D89671-3F02-45E2-BB75-912CFAF50EC5}" type="presParOf" srcId="{4CF07ADF-1C20-4244-ACF1-55DA233ED143}" destId="{9C7E90D5-CC7E-4B35-A8BB-F3B036320DF8}" srcOrd="2" destOrd="0" presId="urn:microsoft.com/office/officeart/2005/8/layout/orgChart1"/>
    <dgm:cxn modelId="{07309699-59CE-478B-89EF-D4FB4A7D7308}" type="presParOf" srcId="{4F1AFCB3-1994-4634-99D7-112B6541F2EC}" destId="{E34D4CD2-FC66-4683-B18A-EE9BEEBE7CCA}" srcOrd="8" destOrd="0" presId="urn:microsoft.com/office/officeart/2005/8/layout/orgChart1"/>
    <dgm:cxn modelId="{EDC995A6-362D-480B-811A-995D02D77708}" type="presParOf" srcId="{4F1AFCB3-1994-4634-99D7-112B6541F2EC}" destId="{F47B73EC-D49B-49C5-B96E-E86CEA8864B3}" srcOrd="9" destOrd="0" presId="urn:microsoft.com/office/officeart/2005/8/layout/orgChart1"/>
    <dgm:cxn modelId="{7F381CA9-C575-40F8-BD5E-CDB20E853C95}" type="presParOf" srcId="{F47B73EC-D49B-49C5-B96E-E86CEA8864B3}" destId="{5249602F-F7E8-4DBA-96F9-423FB99B7F73}" srcOrd="0" destOrd="0" presId="urn:microsoft.com/office/officeart/2005/8/layout/orgChart1"/>
    <dgm:cxn modelId="{30E2C0C2-E168-490E-A8B2-2352A4DA1262}" type="presParOf" srcId="{5249602F-F7E8-4DBA-96F9-423FB99B7F73}" destId="{4EC22807-5E82-4A8C-9807-0C6710D7BBA7}" srcOrd="0" destOrd="0" presId="urn:microsoft.com/office/officeart/2005/8/layout/orgChart1"/>
    <dgm:cxn modelId="{A989A642-AB1E-4283-A256-604C5C4DFBEF}" type="presParOf" srcId="{5249602F-F7E8-4DBA-96F9-423FB99B7F73}" destId="{A08D21A0-C0F7-4527-9A0A-5DE135EEE1E2}" srcOrd="1" destOrd="0" presId="urn:microsoft.com/office/officeart/2005/8/layout/orgChart1"/>
    <dgm:cxn modelId="{EAAE57EE-C289-4117-9FBC-BA3C764A7E6A}" type="presParOf" srcId="{F47B73EC-D49B-49C5-B96E-E86CEA8864B3}" destId="{B9E4B489-4370-4309-B3F6-9D3652F6B63D}" srcOrd="1" destOrd="0" presId="urn:microsoft.com/office/officeart/2005/8/layout/orgChart1"/>
    <dgm:cxn modelId="{AAF2DE67-D168-47FD-8DCE-C5E0C8D18278}" type="presParOf" srcId="{F47B73EC-D49B-49C5-B96E-E86CEA8864B3}" destId="{544C9DD5-C3D5-4C65-8DAA-D01112C5C7FC}" srcOrd="2" destOrd="0" presId="urn:microsoft.com/office/officeart/2005/8/layout/orgChart1"/>
    <dgm:cxn modelId="{3574B28E-95F6-45F6-881F-2574EE650692}" type="presParOf" srcId="{0E552040-BC35-4C12-8C03-AF67193F6875}" destId="{81D4A823-4AC8-4BE0-869D-A8C073DA335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D4CD2-FC66-4683-B18A-EE9BEEBE7CCA}">
      <dsp:nvSpPr>
        <dsp:cNvPr id="0" name=""/>
        <dsp:cNvSpPr/>
      </dsp:nvSpPr>
      <dsp:spPr>
        <a:xfrm>
          <a:off x="5718683" y="1926605"/>
          <a:ext cx="4720058" cy="371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628"/>
              </a:lnTo>
              <a:lnTo>
                <a:pt x="4720058" y="185628"/>
              </a:lnTo>
              <a:lnTo>
                <a:pt x="4720058" y="371257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99542-9FC9-4F95-A277-FD43F5899D91}">
      <dsp:nvSpPr>
        <dsp:cNvPr id="0" name=""/>
        <dsp:cNvSpPr/>
      </dsp:nvSpPr>
      <dsp:spPr>
        <a:xfrm>
          <a:off x="5718683" y="1926605"/>
          <a:ext cx="2360029" cy="371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628"/>
              </a:lnTo>
              <a:lnTo>
                <a:pt x="2360029" y="185628"/>
              </a:lnTo>
              <a:lnTo>
                <a:pt x="2360029" y="371257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49906-05DE-4E19-8A34-8F881887BFBE}">
      <dsp:nvSpPr>
        <dsp:cNvPr id="0" name=""/>
        <dsp:cNvSpPr/>
      </dsp:nvSpPr>
      <dsp:spPr>
        <a:xfrm>
          <a:off x="5672963" y="1926605"/>
          <a:ext cx="91440" cy="3712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257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06359-724A-4CC3-BA73-8564F70411D4}">
      <dsp:nvSpPr>
        <dsp:cNvPr id="0" name=""/>
        <dsp:cNvSpPr/>
      </dsp:nvSpPr>
      <dsp:spPr>
        <a:xfrm>
          <a:off x="3358654" y="1926605"/>
          <a:ext cx="2360029" cy="371257"/>
        </a:xfrm>
        <a:custGeom>
          <a:avLst/>
          <a:gdLst/>
          <a:ahLst/>
          <a:cxnLst/>
          <a:rect l="0" t="0" r="0" b="0"/>
          <a:pathLst>
            <a:path>
              <a:moveTo>
                <a:pt x="2360029" y="0"/>
              </a:moveTo>
              <a:lnTo>
                <a:pt x="2360029" y="185628"/>
              </a:lnTo>
              <a:lnTo>
                <a:pt x="0" y="185628"/>
              </a:lnTo>
              <a:lnTo>
                <a:pt x="0" y="371257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8E821-6D9E-4CE7-8FD2-9CF83815996B}">
      <dsp:nvSpPr>
        <dsp:cNvPr id="0" name=""/>
        <dsp:cNvSpPr/>
      </dsp:nvSpPr>
      <dsp:spPr>
        <a:xfrm>
          <a:off x="998625" y="1926605"/>
          <a:ext cx="4720058" cy="371257"/>
        </a:xfrm>
        <a:custGeom>
          <a:avLst/>
          <a:gdLst/>
          <a:ahLst/>
          <a:cxnLst/>
          <a:rect l="0" t="0" r="0" b="0"/>
          <a:pathLst>
            <a:path>
              <a:moveTo>
                <a:pt x="4720058" y="0"/>
              </a:moveTo>
              <a:lnTo>
                <a:pt x="4720058" y="185628"/>
              </a:lnTo>
              <a:lnTo>
                <a:pt x="0" y="185628"/>
              </a:lnTo>
              <a:lnTo>
                <a:pt x="0" y="371257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0FDAD-7FA0-4BD5-8E38-23EE094F3CA6}">
      <dsp:nvSpPr>
        <dsp:cNvPr id="0" name=""/>
        <dsp:cNvSpPr/>
      </dsp:nvSpPr>
      <dsp:spPr>
        <a:xfrm>
          <a:off x="4724298" y="969973"/>
          <a:ext cx="1988771" cy="9566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信息技术部</a:t>
          </a:r>
          <a:endParaRPr lang="en-US" altLang="zh-CN" sz="1100" kern="1200" dirty="0" smtClean="0">
            <a:latin typeface="+mn-ea"/>
            <a:ea typeface="+mn-ea"/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100" kern="1200" dirty="0" smtClean="0">
              <a:latin typeface="+mn-ea"/>
              <a:ea typeface="+mn-ea"/>
            </a:rPr>
            <a:t>CIO:</a:t>
          </a:r>
          <a:r>
            <a:rPr lang="zh-CN" altLang="en-US" sz="1100" kern="1200" dirty="0" smtClean="0">
              <a:latin typeface="+mn-ea"/>
              <a:ea typeface="+mn-ea"/>
            </a:rPr>
            <a:t>陈子云</a:t>
          </a:r>
          <a:endParaRPr lang="en-US" altLang="zh-CN" sz="1100" kern="1200" dirty="0" smtClean="0">
            <a:latin typeface="+mn-ea"/>
            <a:ea typeface="+mn-ea"/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100" kern="1200" dirty="0" smtClean="0">
              <a:latin typeface="+mn-ea"/>
              <a:ea typeface="+mn-ea"/>
            </a:rPr>
            <a:t>(134)</a:t>
          </a:r>
          <a:endParaRPr lang="zh-CN" altLang="en-US" sz="1100" kern="1200" dirty="0">
            <a:latin typeface="+mn-ea"/>
            <a:ea typeface="+mn-ea"/>
          </a:endParaRPr>
        </a:p>
      </dsp:txBody>
      <dsp:txXfrm>
        <a:off x="4724298" y="969973"/>
        <a:ext cx="1988771" cy="956632"/>
      </dsp:txXfrm>
    </dsp:sp>
    <dsp:sp modelId="{4F4E81C8-FEE8-42F2-84A9-8A3FA2469573}">
      <dsp:nvSpPr>
        <dsp:cNvPr id="0" name=""/>
        <dsp:cNvSpPr/>
      </dsp:nvSpPr>
      <dsp:spPr>
        <a:xfrm>
          <a:off x="4239" y="2297863"/>
          <a:ext cx="1988771" cy="9566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流程与变革管理部</a:t>
          </a:r>
          <a:endParaRPr lang="en-US" altLang="zh-CN" sz="1100" kern="1200" dirty="0" smtClean="0">
            <a:latin typeface="+mn-ea"/>
            <a:ea typeface="+mn-ea"/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丁文光</a:t>
          </a:r>
          <a:endParaRPr lang="en-US" altLang="zh-CN" sz="1100" kern="1200" dirty="0" smtClean="0">
            <a:latin typeface="+mn-ea"/>
            <a:ea typeface="+mn-ea"/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（</a:t>
          </a:r>
          <a:r>
            <a:rPr lang="en-US" altLang="zh-CN" sz="1100" kern="1200" dirty="0" smtClean="0">
              <a:latin typeface="+mn-ea"/>
              <a:ea typeface="+mn-ea"/>
            </a:rPr>
            <a:t>7</a:t>
          </a:r>
          <a:r>
            <a:rPr lang="zh-CN" altLang="en-US" sz="1100" kern="1200" dirty="0" smtClean="0">
              <a:latin typeface="+mn-ea"/>
              <a:ea typeface="+mn-ea"/>
            </a:rPr>
            <a:t>）</a:t>
          </a:r>
          <a:endParaRPr lang="zh-CN" altLang="en-US" sz="1100" kern="1200" dirty="0">
            <a:latin typeface="+mn-ea"/>
            <a:ea typeface="+mn-ea"/>
          </a:endParaRPr>
        </a:p>
      </dsp:txBody>
      <dsp:txXfrm>
        <a:off x="4239" y="2297863"/>
        <a:ext cx="1988771" cy="956632"/>
      </dsp:txXfrm>
    </dsp:sp>
    <dsp:sp modelId="{69B448FC-5E16-4BAC-829F-19432B5E691C}">
      <dsp:nvSpPr>
        <dsp:cNvPr id="0" name=""/>
        <dsp:cNvSpPr/>
      </dsp:nvSpPr>
      <dsp:spPr>
        <a:xfrm>
          <a:off x="2364268" y="2297863"/>
          <a:ext cx="1988771" cy="9566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100" kern="1200" dirty="0" smtClean="0">
              <a:latin typeface="+mn-ea"/>
              <a:ea typeface="+mn-ea"/>
            </a:rPr>
            <a:t>IT</a:t>
          </a:r>
          <a:r>
            <a:rPr lang="zh-CN" altLang="en-US" sz="1100" kern="1200" dirty="0" smtClean="0">
              <a:latin typeface="+mn-ea"/>
              <a:ea typeface="+mn-ea"/>
            </a:rPr>
            <a:t>基础架构部</a:t>
          </a:r>
          <a:endParaRPr lang="en-US" altLang="zh-CN" sz="1100" kern="1200" dirty="0" smtClean="0">
            <a:latin typeface="+mn-ea"/>
            <a:ea typeface="+mn-ea"/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许金水</a:t>
          </a:r>
          <a:endParaRPr lang="en-US" altLang="zh-CN" sz="1100" kern="1200" dirty="0" smtClean="0">
            <a:latin typeface="+mn-ea"/>
            <a:ea typeface="+mn-ea"/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（</a:t>
          </a:r>
          <a:r>
            <a:rPr lang="en-US" altLang="zh-CN" sz="1100" kern="1200" dirty="0" smtClean="0">
              <a:latin typeface="+mn-ea"/>
              <a:ea typeface="+mn-ea"/>
            </a:rPr>
            <a:t>37</a:t>
          </a:r>
          <a:r>
            <a:rPr lang="zh-CN" altLang="en-US" sz="1100" kern="1200" dirty="0" smtClean="0">
              <a:latin typeface="+mn-ea"/>
              <a:ea typeface="+mn-ea"/>
            </a:rPr>
            <a:t>）</a:t>
          </a:r>
          <a:endParaRPr lang="zh-CN" altLang="en-US" sz="1100" kern="1200" dirty="0">
            <a:latin typeface="+mn-ea"/>
            <a:ea typeface="+mn-ea"/>
          </a:endParaRPr>
        </a:p>
      </dsp:txBody>
      <dsp:txXfrm>
        <a:off x="2364268" y="2297863"/>
        <a:ext cx="1988771" cy="956632"/>
      </dsp:txXfrm>
    </dsp:sp>
    <dsp:sp modelId="{47BBA18F-FAE7-495C-A772-F1076244CF94}">
      <dsp:nvSpPr>
        <dsp:cNvPr id="0" name=""/>
        <dsp:cNvSpPr/>
      </dsp:nvSpPr>
      <dsp:spPr>
        <a:xfrm>
          <a:off x="4724298" y="2297863"/>
          <a:ext cx="1988771" cy="9566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研发与平台方案部</a:t>
          </a:r>
          <a:endParaRPr lang="en-US" altLang="zh-CN" sz="1100" kern="1200" dirty="0" smtClean="0">
            <a:latin typeface="+mn-ea"/>
            <a:ea typeface="+mn-ea"/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谌平</a:t>
          </a:r>
          <a:endParaRPr lang="en-US" altLang="zh-CN" sz="1100" kern="1200" dirty="0" smtClean="0">
            <a:latin typeface="+mn-ea"/>
            <a:ea typeface="+mn-ea"/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（</a:t>
          </a:r>
          <a:r>
            <a:rPr lang="en-US" altLang="zh-CN" sz="1100" kern="1200" dirty="0" smtClean="0">
              <a:latin typeface="+mn-ea"/>
              <a:ea typeface="+mn-ea"/>
            </a:rPr>
            <a:t>48</a:t>
          </a:r>
          <a:r>
            <a:rPr lang="zh-CN" altLang="en-US" sz="1100" kern="1200" dirty="0" smtClean="0">
              <a:latin typeface="+mn-ea"/>
              <a:ea typeface="+mn-ea"/>
            </a:rPr>
            <a:t>）</a:t>
          </a:r>
          <a:endParaRPr lang="zh-CN" altLang="en-US" sz="1100" kern="1200" dirty="0">
            <a:latin typeface="+mn-ea"/>
            <a:ea typeface="+mn-ea"/>
          </a:endParaRPr>
        </a:p>
      </dsp:txBody>
      <dsp:txXfrm>
        <a:off x="4724298" y="2297863"/>
        <a:ext cx="1988771" cy="956632"/>
      </dsp:txXfrm>
    </dsp:sp>
    <dsp:sp modelId="{13377D3A-D8E0-4876-941A-0AB8B29EDCA1}">
      <dsp:nvSpPr>
        <dsp:cNvPr id="0" name=""/>
        <dsp:cNvSpPr/>
      </dsp:nvSpPr>
      <dsp:spPr>
        <a:xfrm>
          <a:off x="7084327" y="2297863"/>
          <a:ext cx="1988771" cy="9566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市场与服务方案部</a:t>
          </a:r>
          <a:endParaRPr lang="en-US" altLang="zh-CN" sz="1100" kern="1200" dirty="0" smtClean="0">
            <a:latin typeface="+mn-ea"/>
            <a:ea typeface="+mn-ea"/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周瑞</a:t>
          </a:r>
          <a:endParaRPr lang="en-US" altLang="zh-CN" sz="1100" kern="1200" dirty="0" smtClean="0">
            <a:latin typeface="+mn-ea"/>
            <a:ea typeface="+mn-ea"/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（</a:t>
          </a:r>
          <a:r>
            <a:rPr lang="en-US" altLang="zh-CN" sz="1100" kern="1200" dirty="0" smtClean="0">
              <a:latin typeface="+mn-ea"/>
              <a:ea typeface="+mn-ea"/>
            </a:rPr>
            <a:t>27</a:t>
          </a:r>
          <a:r>
            <a:rPr lang="zh-CN" altLang="en-US" sz="1100" kern="1200" dirty="0" smtClean="0">
              <a:latin typeface="+mn-ea"/>
              <a:ea typeface="+mn-ea"/>
            </a:rPr>
            <a:t>）</a:t>
          </a:r>
          <a:endParaRPr lang="zh-CN" altLang="en-US" sz="1100" kern="1200" dirty="0">
            <a:latin typeface="+mn-ea"/>
            <a:ea typeface="+mn-ea"/>
          </a:endParaRPr>
        </a:p>
      </dsp:txBody>
      <dsp:txXfrm>
        <a:off x="7084327" y="2297863"/>
        <a:ext cx="1988771" cy="956632"/>
      </dsp:txXfrm>
    </dsp:sp>
    <dsp:sp modelId="{4EC22807-5E82-4A8C-9807-0C6710D7BBA7}">
      <dsp:nvSpPr>
        <dsp:cNvPr id="0" name=""/>
        <dsp:cNvSpPr/>
      </dsp:nvSpPr>
      <dsp:spPr>
        <a:xfrm>
          <a:off x="9444356" y="2297863"/>
          <a:ext cx="1988771" cy="9566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100" kern="1200" dirty="0" smtClean="0">
              <a:latin typeface="+mn-ea"/>
              <a:ea typeface="+mn-ea"/>
            </a:rPr>
            <a:t>IT</a:t>
          </a:r>
          <a:r>
            <a:rPr lang="zh-CN" altLang="en-US" sz="1100" kern="1200" dirty="0" smtClean="0">
              <a:latin typeface="+mn-ea"/>
              <a:ea typeface="+mn-ea"/>
            </a:rPr>
            <a:t>管理与信息安全部</a:t>
          </a:r>
          <a:endParaRPr lang="en-US" altLang="zh-CN" sz="1100" kern="1200" dirty="0" smtClean="0">
            <a:latin typeface="+mn-ea"/>
            <a:ea typeface="+mn-ea"/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陈晓燕</a:t>
          </a:r>
          <a:endParaRPr lang="en-US" altLang="zh-CN" sz="1100" kern="1200" dirty="0" smtClean="0">
            <a:latin typeface="+mn-ea"/>
            <a:ea typeface="+mn-ea"/>
          </a:endParaRPr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100" kern="1200" dirty="0" smtClean="0">
              <a:latin typeface="+mn-ea"/>
              <a:ea typeface="+mn-ea"/>
            </a:rPr>
            <a:t>（</a:t>
          </a:r>
          <a:r>
            <a:rPr lang="en-US" altLang="zh-CN" sz="1100" kern="1200" dirty="0" smtClean="0">
              <a:latin typeface="+mn-ea"/>
              <a:ea typeface="+mn-ea"/>
            </a:rPr>
            <a:t>14</a:t>
          </a:r>
          <a:r>
            <a:rPr lang="zh-CN" altLang="en-US" sz="1100" kern="1200" dirty="0" smtClean="0">
              <a:latin typeface="+mn-ea"/>
              <a:ea typeface="+mn-ea"/>
            </a:rPr>
            <a:t>）</a:t>
          </a:r>
          <a:endParaRPr lang="zh-CN" altLang="en-US" sz="1100" kern="1200" dirty="0">
            <a:latin typeface="+mn-ea"/>
            <a:ea typeface="+mn-ea"/>
          </a:endParaRPr>
        </a:p>
      </dsp:txBody>
      <dsp:txXfrm>
        <a:off x="9444356" y="2297863"/>
        <a:ext cx="1988771" cy="956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A8FAE-0526-4049-B67B-A3804258E1F9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5D201-9588-4E34-8BD1-C4F63525A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6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28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30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44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22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9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0DE6E-6063-4604-89EF-B75CBA96C493}" type="slidenum">
              <a:rPr lang="en-US" altLang="zh-CN" smtClean="0">
                <a:solidFill>
                  <a:prstClr val="black"/>
                </a:solidFill>
              </a:rPr>
              <a:pPr/>
              <a:t>2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053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0DE6E-6063-4604-89EF-B75CBA96C493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其中支持</a:t>
            </a:r>
            <a:r>
              <a:rPr lang="en-US" altLang="zh-CN" smtClean="0"/>
              <a:t>NO TES</a:t>
            </a:r>
            <a:r>
              <a:rPr lang="zh-CN" altLang="en-US" smtClean="0"/>
              <a:t>等全公司项目的一共</a:t>
            </a:r>
            <a:r>
              <a:rPr lang="en-US" altLang="zh-CN" smtClean="0"/>
              <a:t>8</a:t>
            </a:r>
            <a:r>
              <a:rPr lang="zh-CN" altLang="en-US" smtClean="0"/>
              <a:t>名合作员工放在平台支持处。</a:t>
            </a:r>
            <a:endParaRPr lang="en-US" altLang="zh-CN" smtClean="0"/>
          </a:p>
          <a:p>
            <a:endParaRPr lang="zh-CN" altLang="en-US" smtClean="0"/>
          </a:p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8549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0DE6E-6063-4604-89EF-B75CBA96C493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其中支持</a:t>
            </a:r>
            <a:r>
              <a:rPr lang="en-US" altLang="zh-CN" smtClean="0"/>
              <a:t>NO TES</a:t>
            </a:r>
            <a:r>
              <a:rPr lang="zh-CN" altLang="en-US" smtClean="0"/>
              <a:t>等全公司项目的一共</a:t>
            </a:r>
            <a:r>
              <a:rPr lang="en-US" altLang="zh-CN" smtClean="0"/>
              <a:t>8</a:t>
            </a:r>
            <a:r>
              <a:rPr lang="zh-CN" altLang="en-US" smtClean="0"/>
              <a:t>名合作员工放在平台支持处。</a:t>
            </a:r>
            <a:endParaRPr lang="en-US" altLang="zh-CN" smtClean="0"/>
          </a:p>
          <a:p>
            <a:endParaRPr lang="zh-CN" altLang="en-US" smtClean="0"/>
          </a:p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4816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11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5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47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3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2979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1760629" y="6656507"/>
            <a:ext cx="0" cy="1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4086125" y="2476005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spc="9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spc="9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5106651" y="3343471"/>
            <a:ext cx="198458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1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 flipV="1">
            <a:off x="4737101" y="3553753"/>
            <a:ext cx="369550" cy="15421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7070780" y="3569173"/>
            <a:ext cx="369304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30" y="260648"/>
            <a:ext cx="122413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20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1760629" y="6656507"/>
            <a:ext cx="0" cy="1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1"/>
            <a:ext cx="12192000" cy="33434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endParaRPr lang="zh-CN" altLang="en-US" sz="1867" b="1" kern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5045176" y="3361638"/>
            <a:ext cx="2095830" cy="441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67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267" dirty="0">
              <a:solidFill>
                <a:srgbClr val="FFFFFF">
                  <a:lumMod val="8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1" y="2084851"/>
            <a:ext cx="2713175" cy="127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2280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038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11184565" y="6468175"/>
            <a:ext cx="71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758D0DAD-9C2B-4CE2-8897-28BF2D4AAF7E}" type="slidenum">
              <a:rPr lang="en-US" altLang="zh-CN" sz="16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6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6538386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5388537" y="6581054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377942" y="6556682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15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9652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3716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95007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xmlns="" id="{D01EAD3C-0877-454F-B475-8F16752F58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" imgW="535" imgH="535" progId="TCLayout.ActiveDocument.1">
                  <p:embed/>
                </p:oleObj>
              </mc:Choice>
              <mc:Fallback>
                <p:oleObj name="think-cell Slide" r:id="rId4" imgW="535" imgH="5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xmlns="" id="{085EF904-9CC4-4F4D-BBE3-27B187EF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411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3307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秘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08786"/>
            <a:ext cx="5384800" cy="4388777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08785"/>
            <a:ext cx="5384800" cy="4388779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82458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08788"/>
            <a:ext cx="5386917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08788"/>
            <a:ext cx="5389033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60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5446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秘密-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66087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秘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59" y="273068"/>
            <a:ext cx="6815668" cy="585311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11066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秘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66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298061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秘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244904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秘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04801"/>
            <a:ext cx="274320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01284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1184565" y="6468174"/>
            <a:ext cx="711200" cy="3385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758D0DAD-9C2B-4CE2-8897-28BF2D4AAF7E}" type="slidenum">
              <a:rPr lang="en-US" altLang="zh-CN" sz="16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6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6538385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2545" y="565433"/>
            <a:ext cx="892239" cy="38404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6" name="灯片编号占位符 1"/>
          <p:cNvSpPr txBox="1"/>
          <p:nvPr userDrawn="1"/>
        </p:nvSpPr>
        <p:spPr>
          <a:xfrm>
            <a:off x="11662518" y="6555535"/>
            <a:ext cx="539925" cy="293159"/>
          </a:xfrm>
          <a:prstGeom prst="rect">
            <a:avLst/>
          </a:prstGeom>
        </p:spPr>
        <p:txBody>
          <a:bodyPr vert="horz" lIns="121920" tIns="96000" rIns="121920" bIns="60960" rtlCol="0" anchor="ctr" anchorCtr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86ACB03-5A97-4CE1-9F00-1FD1E9DACEC8}" type="slidenum">
              <a:rPr lang="zh-CN" altLang="en-US" sz="1200" smtClean="0">
                <a:solidFill>
                  <a:srgbClr val="262626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zh-CN" altLang="en-US" sz="1200" dirty="0">
              <a:solidFill>
                <a:srgbClr val="262626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1760629" y="6656507"/>
            <a:ext cx="0" cy="1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 23"/>
          <p:cNvGrpSpPr/>
          <p:nvPr userDrawn="1"/>
        </p:nvGrpSpPr>
        <p:grpSpPr>
          <a:xfrm>
            <a:off x="-10785" y="452669"/>
            <a:ext cx="12202785" cy="6411547"/>
            <a:chOff x="-8089" y="339502"/>
            <a:chExt cx="9152089" cy="4808660"/>
          </a:xfrm>
        </p:grpSpPr>
        <p:sp>
          <p:nvSpPr>
            <p:cNvPr id="23" name="矩形 22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867" b="1" ker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" name="图片 23" descr="1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8089" y="4900512"/>
              <a:ext cx="9144001" cy="247650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7956376" y="339502"/>
              <a:ext cx="1151112" cy="41151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867" b="1" ker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11740768" y="6500587"/>
            <a:ext cx="39466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BB97A9-7D72-4F8F-8BC5-4E547C3F4DC5}" type="slidenum">
              <a:rPr lang="en-GB" altLang="zh-CN" sz="1333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zh-CN" sz="1333" dirty="0">
              <a:solidFill>
                <a:srgbClr val="26262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9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30" y="260648"/>
            <a:ext cx="122413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457189" indent="-457189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24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75" indent="-38099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2133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3962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8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547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313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4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35271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6pPr>
      <a:lvl7pPr marL="396230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7pPr>
      <a:lvl8pPr marL="457188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8pPr>
      <a:lvl9pPr marL="5181470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CG21f2e3f3963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192000" cy="688538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024007" y="3654172"/>
            <a:ext cx="6660072" cy="1344181"/>
          </a:xfrm>
          <a:prstGeom prst="rect">
            <a:avLst/>
          </a:prstGeom>
          <a:solidFill>
            <a:srgbClr val="C00000">
              <a:alpha val="72000"/>
            </a:srgbClr>
          </a:solidFill>
          <a:ln>
            <a:noFill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03713" y="3554358"/>
            <a:ext cx="7354577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5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集团及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IT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组织架构</a:t>
            </a:r>
            <a:endParaRPr kumimoji="1" lang="en-US" altLang="zh-CN" sz="5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983766" y="3621021"/>
            <a:ext cx="60959" cy="1344000"/>
          </a:xfrm>
          <a:prstGeom prst="rect">
            <a:avLst/>
          </a:prstGeom>
          <a:solidFill>
            <a:srgbClr val="C00000">
              <a:alpha val="73000"/>
            </a:srgbClr>
          </a:solidFill>
          <a:ln>
            <a:noFill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784" y="240618"/>
            <a:ext cx="2082795" cy="9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4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323123"/>
            <a:ext cx="10342669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</a:rPr>
              <a:t>市场及服务方案部</a:t>
            </a:r>
            <a:r>
              <a:rPr lang="zh-CN" altLang="en-US" sz="4000" dirty="0">
                <a:solidFill>
                  <a:srgbClr val="C00000"/>
                </a:solidFill>
              </a:rPr>
              <a:t>组织架构及职责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040565" y="1316943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市场及服务方案部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60245" y="2517557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市场业务部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39883" y="2517557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服务业务部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24874" y="2517557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3" idx="2"/>
            <a:endCxn id="5" idx="0"/>
          </p:cNvCxnSpPr>
          <p:nvPr/>
        </p:nvCxnSpPr>
        <p:spPr>
          <a:xfrm rot="5400000">
            <a:off x="4391825" y="765032"/>
            <a:ext cx="624727" cy="28803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2"/>
            <a:endCxn id="6" idx="0"/>
          </p:cNvCxnSpPr>
          <p:nvPr/>
        </p:nvCxnSpPr>
        <p:spPr>
          <a:xfrm rot="5400000">
            <a:off x="5831645" y="2204853"/>
            <a:ext cx="624727" cy="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2"/>
            <a:endCxn id="8" idx="0"/>
          </p:cNvCxnSpPr>
          <p:nvPr/>
        </p:nvCxnSpPr>
        <p:spPr>
          <a:xfrm rot="16200000" flipH="1">
            <a:off x="7224139" y="813038"/>
            <a:ext cx="624727" cy="27843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160245" y="3765309"/>
            <a:ext cx="2207564" cy="24480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en-US" altLang="zh-CN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L2O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流程支持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en-US" altLang="zh-CN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MTL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流程支持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市场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业务解决方案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渠道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和区域业务解决方案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品牌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营销业务解决方案</a:t>
            </a:r>
          </a:p>
        </p:txBody>
      </p:sp>
      <p:sp>
        <p:nvSpPr>
          <p:cNvPr id="43" name="矩形 42"/>
          <p:cNvSpPr/>
          <p:nvPr/>
        </p:nvSpPr>
        <p:spPr>
          <a:xfrm>
            <a:off x="5039883" y="3765308"/>
            <a:ext cx="2207564" cy="24480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en-US" altLang="zh-CN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I2R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流程支持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销售业务解决方案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全球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技术服务交付解决方案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824874" y="3765308"/>
            <a:ext cx="2207564" cy="24480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行销体系业务解决方案（产品和解决方案的配置</a:t>
            </a:r>
            <a:r>
              <a:rPr lang="en-US" altLang="zh-CN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产品资料管理</a:t>
            </a:r>
            <a:r>
              <a:rPr lang="en-US" altLang="zh-CN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客户需求的支持等）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方案体系的业务支持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20135" y="14127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部长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周瑞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55574" y="321909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：周瑞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（兼）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41022" y="32043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：沈吉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12224" y="32043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：潘丁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419133"/>
            <a:ext cx="10342669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</a:rPr>
              <a:t>市场及服务方案部人员名单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40565" y="1316943"/>
            <a:ext cx="2207564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市场及服务方案部（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60245" y="2517557"/>
            <a:ext cx="2207564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市场业务部（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39883" y="2517557"/>
            <a:ext cx="2207564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服务业务部（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24874" y="2517557"/>
            <a:ext cx="2207564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业务部（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3" idx="2"/>
            <a:endCxn id="5" idx="0"/>
          </p:cNvCxnSpPr>
          <p:nvPr/>
        </p:nvCxnSpPr>
        <p:spPr>
          <a:xfrm rot="5400000">
            <a:off x="4391825" y="765032"/>
            <a:ext cx="624727" cy="28803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2"/>
            <a:endCxn id="6" idx="0"/>
          </p:cNvCxnSpPr>
          <p:nvPr/>
        </p:nvCxnSpPr>
        <p:spPr>
          <a:xfrm rot="5400000">
            <a:off x="5831645" y="2204853"/>
            <a:ext cx="624727" cy="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2"/>
            <a:endCxn id="8" idx="0"/>
          </p:cNvCxnSpPr>
          <p:nvPr/>
        </p:nvCxnSpPr>
        <p:spPr>
          <a:xfrm rot="16200000" flipH="1">
            <a:off x="7224139" y="813038"/>
            <a:ext cx="624727" cy="27843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160244" y="3765309"/>
            <a:ext cx="1968000" cy="2208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柴桂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君    柴昱伯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陈金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枫    刘   策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刘莉莉    罗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小春</a:t>
            </a: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马燕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妮    沙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窈妃</a:t>
            </a: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章   玮    赵春阳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39883" y="3765308"/>
            <a:ext cx="1968000" cy="2208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陈   萌    褚佳佳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戴雯婷    廖   莹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秦   岭    王    超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张   进    张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裕丰</a:t>
            </a: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朱   颖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24873" y="3765308"/>
            <a:ext cx="1968000" cy="2208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陈光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勋    刘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喜亮</a:t>
            </a: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史延斌    汤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富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云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20135" y="14127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部长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周瑞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55574" y="321909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：周瑞（兼）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41022" y="32043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：沈吉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12224" y="314096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：潘丁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师：王辉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4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559148" y="1925597"/>
            <a:ext cx="2592000" cy="576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管理与信息安全部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67542" y="3126213"/>
            <a:ext cx="2207564" cy="57588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管理部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51170" y="3126213"/>
            <a:ext cx="2207564" cy="57588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用户体验部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32171" y="3126213"/>
            <a:ext cx="2207564" cy="57588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信息安全部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3" idx="2"/>
            <a:endCxn id="5" idx="0"/>
          </p:cNvCxnSpPr>
          <p:nvPr/>
        </p:nvCxnSpPr>
        <p:spPr>
          <a:xfrm rot="5400000">
            <a:off x="4150930" y="1421992"/>
            <a:ext cx="624615" cy="27838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2"/>
            <a:endCxn id="6" idx="0"/>
          </p:cNvCxnSpPr>
          <p:nvPr/>
        </p:nvCxnSpPr>
        <p:spPr>
          <a:xfrm rot="5400000">
            <a:off x="5542745" y="2813807"/>
            <a:ext cx="624615" cy="1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2"/>
            <a:endCxn id="8" idx="0"/>
          </p:cNvCxnSpPr>
          <p:nvPr/>
        </p:nvCxnSpPr>
        <p:spPr>
          <a:xfrm rot="16200000" flipH="1">
            <a:off x="6983245" y="1373502"/>
            <a:ext cx="624615" cy="28808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27432" y="20214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部长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：陈晓燕</a:t>
            </a:r>
            <a:endParaRPr lang="zh-CN" altLang="en-US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63553" y="382775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：陈晓燕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（兼）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47862" y="381304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：陈晓燕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（兼）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19521" y="381304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：蔡亦凡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31800" y="419133"/>
            <a:ext cx="10342669" cy="609600"/>
          </a:xfrm>
        </p:spPr>
        <p:txBody>
          <a:bodyPr/>
          <a:lstStyle/>
          <a:p>
            <a:r>
              <a:rPr lang="en-US" altLang="zh-CN" sz="4000" dirty="0">
                <a:solidFill>
                  <a:srgbClr val="C00000"/>
                </a:solidFill>
              </a:rPr>
              <a:t>IT</a:t>
            </a:r>
            <a:r>
              <a:rPr lang="zh-CN" altLang="en-US" sz="4000" dirty="0">
                <a:solidFill>
                  <a:srgbClr val="C00000"/>
                </a:solidFill>
              </a:rPr>
              <a:t>管理与信息安全部</a:t>
            </a:r>
            <a:r>
              <a:rPr lang="zh-CN" altLang="en-US" sz="4000" dirty="0">
                <a:solidFill>
                  <a:srgbClr val="C00000"/>
                </a:solidFill>
              </a:rPr>
              <a:t>组织架构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323123"/>
            <a:ext cx="10342669" cy="609600"/>
          </a:xfrm>
        </p:spPr>
        <p:txBody>
          <a:bodyPr/>
          <a:lstStyle/>
          <a:p>
            <a:r>
              <a:rPr lang="en-US" altLang="zh-CN" sz="4000" dirty="0">
                <a:solidFill>
                  <a:srgbClr val="C00000"/>
                </a:solidFill>
              </a:rPr>
              <a:t>IT</a:t>
            </a:r>
            <a:r>
              <a:rPr lang="zh-CN" altLang="en-US" sz="4000" dirty="0">
                <a:solidFill>
                  <a:srgbClr val="C00000"/>
                </a:solidFill>
              </a:rPr>
              <a:t>管理与信息安全部</a:t>
            </a:r>
            <a:r>
              <a:rPr lang="zh-CN" altLang="en-US" sz="4000" dirty="0">
                <a:solidFill>
                  <a:srgbClr val="C00000"/>
                </a:solidFill>
              </a:rPr>
              <a:t>组织架构</a:t>
            </a:r>
            <a:r>
              <a:rPr lang="zh-CN" altLang="en-US" sz="4000" dirty="0">
                <a:solidFill>
                  <a:srgbClr val="C00000"/>
                </a:solidFill>
              </a:rPr>
              <a:t>及人员名单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751851" y="1316941"/>
            <a:ext cx="2592000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管理与信息安全部（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60245" y="2517557"/>
            <a:ext cx="2207564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管理部（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43873" y="2517557"/>
            <a:ext cx="2207564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用户体验部（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24874" y="2517557"/>
            <a:ext cx="2207564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信息安全部（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3" idx="2"/>
            <a:endCxn id="5" idx="0"/>
          </p:cNvCxnSpPr>
          <p:nvPr/>
        </p:nvCxnSpPr>
        <p:spPr>
          <a:xfrm rot="5400000">
            <a:off x="4343633" y="813336"/>
            <a:ext cx="624615" cy="27838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2"/>
            <a:endCxn id="6" idx="0"/>
          </p:cNvCxnSpPr>
          <p:nvPr/>
        </p:nvCxnSpPr>
        <p:spPr>
          <a:xfrm rot="5400000">
            <a:off x="5735447" y="2205151"/>
            <a:ext cx="624615" cy="1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2"/>
            <a:endCxn id="8" idx="0"/>
          </p:cNvCxnSpPr>
          <p:nvPr/>
        </p:nvCxnSpPr>
        <p:spPr>
          <a:xfrm rot="16200000" flipH="1">
            <a:off x="7175947" y="764846"/>
            <a:ext cx="624615" cy="28808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233707" y="3765309"/>
            <a:ext cx="1968000" cy="1392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陈倩蓉    刘   畅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马   乐     邹   楠</a:t>
            </a:r>
            <a:endParaRPr lang="en-US" altLang="zh-CN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冯灵芝</a:t>
            </a:r>
          </a:p>
        </p:txBody>
      </p:sp>
      <p:sp>
        <p:nvSpPr>
          <p:cNvPr id="43" name="矩形 42"/>
          <p:cNvSpPr/>
          <p:nvPr/>
        </p:nvSpPr>
        <p:spPr>
          <a:xfrm>
            <a:off x="5113345" y="3765308"/>
            <a:ext cx="1968000" cy="1392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李   林    孙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学俊</a:t>
            </a:r>
          </a:p>
        </p:txBody>
      </p:sp>
      <p:sp>
        <p:nvSpPr>
          <p:cNvPr id="44" name="矩形 43"/>
          <p:cNvSpPr/>
          <p:nvPr/>
        </p:nvSpPr>
        <p:spPr>
          <a:xfrm>
            <a:off x="7968427" y="3765308"/>
            <a:ext cx="1968000" cy="1392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李   超    王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文中</a:t>
            </a: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应国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锋    张   洁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章娴娟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20135" y="141277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部长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：陈晓燕</a:t>
            </a:r>
            <a:endParaRPr lang="zh-CN" altLang="en-US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78918" y="3219098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：陈晓燕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（兼）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39884" y="320438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：陈晓燕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（兼）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12224" y="32043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：蔡亦凡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4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419133"/>
            <a:ext cx="10342669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</a:rPr>
              <a:t>流程与变革管理部人员名单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943872" y="1797157"/>
            <a:ext cx="2352000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流程与变革管理部（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35893" y="2661075"/>
            <a:ext cx="1968000" cy="1440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宏伟    于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建军</a:t>
            </a: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傅   昆    于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新刚</a:t>
            </a: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李东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红    姜   静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20135" y="189299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部长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：丁文光</a:t>
            </a:r>
            <a:endParaRPr lang="zh-CN" altLang="en-US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5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19403" y="496475"/>
            <a:ext cx="10286724" cy="6096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charset="0"/>
                <a:ea typeface="华文细黑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charset="0"/>
                <a:ea typeface="华文细黑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charset="0"/>
                <a:ea typeface="华文细黑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charset="0"/>
                <a:ea typeface="华文细黑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charset="0"/>
                <a:ea typeface="华文细黑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charset="0"/>
                <a:ea typeface="华文细黑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charset="0"/>
                <a:ea typeface="华文细黑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en-US" altLang="zh-CN" sz="3200" kern="0" dirty="0">
                <a:solidFill>
                  <a:srgbClr val="262626"/>
                </a:solidFill>
              </a:rPr>
              <a:t>2019</a:t>
            </a:r>
            <a:r>
              <a:rPr lang="zh-CN" altLang="en-US" sz="3200" kern="0" dirty="0">
                <a:solidFill>
                  <a:srgbClr val="262626"/>
                </a:solidFill>
              </a:rPr>
              <a:t>年行动纲要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11425" y="1412776"/>
            <a:ext cx="10286724" cy="4512501"/>
            <a:chOff x="1245232" y="1204436"/>
            <a:chExt cx="6725543" cy="2541103"/>
          </a:xfrm>
        </p:grpSpPr>
        <p:sp>
          <p:nvSpPr>
            <p:cNvPr id="3" name="任意多边形 2"/>
            <p:cNvSpPr/>
            <p:nvPr/>
          </p:nvSpPr>
          <p:spPr>
            <a:xfrm>
              <a:off x="3131837" y="1253305"/>
              <a:ext cx="4838938" cy="390939"/>
            </a:xfrm>
            <a:custGeom>
              <a:avLst/>
              <a:gdLst>
                <a:gd name="connsiteX0" fmla="*/ 65158 w 390938"/>
                <a:gd name="connsiteY0" fmla="*/ 0 h 4838937"/>
                <a:gd name="connsiteX1" fmla="*/ 325780 w 390938"/>
                <a:gd name="connsiteY1" fmla="*/ 0 h 4838937"/>
                <a:gd name="connsiteX2" fmla="*/ 390938 w 390938"/>
                <a:gd name="connsiteY2" fmla="*/ 65158 h 4838937"/>
                <a:gd name="connsiteX3" fmla="*/ 390938 w 390938"/>
                <a:gd name="connsiteY3" fmla="*/ 4838937 h 4838937"/>
                <a:gd name="connsiteX4" fmla="*/ 390938 w 390938"/>
                <a:gd name="connsiteY4" fmla="*/ 4838937 h 4838937"/>
                <a:gd name="connsiteX5" fmla="*/ 0 w 390938"/>
                <a:gd name="connsiteY5" fmla="*/ 4838937 h 4838937"/>
                <a:gd name="connsiteX6" fmla="*/ 0 w 390938"/>
                <a:gd name="connsiteY6" fmla="*/ 4838937 h 4838937"/>
                <a:gd name="connsiteX7" fmla="*/ 0 w 390938"/>
                <a:gd name="connsiteY7" fmla="*/ 65158 h 4838937"/>
                <a:gd name="connsiteX8" fmla="*/ 65158 w 390938"/>
                <a:gd name="connsiteY8" fmla="*/ 0 h 483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38" h="4838937">
                  <a:moveTo>
                    <a:pt x="390938" y="806514"/>
                  </a:moveTo>
                  <a:lnTo>
                    <a:pt x="390938" y="4032423"/>
                  </a:lnTo>
                  <a:cubicBezTo>
                    <a:pt x="390938" y="4477848"/>
                    <a:pt x="388581" y="4838931"/>
                    <a:pt x="385674" y="4838931"/>
                  </a:cubicBezTo>
                  <a:lnTo>
                    <a:pt x="0" y="4838931"/>
                  </a:lnTo>
                  <a:lnTo>
                    <a:pt x="0" y="4838931"/>
                  </a:lnTo>
                  <a:lnTo>
                    <a:pt x="0" y="6"/>
                  </a:lnTo>
                  <a:lnTo>
                    <a:pt x="0" y="6"/>
                  </a:lnTo>
                  <a:lnTo>
                    <a:pt x="385674" y="6"/>
                  </a:lnTo>
                  <a:cubicBezTo>
                    <a:pt x="388581" y="6"/>
                    <a:pt x="390938" y="361089"/>
                    <a:pt x="390938" y="8065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1" tIns="190545" rIns="355645" bIns="190547" numCol="1" spcCol="1270" anchor="ctr" anchorCtr="0">
              <a:noAutofit/>
            </a:bodyPr>
            <a:lstStyle/>
            <a:p>
              <a:pPr marL="152396" lvl="1" indent="-152396" defTabSz="711182" fontAlgn="base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深化人工智能和数字化</a:t>
              </a:r>
              <a:r>
                <a:rPr lang="en-US" altLang="zh-CN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2.0</a:t>
              </a: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，持续提升集团精细化管理和数据决策能力</a:t>
              </a:r>
              <a:endParaRPr lang="en-US" altLang="zh-CN" sz="1600" dirty="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52396" lvl="1" indent="-152396" defTabSz="711182" fontAlgn="base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赋能公司业务变革和持续发展，支持重软实体、恒越、华智及海外业务</a:t>
              </a: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245232" y="1204436"/>
              <a:ext cx="1886604" cy="488673"/>
            </a:xfrm>
            <a:custGeom>
              <a:avLst/>
              <a:gdLst>
                <a:gd name="connsiteX0" fmla="*/ 0 w 1886604"/>
                <a:gd name="connsiteY0" fmla="*/ 81447 h 488673"/>
                <a:gd name="connsiteX1" fmla="*/ 81447 w 1886604"/>
                <a:gd name="connsiteY1" fmla="*/ 0 h 488673"/>
                <a:gd name="connsiteX2" fmla="*/ 1805157 w 1886604"/>
                <a:gd name="connsiteY2" fmla="*/ 0 h 488673"/>
                <a:gd name="connsiteX3" fmla="*/ 1886604 w 1886604"/>
                <a:gd name="connsiteY3" fmla="*/ 81447 h 488673"/>
                <a:gd name="connsiteX4" fmla="*/ 1886604 w 1886604"/>
                <a:gd name="connsiteY4" fmla="*/ 407226 h 488673"/>
                <a:gd name="connsiteX5" fmla="*/ 1805157 w 1886604"/>
                <a:gd name="connsiteY5" fmla="*/ 488673 h 488673"/>
                <a:gd name="connsiteX6" fmla="*/ 81447 w 1886604"/>
                <a:gd name="connsiteY6" fmla="*/ 488673 h 488673"/>
                <a:gd name="connsiteX7" fmla="*/ 0 w 1886604"/>
                <a:gd name="connsiteY7" fmla="*/ 407226 h 488673"/>
                <a:gd name="connsiteX8" fmla="*/ 0 w 1886604"/>
                <a:gd name="connsiteY8" fmla="*/ 81447 h 48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6604" h="488673">
                  <a:moveTo>
                    <a:pt x="0" y="81447"/>
                  </a:moveTo>
                  <a:cubicBezTo>
                    <a:pt x="0" y="36465"/>
                    <a:pt x="36465" y="0"/>
                    <a:pt x="81447" y="0"/>
                  </a:cubicBezTo>
                  <a:lnTo>
                    <a:pt x="1805157" y="0"/>
                  </a:lnTo>
                  <a:cubicBezTo>
                    <a:pt x="1850139" y="0"/>
                    <a:pt x="1886604" y="36465"/>
                    <a:pt x="1886604" y="81447"/>
                  </a:cubicBezTo>
                  <a:lnTo>
                    <a:pt x="1886604" y="407226"/>
                  </a:lnTo>
                  <a:cubicBezTo>
                    <a:pt x="1886604" y="452208"/>
                    <a:pt x="1850139" y="488673"/>
                    <a:pt x="1805157" y="488673"/>
                  </a:cubicBezTo>
                  <a:lnTo>
                    <a:pt x="81447" y="488673"/>
                  </a:lnTo>
                  <a:cubicBezTo>
                    <a:pt x="36465" y="488673"/>
                    <a:pt x="0" y="452208"/>
                    <a:pt x="0" y="407226"/>
                  </a:cubicBezTo>
                  <a:lnTo>
                    <a:pt x="0" y="81447"/>
                  </a:lnTo>
                  <a:close/>
                </a:path>
              </a:pathLst>
            </a:custGeom>
            <a:solidFill>
              <a:srgbClr val="EA545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407" tIns="82607" rIns="133407" bIns="82607" numCol="1" spcCol="1270" anchor="ctr" anchorCtr="0">
              <a:noAutofit/>
            </a:bodyPr>
            <a:lstStyle/>
            <a:p>
              <a:pPr algn="ctr" defTabSz="1185304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67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赋能业务创新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122092" y="1779661"/>
              <a:ext cx="4838938" cy="390939"/>
            </a:xfrm>
            <a:custGeom>
              <a:avLst/>
              <a:gdLst>
                <a:gd name="connsiteX0" fmla="*/ 65158 w 390938"/>
                <a:gd name="connsiteY0" fmla="*/ 0 h 4838937"/>
                <a:gd name="connsiteX1" fmla="*/ 325780 w 390938"/>
                <a:gd name="connsiteY1" fmla="*/ 0 h 4838937"/>
                <a:gd name="connsiteX2" fmla="*/ 390938 w 390938"/>
                <a:gd name="connsiteY2" fmla="*/ 65158 h 4838937"/>
                <a:gd name="connsiteX3" fmla="*/ 390938 w 390938"/>
                <a:gd name="connsiteY3" fmla="*/ 4838937 h 4838937"/>
                <a:gd name="connsiteX4" fmla="*/ 390938 w 390938"/>
                <a:gd name="connsiteY4" fmla="*/ 4838937 h 4838937"/>
                <a:gd name="connsiteX5" fmla="*/ 0 w 390938"/>
                <a:gd name="connsiteY5" fmla="*/ 4838937 h 4838937"/>
                <a:gd name="connsiteX6" fmla="*/ 0 w 390938"/>
                <a:gd name="connsiteY6" fmla="*/ 4838937 h 4838937"/>
                <a:gd name="connsiteX7" fmla="*/ 0 w 390938"/>
                <a:gd name="connsiteY7" fmla="*/ 65158 h 4838937"/>
                <a:gd name="connsiteX8" fmla="*/ 65158 w 390938"/>
                <a:gd name="connsiteY8" fmla="*/ 0 h 483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38" h="4838937">
                  <a:moveTo>
                    <a:pt x="390938" y="806514"/>
                  </a:moveTo>
                  <a:lnTo>
                    <a:pt x="390938" y="4032423"/>
                  </a:lnTo>
                  <a:cubicBezTo>
                    <a:pt x="390938" y="4477848"/>
                    <a:pt x="388581" y="4838931"/>
                    <a:pt x="385674" y="4838931"/>
                  </a:cubicBezTo>
                  <a:lnTo>
                    <a:pt x="0" y="4838931"/>
                  </a:lnTo>
                  <a:lnTo>
                    <a:pt x="0" y="4838931"/>
                  </a:lnTo>
                  <a:lnTo>
                    <a:pt x="0" y="6"/>
                  </a:lnTo>
                  <a:lnTo>
                    <a:pt x="0" y="6"/>
                  </a:lnTo>
                  <a:lnTo>
                    <a:pt x="385674" y="6"/>
                  </a:lnTo>
                  <a:cubicBezTo>
                    <a:pt x="388581" y="6"/>
                    <a:pt x="390938" y="361089"/>
                    <a:pt x="390938" y="8065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-62577"/>
                <a:satOff val="5332"/>
                <a:lumOff val="701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1" tIns="190545" rIns="355645" bIns="190547" numCol="1" spcCol="1270" anchor="ctr" anchorCtr="0">
              <a:noAutofit/>
            </a:bodyPr>
            <a:lstStyle/>
            <a:p>
              <a:pPr marL="152396" lvl="1" indent="-152396" defTabSz="711182" fontAlgn="base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600" dirty="0">
                  <a:solidFill>
                    <a:srgbClr val="262626">
                      <a:lumMod val="85000"/>
                      <a:lumOff val="1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集团解决方案在内部的落地实施，打造最佳样板点</a:t>
              </a:r>
              <a:endParaRPr lang="en-US" altLang="zh-CN" sz="1600" dirty="0">
                <a:solidFill>
                  <a:srgbClr val="262626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52396" lvl="1" indent="-152396" defTabSz="711182" fontAlgn="base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人工智能、态势感知、区块链等新平台的应用，推动产品方案的改进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245232" y="1717544"/>
              <a:ext cx="1886604" cy="488673"/>
            </a:xfrm>
            <a:custGeom>
              <a:avLst/>
              <a:gdLst>
                <a:gd name="connsiteX0" fmla="*/ 0 w 1886604"/>
                <a:gd name="connsiteY0" fmla="*/ 81447 h 488673"/>
                <a:gd name="connsiteX1" fmla="*/ 81447 w 1886604"/>
                <a:gd name="connsiteY1" fmla="*/ 0 h 488673"/>
                <a:gd name="connsiteX2" fmla="*/ 1805157 w 1886604"/>
                <a:gd name="connsiteY2" fmla="*/ 0 h 488673"/>
                <a:gd name="connsiteX3" fmla="*/ 1886604 w 1886604"/>
                <a:gd name="connsiteY3" fmla="*/ 81447 h 488673"/>
                <a:gd name="connsiteX4" fmla="*/ 1886604 w 1886604"/>
                <a:gd name="connsiteY4" fmla="*/ 407226 h 488673"/>
                <a:gd name="connsiteX5" fmla="*/ 1805157 w 1886604"/>
                <a:gd name="connsiteY5" fmla="*/ 488673 h 488673"/>
                <a:gd name="connsiteX6" fmla="*/ 81447 w 1886604"/>
                <a:gd name="connsiteY6" fmla="*/ 488673 h 488673"/>
                <a:gd name="connsiteX7" fmla="*/ 0 w 1886604"/>
                <a:gd name="connsiteY7" fmla="*/ 407226 h 488673"/>
                <a:gd name="connsiteX8" fmla="*/ 0 w 1886604"/>
                <a:gd name="connsiteY8" fmla="*/ 81447 h 48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6604" h="488673">
                  <a:moveTo>
                    <a:pt x="0" y="81447"/>
                  </a:moveTo>
                  <a:cubicBezTo>
                    <a:pt x="0" y="36465"/>
                    <a:pt x="36465" y="0"/>
                    <a:pt x="81447" y="0"/>
                  </a:cubicBezTo>
                  <a:lnTo>
                    <a:pt x="1805157" y="0"/>
                  </a:lnTo>
                  <a:cubicBezTo>
                    <a:pt x="1850139" y="0"/>
                    <a:pt x="1886604" y="36465"/>
                    <a:pt x="1886604" y="81447"/>
                  </a:cubicBezTo>
                  <a:lnTo>
                    <a:pt x="1886604" y="407226"/>
                  </a:lnTo>
                  <a:cubicBezTo>
                    <a:pt x="1886604" y="452208"/>
                    <a:pt x="1850139" y="488673"/>
                    <a:pt x="1805157" y="488673"/>
                  </a:cubicBezTo>
                  <a:lnTo>
                    <a:pt x="81447" y="488673"/>
                  </a:lnTo>
                  <a:cubicBezTo>
                    <a:pt x="36465" y="488673"/>
                    <a:pt x="0" y="452208"/>
                    <a:pt x="0" y="407226"/>
                  </a:cubicBezTo>
                  <a:lnTo>
                    <a:pt x="0" y="81447"/>
                  </a:lnTo>
                  <a:close/>
                </a:path>
              </a:pathLst>
            </a:custGeom>
            <a:solidFill>
              <a:srgbClr val="EA545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-41351"/>
                <a:satOff val="0"/>
                <a:lumOff val="282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407" tIns="82607" rIns="133407" bIns="82607" numCol="1" spcCol="1270" anchor="ctr" anchorCtr="0">
              <a:noAutofit/>
            </a:bodyPr>
            <a:lstStyle/>
            <a:p>
              <a:pPr algn="ctr" defTabSz="1185304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67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解决方案实践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131837" y="2279519"/>
              <a:ext cx="4838938" cy="390939"/>
            </a:xfrm>
            <a:custGeom>
              <a:avLst/>
              <a:gdLst>
                <a:gd name="connsiteX0" fmla="*/ 65158 w 390938"/>
                <a:gd name="connsiteY0" fmla="*/ 0 h 4838937"/>
                <a:gd name="connsiteX1" fmla="*/ 325780 w 390938"/>
                <a:gd name="connsiteY1" fmla="*/ 0 h 4838937"/>
                <a:gd name="connsiteX2" fmla="*/ 390938 w 390938"/>
                <a:gd name="connsiteY2" fmla="*/ 65158 h 4838937"/>
                <a:gd name="connsiteX3" fmla="*/ 390938 w 390938"/>
                <a:gd name="connsiteY3" fmla="*/ 4838937 h 4838937"/>
                <a:gd name="connsiteX4" fmla="*/ 390938 w 390938"/>
                <a:gd name="connsiteY4" fmla="*/ 4838937 h 4838937"/>
                <a:gd name="connsiteX5" fmla="*/ 0 w 390938"/>
                <a:gd name="connsiteY5" fmla="*/ 4838937 h 4838937"/>
                <a:gd name="connsiteX6" fmla="*/ 0 w 390938"/>
                <a:gd name="connsiteY6" fmla="*/ 4838937 h 4838937"/>
                <a:gd name="connsiteX7" fmla="*/ 0 w 390938"/>
                <a:gd name="connsiteY7" fmla="*/ 65158 h 4838937"/>
                <a:gd name="connsiteX8" fmla="*/ 65158 w 390938"/>
                <a:gd name="connsiteY8" fmla="*/ 0 h 483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38" h="4838937">
                  <a:moveTo>
                    <a:pt x="390938" y="806514"/>
                  </a:moveTo>
                  <a:lnTo>
                    <a:pt x="390938" y="4032423"/>
                  </a:lnTo>
                  <a:cubicBezTo>
                    <a:pt x="390938" y="4477848"/>
                    <a:pt x="388581" y="4838931"/>
                    <a:pt x="385674" y="4838931"/>
                  </a:cubicBezTo>
                  <a:lnTo>
                    <a:pt x="0" y="4838931"/>
                  </a:lnTo>
                  <a:lnTo>
                    <a:pt x="0" y="4838931"/>
                  </a:lnTo>
                  <a:lnTo>
                    <a:pt x="0" y="6"/>
                  </a:lnTo>
                  <a:lnTo>
                    <a:pt x="0" y="6"/>
                  </a:lnTo>
                  <a:lnTo>
                    <a:pt x="385674" y="6"/>
                  </a:lnTo>
                  <a:cubicBezTo>
                    <a:pt x="388581" y="6"/>
                    <a:pt x="390938" y="361089"/>
                    <a:pt x="390938" y="8065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-125154"/>
                <a:satOff val="10664"/>
                <a:lumOff val="140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1" tIns="190545" rIns="355645" bIns="190547" numCol="1" spcCol="1270" anchor="ctr" anchorCtr="0">
              <a:noAutofit/>
            </a:bodyPr>
            <a:lstStyle/>
            <a:p>
              <a:pPr marL="152396" lvl="1" indent="-152396" defTabSz="711182" fontAlgn="base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部署研发</a:t>
              </a:r>
              <a:r>
                <a:rPr lang="en-US" altLang="zh-CN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市场门户，持续提高集团员工使用和获得</a:t>
              </a:r>
              <a:r>
                <a:rPr lang="en-US" altLang="zh-CN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资源的效率</a:t>
              </a:r>
              <a:endParaRPr lang="en-US" altLang="zh-CN" sz="1600" dirty="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52396" lvl="1" indent="-152396" defTabSz="711182" fontAlgn="base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完善研发</a:t>
              </a:r>
              <a:r>
                <a:rPr lang="en-US" altLang="zh-CN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VDI</a:t>
              </a: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环境，继续提高应用稳定性和交互体验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245232" y="2230651"/>
              <a:ext cx="1886604" cy="488673"/>
            </a:xfrm>
            <a:custGeom>
              <a:avLst/>
              <a:gdLst>
                <a:gd name="connsiteX0" fmla="*/ 0 w 1886604"/>
                <a:gd name="connsiteY0" fmla="*/ 81447 h 488673"/>
                <a:gd name="connsiteX1" fmla="*/ 81447 w 1886604"/>
                <a:gd name="connsiteY1" fmla="*/ 0 h 488673"/>
                <a:gd name="connsiteX2" fmla="*/ 1805157 w 1886604"/>
                <a:gd name="connsiteY2" fmla="*/ 0 h 488673"/>
                <a:gd name="connsiteX3" fmla="*/ 1886604 w 1886604"/>
                <a:gd name="connsiteY3" fmla="*/ 81447 h 488673"/>
                <a:gd name="connsiteX4" fmla="*/ 1886604 w 1886604"/>
                <a:gd name="connsiteY4" fmla="*/ 407226 h 488673"/>
                <a:gd name="connsiteX5" fmla="*/ 1805157 w 1886604"/>
                <a:gd name="connsiteY5" fmla="*/ 488673 h 488673"/>
                <a:gd name="connsiteX6" fmla="*/ 81447 w 1886604"/>
                <a:gd name="connsiteY6" fmla="*/ 488673 h 488673"/>
                <a:gd name="connsiteX7" fmla="*/ 0 w 1886604"/>
                <a:gd name="connsiteY7" fmla="*/ 407226 h 488673"/>
                <a:gd name="connsiteX8" fmla="*/ 0 w 1886604"/>
                <a:gd name="connsiteY8" fmla="*/ 81447 h 48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6604" h="488673">
                  <a:moveTo>
                    <a:pt x="0" y="81447"/>
                  </a:moveTo>
                  <a:cubicBezTo>
                    <a:pt x="0" y="36465"/>
                    <a:pt x="36465" y="0"/>
                    <a:pt x="81447" y="0"/>
                  </a:cubicBezTo>
                  <a:lnTo>
                    <a:pt x="1805157" y="0"/>
                  </a:lnTo>
                  <a:cubicBezTo>
                    <a:pt x="1850139" y="0"/>
                    <a:pt x="1886604" y="36465"/>
                    <a:pt x="1886604" y="81447"/>
                  </a:cubicBezTo>
                  <a:lnTo>
                    <a:pt x="1886604" y="407226"/>
                  </a:lnTo>
                  <a:cubicBezTo>
                    <a:pt x="1886604" y="452208"/>
                    <a:pt x="1850139" y="488673"/>
                    <a:pt x="1805157" y="488673"/>
                  </a:cubicBezTo>
                  <a:lnTo>
                    <a:pt x="81447" y="488673"/>
                  </a:lnTo>
                  <a:cubicBezTo>
                    <a:pt x="36465" y="488673"/>
                    <a:pt x="0" y="452208"/>
                    <a:pt x="0" y="407226"/>
                  </a:cubicBezTo>
                  <a:lnTo>
                    <a:pt x="0" y="81447"/>
                  </a:lnTo>
                  <a:close/>
                </a:path>
              </a:pathLst>
            </a:custGeom>
            <a:solidFill>
              <a:srgbClr val="EA545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-82701"/>
                <a:satOff val="0"/>
                <a:lumOff val="564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407" tIns="82607" rIns="133407" bIns="82607" numCol="1" spcCol="1270" anchor="ctr" anchorCtr="0">
              <a:noAutofit/>
            </a:bodyPr>
            <a:lstStyle/>
            <a:p>
              <a:pPr algn="ctr" defTabSz="1185304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67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关注用户体验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131837" y="2792626"/>
              <a:ext cx="4838938" cy="390939"/>
            </a:xfrm>
            <a:custGeom>
              <a:avLst/>
              <a:gdLst>
                <a:gd name="connsiteX0" fmla="*/ 65158 w 390938"/>
                <a:gd name="connsiteY0" fmla="*/ 0 h 4838937"/>
                <a:gd name="connsiteX1" fmla="*/ 325780 w 390938"/>
                <a:gd name="connsiteY1" fmla="*/ 0 h 4838937"/>
                <a:gd name="connsiteX2" fmla="*/ 390938 w 390938"/>
                <a:gd name="connsiteY2" fmla="*/ 65158 h 4838937"/>
                <a:gd name="connsiteX3" fmla="*/ 390938 w 390938"/>
                <a:gd name="connsiteY3" fmla="*/ 4838937 h 4838937"/>
                <a:gd name="connsiteX4" fmla="*/ 390938 w 390938"/>
                <a:gd name="connsiteY4" fmla="*/ 4838937 h 4838937"/>
                <a:gd name="connsiteX5" fmla="*/ 0 w 390938"/>
                <a:gd name="connsiteY5" fmla="*/ 4838937 h 4838937"/>
                <a:gd name="connsiteX6" fmla="*/ 0 w 390938"/>
                <a:gd name="connsiteY6" fmla="*/ 4838937 h 4838937"/>
                <a:gd name="connsiteX7" fmla="*/ 0 w 390938"/>
                <a:gd name="connsiteY7" fmla="*/ 65158 h 4838937"/>
                <a:gd name="connsiteX8" fmla="*/ 65158 w 390938"/>
                <a:gd name="connsiteY8" fmla="*/ 0 h 483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38" h="4838937">
                  <a:moveTo>
                    <a:pt x="390938" y="806514"/>
                  </a:moveTo>
                  <a:lnTo>
                    <a:pt x="390938" y="4032423"/>
                  </a:lnTo>
                  <a:cubicBezTo>
                    <a:pt x="390938" y="4477848"/>
                    <a:pt x="388581" y="4838931"/>
                    <a:pt x="385674" y="4838931"/>
                  </a:cubicBezTo>
                  <a:lnTo>
                    <a:pt x="0" y="4838931"/>
                  </a:lnTo>
                  <a:lnTo>
                    <a:pt x="0" y="4838931"/>
                  </a:lnTo>
                  <a:lnTo>
                    <a:pt x="0" y="6"/>
                  </a:lnTo>
                  <a:lnTo>
                    <a:pt x="0" y="6"/>
                  </a:lnTo>
                  <a:lnTo>
                    <a:pt x="385674" y="6"/>
                  </a:lnTo>
                  <a:cubicBezTo>
                    <a:pt x="388581" y="6"/>
                    <a:pt x="390938" y="361089"/>
                    <a:pt x="390938" y="8065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-187731"/>
                <a:satOff val="15996"/>
                <a:lumOff val="210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1" tIns="190545" rIns="355645" bIns="190547" numCol="1" spcCol="1270" anchor="ctr" anchorCtr="0">
              <a:noAutofit/>
            </a:bodyPr>
            <a:lstStyle/>
            <a:p>
              <a:pPr marL="152396" lvl="1" indent="-152396" defTabSz="711182" fontAlgn="base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zh-CN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简化</a:t>
              </a: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集团</a:t>
              </a:r>
              <a:r>
                <a:rPr lang="zh-CN" altLang="zh-CN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流程，提高组织效率，降低</a:t>
              </a: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r>
                <a:rPr lang="zh-CN" altLang="zh-CN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endParaRPr lang="en-US" altLang="zh-CN" sz="1600" dirty="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52396" lvl="1" indent="-152396" defTabSz="711182" fontAlgn="base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继续对各业务环节高优先级流程问题进行优化，提高流程效率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245232" y="2743758"/>
              <a:ext cx="1886604" cy="488673"/>
            </a:xfrm>
            <a:custGeom>
              <a:avLst/>
              <a:gdLst>
                <a:gd name="connsiteX0" fmla="*/ 0 w 1886604"/>
                <a:gd name="connsiteY0" fmla="*/ 81447 h 488673"/>
                <a:gd name="connsiteX1" fmla="*/ 81447 w 1886604"/>
                <a:gd name="connsiteY1" fmla="*/ 0 h 488673"/>
                <a:gd name="connsiteX2" fmla="*/ 1805157 w 1886604"/>
                <a:gd name="connsiteY2" fmla="*/ 0 h 488673"/>
                <a:gd name="connsiteX3" fmla="*/ 1886604 w 1886604"/>
                <a:gd name="connsiteY3" fmla="*/ 81447 h 488673"/>
                <a:gd name="connsiteX4" fmla="*/ 1886604 w 1886604"/>
                <a:gd name="connsiteY4" fmla="*/ 407226 h 488673"/>
                <a:gd name="connsiteX5" fmla="*/ 1805157 w 1886604"/>
                <a:gd name="connsiteY5" fmla="*/ 488673 h 488673"/>
                <a:gd name="connsiteX6" fmla="*/ 81447 w 1886604"/>
                <a:gd name="connsiteY6" fmla="*/ 488673 h 488673"/>
                <a:gd name="connsiteX7" fmla="*/ 0 w 1886604"/>
                <a:gd name="connsiteY7" fmla="*/ 407226 h 488673"/>
                <a:gd name="connsiteX8" fmla="*/ 0 w 1886604"/>
                <a:gd name="connsiteY8" fmla="*/ 81447 h 48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6604" h="488673">
                  <a:moveTo>
                    <a:pt x="0" y="81447"/>
                  </a:moveTo>
                  <a:cubicBezTo>
                    <a:pt x="0" y="36465"/>
                    <a:pt x="36465" y="0"/>
                    <a:pt x="81447" y="0"/>
                  </a:cubicBezTo>
                  <a:lnTo>
                    <a:pt x="1805157" y="0"/>
                  </a:lnTo>
                  <a:cubicBezTo>
                    <a:pt x="1850139" y="0"/>
                    <a:pt x="1886604" y="36465"/>
                    <a:pt x="1886604" y="81447"/>
                  </a:cubicBezTo>
                  <a:lnTo>
                    <a:pt x="1886604" y="407226"/>
                  </a:lnTo>
                  <a:cubicBezTo>
                    <a:pt x="1886604" y="452208"/>
                    <a:pt x="1850139" y="488673"/>
                    <a:pt x="1805157" y="488673"/>
                  </a:cubicBezTo>
                  <a:lnTo>
                    <a:pt x="81447" y="488673"/>
                  </a:lnTo>
                  <a:cubicBezTo>
                    <a:pt x="36465" y="488673"/>
                    <a:pt x="0" y="452208"/>
                    <a:pt x="0" y="407226"/>
                  </a:cubicBezTo>
                  <a:lnTo>
                    <a:pt x="0" y="81447"/>
                  </a:lnTo>
                  <a:close/>
                </a:path>
              </a:pathLst>
            </a:custGeom>
            <a:solidFill>
              <a:srgbClr val="EA545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-124052"/>
                <a:satOff val="0"/>
                <a:lumOff val="847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407" tIns="82607" rIns="133407" bIns="82607" numCol="1" spcCol="1270" anchor="ctr" anchorCtr="0">
              <a:noAutofit/>
            </a:bodyPr>
            <a:lstStyle/>
            <a:p>
              <a:pPr algn="ctr" defTabSz="1185304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67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提高流程效率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131837" y="3305733"/>
              <a:ext cx="4838938" cy="390939"/>
            </a:xfrm>
            <a:custGeom>
              <a:avLst/>
              <a:gdLst>
                <a:gd name="connsiteX0" fmla="*/ 65158 w 390938"/>
                <a:gd name="connsiteY0" fmla="*/ 0 h 4838937"/>
                <a:gd name="connsiteX1" fmla="*/ 325780 w 390938"/>
                <a:gd name="connsiteY1" fmla="*/ 0 h 4838937"/>
                <a:gd name="connsiteX2" fmla="*/ 390938 w 390938"/>
                <a:gd name="connsiteY2" fmla="*/ 65158 h 4838937"/>
                <a:gd name="connsiteX3" fmla="*/ 390938 w 390938"/>
                <a:gd name="connsiteY3" fmla="*/ 4838937 h 4838937"/>
                <a:gd name="connsiteX4" fmla="*/ 390938 w 390938"/>
                <a:gd name="connsiteY4" fmla="*/ 4838937 h 4838937"/>
                <a:gd name="connsiteX5" fmla="*/ 0 w 390938"/>
                <a:gd name="connsiteY5" fmla="*/ 4838937 h 4838937"/>
                <a:gd name="connsiteX6" fmla="*/ 0 w 390938"/>
                <a:gd name="connsiteY6" fmla="*/ 4838937 h 4838937"/>
                <a:gd name="connsiteX7" fmla="*/ 0 w 390938"/>
                <a:gd name="connsiteY7" fmla="*/ 65158 h 4838937"/>
                <a:gd name="connsiteX8" fmla="*/ 65158 w 390938"/>
                <a:gd name="connsiteY8" fmla="*/ 0 h 483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38" h="4838937">
                  <a:moveTo>
                    <a:pt x="390938" y="806514"/>
                  </a:moveTo>
                  <a:lnTo>
                    <a:pt x="390938" y="4032423"/>
                  </a:lnTo>
                  <a:cubicBezTo>
                    <a:pt x="390938" y="4477848"/>
                    <a:pt x="388581" y="4838931"/>
                    <a:pt x="385674" y="4838931"/>
                  </a:cubicBezTo>
                  <a:lnTo>
                    <a:pt x="0" y="4838931"/>
                  </a:lnTo>
                  <a:lnTo>
                    <a:pt x="0" y="4838931"/>
                  </a:lnTo>
                  <a:lnTo>
                    <a:pt x="0" y="6"/>
                  </a:lnTo>
                  <a:lnTo>
                    <a:pt x="0" y="6"/>
                  </a:lnTo>
                  <a:lnTo>
                    <a:pt x="385674" y="6"/>
                  </a:lnTo>
                  <a:cubicBezTo>
                    <a:pt x="388581" y="6"/>
                    <a:pt x="390938" y="361089"/>
                    <a:pt x="390938" y="8065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-250308"/>
                <a:satOff val="21328"/>
                <a:lumOff val="280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1" tIns="190545" rIns="355645" bIns="190547" numCol="1" spcCol="1270" anchor="ctr" anchorCtr="0">
              <a:noAutofit/>
            </a:bodyPr>
            <a:lstStyle/>
            <a:p>
              <a:pPr marL="152396" lvl="1" indent="-152396" defTabSz="711182" fontAlgn="base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培养业界一流的</a:t>
              </a:r>
              <a:r>
                <a:rPr lang="en-US" altLang="zh-CN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团队，为员工提供良好的职业发展</a:t>
              </a:r>
              <a:endParaRPr lang="en-US" altLang="zh-CN" sz="1600" dirty="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52396" lvl="1" indent="-152396" defTabSz="711182" fontAlgn="base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加强和客户的交流，输出数字化转型和</a:t>
              </a:r>
              <a:r>
                <a:rPr lang="en-US" altLang="zh-CN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600" dirty="0">
                  <a:solidFill>
                    <a:srgbClr val="262626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建设案例，提升集团品牌影响力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245232" y="3256866"/>
              <a:ext cx="1886604" cy="488673"/>
            </a:xfrm>
            <a:custGeom>
              <a:avLst/>
              <a:gdLst>
                <a:gd name="connsiteX0" fmla="*/ 0 w 1886604"/>
                <a:gd name="connsiteY0" fmla="*/ 81447 h 488673"/>
                <a:gd name="connsiteX1" fmla="*/ 81447 w 1886604"/>
                <a:gd name="connsiteY1" fmla="*/ 0 h 488673"/>
                <a:gd name="connsiteX2" fmla="*/ 1805157 w 1886604"/>
                <a:gd name="connsiteY2" fmla="*/ 0 h 488673"/>
                <a:gd name="connsiteX3" fmla="*/ 1886604 w 1886604"/>
                <a:gd name="connsiteY3" fmla="*/ 81447 h 488673"/>
                <a:gd name="connsiteX4" fmla="*/ 1886604 w 1886604"/>
                <a:gd name="connsiteY4" fmla="*/ 407226 h 488673"/>
                <a:gd name="connsiteX5" fmla="*/ 1805157 w 1886604"/>
                <a:gd name="connsiteY5" fmla="*/ 488673 h 488673"/>
                <a:gd name="connsiteX6" fmla="*/ 81447 w 1886604"/>
                <a:gd name="connsiteY6" fmla="*/ 488673 h 488673"/>
                <a:gd name="connsiteX7" fmla="*/ 0 w 1886604"/>
                <a:gd name="connsiteY7" fmla="*/ 407226 h 488673"/>
                <a:gd name="connsiteX8" fmla="*/ 0 w 1886604"/>
                <a:gd name="connsiteY8" fmla="*/ 81447 h 48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6604" h="488673">
                  <a:moveTo>
                    <a:pt x="0" y="81447"/>
                  </a:moveTo>
                  <a:cubicBezTo>
                    <a:pt x="0" y="36465"/>
                    <a:pt x="36465" y="0"/>
                    <a:pt x="81447" y="0"/>
                  </a:cubicBezTo>
                  <a:lnTo>
                    <a:pt x="1805157" y="0"/>
                  </a:lnTo>
                  <a:cubicBezTo>
                    <a:pt x="1850139" y="0"/>
                    <a:pt x="1886604" y="36465"/>
                    <a:pt x="1886604" y="81447"/>
                  </a:cubicBezTo>
                  <a:lnTo>
                    <a:pt x="1886604" y="407226"/>
                  </a:lnTo>
                  <a:cubicBezTo>
                    <a:pt x="1886604" y="452208"/>
                    <a:pt x="1850139" y="488673"/>
                    <a:pt x="1805157" y="488673"/>
                  </a:cubicBezTo>
                  <a:lnTo>
                    <a:pt x="81447" y="488673"/>
                  </a:lnTo>
                  <a:cubicBezTo>
                    <a:pt x="36465" y="488673"/>
                    <a:pt x="0" y="452208"/>
                    <a:pt x="0" y="407226"/>
                  </a:cubicBezTo>
                  <a:lnTo>
                    <a:pt x="0" y="81447"/>
                  </a:lnTo>
                  <a:close/>
                </a:path>
              </a:pathLst>
            </a:custGeom>
            <a:solidFill>
              <a:srgbClr val="EA545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-165402"/>
                <a:satOff val="0"/>
                <a:lumOff val="1129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407" tIns="82607" rIns="133407" bIns="82607" numCol="1" spcCol="1270" anchor="ctr" anchorCtr="0">
              <a:noAutofit/>
            </a:bodyPr>
            <a:lstStyle/>
            <a:p>
              <a:pPr algn="ctr" defTabSz="1185304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67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员工发展培养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86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294" y="457201"/>
            <a:ext cx="9649021" cy="37623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000" dirty="0" smtClean="0">
                <a:solidFill>
                  <a:srgbClr val="C00000"/>
                </a:solidFill>
              </a:rPr>
              <a:t>集团组织</a:t>
            </a:r>
            <a:r>
              <a:rPr lang="zh-CN" altLang="en-US" sz="4000" dirty="0">
                <a:solidFill>
                  <a:srgbClr val="C00000"/>
                </a:solidFill>
              </a:rPr>
              <a:t>架构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1150" r="739" b="730"/>
          <a:stretch/>
        </p:blipFill>
        <p:spPr>
          <a:xfrm>
            <a:off x="237744" y="1197864"/>
            <a:ext cx="10570464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ev01"/>
          <p:cNvSpPr>
            <a:spLocks noChangeAspect="1"/>
          </p:cNvSpPr>
          <p:nvPr/>
        </p:nvSpPr>
        <p:spPr>
          <a:xfrm>
            <a:off x="1103691" y="1893075"/>
            <a:ext cx="2208000" cy="22080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374952">
              <a:defRPr/>
            </a:pPr>
            <a:endParaRPr lang="en-US" sz="5333" kern="0" dirty="0">
              <a:solidFill>
                <a:srgbClr val="F34629">
                  <a:lumMod val="50000"/>
                </a:srgbClr>
              </a:solidFill>
              <a:latin typeface="FontAwesome" pitchFamily="2" charset="0"/>
            </a:endParaRPr>
          </a:p>
        </p:txBody>
      </p:sp>
      <p:sp>
        <p:nvSpPr>
          <p:cNvPr id="260" name="Footer Text"/>
          <p:cNvSpPr txBox="1"/>
          <p:nvPr/>
        </p:nvSpPr>
        <p:spPr>
          <a:xfrm>
            <a:off x="3791744" y="1796820"/>
            <a:ext cx="775774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189" indent="-457189" defTabSz="1374952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深化数字化转型，赋能业务增长，成为业界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标杆</a:t>
            </a:r>
          </a:p>
          <a:p>
            <a:pPr marL="457189" indent="-457189" defTabSz="1374952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为集团产品和解决方案打造最佳样板点</a:t>
            </a:r>
          </a:p>
          <a:p>
            <a:pPr marL="457189" indent="-457189" defTabSz="1374952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培养业界一流的</a:t>
            </a:r>
            <a:r>
              <a:rPr lang="en-US" altLang="zh-CN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dirty="0">
                <a:solidFill>
                  <a:srgbClr val="262626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团队，为员工提供良好的职业发展</a:t>
            </a:r>
          </a:p>
        </p:txBody>
      </p:sp>
      <p:sp>
        <p:nvSpPr>
          <p:cNvPr id="261" name="TextBox 11"/>
          <p:cNvSpPr txBox="1"/>
          <p:nvPr/>
        </p:nvSpPr>
        <p:spPr>
          <a:xfrm>
            <a:off x="1131315" y="3470224"/>
            <a:ext cx="21506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4952"/>
            <a:r>
              <a:rPr lang="en-US" altLang="zh-CN" sz="2133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H3C  IT </a:t>
            </a:r>
            <a:endParaRPr lang="en-US" sz="2400" b="1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87484" y="4158689"/>
            <a:ext cx="12184095" cy="1832840"/>
            <a:chOff x="-65613" y="3119017"/>
            <a:chExt cx="9138071" cy="1374630"/>
          </a:xfrm>
        </p:grpSpPr>
        <p:sp>
          <p:nvSpPr>
            <p:cNvPr id="262" name="Text Placeholder 3"/>
            <p:cNvSpPr txBox="1"/>
            <p:nvPr/>
          </p:nvSpPr>
          <p:spPr>
            <a:xfrm>
              <a:off x="4883738" y="3754983"/>
              <a:ext cx="2946721" cy="738664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6400" dirty="0">
                  <a:solidFill>
                    <a:srgbClr val="C00000"/>
                  </a:solidFill>
                  <a:latin typeface="Arial" panose="020B0604020202020204"/>
                </a:rPr>
                <a:t>2019-2022</a:t>
              </a:r>
              <a:endParaRPr lang="en-US" sz="6400" dirty="0">
                <a:solidFill>
                  <a:srgbClr val="C00000"/>
                </a:solidFill>
                <a:latin typeface="Arial" panose="020B0604020202020204"/>
              </a:endParaRPr>
            </a:p>
          </p:txBody>
        </p:sp>
        <p:cxnSp>
          <p:nvCxnSpPr>
            <p:cNvPr id="263" name="Shape 21"/>
            <p:cNvCxnSpPr/>
            <p:nvPr/>
          </p:nvCxnSpPr>
          <p:spPr>
            <a:xfrm>
              <a:off x="1831655" y="3119017"/>
              <a:ext cx="2884361" cy="1108917"/>
            </a:xfrm>
            <a:prstGeom prst="bentConnector3">
              <a:avLst>
                <a:gd name="adj1" fmla="val 81"/>
              </a:avLst>
            </a:prstGeom>
            <a:noFill/>
            <a:ln w="19050" cap="flat" cmpd="sng" algn="ctr">
              <a:solidFill>
                <a:srgbClr val="C00000"/>
              </a:solidFill>
              <a:prstDash val="sysDot"/>
              <a:tailEnd type="triangle"/>
            </a:ln>
            <a:effectLst/>
          </p:spPr>
        </p:cxnSp>
        <p:cxnSp>
          <p:nvCxnSpPr>
            <p:cNvPr id="267" name="Straight Connector 33"/>
            <p:cNvCxnSpPr/>
            <p:nvPr/>
          </p:nvCxnSpPr>
          <p:spPr>
            <a:xfrm flipH="1">
              <a:off x="7998181" y="4155926"/>
              <a:ext cx="1074277" cy="1825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ysDot"/>
            </a:ln>
            <a:effectLst/>
          </p:spPr>
        </p:cxnSp>
        <p:cxnSp>
          <p:nvCxnSpPr>
            <p:cNvPr id="268" name="Straight Connector 19"/>
            <p:cNvCxnSpPr/>
            <p:nvPr/>
          </p:nvCxnSpPr>
          <p:spPr>
            <a:xfrm flipH="1">
              <a:off x="-65613" y="4227934"/>
              <a:ext cx="1440674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ysDot"/>
            </a:ln>
            <a:effectLst/>
          </p:spPr>
        </p:cxnSp>
        <p:cxnSp>
          <p:nvCxnSpPr>
            <p:cNvPr id="269" name="Straight Connector 22"/>
            <p:cNvCxnSpPr/>
            <p:nvPr/>
          </p:nvCxnSpPr>
          <p:spPr>
            <a:xfrm>
              <a:off x="1433850" y="3119017"/>
              <a:ext cx="0" cy="1136287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ysDot"/>
            </a:ln>
            <a:effectLst/>
          </p:spPr>
        </p:cxnSp>
      </p:grp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609811" y="452655"/>
            <a:ext cx="10286724" cy="609600"/>
          </a:xfrm>
        </p:spPr>
        <p:txBody>
          <a:bodyPr/>
          <a:lstStyle/>
          <a:p>
            <a:r>
              <a:rPr lang="zh-CN" altLang="en-US" sz="3200" dirty="0"/>
              <a:t>新华</a:t>
            </a:r>
            <a:r>
              <a:rPr lang="zh-CN" altLang="en-US" sz="3200" dirty="0"/>
              <a:t>三信息技术部门三年愿</a:t>
            </a:r>
            <a:r>
              <a:rPr lang="zh-CN" altLang="en-US" sz="3200" dirty="0"/>
              <a:t>景规划</a:t>
            </a:r>
          </a:p>
        </p:txBody>
      </p:sp>
      <p:sp>
        <p:nvSpPr>
          <p:cNvPr id="14" name="Freeform 48">
            <a:extLst>
              <a:ext uri="{FF2B5EF4-FFF2-40B4-BE49-F238E27FC236}">
                <a16:creationId xmlns="" xmlns:a16="http://schemas.microsoft.com/office/drawing/2014/main" id="{67D39F70-EB58-4A46-BB01-D6331419E0B2}"/>
              </a:ext>
            </a:extLst>
          </p:cNvPr>
          <p:cNvSpPr>
            <a:spLocks noEditPoints="1"/>
          </p:cNvSpPr>
          <p:nvPr/>
        </p:nvSpPr>
        <p:spPr bwMode="auto">
          <a:xfrm>
            <a:off x="1583499" y="2361484"/>
            <a:ext cx="1246295" cy="929296"/>
          </a:xfrm>
          <a:custGeom>
            <a:avLst/>
            <a:gdLst>
              <a:gd name="T0" fmla="*/ 64 w 179"/>
              <a:gd name="T1" fmla="*/ 55 h 114"/>
              <a:gd name="T2" fmla="*/ 53 w 179"/>
              <a:gd name="T3" fmla="*/ 7 h 114"/>
              <a:gd name="T4" fmla="*/ 169 w 179"/>
              <a:gd name="T5" fmla="*/ 60 h 114"/>
              <a:gd name="T6" fmla="*/ 87 w 179"/>
              <a:gd name="T7" fmla="*/ 8 h 114"/>
              <a:gd name="T8" fmla="*/ 129 w 179"/>
              <a:gd name="T9" fmla="*/ 64 h 114"/>
              <a:gd name="T10" fmla="*/ 99 w 179"/>
              <a:gd name="T11" fmla="*/ 71 h 114"/>
              <a:gd name="T12" fmla="*/ 99 w 179"/>
              <a:gd name="T13" fmla="*/ 71 h 114"/>
              <a:gd name="T14" fmla="*/ 99 w 179"/>
              <a:gd name="T15" fmla="*/ 72 h 114"/>
              <a:gd name="T16" fmla="*/ 100 w 179"/>
              <a:gd name="T17" fmla="*/ 72 h 114"/>
              <a:gd name="T18" fmla="*/ 100 w 179"/>
              <a:gd name="T19" fmla="*/ 72 h 114"/>
              <a:gd name="T20" fmla="*/ 100 w 179"/>
              <a:gd name="T21" fmla="*/ 72 h 114"/>
              <a:gd name="T22" fmla="*/ 100 w 179"/>
              <a:gd name="T23" fmla="*/ 72 h 114"/>
              <a:gd name="T24" fmla="*/ 100 w 179"/>
              <a:gd name="T25" fmla="*/ 72 h 114"/>
              <a:gd name="T26" fmla="*/ 100 w 179"/>
              <a:gd name="T27" fmla="*/ 72 h 114"/>
              <a:gd name="T28" fmla="*/ 100 w 179"/>
              <a:gd name="T29" fmla="*/ 72 h 114"/>
              <a:gd name="T30" fmla="*/ 100 w 179"/>
              <a:gd name="T31" fmla="*/ 72 h 114"/>
              <a:gd name="T32" fmla="*/ 100 w 179"/>
              <a:gd name="T33" fmla="*/ 72 h 114"/>
              <a:gd name="T34" fmla="*/ 100 w 179"/>
              <a:gd name="T35" fmla="*/ 72 h 114"/>
              <a:gd name="T36" fmla="*/ 100 w 179"/>
              <a:gd name="T37" fmla="*/ 73 h 114"/>
              <a:gd name="T38" fmla="*/ 107 w 179"/>
              <a:gd name="T39" fmla="*/ 88 h 114"/>
              <a:gd name="T40" fmla="*/ 90 w 179"/>
              <a:gd name="T41" fmla="*/ 8 h 114"/>
              <a:gd name="T42" fmla="*/ 162 w 179"/>
              <a:gd name="T43" fmla="*/ 54 h 114"/>
              <a:gd name="T44" fmla="*/ 90 w 179"/>
              <a:gd name="T45" fmla="*/ 8 h 114"/>
              <a:gd name="T46" fmla="*/ 107 w 179"/>
              <a:gd name="T47" fmla="*/ 17 h 114"/>
              <a:gd name="T48" fmla="*/ 122 w 179"/>
              <a:gd name="T49" fmla="*/ 47 h 114"/>
              <a:gd name="T50" fmla="*/ 127 w 179"/>
              <a:gd name="T51" fmla="*/ 47 h 114"/>
              <a:gd name="T52" fmla="*/ 143 w 179"/>
              <a:gd name="T53" fmla="*/ 32 h 114"/>
              <a:gd name="T54" fmla="*/ 143 w 179"/>
              <a:gd name="T55" fmla="*/ 32 h 114"/>
              <a:gd name="T56" fmla="*/ 122 w 179"/>
              <a:gd name="T57" fmla="*/ 85 h 114"/>
              <a:gd name="T58" fmla="*/ 106 w 179"/>
              <a:gd name="T59" fmla="*/ 78 h 114"/>
              <a:gd name="T60" fmla="*/ 112 w 179"/>
              <a:gd name="T61" fmla="*/ 79 h 114"/>
              <a:gd name="T62" fmla="*/ 106 w 179"/>
              <a:gd name="T63" fmla="*/ 81 h 114"/>
              <a:gd name="T64" fmla="*/ 105 w 179"/>
              <a:gd name="T65" fmla="*/ 81 h 114"/>
              <a:gd name="T66" fmla="*/ 114 w 179"/>
              <a:gd name="T67" fmla="*/ 85 h 114"/>
              <a:gd name="T68" fmla="*/ 107 w 179"/>
              <a:gd name="T69" fmla="*/ 86 h 114"/>
              <a:gd name="T70" fmla="*/ 113 w 179"/>
              <a:gd name="T71" fmla="*/ 81 h 114"/>
              <a:gd name="T72" fmla="*/ 114 w 179"/>
              <a:gd name="T73" fmla="*/ 84 h 114"/>
              <a:gd name="T74" fmla="*/ 124 w 179"/>
              <a:gd name="T75" fmla="*/ 80 h 114"/>
              <a:gd name="T76" fmla="*/ 118 w 179"/>
              <a:gd name="T77" fmla="*/ 82 h 114"/>
              <a:gd name="T78" fmla="*/ 118 w 179"/>
              <a:gd name="T79" fmla="*/ 82 h 114"/>
              <a:gd name="T80" fmla="*/ 125 w 179"/>
              <a:gd name="T81" fmla="*/ 82 h 114"/>
              <a:gd name="T82" fmla="*/ 135 w 179"/>
              <a:gd name="T83" fmla="*/ 84 h 114"/>
              <a:gd name="T84" fmla="*/ 132 w 179"/>
              <a:gd name="T85" fmla="*/ 88 h 114"/>
              <a:gd name="T86" fmla="*/ 139 w 179"/>
              <a:gd name="T87" fmla="*/ 82 h 114"/>
              <a:gd name="T88" fmla="*/ 139 w 179"/>
              <a:gd name="T89" fmla="*/ 82 h 114"/>
              <a:gd name="T90" fmla="*/ 135 w 179"/>
              <a:gd name="T91" fmla="*/ 87 h 114"/>
              <a:gd name="T92" fmla="*/ 137 w 179"/>
              <a:gd name="T93" fmla="*/ 91 h 114"/>
              <a:gd name="T94" fmla="*/ 106 w 179"/>
              <a:gd name="T95" fmla="*/ 104 h 114"/>
              <a:gd name="T96" fmla="*/ 10 w 179"/>
              <a:gd name="T97" fmla="*/ 7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114">
                <a:moveTo>
                  <a:pt x="53" y="7"/>
                </a:moveTo>
                <a:cubicBezTo>
                  <a:pt x="66" y="7"/>
                  <a:pt x="73" y="17"/>
                  <a:pt x="72" y="30"/>
                </a:cubicBezTo>
                <a:cubicBezTo>
                  <a:pt x="73" y="31"/>
                  <a:pt x="73" y="39"/>
                  <a:pt x="70" y="45"/>
                </a:cubicBezTo>
                <a:cubicBezTo>
                  <a:pt x="69" y="49"/>
                  <a:pt x="67" y="52"/>
                  <a:pt x="64" y="55"/>
                </a:cubicBezTo>
                <a:cubicBezTo>
                  <a:pt x="57" y="53"/>
                  <a:pt x="47" y="52"/>
                  <a:pt x="41" y="54"/>
                </a:cubicBezTo>
                <a:cubicBezTo>
                  <a:pt x="39" y="52"/>
                  <a:pt x="38" y="49"/>
                  <a:pt x="37" y="45"/>
                </a:cubicBezTo>
                <a:cubicBezTo>
                  <a:pt x="33" y="39"/>
                  <a:pt x="33" y="31"/>
                  <a:pt x="34" y="30"/>
                </a:cubicBezTo>
                <a:cubicBezTo>
                  <a:pt x="33" y="17"/>
                  <a:pt x="40" y="7"/>
                  <a:pt x="53" y="7"/>
                </a:cubicBezTo>
                <a:close/>
                <a:moveTo>
                  <a:pt x="90" y="4"/>
                </a:moveTo>
                <a:cubicBezTo>
                  <a:pt x="162" y="0"/>
                  <a:pt x="162" y="0"/>
                  <a:pt x="162" y="0"/>
                </a:cubicBezTo>
                <a:cubicBezTo>
                  <a:pt x="166" y="0"/>
                  <a:pt x="169" y="1"/>
                  <a:pt x="169" y="5"/>
                </a:cubicBezTo>
                <a:cubicBezTo>
                  <a:pt x="169" y="26"/>
                  <a:pt x="169" y="39"/>
                  <a:pt x="169" y="60"/>
                </a:cubicBezTo>
                <a:cubicBezTo>
                  <a:pt x="169" y="64"/>
                  <a:pt x="166" y="66"/>
                  <a:pt x="162" y="66"/>
                </a:cubicBezTo>
                <a:cubicBezTo>
                  <a:pt x="138" y="64"/>
                  <a:pt x="114" y="62"/>
                  <a:pt x="90" y="60"/>
                </a:cubicBezTo>
                <a:cubicBezTo>
                  <a:pt x="88" y="60"/>
                  <a:pt x="87" y="58"/>
                  <a:pt x="87" y="55"/>
                </a:cubicBezTo>
                <a:cubicBezTo>
                  <a:pt x="87" y="8"/>
                  <a:pt x="87" y="8"/>
                  <a:pt x="87" y="8"/>
                </a:cubicBezTo>
                <a:cubicBezTo>
                  <a:pt x="87" y="6"/>
                  <a:pt x="88" y="4"/>
                  <a:pt x="90" y="4"/>
                </a:cubicBezTo>
                <a:close/>
                <a:moveTo>
                  <a:pt x="179" y="70"/>
                </a:moveTo>
                <a:cubicBezTo>
                  <a:pt x="130" y="70"/>
                  <a:pt x="130" y="70"/>
                  <a:pt x="130" y="70"/>
                </a:cubicBezTo>
                <a:cubicBezTo>
                  <a:pt x="130" y="68"/>
                  <a:pt x="129" y="66"/>
                  <a:pt x="129" y="64"/>
                </a:cubicBezTo>
                <a:cubicBezTo>
                  <a:pt x="125" y="64"/>
                  <a:pt x="122" y="64"/>
                  <a:pt x="119" y="64"/>
                </a:cubicBezTo>
                <a:cubicBezTo>
                  <a:pt x="119" y="65"/>
                  <a:pt x="120" y="68"/>
                  <a:pt x="120" y="70"/>
                </a:cubicBezTo>
                <a:cubicBezTo>
                  <a:pt x="98" y="70"/>
                  <a:pt x="98" y="70"/>
                  <a:pt x="98" y="70"/>
                </a:cubicBezTo>
                <a:cubicBezTo>
                  <a:pt x="98" y="70"/>
                  <a:pt x="99" y="71"/>
                  <a:pt x="99" y="71"/>
                </a:cubicBezTo>
                <a:cubicBezTo>
                  <a:pt x="99" y="71"/>
                  <a:pt x="99" y="71"/>
                  <a:pt x="99" y="71"/>
                </a:cubicBezTo>
                <a:cubicBezTo>
                  <a:pt x="99" y="71"/>
                  <a:pt x="99" y="71"/>
                  <a:pt x="99" y="71"/>
                </a:cubicBezTo>
                <a:cubicBezTo>
                  <a:pt x="99" y="71"/>
                  <a:pt x="99" y="71"/>
                  <a:pt x="99" y="71"/>
                </a:cubicBezTo>
                <a:cubicBezTo>
                  <a:pt x="99" y="71"/>
                  <a:pt x="99" y="71"/>
                  <a:pt x="99" y="71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72"/>
                  <a:pt x="99" y="72"/>
                  <a:pt x="99" y="72"/>
                </a:cubicBezTo>
                <a:cubicBezTo>
                  <a:pt x="99" y="72"/>
                  <a:pt x="99" y="72"/>
                  <a:pt x="99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01" y="74"/>
                  <a:pt x="102" y="75"/>
                  <a:pt x="103" y="76"/>
                </a:cubicBezTo>
                <a:cubicBezTo>
                  <a:pt x="148" y="82"/>
                  <a:pt x="148" y="82"/>
                  <a:pt x="148" y="82"/>
                </a:cubicBezTo>
                <a:cubicBezTo>
                  <a:pt x="140" y="93"/>
                  <a:pt x="140" y="93"/>
                  <a:pt x="140" y="93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91"/>
                  <a:pt x="109" y="94"/>
                  <a:pt x="109" y="97"/>
                </a:cubicBezTo>
                <a:cubicBezTo>
                  <a:pt x="146" y="97"/>
                  <a:pt x="146" y="97"/>
                  <a:pt x="146" y="97"/>
                </a:cubicBezTo>
                <a:cubicBezTo>
                  <a:pt x="179" y="70"/>
                  <a:pt x="179" y="70"/>
                  <a:pt x="179" y="70"/>
                </a:cubicBezTo>
                <a:close/>
                <a:moveTo>
                  <a:pt x="90" y="8"/>
                </a:moveTo>
                <a:cubicBezTo>
                  <a:pt x="90" y="8"/>
                  <a:pt x="90" y="8"/>
                  <a:pt x="90" y="9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1"/>
                  <a:pt x="90" y="51"/>
                  <a:pt x="90" y="51"/>
                </a:cubicBezTo>
                <a:cubicBezTo>
                  <a:pt x="114" y="52"/>
                  <a:pt x="138" y="53"/>
                  <a:pt x="162" y="54"/>
                </a:cubicBezTo>
                <a:cubicBezTo>
                  <a:pt x="163" y="54"/>
                  <a:pt x="163" y="54"/>
                  <a:pt x="163" y="53"/>
                </a:cubicBezTo>
                <a:cubicBezTo>
                  <a:pt x="163" y="34"/>
                  <a:pt x="163" y="25"/>
                  <a:pt x="163" y="6"/>
                </a:cubicBezTo>
                <a:cubicBezTo>
                  <a:pt x="163" y="6"/>
                  <a:pt x="163" y="5"/>
                  <a:pt x="162" y="5"/>
                </a:cubicBezTo>
                <a:cubicBezTo>
                  <a:pt x="90" y="8"/>
                  <a:pt x="90" y="8"/>
                  <a:pt x="90" y="8"/>
                </a:cubicBezTo>
                <a:close/>
                <a:moveTo>
                  <a:pt x="98" y="17"/>
                </a:moveTo>
                <a:cubicBezTo>
                  <a:pt x="98" y="27"/>
                  <a:pt x="98" y="36"/>
                  <a:pt x="98" y="46"/>
                </a:cubicBezTo>
                <a:cubicBezTo>
                  <a:pt x="101" y="46"/>
                  <a:pt x="104" y="46"/>
                  <a:pt x="107" y="46"/>
                </a:cubicBezTo>
                <a:cubicBezTo>
                  <a:pt x="107" y="36"/>
                  <a:pt x="107" y="27"/>
                  <a:pt x="107" y="17"/>
                </a:cubicBezTo>
                <a:cubicBezTo>
                  <a:pt x="104" y="17"/>
                  <a:pt x="101" y="17"/>
                  <a:pt x="98" y="17"/>
                </a:cubicBezTo>
                <a:close/>
                <a:moveTo>
                  <a:pt x="112" y="29"/>
                </a:moveTo>
                <a:cubicBezTo>
                  <a:pt x="112" y="34"/>
                  <a:pt x="112" y="40"/>
                  <a:pt x="112" y="46"/>
                </a:cubicBezTo>
                <a:cubicBezTo>
                  <a:pt x="115" y="46"/>
                  <a:pt x="119" y="47"/>
                  <a:pt x="122" y="47"/>
                </a:cubicBezTo>
                <a:cubicBezTo>
                  <a:pt x="122" y="41"/>
                  <a:pt x="122" y="35"/>
                  <a:pt x="122" y="29"/>
                </a:cubicBezTo>
                <a:cubicBezTo>
                  <a:pt x="119" y="29"/>
                  <a:pt x="115" y="29"/>
                  <a:pt x="112" y="29"/>
                </a:cubicBezTo>
                <a:close/>
                <a:moveTo>
                  <a:pt x="127" y="23"/>
                </a:moveTo>
                <a:cubicBezTo>
                  <a:pt x="127" y="31"/>
                  <a:pt x="127" y="39"/>
                  <a:pt x="127" y="47"/>
                </a:cubicBezTo>
                <a:cubicBezTo>
                  <a:pt x="130" y="47"/>
                  <a:pt x="134" y="47"/>
                  <a:pt x="137" y="47"/>
                </a:cubicBezTo>
                <a:cubicBezTo>
                  <a:pt x="137" y="39"/>
                  <a:pt x="137" y="31"/>
                  <a:pt x="137" y="23"/>
                </a:cubicBezTo>
                <a:cubicBezTo>
                  <a:pt x="134" y="23"/>
                  <a:pt x="130" y="23"/>
                  <a:pt x="127" y="23"/>
                </a:cubicBezTo>
                <a:close/>
                <a:moveTo>
                  <a:pt x="143" y="32"/>
                </a:moveTo>
                <a:cubicBezTo>
                  <a:pt x="143" y="37"/>
                  <a:pt x="143" y="43"/>
                  <a:pt x="143" y="48"/>
                </a:cubicBezTo>
                <a:cubicBezTo>
                  <a:pt x="147" y="48"/>
                  <a:pt x="150" y="48"/>
                  <a:pt x="154" y="48"/>
                </a:cubicBezTo>
                <a:cubicBezTo>
                  <a:pt x="154" y="43"/>
                  <a:pt x="154" y="38"/>
                  <a:pt x="154" y="33"/>
                </a:cubicBezTo>
                <a:cubicBezTo>
                  <a:pt x="150" y="32"/>
                  <a:pt x="147" y="32"/>
                  <a:pt x="143" y="32"/>
                </a:cubicBezTo>
                <a:close/>
                <a:moveTo>
                  <a:pt x="124" y="83"/>
                </a:moveTo>
                <a:cubicBezTo>
                  <a:pt x="127" y="84"/>
                  <a:pt x="131" y="84"/>
                  <a:pt x="135" y="85"/>
                </a:cubicBezTo>
                <a:cubicBezTo>
                  <a:pt x="134" y="85"/>
                  <a:pt x="134" y="86"/>
                  <a:pt x="133" y="87"/>
                </a:cubicBezTo>
                <a:cubicBezTo>
                  <a:pt x="129" y="86"/>
                  <a:pt x="126" y="86"/>
                  <a:pt x="122" y="85"/>
                </a:cubicBezTo>
                <a:cubicBezTo>
                  <a:pt x="123" y="85"/>
                  <a:pt x="123" y="84"/>
                  <a:pt x="124" y="83"/>
                </a:cubicBezTo>
                <a:close/>
                <a:moveTo>
                  <a:pt x="105" y="80"/>
                </a:moveTo>
                <a:cubicBezTo>
                  <a:pt x="104" y="79"/>
                  <a:pt x="104" y="78"/>
                  <a:pt x="104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79"/>
                  <a:pt x="105" y="79"/>
                  <a:pt x="105" y="80"/>
                </a:cubicBezTo>
                <a:cubicBezTo>
                  <a:pt x="105" y="80"/>
                  <a:pt x="105" y="80"/>
                  <a:pt x="105" y="80"/>
                </a:cubicBezTo>
                <a:close/>
                <a:moveTo>
                  <a:pt x="108" y="78"/>
                </a:moveTo>
                <a:cubicBezTo>
                  <a:pt x="110" y="78"/>
                  <a:pt x="111" y="79"/>
                  <a:pt x="112" y="79"/>
                </a:cubicBezTo>
                <a:cubicBezTo>
                  <a:pt x="112" y="79"/>
                  <a:pt x="111" y="80"/>
                  <a:pt x="111" y="81"/>
                </a:cubicBezTo>
                <a:cubicBezTo>
                  <a:pt x="109" y="80"/>
                  <a:pt x="108" y="80"/>
                  <a:pt x="107" y="80"/>
                </a:cubicBezTo>
                <a:cubicBezTo>
                  <a:pt x="107" y="79"/>
                  <a:pt x="108" y="79"/>
                  <a:pt x="108" y="78"/>
                </a:cubicBezTo>
                <a:close/>
                <a:moveTo>
                  <a:pt x="106" y="81"/>
                </a:moveTo>
                <a:cubicBezTo>
                  <a:pt x="107" y="81"/>
                  <a:pt x="108" y="81"/>
                  <a:pt x="110" y="81"/>
                </a:cubicBezTo>
                <a:cubicBezTo>
                  <a:pt x="109" y="82"/>
                  <a:pt x="109" y="83"/>
                  <a:pt x="108" y="83"/>
                </a:cubicBezTo>
                <a:cubicBezTo>
                  <a:pt x="106" y="83"/>
                  <a:pt x="106" y="83"/>
                  <a:pt x="106" y="83"/>
                </a:cubicBezTo>
                <a:cubicBezTo>
                  <a:pt x="106" y="82"/>
                  <a:pt x="106" y="82"/>
                  <a:pt x="105" y="81"/>
                </a:cubicBezTo>
                <a:cubicBezTo>
                  <a:pt x="106" y="81"/>
                  <a:pt x="106" y="81"/>
                  <a:pt x="106" y="81"/>
                </a:cubicBezTo>
                <a:close/>
                <a:moveTo>
                  <a:pt x="107" y="86"/>
                </a:moveTo>
                <a:cubicBezTo>
                  <a:pt x="107" y="86"/>
                  <a:pt x="107" y="85"/>
                  <a:pt x="106" y="84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8" y="86"/>
                  <a:pt x="122" y="86"/>
                  <a:pt x="126" y="87"/>
                </a:cubicBezTo>
                <a:cubicBezTo>
                  <a:pt x="125" y="87"/>
                  <a:pt x="125" y="88"/>
                  <a:pt x="124" y="89"/>
                </a:cubicBezTo>
                <a:cubicBezTo>
                  <a:pt x="120" y="88"/>
                  <a:pt x="116" y="88"/>
                  <a:pt x="113" y="87"/>
                </a:cubicBezTo>
                <a:cubicBezTo>
                  <a:pt x="107" y="86"/>
                  <a:pt x="107" y="86"/>
                  <a:pt x="107" y="86"/>
                </a:cubicBezTo>
                <a:close/>
                <a:moveTo>
                  <a:pt x="114" y="79"/>
                </a:moveTo>
                <a:cubicBezTo>
                  <a:pt x="115" y="79"/>
                  <a:pt x="117" y="79"/>
                  <a:pt x="118" y="79"/>
                </a:cubicBezTo>
                <a:cubicBezTo>
                  <a:pt x="118" y="80"/>
                  <a:pt x="117" y="81"/>
                  <a:pt x="116" y="81"/>
                </a:cubicBezTo>
                <a:cubicBezTo>
                  <a:pt x="115" y="81"/>
                  <a:pt x="114" y="81"/>
                  <a:pt x="113" y="81"/>
                </a:cubicBezTo>
                <a:cubicBezTo>
                  <a:pt x="113" y="80"/>
                  <a:pt x="114" y="80"/>
                  <a:pt x="114" y="79"/>
                </a:cubicBezTo>
                <a:close/>
                <a:moveTo>
                  <a:pt x="112" y="82"/>
                </a:moveTo>
                <a:cubicBezTo>
                  <a:pt x="113" y="82"/>
                  <a:pt x="114" y="82"/>
                  <a:pt x="116" y="82"/>
                </a:cubicBezTo>
                <a:cubicBezTo>
                  <a:pt x="115" y="83"/>
                  <a:pt x="115" y="83"/>
                  <a:pt x="114" y="84"/>
                </a:cubicBezTo>
                <a:cubicBezTo>
                  <a:pt x="113" y="84"/>
                  <a:pt x="111" y="84"/>
                  <a:pt x="110" y="84"/>
                </a:cubicBezTo>
                <a:cubicBezTo>
                  <a:pt x="111" y="83"/>
                  <a:pt x="111" y="82"/>
                  <a:pt x="112" y="82"/>
                </a:cubicBezTo>
                <a:close/>
                <a:moveTo>
                  <a:pt x="120" y="80"/>
                </a:moveTo>
                <a:cubicBezTo>
                  <a:pt x="121" y="80"/>
                  <a:pt x="123" y="80"/>
                  <a:pt x="124" y="80"/>
                </a:cubicBezTo>
                <a:cubicBezTo>
                  <a:pt x="124" y="81"/>
                  <a:pt x="123" y="81"/>
                  <a:pt x="123" y="82"/>
                </a:cubicBezTo>
                <a:cubicBezTo>
                  <a:pt x="121" y="82"/>
                  <a:pt x="120" y="82"/>
                  <a:pt x="118" y="82"/>
                </a:cubicBezTo>
                <a:cubicBezTo>
                  <a:pt x="119" y="81"/>
                  <a:pt x="120" y="80"/>
                  <a:pt x="120" y="80"/>
                </a:cubicBezTo>
                <a:close/>
                <a:moveTo>
                  <a:pt x="118" y="82"/>
                </a:moveTo>
                <a:cubicBezTo>
                  <a:pt x="119" y="83"/>
                  <a:pt x="120" y="83"/>
                  <a:pt x="122" y="83"/>
                </a:cubicBezTo>
                <a:cubicBezTo>
                  <a:pt x="121" y="84"/>
                  <a:pt x="121" y="84"/>
                  <a:pt x="120" y="85"/>
                </a:cubicBezTo>
                <a:cubicBezTo>
                  <a:pt x="119" y="85"/>
                  <a:pt x="117" y="85"/>
                  <a:pt x="116" y="84"/>
                </a:cubicBezTo>
                <a:cubicBezTo>
                  <a:pt x="117" y="84"/>
                  <a:pt x="117" y="83"/>
                  <a:pt x="118" y="82"/>
                </a:cubicBezTo>
                <a:close/>
                <a:moveTo>
                  <a:pt x="126" y="81"/>
                </a:moveTo>
                <a:cubicBezTo>
                  <a:pt x="128" y="81"/>
                  <a:pt x="129" y="81"/>
                  <a:pt x="130" y="81"/>
                </a:cubicBezTo>
                <a:cubicBezTo>
                  <a:pt x="130" y="82"/>
                  <a:pt x="129" y="82"/>
                  <a:pt x="129" y="83"/>
                </a:cubicBezTo>
                <a:cubicBezTo>
                  <a:pt x="127" y="83"/>
                  <a:pt x="126" y="83"/>
                  <a:pt x="125" y="82"/>
                </a:cubicBezTo>
                <a:cubicBezTo>
                  <a:pt x="125" y="82"/>
                  <a:pt x="126" y="81"/>
                  <a:pt x="126" y="81"/>
                </a:cubicBezTo>
                <a:close/>
                <a:moveTo>
                  <a:pt x="132" y="81"/>
                </a:moveTo>
                <a:cubicBezTo>
                  <a:pt x="134" y="81"/>
                  <a:pt x="135" y="82"/>
                  <a:pt x="137" y="82"/>
                </a:cubicBezTo>
                <a:cubicBezTo>
                  <a:pt x="136" y="82"/>
                  <a:pt x="136" y="83"/>
                  <a:pt x="135" y="84"/>
                </a:cubicBezTo>
                <a:cubicBezTo>
                  <a:pt x="134" y="84"/>
                  <a:pt x="132" y="83"/>
                  <a:pt x="131" y="83"/>
                </a:cubicBezTo>
                <a:cubicBezTo>
                  <a:pt x="131" y="83"/>
                  <a:pt x="132" y="82"/>
                  <a:pt x="132" y="81"/>
                </a:cubicBezTo>
                <a:close/>
                <a:moveTo>
                  <a:pt x="128" y="87"/>
                </a:moveTo>
                <a:cubicBezTo>
                  <a:pt x="129" y="87"/>
                  <a:pt x="131" y="88"/>
                  <a:pt x="132" y="88"/>
                </a:cubicBezTo>
                <a:cubicBezTo>
                  <a:pt x="132" y="88"/>
                  <a:pt x="131" y="89"/>
                  <a:pt x="131" y="90"/>
                </a:cubicBezTo>
                <a:cubicBezTo>
                  <a:pt x="129" y="90"/>
                  <a:pt x="128" y="89"/>
                  <a:pt x="126" y="89"/>
                </a:cubicBezTo>
                <a:cubicBezTo>
                  <a:pt x="127" y="88"/>
                  <a:pt x="127" y="88"/>
                  <a:pt x="128" y="87"/>
                </a:cubicBezTo>
                <a:close/>
                <a:moveTo>
                  <a:pt x="139" y="82"/>
                </a:moveTo>
                <a:cubicBezTo>
                  <a:pt x="140" y="82"/>
                  <a:pt x="142" y="82"/>
                  <a:pt x="143" y="83"/>
                </a:cubicBezTo>
                <a:cubicBezTo>
                  <a:pt x="143" y="83"/>
                  <a:pt x="142" y="84"/>
                  <a:pt x="142" y="85"/>
                </a:cubicBezTo>
                <a:cubicBezTo>
                  <a:pt x="140" y="84"/>
                  <a:pt x="139" y="84"/>
                  <a:pt x="137" y="84"/>
                </a:cubicBezTo>
                <a:cubicBezTo>
                  <a:pt x="138" y="83"/>
                  <a:pt x="138" y="83"/>
                  <a:pt x="139" y="82"/>
                </a:cubicBezTo>
                <a:close/>
                <a:moveTo>
                  <a:pt x="137" y="85"/>
                </a:moveTo>
                <a:cubicBezTo>
                  <a:pt x="138" y="85"/>
                  <a:pt x="140" y="85"/>
                  <a:pt x="141" y="86"/>
                </a:cubicBezTo>
                <a:cubicBezTo>
                  <a:pt x="141" y="86"/>
                  <a:pt x="140" y="87"/>
                  <a:pt x="140" y="88"/>
                </a:cubicBezTo>
                <a:cubicBezTo>
                  <a:pt x="138" y="87"/>
                  <a:pt x="137" y="87"/>
                  <a:pt x="135" y="87"/>
                </a:cubicBezTo>
                <a:cubicBezTo>
                  <a:pt x="136" y="86"/>
                  <a:pt x="136" y="86"/>
                  <a:pt x="137" y="85"/>
                </a:cubicBezTo>
                <a:close/>
                <a:moveTo>
                  <a:pt x="134" y="88"/>
                </a:moveTo>
                <a:cubicBezTo>
                  <a:pt x="136" y="88"/>
                  <a:pt x="137" y="88"/>
                  <a:pt x="139" y="89"/>
                </a:cubicBezTo>
                <a:cubicBezTo>
                  <a:pt x="138" y="89"/>
                  <a:pt x="138" y="90"/>
                  <a:pt x="137" y="91"/>
                </a:cubicBezTo>
                <a:cubicBezTo>
                  <a:pt x="136" y="90"/>
                  <a:pt x="134" y="90"/>
                  <a:pt x="133" y="90"/>
                </a:cubicBezTo>
                <a:cubicBezTo>
                  <a:pt x="133" y="89"/>
                  <a:pt x="134" y="89"/>
                  <a:pt x="134" y="88"/>
                </a:cubicBezTo>
                <a:close/>
                <a:moveTo>
                  <a:pt x="0" y="104"/>
                </a:moveTo>
                <a:cubicBezTo>
                  <a:pt x="35" y="114"/>
                  <a:pt x="71" y="113"/>
                  <a:pt x="106" y="104"/>
                </a:cubicBezTo>
                <a:cubicBezTo>
                  <a:pt x="104" y="93"/>
                  <a:pt x="104" y="84"/>
                  <a:pt x="96" y="74"/>
                </a:cubicBezTo>
                <a:cubicBezTo>
                  <a:pt x="88" y="64"/>
                  <a:pt x="79" y="66"/>
                  <a:pt x="71" y="62"/>
                </a:cubicBezTo>
                <a:cubicBezTo>
                  <a:pt x="63" y="56"/>
                  <a:pt x="41" y="55"/>
                  <a:pt x="36" y="61"/>
                </a:cubicBezTo>
                <a:cubicBezTo>
                  <a:pt x="28" y="66"/>
                  <a:pt x="19" y="63"/>
                  <a:pt x="10" y="74"/>
                </a:cubicBezTo>
                <a:cubicBezTo>
                  <a:pt x="3" y="84"/>
                  <a:pt x="2" y="93"/>
                  <a:pt x="0" y="1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26262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8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294" y="457201"/>
            <a:ext cx="9649021" cy="37623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C00000"/>
                </a:solidFill>
              </a:rPr>
              <a:t>信息技术部组织架构</a:t>
            </a:r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335360" y="457200"/>
          <a:ext cx="11437368" cy="4224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63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294" y="457201"/>
            <a:ext cx="9649021" cy="37623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C00000"/>
                </a:solidFill>
              </a:rPr>
              <a:t>信息技术部组织架构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604797"/>
            <a:ext cx="11210504" cy="357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356659"/>
            <a:ext cx="10342669" cy="609600"/>
          </a:xfrm>
        </p:spPr>
        <p:txBody>
          <a:bodyPr/>
          <a:lstStyle/>
          <a:p>
            <a:r>
              <a:rPr lang="en-US" altLang="zh-CN" sz="4000" dirty="0">
                <a:solidFill>
                  <a:srgbClr val="C00000"/>
                </a:solidFill>
              </a:rPr>
              <a:t>IT</a:t>
            </a:r>
            <a:r>
              <a:rPr lang="zh-CN" altLang="en-US" sz="4000" dirty="0">
                <a:solidFill>
                  <a:srgbClr val="C00000"/>
                </a:solidFill>
              </a:rPr>
              <a:t>基础架构部组织架构及职责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849789" y="1188163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基础架构部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53121" y="2517557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运维</a:t>
            </a: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89503" y="2517557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网络运维部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10546" y="2517557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运维管理部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80991" y="2517557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云计算运维部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0546" y="3765309"/>
            <a:ext cx="2207564" cy="24480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关键应用的运维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智能运维平台规划和实施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整体运维策略的制定及优化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基础平台的运维</a:t>
            </a:r>
          </a:p>
        </p:txBody>
      </p:sp>
      <p:cxnSp>
        <p:nvCxnSpPr>
          <p:cNvPr id="24" name="肘形连接符 23"/>
          <p:cNvCxnSpPr>
            <a:stCxn id="3" idx="2"/>
            <a:endCxn id="7" idx="0"/>
          </p:cNvCxnSpPr>
          <p:nvPr/>
        </p:nvCxnSpPr>
        <p:spPr>
          <a:xfrm rot="5400000">
            <a:off x="3657198" y="221182"/>
            <a:ext cx="753508" cy="38392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" idx="2"/>
            <a:endCxn id="5" idx="0"/>
          </p:cNvCxnSpPr>
          <p:nvPr/>
        </p:nvCxnSpPr>
        <p:spPr>
          <a:xfrm rot="5400000">
            <a:off x="4978485" y="1542469"/>
            <a:ext cx="753508" cy="11966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2"/>
            <a:endCxn id="6" idx="0"/>
          </p:cNvCxnSpPr>
          <p:nvPr/>
        </p:nvCxnSpPr>
        <p:spPr>
          <a:xfrm rot="16200000" flipH="1">
            <a:off x="6296677" y="1420945"/>
            <a:ext cx="753508" cy="14397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2"/>
            <a:endCxn id="8" idx="0"/>
          </p:cNvCxnSpPr>
          <p:nvPr/>
        </p:nvCxnSpPr>
        <p:spPr>
          <a:xfrm rot="16200000" flipH="1">
            <a:off x="7592421" y="125201"/>
            <a:ext cx="753508" cy="40312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53121" y="3765309"/>
            <a:ext cx="2207564" cy="24480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网络运维和监管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服务器、存储、备份的管理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代码、文档等应用的管理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桌面云整体规划、实施和运维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数据中心运维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信息安全落地</a:t>
            </a:r>
          </a:p>
        </p:txBody>
      </p:sp>
      <p:sp>
        <p:nvSpPr>
          <p:cNvPr id="43" name="矩形 42"/>
          <p:cNvSpPr/>
          <p:nvPr/>
        </p:nvSpPr>
        <p:spPr>
          <a:xfrm>
            <a:off x="6270926" y="3765308"/>
            <a:ext cx="2207564" cy="24480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网络运维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监管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安全措施的实施</a:t>
            </a:r>
          </a:p>
        </p:txBody>
      </p:sp>
      <p:sp>
        <p:nvSpPr>
          <p:cNvPr id="44" name="矩形 43"/>
          <p:cNvSpPr/>
          <p:nvPr/>
        </p:nvSpPr>
        <p:spPr>
          <a:xfrm>
            <a:off x="8880991" y="3765308"/>
            <a:ext cx="2207564" cy="24480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云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平台、数据中心运维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、存储和备份的管理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云产品测试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邮件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系统运维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132357" y="133147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部长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：许金水</a:t>
            </a:r>
            <a:endParaRPr lang="zh-CN" altLang="en-US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8197" y="321909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李文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42608" y="32190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：胡岩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72064" y="32043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朱文明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264352" y="32043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：叶巍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06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323123"/>
            <a:ext cx="10342669" cy="609600"/>
          </a:xfrm>
        </p:spPr>
        <p:txBody>
          <a:bodyPr/>
          <a:lstStyle/>
          <a:p>
            <a:r>
              <a:rPr lang="en-US" altLang="zh-CN" sz="4000" dirty="0">
                <a:solidFill>
                  <a:srgbClr val="C00000"/>
                </a:solidFill>
              </a:rPr>
              <a:t>IT</a:t>
            </a:r>
            <a:r>
              <a:rPr lang="zh-CN" altLang="en-US" sz="4000" dirty="0">
                <a:solidFill>
                  <a:srgbClr val="C00000"/>
                </a:solidFill>
              </a:rPr>
              <a:t>基础架构部人员名单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849787" y="1236089"/>
            <a:ext cx="2304000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基础架构部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(37)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53119" y="2565482"/>
            <a:ext cx="2304000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研发运维部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(9)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89501" y="2565482"/>
            <a:ext cx="2304000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网络运维部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(7)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10544" y="2565482"/>
            <a:ext cx="2304000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运维管理部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(9)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880989" y="2565482"/>
            <a:ext cx="2304000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云计算运维部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(11)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99456" y="3813235"/>
            <a:ext cx="1968000" cy="1728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陈启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首    顾珉铭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胡荣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飞    黄   勇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李   梅    李   强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刘   鑫    周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浩东</a:t>
            </a:r>
          </a:p>
        </p:txBody>
      </p:sp>
      <p:cxnSp>
        <p:nvCxnSpPr>
          <p:cNvPr id="24" name="肘形连接符 23"/>
          <p:cNvCxnSpPr>
            <a:stCxn id="3" idx="2"/>
            <a:endCxn id="7" idx="0"/>
          </p:cNvCxnSpPr>
          <p:nvPr/>
        </p:nvCxnSpPr>
        <p:spPr>
          <a:xfrm rot="5400000">
            <a:off x="3705412" y="269107"/>
            <a:ext cx="753507" cy="3839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" idx="2"/>
            <a:endCxn id="5" idx="0"/>
          </p:cNvCxnSpPr>
          <p:nvPr/>
        </p:nvCxnSpPr>
        <p:spPr>
          <a:xfrm rot="5400000">
            <a:off x="5026700" y="1590395"/>
            <a:ext cx="753507" cy="11966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2"/>
            <a:endCxn id="6" idx="0"/>
          </p:cNvCxnSpPr>
          <p:nvPr/>
        </p:nvCxnSpPr>
        <p:spPr>
          <a:xfrm rot="16200000" flipH="1">
            <a:off x="6344891" y="1468871"/>
            <a:ext cx="753507" cy="14397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2"/>
            <a:endCxn id="8" idx="0"/>
          </p:cNvCxnSpPr>
          <p:nvPr/>
        </p:nvCxnSpPr>
        <p:spPr>
          <a:xfrm rot="16200000" flipH="1">
            <a:off x="7640635" y="173127"/>
            <a:ext cx="753507" cy="40312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842031" y="3813235"/>
            <a:ext cx="1968000" cy="1728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华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福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录    刘   栋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刘伟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峰    孟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凡博</a:t>
            </a:r>
          </a:p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穆   芳    宋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长顺</a:t>
            </a:r>
          </a:p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温   佳    许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松涛</a:t>
            </a:r>
          </a:p>
        </p:txBody>
      </p:sp>
      <p:sp>
        <p:nvSpPr>
          <p:cNvPr id="43" name="矩形 42"/>
          <p:cNvSpPr/>
          <p:nvPr/>
        </p:nvSpPr>
        <p:spPr>
          <a:xfrm>
            <a:off x="6459836" y="3813233"/>
            <a:ext cx="1968000" cy="1728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丁   宇    杜金容</a:t>
            </a:r>
          </a:p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唐   明    王   峰</a:t>
            </a:r>
          </a:p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熊   鑫    赵   军</a:t>
            </a:r>
          </a:p>
        </p:txBody>
      </p:sp>
      <p:sp>
        <p:nvSpPr>
          <p:cNvPr id="44" name="矩形 43"/>
          <p:cNvSpPr/>
          <p:nvPr/>
        </p:nvSpPr>
        <p:spPr>
          <a:xfrm>
            <a:off x="9069901" y="3813233"/>
            <a:ext cx="1968000" cy="1728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陈立彬    陈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青霞</a:t>
            </a:r>
          </a:p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崔松涛    方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建建</a:t>
            </a:r>
          </a:p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李红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浩    倪泽峰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吴伟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华    袁   林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张   楠     周   浩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32357" y="131772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部长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：许金水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8197" y="326702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李文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42608" y="326702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：胡岩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72064" y="325231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朱文明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264352" y="325231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：叶巍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46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419133"/>
            <a:ext cx="10342669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</a:rPr>
              <a:t>研发及平台方案</a:t>
            </a:r>
            <a:r>
              <a:rPr lang="zh-CN" altLang="en-US" sz="4000" dirty="0">
                <a:solidFill>
                  <a:srgbClr val="C00000"/>
                </a:solidFill>
              </a:rPr>
              <a:t>部</a:t>
            </a:r>
            <a:r>
              <a:rPr lang="zh-CN" altLang="en-US" sz="4000" dirty="0">
                <a:solidFill>
                  <a:srgbClr val="C00000"/>
                </a:solidFill>
              </a:rPr>
              <a:t>组织架构及职责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039883" y="1316943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研发及平台方案部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39617" y="2517557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数据方案部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39883" y="2517557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方案部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9350" y="2517557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研发业务部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440150" y="2517557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平台业务部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0031" y="3765309"/>
            <a:ext cx="2207564" cy="24480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体系及研发平台应用解决方案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en-US" altLang="zh-CN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IPD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（集成产品开发）流程应用支持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研所</a:t>
            </a:r>
            <a:r>
              <a:rPr lang="en-US" altLang="zh-CN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业务支持</a:t>
            </a:r>
          </a:p>
        </p:txBody>
      </p:sp>
      <p:cxnSp>
        <p:nvCxnSpPr>
          <p:cNvPr id="24" name="肘形连接符 23"/>
          <p:cNvCxnSpPr>
            <a:stCxn id="3" idx="2"/>
            <a:endCxn id="7" idx="0"/>
          </p:cNvCxnSpPr>
          <p:nvPr/>
        </p:nvCxnSpPr>
        <p:spPr>
          <a:xfrm rot="5400000">
            <a:off x="3431037" y="-195075"/>
            <a:ext cx="624727" cy="48005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" idx="2"/>
            <a:endCxn id="5" idx="0"/>
          </p:cNvCxnSpPr>
          <p:nvPr/>
        </p:nvCxnSpPr>
        <p:spPr>
          <a:xfrm rot="5400000">
            <a:off x="4631170" y="1005059"/>
            <a:ext cx="624727" cy="24002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2"/>
            <a:endCxn id="6" idx="0"/>
          </p:cNvCxnSpPr>
          <p:nvPr/>
        </p:nvCxnSpPr>
        <p:spPr>
          <a:xfrm rot="5400000">
            <a:off x="5831303" y="2205192"/>
            <a:ext cx="624727" cy="16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2"/>
            <a:endCxn id="8" idx="0"/>
          </p:cNvCxnSpPr>
          <p:nvPr/>
        </p:nvCxnSpPr>
        <p:spPr>
          <a:xfrm rot="16200000" flipH="1">
            <a:off x="7031437" y="1005059"/>
            <a:ext cx="624727" cy="24002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639617" y="3765309"/>
            <a:ext cx="2207564" cy="24480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大数据平台及数据仓库的规划和建设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商业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智能及数据分析的开发和应用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数据产品的实践与创新</a:t>
            </a:r>
          </a:p>
        </p:txBody>
      </p:sp>
      <p:sp>
        <p:nvSpPr>
          <p:cNvPr id="43" name="矩形 42"/>
          <p:cNvSpPr/>
          <p:nvPr/>
        </p:nvSpPr>
        <p:spPr>
          <a:xfrm>
            <a:off x="5039883" y="3765308"/>
            <a:ext cx="2207564" cy="24480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en-US" altLang="zh-CN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O2C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Order to Cash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）及</a:t>
            </a:r>
            <a:r>
              <a:rPr lang="en-US" altLang="zh-CN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ISC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（集成供应链）流程应用支持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供应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链及财务业务应用解决方案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智能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制造及物联网平台规划和建设</a:t>
            </a:r>
          </a:p>
        </p:txBody>
      </p:sp>
      <p:sp>
        <p:nvSpPr>
          <p:cNvPr id="44" name="矩形 43"/>
          <p:cNvSpPr/>
          <p:nvPr/>
        </p:nvSpPr>
        <p:spPr>
          <a:xfrm>
            <a:off x="7440150" y="3765308"/>
            <a:ext cx="2207564" cy="24480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人力资源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、行政、采购、合规和法务等平台业务解决方案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新华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三大学业务解决方案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应用平台的规划和开发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20135" y="14127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部长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：谌平</a:t>
            </a:r>
            <a:endParaRPr lang="zh-CN" altLang="en-US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7683" y="321909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：苏晓梅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29104" y="321909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：季丽春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41021" y="32043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：彭小莉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23511" y="320438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：肖海娟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840417" y="2517555"/>
            <a:ext cx="2207564" cy="5758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员工应用部</a:t>
            </a:r>
            <a:endParaRPr lang="zh-CN" altLang="en-US" sz="1867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40417" y="3765309"/>
            <a:ext cx="2207564" cy="24480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协同和门户的规划和建设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办公解决方案</a:t>
            </a:r>
          </a:p>
          <a:p>
            <a:pPr marL="380876" indent="-380876" defTabSz="1218804" fontAlgn="base"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n"/>
            </a:pP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办公自动化</a:t>
            </a:r>
            <a:r>
              <a:rPr lang="zh-CN" altLang="en-US" sz="14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平台的开发和应用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223777" y="320438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：唐光华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肘形连接符 8"/>
          <p:cNvCxnSpPr>
            <a:stCxn id="3" idx="2"/>
            <a:endCxn id="21" idx="0"/>
          </p:cNvCxnSpPr>
          <p:nvPr/>
        </p:nvCxnSpPr>
        <p:spPr>
          <a:xfrm rot="16200000" flipH="1">
            <a:off x="8231570" y="-195075"/>
            <a:ext cx="624725" cy="48005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7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323123"/>
            <a:ext cx="10342669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</a:rPr>
              <a:t>研发及平台方案</a:t>
            </a:r>
            <a:r>
              <a:rPr lang="zh-CN" altLang="en-US" sz="4000" dirty="0">
                <a:solidFill>
                  <a:srgbClr val="C00000"/>
                </a:solidFill>
              </a:rPr>
              <a:t>部人员名单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39883" y="1316943"/>
            <a:ext cx="2207564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研发及平台方案部（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39617" y="2517557"/>
            <a:ext cx="2207564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数据方案部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(6)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39883" y="2517557"/>
            <a:ext cx="2207564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方案部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(13)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9350" y="2517557"/>
            <a:ext cx="2207564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研发业务部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(15)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440150" y="2517557"/>
            <a:ext cx="2207564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平台业务部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(7)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0031" y="3765309"/>
            <a:ext cx="1968000" cy="2736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胡嘉瑜    蒋宇轩</a:t>
            </a:r>
          </a:p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李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昆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昆    李   晟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刘成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海    刘   凤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马伟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海    马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现朋</a:t>
            </a:r>
          </a:p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王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怀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东    翟国秀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张俊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棋    张   晟</a:t>
            </a:r>
            <a:endParaRPr lang="en-US" altLang="zh-CN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陈玥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秀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3" idx="2"/>
            <a:endCxn id="7" idx="0"/>
          </p:cNvCxnSpPr>
          <p:nvPr/>
        </p:nvCxnSpPr>
        <p:spPr>
          <a:xfrm rot="5400000">
            <a:off x="3431037" y="-195075"/>
            <a:ext cx="624727" cy="48005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" idx="2"/>
            <a:endCxn id="5" idx="0"/>
          </p:cNvCxnSpPr>
          <p:nvPr/>
        </p:nvCxnSpPr>
        <p:spPr>
          <a:xfrm rot="5400000">
            <a:off x="4631170" y="1005059"/>
            <a:ext cx="624727" cy="24002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2"/>
            <a:endCxn id="6" idx="0"/>
          </p:cNvCxnSpPr>
          <p:nvPr/>
        </p:nvCxnSpPr>
        <p:spPr>
          <a:xfrm rot="5400000">
            <a:off x="5831303" y="2205192"/>
            <a:ext cx="624727" cy="16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2"/>
            <a:endCxn id="8" idx="0"/>
          </p:cNvCxnSpPr>
          <p:nvPr/>
        </p:nvCxnSpPr>
        <p:spPr>
          <a:xfrm rot="16200000" flipH="1">
            <a:off x="7031437" y="1005059"/>
            <a:ext cx="624727" cy="24002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639616" y="3765309"/>
            <a:ext cx="1968000" cy="2736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陈   鹏    陈   威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侯   学    张   成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张恺豪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39883" y="3765308"/>
            <a:ext cx="1968000" cy="2736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洪晓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珍   李   磊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李   铭    李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跃华</a:t>
            </a:r>
          </a:p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彭   磊    彭   强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沈江南    王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宾</a:t>
            </a:r>
            <a:endParaRPr lang="en-US" altLang="zh-CN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许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晓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晓    叶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素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琴</a:t>
            </a:r>
            <a:endParaRPr lang="en-US" altLang="zh-CN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周   燕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440149" y="3765308"/>
            <a:ext cx="1968000" cy="2736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潘   尚    申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阳阳</a:t>
            </a:r>
          </a:p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时中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朝    甄亚亚</a:t>
            </a:r>
            <a:endParaRPr lang="en-US" altLang="zh-CN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查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文文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20135" y="142748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部长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：谌平</a:t>
            </a:r>
            <a:endParaRPr lang="zh-CN" altLang="en-US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7683" y="3140969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：苏晓梅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师：崔长轩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29104" y="321909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：季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丽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41021" y="310147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：彭小莉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师：唐伟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728182" y="3101479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：肖海娟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师：揣东升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840417" y="2517555"/>
            <a:ext cx="2207564" cy="5758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 defTabSz="121880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员工应用部</a:t>
            </a:r>
            <a:r>
              <a:rPr lang="en-US" altLang="zh-CN" sz="1867" b="1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(6)</a:t>
            </a:r>
            <a:endParaRPr lang="zh-CN" altLang="en-US" sz="1867" b="1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40416" y="3765309"/>
            <a:ext cx="1968000" cy="2736000"/>
          </a:xfrm>
          <a:prstGeom prst="rect">
            <a:avLst/>
          </a:prstGeom>
          <a:noFill/>
          <a:ln w="28575" cap="flat" cmpd="sng" algn="ctr">
            <a:solidFill>
              <a:srgbClr val="0097BE"/>
            </a:solidFill>
            <a:prstDash val="solid"/>
          </a:ln>
          <a:effectLst/>
        </p:spPr>
        <p:txBody>
          <a:bodyPr rtlCol="0" anchor="t"/>
          <a:lstStyle/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鲍仁云    钱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进锋</a:t>
            </a:r>
          </a:p>
          <a:p>
            <a:pPr algn="ctr"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孙如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兵    孙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华</a:t>
            </a:r>
          </a:p>
          <a:p>
            <a:pPr defTabSz="1218804" fontAlgn="base">
              <a:spcBef>
                <a:spcPct val="0"/>
              </a:spcBef>
              <a:spcAft>
                <a:spcPts val="800"/>
              </a:spcAft>
            </a:pPr>
            <a:r>
              <a:rPr lang="zh-CN" altLang="en-US" sz="1867" kern="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万海明</a:t>
            </a:r>
            <a:endParaRPr lang="zh-CN" altLang="en-US" sz="1867" kern="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223777" y="320438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：唐光华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肘形连接符 8"/>
          <p:cNvCxnSpPr>
            <a:stCxn id="3" idx="2"/>
            <a:endCxn id="21" idx="0"/>
          </p:cNvCxnSpPr>
          <p:nvPr/>
        </p:nvCxnSpPr>
        <p:spPr>
          <a:xfrm rot="16200000" flipH="1">
            <a:off x="8231570" y="-195075"/>
            <a:ext cx="624725" cy="48005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9C8ABC2A3433140AFDAEBC96FEEEC22" ma:contentTypeVersion="1" ma:contentTypeDescription="新建文档。" ma:contentTypeScope="" ma:versionID="b7f86e37a9e3b90751b1a5e279ed7d6b">
  <xsd:schema xmlns:xsd="http://www.w3.org/2001/XMLSchema" xmlns:xs="http://www.w3.org/2001/XMLSchema" xmlns:p="http://schemas.microsoft.com/office/2006/metadata/properties" xmlns:ns2="5daf7c9f-a16e-4e27-a4e8-a20f821a18aa" targetNamespace="http://schemas.microsoft.com/office/2006/metadata/properties" ma:root="true" ma:fieldsID="d0d50ebd8ca8a59e20b2050c0d206db4" ns2:_="">
    <xsd:import namespace="5daf7c9f-a16e-4e27-a4e8-a20f821a18a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7c9f-a16e-4e27-a4e8-a20f821a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338500-8261-4861-BF39-2C003E524D8B}"/>
</file>

<file path=customXml/itemProps2.xml><?xml version="1.0" encoding="utf-8"?>
<ds:datastoreItem xmlns:ds="http://schemas.openxmlformats.org/officeDocument/2006/customXml" ds:itemID="{5FC1D430-C84E-49C4-BA44-7943508D6EF9}"/>
</file>

<file path=customXml/itemProps3.xml><?xml version="1.0" encoding="utf-8"?>
<ds:datastoreItem xmlns:ds="http://schemas.openxmlformats.org/officeDocument/2006/customXml" ds:itemID="{F2338500-8261-4861-BF39-2C003E524D8B}"/>
</file>

<file path=customXml/itemProps4.xml><?xml version="1.0" encoding="utf-8"?>
<ds:datastoreItem xmlns:ds="http://schemas.openxmlformats.org/officeDocument/2006/customXml" ds:itemID="{2B4A2EFD-67A4-4FEC-AB68-DF96C702482F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1362</Words>
  <Application>Microsoft Office PowerPoint</Application>
  <PresentationFormat>宽屏</PresentationFormat>
  <Paragraphs>253</Paragraphs>
  <Slides>15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FontAwesome</vt:lpstr>
      <vt:lpstr>华文细黑</vt:lpstr>
      <vt:lpstr>宋体</vt:lpstr>
      <vt:lpstr>微软雅黑</vt:lpstr>
      <vt:lpstr>Arial</vt:lpstr>
      <vt:lpstr>Calibri</vt:lpstr>
      <vt:lpstr>Wingdings</vt:lpstr>
      <vt:lpstr>模板-Confidential 秘密</vt:lpstr>
      <vt:lpstr>think-cell Slide</vt:lpstr>
      <vt:lpstr>PowerPoint 演示文稿</vt:lpstr>
      <vt:lpstr>集团组织架构</vt:lpstr>
      <vt:lpstr>新华三信息技术部门三年愿景规划</vt:lpstr>
      <vt:lpstr>信息技术部组织架构</vt:lpstr>
      <vt:lpstr>信息技术部组织架构</vt:lpstr>
      <vt:lpstr>IT基础架构部组织架构及职责</vt:lpstr>
      <vt:lpstr>IT基础架构部人员名单</vt:lpstr>
      <vt:lpstr>研发及平台方案部组织架构及职责</vt:lpstr>
      <vt:lpstr>研发及平台方案部人员名单</vt:lpstr>
      <vt:lpstr>市场及服务方案部组织架构及职责</vt:lpstr>
      <vt:lpstr>市场及服务方案部人员名单</vt:lpstr>
      <vt:lpstr>IT管理与信息安全部组织架构</vt:lpstr>
      <vt:lpstr>IT管理与信息安全部组织架构及人员名单</vt:lpstr>
      <vt:lpstr>流程与变革管理部人员名单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Xu, Jin-Shui</dc:creator>
  <cp:lastModifiedBy>Xu, Jin-Shui</cp:lastModifiedBy>
  <cp:revision>2</cp:revision>
  <dcterms:created xsi:type="dcterms:W3CDTF">2019-07-22T08:04:18Z</dcterms:created>
  <dcterms:modified xsi:type="dcterms:W3CDTF">2019-07-22T08:13:38Z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0x01010079C8ABC2A3433140AFDAEBC96FEEEC22</vt:lpwstr>
  </property>
  <property fmtid="{D5CDD505-2E9C-101B-9397-08002B2CF9AE}" pid="3" name="_dlc_DocIdItemGuid">
    <vt:lpwstr>52607387-0a56-403c-9001-83ff1f015ce1</vt:lpwstr>
  </property>
</Properties>
</file>