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TL概念及作用和功能" id="{AA002D7E-D310-48C7-8A82-E1E117126834}">
          <p14:sldIdLst>
            <p14:sldId id="256"/>
          </p14:sldIdLst>
        </p14:section>
        <p14:section name="ETL在模型所处位置" id="{3A662A57-1174-4CD9-B1B8-8597CE24F0E2}">
          <p14:sldIdLst>
            <p14:sldId id="257"/>
          </p14:sldIdLst>
        </p14:section>
        <p14:section name="常见ETL工具及kettle的优势" id="{A79C4A2F-1AC6-4F2C-947B-CE9254A77E3D}">
          <p14:sldIdLst>
            <p14:sldId id="258"/>
          </p14:sldIdLst>
        </p14:section>
        <p14:section name="kettle的介绍" id="{96E23915-287E-452A-8608-13CDCC57E8C3}">
          <p14:sldIdLst>
            <p14:sldId id="259"/>
            <p14:sldId id="260"/>
          </p14:sldIdLst>
        </p14:section>
        <p14:section name="转换的属性" id="{341A9117-669B-4483-9031-956B66F0908A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作业的属性" id="{5E46431A-3C01-4B80-81C6-F03082E0185B}">
          <p14:sldIdLst>
            <p14:sldId id="267"/>
            <p14:sldId id="268"/>
          </p14:sldIdLst>
        </p14:section>
        <p14:section name="文件示例" id="{33EE77A7-BB8E-4526-A33C-F8FC9DD6A0DB}">
          <p14:sldIdLst>
            <p14:sldId id="269"/>
          </p14:sldIdLst>
        </p14:section>
        <p14:section name="数据库示例" id="{A0743E0F-7476-49F3-9D34-6B3B7E5CC6B8}">
          <p14:sldIdLst>
            <p14:sldId id="270"/>
          </p14:sldIdLst>
        </p14:section>
        <p14:section name="接口示例" id="{8388C573-8592-49FB-B268-899420CC2A2E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9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37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9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3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16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7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54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85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13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06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75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0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0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4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4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7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DD08-34F3-4444-BCA9-1C1C33DC60A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785A-C426-4EED-94E2-8D2E41012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D09D-A6B7-49E0-B21C-CA6F917CE498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8164-DA3A-4912-9058-9F35D7F32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9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hitachivantara.com/s/pentaho" TargetMode="External"/><Relationship Id="rId2" Type="http://schemas.openxmlformats.org/officeDocument/2006/relationships/hyperlink" Target="https://help.pentaho.com/Documentation/9.0/Products/Pentaho_Data_Integra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kettle.net.c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951740"/>
            <a:ext cx="1853514" cy="393399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+mj-ea"/>
              </a:rPr>
              <a:t>ETL</a:t>
            </a:r>
            <a:r>
              <a:rPr lang="zh-CN" altLang="en-US" sz="2000" dirty="0" smtClean="0"/>
              <a:t>概念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4574" y="1305371"/>
            <a:ext cx="9144000" cy="1002913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ETL</a:t>
            </a:r>
            <a:r>
              <a:rPr lang="zh-CN" altLang="en-US" sz="1800" dirty="0"/>
              <a:t>分别是“</a:t>
            </a:r>
            <a:r>
              <a:rPr lang="en-US" altLang="zh-CN" sz="1800" dirty="0"/>
              <a:t>Extract”</a:t>
            </a:r>
            <a:r>
              <a:rPr lang="zh-CN" altLang="en-US" sz="1800" dirty="0"/>
              <a:t>、“ </a:t>
            </a:r>
            <a:r>
              <a:rPr lang="en-US" altLang="zh-CN" sz="1800" dirty="0"/>
              <a:t>Transform” </a:t>
            </a:r>
            <a:r>
              <a:rPr lang="zh-CN" altLang="en-US" sz="1800" dirty="0"/>
              <a:t>、“</a:t>
            </a:r>
            <a:r>
              <a:rPr lang="en-US" altLang="zh-CN" sz="1800" dirty="0"/>
              <a:t>Load”</a:t>
            </a:r>
            <a:r>
              <a:rPr lang="zh-CN" altLang="en-US" sz="1800" dirty="0"/>
              <a:t>三个单词的首字母缩写也就是“抽取”、“转换”、“装载”，但我们日常往往简称其为数据抽取</a:t>
            </a:r>
            <a:r>
              <a:rPr lang="zh-CN" altLang="en-US" sz="2000" dirty="0"/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2282726"/>
            <a:ext cx="1837038" cy="404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latin typeface="+mj-ea"/>
              </a:rPr>
              <a:t>ETL</a:t>
            </a:r>
            <a:r>
              <a:rPr lang="zh-CN" altLang="en-US" sz="2000" dirty="0" smtClean="0">
                <a:latin typeface="+mj-ea"/>
              </a:rPr>
              <a:t>作用</a:t>
            </a:r>
            <a:endParaRPr lang="zh-CN" altLang="en-US" sz="2000" dirty="0">
              <a:latin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4574" y="2661914"/>
            <a:ext cx="9308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通常，用户的数据源分布在各个子系统和节点中，利用</a:t>
            </a:r>
            <a:r>
              <a:rPr lang="en-US" altLang="zh-CN" dirty="0"/>
              <a:t>ETL</a:t>
            </a:r>
            <a:r>
              <a:rPr lang="zh-CN" altLang="en-US" dirty="0"/>
              <a:t>将各个子系统上的数据，通过自动化</a:t>
            </a:r>
            <a:r>
              <a:rPr lang="en-US" altLang="zh-CN" dirty="0"/>
              <a:t>FTP</a:t>
            </a:r>
            <a:r>
              <a:rPr lang="zh-CN" altLang="en-US" dirty="0"/>
              <a:t>或手动控制传到</a:t>
            </a:r>
            <a:r>
              <a:rPr lang="en-US" altLang="zh-CN" dirty="0"/>
              <a:t>UNIX</a:t>
            </a:r>
            <a:r>
              <a:rPr lang="zh-CN" altLang="en-US" dirty="0"/>
              <a:t>或</a:t>
            </a:r>
            <a:r>
              <a:rPr lang="en-US" altLang="zh-CN" dirty="0"/>
              <a:t>NT</a:t>
            </a:r>
            <a:r>
              <a:rPr lang="zh-CN" altLang="en-US" dirty="0"/>
              <a:t>服务器上，进行抽取、清洗和转化处理，然后加载到数据仓库。因为现有业务数据源多，保证数据的一致性，真正理解数据的业务含义，跨越多平台、多系统整合数据，最大可能提高数据的质量，迎合业务需求不断变化的特性，是</a:t>
            </a:r>
            <a:r>
              <a:rPr lang="en-US" altLang="zh-CN" dirty="0"/>
              <a:t>ETL</a:t>
            </a:r>
            <a:r>
              <a:rPr lang="zh-CN" altLang="en-US" dirty="0"/>
              <a:t>技术处理的关键。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4290498"/>
            <a:ext cx="1837038" cy="404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latin typeface="+mj-ea"/>
              </a:rPr>
              <a:t>ETL</a:t>
            </a:r>
            <a:r>
              <a:rPr lang="zh-CN" altLang="en-US" sz="2000" dirty="0" smtClean="0">
                <a:latin typeface="+mj-ea"/>
              </a:rPr>
              <a:t>功能</a:t>
            </a:r>
            <a:endParaRPr lang="zh-CN" altLang="en-US" sz="2000" dirty="0">
              <a:latin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4574" y="4492871"/>
            <a:ext cx="905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ETL</a:t>
            </a:r>
            <a:r>
              <a:rPr lang="zh-CN" altLang="en-US" dirty="0"/>
              <a:t>工具的功能可以概括为以下几方面：对平台的支持、对数据源的支持、数据转换功能、管理和调度功能、集成和开放性、对元数据的管理。</a:t>
            </a:r>
          </a:p>
        </p:txBody>
      </p:sp>
    </p:spTree>
    <p:extLst>
      <p:ext uri="{BB962C8B-B14F-4D97-AF65-F5344CB8AC3E}">
        <p14:creationId xmlns:p14="http://schemas.microsoft.com/office/powerpoint/2010/main" val="366213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0975"/>
            <a:ext cx="9679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控件共用的功能点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数据发送</a:t>
            </a:r>
            <a:endParaRPr lang="en-US" altLang="zh-CN" dirty="0" smtClean="0"/>
          </a:p>
          <a:p>
            <a:r>
              <a:rPr lang="en-US" altLang="zh-CN" dirty="0" smtClean="0"/>
              <a:t>             round-robin:</a:t>
            </a:r>
            <a:r>
              <a:rPr lang="zh-CN" altLang="en-US" dirty="0" smtClean="0"/>
              <a:t>数据循环的方式发送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复制发送模式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数据以交叉的方式发送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行数据发送</a:t>
            </a:r>
            <a:r>
              <a:rPr lang="en-US" altLang="zh-CN" dirty="0" smtClean="0"/>
              <a:t>A</a:t>
            </a:r>
            <a:r>
              <a:rPr lang="zh-CN" altLang="en-US" dirty="0" smtClean="0"/>
              <a:t>步骤，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行数据发送</a:t>
            </a:r>
            <a:r>
              <a:rPr lang="en-US" altLang="zh-CN" dirty="0" smtClean="0"/>
              <a:t>B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改变开始复制的数量</a:t>
            </a:r>
            <a:r>
              <a:rPr lang="en-US" altLang="zh-CN" dirty="0" smtClean="0"/>
              <a:t>:</a:t>
            </a:r>
            <a:r>
              <a:rPr lang="zh-CN" altLang="en-US" dirty="0" smtClean="0"/>
              <a:t>重复的步骤执行次数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Sniff Test During Execution:</a:t>
            </a:r>
            <a:r>
              <a:rPr lang="zh-CN" altLang="en-US" dirty="0" smtClean="0"/>
              <a:t>转换执行中查看实时的数据情况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601" y="3129138"/>
            <a:ext cx="1619048" cy="13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1935301"/>
            <a:ext cx="5116222" cy="422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5301"/>
            <a:ext cx="4209524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6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09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转换中常用控件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" y="1009650"/>
            <a:ext cx="12047193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5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09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作业中常用控件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14400"/>
            <a:ext cx="1167765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8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561975"/>
            <a:ext cx="2840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作业中四种连接线的用途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、并行执行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、无条件的执行下一步骤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、为真时执行下一步骤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、为假时执行下一步骤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971" y="4988780"/>
            <a:ext cx="5657143" cy="12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69" y="1864593"/>
            <a:ext cx="5657143" cy="13142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969" y="3369544"/>
            <a:ext cx="5657143" cy="14285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969" y="654881"/>
            <a:ext cx="3095238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190875"/>
            <a:ext cx="12058650" cy="2695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875" y="485775"/>
            <a:ext cx="4982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、文件类型确认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、确认数据的分隔符和封闭符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、检查数据文件是否带有隐藏行或列</a:t>
            </a:r>
            <a:r>
              <a:rPr lang="en-US" altLang="zh-CN" dirty="0" smtClean="0"/>
              <a:t>(excel/csv)</a:t>
            </a:r>
          </a:p>
          <a:p>
            <a:r>
              <a:rPr lang="en-US" altLang="zh-CN" dirty="0"/>
              <a:t>4</a:t>
            </a:r>
            <a:r>
              <a:rPr lang="zh-CN" altLang="en-US" dirty="0" smtClean="0"/>
              <a:t>、文件编码更改与数据库一致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、对数据转换处理成所需的数据结构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、流中的数据类型尽可能的与数据库一致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90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6" y="2033688"/>
            <a:ext cx="10357994" cy="1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06" y="4124416"/>
            <a:ext cx="10357994" cy="14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7275" y="819150"/>
            <a:ext cx="6546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注意项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、表输入的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、表输入中是否使用局部变量，有使用勾选</a:t>
            </a:r>
            <a:r>
              <a:rPr lang="en-US" altLang="zh-CN" dirty="0" smtClean="0"/>
              <a:t>’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中的变量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30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97" y="4038600"/>
            <a:ext cx="11491353" cy="1442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0100" y="866775"/>
            <a:ext cx="5445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、获取所需信息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url</a:t>
            </a:r>
            <a:r>
              <a:rPr lang="en-US" altLang="zh-CN" dirty="0"/>
              <a:t>(</a:t>
            </a:r>
            <a:r>
              <a:rPr lang="zh-CN" altLang="en-US" dirty="0" smtClean="0"/>
              <a:t>账户密码、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、主机及端口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rest client</a:t>
            </a:r>
            <a:r>
              <a:rPr lang="zh-CN" altLang="en-US" dirty="0" smtClean="0"/>
              <a:t>输出指定的类型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74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72" y="3361038"/>
            <a:ext cx="9168715" cy="3242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572" y="57666"/>
            <a:ext cx="9168715" cy="29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7923" y="827008"/>
            <a:ext cx="10997513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Arial" panose="020B0604020202020204" pitchFamily="34" charset="0"/>
              </a:rPr>
              <a:t>informatica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 err="1">
                <a:latin typeface="Arial" panose="020B0604020202020204" pitchFamily="34" charset="0"/>
              </a:rPr>
              <a:t>datastage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kettle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ODI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SSIS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 err="1" smtClean="0">
                <a:latin typeface="Arial" panose="020B0604020202020204" pitchFamily="34" charset="0"/>
              </a:rPr>
              <a:t>talend</a:t>
            </a:r>
            <a:r>
              <a:rPr lang="zh-CN" altLang="en-US" dirty="0" smtClean="0">
                <a:latin typeface="Arial" panose="020B0604020202020204" pitchFamily="34" charset="0"/>
              </a:rPr>
              <a:t>及国内</a:t>
            </a:r>
            <a:r>
              <a:rPr lang="zh-CN" altLang="en-US" dirty="0">
                <a:latin typeface="Arial" panose="020B0604020202020204" pitchFamily="34" charset="0"/>
              </a:rPr>
              <a:t>一些</a:t>
            </a:r>
            <a:r>
              <a:rPr lang="en-US" altLang="zh-CN" dirty="0">
                <a:latin typeface="Arial" panose="020B0604020202020204" pitchFamily="34" charset="0"/>
              </a:rPr>
              <a:t>BI</a:t>
            </a:r>
            <a:r>
              <a:rPr lang="zh-CN" altLang="en-US" dirty="0">
                <a:latin typeface="Arial" panose="020B0604020202020204" pitchFamily="34" charset="0"/>
              </a:rPr>
              <a:t>软件供应商配套的</a:t>
            </a:r>
            <a:r>
              <a:rPr lang="en-US" altLang="zh-CN" dirty="0">
                <a:latin typeface="Arial" panose="020B0604020202020204" pitchFamily="34" charset="0"/>
              </a:rPr>
              <a:t>ETL</a:t>
            </a:r>
            <a:r>
              <a:rPr lang="zh-CN" altLang="en-US" dirty="0">
                <a:latin typeface="Arial" panose="020B0604020202020204" pitchFamily="34" charset="0"/>
              </a:rPr>
              <a:t>工具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3811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1644579"/>
            <a:ext cx="11920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劣势：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属于商业软件，而</a:t>
            </a:r>
            <a:r>
              <a:rPr lang="en-US" altLang="zh-CN" dirty="0" smtClean="0"/>
              <a:t>Kettle</a:t>
            </a:r>
            <a:r>
              <a:rPr lang="zh-CN" altLang="en-US" dirty="0" smtClean="0"/>
              <a:t>是开源软件；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将客户端和服务端进行分离，而</a:t>
            </a:r>
            <a:r>
              <a:rPr lang="en-US" altLang="zh-CN" dirty="0" smtClean="0"/>
              <a:t>Kettle</a:t>
            </a:r>
            <a:r>
              <a:rPr lang="zh-CN" altLang="en-US" dirty="0" smtClean="0"/>
              <a:t>则没有但需要基于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；因此</a:t>
            </a:r>
            <a:r>
              <a:rPr lang="en-US" altLang="zh-CN" dirty="0" smtClean="0"/>
              <a:t>Kettle</a:t>
            </a:r>
            <a:r>
              <a:rPr lang="zh-CN" altLang="en-US" dirty="0" smtClean="0"/>
              <a:t>的部署比较简易；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比</a:t>
            </a:r>
            <a:r>
              <a:rPr lang="en-US" altLang="zh-CN" dirty="0" smtClean="0"/>
              <a:t>kettle</a:t>
            </a:r>
            <a:r>
              <a:rPr lang="zh-CN" altLang="en-US" dirty="0" smtClean="0"/>
              <a:t>稳定。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将元数据及一些配置信息存储于配置的数据库，也就是说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需要借助其他数据库才能运行；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Kettle</a:t>
            </a:r>
            <a:r>
              <a:rPr lang="zh-CN" altLang="en-US" dirty="0" smtClean="0"/>
              <a:t>均有监控日志功能，这也是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工具必须具备的，</a:t>
            </a:r>
            <a:r>
              <a:rPr lang="en-US" altLang="zh-CN" dirty="0" err="1" smtClean="0"/>
              <a:t>Informatica</a:t>
            </a:r>
            <a:r>
              <a:rPr lang="zh-CN" altLang="en-US" dirty="0" smtClean="0"/>
              <a:t>的监控日志相对要详细一些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非常广泛的数据库，文件，另外可以通过插件扩展。</a:t>
            </a:r>
            <a:endParaRPr lang="en-US" altLang="zh-CN" dirty="0" smtClean="0"/>
          </a:p>
          <a:p>
            <a:r>
              <a:rPr lang="zh-CN" altLang="en-US" dirty="0" smtClean="0"/>
              <a:t>    有非常容易使用的 </a:t>
            </a:r>
            <a:r>
              <a:rPr lang="en-US" altLang="zh-CN" dirty="0" err="1" smtClean="0"/>
              <a:t>gui</a:t>
            </a:r>
            <a:r>
              <a:rPr lang="zh-CN" altLang="en-US" dirty="0" smtClean="0"/>
              <a:t>，出现问题可以到社区咨询。</a:t>
            </a:r>
            <a:endParaRPr lang="en-US" altLang="zh-CN" dirty="0" smtClean="0"/>
          </a:p>
          <a:p>
            <a:r>
              <a:rPr lang="zh-CN" altLang="en-US" dirty="0" smtClean="0"/>
              <a:t>    可跨平台，扩展性好。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-65902" y="1275247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Informatica</a:t>
            </a:r>
            <a:r>
              <a:rPr lang="zh-CN" altLang="en-US" dirty="0" smtClean="0">
                <a:latin typeface="Arial" panose="020B0604020202020204" pitchFamily="34" charset="0"/>
              </a:rPr>
              <a:t>和</a:t>
            </a:r>
            <a:r>
              <a:rPr lang="en-US" altLang="zh-CN" dirty="0" smtClean="0">
                <a:latin typeface="Arial" panose="020B0604020202020204" pitchFamily="34" charset="0"/>
              </a:rPr>
              <a:t>kettle</a:t>
            </a:r>
            <a:r>
              <a:rPr lang="zh-CN" altLang="en-US" dirty="0" smtClean="0">
                <a:latin typeface="Arial" panose="020B0604020202020204" pitchFamily="34" charset="0"/>
              </a:rPr>
              <a:t>对比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4439" y="4478655"/>
            <a:ext cx="11254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Kettle</a:t>
            </a:r>
            <a:r>
              <a:rPr lang="zh-CN" altLang="en-US" dirty="0" smtClean="0"/>
              <a:t>文献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https://help.pentaho.com/Documentation/9.0/Products/Pentaho_Data_Integration</a:t>
            </a:r>
            <a:endParaRPr lang="en-US" altLang="zh-CN" dirty="0" smtClean="0"/>
          </a:p>
          <a:p>
            <a:r>
              <a:rPr lang="en-US" altLang="zh-CN" dirty="0" smtClean="0"/>
              <a:t>Kettle</a:t>
            </a:r>
            <a:r>
              <a:rPr lang="zh-CN" altLang="en-US" dirty="0" smtClean="0"/>
              <a:t>论坛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 https://community.hitachivantara.com/s/pentaho</a:t>
            </a:r>
            <a:endParaRPr lang="en-US" altLang="zh-CN" dirty="0" smtClean="0"/>
          </a:p>
          <a:p>
            <a:r>
              <a:rPr lang="en-US" altLang="zh-CN" dirty="0" smtClean="0"/>
              <a:t>Kettle</a:t>
            </a:r>
            <a:r>
              <a:rPr lang="zh-CN" altLang="en-US" dirty="0" smtClean="0"/>
              <a:t>中文官网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 http://www.kettle.net.cn/</a:t>
            </a:r>
            <a:endParaRPr lang="en-US" altLang="zh-CN" dirty="0" smtClean="0"/>
          </a:p>
          <a:p>
            <a:r>
              <a:rPr lang="en-US" altLang="zh-CN" dirty="0" smtClean="0"/>
              <a:t>Kettle</a:t>
            </a:r>
            <a:r>
              <a:rPr lang="zh-CN" altLang="en-US" dirty="0" smtClean="0"/>
              <a:t>下载地址</a:t>
            </a:r>
            <a:endParaRPr lang="en-US" altLang="zh-CN" dirty="0" smtClean="0"/>
          </a:p>
          <a:p>
            <a:r>
              <a:rPr lang="en-US" altLang="zh-CN" dirty="0" smtClean="0"/>
              <a:t> https://community.hitachivantara.com/s/article/data-integration-kettle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6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412338"/>
            <a:ext cx="2133600" cy="330199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常用文件夹介绍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0"/>
            <a:ext cx="6210300" cy="6496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767938"/>
            <a:ext cx="5257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Kettle</a:t>
            </a:r>
            <a:r>
              <a:rPr lang="zh-CN" altLang="en-US" sz="1600" dirty="0" smtClean="0"/>
              <a:t>压缩包都会存在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linux</a:t>
            </a:r>
            <a:r>
              <a:rPr lang="zh-CN" altLang="en-US" sz="1600" dirty="0" smtClean="0"/>
              <a:t>两个系统的执行文件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Lib:</a:t>
            </a:r>
            <a:r>
              <a:rPr lang="zh-CN" altLang="en-US" sz="1600" dirty="0" smtClean="0"/>
              <a:t>存放常用数据库的</a:t>
            </a:r>
            <a:r>
              <a:rPr lang="en-US" altLang="zh-CN" sz="1600" dirty="0" smtClean="0"/>
              <a:t>JDBC jar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Logs:</a:t>
            </a:r>
            <a:r>
              <a:rPr lang="zh-CN" altLang="en-US" sz="1600" dirty="0" smtClean="0"/>
              <a:t>记录当天整个</a:t>
            </a:r>
            <a:r>
              <a:rPr lang="en-US" altLang="zh-CN" sz="1600" dirty="0" smtClean="0"/>
              <a:t>kettle</a:t>
            </a:r>
            <a:r>
              <a:rPr lang="zh-CN" altLang="en-US" sz="1600" dirty="0" smtClean="0"/>
              <a:t>所有执行过的日志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Samples:</a:t>
            </a:r>
            <a:r>
              <a:rPr lang="zh-CN" altLang="en-US" sz="1600" dirty="0" smtClean="0"/>
              <a:t>存放</a:t>
            </a:r>
            <a:r>
              <a:rPr lang="en-US" altLang="zh-CN" sz="1600" dirty="0" smtClean="0"/>
              <a:t>job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ktr</a:t>
            </a:r>
            <a:r>
              <a:rPr lang="zh-CN" altLang="en-US" sz="1600" dirty="0" smtClean="0"/>
              <a:t>相关控件的示例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Carte.bat:</a:t>
            </a:r>
            <a:r>
              <a:rPr lang="zh-CN" altLang="en-US" sz="1600" dirty="0" smtClean="0"/>
              <a:t>集群服务，需要在</a:t>
            </a:r>
            <a:r>
              <a:rPr lang="en-US" altLang="zh-CN" sz="1600" dirty="0" err="1" smtClean="0"/>
              <a:t>pwd</a:t>
            </a:r>
            <a:r>
              <a:rPr lang="zh-CN" altLang="en-US" sz="1600" dirty="0" smtClean="0"/>
              <a:t>中配置主从节点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Kitchen.bat:</a:t>
            </a:r>
            <a:r>
              <a:rPr lang="zh-CN" altLang="en-US" sz="1600" dirty="0" smtClean="0"/>
              <a:t>后台执行</a:t>
            </a:r>
            <a:r>
              <a:rPr lang="en-US" altLang="zh-CN" sz="1600" dirty="0" smtClean="0"/>
              <a:t>job</a:t>
            </a:r>
            <a:r>
              <a:rPr lang="zh-CN" altLang="en-US" sz="1600" dirty="0" smtClean="0"/>
              <a:t>的服务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Pan.bat:</a:t>
            </a:r>
            <a:r>
              <a:rPr lang="zh-CN" altLang="en-US" sz="1600" dirty="0" smtClean="0"/>
              <a:t>后台执行</a:t>
            </a:r>
            <a:r>
              <a:rPr lang="en-US" altLang="zh-CN" sz="1600" dirty="0" err="1" smtClean="0"/>
              <a:t>ktr</a:t>
            </a:r>
            <a:r>
              <a:rPr lang="zh-CN" altLang="en-US" sz="1600" dirty="0" smtClean="0"/>
              <a:t>的服务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Spoon.bat:</a:t>
            </a:r>
            <a:r>
              <a:rPr lang="zh-CN" altLang="en-US" sz="1600" dirty="0" smtClean="0"/>
              <a:t>启动</a:t>
            </a:r>
            <a:r>
              <a:rPr lang="en-US" altLang="zh-CN" sz="1600" dirty="0" smtClean="0"/>
              <a:t>GUI</a:t>
            </a:r>
            <a:r>
              <a:rPr lang="zh-CN" altLang="en-US" sz="1600" dirty="0" smtClean="0"/>
              <a:t>开发页面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158213"/>
            <a:ext cx="6210300" cy="1261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 smtClean="0">
                <a:latin typeface="+mj-ea"/>
              </a:rPr>
              <a:t>Kettle</a:t>
            </a:r>
            <a:r>
              <a:rPr lang="zh-CN" altLang="en-US" sz="1800" dirty="0" smtClean="0">
                <a:latin typeface="+mj-ea"/>
              </a:rPr>
              <a:t>压缩包</a:t>
            </a:r>
            <a:endParaRPr lang="en-US" altLang="zh-CN" sz="1800" dirty="0" smtClean="0">
              <a:latin typeface="+mj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smtClean="0">
                <a:latin typeface="+mn-ea"/>
                <a:ea typeface="+mn-ea"/>
              </a:rPr>
              <a:t> </a:t>
            </a:r>
            <a:r>
              <a:rPr lang="en-US" altLang="zh-CN" sz="1800" dirty="0" smtClean="0">
                <a:latin typeface="+mn-ea"/>
                <a:ea typeface="+mn-ea"/>
              </a:rPr>
              <a:t>Kettle</a:t>
            </a:r>
            <a:r>
              <a:rPr lang="zh-CN" altLang="en-US" sz="1800" dirty="0" smtClean="0">
                <a:latin typeface="+mn-ea"/>
                <a:ea typeface="+mn-ea"/>
              </a:rPr>
              <a:t>压缩包都会存在</a:t>
            </a:r>
            <a:r>
              <a:rPr lang="en-US" altLang="zh-CN" sz="1800" dirty="0" smtClean="0">
                <a:latin typeface="+mn-ea"/>
                <a:ea typeface="+mn-ea"/>
              </a:rPr>
              <a:t>windows</a:t>
            </a:r>
            <a:r>
              <a:rPr lang="zh-CN" altLang="en-US" sz="1800" dirty="0" smtClean="0">
                <a:latin typeface="+mn-ea"/>
                <a:ea typeface="+mn-ea"/>
              </a:rPr>
              <a:t>和</a:t>
            </a:r>
            <a:r>
              <a:rPr lang="en-US" altLang="zh-CN" sz="1800" dirty="0" err="1" smtClean="0">
                <a:latin typeface="+mn-ea"/>
                <a:ea typeface="+mn-ea"/>
              </a:rPr>
              <a:t>linux</a:t>
            </a:r>
            <a:r>
              <a:rPr lang="zh-CN" altLang="en-US" sz="1800" dirty="0" smtClean="0">
                <a:latin typeface="+mn-ea"/>
                <a:ea typeface="+mn-ea"/>
              </a:rPr>
              <a:t>两个系统的执行文件</a:t>
            </a:r>
            <a:endParaRPr lang="en-US" altLang="zh-CN" sz="1800" dirty="0" smtClean="0">
              <a:latin typeface="+mn-ea"/>
              <a:ea typeface="+mn-ea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772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93" y="1711511"/>
            <a:ext cx="3574032" cy="2277011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6675" y="193137"/>
            <a:ext cx="10648950" cy="244528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GUI</a:t>
            </a:r>
            <a:r>
              <a:rPr lang="zh-CN" altLang="en-US" sz="2000" dirty="0" smtClean="0"/>
              <a:t>页面的介绍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1600" dirty="0" smtClean="0"/>
              <a:t>kettle</a:t>
            </a:r>
            <a:r>
              <a:rPr lang="zh-CN" altLang="en-US" sz="1600" dirty="0" smtClean="0"/>
              <a:t>存在两套文件系统：资源库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即所有文件保留在远程数据库中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，可创建用户进行管理、本地文件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每个用户电脑创建的文件</a:t>
            </a:r>
            <a:r>
              <a:rPr lang="en-US" altLang="zh-CN" sz="1600" dirty="0" smtClean="0"/>
              <a:t>)</a:t>
            </a:r>
            <a:br>
              <a:rPr lang="en-US" altLang="zh-CN" sz="1600" dirty="0" smtClean="0"/>
            </a:br>
            <a:r>
              <a:rPr lang="zh-CN" altLang="en-US" sz="1600" dirty="0"/>
              <a:t>重</a:t>
            </a:r>
            <a:r>
              <a:rPr lang="zh-CN" altLang="en-US" sz="1600" dirty="0" smtClean="0"/>
              <a:t>点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 err="1" smtClean="0"/>
              <a:t>kettle.properties</a:t>
            </a:r>
            <a:r>
              <a:rPr lang="zh-CN" altLang="en-US" sz="1600" dirty="0" smtClean="0"/>
              <a:t>：全局变量文件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默认地址</a:t>
            </a:r>
            <a:r>
              <a:rPr lang="en-US" altLang="zh-CN" sz="1600" dirty="0" smtClean="0"/>
              <a:t>:C:\Users\</a:t>
            </a:r>
            <a:r>
              <a:rPr lang="zh-CN" altLang="en-US" sz="1600" dirty="0" smtClean="0"/>
              <a:t>域账户</a:t>
            </a:r>
            <a:r>
              <a:rPr lang="en-US" altLang="zh-CN" sz="1600" dirty="0" smtClean="0"/>
              <a:t>\.kettle\</a:t>
            </a:r>
            <a:r>
              <a:rPr lang="en-US" altLang="zh-CN" sz="1600" dirty="0" err="1" smtClean="0"/>
              <a:t>kettle.properties</a:t>
            </a:r>
            <a:r>
              <a:rPr lang="en-US" altLang="zh-CN" sz="1600" dirty="0" smtClean="0"/>
              <a:t>)</a:t>
            </a:r>
            <a:br>
              <a:rPr lang="en-US" altLang="zh-CN" sz="1600" dirty="0" smtClean="0"/>
            </a:br>
            <a:r>
              <a:rPr lang="zh-CN" altLang="en-US" sz="1600" dirty="0" smtClean="0"/>
              <a:t>调试：</a:t>
            </a:r>
            <a:r>
              <a:rPr lang="en-US" altLang="zh-CN" sz="1600" dirty="0" smtClean="0"/>
              <a:t>ETL</a:t>
            </a:r>
            <a:r>
              <a:rPr lang="zh-CN" altLang="en-US" sz="1600" dirty="0" smtClean="0"/>
              <a:t>开发过程中的测试，测试是否达到预期情况。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重放：在</a:t>
            </a:r>
            <a:r>
              <a:rPr lang="en-US" altLang="zh-CN" sz="1600" dirty="0" smtClean="0"/>
              <a:t>job</a:t>
            </a:r>
            <a:r>
              <a:rPr lang="zh-CN" altLang="en-US" sz="1600" dirty="0" smtClean="0"/>
              <a:t>页面有多个</a:t>
            </a:r>
            <a:r>
              <a:rPr lang="en-US" altLang="zh-CN" sz="1600" dirty="0" smtClean="0"/>
              <a:t>job</a:t>
            </a:r>
            <a:r>
              <a:rPr lang="zh-CN" altLang="en-US" sz="1600" dirty="0" smtClean="0"/>
              <a:t>的情况下，可以只执行想要执行的</a:t>
            </a:r>
            <a:r>
              <a:rPr lang="en-US" altLang="zh-CN" sz="1600" dirty="0" smtClean="0"/>
              <a:t>job</a:t>
            </a:r>
            <a:br>
              <a:rPr lang="en-US" altLang="zh-CN" sz="1600" dirty="0" smtClean="0"/>
            </a:br>
            <a:r>
              <a:rPr lang="zh-CN" altLang="en-US" sz="1600" dirty="0" smtClean="0"/>
              <a:t>校验：校验转换是否合法，会检查出常规则的问题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影响分析：追踪数据库表的数据起始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8522"/>
            <a:ext cx="3705225" cy="24198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425" y="3988522"/>
            <a:ext cx="4078857" cy="2376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791" y="3988522"/>
            <a:ext cx="3728068" cy="2376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846" y="2157571"/>
            <a:ext cx="2771429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9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27000"/>
            <a:ext cx="5724525" cy="1901825"/>
          </a:xfrm>
        </p:spPr>
        <p:txBody>
          <a:bodyPr>
            <a:noAutofit/>
          </a:bodyPr>
          <a:lstStyle/>
          <a:p>
            <a:r>
              <a:rPr lang="zh-CN" altLang="en-US" sz="1800" dirty="0" smtClean="0">
                <a:latin typeface="+mj-ea"/>
              </a:rPr>
              <a:t>本地文件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</a:t>
            </a:r>
            <a:r>
              <a:rPr lang="zh-CN" altLang="en-US" sz="1800" dirty="0" smtClean="0">
                <a:latin typeface="+mn-ea"/>
                <a:ea typeface="+mn-ea"/>
              </a:rPr>
              <a:t>转换的名称</a:t>
            </a:r>
            <a:r>
              <a:rPr lang="en-US" altLang="zh-CN" sz="1800" dirty="0" smtClean="0">
                <a:latin typeface="+mn-ea"/>
                <a:ea typeface="+mn-ea"/>
              </a:rPr>
              <a:t/>
            </a:r>
            <a:br>
              <a:rPr lang="en-US" altLang="zh-CN" sz="1800" dirty="0" smtClean="0">
                <a:latin typeface="+mn-ea"/>
                <a:ea typeface="+mn-ea"/>
              </a:rPr>
            </a:br>
            <a:r>
              <a:rPr lang="en-US" altLang="zh-CN" sz="1800" dirty="0" smtClean="0">
                <a:latin typeface="+mn-ea"/>
                <a:ea typeface="+mn-ea"/>
              </a:rPr>
              <a:t>  </a:t>
            </a:r>
            <a:r>
              <a:rPr lang="zh-CN" altLang="en-US" sz="1800" dirty="0" smtClean="0">
                <a:latin typeface="+mn-ea"/>
                <a:ea typeface="+mn-ea"/>
              </a:rPr>
              <a:t>转换的地址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1800" dirty="0" smtClean="0">
                <a:latin typeface="+mn-ea"/>
                <a:ea typeface="+mn-ea"/>
              </a:rPr>
              <a:t>资源库</a:t>
            </a:r>
            <a:r>
              <a:rPr lang="en-US" altLang="zh-CN" sz="1800" dirty="0" smtClean="0">
                <a:latin typeface="+mn-ea"/>
                <a:ea typeface="+mn-ea"/>
              </a:rPr>
              <a:t/>
            </a:r>
            <a:br>
              <a:rPr lang="en-US" altLang="zh-CN" sz="1800" dirty="0" smtClean="0">
                <a:latin typeface="+mn-ea"/>
                <a:ea typeface="+mn-ea"/>
              </a:rPr>
            </a:br>
            <a:r>
              <a:rPr lang="en-US" altLang="zh-CN" sz="1800" dirty="0" smtClean="0">
                <a:latin typeface="+mn-ea"/>
                <a:ea typeface="+mn-ea"/>
              </a:rPr>
              <a:t>   </a:t>
            </a:r>
            <a:r>
              <a:rPr lang="zh-CN" altLang="en-US" sz="1800" dirty="0" smtClean="0">
                <a:latin typeface="+mn-ea"/>
                <a:ea typeface="+mn-ea"/>
              </a:rPr>
              <a:t>目录</a:t>
            </a:r>
            <a:r>
              <a:rPr lang="en-US" altLang="zh-CN" sz="1800" dirty="0" smtClean="0">
                <a:latin typeface="+mn-ea"/>
                <a:ea typeface="+mn-ea"/>
              </a:rPr>
              <a:t/>
            </a:r>
            <a:br>
              <a:rPr lang="en-US" altLang="zh-CN" sz="1800" dirty="0" smtClean="0">
                <a:latin typeface="+mn-ea"/>
                <a:ea typeface="+mn-ea"/>
              </a:rPr>
            </a:br>
            <a:r>
              <a:rPr lang="en-US" altLang="zh-CN" sz="1800" dirty="0" smtClean="0">
                <a:latin typeface="+mn-ea"/>
                <a:ea typeface="+mn-ea"/>
              </a:rPr>
              <a:t>   </a:t>
            </a:r>
            <a:r>
              <a:rPr lang="zh-CN" altLang="en-US" sz="1800" dirty="0" smtClean="0">
                <a:latin typeface="+mn-ea"/>
                <a:ea typeface="+mn-ea"/>
              </a:rPr>
              <a:t>创建者</a:t>
            </a:r>
            <a:r>
              <a:rPr lang="en-US" altLang="zh-CN" sz="1800" dirty="0" smtClean="0">
                <a:latin typeface="+mn-ea"/>
                <a:ea typeface="+mn-ea"/>
              </a:rPr>
              <a:t/>
            </a:r>
            <a:br>
              <a:rPr lang="en-US" altLang="zh-CN" sz="1800" dirty="0" smtClean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smtClean="0">
                <a:latin typeface="+mn-ea"/>
                <a:ea typeface="+mn-ea"/>
              </a:rPr>
              <a:t>  </a:t>
            </a:r>
            <a:r>
              <a:rPr lang="zh-CN" altLang="en-US" sz="1800" dirty="0" smtClean="0">
                <a:latin typeface="+mn-ea"/>
                <a:ea typeface="+mn-ea"/>
              </a:rPr>
              <a:t>创建日期</a:t>
            </a:r>
            <a:r>
              <a:rPr lang="en-US" altLang="zh-CN" sz="1800" dirty="0" smtClean="0">
                <a:latin typeface="+mn-ea"/>
                <a:ea typeface="+mn-ea"/>
              </a:rPr>
              <a:t/>
            </a:r>
            <a:br>
              <a:rPr lang="en-US" altLang="zh-CN" sz="1800" dirty="0" smtClean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smtClean="0">
                <a:latin typeface="+mn-ea"/>
                <a:ea typeface="+mn-ea"/>
              </a:rPr>
              <a:t>  </a:t>
            </a:r>
            <a:r>
              <a:rPr lang="zh-CN" altLang="en-US" sz="1800" dirty="0" smtClean="0">
                <a:latin typeface="+mn-ea"/>
                <a:ea typeface="+mn-ea"/>
              </a:rPr>
              <a:t>修改日期</a:t>
            </a:r>
            <a:endParaRPr lang="zh-CN" altLang="en-US" sz="18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2675"/>
            <a:ext cx="12192000" cy="40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2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7" y="1829101"/>
            <a:ext cx="12114286" cy="48190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80975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命名参数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局部参数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80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0975"/>
            <a:ext cx="99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</a:t>
            </a:r>
            <a:endParaRPr lang="en-US" altLang="zh-CN" dirty="0" smtClean="0"/>
          </a:p>
          <a:p>
            <a:r>
              <a:rPr lang="en-US" altLang="zh-CN" dirty="0" smtClean="0"/>
              <a:t>     kettle</a:t>
            </a:r>
            <a:r>
              <a:rPr lang="zh-CN" altLang="en-US" dirty="0" smtClean="0"/>
              <a:t>自带的一套日志模型表，需要数据库创建对应的表，表与关关联进行查询相关转换的状态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944"/>
            <a:ext cx="12192000" cy="484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2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80975"/>
            <a:ext cx="598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默认不开启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性能优化用途，开启后可以看到每个步骤的性能情况。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670"/>
            <a:ext cx="12192000" cy="25251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3776"/>
            <a:ext cx="5495925" cy="3085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925" y="3533776"/>
            <a:ext cx="6696075" cy="308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A6981E51165264DBFA77355E92481DA" ma:contentTypeVersion="1" ma:contentTypeDescription="新建文档。" ma:contentTypeScope="" ma:versionID="2d1b5db58fa85fb77a5ae29a379d76a6">
  <xsd:schema xmlns:xsd="http://www.w3.org/2001/XMLSchema" xmlns:xs="http://www.w3.org/2001/XMLSchema" xmlns:p="http://schemas.microsoft.com/office/2006/metadata/properties" xmlns:ns2="5daf7c9f-a16e-4e27-a4e8-a20f821a18aa" targetNamespace="http://schemas.microsoft.com/office/2006/metadata/properties" ma:root="true" ma:fieldsID="d0d50ebd8ca8a59e20b2050c0d206db4" ns2:_="">
    <xsd:import namespace="5daf7c9f-a16e-4e27-a4e8-a20f821a18a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7c9f-a16e-4e27-a4e8-a20f821a18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66257F-A63C-431F-B289-0E91FA3C5532}"/>
</file>

<file path=customXml/itemProps2.xml><?xml version="1.0" encoding="utf-8"?>
<ds:datastoreItem xmlns:ds="http://schemas.openxmlformats.org/officeDocument/2006/customXml" ds:itemID="{690819C7-BFBA-4D48-9E6A-085C812A7C12}"/>
</file>

<file path=customXml/itemProps3.xml><?xml version="1.0" encoding="utf-8"?>
<ds:datastoreItem xmlns:ds="http://schemas.openxmlformats.org/officeDocument/2006/customXml" ds:itemID="{24EE9B81-DD54-4A29-9E11-98EDAE0D7BBB}"/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762</Words>
  <Application>Microsoft Office PowerPoint</Application>
  <PresentationFormat>宽屏</PresentationFormat>
  <Paragraphs>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自定义设计方案</vt:lpstr>
      <vt:lpstr>ETL概念</vt:lpstr>
      <vt:lpstr>PowerPoint 演示文稿</vt:lpstr>
      <vt:lpstr>PowerPoint 演示文稿</vt:lpstr>
      <vt:lpstr>常用文件夹介绍</vt:lpstr>
      <vt:lpstr>GUI页面的介绍 kettle存在两套文件系统：资源库(即所有文件保留在远程数据库中)，可创建用户进行管理、本地文件(每个用户电脑创建的文件) 重点 kettle.properties：全局变量文件(默认地址:C:\Users\域账户\.kettle\kettle.properties) 调试：ETL开发过程中的测试，测试是否达到预期情况。 重放：在job页面有多个job的情况下，可以只执行想要执行的job 校验：校验转换是否合法，会检查出常规则的问题 影响分析：追踪数据库表的数据起始</vt:lpstr>
      <vt:lpstr>本地文件     转换的名称   转换的地址 资源库    目录    创建者    创建日期    修改日期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xuwei gw2947 (Partner)</dc:creator>
  <cp:lastModifiedBy>xuwei gw2947 (Partner)</cp:lastModifiedBy>
  <cp:revision>58</cp:revision>
  <dcterms:created xsi:type="dcterms:W3CDTF">2020-07-06T06:35:00Z</dcterms:created>
  <dcterms:modified xsi:type="dcterms:W3CDTF">2020-07-09T07:34:05Z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0x0101006A6981E51165264DBFA77355E92481DA</vt:lpwstr>
  </property>
</Properties>
</file>